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9"/>
  </p:notesMasterIdLst>
  <p:handoutMasterIdLst>
    <p:handoutMasterId r:id="rId20"/>
  </p:handoutMasterIdLst>
  <p:sldIdLst>
    <p:sldId id="260" r:id="rId2"/>
    <p:sldId id="261" r:id="rId3"/>
    <p:sldId id="281" r:id="rId4"/>
    <p:sldId id="282" r:id="rId5"/>
    <p:sldId id="274" r:id="rId6"/>
    <p:sldId id="264" r:id="rId7"/>
    <p:sldId id="275" r:id="rId8"/>
    <p:sldId id="276" r:id="rId9"/>
    <p:sldId id="287" r:id="rId10"/>
    <p:sldId id="285" r:id="rId11"/>
    <p:sldId id="277" r:id="rId12"/>
    <p:sldId id="284" r:id="rId13"/>
    <p:sldId id="279" r:id="rId14"/>
    <p:sldId id="267" r:id="rId15"/>
    <p:sldId id="280" r:id="rId16"/>
    <p:sldId id="283" r:id="rId17"/>
    <p:sldId id="266"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in Donofrio" initials="JD" lastIdx="1" clrIdx="0"/>
  <p:cmAuthor id="1" name="Jennifer Zajac" initials="JZ" lastIdx="11" clrIdx="1"/>
  <p:cmAuthor id="2" name="Alexis Pigott" initials="A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79" autoAdjust="0"/>
    <p:restoredTop sz="90929"/>
  </p:normalViewPr>
  <p:slideViewPr>
    <p:cSldViewPr snapToGrid="0">
      <p:cViewPr varScale="1">
        <p:scale>
          <a:sx n="72" d="100"/>
          <a:sy n="72" d="100"/>
        </p:scale>
        <p:origin x="-3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4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B76C9E-DBE5-487C-917E-6C67A1FADD2C}" type="doc">
      <dgm:prSet loTypeId="urn:microsoft.com/office/officeart/2005/8/layout/venn1" loCatId="relationship" qsTypeId="urn:microsoft.com/office/officeart/2005/8/quickstyle/simple1" qsCatId="simple" csTypeId="urn:microsoft.com/office/officeart/2005/8/colors/accent1_2" csCatId="accent1" phldr="1"/>
      <dgm:spPr/>
    </dgm:pt>
    <dgm:pt modelId="{253CDA6B-FE1F-41D0-9D64-1742464E0DD0}">
      <dgm:prSet phldrT="[Text]" custT="1"/>
      <dgm:spPr/>
      <dgm:t>
        <a:bodyPr/>
        <a:lstStyle/>
        <a:p>
          <a:r>
            <a:rPr lang="en-US" sz="1400" dirty="0" smtClean="0"/>
            <a:t>Evidence-Based Practices</a:t>
          </a:r>
          <a:endParaRPr lang="en-US" sz="1400" dirty="0"/>
        </a:p>
      </dgm:t>
    </dgm:pt>
    <dgm:pt modelId="{62E6BDBB-9326-41FA-9FE2-4A776810B3DD}" type="parTrans" cxnId="{9FDE8B58-D76D-444D-BC45-5E3B73F90755}">
      <dgm:prSet/>
      <dgm:spPr/>
      <dgm:t>
        <a:bodyPr/>
        <a:lstStyle/>
        <a:p>
          <a:endParaRPr lang="en-US"/>
        </a:p>
      </dgm:t>
    </dgm:pt>
    <dgm:pt modelId="{FEDDE974-00E5-4BF2-A284-69B371A7B2AB}" type="sibTrans" cxnId="{9FDE8B58-D76D-444D-BC45-5E3B73F90755}">
      <dgm:prSet/>
      <dgm:spPr/>
      <dgm:t>
        <a:bodyPr/>
        <a:lstStyle/>
        <a:p>
          <a:endParaRPr lang="en-US"/>
        </a:p>
      </dgm:t>
    </dgm:pt>
    <dgm:pt modelId="{CCC11A13-19FD-4DC3-A1E5-A081FB766AF0}">
      <dgm:prSet phldrT="[Text]" custT="1"/>
      <dgm:spPr>
        <a:solidFill>
          <a:schemeClr val="accent1">
            <a:lumMod val="90000"/>
            <a:alpha val="50000"/>
          </a:schemeClr>
        </a:solidFill>
      </dgm:spPr>
      <dgm:t>
        <a:bodyPr/>
        <a:lstStyle/>
        <a:p>
          <a:r>
            <a:rPr lang="en-US" sz="1400" dirty="0" smtClean="0"/>
            <a:t>Engagement</a:t>
          </a:r>
          <a:endParaRPr lang="en-US" sz="1400" dirty="0"/>
        </a:p>
      </dgm:t>
    </dgm:pt>
    <dgm:pt modelId="{5153A302-A8C6-468C-BB2D-C9B147B0121B}" type="parTrans" cxnId="{3805AA30-1FD2-4FD6-ACA4-9420E7F7E648}">
      <dgm:prSet/>
      <dgm:spPr/>
      <dgm:t>
        <a:bodyPr/>
        <a:lstStyle/>
        <a:p>
          <a:endParaRPr lang="en-US"/>
        </a:p>
      </dgm:t>
    </dgm:pt>
    <dgm:pt modelId="{E655F19A-215F-4FE2-ACC6-2624D7816C6D}" type="sibTrans" cxnId="{3805AA30-1FD2-4FD6-ACA4-9420E7F7E648}">
      <dgm:prSet/>
      <dgm:spPr/>
      <dgm:t>
        <a:bodyPr/>
        <a:lstStyle/>
        <a:p>
          <a:endParaRPr lang="en-US"/>
        </a:p>
      </dgm:t>
    </dgm:pt>
    <dgm:pt modelId="{B26A6EEC-8CA9-4CDF-807E-32EE47920759}">
      <dgm:prSet phldrT="[Text]" custT="1"/>
      <dgm:spPr/>
      <dgm:t>
        <a:bodyPr/>
        <a:lstStyle/>
        <a:p>
          <a:r>
            <a:rPr lang="en-US" sz="1400" dirty="0" smtClean="0"/>
            <a:t>Assessment</a:t>
          </a:r>
          <a:endParaRPr lang="en-US" sz="1400" dirty="0"/>
        </a:p>
      </dgm:t>
    </dgm:pt>
    <dgm:pt modelId="{05EBD7BF-6E64-4C12-8601-33823E163B86}" type="parTrans" cxnId="{B532C217-3A4A-422D-81B9-AADAAF200875}">
      <dgm:prSet/>
      <dgm:spPr/>
      <dgm:t>
        <a:bodyPr/>
        <a:lstStyle/>
        <a:p>
          <a:endParaRPr lang="en-US"/>
        </a:p>
      </dgm:t>
    </dgm:pt>
    <dgm:pt modelId="{8EDE97AB-77BA-4252-98A5-39BF253A76FA}" type="sibTrans" cxnId="{B532C217-3A4A-422D-81B9-AADAAF200875}">
      <dgm:prSet/>
      <dgm:spPr/>
      <dgm:t>
        <a:bodyPr/>
        <a:lstStyle/>
        <a:p>
          <a:endParaRPr lang="en-US"/>
        </a:p>
      </dgm:t>
    </dgm:pt>
    <dgm:pt modelId="{01FA2949-65D7-43E4-9E42-E8E5895CD620}" type="pres">
      <dgm:prSet presAssocID="{45B76C9E-DBE5-487C-917E-6C67A1FADD2C}" presName="compositeShape" presStyleCnt="0">
        <dgm:presLayoutVars>
          <dgm:chMax val="7"/>
          <dgm:dir/>
          <dgm:resizeHandles val="exact"/>
        </dgm:presLayoutVars>
      </dgm:prSet>
      <dgm:spPr/>
    </dgm:pt>
    <dgm:pt modelId="{61475A4D-242A-464E-9291-1F49F9657A9E}" type="pres">
      <dgm:prSet presAssocID="{B26A6EEC-8CA9-4CDF-807E-32EE47920759}" presName="circ1" presStyleLbl="vennNode1" presStyleIdx="0" presStyleCnt="3"/>
      <dgm:spPr/>
      <dgm:t>
        <a:bodyPr/>
        <a:lstStyle/>
        <a:p>
          <a:endParaRPr lang="en-US"/>
        </a:p>
      </dgm:t>
    </dgm:pt>
    <dgm:pt modelId="{E1983FBD-5364-439A-B603-6B97F1C26ADD}" type="pres">
      <dgm:prSet presAssocID="{B26A6EEC-8CA9-4CDF-807E-32EE47920759}" presName="circ1Tx" presStyleLbl="revTx" presStyleIdx="0" presStyleCnt="0">
        <dgm:presLayoutVars>
          <dgm:chMax val="0"/>
          <dgm:chPref val="0"/>
          <dgm:bulletEnabled val="1"/>
        </dgm:presLayoutVars>
      </dgm:prSet>
      <dgm:spPr/>
      <dgm:t>
        <a:bodyPr/>
        <a:lstStyle/>
        <a:p>
          <a:endParaRPr lang="en-US"/>
        </a:p>
      </dgm:t>
    </dgm:pt>
    <dgm:pt modelId="{B5954A01-15FE-4C5C-8149-09C6541296FF}" type="pres">
      <dgm:prSet presAssocID="{253CDA6B-FE1F-41D0-9D64-1742464E0DD0}" presName="circ2" presStyleLbl="vennNode1" presStyleIdx="1" presStyleCnt="3"/>
      <dgm:spPr/>
      <dgm:t>
        <a:bodyPr/>
        <a:lstStyle/>
        <a:p>
          <a:endParaRPr lang="en-US"/>
        </a:p>
      </dgm:t>
    </dgm:pt>
    <dgm:pt modelId="{5B83EB5E-EB50-4E22-B1BA-99AF10BE00C2}" type="pres">
      <dgm:prSet presAssocID="{253CDA6B-FE1F-41D0-9D64-1742464E0DD0}" presName="circ2Tx" presStyleLbl="revTx" presStyleIdx="0" presStyleCnt="0">
        <dgm:presLayoutVars>
          <dgm:chMax val="0"/>
          <dgm:chPref val="0"/>
          <dgm:bulletEnabled val="1"/>
        </dgm:presLayoutVars>
      </dgm:prSet>
      <dgm:spPr/>
      <dgm:t>
        <a:bodyPr/>
        <a:lstStyle/>
        <a:p>
          <a:endParaRPr lang="en-US"/>
        </a:p>
      </dgm:t>
    </dgm:pt>
    <dgm:pt modelId="{8323100E-8EE7-4087-999A-21396E42C199}" type="pres">
      <dgm:prSet presAssocID="{CCC11A13-19FD-4DC3-A1E5-A081FB766AF0}" presName="circ3" presStyleLbl="vennNode1" presStyleIdx="2" presStyleCnt="3"/>
      <dgm:spPr/>
      <dgm:t>
        <a:bodyPr/>
        <a:lstStyle/>
        <a:p>
          <a:endParaRPr lang="en-US"/>
        </a:p>
      </dgm:t>
    </dgm:pt>
    <dgm:pt modelId="{F62FEFE4-8C64-407F-B088-874825A5A6B7}" type="pres">
      <dgm:prSet presAssocID="{CCC11A13-19FD-4DC3-A1E5-A081FB766AF0}" presName="circ3Tx" presStyleLbl="revTx" presStyleIdx="0" presStyleCnt="0">
        <dgm:presLayoutVars>
          <dgm:chMax val="0"/>
          <dgm:chPref val="0"/>
          <dgm:bulletEnabled val="1"/>
        </dgm:presLayoutVars>
      </dgm:prSet>
      <dgm:spPr/>
      <dgm:t>
        <a:bodyPr/>
        <a:lstStyle/>
        <a:p>
          <a:endParaRPr lang="en-US"/>
        </a:p>
      </dgm:t>
    </dgm:pt>
  </dgm:ptLst>
  <dgm:cxnLst>
    <dgm:cxn modelId="{4B5AF020-E716-41ED-9297-059A3DBA6A40}" type="presOf" srcId="{CCC11A13-19FD-4DC3-A1E5-A081FB766AF0}" destId="{8323100E-8EE7-4087-999A-21396E42C199}" srcOrd="0" destOrd="0" presId="urn:microsoft.com/office/officeart/2005/8/layout/venn1"/>
    <dgm:cxn modelId="{147F9F0F-FB14-46C5-927A-4F7B82F99227}" type="presOf" srcId="{45B76C9E-DBE5-487C-917E-6C67A1FADD2C}" destId="{01FA2949-65D7-43E4-9E42-E8E5895CD620}" srcOrd="0" destOrd="0" presId="urn:microsoft.com/office/officeart/2005/8/layout/venn1"/>
    <dgm:cxn modelId="{69ED68BF-F320-4C34-878C-DF3CE8BFDCFF}" type="presOf" srcId="{B26A6EEC-8CA9-4CDF-807E-32EE47920759}" destId="{61475A4D-242A-464E-9291-1F49F9657A9E}" srcOrd="0" destOrd="0" presId="urn:microsoft.com/office/officeart/2005/8/layout/venn1"/>
    <dgm:cxn modelId="{188CFE40-84B9-4CC9-9E99-054745C62BBE}" type="presOf" srcId="{253CDA6B-FE1F-41D0-9D64-1742464E0DD0}" destId="{5B83EB5E-EB50-4E22-B1BA-99AF10BE00C2}" srcOrd="1" destOrd="0" presId="urn:microsoft.com/office/officeart/2005/8/layout/venn1"/>
    <dgm:cxn modelId="{3805AA30-1FD2-4FD6-ACA4-9420E7F7E648}" srcId="{45B76C9E-DBE5-487C-917E-6C67A1FADD2C}" destId="{CCC11A13-19FD-4DC3-A1E5-A081FB766AF0}" srcOrd="2" destOrd="0" parTransId="{5153A302-A8C6-468C-BB2D-C9B147B0121B}" sibTransId="{E655F19A-215F-4FE2-ACC6-2624D7816C6D}"/>
    <dgm:cxn modelId="{442B88E5-E6A7-402A-B7D8-C6F4BB94EF60}" type="presOf" srcId="{B26A6EEC-8CA9-4CDF-807E-32EE47920759}" destId="{E1983FBD-5364-439A-B603-6B97F1C26ADD}" srcOrd="1" destOrd="0" presId="urn:microsoft.com/office/officeart/2005/8/layout/venn1"/>
    <dgm:cxn modelId="{3C9F5F08-D2D8-4753-89E9-6AAC086A0BB4}" type="presOf" srcId="{CCC11A13-19FD-4DC3-A1E5-A081FB766AF0}" destId="{F62FEFE4-8C64-407F-B088-874825A5A6B7}" srcOrd="1" destOrd="0" presId="urn:microsoft.com/office/officeart/2005/8/layout/venn1"/>
    <dgm:cxn modelId="{B532C217-3A4A-422D-81B9-AADAAF200875}" srcId="{45B76C9E-DBE5-487C-917E-6C67A1FADD2C}" destId="{B26A6EEC-8CA9-4CDF-807E-32EE47920759}" srcOrd="0" destOrd="0" parTransId="{05EBD7BF-6E64-4C12-8601-33823E163B86}" sibTransId="{8EDE97AB-77BA-4252-98A5-39BF253A76FA}"/>
    <dgm:cxn modelId="{9FDE8B58-D76D-444D-BC45-5E3B73F90755}" srcId="{45B76C9E-DBE5-487C-917E-6C67A1FADD2C}" destId="{253CDA6B-FE1F-41D0-9D64-1742464E0DD0}" srcOrd="1" destOrd="0" parTransId="{62E6BDBB-9326-41FA-9FE2-4A776810B3DD}" sibTransId="{FEDDE974-00E5-4BF2-A284-69B371A7B2AB}"/>
    <dgm:cxn modelId="{B17E63C0-D911-48D5-9855-7CCF78B4AD27}" type="presOf" srcId="{253CDA6B-FE1F-41D0-9D64-1742464E0DD0}" destId="{B5954A01-15FE-4C5C-8149-09C6541296FF}" srcOrd="0" destOrd="0" presId="urn:microsoft.com/office/officeart/2005/8/layout/venn1"/>
    <dgm:cxn modelId="{54C22FEC-4A40-463A-9FB4-C66F16795B53}" type="presParOf" srcId="{01FA2949-65D7-43E4-9E42-E8E5895CD620}" destId="{61475A4D-242A-464E-9291-1F49F9657A9E}" srcOrd="0" destOrd="0" presId="urn:microsoft.com/office/officeart/2005/8/layout/venn1"/>
    <dgm:cxn modelId="{EF98BD38-F6D3-4A8A-83CA-E49AB1A894EF}" type="presParOf" srcId="{01FA2949-65D7-43E4-9E42-E8E5895CD620}" destId="{E1983FBD-5364-439A-B603-6B97F1C26ADD}" srcOrd="1" destOrd="0" presId="urn:microsoft.com/office/officeart/2005/8/layout/venn1"/>
    <dgm:cxn modelId="{1B17D907-B826-4728-AC84-F0543508D16A}" type="presParOf" srcId="{01FA2949-65D7-43E4-9E42-E8E5895CD620}" destId="{B5954A01-15FE-4C5C-8149-09C6541296FF}" srcOrd="2" destOrd="0" presId="urn:microsoft.com/office/officeart/2005/8/layout/venn1"/>
    <dgm:cxn modelId="{8123FFD3-76D9-4AFD-8FDF-B95EAD3F170F}" type="presParOf" srcId="{01FA2949-65D7-43E4-9E42-E8E5895CD620}" destId="{5B83EB5E-EB50-4E22-B1BA-99AF10BE00C2}" srcOrd="3" destOrd="0" presId="urn:microsoft.com/office/officeart/2005/8/layout/venn1"/>
    <dgm:cxn modelId="{5D79F2BB-F50C-4E5C-A2D7-F11C809F7181}" type="presParOf" srcId="{01FA2949-65D7-43E4-9E42-E8E5895CD620}" destId="{8323100E-8EE7-4087-999A-21396E42C199}" srcOrd="4" destOrd="0" presId="urn:microsoft.com/office/officeart/2005/8/layout/venn1"/>
    <dgm:cxn modelId="{2506E530-F1EB-4B28-B845-77BC552271B2}" type="presParOf" srcId="{01FA2949-65D7-43E4-9E42-E8E5895CD620}" destId="{F62FEFE4-8C64-407F-B088-874825A5A6B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B76C9E-DBE5-487C-917E-6C67A1FADD2C}" type="doc">
      <dgm:prSet loTypeId="urn:microsoft.com/office/officeart/2005/8/layout/venn1" loCatId="relationship" qsTypeId="urn:microsoft.com/office/officeart/2005/8/quickstyle/simple1" qsCatId="simple" csTypeId="urn:microsoft.com/office/officeart/2005/8/colors/accent1_2" csCatId="accent1" phldr="1"/>
      <dgm:spPr/>
    </dgm:pt>
    <dgm:pt modelId="{253CDA6B-FE1F-41D0-9D64-1742464E0DD0}">
      <dgm:prSet phldrT="[Text]" custT="1"/>
      <dgm:spPr/>
      <dgm:t>
        <a:bodyPr/>
        <a:lstStyle/>
        <a:p>
          <a:r>
            <a:rPr lang="en-US" sz="1400" dirty="0" smtClean="0"/>
            <a:t>Evidence-Based Practices</a:t>
          </a:r>
          <a:endParaRPr lang="en-US" sz="1400" dirty="0"/>
        </a:p>
      </dgm:t>
    </dgm:pt>
    <dgm:pt modelId="{62E6BDBB-9326-41FA-9FE2-4A776810B3DD}" type="parTrans" cxnId="{9FDE8B58-D76D-444D-BC45-5E3B73F90755}">
      <dgm:prSet/>
      <dgm:spPr/>
      <dgm:t>
        <a:bodyPr/>
        <a:lstStyle/>
        <a:p>
          <a:endParaRPr lang="en-US"/>
        </a:p>
      </dgm:t>
    </dgm:pt>
    <dgm:pt modelId="{FEDDE974-00E5-4BF2-A284-69B371A7B2AB}" type="sibTrans" cxnId="{9FDE8B58-D76D-444D-BC45-5E3B73F90755}">
      <dgm:prSet/>
      <dgm:spPr/>
      <dgm:t>
        <a:bodyPr/>
        <a:lstStyle/>
        <a:p>
          <a:endParaRPr lang="en-US"/>
        </a:p>
      </dgm:t>
    </dgm:pt>
    <dgm:pt modelId="{CCC11A13-19FD-4DC3-A1E5-A081FB766AF0}">
      <dgm:prSet phldrT="[Text]" custT="1"/>
      <dgm:spPr>
        <a:solidFill>
          <a:schemeClr val="accent1">
            <a:lumMod val="90000"/>
            <a:alpha val="50000"/>
          </a:schemeClr>
        </a:solidFill>
      </dgm:spPr>
      <dgm:t>
        <a:bodyPr/>
        <a:lstStyle/>
        <a:p>
          <a:r>
            <a:rPr lang="en-US" sz="1400" dirty="0" smtClean="0"/>
            <a:t>Engagement</a:t>
          </a:r>
          <a:endParaRPr lang="en-US" sz="1400" dirty="0"/>
        </a:p>
      </dgm:t>
    </dgm:pt>
    <dgm:pt modelId="{5153A302-A8C6-468C-BB2D-C9B147B0121B}" type="parTrans" cxnId="{3805AA30-1FD2-4FD6-ACA4-9420E7F7E648}">
      <dgm:prSet/>
      <dgm:spPr/>
      <dgm:t>
        <a:bodyPr/>
        <a:lstStyle/>
        <a:p>
          <a:endParaRPr lang="en-US"/>
        </a:p>
      </dgm:t>
    </dgm:pt>
    <dgm:pt modelId="{E655F19A-215F-4FE2-ACC6-2624D7816C6D}" type="sibTrans" cxnId="{3805AA30-1FD2-4FD6-ACA4-9420E7F7E648}">
      <dgm:prSet/>
      <dgm:spPr/>
      <dgm:t>
        <a:bodyPr/>
        <a:lstStyle/>
        <a:p>
          <a:endParaRPr lang="en-US"/>
        </a:p>
      </dgm:t>
    </dgm:pt>
    <dgm:pt modelId="{B26A6EEC-8CA9-4CDF-807E-32EE47920759}">
      <dgm:prSet phldrT="[Text]" custT="1"/>
      <dgm:spPr/>
      <dgm:t>
        <a:bodyPr/>
        <a:lstStyle/>
        <a:p>
          <a:r>
            <a:rPr lang="en-US" sz="1400" dirty="0" smtClean="0"/>
            <a:t>Assessment</a:t>
          </a:r>
          <a:endParaRPr lang="en-US" sz="1400" dirty="0"/>
        </a:p>
      </dgm:t>
    </dgm:pt>
    <dgm:pt modelId="{05EBD7BF-6E64-4C12-8601-33823E163B86}" type="parTrans" cxnId="{B532C217-3A4A-422D-81B9-AADAAF200875}">
      <dgm:prSet/>
      <dgm:spPr/>
      <dgm:t>
        <a:bodyPr/>
        <a:lstStyle/>
        <a:p>
          <a:endParaRPr lang="en-US"/>
        </a:p>
      </dgm:t>
    </dgm:pt>
    <dgm:pt modelId="{8EDE97AB-77BA-4252-98A5-39BF253A76FA}" type="sibTrans" cxnId="{B532C217-3A4A-422D-81B9-AADAAF200875}">
      <dgm:prSet/>
      <dgm:spPr/>
      <dgm:t>
        <a:bodyPr/>
        <a:lstStyle/>
        <a:p>
          <a:endParaRPr lang="en-US"/>
        </a:p>
      </dgm:t>
    </dgm:pt>
    <dgm:pt modelId="{01FA2949-65D7-43E4-9E42-E8E5895CD620}" type="pres">
      <dgm:prSet presAssocID="{45B76C9E-DBE5-487C-917E-6C67A1FADD2C}" presName="compositeShape" presStyleCnt="0">
        <dgm:presLayoutVars>
          <dgm:chMax val="7"/>
          <dgm:dir/>
          <dgm:resizeHandles val="exact"/>
        </dgm:presLayoutVars>
      </dgm:prSet>
      <dgm:spPr/>
    </dgm:pt>
    <dgm:pt modelId="{61475A4D-242A-464E-9291-1F49F9657A9E}" type="pres">
      <dgm:prSet presAssocID="{B26A6EEC-8CA9-4CDF-807E-32EE47920759}" presName="circ1" presStyleLbl="vennNode1" presStyleIdx="0" presStyleCnt="3"/>
      <dgm:spPr/>
      <dgm:t>
        <a:bodyPr/>
        <a:lstStyle/>
        <a:p>
          <a:endParaRPr lang="en-US"/>
        </a:p>
      </dgm:t>
    </dgm:pt>
    <dgm:pt modelId="{E1983FBD-5364-439A-B603-6B97F1C26ADD}" type="pres">
      <dgm:prSet presAssocID="{B26A6EEC-8CA9-4CDF-807E-32EE47920759}" presName="circ1Tx" presStyleLbl="revTx" presStyleIdx="0" presStyleCnt="0">
        <dgm:presLayoutVars>
          <dgm:chMax val="0"/>
          <dgm:chPref val="0"/>
          <dgm:bulletEnabled val="1"/>
        </dgm:presLayoutVars>
      </dgm:prSet>
      <dgm:spPr/>
      <dgm:t>
        <a:bodyPr/>
        <a:lstStyle/>
        <a:p>
          <a:endParaRPr lang="en-US"/>
        </a:p>
      </dgm:t>
    </dgm:pt>
    <dgm:pt modelId="{B5954A01-15FE-4C5C-8149-09C6541296FF}" type="pres">
      <dgm:prSet presAssocID="{253CDA6B-FE1F-41D0-9D64-1742464E0DD0}" presName="circ2" presStyleLbl="vennNode1" presStyleIdx="1" presStyleCnt="3"/>
      <dgm:spPr/>
      <dgm:t>
        <a:bodyPr/>
        <a:lstStyle/>
        <a:p>
          <a:endParaRPr lang="en-US"/>
        </a:p>
      </dgm:t>
    </dgm:pt>
    <dgm:pt modelId="{5B83EB5E-EB50-4E22-B1BA-99AF10BE00C2}" type="pres">
      <dgm:prSet presAssocID="{253CDA6B-FE1F-41D0-9D64-1742464E0DD0}" presName="circ2Tx" presStyleLbl="revTx" presStyleIdx="0" presStyleCnt="0">
        <dgm:presLayoutVars>
          <dgm:chMax val="0"/>
          <dgm:chPref val="0"/>
          <dgm:bulletEnabled val="1"/>
        </dgm:presLayoutVars>
      </dgm:prSet>
      <dgm:spPr/>
      <dgm:t>
        <a:bodyPr/>
        <a:lstStyle/>
        <a:p>
          <a:endParaRPr lang="en-US"/>
        </a:p>
      </dgm:t>
    </dgm:pt>
    <dgm:pt modelId="{8323100E-8EE7-4087-999A-21396E42C199}" type="pres">
      <dgm:prSet presAssocID="{CCC11A13-19FD-4DC3-A1E5-A081FB766AF0}" presName="circ3" presStyleLbl="vennNode1" presStyleIdx="2" presStyleCnt="3"/>
      <dgm:spPr/>
      <dgm:t>
        <a:bodyPr/>
        <a:lstStyle/>
        <a:p>
          <a:endParaRPr lang="en-US"/>
        </a:p>
      </dgm:t>
    </dgm:pt>
    <dgm:pt modelId="{F62FEFE4-8C64-407F-B088-874825A5A6B7}" type="pres">
      <dgm:prSet presAssocID="{CCC11A13-19FD-4DC3-A1E5-A081FB766AF0}" presName="circ3Tx" presStyleLbl="revTx" presStyleIdx="0" presStyleCnt="0">
        <dgm:presLayoutVars>
          <dgm:chMax val="0"/>
          <dgm:chPref val="0"/>
          <dgm:bulletEnabled val="1"/>
        </dgm:presLayoutVars>
      </dgm:prSet>
      <dgm:spPr/>
      <dgm:t>
        <a:bodyPr/>
        <a:lstStyle/>
        <a:p>
          <a:endParaRPr lang="en-US"/>
        </a:p>
      </dgm:t>
    </dgm:pt>
  </dgm:ptLst>
  <dgm:cxnLst>
    <dgm:cxn modelId="{9FDE8B58-D76D-444D-BC45-5E3B73F90755}" srcId="{45B76C9E-DBE5-487C-917E-6C67A1FADD2C}" destId="{253CDA6B-FE1F-41D0-9D64-1742464E0DD0}" srcOrd="1" destOrd="0" parTransId="{62E6BDBB-9326-41FA-9FE2-4A776810B3DD}" sibTransId="{FEDDE974-00E5-4BF2-A284-69B371A7B2AB}"/>
    <dgm:cxn modelId="{992CD7FF-C6AB-4AFE-A33C-C78CB5411839}" type="presOf" srcId="{B26A6EEC-8CA9-4CDF-807E-32EE47920759}" destId="{61475A4D-242A-464E-9291-1F49F9657A9E}" srcOrd="0" destOrd="0" presId="urn:microsoft.com/office/officeart/2005/8/layout/venn1"/>
    <dgm:cxn modelId="{B2D7020D-6159-421E-AA69-10A1885E2265}" type="presOf" srcId="{45B76C9E-DBE5-487C-917E-6C67A1FADD2C}" destId="{01FA2949-65D7-43E4-9E42-E8E5895CD620}" srcOrd="0" destOrd="0" presId="urn:microsoft.com/office/officeart/2005/8/layout/venn1"/>
    <dgm:cxn modelId="{B532C217-3A4A-422D-81B9-AADAAF200875}" srcId="{45B76C9E-DBE5-487C-917E-6C67A1FADD2C}" destId="{B26A6EEC-8CA9-4CDF-807E-32EE47920759}" srcOrd="0" destOrd="0" parTransId="{05EBD7BF-6E64-4C12-8601-33823E163B86}" sibTransId="{8EDE97AB-77BA-4252-98A5-39BF253A76FA}"/>
    <dgm:cxn modelId="{3805AA30-1FD2-4FD6-ACA4-9420E7F7E648}" srcId="{45B76C9E-DBE5-487C-917E-6C67A1FADD2C}" destId="{CCC11A13-19FD-4DC3-A1E5-A081FB766AF0}" srcOrd="2" destOrd="0" parTransId="{5153A302-A8C6-468C-BB2D-C9B147B0121B}" sibTransId="{E655F19A-215F-4FE2-ACC6-2624D7816C6D}"/>
    <dgm:cxn modelId="{96F89E66-A684-4C61-9554-854C7C36E07E}" type="presOf" srcId="{CCC11A13-19FD-4DC3-A1E5-A081FB766AF0}" destId="{F62FEFE4-8C64-407F-B088-874825A5A6B7}" srcOrd="1" destOrd="0" presId="urn:microsoft.com/office/officeart/2005/8/layout/venn1"/>
    <dgm:cxn modelId="{8D0AF913-D7FD-499D-A91A-F6C39242BE14}" type="presOf" srcId="{253CDA6B-FE1F-41D0-9D64-1742464E0DD0}" destId="{B5954A01-15FE-4C5C-8149-09C6541296FF}" srcOrd="0" destOrd="0" presId="urn:microsoft.com/office/officeart/2005/8/layout/venn1"/>
    <dgm:cxn modelId="{406F8191-3F1B-474E-AF14-22B144611CB6}" type="presOf" srcId="{CCC11A13-19FD-4DC3-A1E5-A081FB766AF0}" destId="{8323100E-8EE7-4087-999A-21396E42C199}" srcOrd="0" destOrd="0" presId="urn:microsoft.com/office/officeart/2005/8/layout/venn1"/>
    <dgm:cxn modelId="{99F6B662-E688-4B5E-AC24-4C24F693119A}" type="presOf" srcId="{B26A6EEC-8CA9-4CDF-807E-32EE47920759}" destId="{E1983FBD-5364-439A-B603-6B97F1C26ADD}" srcOrd="1" destOrd="0" presId="urn:microsoft.com/office/officeart/2005/8/layout/venn1"/>
    <dgm:cxn modelId="{288B79F2-3D47-4AFC-996F-491B3EDCFB0B}" type="presOf" srcId="{253CDA6B-FE1F-41D0-9D64-1742464E0DD0}" destId="{5B83EB5E-EB50-4E22-B1BA-99AF10BE00C2}" srcOrd="1" destOrd="0" presId="urn:microsoft.com/office/officeart/2005/8/layout/venn1"/>
    <dgm:cxn modelId="{F2AA3AE1-9507-4FCA-8CA9-71D2ABBD0DB0}" type="presParOf" srcId="{01FA2949-65D7-43E4-9E42-E8E5895CD620}" destId="{61475A4D-242A-464E-9291-1F49F9657A9E}" srcOrd="0" destOrd="0" presId="urn:microsoft.com/office/officeart/2005/8/layout/venn1"/>
    <dgm:cxn modelId="{F42839E6-A96E-40B5-B3E9-803553135ADC}" type="presParOf" srcId="{01FA2949-65D7-43E4-9E42-E8E5895CD620}" destId="{E1983FBD-5364-439A-B603-6B97F1C26ADD}" srcOrd="1" destOrd="0" presId="urn:microsoft.com/office/officeart/2005/8/layout/venn1"/>
    <dgm:cxn modelId="{7EEC8725-F44D-4CD2-8761-202215C234D2}" type="presParOf" srcId="{01FA2949-65D7-43E4-9E42-E8E5895CD620}" destId="{B5954A01-15FE-4C5C-8149-09C6541296FF}" srcOrd="2" destOrd="0" presId="urn:microsoft.com/office/officeart/2005/8/layout/venn1"/>
    <dgm:cxn modelId="{8B6F277C-CE2B-4E94-A98C-374AE510D926}" type="presParOf" srcId="{01FA2949-65D7-43E4-9E42-E8E5895CD620}" destId="{5B83EB5E-EB50-4E22-B1BA-99AF10BE00C2}" srcOrd="3" destOrd="0" presId="urn:microsoft.com/office/officeart/2005/8/layout/venn1"/>
    <dgm:cxn modelId="{D0C1D88D-F22F-4578-9117-F8CAEC7E8268}" type="presParOf" srcId="{01FA2949-65D7-43E4-9E42-E8E5895CD620}" destId="{8323100E-8EE7-4087-999A-21396E42C199}" srcOrd="4" destOrd="0" presId="urn:microsoft.com/office/officeart/2005/8/layout/venn1"/>
    <dgm:cxn modelId="{07866E51-981B-46D3-B8A5-DB055917BE84}" type="presParOf" srcId="{01FA2949-65D7-43E4-9E42-E8E5895CD620}" destId="{F62FEFE4-8C64-407F-B088-874825A5A6B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75A4D-242A-464E-9291-1F49F9657A9E}">
      <dsp:nvSpPr>
        <dsp:cNvPr id="0" name=""/>
        <dsp:cNvSpPr/>
      </dsp:nvSpPr>
      <dsp:spPr>
        <a:xfrm>
          <a:off x="798514" y="576066"/>
          <a:ext cx="2212971" cy="22129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Assessment</a:t>
          </a:r>
          <a:endParaRPr lang="en-US" sz="1400" kern="1200" dirty="0"/>
        </a:p>
      </dsp:txBody>
      <dsp:txXfrm>
        <a:off x="1093576" y="963336"/>
        <a:ext cx="1622846" cy="995837"/>
      </dsp:txXfrm>
    </dsp:sp>
    <dsp:sp modelId="{B5954A01-15FE-4C5C-8149-09C6541296FF}">
      <dsp:nvSpPr>
        <dsp:cNvPr id="0" name=""/>
        <dsp:cNvSpPr/>
      </dsp:nvSpPr>
      <dsp:spPr>
        <a:xfrm>
          <a:off x="1597028" y="1959174"/>
          <a:ext cx="2212971" cy="22129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Evidence-Based Practices</a:t>
          </a:r>
          <a:endParaRPr lang="en-US" sz="1400" kern="1200" dirty="0"/>
        </a:p>
      </dsp:txBody>
      <dsp:txXfrm>
        <a:off x="2273828" y="2530858"/>
        <a:ext cx="1327783" cy="1217134"/>
      </dsp:txXfrm>
    </dsp:sp>
    <dsp:sp modelId="{8323100E-8EE7-4087-999A-21396E42C199}">
      <dsp:nvSpPr>
        <dsp:cNvPr id="0" name=""/>
        <dsp:cNvSpPr/>
      </dsp:nvSpPr>
      <dsp:spPr>
        <a:xfrm>
          <a:off x="0" y="1959174"/>
          <a:ext cx="2212971" cy="2212971"/>
        </a:xfrm>
        <a:prstGeom prst="ellipse">
          <a:avLst/>
        </a:prstGeom>
        <a:solidFill>
          <a:schemeClr val="accent1">
            <a:lumMod val="9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Engagement</a:t>
          </a:r>
          <a:endParaRPr lang="en-US" sz="1400" kern="1200" dirty="0"/>
        </a:p>
      </dsp:txBody>
      <dsp:txXfrm>
        <a:off x="208388" y="2530858"/>
        <a:ext cx="1327783" cy="1217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75A4D-242A-464E-9291-1F49F9657A9E}">
      <dsp:nvSpPr>
        <dsp:cNvPr id="0" name=""/>
        <dsp:cNvSpPr/>
      </dsp:nvSpPr>
      <dsp:spPr>
        <a:xfrm>
          <a:off x="798514" y="576066"/>
          <a:ext cx="2212971" cy="22129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Assessment</a:t>
          </a:r>
          <a:endParaRPr lang="en-US" sz="1400" kern="1200" dirty="0"/>
        </a:p>
      </dsp:txBody>
      <dsp:txXfrm>
        <a:off x="1093576" y="963336"/>
        <a:ext cx="1622846" cy="995837"/>
      </dsp:txXfrm>
    </dsp:sp>
    <dsp:sp modelId="{B5954A01-15FE-4C5C-8149-09C6541296FF}">
      <dsp:nvSpPr>
        <dsp:cNvPr id="0" name=""/>
        <dsp:cNvSpPr/>
      </dsp:nvSpPr>
      <dsp:spPr>
        <a:xfrm>
          <a:off x="1597028" y="1959174"/>
          <a:ext cx="2212971" cy="22129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Evidence-Based Practices</a:t>
          </a:r>
          <a:endParaRPr lang="en-US" sz="1400" kern="1200" dirty="0"/>
        </a:p>
      </dsp:txBody>
      <dsp:txXfrm>
        <a:off x="2273828" y="2530858"/>
        <a:ext cx="1327783" cy="1217134"/>
      </dsp:txXfrm>
    </dsp:sp>
    <dsp:sp modelId="{8323100E-8EE7-4087-999A-21396E42C199}">
      <dsp:nvSpPr>
        <dsp:cNvPr id="0" name=""/>
        <dsp:cNvSpPr/>
      </dsp:nvSpPr>
      <dsp:spPr>
        <a:xfrm>
          <a:off x="0" y="1959174"/>
          <a:ext cx="2212971" cy="2212971"/>
        </a:xfrm>
        <a:prstGeom prst="ellipse">
          <a:avLst/>
        </a:prstGeom>
        <a:solidFill>
          <a:schemeClr val="accent1">
            <a:lumMod val="9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Engagement</a:t>
          </a:r>
          <a:endParaRPr lang="en-US" sz="1400" kern="1200" dirty="0"/>
        </a:p>
      </dsp:txBody>
      <dsp:txXfrm>
        <a:off x="208388" y="2530858"/>
        <a:ext cx="1327783" cy="121713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Header Placeholder 1"/>
          <p:cNvSpPr>
            <a:spLocks noGrp="1"/>
          </p:cNvSpPr>
          <p:nvPr>
            <p:ph type="hdr" sz="quarter"/>
          </p:nvPr>
        </p:nvSpPr>
        <p:spPr>
          <a:xfrm>
            <a:off x="0" y="0"/>
            <a:ext cx="3397250" cy="609600"/>
          </a:xfrm>
          <a:prstGeom prst="rect">
            <a:avLst/>
          </a:prstGeom>
          <a:ln w="6350">
            <a:solidFill>
              <a:schemeClr val="tx1"/>
            </a:solidFill>
            <a:prstDash val="solid"/>
          </a:ln>
        </p:spPr>
        <p:txBody>
          <a:bodyPr vert="horz" lIns="91440" tIns="45720" rIns="91440" bIns="45720" rtlCol="0" anchor="ctr"/>
          <a:lstStyle>
            <a:lvl1pPr algn="l">
              <a:tabLst>
                <a:tab pos="623888" algn="l"/>
              </a:tabLst>
              <a:defRPr sz="1200">
                <a:latin typeface="Georgia" pitchFamily="18" charset="0"/>
              </a:defRPr>
            </a:lvl1pPr>
          </a:lstStyle>
          <a:p>
            <a:pPr>
              <a:defRPr/>
            </a:pPr>
            <a:r>
              <a:rPr lang="en-US"/>
              <a:t>	</a:t>
            </a:r>
            <a:r>
              <a:rPr lang="en-US" sz="1600"/>
              <a:t>University of Pittsburgh</a:t>
            </a:r>
          </a:p>
        </p:txBody>
      </p:sp>
      <p:sp>
        <p:nvSpPr>
          <p:cNvPr id="5" name="Slide Number Placeholder 4"/>
          <p:cNvSpPr>
            <a:spLocks noGrp="1"/>
          </p:cNvSpPr>
          <p:nvPr>
            <p:ph type="sldNum" sz="quarter" idx="3"/>
          </p:nvPr>
        </p:nvSpPr>
        <p:spPr>
          <a:xfrm>
            <a:off x="6151563" y="8911772"/>
            <a:ext cx="706437" cy="188686"/>
          </a:xfrm>
          <a:prstGeom prst="rect">
            <a:avLst/>
          </a:prstGeom>
        </p:spPr>
        <p:txBody>
          <a:bodyPr vert="horz" lIns="91440" tIns="45720" rIns="91440" bIns="45720" rtlCol="0" anchor="ctr"/>
          <a:lstStyle>
            <a:lvl1pPr algn="r">
              <a:defRPr sz="1000">
                <a:latin typeface="Georgia" pitchFamily="18" charset="0"/>
              </a:defRPr>
            </a:lvl1pPr>
          </a:lstStyle>
          <a:p>
            <a:pPr>
              <a:defRPr/>
            </a:pPr>
            <a:fld id="{1DEAAAA3-F7D2-420C-8044-4D8DB93005E2}" type="slidenum">
              <a:rPr lang="en-US" b="1"/>
              <a:pPr>
                <a:defRPr/>
              </a:pPr>
              <a:t>‹#›</a:t>
            </a:fld>
            <a:endParaRPr lang="en-US" b="1" dirty="0"/>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0338" y="95250"/>
            <a:ext cx="481012" cy="428625"/>
          </a:xfrm>
          <a:prstGeom prst="rect">
            <a:avLst/>
          </a:prstGeom>
          <a:noFill/>
          <a:ln w="9525">
            <a:noFill/>
            <a:miter lim="800000"/>
            <a:headEnd/>
            <a:tailEnd/>
          </a:ln>
        </p:spPr>
      </p:pic>
      <p:sp>
        <p:nvSpPr>
          <p:cNvPr id="9" name="TextBox 8"/>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5" name="Straight Connector 14"/>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97250" y="622300"/>
            <a:ext cx="3448050" cy="300038"/>
          </a:xfrm>
          <a:prstGeom prst="rect">
            <a:avLst/>
          </a:prstGeom>
          <a:noFill/>
          <a:ln w="6350">
            <a:solidFill>
              <a:schemeClr val="tx1"/>
            </a:solidFill>
          </a:ln>
        </p:spPr>
        <p:txBody>
          <a:bodyPr>
            <a:spAutoFit/>
          </a:bodyPr>
          <a:lstStyle/>
          <a:p>
            <a:pPr>
              <a:defRPr/>
            </a:pPr>
            <a:r>
              <a:rPr lang="en-US" sz="1150" dirty="0">
                <a:latin typeface="Georgia" pitchFamily="18" charset="0"/>
              </a:rPr>
              <a:t>The Pennsylvania Child Welfare Training Program</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54514" y="8636001"/>
            <a:ext cx="4303486" cy="246888"/>
          </a:xfrm>
          <a:prstGeom prst="rect">
            <a:avLst/>
          </a:prstGeom>
          <a:noFill/>
        </p:spPr>
        <p:txBody>
          <a:bodyPr wrap="square" rtlCol="0">
            <a:spAutoFit/>
          </a:bodyPr>
          <a:lstStyle/>
          <a:p>
            <a:pPr algn="r"/>
            <a:r>
              <a:rPr lang="en-US" sz="800" dirty="0" smtClean="0">
                <a:latin typeface="Georgia" pitchFamily="18" charset="0"/>
              </a:rPr>
              <a:t>Update Title in Handout Master</a:t>
            </a:r>
            <a:endParaRPr lang="en-US" sz="800" dirty="0">
              <a:latin typeface="Georgia" pitchFamily="18" charset="0"/>
            </a:endParaRPr>
          </a:p>
        </p:txBody>
      </p:sp>
    </p:spTree>
    <p:extLst>
      <p:ext uri="{BB962C8B-B14F-4D97-AF65-F5344CB8AC3E}">
        <p14:creationId xmlns:p14="http://schemas.microsoft.com/office/powerpoint/2010/main" val="1297970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43000" y="976313"/>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518025"/>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9" name="Rectangle 7"/>
          <p:cNvSpPr>
            <a:spLocks noGrp="1" noChangeArrowheads="1"/>
          </p:cNvSpPr>
          <p:nvPr>
            <p:ph type="sldNum" sz="quarter" idx="5"/>
          </p:nvPr>
        </p:nvSpPr>
        <p:spPr bwMode="auto">
          <a:xfrm>
            <a:off x="6154738" y="8926286"/>
            <a:ext cx="703262" cy="1886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0338" y="95250"/>
            <a:ext cx="481012" cy="428625"/>
          </a:xfrm>
          <a:prstGeom prst="rect">
            <a:avLst/>
          </a:prstGeom>
          <a:noFill/>
          <a:ln w="9525">
            <a:noFill/>
            <a:miter lim="800000"/>
            <a:headEnd/>
            <a:tailEnd/>
          </a:ln>
        </p:spPr>
      </p:pic>
      <p:sp>
        <p:nvSpPr>
          <p:cNvPr id="10" name="Rectangle 9"/>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2" name="Straight Connector 11"/>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7250" y="622300"/>
            <a:ext cx="3448050" cy="300038"/>
          </a:xfrm>
          <a:prstGeom prst="rect">
            <a:avLst/>
          </a:prstGeom>
          <a:noFill/>
          <a:ln w="6350">
            <a:solidFill>
              <a:schemeClr val="tx1"/>
            </a:solidFill>
          </a:ln>
        </p:spPr>
        <p:txBody>
          <a:bodyPr>
            <a:spAutoFit/>
          </a:bodyPr>
          <a:lstStyle/>
          <a:p>
            <a:pPr>
              <a:defRPr/>
            </a:pPr>
            <a:r>
              <a:rPr lang="en-US" sz="1150" dirty="0">
                <a:latin typeface="Georgia" pitchFamily="18" charset="0"/>
              </a:rPr>
              <a:t>The Pennsylvania Child Welfare Training Program</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396343" cy="609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a:xfrm>
            <a:off x="0" y="14"/>
            <a:ext cx="3396343" cy="615553"/>
          </a:xfrm>
          <a:prstGeom prst="rect">
            <a:avLst/>
          </a:prstGeom>
          <a:noFill/>
          <a:ln w="15875">
            <a:noFill/>
          </a:ln>
        </p:spPr>
        <p:txBody>
          <a:bodyPr wrap="square" rtlCol="0">
            <a:spAutoFit/>
          </a:bodyPr>
          <a:lstStyle/>
          <a:p>
            <a:endParaRPr lang="en-US" sz="950" dirty="0" smtClean="0">
              <a:latin typeface="Georgia" pitchFamily="18" charset="0"/>
            </a:endParaRPr>
          </a:p>
          <a:p>
            <a:pPr algn="l">
              <a:tabLst>
                <a:tab pos="623888" algn="l"/>
              </a:tabLst>
            </a:pPr>
            <a:r>
              <a:rPr lang="en-US" sz="1600" dirty="0" smtClean="0">
                <a:latin typeface="Georgia" pitchFamily="18" charset="0"/>
              </a:rPr>
              <a:t>	University of Pittsburgh</a:t>
            </a:r>
            <a:endParaRPr lang="en-US" sz="850" dirty="0" smtClean="0">
              <a:latin typeface="Georgia" pitchFamily="18" charset="0"/>
            </a:endParaRPr>
          </a:p>
          <a:p>
            <a:pPr algn="l">
              <a:tabLst>
                <a:tab pos="623888" algn="l"/>
              </a:tabLst>
            </a:pPr>
            <a:endParaRPr lang="en-US" sz="850" dirty="0">
              <a:latin typeface="Georgia" pitchFamily="18" charset="0"/>
            </a:endParaRPr>
          </a:p>
        </p:txBody>
      </p:sp>
      <p:sp>
        <p:nvSpPr>
          <p:cNvPr id="18" name="TextBox 17"/>
          <p:cNvSpPr txBox="1"/>
          <p:nvPr/>
        </p:nvSpPr>
        <p:spPr>
          <a:xfrm>
            <a:off x="2540000" y="8690020"/>
            <a:ext cx="4318000" cy="215444"/>
          </a:xfrm>
          <a:prstGeom prst="rect">
            <a:avLst/>
          </a:prstGeom>
          <a:noFill/>
        </p:spPr>
        <p:txBody>
          <a:bodyPr wrap="square" rtlCol="0" anchor="ctr">
            <a:spAutoFit/>
          </a:bodyPr>
          <a:lstStyle/>
          <a:p>
            <a:pPr algn="r"/>
            <a:r>
              <a:rPr lang="en-US" sz="800" dirty="0" smtClean="0">
                <a:latin typeface="Georgia" pitchFamily="18" charset="0"/>
              </a:rPr>
              <a:t>Update Title in Notes Master</a:t>
            </a:r>
            <a:endParaRPr lang="en-US" sz="800" dirty="0">
              <a:latin typeface="Georgia" pitchFamily="18" charset="0"/>
            </a:endParaRPr>
          </a:p>
        </p:txBody>
      </p:sp>
    </p:spTree>
    <p:extLst>
      <p:ext uri="{BB962C8B-B14F-4D97-AF65-F5344CB8AC3E}">
        <p14:creationId xmlns:p14="http://schemas.microsoft.com/office/powerpoint/2010/main" val="25769568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Tree>
    <p:extLst>
      <p:ext uri="{BB962C8B-B14F-4D97-AF65-F5344CB8AC3E}">
        <p14:creationId xmlns:p14="http://schemas.microsoft.com/office/powerpoint/2010/main" val="187619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2</a:t>
            </a:fld>
            <a:endParaRPr lang="en-US" dirty="0"/>
          </a:p>
        </p:txBody>
      </p:sp>
    </p:spTree>
    <p:extLst>
      <p:ext uri="{BB962C8B-B14F-4D97-AF65-F5344CB8AC3E}">
        <p14:creationId xmlns:p14="http://schemas.microsoft.com/office/powerpoint/2010/main" val="340581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7" descr="mecha_sm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marL="228600" indent="-228600">
              <a:buNone/>
              <a:defRPr sz="3000" b="1">
                <a:solidFill>
                  <a:schemeClr val="tx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39"/>
            <a:ext cx="8543365" cy="372037"/>
          </a:xfrm>
        </p:spPr>
        <p:txBody>
          <a:bodyPr/>
          <a:lstStyle>
            <a:lvl1pPr marL="228600" indent="-228600">
              <a:buNone/>
              <a:defRPr lang="en-US" sz="1800" i="1" kern="1200" dirty="0">
                <a:solidFill>
                  <a:srgbClr val="948151"/>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
        <p:nvSpPr>
          <p:cNvPr id="5" name="Text Placeholder 15"/>
          <p:cNvSpPr>
            <a:spLocks noGrp="1"/>
          </p:cNvSpPr>
          <p:nvPr>
            <p:ph type="body" sz="quarter" idx="12" hasCustomPrompt="1"/>
          </p:nvPr>
        </p:nvSpPr>
        <p:spPr>
          <a:xfrm>
            <a:off x="304800" y="2716306"/>
            <a:ext cx="3352800" cy="927847"/>
          </a:xfrm>
        </p:spPr>
        <p:txBody>
          <a:bodyPr/>
          <a:lstStyle>
            <a:lvl1pPr marL="228600" indent="-228600">
              <a:buNone/>
              <a:defRPr lang="en-US" sz="1800" i="1" kern="1200" dirty="0">
                <a:solidFill>
                  <a:srgbClr val="948151"/>
                </a:solidFill>
                <a:latin typeface="Georgia" pitchFamily="16" charset="0"/>
                <a:ea typeface="Osaka" pitchFamily="16" charset="-128"/>
                <a:cs typeface="+mn-cs"/>
              </a:defRPr>
            </a:lvl1pPr>
          </a:lstStyle>
          <a:p>
            <a:pPr lvl="0"/>
            <a:r>
              <a:rPr lang="en-US" dirty="0" smtClean="0"/>
              <a:t>Name of Presenter</a:t>
            </a:r>
            <a:endParaRPr lang="en-US" dirty="0"/>
          </a:p>
        </p:txBody>
      </p:sp>
      <p:sp>
        <p:nvSpPr>
          <p:cNvPr id="18" name="Date Placeholder 8"/>
          <p:cNvSpPr>
            <a:spLocks noGrp="1"/>
          </p:cNvSpPr>
          <p:nvPr>
            <p:ph type="dt" sz="half" idx="2"/>
          </p:nvPr>
        </p:nvSpPr>
        <p:spPr>
          <a:xfrm>
            <a:off x="304800" y="6437010"/>
            <a:ext cx="3325906" cy="365125"/>
          </a:xfrm>
          <a:prstGeom prst="rect">
            <a:avLst/>
          </a:prstGeom>
        </p:spPr>
        <p:txBody>
          <a:bodyPr vert="horz" lIns="91440" tIns="45720" rIns="91440" bIns="45720" rtlCol="0" anchor="ctr"/>
          <a:lstStyle>
            <a:lvl1pPr algn="l">
              <a:defRPr sz="1200" b="1">
                <a:solidFill>
                  <a:schemeClr val="bg1"/>
                </a:solidFill>
                <a:latin typeface="+mn-lt"/>
              </a:defRPr>
            </a:lvl1pPr>
          </a:lstStyle>
          <a:p>
            <a:fld id="{C9BBA4C9-A133-4504-A51E-FDE0C42DAF17}" type="datetime2">
              <a:rPr lang="en-US" smtClean="0"/>
              <a:pPr/>
              <a:t>Monday, November 09, 2015</a:t>
            </a:fld>
            <a:endParaRPr lang="en-US" dirty="0"/>
          </a:p>
        </p:txBody>
      </p:sp>
    </p:spTree>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022"/>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0918"/>
            <a:ext cx="5111750" cy="5042647"/>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03612"/>
            <a:ext cx="3008313" cy="4329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23327"/>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17812"/>
            <a:ext cx="5486400" cy="37517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757301"/>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1290915"/>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936376"/>
            <a:ext cx="8247888" cy="4383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969371"/>
            <a:ext cx="8229600" cy="607560"/>
          </a:xfrm>
        </p:spPr>
        <p:txBody>
          <a:bodyPr/>
          <a:lstStyle>
            <a:lvl1pPr>
              <a:buFontTx/>
              <a:buNone/>
              <a:defRPr b="1"/>
            </a:lvl1pPr>
          </a:lstStyle>
          <a:p>
            <a:pPr lvl="0"/>
            <a:r>
              <a:rPr lang="en-US" smtClean="0"/>
              <a:t>Click to edit Master text styles</a:t>
            </a:r>
          </a:p>
        </p:txBody>
      </p:sp>
      <p:sp>
        <p:nvSpPr>
          <p:cNvPr id="6" name="Content Placeholder 3"/>
          <p:cNvSpPr>
            <a:spLocks noGrp="1"/>
          </p:cNvSpPr>
          <p:nvPr>
            <p:ph sz="half" idx="2" hasCustomPrompt="1"/>
          </p:nvPr>
        </p:nvSpPr>
        <p:spPr>
          <a:xfrm>
            <a:off x="457200" y="2619566"/>
            <a:ext cx="4040188" cy="365060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2626823"/>
            <a:ext cx="4040188" cy="365060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62449"/>
            <a:ext cx="7772400" cy="1294653"/>
          </a:xfrm>
        </p:spPr>
        <p:txBody>
          <a:bodyPr anchor="ct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1963"/>
            <a:ext cx="7772400" cy="1500187"/>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
        <p:nvSpPr>
          <p:cNvPr id="5" name="Text Placeholder 4"/>
          <p:cNvSpPr>
            <a:spLocks noGrp="1"/>
          </p:cNvSpPr>
          <p:nvPr>
            <p:ph type="body" sz="quarter" idx="12"/>
          </p:nvPr>
        </p:nvSpPr>
        <p:spPr>
          <a:xfrm>
            <a:off x="881063" y="1429788"/>
            <a:ext cx="7348537" cy="5037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90915"/>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842245"/>
            <a:ext cx="3810000" cy="474681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42244"/>
            <a:ext cx="3810000" cy="474681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80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84439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54939"/>
            <a:ext cx="4040188" cy="3832412"/>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84439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54939"/>
            <a:ext cx="4041775" cy="384585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1317809"/>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mecha_sm_bg.jpg"/>
          <p:cNvPicPr>
            <a:picLocks noChangeAspect="1"/>
          </p:cNvPicPr>
          <p:nvPr/>
        </p:nvPicPr>
        <p:blipFill>
          <a:blip r:embed="rId13" cstate="print"/>
          <a:stretch>
            <a:fillRect/>
          </a:stretch>
        </p:blipFill>
        <p:spPr>
          <a:xfrm>
            <a:off x="3166" y="0"/>
            <a:ext cx="9137668" cy="6858000"/>
          </a:xfrm>
          <a:prstGeom prst="rect">
            <a:avLst/>
          </a:prstGeom>
        </p:spPr>
      </p:pic>
      <p:sp>
        <p:nvSpPr>
          <p:cNvPr id="1027" name="Rectangle 2"/>
          <p:cNvSpPr>
            <a:spLocks noGrp="1" noChangeArrowheads="1"/>
          </p:cNvSpPr>
          <p:nvPr>
            <p:ph type="title"/>
          </p:nvPr>
        </p:nvSpPr>
        <p:spPr bwMode="auto">
          <a:xfrm>
            <a:off x="470646" y="1291196"/>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7" y="1963271"/>
            <a:ext cx="8243047" cy="45988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4" r:id="rId3"/>
    <p:sldLayoutId id="2147483836" r:id="rId4"/>
    <p:sldLayoutId id="2147483845"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hf hdr="0" ftr="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pacwrc.pitt.edu/CWDP/CWDP%20Family%20Engagement%20User's%20Guide_2014.pdf" TargetMode="External"/><Relationship Id="rId3" Type="http://schemas.openxmlformats.org/officeDocument/2006/relationships/hyperlink" Target="http://www.pacwrc.pitt.edu/CWDP/DemonstrationBaseline14_15.pdf" TargetMode="External"/><Relationship Id="rId7" Type="http://schemas.openxmlformats.org/officeDocument/2006/relationships/hyperlink" Target="http://www.pacwrc.pitt.edu/CWDP/DemonstrationFollowUp14_15.pdf" TargetMode="External"/><Relationship Id="rId2" Type="http://schemas.openxmlformats.org/officeDocument/2006/relationships/hyperlink" Target="http://www.pacwrc.pitt.edu/ChildWelfareDemoProject.htm" TargetMode="External"/><Relationship Id="rId1" Type="http://schemas.openxmlformats.org/officeDocument/2006/relationships/slideLayout" Target="../slideLayouts/slideLayout2.xml"/><Relationship Id="rId6" Type="http://schemas.openxmlformats.org/officeDocument/2006/relationships/hyperlink" Target="http://www.pacwrc.pitt.edu/CWDP/Demonstration%20Project%209_12_14%20Facilitator%20Facesheet.pdf" TargetMode="External"/><Relationship Id="rId11" Type="http://schemas.openxmlformats.org/officeDocument/2006/relationships/hyperlink" Target="mailto:alp159@pitt.edu" TargetMode="External"/><Relationship Id="rId5" Type="http://schemas.openxmlformats.org/officeDocument/2006/relationships/hyperlink" Target="http://www.pacwrc.pitt.edu/CWDP/DemonstrationSpanish_Survey14_15.pdf" TargetMode="External"/><Relationship Id="rId10" Type="http://schemas.openxmlformats.org/officeDocument/2006/relationships/hyperlink" Target="http://www.pacwrc.pitt.edu/CWDPVideo.htm" TargetMode="External"/><Relationship Id="rId4" Type="http://schemas.openxmlformats.org/officeDocument/2006/relationships/hyperlink" Target="http://www.pacwrc.pitt.edu/CWDP/Demonstration%20Project%208_28_14_English%20Survey.pdf" TargetMode="External"/><Relationship Id="rId9" Type="http://schemas.openxmlformats.org/officeDocument/2006/relationships/hyperlink" Target="http://www.pacwrc.pitt.edu/CWDP/FAQ_FINAL_081613.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0"/>
          </p:nvPr>
        </p:nvSpPr>
        <p:spPr>
          <a:xfrm>
            <a:off x="304800" y="2217057"/>
            <a:ext cx="8534400" cy="1432451"/>
          </a:xfrm>
        </p:spPr>
        <p:txBody>
          <a:bodyPr/>
          <a:lstStyle/>
          <a:p>
            <a:pPr algn="ctr"/>
            <a:r>
              <a:rPr lang="en-US" dirty="0">
                <a:solidFill>
                  <a:srgbClr val="948151"/>
                </a:solidFill>
              </a:rPr>
              <a:t>Child Welfare Demonstration </a:t>
            </a:r>
            <a:r>
              <a:rPr lang="en-US" dirty="0" smtClean="0">
                <a:solidFill>
                  <a:srgbClr val="948151"/>
                </a:solidFill>
              </a:rPr>
              <a:t>Project (CWDP)</a:t>
            </a:r>
            <a:endParaRPr lang="en-US" dirty="0">
              <a:solidFill>
                <a:srgbClr val="948151"/>
              </a:solidFill>
            </a:endParaRPr>
          </a:p>
        </p:txBody>
      </p:sp>
      <p:sp>
        <p:nvSpPr>
          <p:cNvPr id="17" name="Text Placeholder 16"/>
          <p:cNvSpPr>
            <a:spLocks noGrp="1"/>
          </p:cNvSpPr>
          <p:nvPr>
            <p:ph type="body" sz="quarter" idx="11"/>
          </p:nvPr>
        </p:nvSpPr>
        <p:spPr>
          <a:xfrm>
            <a:off x="353352" y="3186991"/>
            <a:ext cx="8543365" cy="372037"/>
          </a:xfrm>
        </p:spPr>
        <p:txBody>
          <a:bodyPr/>
          <a:lstStyle/>
          <a:p>
            <a:pPr algn="ctr"/>
            <a:r>
              <a:rPr lang="en-US" sz="2400" b="1" dirty="0">
                <a:solidFill>
                  <a:srgbClr val="002B5E"/>
                </a:solidFill>
              </a:rPr>
              <a:t>Family Engagement </a:t>
            </a:r>
            <a:r>
              <a:rPr lang="en-US" sz="2400" b="1" dirty="0" smtClean="0">
                <a:solidFill>
                  <a:srgbClr val="002B5E"/>
                </a:solidFill>
              </a:rPr>
              <a:t>Study Overview </a:t>
            </a:r>
            <a:endParaRPr lang="en-US" sz="2400" b="1" dirty="0">
              <a:solidFill>
                <a:srgbClr val="002B5E"/>
              </a:solidFill>
            </a:endParaRPr>
          </a:p>
          <a:p>
            <a:endParaRPr lang="en-US" dirty="0"/>
          </a:p>
        </p:txBody>
      </p:sp>
      <p:sp>
        <p:nvSpPr>
          <p:cNvPr id="18" name="Text Placeholder 17"/>
          <p:cNvSpPr>
            <a:spLocks noGrp="1"/>
          </p:cNvSpPr>
          <p:nvPr>
            <p:ph type="body" sz="quarter" idx="12"/>
          </p:nvPr>
        </p:nvSpPr>
        <p:spPr>
          <a:xfrm>
            <a:off x="1060057" y="4033483"/>
            <a:ext cx="6853953" cy="2561526"/>
          </a:xfrm>
        </p:spPr>
        <p:txBody>
          <a:bodyPr/>
          <a:lstStyle/>
          <a:p>
            <a:r>
              <a:rPr lang="en-US" sz="2000" b="1" dirty="0">
                <a:solidFill>
                  <a:schemeClr val="tx1"/>
                </a:solidFill>
              </a:rPr>
              <a:t>Alexis Pigott, </a:t>
            </a:r>
            <a:r>
              <a:rPr lang="en-US" sz="2000" b="1" dirty="0" smtClean="0">
                <a:solidFill>
                  <a:schemeClr val="tx1"/>
                </a:solidFill>
              </a:rPr>
              <a:t>Evaluation Specialist </a:t>
            </a:r>
            <a:endParaRPr lang="en-US" sz="2000" b="1" dirty="0">
              <a:solidFill>
                <a:schemeClr val="tx1"/>
              </a:solidFill>
            </a:endParaRPr>
          </a:p>
          <a:p>
            <a:r>
              <a:rPr lang="en-US" sz="2000" b="1" dirty="0">
                <a:solidFill>
                  <a:schemeClr val="tx1"/>
                </a:solidFill>
              </a:rPr>
              <a:t>alp159@pitt.edu</a:t>
            </a:r>
          </a:p>
          <a:p>
            <a:endParaRPr lang="en-US" sz="2000" b="1" dirty="0" smtClean="0">
              <a:solidFill>
                <a:schemeClr val="tx1"/>
              </a:solidFill>
            </a:endParaRPr>
          </a:p>
          <a:p>
            <a:r>
              <a:rPr lang="en-US" sz="2000" b="1" dirty="0" smtClean="0">
                <a:solidFill>
                  <a:schemeClr val="tx1"/>
                </a:solidFill>
              </a:rPr>
              <a:t>Justin </a:t>
            </a:r>
            <a:r>
              <a:rPr lang="en-US" sz="2000" b="1" dirty="0">
                <a:solidFill>
                  <a:schemeClr val="tx1"/>
                </a:solidFill>
              </a:rPr>
              <a:t>Donofrio, Evaluation Coordinator </a:t>
            </a:r>
          </a:p>
          <a:p>
            <a:r>
              <a:rPr lang="en-US" sz="2000" b="1" dirty="0">
                <a:solidFill>
                  <a:schemeClr val="tx1"/>
                </a:solidFill>
              </a:rPr>
              <a:t>jdd63@pitt.edu</a:t>
            </a:r>
          </a:p>
          <a:p>
            <a:endParaRPr lang="en-US" dirty="0"/>
          </a:p>
        </p:txBody>
      </p:sp>
      <p:sp>
        <p:nvSpPr>
          <p:cNvPr id="14" name="Date Placeholder 13"/>
          <p:cNvSpPr>
            <a:spLocks noGrp="1"/>
          </p:cNvSpPr>
          <p:nvPr>
            <p:ph type="dt" sz="half" idx="2"/>
          </p:nvPr>
        </p:nvSpPr>
        <p:spPr/>
        <p:txBody>
          <a:bodyPr/>
          <a:lstStyle/>
          <a:p>
            <a:fld id="{C9BBA4C9-A133-4504-A51E-FDE0C42DAF17}" type="datetime2">
              <a:rPr lang="en-US" smtClean="0"/>
              <a:pPr/>
              <a:t>Monday, November 09, 2015</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0646" y="1317809"/>
            <a:ext cx="8229600" cy="713292"/>
          </a:xfrm>
        </p:spPr>
        <p:txBody>
          <a:bodyPr/>
          <a:lstStyle/>
          <a:p>
            <a:pPr algn="ctr"/>
            <a:r>
              <a:rPr lang="en-US" sz="2400" dirty="0"/>
              <a:t>Follow-Up Conference Forms</a:t>
            </a: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
        <p:nvSpPr>
          <p:cNvPr id="5" name="Content Placeholder 4"/>
          <p:cNvSpPr txBox="1">
            <a:spLocks noGrp="1"/>
          </p:cNvSpPr>
          <p:nvPr>
            <p:ph idx="4294967295"/>
          </p:nvPr>
        </p:nvSpPr>
        <p:spPr>
          <a:xfrm>
            <a:off x="518101" y="2015837"/>
            <a:ext cx="7598930" cy="1785104"/>
          </a:xfrm>
          <a:prstGeom prst="rect">
            <a:avLst/>
          </a:prstGeom>
          <a:solidFill>
            <a:srgbClr val="FFFF00"/>
          </a:solidFill>
          <a:ln>
            <a:solidFill>
              <a:schemeClr val="accent1"/>
            </a:solidFill>
          </a:ln>
        </p:spPr>
        <p:txBody>
          <a:bodyPr wrap="square" rtlCol="0">
            <a:spAutoFit/>
          </a:bodyPr>
          <a:lstStyle/>
          <a:p>
            <a:pPr marL="0" indent="0" algn="ctr">
              <a:buNone/>
            </a:pPr>
            <a:r>
              <a:rPr lang="en-US" sz="1400" b="1" dirty="0" smtClean="0"/>
              <a:t>Facilitator </a:t>
            </a:r>
            <a:r>
              <a:rPr lang="en-US" sz="1400" b="1" dirty="0" smtClean="0">
                <a:solidFill>
                  <a:prstClr val="black"/>
                </a:solidFill>
              </a:rPr>
              <a:t>Face </a:t>
            </a:r>
            <a:r>
              <a:rPr lang="en-US" sz="1400" b="1" dirty="0">
                <a:solidFill>
                  <a:prstClr val="black"/>
                </a:solidFill>
              </a:rPr>
              <a:t>Sheet</a:t>
            </a:r>
          </a:p>
          <a:p>
            <a:pPr marL="285750" indent="-285750">
              <a:buFont typeface="Arial" pitchFamily="34" charset="0"/>
              <a:buChar char="•"/>
            </a:pPr>
            <a:r>
              <a:rPr lang="en-US" sz="1400" i="1" dirty="0" smtClean="0">
                <a:solidFill>
                  <a:prstClr val="black"/>
                </a:solidFill>
              </a:rPr>
              <a:t>Identifies logistical information about the conference </a:t>
            </a:r>
          </a:p>
          <a:p>
            <a:pPr marL="285750" indent="-285750">
              <a:buFont typeface="Arial" pitchFamily="34" charset="0"/>
              <a:buChar char="•"/>
            </a:pPr>
            <a:r>
              <a:rPr lang="en-US" sz="1400" i="1" dirty="0" smtClean="0">
                <a:solidFill>
                  <a:prstClr val="black"/>
                </a:solidFill>
              </a:rPr>
              <a:t>Completed by facilitator at each conference</a:t>
            </a:r>
          </a:p>
          <a:p>
            <a:pPr marL="0" indent="0" algn="ctr">
              <a:buNone/>
            </a:pPr>
            <a:endParaRPr lang="en-US" sz="1000" b="1" dirty="0" smtClean="0">
              <a:solidFill>
                <a:prstClr val="black"/>
              </a:solidFill>
            </a:endParaRPr>
          </a:p>
          <a:p>
            <a:pPr marL="0" indent="0" algn="ctr">
              <a:buNone/>
            </a:pPr>
            <a:r>
              <a:rPr lang="en-US" sz="1400" b="1" dirty="0" smtClean="0">
                <a:solidFill>
                  <a:prstClr val="black"/>
                </a:solidFill>
              </a:rPr>
              <a:t>Family Conference Survey</a:t>
            </a:r>
          </a:p>
          <a:p>
            <a:pPr marL="285750" indent="-285750">
              <a:buFont typeface="Arial" pitchFamily="34" charset="0"/>
              <a:buChar char="•"/>
            </a:pPr>
            <a:r>
              <a:rPr lang="en-US" sz="1400" i="1" dirty="0" smtClean="0">
                <a:solidFill>
                  <a:prstClr val="black"/>
                </a:solidFill>
              </a:rPr>
              <a:t>Measures fidelity to common core intervention elements</a:t>
            </a:r>
          </a:p>
          <a:p>
            <a:pPr marL="285750" indent="-285750">
              <a:buFont typeface="Arial" pitchFamily="34" charset="0"/>
              <a:buChar char="•"/>
            </a:pPr>
            <a:r>
              <a:rPr lang="en-US" sz="1400" i="1" dirty="0">
                <a:solidFill>
                  <a:prstClr val="black"/>
                </a:solidFill>
              </a:rPr>
              <a:t>C</a:t>
            </a:r>
            <a:r>
              <a:rPr lang="en-US" sz="1400" i="1" dirty="0" smtClean="0">
                <a:solidFill>
                  <a:prstClr val="black"/>
                </a:solidFill>
              </a:rPr>
              <a:t>ompleted by all participants (except facilitator) at conclusion of each conference</a:t>
            </a:r>
            <a:endParaRPr lang="en-US" sz="1400" i="1" dirty="0">
              <a:solidFill>
                <a:prstClr val="black"/>
              </a:solidFill>
            </a:endParaRPr>
          </a:p>
        </p:txBody>
      </p:sp>
      <p:cxnSp>
        <p:nvCxnSpPr>
          <p:cNvPr id="21" name="Straight Arrow Connector 20"/>
          <p:cNvCxnSpPr/>
          <p:nvPr/>
        </p:nvCxnSpPr>
        <p:spPr>
          <a:xfrm>
            <a:off x="8006194" y="4608517"/>
            <a:ext cx="0" cy="44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024131" y="4571444"/>
            <a:ext cx="1" cy="514857"/>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7" idx="0"/>
            <a:endCxn id="27" idx="0"/>
          </p:cNvCxnSpPr>
          <p:nvPr/>
        </p:nvCxnSpPr>
        <p:spPr>
          <a:xfrm>
            <a:off x="6432616" y="5044721"/>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p:cNvCxnSpPr>
          <p:nvPr/>
        </p:nvCxnSpPr>
        <p:spPr>
          <a:xfrm flipH="1">
            <a:off x="4301291" y="3800941"/>
            <a:ext cx="16275" cy="125229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2347" y="5087295"/>
            <a:ext cx="3427114" cy="1569660"/>
          </a:xfrm>
          <a:prstGeom prst="rect">
            <a:avLst/>
          </a:prstGeom>
          <a:solidFill>
            <a:schemeClr val="accent5"/>
          </a:solidFill>
          <a:ln>
            <a:solidFill>
              <a:schemeClr val="accent5"/>
            </a:solidFill>
          </a:ln>
        </p:spPr>
        <p:txBody>
          <a:bodyPr wrap="square" rtlCol="0">
            <a:spAutoFit/>
          </a:bodyPr>
          <a:lstStyle/>
          <a:p>
            <a:pPr algn="ctr"/>
            <a:r>
              <a:rPr lang="en-US" sz="1200" b="1" dirty="0" smtClean="0">
                <a:solidFill>
                  <a:prstClr val="black"/>
                </a:solidFill>
                <a:latin typeface="Georgia" panose="02040502050405020303" pitchFamily="18" charset="0"/>
              </a:rPr>
              <a:t>Baseline Form </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Identifies who attended, reasons for</a:t>
            </a:r>
            <a:r>
              <a:rPr lang="en-US" sz="1400" dirty="0">
                <a:latin typeface="Georgia" panose="02040502050405020303" pitchFamily="18" charset="0"/>
              </a:rPr>
              <a:t> conference</a:t>
            </a:r>
            <a:r>
              <a:rPr lang="en-US" sz="1400" dirty="0" smtClean="0">
                <a:solidFill>
                  <a:prstClr val="black"/>
                </a:solidFill>
                <a:latin typeface="Georgia" panose="02040502050405020303" pitchFamily="18" charset="0"/>
              </a:rPr>
              <a:t>, what happened as a result of the </a:t>
            </a:r>
            <a:r>
              <a:rPr lang="en-US" sz="1400" dirty="0">
                <a:latin typeface="Georgia" panose="02040502050405020303" pitchFamily="18" charset="0"/>
              </a:rPr>
              <a:t>conference</a:t>
            </a:r>
            <a:r>
              <a:rPr lang="en-US" sz="1400" dirty="0" smtClean="0">
                <a:solidFill>
                  <a:prstClr val="black"/>
                </a:solidFill>
                <a:latin typeface="Georgia" panose="02040502050405020303" pitchFamily="18" charset="0"/>
              </a:rPr>
              <a:t>, demographic and service information about a child</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Completed by a professional at or shortly after initial conference </a:t>
            </a:r>
            <a:endParaRPr lang="en-US" sz="1400" dirty="0">
              <a:solidFill>
                <a:prstClr val="black"/>
              </a:solidFill>
              <a:latin typeface="Georgia" panose="02040502050405020303" pitchFamily="18" charset="0"/>
            </a:endParaRPr>
          </a:p>
        </p:txBody>
      </p:sp>
      <p:sp>
        <p:nvSpPr>
          <p:cNvPr id="27" name="TextBox 26"/>
          <p:cNvSpPr txBox="1"/>
          <p:nvPr/>
        </p:nvSpPr>
        <p:spPr>
          <a:xfrm>
            <a:off x="3915993" y="5044721"/>
            <a:ext cx="5033246" cy="1138773"/>
          </a:xfrm>
          <a:prstGeom prst="rect">
            <a:avLst/>
          </a:prstGeom>
          <a:solidFill>
            <a:srgbClr val="FFFF0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200" b="1" dirty="0" smtClean="0">
                <a:solidFill>
                  <a:schemeClr val="tx1"/>
                </a:solidFill>
              </a:rPr>
              <a:t>Follow-Up Form </a:t>
            </a:r>
          </a:p>
          <a:p>
            <a:pPr marL="285750" indent="-285750">
              <a:buFont typeface="Arial" pitchFamily="34" charset="0"/>
              <a:buChar char="•"/>
            </a:pPr>
            <a:r>
              <a:rPr lang="en-US" sz="1400" dirty="0" smtClean="0">
                <a:solidFill>
                  <a:schemeClr val="tx1"/>
                </a:solidFill>
              </a:rPr>
              <a:t>Similar to Baseline Form, but focuses on services and living environment </a:t>
            </a:r>
          </a:p>
          <a:p>
            <a:pPr marL="285750" indent="-285750">
              <a:buFont typeface="Arial" pitchFamily="34" charset="0"/>
              <a:buChar char="•"/>
            </a:pPr>
            <a:r>
              <a:rPr lang="en-US" sz="1400" dirty="0" smtClean="0">
                <a:solidFill>
                  <a:schemeClr val="tx1"/>
                </a:solidFill>
              </a:rPr>
              <a:t>Completed by a professional after each conference (after the initial)</a:t>
            </a:r>
          </a:p>
        </p:txBody>
      </p:sp>
      <p:cxnSp>
        <p:nvCxnSpPr>
          <p:cNvPr id="38" name="Straight Arrow Connector 37"/>
          <p:cNvCxnSpPr/>
          <p:nvPr/>
        </p:nvCxnSpPr>
        <p:spPr>
          <a:xfrm>
            <a:off x="5996853" y="3800941"/>
            <a:ext cx="0" cy="126245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887624" y="4101930"/>
            <a:ext cx="8061615" cy="670048"/>
            <a:chOff x="843394" y="4119645"/>
            <a:chExt cx="8061615" cy="670048"/>
          </a:xfrm>
        </p:grpSpPr>
        <p:sp>
          <p:nvSpPr>
            <p:cNvPr id="6" name="Oval 5"/>
            <p:cNvSpPr/>
            <p:nvPr/>
          </p:nvSpPr>
          <p:spPr>
            <a:xfrm>
              <a:off x="843394" y="4120692"/>
              <a:ext cx="2346615" cy="644236"/>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rPr>
                <a:t>Initial Conference</a:t>
              </a:r>
              <a:endParaRPr lang="en-US" sz="1800" b="1" dirty="0">
                <a:solidFill>
                  <a:schemeClr val="tx1"/>
                </a:solidFill>
              </a:endParaRPr>
            </a:p>
          </p:txBody>
        </p:sp>
        <p:sp>
          <p:nvSpPr>
            <p:cNvPr id="7" name="Oval 6"/>
            <p:cNvSpPr/>
            <p:nvPr/>
          </p:nvSpPr>
          <p:spPr>
            <a:xfrm>
              <a:off x="7128163" y="4132768"/>
              <a:ext cx="1776846"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dirty="0" smtClean="0">
                  <a:solidFill>
                    <a:schemeClr val="tx1"/>
                  </a:solidFill>
                </a:rPr>
                <a:t>Case</a:t>
              </a:r>
              <a:r>
                <a:rPr lang="en-US" dirty="0" smtClean="0">
                  <a:solidFill>
                    <a:schemeClr val="tx1"/>
                  </a:solidFill>
                </a:rPr>
                <a:t> Closure</a:t>
              </a:r>
              <a:endParaRPr lang="en-US" dirty="0">
                <a:solidFill>
                  <a:schemeClr val="tx1"/>
                </a:solidFill>
              </a:endParaRPr>
            </a:p>
          </p:txBody>
        </p:sp>
        <p:sp>
          <p:nvSpPr>
            <p:cNvPr id="8" name="Oval 7"/>
            <p:cNvSpPr/>
            <p:nvPr/>
          </p:nvSpPr>
          <p:spPr>
            <a:xfrm>
              <a:off x="3595255" y="4119645"/>
              <a:ext cx="1381991" cy="646330"/>
            </a:xfrm>
            <a:prstGeom prst="ellips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#2</a:t>
              </a:r>
              <a:endParaRPr lang="en-US" dirty="0">
                <a:solidFill>
                  <a:schemeClr val="tx1"/>
                </a:solidFill>
              </a:endParaRPr>
            </a:p>
          </p:txBody>
        </p:sp>
        <p:sp>
          <p:nvSpPr>
            <p:cNvPr id="9" name="Oval 8"/>
            <p:cNvSpPr/>
            <p:nvPr/>
          </p:nvSpPr>
          <p:spPr>
            <a:xfrm>
              <a:off x="5301962" y="4143363"/>
              <a:ext cx="1389783" cy="646330"/>
            </a:xfrm>
            <a:prstGeom prst="ellips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a:t>
              </a:r>
              <a:endParaRPr lang="en-US" dirty="0">
                <a:solidFill>
                  <a:schemeClr val="tx1"/>
                </a:solidFill>
              </a:endParaRPr>
            </a:p>
          </p:txBody>
        </p:sp>
        <p:cxnSp>
          <p:nvCxnSpPr>
            <p:cNvPr id="10" name="Straight Arrow Connector 9"/>
            <p:cNvCxnSpPr>
              <a:endCxn id="8" idx="2"/>
            </p:cNvCxnSpPr>
            <p:nvPr/>
          </p:nvCxnSpPr>
          <p:spPr>
            <a:xfrm flipV="1">
              <a:off x="3190009" y="4442810"/>
              <a:ext cx="405246" cy="11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6"/>
            </p:cNvCxnSpPr>
            <p:nvPr/>
          </p:nvCxnSpPr>
          <p:spPr>
            <a:xfrm flipV="1">
              <a:off x="4977246" y="4425502"/>
              <a:ext cx="324716" cy="1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6"/>
              <a:endCxn id="7" idx="2"/>
            </p:cNvCxnSpPr>
            <p:nvPr/>
          </p:nvCxnSpPr>
          <p:spPr>
            <a:xfrm flipV="1">
              <a:off x="6691745" y="4455933"/>
              <a:ext cx="436418" cy="10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bwMode="auto">
          <a:xfrm flipH="1" flipV="1">
            <a:off x="2015630" y="3789947"/>
            <a:ext cx="1" cy="313030"/>
          </a:xfrm>
          <a:prstGeom prst="straightConnector1">
            <a:avLst/>
          </a:prstGeom>
          <a:solidFill>
            <a:schemeClr val="accent1"/>
          </a:solidFill>
          <a:ln w="9525" cap="flat" cmpd="sng" algn="ctr">
            <a:solidFill>
              <a:schemeClr val="accent1"/>
            </a:solidFill>
            <a:prstDash val="solid"/>
            <a:round/>
            <a:headEnd type="none" w="med" len="med"/>
            <a:tailEnd type="arrow"/>
          </a:ln>
          <a:effectLst/>
        </p:spPr>
      </p:cxnSp>
    </p:spTree>
    <p:extLst>
      <p:ext uri="{BB962C8B-B14F-4D97-AF65-F5344CB8AC3E}">
        <p14:creationId xmlns:p14="http://schemas.microsoft.com/office/powerpoint/2010/main" val="3844314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Follow-Up Conference Forms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1600" dirty="0" smtClean="0"/>
              <a:t>A </a:t>
            </a:r>
            <a:r>
              <a:rPr lang="en-US" sz="1600" b="1" dirty="0" smtClean="0"/>
              <a:t>“follow-up” </a:t>
            </a:r>
            <a:r>
              <a:rPr lang="en-US" sz="1600" dirty="0"/>
              <a:t>conference is held after the initial conference, at the time of a Family Service Plan </a:t>
            </a:r>
            <a:r>
              <a:rPr lang="en-US" sz="1600" dirty="0" smtClean="0"/>
              <a:t>revision </a:t>
            </a:r>
            <a:r>
              <a:rPr lang="en-US" sz="1600" b="1" dirty="0"/>
              <a:t>OR</a:t>
            </a:r>
            <a:r>
              <a:rPr lang="en-US" sz="1600" dirty="0"/>
              <a:t> when </a:t>
            </a:r>
            <a:r>
              <a:rPr lang="en-US" sz="1600" dirty="0" smtClean="0"/>
              <a:t>another </a:t>
            </a:r>
            <a:r>
              <a:rPr lang="en-US" sz="1600" dirty="0"/>
              <a:t>conference </a:t>
            </a:r>
            <a:r>
              <a:rPr lang="en-US" sz="1600" dirty="0" smtClean="0"/>
              <a:t>is held due </a:t>
            </a:r>
            <a:r>
              <a:rPr lang="en-US" sz="1600" dirty="0"/>
              <a:t>to </a:t>
            </a:r>
            <a:r>
              <a:rPr lang="en-US" sz="1600" dirty="0" smtClean="0"/>
              <a:t>an emergency </a:t>
            </a:r>
            <a:r>
              <a:rPr lang="en-US" sz="1600" dirty="0"/>
              <a:t>situation (e.g</a:t>
            </a:r>
            <a:r>
              <a:rPr lang="en-US" sz="1600" dirty="0" smtClean="0"/>
              <a:t>., </a:t>
            </a:r>
            <a:r>
              <a:rPr lang="en-US" sz="1600" dirty="0"/>
              <a:t>placement in jeopardy</a:t>
            </a:r>
            <a:r>
              <a:rPr lang="en-US" sz="1600" dirty="0" smtClean="0"/>
              <a:t>).</a:t>
            </a:r>
          </a:p>
          <a:p>
            <a:pPr marL="0" indent="0">
              <a:buNone/>
            </a:pPr>
            <a:endParaRPr lang="en-US" sz="1600" dirty="0"/>
          </a:p>
          <a:p>
            <a:pPr>
              <a:buFont typeface="Wingdings" panose="05000000000000000000" pitchFamily="2" charset="2"/>
              <a:buChar char="Ø"/>
            </a:pPr>
            <a:r>
              <a:rPr lang="en-US" sz="1600" dirty="0" smtClean="0"/>
              <a:t>A set </a:t>
            </a:r>
            <a:r>
              <a:rPr lang="en-US" sz="1600" dirty="0"/>
              <a:t>of Follow-Up </a:t>
            </a:r>
            <a:r>
              <a:rPr lang="en-US" sz="1600" dirty="0" smtClean="0"/>
              <a:t>Conference forms includes only one form that has not been discussed already and that is the Follow-Up Form:</a:t>
            </a:r>
            <a:endParaRPr lang="en-US" sz="1400" b="1" dirty="0" smtClean="0"/>
          </a:p>
          <a:p>
            <a:pPr lvl="1"/>
            <a:r>
              <a:rPr lang="en-US" sz="1400" dirty="0" smtClean="0"/>
              <a:t>Follow-Up </a:t>
            </a:r>
            <a:r>
              <a:rPr lang="en-US" sz="1400" dirty="0"/>
              <a:t>Form </a:t>
            </a:r>
          </a:p>
          <a:p>
            <a:pPr lvl="2"/>
            <a:r>
              <a:rPr lang="en-US" sz="1200" dirty="0"/>
              <a:t>The Follow-Up form is similar to the Baseline Form, but its purpose is to focus on services and living environment. </a:t>
            </a:r>
          </a:p>
          <a:p>
            <a:pPr lvl="2"/>
            <a:r>
              <a:rPr lang="en-US" sz="1200" dirty="0"/>
              <a:t>The Follow-Up form is completed by the caseworker after each follow-up conference ( but not after an initial conference</a:t>
            </a:r>
            <a:r>
              <a:rPr lang="en-US" sz="1200" dirty="0" smtClean="0"/>
              <a:t>).</a:t>
            </a:r>
          </a:p>
          <a:p>
            <a:pPr lvl="2"/>
            <a:endParaRPr lang="en-US" sz="1200" dirty="0"/>
          </a:p>
          <a:p>
            <a:pPr lvl="1"/>
            <a:r>
              <a:rPr lang="en-US" sz="1400" dirty="0"/>
              <a:t>A set of Follow-Up </a:t>
            </a:r>
            <a:r>
              <a:rPr lang="en-US" sz="1400" dirty="0" smtClean="0"/>
              <a:t>Conference </a:t>
            </a:r>
            <a:r>
              <a:rPr lang="en-US" sz="1400" dirty="0"/>
              <a:t>forms include:</a:t>
            </a:r>
            <a:r>
              <a:rPr lang="en-US" sz="1200" dirty="0"/>
              <a:t> </a:t>
            </a:r>
          </a:p>
          <a:p>
            <a:pPr lvl="2"/>
            <a:r>
              <a:rPr lang="en-US" sz="1200" dirty="0" smtClean="0"/>
              <a:t>1 </a:t>
            </a:r>
            <a:r>
              <a:rPr lang="en-US" sz="1200" dirty="0"/>
              <a:t>Facilitator Face </a:t>
            </a:r>
            <a:r>
              <a:rPr lang="en-US" sz="1200" dirty="0" smtClean="0"/>
              <a:t>Sheet</a:t>
            </a:r>
            <a:endParaRPr lang="en-US" sz="1200" dirty="0" smtClean="0">
              <a:solidFill>
                <a:srgbClr val="FF0000"/>
              </a:solidFill>
            </a:endParaRPr>
          </a:p>
          <a:p>
            <a:pPr lvl="2"/>
            <a:r>
              <a:rPr lang="en-US" sz="1200" dirty="0"/>
              <a:t>The Family Conference </a:t>
            </a:r>
            <a:r>
              <a:rPr lang="en-US" sz="1200" dirty="0" smtClean="0"/>
              <a:t>Surveys</a:t>
            </a:r>
          </a:p>
          <a:p>
            <a:pPr lvl="2"/>
            <a:r>
              <a:rPr lang="en-US" sz="1200" dirty="0" smtClean="0"/>
              <a:t>1 Follow-Up Form</a:t>
            </a:r>
            <a:endParaRPr lang="en-US" sz="1200" dirty="0"/>
          </a:p>
          <a:p>
            <a:endParaRPr lang="en-US" sz="1600" dirty="0" smtClean="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extLst>
      <p:ext uri="{BB962C8B-B14F-4D97-AF65-F5344CB8AC3E}">
        <p14:creationId xmlns:p14="http://schemas.microsoft.com/office/powerpoint/2010/main" val="4139831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0646" y="1317809"/>
            <a:ext cx="8229600" cy="713292"/>
          </a:xfrm>
        </p:spPr>
        <p:txBody>
          <a:bodyPr/>
          <a:lstStyle/>
          <a:p>
            <a:pPr algn="ctr"/>
            <a:r>
              <a:rPr lang="en-US" dirty="0"/>
              <a:t>Case Closures Forms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
        <p:nvSpPr>
          <p:cNvPr id="5" name="Content Placeholder 4"/>
          <p:cNvSpPr txBox="1">
            <a:spLocks noGrp="1"/>
          </p:cNvSpPr>
          <p:nvPr>
            <p:ph idx="4294967295"/>
          </p:nvPr>
        </p:nvSpPr>
        <p:spPr>
          <a:xfrm>
            <a:off x="518101" y="2015837"/>
            <a:ext cx="7598930" cy="1785104"/>
          </a:xfrm>
          <a:prstGeom prst="rect">
            <a:avLst/>
          </a:prstGeom>
          <a:solidFill>
            <a:srgbClr val="FFFF00"/>
          </a:solidFill>
          <a:ln>
            <a:solidFill>
              <a:schemeClr val="accent1"/>
            </a:solidFill>
          </a:ln>
        </p:spPr>
        <p:txBody>
          <a:bodyPr wrap="square" rtlCol="0">
            <a:spAutoFit/>
          </a:bodyPr>
          <a:lstStyle/>
          <a:p>
            <a:pPr marL="0" indent="0" algn="ctr">
              <a:buNone/>
            </a:pPr>
            <a:r>
              <a:rPr lang="en-US" sz="1400" b="1" dirty="0" smtClean="0"/>
              <a:t>Facilitator </a:t>
            </a:r>
            <a:r>
              <a:rPr lang="en-US" sz="1400" b="1" dirty="0" smtClean="0">
                <a:solidFill>
                  <a:prstClr val="black"/>
                </a:solidFill>
              </a:rPr>
              <a:t>Face </a:t>
            </a:r>
            <a:r>
              <a:rPr lang="en-US" sz="1400" b="1" dirty="0">
                <a:solidFill>
                  <a:prstClr val="black"/>
                </a:solidFill>
              </a:rPr>
              <a:t>Sheet</a:t>
            </a:r>
          </a:p>
          <a:p>
            <a:pPr marL="285750" indent="-285750">
              <a:buFont typeface="Arial" pitchFamily="34" charset="0"/>
              <a:buChar char="•"/>
            </a:pPr>
            <a:r>
              <a:rPr lang="en-US" sz="1400" i="1" dirty="0" smtClean="0">
                <a:solidFill>
                  <a:prstClr val="black"/>
                </a:solidFill>
              </a:rPr>
              <a:t>Identifies logistical information about the conference </a:t>
            </a:r>
          </a:p>
          <a:p>
            <a:pPr marL="285750" indent="-285750">
              <a:buFont typeface="Arial" pitchFamily="34" charset="0"/>
              <a:buChar char="•"/>
            </a:pPr>
            <a:r>
              <a:rPr lang="en-US" sz="1400" i="1" dirty="0" smtClean="0">
                <a:solidFill>
                  <a:prstClr val="black"/>
                </a:solidFill>
              </a:rPr>
              <a:t>Completed by facilitator at each conference</a:t>
            </a:r>
          </a:p>
          <a:p>
            <a:pPr marL="0" indent="0" algn="ctr">
              <a:buNone/>
            </a:pPr>
            <a:endParaRPr lang="en-US" sz="1000" b="1" dirty="0" smtClean="0">
              <a:solidFill>
                <a:prstClr val="black"/>
              </a:solidFill>
            </a:endParaRPr>
          </a:p>
          <a:p>
            <a:pPr marL="0" indent="0" algn="ctr">
              <a:buNone/>
            </a:pPr>
            <a:r>
              <a:rPr lang="en-US" sz="1400" b="1" dirty="0" smtClean="0">
                <a:solidFill>
                  <a:prstClr val="black"/>
                </a:solidFill>
              </a:rPr>
              <a:t>Family Conference Survey</a:t>
            </a:r>
          </a:p>
          <a:p>
            <a:pPr marL="285750" indent="-285750">
              <a:buFont typeface="Arial" pitchFamily="34" charset="0"/>
              <a:buChar char="•"/>
            </a:pPr>
            <a:r>
              <a:rPr lang="en-US" sz="1400" i="1" dirty="0" smtClean="0">
                <a:solidFill>
                  <a:prstClr val="black"/>
                </a:solidFill>
              </a:rPr>
              <a:t>Measures fidelity to common core intervention elements</a:t>
            </a:r>
          </a:p>
          <a:p>
            <a:pPr marL="285750" indent="-285750">
              <a:buFont typeface="Arial" pitchFamily="34" charset="0"/>
              <a:buChar char="•"/>
            </a:pPr>
            <a:r>
              <a:rPr lang="en-US" sz="1400" i="1" dirty="0">
                <a:solidFill>
                  <a:prstClr val="black"/>
                </a:solidFill>
              </a:rPr>
              <a:t>C</a:t>
            </a:r>
            <a:r>
              <a:rPr lang="en-US" sz="1400" i="1" dirty="0" smtClean="0">
                <a:solidFill>
                  <a:prstClr val="black"/>
                </a:solidFill>
              </a:rPr>
              <a:t>ompleted by all participants (except facilitator) at conclusion of each conference</a:t>
            </a:r>
            <a:endParaRPr lang="en-US" sz="1400" i="1" dirty="0">
              <a:solidFill>
                <a:prstClr val="black"/>
              </a:solidFill>
            </a:endParaRPr>
          </a:p>
        </p:txBody>
      </p:sp>
      <p:cxnSp>
        <p:nvCxnSpPr>
          <p:cNvPr id="21" name="Straight Arrow Connector 20"/>
          <p:cNvCxnSpPr/>
          <p:nvPr/>
        </p:nvCxnSpPr>
        <p:spPr>
          <a:xfrm>
            <a:off x="8006194" y="4608517"/>
            <a:ext cx="0" cy="44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024131" y="4571444"/>
            <a:ext cx="1" cy="514857"/>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7" idx="0"/>
            <a:endCxn id="27" idx="0"/>
          </p:cNvCxnSpPr>
          <p:nvPr/>
        </p:nvCxnSpPr>
        <p:spPr>
          <a:xfrm>
            <a:off x="6432616" y="5063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p:cNvCxnSpPr>
          <p:nvPr/>
        </p:nvCxnSpPr>
        <p:spPr>
          <a:xfrm flipH="1">
            <a:off x="4301291" y="3800941"/>
            <a:ext cx="16275" cy="12522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2347" y="5087295"/>
            <a:ext cx="3427114" cy="1569660"/>
          </a:xfrm>
          <a:prstGeom prst="rect">
            <a:avLst/>
          </a:prstGeom>
          <a:solidFill>
            <a:schemeClr val="accent5"/>
          </a:solidFill>
          <a:ln>
            <a:solidFill>
              <a:schemeClr val="accent5"/>
            </a:solidFill>
          </a:ln>
        </p:spPr>
        <p:txBody>
          <a:bodyPr wrap="square" rtlCol="0">
            <a:spAutoFit/>
          </a:bodyPr>
          <a:lstStyle/>
          <a:p>
            <a:pPr algn="ctr"/>
            <a:r>
              <a:rPr lang="en-US" sz="1200" b="1" dirty="0" smtClean="0">
                <a:solidFill>
                  <a:prstClr val="black"/>
                </a:solidFill>
                <a:latin typeface="Georgia" panose="02040502050405020303" pitchFamily="18" charset="0"/>
              </a:rPr>
              <a:t>Baseline Form </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Identifies who attended, reasons for</a:t>
            </a:r>
            <a:r>
              <a:rPr lang="en-US" sz="1400" dirty="0">
                <a:latin typeface="Georgia" panose="02040502050405020303" pitchFamily="18" charset="0"/>
              </a:rPr>
              <a:t> conference</a:t>
            </a:r>
            <a:r>
              <a:rPr lang="en-US" sz="1400" dirty="0" smtClean="0">
                <a:solidFill>
                  <a:prstClr val="black"/>
                </a:solidFill>
                <a:latin typeface="Georgia" panose="02040502050405020303" pitchFamily="18" charset="0"/>
              </a:rPr>
              <a:t>, what happened as a result of the </a:t>
            </a:r>
            <a:r>
              <a:rPr lang="en-US" sz="1400" dirty="0">
                <a:latin typeface="Georgia" panose="02040502050405020303" pitchFamily="18" charset="0"/>
              </a:rPr>
              <a:t>conference</a:t>
            </a:r>
            <a:r>
              <a:rPr lang="en-US" sz="1400" dirty="0" smtClean="0">
                <a:solidFill>
                  <a:prstClr val="black"/>
                </a:solidFill>
                <a:latin typeface="Georgia" panose="02040502050405020303" pitchFamily="18" charset="0"/>
              </a:rPr>
              <a:t>, demographic and service information about a child</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Completed by a professional at or shortly after initial conference </a:t>
            </a:r>
            <a:endParaRPr lang="en-US" sz="1400" dirty="0">
              <a:solidFill>
                <a:prstClr val="black"/>
              </a:solidFill>
              <a:latin typeface="Georgia" panose="02040502050405020303" pitchFamily="18" charset="0"/>
            </a:endParaRPr>
          </a:p>
        </p:txBody>
      </p:sp>
      <p:sp>
        <p:nvSpPr>
          <p:cNvPr id="27" name="TextBox 26"/>
          <p:cNvSpPr txBox="1"/>
          <p:nvPr/>
        </p:nvSpPr>
        <p:spPr>
          <a:xfrm>
            <a:off x="3915993" y="5063400"/>
            <a:ext cx="5033246" cy="1138773"/>
          </a:xfrm>
          <a:prstGeom prst="rect">
            <a:avLst/>
          </a:prstGeom>
          <a:solidFill>
            <a:srgbClr val="FFFF0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200" b="1" dirty="0" smtClean="0">
                <a:solidFill>
                  <a:schemeClr val="tx1"/>
                </a:solidFill>
              </a:rPr>
              <a:t>Follow-Up Form </a:t>
            </a:r>
          </a:p>
          <a:p>
            <a:pPr marL="285750" indent="-285750">
              <a:buFont typeface="Arial" pitchFamily="34" charset="0"/>
              <a:buChar char="•"/>
            </a:pPr>
            <a:r>
              <a:rPr lang="en-US" sz="1400" dirty="0" smtClean="0">
                <a:solidFill>
                  <a:schemeClr val="tx1"/>
                </a:solidFill>
              </a:rPr>
              <a:t>Similar to Baseline Form, but focuses on services and living environment </a:t>
            </a:r>
          </a:p>
          <a:p>
            <a:pPr marL="285750" indent="-285750">
              <a:buFont typeface="Arial" pitchFamily="34" charset="0"/>
              <a:buChar char="•"/>
            </a:pPr>
            <a:r>
              <a:rPr lang="en-US" sz="1400" dirty="0" smtClean="0">
                <a:solidFill>
                  <a:schemeClr val="tx1"/>
                </a:solidFill>
              </a:rPr>
              <a:t>Completed by a professional after each conference (after the initial)</a:t>
            </a:r>
          </a:p>
        </p:txBody>
      </p:sp>
      <p:cxnSp>
        <p:nvCxnSpPr>
          <p:cNvPr id="38" name="Straight Arrow Connector 37"/>
          <p:cNvCxnSpPr/>
          <p:nvPr/>
        </p:nvCxnSpPr>
        <p:spPr>
          <a:xfrm>
            <a:off x="5996853" y="3800941"/>
            <a:ext cx="0" cy="12624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887624" y="4101930"/>
            <a:ext cx="8061615" cy="670048"/>
            <a:chOff x="843394" y="4119645"/>
            <a:chExt cx="8061615" cy="670048"/>
          </a:xfrm>
        </p:grpSpPr>
        <p:sp>
          <p:nvSpPr>
            <p:cNvPr id="6" name="Oval 5"/>
            <p:cNvSpPr/>
            <p:nvPr/>
          </p:nvSpPr>
          <p:spPr>
            <a:xfrm>
              <a:off x="843394" y="4120692"/>
              <a:ext cx="2346615" cy="644236"/>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rPr>
                <a:t>Initial Conference</a:t>
              </a:r>
              <a:endParaRPr lang="en-US" sz="1800" b="1" dirty="0">
                <a:solidFill>
                  <a:schemeClr val="tx1"/>
                </a:solidFill>
              </a:endParaRPr>
            </a:p>
          </p:txBody>
        </p:sp>
        <p:sp>
          <p:nvSpPr>
            <p:cNvPr id="7" name="Oval 6"/>
            <p:cNvSpPr/>
            <p:nvPr/>
          </p:nvSpPr>
          <p:spPr>
            <a:xfrm>
              <a:off x="7128163" y="4132768"/>
              <a:ext cx="1776846" cy="646330"/>
            </a:xfrm>
            <a:prstGeom prst="ellips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dirty="0" smtClean="0">
                  <a:solidFill>
                    <a:schemeClr val="tx1"/>
                  </a:solidFill>
                </a:rPr>
                <a:t>Case</a:t>
              </a:r>
              <a:r>
                <a:rPr lang="en-US" dirty="0" smtClean="0">
                  <a:solidFill>
                    <a:schemeClr val="tx1"/>
                  </a:solidFill>
                </a:rPr>
                <a:t> Closure</a:t>
              </a:r>
              <a:endParaRPr lang="en-US" dirty="0">
                <a:solidFill>
                  <a:schemeClr val="tx1"/>
                </a:solidFill>
              </a:endParaRPr>
            </a:p>
          </p:txBody>
        </p:sp>
        <p:sp>
          <p:nvSpPr>
            <p:cNvPr id="8" name="Oval 7"/>
            <p:cNvSpPr/>
            <p:nvPr/>
          </p:nvSpPr>
          <p:spPr>
            <a:xfrm>
              <a:off x="3595255" y="4119645"/>
              <a:ext cx="1381991"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#2</a:t>
              </a:r>
              <a:endParaRPr lang="en-US" dirty="0">
                <a:solidFill>
                  <a:schemeClr val="tx1"/>
                </a:solidFill>
              </a:endParaRPr>
            </a:p>
          </p:txBody>
        </p:sp>
        <p:sp>
          <p:nvSpPr>
            <p:cNvPr id="9" name="Oval 8"/>
            <p:cNvSpPr/>
            <p:nvPr/>
          </p:nvSpPr>
          <p:spPr>
            <a:xfrm>
              <a:off x="5301962" y="4143363"/>
              <a:ext cx="1389783"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a:t>
              </a:r>
              <a:endParaRPr lang="en-US" dirty="0">
                <a:solidFill>
                  <a:schemeClr val="tx1"/>
                </a:solidFill>
              </a:endParaRPr>
            </a:p>
          </p:txBody>
        </p:sp>
        <p:cxnSp>
          <p:nvCxnSpPr>
            <p:cNvPr id="10" name="Straight Arrow Connector 9"/>
            <p:cNvCxnSpPr>
              <a:endCxn id="8" idx="2"/>
            </p:cNvCxnSpPr>
            <p:nvPr/>
          </p:nvCxnSpPr>
          <p:spPr>
            <a:xfrm flipV="1">
              <a:off x="3190009" y="4442810"/>
              <a:ext cx="405246" cy="11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6"/>
            </p:cNvCxnSpPr>
            <p:nvPr/>
          </p:nvCxnSpPr>
          <p:spPr>
            <a:xfrm flipV="1">
              <a:off x="4977246" y="4425502"/>
              <a:ext cx="324716" cy="1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6"/>
              <a:endCxn id="7" idx="2"/>
            </p:cNvCxnSpPr>
            <p:nvPr/>
          </p:nvCxnSpPr>
          <p:spPr>
            <a:xfrm flipV="1">
              <a:off x="6691745" y="4455933"/>
              <a:ext cx="436418" cy="10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bwMode="auto">
          <a:xfrm flipH="1" flipV="1">
            <a:off x="2015630" y="3789947"/>
            <a:ext cx="1" cy="313030"/>
          </a:xfrm>
          <a:prstGeom prst="straightConnector1">
            <a:avLst/>
          </a:prstGeom>
          <a:solidFill>
            <a:schemeClr val="accent1"/>
          </a:solidFill>
          <a:ln w="9525" cap="flat" cmpd="sng" algn="ctr">
            <a:solidFill>
              <a:schemeClr val="accent1"/>
            </a:solidFill>
            <a:prstDash val="solid"/>
            <a:round/>
            <a:headEnd type="none" w="med" len="med"/>
            <a:tailEnd type="arrow"/>
          </a:ln>
          <a:effectLst/>
        </p:spPr>
      </p:cxnSp>
    </p:spTree>
    <p:extLst>
      <p:ext uri="{BB962C8B-B14F-4D97-AF65-F5344CB8AC3E}">
        <p14:creationId xmlns:p14="http://schemas.microsoft.com/office/powerpoint/2010/main" val="333151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Closure Forms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1800" dirty="0" smtClean="0"/>
              <a:t>Case Closure forms are completed when a case has its closure conference or you learn that the case has </a:t>
            </a:r>
            <a:r>
              <a:rPr lang="en-US" sz="1800" dirty="0"/>
              <a:t>closed </a:t>
            </a:r>
            <a:r>
              <a:rPr lang="en-US" sz="1800" dirty="0" smtClean="0"/>
              <a:t>outside </a:t>
            </a:r>
            <a:r>
              <a:rPr lang="en-US" sz="1800" dirty="0"/>
              <a:t>of a </a:t>
            </a:r>
            <a:r>
              <a:rPr lang="en-US" sz="1800" dirty="0" smtClean="0"/>
              <a:t>conference.</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smtClean="0"/>
              <a:t>If  “case closure” occurs</a:t>
            </a:r>
            <a:r>
              <a:rPr lang="en-US" sz="1800" b="1" dirty="0" smtClean="0"/>
              <a:t> at a conference</a:t>
            </a:r>
            <a:r>
              <a:rPr lang="en-US" sz="1800" dirty="0" smtClean="0"/>
              <a:t>, complete the following forms:</a:t>
            </a:r>
            <a:endParaRPr lang="en-US" sz="1800" dirty="0"/>
          </a:p>
          <a:p>
            <a:pPr lvl="1"/>
            <a:r>
              <a:rPr lang="en-US" sz="1800" dirty="0" smtClean="0"/>
              <a:t>1 Facilitator Face Sheet </a:t>
            </a:r>
            <a:endParaRPr lang="en-US" sz="1800" dirty="0"/>
          </a:p>
          <a:p>
            <a:pPr lvl="1"/>
            <a:r>
              <a:rPr lang="en-US" sz="1800" dirty="0" smtClean="0"/>
              <a:t>Family Conference Surveys</a:t>
            </a:r>
          </a:p>
          <a:p>
            <a:pPr lvl="1"/>
            <a:r>
              <a:rPr lang="en-US" sz="1800" dirty="0"/>
              <a:t>1 Follow-Up Form (marked that the case is closed) </a:t>
            </a:r>
          </a:p>
          <a:p>
            <a:pPr marL="457200" lvl="1" indent="0">
              <a:buNone/>
            </a:pPr>
            <a:endParaRPr lang="en-US" sz="1800" dirty="0"/>
          </a:p>
          <a:p>
            <a:pPr lvl="0">
              <a:buFont typeface="Wingdings" panose="05000000000000000000" pitchFamily="2" charset="2"/>
              <a:buChar char="Ø"/>
            </a:pPr>
            <a:r>
              <a:rPr lang="en-US" sz="1800" dirty="0" smtClean="0">
                <a:solidFill>
                  <a:srgbClr val="000000"/>
                </a:solidFill>
              </a:rPr>
              <a:t>If case closure, occurs </a:t>
            </a:r>
            <a:r>
              <a:rPr lang="en-US" sz="1800" b="1" dirty="0" smtClean="0">
                <a:solidFill>
                  <a:srgbClr val="000000"/>
                </a:solidFill>
              </a:rPr>
              <a:t>outside of a conference, </a:t>
            </a:r>
            <a:r>
              <a:rPr lang="en-US" sz="1800" dirty="0" smtClean="0">
                <a:solidFill>
                  <a:srgbClr val="000000"/>
                </a:solidFill>
              </a:rPr>
              <a:t>complete: </a:t>
            </a:r>
            <a:endParaRPr lang="en-US" sz="1800" dirty="0">
              <a:solidFill>
                <a:srgbClr val="000000"/>
              </a:solidFill>
            </a:endParaRPr>
          </a:p>
          <a:p>
            <a:pPr lvl="1">
              <a:buFont typeface="Wingdings" panose="05000000000000000000" pitchFamily="2" charset="2"/>
              <a:buChar char="Ø"/>
            </a:pPr>
            <a:r>
              <a:rPr lang="en-US" sz="1800" dirty="0" smtClean="0"/>
              <a:t>1 </a:t>
            </a:r>
            <a:r>
              <a:rPr lang="en-US" sz="1800" dirty="0"/>
              <a:t>Follow-Up </a:t>
            </a:r>
            <a:r>
              <a:rPr lang="en-US" sz="1800" dirty="0" smtClean="0"/>
              <a:t>Form </a:t>
            </a:r>
            <a:r>
              <a:rPr lang="en-US" sz="1800" dirty="0"/>
              <a:t>(marked that the case is closed) </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extLst>
      <p:ext uri="{BB962C8B-B14F-4D97-AF65-F5344CB8AC3E}">
        <p14:creationId xmlns:p14="http://schemas.microsoft.com/office/powerpoint/2010/main" val="1797021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1290915"/>
            <a:ext cx="8229600" cy="764462"/>
          </a:xfrm>
        </p:spPr>
        <p:txBody>
          <a:bodyPr/>
          <a:lstStyle/>
          <a:p>
            <a:pPr algn="ctr"/>
            <a:r>
              <a:rPr lang="en-US" dirty="0" smtClean="0"/>
              <a:t/>
            </a:r>
            <a:br>
              <a:rPr lang="en-US" dirty="0" smtClean="0"/>
            </a:br>
            <a:r>
              <a:rPr lang="en-US" sz="2400" dirty="0" smtClean="0"/>
              <a:t>Remember!</a:t>
            </a:r>
            <a:br>
              <a:rPr lang="en-US" sz="2400" dirty="0" smtClean="0"/>
            </a:br>
            <a:r>
              <a:rPr lang="en-US" sz="2400" dirty="0" smtClean="0"/>
              <a:t>Quality Assurance Tips</a:t>
            </a:r>
            <a:r>
              <a:rPr lang="en-US" sz="2400" dirty="0"/>
              <a:t/>
            </a:r>
            <a:br>
              <a:rPr lang="en-US" sz="2400" dirty="0"/>
            </a:br>
            <a:endParaRPr lang="en-US" sz="2400" dirty="0"/>
          </a:p>
        </p:txBody>
      </p:sp>
      <p:sp>
        <p:nvSpPr>
          <p:cNvPr id="3" name="Content Placeholder 2"/>
          <p:cNvSpPr>
            <a:spLocks noGrp="1"/>
          </p:cNvSpPr>
          <p:nvPr>
            <p:ph idx="1"/>
          </p:nvPr>
        </p:nvSpPr>
        <p:spPr>
          <a:xfrm>
            <a:off x="509154" y="2202873"/>
            <a:ext cx="8186789" cy="4270992"/>
          </a:xfrm>
        </p:spPr>
        <p:txBody>
          <a:bodyPr/>
          <a:lstStyle/>
          <a:p>
            <a:pPr marL="457200" lvl="1" indent="0">
              <a:buNone/>
            </a:pPr>
            <a:endParaRPr lang="en-US" sz="1400" b="1" dirty="0" smtClean="0"/>
          </a:p>
          <a:p>
            <a:pPr lvl="1">
              <a:buFont typeface="Wingdings" panose="05000000000000000000" pitchFamily="2" charset="2"/>
              <a:buChar char="Ø"/>
            </a:pPr>
            <a:r>
              <a:rPr lang="en-US" sz="1400" b="1" dirty="0" smtClean="0"/>
              <a:t>Print forms from the website or make copies using a clean original to ensure that forms are legible</a:t>
            </a:r>
          </a:p>
          <a:p>
            <a:pPr lvl="2">
              <a:buFont typeface="Wingdings" panose="05000000000000000000" pitchFamily="2" charset="2"/>
              <a:buChar char="Ø"/>
            </a:pPr>
            <a:r>
              <a:rPr lang="en-US" sz="1400" b="1" dirty="0">
                <a:solidFill>
                  <a:srgbClr val="948151"/>
                </a:solidFill>
              </a:rPr>
              <a:t>The forms have a scan code (bottom </a:t>
            </a:r>
            <a:r>
              <a:rPr lang="en-US" sz="1400" b="1" dirty="0" smtClean="0">
                <a:solidFill>
                  <a:srgbClr val="948151"/>
                </a:solidFill>
              </a:rPr>
              <a:t>right) which </a:t>
            </a:r>
            <a:r>
              <a:rPr lang="en-US" sz="1400" b="1" dirty="0">
                <a:solidFill>
                  <a:srgbClr val="948151"/>
                </a:solidFill>
              </a:rPr>
              <a:t>needs to be clear in </a:t>
            </a:r>
            <a:r>
              <a:rPr lang="en-US" sz="1400" b="1" dirty="0" smtClean="0">
                <a:solidFill>
                  <a:srgbClr val="948151"/>
                </a:solidFill>
              </a:rPr>
              <a:t>order to process them</a:t>
            </a:r>
            <a:endParaRPr lang="en-US" sz="1400" b="1" dirty="0">
              <a:solidFill>
                <a:srgbClr val="948151"/>
              </a:solidFill>
            </a:endParaRPr>
          </a:p>
          <a:p>
            <a:pPr lvl="2">
              <a:buFont typeface="Wingdings" panose="05000000000000000000" pitchFamily="2" charset="2"/>
              <a:buChar char="Ø"/>
            </a:pPr>
            <a:r>
              <a:rPr lang="en-US" sz="1400" b="1" dirty="0" smtClean="0">
                <a:solidFill>
                  <a:srgbClr val="948151"/>
                </a:solidFill>
              </a:rPr>
              <a:t>We are likely to lose/miss information from forms that are not legible  </a:t>
            </a:r>
            <a:endParaRPr lang="en-US" sz="1400" b="1" dirty="0">
              <a:solidFill>
                <a:srgbClr val="948151"/>
              </a:solidFill>
            </a:endParaRPr>
          </a:p>
          <a:p>
            <a:pPr marL="914400" lvl="2" indent="0">
              <a:buNone/>
            </a:pPr>
            <a:endParaRPr lang="en-US" sz="1400" b="1" dirty="0" smtClean="0"/>
          </a:p>
          <a:p>
            <a:pPr lvl="1">
              <a:buFont typeface="Wingdings" panose="05000000000000000000" pitchFamily="2" charset="2"/>
              <a:buChar char="Ø"/>
            </a:pPr>
            <a:r>
              <a:rPr lang="en-US" sz="1400" b="1" dirty="0" smtClean="0"/>
              <a:t>Use the right forms for the right conferences</a:t>
            </a:r>
          </a:p>
          <a:p>
            <a:pPr lvl="2">
              <a:buFont typeface="Wingdings" panose="05000000000000000000" pitchFamily="2" charset="2"/>
              <a:buChar char="Ø"/>
            </a:pPr>
            <a:r>
              <a:rPr lang="en-US" sz="1400" b="1" dirty="0" smtClean="0">
                <a:solidFill>
                  <a:srgbClr val="948151"/>
                </a:solidFill>
              </a:rPr>
              <a:t>Use the correct combination of forms for initial, follow-up or case closure conferences </a:t>
            </a:r>
          </a:p>
          <a:p>
            <a:pPr lvl="2">
              <a:buFont typeface="Wingdings" panose="05000000000000000000" pitchFamily="2" charset="2"/>
              <a:buChar char="Ø"/>
            </a:pPr>
            <a:r>
              <a:rPr lang="en-US" sz="1400" b="1" dirty="0" smtClean="0">
                <a:solidFill>
                  <a:srgbClr val="948151"/>
                </a:solidFill>
              </a:rPr>
              <a:t>Information submitted on the wrong forms cannot be included in the study</a:t>
            </a:r>
            <a:endParaRPr lang="en-US" sz="1400" dirty="0" smtClean="0">
              <a:solidFill>
                <a:srgbClr val="948151"/>
              </a:solidFill>
            </a:endParaRPr>
          </a:p>
          <a:p>
            <a:pPr marL="914400" lvl="2" indent="0">
              <a:buNone/>
            </a:pPr>
            <a:endParaRPr lang="en-US" sz="1400" b="1" dirty="0">
              <a:solidFill>
                <a:srgbClr val="948151"/>
              </a:solidFill>
            </a:endParaRPr>
          </a:p>
          <a:p>
            <a:pPr lvl="1"/>
            <a:endParaRPr lang="en-US" sz="1400" b="1" dirty="0" smtClean="0">
              <a:solidFill>
                <a:srgbClr val="948151"/>
              </a:solidFill>
            </a:endParaRPr>
          </a:p>
          <a:p>
            <a:pPr lvl="1"/>
            <a:endParaRPr lang="en-US" sz="1100" b="1" dirty="0">
              <a:solidFill>
                <a:srgbClr val="948151"/>
              </a:solidFill>
            </a:endParaRPr>
          </a:p>
          <a:p>
            <a:endParaRPr lang="en-US" sz="11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
        <p:nvSpPr>
          <p:cNvPr id="5" name="Rectangle 4"/>
          <p:cNvSpPr/>
          <p:nvPr/>
        </p:nvSpPr>
        <p:spPr>
          <a:xfrm>
            <a:off x="2286000" y="797511"/>
            <a:ext cx="4572000" cy="1200329"/>
          </a:xfrm>
          <a:prstGeom prst="rect">
            <a:avLst/>
          </a:prstGeom>
        </p:spPr>
        <p:txBody>
          <a:bodyPr>
            <a:spAutoFit/>
          </a:bodyPr>
          <a:lstStyle/>
          <a:p>
            <a:pPr marL="411480" lvl="1" indent="0">
              <a:buNone/>
            </a:pPr>
            <a:endParaRPr lang="en-US" dirty="0"/>
          </a:p>
          <a:p>
            <a:pPr lvl="1"/>
            <a:endParaRPr lang="en-US" dirty="0" smtClean="0">
              <a:solidFill>
                <a:srgbClr val="00B0F0"/>
              </a:solidFill>
            </a:endParaRPr>
          </a:p>
          <a:p>
            <a:pPr lvl="1"/>
            <a:endParaRPr lang="en-US" dirty="0">
              <a:solidFill>
                <a:srgbClr val="00B0F0"/>
              </a:solidFill>
            </a:endParaRPr>
          </a:p>
        </p:txBody>
      </p:sp>
    </p:spTree>
    <p:extLst>
      <p:ext uri="{BB962C8B-B14F-4D97-AF65-F5344CB8AC3E}">
        <p14:creationId xmlns:p14="http://schemas.microsoft.com/office/powerpoint/2010/main" val="944718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1290915"/>
            <a:ext cx="8229600" cy="869658"/>
          </a:xfrm>
        </p:spPr>
        <p:txBody>
          <a:bodyPr/>
          <a:lstStyle/>
          <a:p>
            <a:pPr algn="ctr"/>
            <a:r>
              <a:rPr lang="en-US" sz="2400" dirty="0"/>
              <a:t>Remember</a:t>
            </a:r>
            <a:r>
              <a:rPr lang="en-US" sz="2400" dirty="0" smtClean="0"/>
              <a:t>! </a:t>
            </a:r>
            <a:br>
              <a:rPr lang="en-US" sz="2400" dirty="0" smtClean="0"/>
            </a:br>
            <a:r>
              <a:rPr lang="en-US" sz="2400" dirty="0" smtClean="0"/>
              <a:t>Quality </a:t>
            </a:r>
            <a:r>
              <a:rPr lang="en-US" sz="2400" dirty="0"/>
              <a:t>Assurance </a:t>
            </a:r>
            <a:r>
              <a:rPr lang="en-US" sz="2400" dirty="0" smtClean="0"/>
              <a:t>Tips, Continued </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Ø"/>
            </a:pPr>
            <a:endParaRPr lang="en-US" sz="1400" b="1" dirty="0" smtClean="0"/>
          </a:p>
          <a:p>
            <a:pPr lvl="1">
              <a:buFont typeface="Wingdings" panose="05000000000000000000" pitchFamily="2" charset="2"/>
              <a:buChar char="Ø"/>
            </a:pPr>
            <a:r>
              <a:rPr lang="en-US" sz="1400" b="1" dirty="0" smtClean="0"/>
              <a:t>MCI </a:t>
            </a:r>
            <a:r>
              <a:rPr lang="en-US" sz="1400" b="1" dirty="0"/>
              <a:t>Numbers are crucial!</a:t>
            </a:r>
          </a:p>
          <a:p>
            <a:pPr lvl="2">
              <a:buFont typeface="Wingdings" panose="05000000000000000000" pitchFamily="2" charset="2"/>
              <a:buChar char="Ø"/>
            </a:pPr>
            <a:r>
              <a:rPr lang="en-US" sz="1400" b="1" dirty="0">
                <a:solidFill>
                  <a:srgbClr val="948151"/>
                </a:solidFill>
              </a:rPr>
              <a:t>The </a:t>
            </a:r>
            <a:r>
              <a:rPr lang="en-US" sz="1400" b="1" dirty="0" smtClean="0">
                <a:solidFill>
                  <a:srgbClr val="948151"/>
                </a:solidFill>
              </a:rPr>
              <a:t>MCI </a:t>
            </a:r>
            <a:r>
              <a:rPr lang="en-US" sz="1400" b="1" dirty="0">
                <a:solidFill>
                  <a:srgbClr val="948151"/>
                </a:solidFill>
              </a:rPr>
              <a:t>is a critical identifier within the CWDP. We do not collect names, or DOB’s in the project, so the MCI Number is our </a:t>
            </a:r>
            <a:r>
              <a:rPr lang="en-US" sz="1400" b="1" dirty="0" smtClean="0">
                <a:solidFill>
                  <a:srgbClr val="948151"/>
                </a:solidFill>
              </a:rPr>
              <a:t>ONLY link </a:t>
            </a:r>
            <a:r>
              <a:rPr lang="en-US" sz="1400" b="1" dirty="0">
                <a:solidFill>
                  <a:srgbClr val="948151"/>
                </a:solidFill>
              </a:rPr>
              <a:t>to </a:t>
            </a:r>
            <a:r>
              <a:rPr lang="en-US" sz="1400" b="1" dirty="0" smtClean="0">
                <a:solidFill>
                  <a:srgbClr val="948151"/>
                </a:solidFill>
              </a:rPr>
              <a:t>connect the data </a:t>
            </a:r>
            <a:r>
              <a:rPr lang="en-US" sz="1400" b="1" dirty="0">
                <a:solidFill>
                  <a:srgbClr val="948151"/>
                </a:solidFill>
              </a:rPr>
              <a:t>on children and </a:t>
            </a:r>
            <a:r>
              <a:rPr lang="en-US" sz="1400" b="1" dirty="0" smtClean="0">
                <a:solidFill>
                  <a:srgbClr val="948151"/>
                </a:solidFill>
              </a:rPr>
              <a:t>families.</a:t>
            </a:r>
            <a:endParaRPr lang="en-US" sz="1400" b="1" dirty="0"/>
          </a:p>
          <a:p>
            <a:pPr lvl="2">
              <a:buFont typeface="Wingdings" panose="05000000000000000000" pitchFamily="2" charset="2"/>
              <a:buChar char="Ø"/>
            </a:pPr>
            <a:r>
              <a:rPr lang="en-US" sz="1400" b="1" dirty="0">
                <a:solidFill>
                  <a:srgbClr val="948151"/>
                </a:solidFill>
              </a:rPr>
              <a:t>MCI Numbers must be included and complete on each </a:t>
            </a:r>
            <a:r>
              <a:rPr lang="en-US" sz="1400" b="1" dirty="0" smtClean="0">
                <a:solidFill>
                  <a:srgbClr val="948151"/>
                </a:solidFill>
              </a:rPr>
              <a:t>form (they can be up to nine digits long)</a:t>
            </a:r>
            <a:endParaRPr lang="en-US" sz="1400" b="1" dirty="0">
              <a:solidFill>
                <a:srgbClr val="948151"/>
              </a:solidFill>
            </a:endParaRPr>
          </a:p>
          <a:p>
            <a:pPr lvl="2">
              <a:buFont typeface="Wingdings" panose="05000000000000000000" pitchFamily="2" charset="2"/>
              <a:buChar char="Ø"/>
            </a:pPr>
            <a:endParaRPr lang="en-US" sz="1400" b="1" dirty="0">
              <a:solidFill>
                <a:srgbClr val="948151"/>
              </a:solidFill>
            </a:endParaRPr>
          </a:p>
          <a:p>
            <a:pPr lvl="1">
              <a:buFont typeface="Wingdings" panose="05000000000000000000" pitchFamily="2" charset="2"/>
              <a:buChar char="Ø"/>
            </a:pPr>
            <a:r>
              <a:rPr lang="en-US" sz="1400" b="1" dirty="0" smtClean="0"/>
              <a:t>Writing on the forms must be legible</a:t>
            </a:r>
            <a:endParaRPr lang="en-US" sz="1400" b="1" dirty="0"/>
          </a:p>
          <a:p>
            <a:pPr lvl="2">
              <a:buFont typeface="Wingdings" panose="05000000000000000000" pitchFamily="2" charset="2"/>
              <a:buChar char="Ø"/>
            </a:pPr>
            <a:r>
              <a:rPr lang="en-US" sz="1400" b="1" dirty="0" smtClean="0">
                <a:solidFill>
                  <a:srgbClr val="948151"/>
                </a:solidFill>
              </a:rPr>
              <a:t>Illegible letters and numbers are misread or skipped resulting in inaccurate and missing information  that will not be included in the study </a:t>
            </a:r>
          </a:p>
          <a:p>
            <a:pPr marL="914400" lvl="2" indent="0">
              <a:buNone/>
            </a:pPr>
            <a:endParaRPr lang="en-US" sz="1400" b="1" i="1" dirty="0" smtClean="0"/>
          </a:p>
          <a:p>
            <a:pPr marL="0" indent="0" algn="ctr">
              <a:buNone/>
            </a:pPr>
            <a:r>
              <a:rPr lang="en-US" sz="1400" b="1" i="1" dirty="0" smtClean="0"/>
              <a:t>*We share these reminders because we know that it takes a lot of time </a:t>
            </a:r>
            <a:r>
              <a:rPr lang="en-US" sz="1400" b="1" i="1" dirty="0"/>
              <a:t>and effort to complete these forms – for you </a:t>
            </a:r>
            <a:r>
              <a:rPr lang="en-US" sz="1400" b="1" i="1" dirty="0" smtClean="0"/>
              <a:t>and </a:t>
            </a:r>
            <a:r>
              <a:rPr lang="en-US" sz="1400" b="1" i="1" dirty="0"/>
              <a:t>the conference participants.  Failing to do any of these </a:t>
            </a:r>
            <a:r>
              <a:rPr lang="en-US" sz="1400" b="1" i="1" dirty="0" smtClean="0"/>
              <a:t>things </a:t>
            </a:r>
            <a:r>
              <a:rPr lang="en-US" sz="1400" b="1" i="1" dirty="0"/>
              <a:t>can make the forms unusable.  We do not want to waste any of your time and effort, or miss out on this opportunity to hear from youth and families.* </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extLst>
      <p:ext uri="{BB962C8B-B14F-4D97-AF65-F5344CB8AC3E}">
        <p14:creationId xmlns:p14="http://schemas.microsoft.com/office/powerpoint/2010/main" val="868533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Internal Quality Assurance Process </a:t>
            </a:r>
            <a:endParaRPr lang="en-US" dirty="0"/>
          </a:p>
        </p:txBody>
      </p:sp>
      <p:sp>
        <p:nvSpPr>
          <p:cNvPr id="3" name="Content Placeholder 2"/>
          <p:cNvSpPr>
            <a:spLocks noGrp="1"/>
          </p:cNvSpPr>
          <p:nvPr>
            <p:ph idx="1"/>
          </p:nvPr>
        </p:nvSpPr>
        <p:spPr/>
        <p:txBody>
          <a:bodyPr/>
          <a:lstStyle/>
          <a:p>
            <a:pPr marL="0" indent="0">
              <a:buNone/>
            </a:pPr>
            <a:endParaRPr lang="en-US" sz="1600" i="1" dirty="0" smtClean="0"/>
          </a:p>
          <a:p>
            <a:pPr marL="0" indent="0">
              <a:buNone/>
            </a:pPr>
            <a:r>
              <a:rPr lang="en-US" sz="1600" i="1" dirty="0" smtClean="0"/>
              <a:t>To ensure the forms your county submits are useable, it may be helpful to collaborate with the family engagement contacts in your agency to establish an Internal Quality Assurance Process. The process may include identifying  who is responsible for each of the following:</a:t>
            </a:r>
          </a:p>
          <a:p>
            <a:pPr marL="0" indent="0">
              <a:buNone/>
            </a:pPr>
            <a:endParaRPr lang="en-US" sz="1600" i="1" dirty="0" smtClean="0"/>
          </a:p>
          <a:p>
            <a:r>
              <a:rPr lang="en-US" sz="1600" dirty="0" smtClean="0"/>
              <a:t>Completing the top portion of the Family Engagement Survey forms at conferences to ensure that the information is accurate and consistent.</a:t>
            </a:r>
          </a:p>
          <a:p>
            <a:endParaRPr lang="en-US" sz="1600" dirty="0" smtClean="0"/>
          </a:p>
          <a:p>
            <a:r>
              <a:rPr lang="en-US" sz="1600" dirty="0" smtClean="0"/>
              <a:t>Revising submissions to ensure all of the appropriate forms were completed for a given conference type and that the information is accurate and complete. </a:t>
            </a:r>
          </a:p>
          <a:p>
            <a:endParaRPr lang="en-US" sz="1600" dirty="0" smtClean="0"/>
          </a:p>
          <a:p>
            <a:r>
              <a:rPr lang="en-US" sz="1600" dirty="0" smtClean="0"/>
              <a:t>Submitting Family Engagement forms to the CWRC.</a:t>
            </a:r>
          </a:p>
          <a:p>
            <a:pPr marL="0" indent="0">
              <a:buNone/>
            </a:pPr>
            <a:endParaRPr lang="en-US" sz="1600" dirty="0" smtClean="0"/>
          </a:p>
          <a:p>
            <a:r>
              <a:rPr lang="en-US" sz="1600" dirty="0" smtClean="0"/>
              <a:t>Responding to/directing follow-up questions from the CWRC. </a:t>
            </a:r>
          </a:p>
          <a:p>
            <a:endParaRPr lang="en-US" sz="1600" dirty="0" smtClean="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extLst>
      <p:ext uri="{BB962C8B-B14F-4D97-AF65-F5344CB8AC3E}">
        <p14:creationId xmlns:p14="http://schemas.microsoft.com/office/powerpoint/2010/main" val="2621609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spcBef>
                <a:spcPct val="20000"/>
              </a:spcBef>
            </a:pPr>
            <a:r>
              <a:rPr lang="en-US" sz="2500" dirty="0">
                <a:cs typeface="+mn-cs"/>
              </a:rPr>
              <a:t>Family Engagement </a:t>
            </a:r>
            <a:r>
              <a:rPr lang="en-US" sz="2500" dirty="0" smtClean="0">
                <a:cs typeface="+mn-cs"/>
              </a:rPr>
              <a:t>Resources</a:t>
            </a:r>
            <a:r>
              <a:rPr lang="en-US" sz="2000" b="0" i="1" dirty="0" smtClean="0"/>
              <a:t/>
            </a:r>
            <a:br>
              <a:rPr lang="en-US" sz="2000" b="0" i="1" dirty="0" smtClean="0"/>
            </a:br>
            <a:endParaRPr lang="en-US" sz="2000" b="0" i="1" dirty="0"/>
          </a:p>
        </p:txBody>
      </p:sp>
      <p:sp>
        <p:nvSpPr>
          <p:cNvPr id="3" name="Content Placeholder 2"/>
          <p:cNvSpPr>
            <a:spLocks noGrp="1"/>
          </p:cNvSpPr>
          <p:nvPr>
            <p:ph idx="1"/>
          </p:nvPr>
        </p:nvSpPr>
        <p:spPr>
          <a:xfrm>
            <a:off x="470645" y="1936376"/>
            <a:ext cx="8247888" cy="4383741"/>
          </a:xfrm>
        </p:spPr>
        <p:txBody>
          <a:bodyPr/>
          <a:lstStyle/>
          <a:p>
            <a:pPr marL="0" indent="0" algn="ctr">
              <a:buNone/>
            </a:pPr>
            <a:r>
              <a:rPr lang="en-US" sz="2000" i="1" dirty="0" smtClean="0">
                <a:cs typeface="+mj-cs"/>
              </a:rPr>
              <a:t>To access these resources, refer to PACWRC Website</a:t>
            </a:r>
          </a:p>
          <a:p>
            <a:pPr marL="0" indent="0" algn="ctr">
              <a:buNone/>
            </a:pPr>
            <a:r>
              <a:rPr lang="en-US" sz="2000" b="1" dirty="0" smtClean="0">
                <a:hlinkClick r:id="rId2"/>
              </a:rPr>
              <a:t>http://www.pacwrc.pitt.edu/ChildWelfareDemoProject.htm</a:t>
            </a:r>
            <a:endParaRPr lang="en-US" sz="1800" dirty="0" smtClean="0">
              <a:solidFill>
                <a:srgbClr val="948151"/>
              </a:solidFill>
              <a:hlinkClick r:id="rId3"/>
            </a:endParaRPr>
          </a:p>
          <a:p>
            <a:pPr marL="0" indent="0">
              <a:buNone/>
            </a:pPr>
            <a:r>
              <a:rPr lang="en-US" sz="1800" dirty="0" smtClean="0">
                <a:solidFill>
                  <a:srgbClr val="948151"/>
                </a:solidFill>
                <a:hlinkClick r:id="rId3"/>
              </a:rPr>
              <a:t>Baseline </a:t>
            </a:r>
            <a:r>
              <a:rPr lang="en-US" sz="1800" dirty="0">
                <a:solidFill>
                  <a:srgbClr val="948151"/>
                </a:solidFill>
                <a:hlinkClick r:id="rId3"/>
              </a:rPr>
              <a:t>Form</a:t>
            </a:r>
            <a:r>
              <a:rPr lang="en-US" sz="1800" dirty="0">
                <a:solidFill>
                  <a:srgbClr val="948151"/>
                </a:solidFill>
              </a:rPr>
              <a:t/>
            </a:r>
            <a:br>
              <a:rPr lang="en-US" sz="1800" dirty="0">
                <a:solidFill>
                  <a:srgbClr val="948151"/>
                </a:solidFill>
              </a:rPr>
            </a:br>
            <a:r>
              <a:rPr lang="en-US" sz="1800" dirty="0">
                <a:solidFill>
                  <a:srgbClr val="948151"/>
                </a:solidFill>
                <a:hlinkClick r:id="rId4"/>
              </a:rPr>
              <a:t>Family Conference Survey</a:t>
            </a:r>
            <a:r>
              <a:rPr lang="en-US" sz="1800" dirty="0">
                <a:solidFill>
                  <a:srgbClr val="948151"/>
                </a:solidFill>
              </a:rPr>
              <a:t/>
            </a:r>
            <a:br>
              <a:rPr lang="en-US" sz="1800" dirty="0">
                <a:solidFill>
                  <a:srgbClr val="948151"/>
                </a:solidFill>
              </a:rPr>
            </a:br>
            <a:r>
              <a:rPr lang="en-US" sz="1800" dirty="0">
                <a:solidFill>
                  <a:srgbClr val="948151"/>
                </a:solidFill>
              </a:rPr>
              <a:t>         </a:t>
            </a:r>
            <a:r>
              <a:rPr lang="en-US" sz="1800" dirty="0">
                <a:solidFill>
                  <a:srgbClr val="948151"/>
                </a:solidFill>
                <a:hlinkClick r:id="rId5"/>
              </a:rPr>
              <a:t>- Spanish Version</a:t>
            </a:r>
            <a:r>
              <a:rPr lang="en-US" sz="1800" dirty="0">
                <a:solidFill>
                  <a:srgbClr val="948151"/>
                </a:solidFill>
              </a:rPr>
              <a:t/>
            </a:r>
            <a:br>
              <a:rPr lang="en-US" sz="1800" dirty="0">
                <a:solidFill>
                  <a:srgbClr val="948151"/>
                </a:solidFill>
              </a:rPr>
            </a:br>
            <a:r>
              <a:rPr lang="en-US" sz="1800" dirty="0">
                <a:solidFill>
                  <a:srgbClr val="948151"/>
                </a:solidFill>
                <a:hlinkClick r:id="rId6"/>
              </a:rPr>
              <a:t>Facilitator Face Sheet</a:t>
            </a:r>
            <a:r>
              <a:rPr lang="en-US" sz="1800" dirty="0">
                <a:solidFill>
                  <a:srgbClr val="948151"/>
                </a:solidFill>
              </a:rPr>
              <a:t>        </a:t>
            </a:r>
            <a:br>
              <a:rPr lang="en-US" sz="1800" dirty="0">
                <a:solidFill>
                  <a:srgbClr val="948151"/>
                </a:solidFill>
              </a:rPr>
            </a:br>
            <a:r>
              <a:rPr lang="en-US" sz="1800" dirty="0">
                <a:solidFill>
                  <a:srgbClr val="948151"/>
                </a:solidFill>
                <a:hlinkClick r:id="rId7"/>
              </a:rPr>
              <a:t>Follow-Up Form</a:t>
            </a:r>
            <a:r>
              <a:rPr lang="en-US" sz="1800" dirty="0">
                <a:solidFill>
                  <a:srgbClr val="948151"/>
                </a:solidFill>
              </a:rPr>
              <a:t/>
            </a:r>
            <a:br>
              <a:rPr lang="en-US" sz="1800" dirty="0">
                <a:solidFill>
                  <a:srgbClr val="948151"/>
                </a:solidFill>
              </a:rPr>
            </a:br>
            <a:r>
              <a:rPr lang="en-US" sz="1800" dirty="0">
                <a:solidFill>
                  <a:srgbClr val="948151"/>
                </a:solidFill>
                <a:hlinkClick r:id="rId8"/>
              </a:rPr>
              <a:t>User's Guide</a:t>
            </a:r>
            <a:r>
              <a:rPr lang="en-US" sz="1800" dirty="0">
                <a:solidFill>
                  <a:srgbClr val="948151"/>
                </a:solidFill>
              </a:rPr>
              <a:t/>
            </a:r>
            <a:br>
              <a:rPr lang="en-US" sz="1800" dirty="0">
                <a:solidFill>
                  <a:srgbClr val="948151"/>
                </a:solidFill>
              </a:rPr>
            </a:br>
            <a:r>
              <a:rPr lang="en-US" sz="1800" dirty="0">
                <a:solidFill>
                  <a:srgbClr val="948151"/>
                </a:solidFill>
                <a:hlinkClick r:id="rId9"/>
              </a:rPr>
              <a:t>Frequently Asked Questions</a:t>
            </a:r>
            <a:r>
              <a:rPr lang="en-US" sz="1800" dirty="0">
                <a:solidFill>
                  <a:srgbClr val="948151"/>
                </a:solidFill>
              </a:rPr>
              <a:t/>
            </a:r>
            <a:br>
              <a:rPr lang="en-US" sz="1800" dirty="0">
                <a:solidFill>
                  <a:srgbClr val="948151"/>
                </a:solidFill>
              </a:rPr>
            </a:br>
            <a:r>
              <a:rPr lang="en-US" sz="1800" dirty="0">
                <a:solidFill>
                  <a:srgbClr val="948151"/>
                </a:solidFill>
                <a:hlinkClick r:id="rId10"/>
              </a:rPr>
              <a:t>Instructional </a:t>
            </a:r>
            <a:r>
              <a:rPr lang="en-US" sz="1800" dirty="0" smtClean="0">
                <a:solidFill>
                  <a:srgbClr val="948151"/>
                </a:solidFill>
                <a:hlinkClick r:id="rId10"/>
              </a:rPr>
              <a:t>Video</a:t>
            </a:r>
            <a:endParaRPr lang="en-US" sz="1800" dirty="0" smtClean="0">
              <a:solidFill>
                <a:srgbClr val="948151"/>
              </a:solidFill>
            </a:endParaRPr>
          </a:p>
          <a:p>
            <a:pPr marL="0" indent="0" algn="ctr">
              <a:buNone/>
            </a:pPr>
            <a:r>
              <a:rPr lang="en-US" sz="1800" b="1" i="1" dirty="0" smtClean="0"/>
              <a:t>Contact Information: </a:t>
            </a:r>
          </a:p>
          <a:p>
            <a:pPr marL="0" indent="0" algn="ctr">
              <a:buNone/>
            </a:pPr>
            <a:r>
              <a:rPr lang="en-US" sz="1800" b="1" i="1" dirty="0" smtClean="0"/>
              <a:t>Alexis Pigott</a:t>
            </a:r>
          </a:p>
          <a:p>
            <a:pPr marL="0" indent="0" algn="ctr">
              <a:buNone/>
            </a:pPr>
            <a:r>
              <a:rPr lang="en-US" sz="1800" b="1" i="1" dirty="0" smtClean="0">
                <a:hlinkClick r:id="rId11"/>
              </a:rPr>
              <a:t>alp159@pitt.edu</a:t>
            </a:r>
            <a:endParaRPr lang="en-US" sz="1800" b="1" i="1" dirty="0" smtClean="0"/>
          </a:p>
          <a:p>
            <a:pPr marL="0" indent="0" algn="ctr">
              <a:buNone/>
            </a:pPr>
            <a:r>
              <a:rPr lang="en-US" sz="1800" b="1" i="1" dirty="0" smtClean="0"/>
              <a:t> 717-605-0235 </a:t>
            </a:r>
          </a:p>
          <a:p>
            <a:pPr marL="0" indent="0">
              <a:buNone/>
            </a:pPr>
            <a:endParaRPr lang="en-US" sz="1800" b="1" dirty="0" smtClean="0"/>
          </a:p>
          <a:p>
            <a:pPr marL="0" indent="0">
              <a:buNone/>
            </a:pPr>
            <a:endParaRPr lang="en-US" sz="1800" b="1" dirty="0"/>
          </a:p>
          <a:p>
            <a:pPr marL="0" indent="0" algn="ctr">
              <a:buNone/>
            </a:pPr>
            <a:r>
              <a:rPr lang="en-US" sz="1800" b="1" dirty="0"/>
              <a:t/>
            </a:r>
            <a:br>
              <a:rPr lang="en-US" sz="1800" b="1" dirty="0"/>
            </a:br>
            <a:endParaRPr lang="en-US" sz="1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spTree>
    <p:extLst>
      <p:ext uri="{BB962C8B-B14F-4D97-AF65-F5344CB8AC3E}">
        <p14:creationId xmlns:p14="http://schemas.microsoft.com/office/powerpoint/2010/main" val="343493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1246" y="1432289"/>
            <a:ext cx="8239001" cy="1108609"/>
          </a:xfrm>
        </p:spPr>
        <p:txBody>
          <a:bodyPr/>
          <a:lstStyle/>
          <a:p>
            <a:pPr algn="ctr"/>
            <a:r>
              <a:rPr lang="en-US" sz="2400" dirty="0" smtClean="0"/>
              <a:t>This Family Engagement Study Overview</a:t>
            </a:r>
            <a:r>
              <a:rPr lang="en-US" sz="2400" dirty="0">
                <a:solidFill>
                  <a:srgbClr val="002B5E"/>
                </a:solidFill>
              </a:rPr>
              <a:t/>
            </a:r>
            <a:br>
              <a:rPr lang="en-US" sz="2400" dirty="0">
                <a:solidFill>
                  <a:srgbClr val="002B5E"/>
                </a:solidFill>
              </a:rPr>
            </a:br>
            <a:r>
              <a:rPr lang="en-US" sz="2400" dirty="0" smtClean="0"/>
              <a:t>will help Demonstration Project Counties:</a:t>
            </a:r>
            <a:endParaRPr lang="en-US" sz="2400" dirty="0"/>
          </a:p>
        </p:txBody>
      </p:sp>
      <p:sp>
        <p:nvSpPr>
          <p:cNvPr id="8" name="Content Placeholder 7"/>
          <p:cNvSpPr>
            <a:spLocks noGrp="1"/>
          </p:cNvSpPr>
          <p:nvPr>
            <p:ph idx="1"/>
          </p:nvPr>
        </p:nvSpPr>
        <p:spPr>
          <a:xfrm>
            <a:off x="494921" y="2907420"/>
            <a:ext cx="8247888" cy="3687589"/>
          </a:xfrm>
        </p:spPr>
        <p:txBody>
          <a:bodyPr/>
          <a:lstStyle/>
          <a:p>
            <a:pPr>
              <a:buFont typeface="Wingdings" panose="05000000000000000000" pitchFamily="2" charset="2"/>
              <a:buChar char="Ø"/>
            </a:pPr>
            <a:r>
              <a:rPr lang="en-US" sz="2400" dirty="0"/>
              <a:t>Establish an understanding of the Child Welfare Demonstration </a:t>
            </a:r>
            <a:r>
              <a:rPr lang="en-US" sz="2400" dirty="0" smtClean="0"/>
              <a:t>Project and </a:t>
            </a:r>
            <a:r>
              <a:rPr lang="en-US" sz="2400" dirty="0"/>
              <a:t>the Family Engagement </a:t>
            </a:r>
            <a:r>
              <a:rPr lang="en-US" sz="2400" dirty="0" smtClean="0"/>
              <a:t>Study (FES) component of the</a:t>
            </a:r>
            <a:r>
              <a:rPr lang="en-US" sz="2400" dirty="0" smtClean="0">
                <a:solidFill>
                  <a:srgbClr val="00B0F0"/>
                </a:solidFill>
              </a:rPr>
              <a:t> </a:t>
            </a:r>
            <a:r>
              <a:rPr lang="en-US" sz="2400" dirty="0" smtClean="0"/>
              <a:t>project</a:t>
            </a:r>
          </a:p>
          <a:p>
            <a:pPr marL="0" indent="0">
              <a:buNone/>
            </a:pPr>
            <a:endParaRPr lang="en-US" sz="2400" dirty="0" smtClean="0"/>
          </a:p>
          <a:p>
            <a:pPr>
              <a:buFont typeface="Wingdings" panose="05000000000000000000" pitchFamily="2" charset="2"/>
              <a:buChar char="Ø"/>
            </a:pPr>
            <a:r>
              <a:rPr lang="en-US" sz="2400" dirty="0"/>
              <a:t>Learn how to </a:t>
            </a:r>
            <a:r>
              <a:rPr lang="en-US" sz="2400" dirty="0" smtClean="0"/>
              <a:t>accurately complete </a:t>
            </a:r>
            <a:r>
              <a:rPr lang="en-US" sz="2400" dirty="0"/>
              <a:t>all Family Engagement </a:t>
            </a:r>
            <a:r>
              <a:rPr lang="en-US" sz="2400" dirty="0" smtClean="0"/>
              <a:t>Forms to ensure they are included in the FES</a:t>
            </a:r>
          </a:p>
          <a:p>
            <a:pPr marL="0" indent="0">
              <a:buNone/>
            </a:pPr>
            <a:endParaRPr lang="en-US" sz="2400" dirty="0"/>
          </a:p>
          <a:p>
            <a:pPr>
              <a:buFont typeface="Wingdings" panose="05000000000000000000" pitchFamily="2" charset="2"/>
              <a:buChar char="Ø"/>
            </a:pPr>
            <a:r>
              <a:rPr lang="en-US" sz="2400" dirty="0"/>
              <a:t>Establish a clear process for review and submission of </a:t>
            </a:r>
            <a:r>
              <a:rPr lang="en-US" sz="2400" dirty="0" smtClean="0"/>
              <a:t>forms</a:t>
            </a:r>
          </a:p>
          <a:p>
            <a:pPr marL="514350" indent="-514350">
              <a:buFont typeface="+mj-lt"/>
              <a:buAutoNum type="arabicPeriod"/>
            </a:pPr>
            <a:endParaRPr lang="en-US" sz="2400" dirty="0"/>
          </a:p>
          <a:p>
            <a:endParaRPr lang="en-US" sz="2400" dirty="0"/>
          </a:p>
        </p:txBody>
      </p:sp>
      <p:sp>
        <p:nvSpPr>
          <p:cNvPr id="6" name="Slide Number Placeholder 5"/>
          <p:cNvSpPr>
            <a:spLocks noGrp="1"/>
          </p:cNvSpPr>
          <p:nvPr>
            <p:ph type="sldNum" sz="quarter" idx="11"/>
          </p:nvPr>
        </p:nvSpPr>
        <p:spPr/>
        <p:txBody>
          <a:bodyPr/>
          <a:lstStyle/>
          <a:p>
            <a:fld id="{C49FAA35-CF82-4C62-BBAA-2977F00373C6}"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2000" dirty="0"/>
              <a:t>Pennsylvania Child Welfare Demonstration Project</a:t>
            </a:r>
            <a:br>
              <a:rPr lang="en-US" sz="2000" dirty="0"/>
            </a:br>
            <a:r>
              <a:rPr lang="en-US" sz="2000" dirty="0" smtClean="0"/>
              <a:t>Three </a:t>
            </a:r>
            <a:r>
              <a:rPr lang="en-US" sz="2000" dirty="0"/>
              <a:t>Areas of Focus</a:t>
            </a:r>
          </a:p>
        </p:txBody>
      </p:sp>
      <p:graphicFrame>
        <p:nvGraphicFramePr>
          <p:cNvPr id="5" name="Content Placeholder 3"/>
          <p:cNvGraphicFramePr>
            <a:graphicFrameLocks noGrp="1"/>
          </p:cNvGraphicFramePr>
          <p:nvPr>
            <p:ph sz="half" idx="1"/>
            <p:extLst>
              <p:ext uri="{D42A27DB-BD31-4B8C-83A1-F6EECF244321}">
                <p14:modId xmlns:p14="http://schemas.microsoft.com/office/powerpoint/2010/main" val="2681583368"/>
              </p:ext>
            </p:extLst>
          </p:nvPr>
        </p:nvGraphicFramePr>
        <p:xfrm>
          <a:off x="685800" y="1841500"/>
          <a:ext cx="3810000" cy="4748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
        <p:nvSpPr>
          <p:cNvPr id="3" name="Content Placeholder 2"/>
          <p:cNvSpPr>
            <a:spLocks noGrp="1"/>
          </p:cNvSpPr>
          <p:nvPr>
            <p:ph sz="half" idx="2"/>
          </p:nvPr>
        </p:nvSpPr>
        <p:spPr>
          <a:xfrm>
            <a:off x="4648200" y="2358189"/>
            <a:ext cx="3810000" cy="4230868"/>
          </a:xfrm>
        </p:spPr>
        <p:txBody>
          <a:bodyPr/>
          <a:lstStyle/>
          <a:p>
            <a:pPr marL="0" indent="0" algn="ctr">
              <a:buNone/>
            </a:pPr>
            <a:r>
              <a:rPr lang="en-US" sz="2000" b="1" dirty="0" smtClean="0"/>
              <a:t>Over the course of the CWDP, counties will engage families, assess families and connect them to evidence based interventions toward achieving two outcomes (1) improved child &amp; family functioning, and (2) improved placement decisions</a:t>
            </a:r>
            <a:r>
              <a:rPr lang="en-US" sz="2000" dirty="0" smtClean="0"/>
              <a:t>. </a:t>
            </a:r>
            <a:endParaRPr lang="en-US" sz="2000" dirty="0"/>
          </a:p>
        </p:txBody>
      </p:sp>
    </p:spTree>
    <p:extLst>
      <p:ext uri="{BB962C8B-B14F-4D97-AF65-F5344CB8AC3E}">
        <p14:creationId xmlns:p14="http://schemas.microsoft.com/office/powerpoint/2010/main" val="402174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2000" dirty="0"/>
              <a:t>Pennsylvania Child Welfare Demonstration Project</a:t>
            </a:r>
            <a:br>
              <a:rPr lang="en-US" sz="2000" dirty="0"/>
            </a:br>
            <a:r>
              <a:rPr lang="en-US" sz="2000" dirty="0" smtClean="0"/>
              <a:t>Three </a:t>
            </a:r>
            <a:r>
              <a:rPr lang="en-US" sz="2000" dirty="0"/>
              <a:t>Areas of Focus</a:t>
            </a:r>
          </a:p>
        </p:txBody>
      </p:sp>
      <p:graphicFrame>
        <p:nvGraphicFramePr>
          <p:cNvPr id="5" name="Content Placeholder 3"/>
          <p:cNvGraphicFramePr>
            <a:graphicFrameLocks noGrp="1"/>
          </p:cNvGraphicFramePr>
          <p:nvPr>
            <p:ph sz="half" idx="1"/>
            <p:extLst>
              <p:ext uri="{D42A27DB-BD31-4B8C-83A1-F6EECF244321}">
                <p14:modId xmlns:p14="http://schemas.microsoft.com/office/powerpoint/2010/main" val="3173317843"/>
              </p:ext>
            </p:extLst>
          </p:nvPr>
        </p:nvGraphicFramePr>
        <p:xfrm>
          <a:off x="685800" y="1841500"/>
          <a:ext cx="3810000" cy="4748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4648199" y="2237874"/>
            <a:ext cx="4267201" cy="4351183"/>
          </a:xfrm>
        </p:spPr>
        <p:txBody>
          <a:bodyPr/>
          <a:lstStyle/>
          <a:p>
            <a:pPr marL="0" indent="0">
              <a:buNone/>
            </a:pPr>
            <a:r>
              <a:rPr lang="en-US" sz="1200" b="1" dirty="0" smtClean="0"/>
              <a:t>Assessment Component:</a:t>
            </a:r>
            <a:endParaRPr lang="en-US" sz="1200" b="1" dirty="0"/>
          </a:p>
          <a:p>
            <a:r>
              <a:rPr lang="fr-FR" sz="1200" dirty="0"/>
              <a:t>Ages &amp; Stages </a:t>
            </a:r>
            <a:r>
              <a:rPr lang="fr-FR" sz="1200" dirty="0" smtClean="0"/>
              <a:t>Questionnaires®/Ages </a:t>
            </a:r>
            <a:r>
              <a:rPr lang="fr-FR" sz="1200" dirty="0"/>
              <a:t>&amp; Stages Questionnaires: Social-</a:t>
            </a:r>
            <a:r>
              <a:rPr lang="fr-FR" sz="1200" dirty="0" err="1"/>
              <a:t>Emotional</a:t>
            </a:r>
            <a:r>
              <a:rPr lang="fr-FR" sz="1200" dirty="0" smtClean="0"/>
              <a:t>® (</a:t>
            </a:r>
            <a:r>
              <a:rPr lang="fr-FR" sz="1200" dirty="0"/>
              <a:t>ASQ/ASQ: SE</a:t>
            </a:r>
            <a:r>
              <a:rPr lang="fr-FR" sz="1200" dirty="0" smtClean="0"/>
              <a:t>)</a:t>
            </a:r>
            <a:endParaRPr lang="en-US" sz="1200" dirty="0" smtClean="0"/>
          </a:p>
          <a:p>
            <a:r>
              <a:rPr lang="en-US" sz="1200" dirty="0" smtClean="0"/>
              <a:t>Child </a:t>
            </a:r>
            <a:r>
              <a:rPr lang="en-US" sz="1200" dirty="0"/>
              <a:t>and Adolescent Needs and </a:t>
            </a:r>
            <a:r>
              <a:rPr lang="en-US" sz="1200" dirty="0" smtClean="0"/>
              <a:t>Strengths (CANS)</a:t>
            </a:r>
          </a:p>
          <a:p>
            <a:r>
              <a:rPr lang="en-US" sz="1200" dirty="0" smtClean="0"/>
              <a:t>Family </a:t>
            </a:r>
            <a:r>
              <a:rPr lang="en-US" sz="1200" dirty="0"/>
              <a:t>Advocacy &amp; Support </a:t>
            </a:r>
            <a:r>
              <a:rPr lang="en-US" sz="1200" dirty="0" smtClean="0"/>
              <a:t>Tool (FAST</a:t>
            </a:r>
            <a:r>
              <a:rPr lang="en-US" sz="1200" dirty="0"/>
              <a:t>)</a:t>
            </a:r>
          </a:p>
          <a:p>
            <a:pPr marL="0" indent="0">
              <a:buNone/>
            </a:pPr>
            <a:endParaRPr lang="en-US" sz="1200" dirty="0" smtClean="0"/>
          </a:p>
          <a:p>
            <a:pPr marL="0" indent="0">
              <a:buNone/>
            </a:pPr>
            <a:r>
              <a:rPr lang="en-US" sz="1200" b="1" dirty="0" smtClean="0"/>
              <a:t>Family Engagement Component:</a:t>
            </a:r>
          </a:p>
          <a:p>
            <a:r>
              <a:rPr lang="en-US" sz="1200" dirty="0"/>
              <a:t>Conferencing and </a:t>
            </a:r>
            <a:r>
              <a:rPr lang="en-US" sz="1200" dirty="0" smtClean="0"/>
              <a:t>Teaming</a:t>
            </a:r>
          </a:p>
          <a:p>
            <a:r>
              <a:rPr lang="en-US" sz="1200" dirty="0"/>
              <a:t>Family Group Decision Making (FGDM</a:t>
            </a:r>
            <a:r>
              <a:rPr lang="en-US" sz="1200" dirty="0" smtClean="0"/>
              <a:t>)</a:t>
            </a:r>
          </a:p>
          <a:p>
            <a:r>
              <a:rPr lang="en-US" sz="1200" dirty="0"/>
              <a:t>Family Team Meeting (FTM) </a:t>
            </a:r>
            <a:r>
              <a:rPr lang="en-US" sz="1200" dirty="0" smtClean="0"/>
              <a:t> </a:t>
            </a:r>
          </a:p>
          <a:p>
            <a:r>
              <a:rPr lang="en-US" sz="1200" dirty="0"/>
              <a:t>Family Group Conferencing (FGC</a:t>
            </a:r>
            <a:r>
              <a:rPr lang="en-US" sz="1200" dirty="0" smtClean="0"/>
              <a:t>)</a:t>
            </a:r>
          </a:p>
          <a:p>
            <a:r>
              <a:rPr lang="en-US" sz="1200" dirty="0" smtClean="0"/>
              <a:t>Family and Teaming Conference (FTC)</a:t>
            </a:r>
          </a:p>
          <a:p>
            <a:pPr marL="0" indent="0">
              <a:buNone/>
            </a:pPr>
            <a:endParaRPr lang="en-US" sz="1200" dirty="0" smtClean="0"/>
          </a:p>
          <a:p>
            <a:pPr marL="0" lvl="0" indent="0">
              <a:buNone/>
            </a:pPr>
            <a:r>
              <a:rPr lang="en-US" sz="1200" b="1" dirty="0"/>
              <a:t>Evidence-Based Practices Component:</a:t>
            </a:r>
          </a:p>
          <a:p>
            <a:pPr lvl="0"/>
            <a:r>
              <a:rPr lang="en-US" sz="1200" dirty="0" smtClean="0"/>
              <a:t>Parent-Child Interaction Therapy (PCIT)</a:t>
            </a:r>
            <a:endParaRPr lang="en-US" sz="1200" dirty="0"/>
          </a:p>
          <a:p>
            <a:pPr lvl="0"/>
            <a:r>
              <a:rPr lang="en-US" sz="1200" dirty="0" smtClean="0"/>
              <a:t>Positive Parenting Program (Triple P)</a:t>
            </a:r>
          </a:p>
          <a:p>
            <a:pPr lvl="0"/>
            <a:endParaRPr lang="en-US" sz="1200" dirty="0"/>
          </a:p>
          <a:p>
            <a:pPr marL="0" indent="0">
              <a:buNone/>
            </a:pPr>
            <a:endParaRPr lang="en-US" sz="1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extLst>
      <p:ext uri="{BB962C8B-B14F-4D97-AF65-F5344CB8AC3E}">
        <p14:creationId xmlns:p14="http://schemas.microsoft.com/office/powerpoint/2010/main" val="295849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The Family </a:t>
            </a:r>
            <a:r>
              <a:rPr lang="en-US" sz="2400" dirty="0"/>
              <a:t>Engagement </a:t>
            </a:r>
            <a:r>
              <a:rPr lang="en-US" sz="2400" dirty="0" smtClean="0"/>
              <a:t>Study (FES)</a:t>
            </a:r>
            <a:endParaRPr lang="en-US" dirty="0"/>
          </a:p>
        </p:txBody>
      </p:sp>
      <p:sp>
        <p:nvSpPr>
          <p:cNvPr id="3" name="Content Placeholder 2"/>
          <p:cNvSpPr>
            <a:spLocks noGrp="1"/>
          </p:cNvSpPr>
          <p:nvPr>
            <p:ph idx="1"/>
          </p:nvPr>
        </p:nvSpPr>
        <p:spPr>
          <a:xfrm>
            <a:off x="906307" y="1936376"/>
            <a:ext cx="7812225" cy="4092190"/>
          </a:xfrm>
        </p:spPr>
        <p:txBody>
          <a:bodyPr/>
          <a:lstStyle/>
          <a:p>
            <a:pPr marL="109728" indent="0">
              <a:buNone/>
            </a:pPr>
            <a:r>
              <a:rPr lang="en-US" sz="1500" dirty="0" smtClean="0"/>
              <a:t>The </a:t>
            </a:r>
            <a:r>
              <a:rPr lang="en-US" sz="1500" dirty="0"/>
              <a:t>purpose of the FES </a:t>
            </a:r>
            <a:r>
              <a:rPr lang="en-US" sz="1500" dirty="0" smtClean="0"/>
              <a:t>is to assess:</a:t>
            </a:r>
            <a:endParaRPr lang="en-US" sz="1500" dirty="0"/>
          </a:p>
          <a:p>
            <a:pPr>
              <a:buFont typeface="Wingdings" panose="05000000000000000000" pitchFamily="2" charset="2"/>
              <a:buChar char="Ø"/>
            </a:pPr>
            <a:endParaRPr lang="en-US" sz="1500" dirty="0" smtClean="0"/>
          </a:p>
          <a:p>
            <a:pPr>
              <a:buFont typeface="Wingdings" panose="05000000000000000000" pitchFamily="2" charset="2"/>
              <a:buChar char="Ø"/>
            </a:pPr>
            <a:r>
              <a:rPr lang="en-US" sz="1500" dirty="0" smtClean="0"/>
              <a:t>Readiness</a:t>
            </a:r>
          </a:p>
          <a:p>
            <a:pPr marL="742950" lvl="2" indent="-342900">
              <a:buFont typeface="Wingdings" panose="05000000000000000000" pitchFamily="2" charset="2"/>
              <a:buChar char="§"/>
            </a:pPr>
            <a:r>
              <a:rPr lang="en-US" sz="1500" kern="1200" dirty="0">
                <a:solidFill>
                  <a:prstClr val="black"/>
                </a:solidFill>
              </a:rPr>
              <a:t>R</a:t>
            </a:r>
            <a:r>
              <a:rPr lang="en-US" sz="1500" kern="1200" dirty="0" smtClean="0">
                <a:solidFill>
                  <a:prstClr val="black"/>
                </a:solidFill>
              </a:rPr>
              <a:t>eadiness </a:t>
            </a:r>
            <a:r>
              <a:rPr lang="en-US" sz="1500" kern="1200" dirty="0">
                <a:solidFill>
                  <a:prstClr val="black"/>
                </a:solidFill>
              </a:rPr>
              <a:t>to implement/scale-up family engagement </a:t>
            </a:r>
            <a:r>
              <a:rPr lang="en-US" sz="1500" kern="1200" dirty="0" smtClean="0">
                <a:solidFill>
                  <a:prstClr val="black"/>
                </a:solidFill>
              </a:rPr>
              <a:t>strategies</a:t>
            </a:r>
            <a:endParaRPr lang="en-US" sz="1500" kern="1200" dirty="0">
              <a:solidFill>
                <a:prstClr val="black"/>
              </a:solidFill>
            </a:endParaRPr>
          </a:p>
          <a:p>
            <a:pPr marL="400050" lvl="2" indent="0">
              <a:buNone/>
            </a:pPr>
            <a:endParaRPr lang="en-US" sz="1500" dirty="0"/>
          </a:p>
          <a:p>
            <a:pPr>
              <a:buFont typeface="Wingdings" panose="05000000000000000000" pitchFamily="2" charset="2"/>
              <a:buChar char="Ø"/>
            </a:pPr>
            <a:r>
              <a:rPr lang="en-US" sz="1500" dirty="0" smtClean="0"/>
              <a:t>Fidelity</a:t>
            </a:r>
          </a:p>
          <a:p>
            <a:pPr lvl="1">
              <a:buFont typeface="Wingdings" panose="05000000000000000000" pitchFamily="2" charset="2"/>
              <a:buChar char="§"/>
            </a:pPr>
            <a:r>
              <a:rPr lang="en-US" sz="1500" kern="1200" dirty="0">
                <a:solidFill>
                  <a:prstClr val="black"/>
                </a:solidFill>
              </a:rPr>
              <a:t>T</a:t>
            </a:r>
            <a:r>
              <a:rPr lang="en-US" sz="1500" kern="1200" dirty="0" smtClean="0">
                <a:solidFill>
                  <a:prstClr val="black"/>
                </a:solidFill>
              </a:rPr>
              <a:t>he </a:t>
            </a:r>
            <a:r>
              <a:rPr lang="en-US" sz="1500" kern="1200" dirty="0">
                <a:solidFill>
                  <a:prstClr val="black"/>
                </a:solidFill>
              </a:rPr>
              <a:t>fidelity of implementation and application of family engagement </a:t>
            </a:r>
            <a:r>
              <a:rPr lang="en-US" sz="1500" kern="1200" dirty="0" smtClean="0">
                <a:solidFill>
                  <a:prstClr val="black"/>
                </a:solidFill>
              </a:rPr>
              <a:t>strategies</a:t>
            </a:r>
          </a:p>
          <a:p>
            <a:pPr marL="457200" lvl="1" indent="0">
              <a:buNone/>
            </a:pPr>
            <a:endParaRPr lang="en-US" sz="1500" dirty="0"/>
          </a:p>
          <a:p>
            <a:pPr>
              <a:buFont typeface="Wingdings" panose="05000000000000000000" pitchFamily="2" charset="2"/>
              <a:buChar char="Ø"/>
            </a:pPr>
            <a:r>
              <a:rPr lang="en-US" sz="1500" dirty="0" smtClean="0"/>
              <a:t>Impact</a:t>
            </a:r>
          </a:p>
          <a:p>
            <a:pPr lvl="1">
              <a:buFont typeface="Wingdings" panose="05000000000000000000" pitchFamily="2" charset="2"/>
              <a:buChar char="§"/>
            </a:pPr>
            <a:r>
              <a:rPr lang="en-US" sz="1500" kern="1200" dirty="0">
                <a:solidFill>
                  <a:prstClr val="black"/>
                </a:solidFill>
              </a:rPr>
              <a:t>The impact of family conferences or groups on certain </a:t>
            </a:r>
            <a:r>
              <a:rPr lang="en-US" sz="1500" kern="1200" dirty="0" smtClean="0">
                <a:solidFill>
                  <a:prstClr val="black"/>
                </a:solidFill>
              </a:rPr>
              <a:t>outcomes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extLst>
      <p:ext uri="{BB962C8B-B14F-4D97-AF65-F5344CB8AC3E}">
        <p14:creationId xmlns:p14="http://schemas.microsoft.com/office/powerpoint/2010/main" val="271258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0646" y="1317809"/>
            <a:ext cx="8229600" cy="713292"/>
          </a:xfrm>
        </p:spPr>
        <p:txBody>
          <a:bodyPr/>
          <a:lstStyle/>
          <a:p>
            <a:pPr algn="ctr"/>
            <a:r>
              <a:rPr lang="en-US" dirty="0" smtClean="0"/>
              <a:t>Initial Conference Forms </a:t>
            </a: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
        <p:nvSpPr>
          <p:cNvPr id="5" name="Content Placeholder 4"/>
          <p:cNvSpPr txBox="1">
            <a:spLocks noGrp="1"/>
          </p:cNvSpPr>
          <p:nvPr>
            <p:ph idx="4294967295"/>
          </p:nvPr>
        </p:nvSpPr>
        <p:spPr>
          <a:xfrm>
            <a:off x="518101" y="2015837"/>
            <a:ext cx="7598930" cy="1785104"/>
          </a:xfrm>
          <a:prstGeom prst="rect">
            <a:avLst/>
          </a:prstGeom>
          <a:solidFill>
            <a:srgbClr val="FFFF00"/>
          </a:solidFill>
          <a:ln>
            <a:solidFill>
              <a:schemeClr val="accent1"/>
            </a:solidFill>
          </a:ln>
        </p:spPr>
        <p:txBody>
          <a:bodyPr wrap="square" rtlCol="0">
            <a:spAutoFit/>
          </a:bodyPr>
          <a:lstStyle/>
          <a:p>
            <a:pPr marL="0" indent="0" algn="ctr">
              <a:buNone/>
            </a:pPr>
            <a:r>
              <a:rPr lang="en-US" sz="1400" b="1" dirty="0" smtClean="0"/>
              <a:t>Facilitator </a:t>
            </a:r>
            <a:r>
              <a:rPr lang="en-US" sz="1400" b="1" dirty="0" smtClean="0">
                <a:solidFill>
                  <a:prstClr val="black"/>
                </a:solidFill>
              </a:rPr>
              <a:t>Face </a:t>
            </a:r>
            <a:r>
              <a:rPr lang="en-US" sz="1400" b="1" dirty="0">
                <a:solidFill>
                  <a:prstClr val="black"/>
                </a:solidFill>
              </a:rPr>
              <a:t>Sheet</a:t>
            </a:r>
          </a:p>
          <a:p>
            <a:pPr marL="285750" indent="-285750">
              <a:buFont typeface="Arial" pitchFamily="34" charset="0"/>
              <a:buChar char="•"/>
            </a:pPr>
            <a:r>
              <a:rPr lang="en-US" sz="1400" i="1" dirty="0" smtClean="0">
                <a:solidFill>
                  <a:prstClr val="black"/>
                </a:solidFill>
              </a:rPr>
              <a:t>Identifies logistical information about the conference </a:t>
            </a:r>
          </a:p>
          <a:p>
            <a:pPr marL="285750" indent="-285750">
              <a:buFont typeface="Arial" pitchFamily="34" charset="0"/>
              <a:buChar char="•"/>
            </a:pPr>
            <a:r>
              <a:rPr lang="en-US" sz="1400" i="1" dirty="0" smtClean="0">
                <a:solidFill>
                  <a:prstClr val="black"/>
                </a:solidFill>
              </a:rPr>
              <a:t>Completed by facilitator at each conference</a:t>
            </a:r>
          </a:p>
          <a:p>
            <a:pPr marL="0" indent="0" algn="ctr">
              <a:buNone/>
            </a:pPr>
            <a:endParaRPr lang="en-US" sz="1000" b="1" dirty="0" smtClean="0">
              <a:solidFill>
                <a:prstClr val="black"/>
              </a:solidFill>
            </a:endParaRPr>
          </a:p>
          <a:p>
            <a:pPr marL="0" indent="0" algn="ctr">
              <a:buNone/>
            </a:pPr>
            <a:r>
              <a:rPr lang="en-US" sz="1400" b="1" dirty="0" smtClean="0">
                <a:solidFill>
                  <a:prstClr val="black"/>
                </a:solidFill>
              </a:rPr>
              <a:t>Family Conference Survey</a:t>
            </a:r>
          </a:p>
          <a:p>
            <a:pPr marL="285750" indent="-285750">
              <a:buFont typeface="Arial" pitchFamily="34" charset="0"/>
              <a:buChar char="•"/>
            </a:pPr>
            <a:r>
              <a:rPr lang="en-US" sz="1400" i="1" dirty="0" smtClean="0">
                <a:solidFill>
                  <a:prstClr val="black"/>
                </a:solidFill>
              </a:rPr>
              <a:t>Measures fidelity to common core intervention elements</a:t>
            </a:r>
          </a:p>
          <a:p>
            <a:pPr marL="285750" indent="-285750">
              <a:buFont typeface="Arial" pitchFamily="34" charset="0"/>
              <a:buChar char="•"/>
            </a:pPr>
            <a:r>
              <a:rPr lang="en-US" sz="1400" i="1" dirty="0">
                <a:solidFill>
                  <a:prstClr val="black"/>
                </a:solidFill>
              </a:rPr>
              <a:t>C</a:t>
            </a:r>
            <a:r>
              <a:rPr lang="en-US" sz="1400" i="1" dirty="0" smtClean="0">
                <a:solidFill>
                  <a:prstClr val="black"/>
                </a:solidFill>
              </a:rPr>
              <a:t>ompleted by all participants (except facilitator) at conclusion of each conference</a:t>
            </a:r>
            <a:endParaRPr lang="en-US" sz="1400" i="1" dirty="0">
              <a:solidFill>
                <a:prstClr val="black"/>
              </a:solidFill>
            </a:endParaRPr>
          </a:p>
        </p:txBody>
      </p:sp>
      <p:cxnSp>
        <p:nvCxnSpPr>
          <p:cNvPr id="21" name="Straight Arrow Connector 20"/>
          <p:cNvCxnSpPr/>
          <p:nvPr/>
        </p:nvCxnSpPr>
        <p:spPr>
          <a:xfrm>
            <a:off x="8006194" y="4608517"/>
            <a:ext cx="0" cy="44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024131" y="4571444"/>
            <a:ext cx="1" cy="5148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7" idx="0"/>
            <a:endCxn id="27" idx="0"/>
          </p:cNvCxnSpPr>
          <p:nvPr/>
        </p:nvCxnSpPr>
        <p:spPr>
          <a:xfrm>
            <a:off x="6432616" y="5063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p:cNvCxnSpPr>
          <p:nvPr/>
        </p:nvCxnSpPr>
        <p:spPr>
          <a:xfrm flipH="1">
            <a:off x="4301291" y="3800941"/>
            <a:ext cx="16275" cy="12522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2347" y="5087295"/>
            <a:ext cx="3427114" cy="1569660"/>
          </a:xfrm>
          <a:prstGeom prst="rect">
            <a:avLst/>
          </a:prstGeom>
          <a:solidFill>
            <a:srgbClr val="FFFF00"/>
          </a:solidFill>
          <a:ln>
            <a:solidFill>
              <a:schemeClr val="accent1"/>
            </a:solidFill>
          </a:ln>
        </p:spPr>
        <p:txBody>
          <a:bodyPr wrap="square" rtlCol="0">
            <a:spAutoFit/>
          </a:bodyPr>
          <a:lstStyle/>
          <a:p>
            <a:pPr algn="ctr"/>
            <a:r>
              <a:rPr lang="en-US" sz="1200" b="1" dirty="0" smtClean="0">
                <a:solidFill>
                  <a:prstClr val="black"/>
                </a:solidFill>
                <a:latin typeface="Georgia" panose="02040502050405020303" pitchFamily="18" charset="0"/>
              </a:rPr>
              <a:t>Baseline Form </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Identifies who attended, reasons for</a:t>
            </a:r>
            <a:r>
              <a:rPr lang="en-US" sz="1400" dirty="0">
                <a:latin typeface="Georgia" panose="02040502050405020303" pitchFamily="18" charset="0"/>
              </a:rPr>
              <a:t> conference</a:t>
            </a:r>
            <a:r>
              <a:rPr lang="en-US" sz="1400" dirty="0" smtClean="0">
                <a:solidFill>
                  <a:prstClr val="black"/>
                </a:solidFill>
                <a:latin typeface="Georgia" panose="02040502050405020303" pitchFamily="18" charset="0"/>
              </a:rPr>
              <a:t>, what happened as a result of the </a:t>
            </a:r>
            <a:r>
              <a:rPr lang="en-US" sz="1400" dirty="0">
                <a:latin typeface="Georgia" panose="02040502050405020303" pitchFamily="18" charset="0"/>
              </a:rPr>
              <a:t>conference</a:t>
            </a:r>
            <a:r>
              <a:rPr lang="en-US" sz="1400" dirty="0" smtClean="0">
                <a:solidFill>
                  <a:prstClr val="black"/>
                </a:solidFill>
                <a:latin typeface="Georgia" panose="02040502050405020303" pitchFamily="18" charset="0"/>
              </a:rPr>
              <a:t>, demographic and service information about a child</a:t>
            </a:r>
          </a:p>
          <a:p>
            <a:pPr marL="171450" indent="-171450">
              <a:buFont typeface="Arial" panose="020B0604020202020204" pitchFamily="34" charset="0"/>
              <a:buChar char="•"/>
            </a:pPr>
            <a:r>
              <a:rPr lang="en-US" sz="1400" dirty="0" smtClean="0">
                <a:solidFill>
                  <a:prstClr val="black"/>
                </a:solidFill>
                <a:latin typeface="Georgia" panose="02040502050405020303" pitchFamily="18" charset="0"/>
              </a:rPr>
              <a:t>Completed by a professional at or shortly after initial conference </a:t>
            </a:r>
            <a:endParaRPr lang="en-US" sz="1400" dirty="0">
              <a:solidFill>
                <a:prstClr val="black"/>
              </a:solidFill>
              <a:latin typeface="Georgia" panose="02040502050405020303" pitchFamily="18" charset="0"/>
            </a:endParaRPr>
          </a:p>
        </p:txBody>
      </p:sp>
      <p:sp>
        <p:nvSpPr>
          <p:cNvPr id="27" name="TextBox 26"/>
          <p:cNvSpPr txBox="1"/>
          <p:nvPr/>
        </p:nvSpPr>
        <p:spPr>
          <a:xfrm>
            <a:off x="3915993" y="5063400"/>
            <a:ext cx="5033246" cy="113877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200" b="1" dirty="0" smtClean="0">
                <a:solidFill>
                  <a:schemeClr val="tx1"/>
                </a:solidFill>
              </a:rPr>
              <a:t>Follow-Up Form </a:t>
            </a:r>
          </a:p>
          <a:p>
            <a:pPr marL="285750" indent="-285750">
              <a:buFont typeface="Arial" pitchFamily="34" charset="0"/>
              <a:buChar char="•"/>
            </a:pPr>
            <a:r>
              <a:rPr lang="en-US" sz="1400" dirty="0" smtClean="0">
                <a:solidFill>
                  <a:schemeClr val="tx1"/>
                </a:solidFill>
              </a:rPr>
              <a:t>Similar to Baseline Form, but focuses on services and living environment </a:t>
            </a:r>
          </a:p>
          <a:p>
            <a:pPr marL="285750" indent="-285750">
              <a:buFont typeface="Arial" pitchFamily="34" charset="0"/>
              <a:buChar char="•"/>
            </a:pPr>
            <a:r>
              <a:rPr lang="en-US" sz="1400" dirty="0" smtClean="0">
                <a:solidFill>
                  <a:schemeClr val="tx1"/>
                </a:solidFill>
              </a:rPr>
              <a:t>Completed by a professional after each conference (after the initial)</a:t>
            </a:r>
          </a:p>
        </p:txBody>
      </p:sp>
      <p:cxnSp>
        <p:nvCxnSpPr>
          <p:cNvPr id="38" name="Straight Arrow Connector 37"/>
          <p:cNvCxnSpPr/>
          <p:nvPr/>
        </p:nvCxnSpPr>
        <p:spPr>
          <a:xfrm>
            <a:off x="5996853" y="3800941"/>
            <a:ext cx="0" cy="12624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887624" y="4101930"/>
            <a:ext cx="8061615" cy="670048"/>
            <a:chOff x="843394" y="4119645"/>
            <a:chExt cx="8061615" cy="670048"/>
          </a:xfrm>
        </p:grpSpPr>
        <p:sp>
          <p:nvSpPr>
            <p:cNvPr id="6" name="Oval 5"/>
            <p:cNvSpPr/>
            <p:nvPr/>
          </p:nvSpPr>
          <p:spPr>
            <a:xfrm>
              <a:off x="843394" y="4120692"/>
              <a:ext cx="2346615" cy="6442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rPr>
                <a:t>Initial Conference</a:t>
              </a:r>
              <a:endParaRPr lang="en-US" sz="1800" b="1" dirty="0">
                <a:solidFill>
                  <a:schemeClr val="tx1"/>
                </a:solidFill>
              </a:endParaRPr>
            </a:p>
          </p:txBody>
        </p:sp>
        <p:sp>
          <p:nvSpPr>
            <p:cNvPr id="7" name="Oval 6"/>
            <p:cNvSpPr/>
            <p:nvPr/>
          </p:nvSpPr>
          <p:spPr>
            <a:xfrm>
              <a:off x="7128163" y="4132768"/>
              <a:ext cx="1776846"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dirty="0" smtClean="0">
                  <a:solidFill>
                    <a:schemeClr val="tx1"/>
                  </a:solidFill>
                </a:rPr>
                <a:t>Case</a:t>
              </a:r>
              <a:r>
                <a:rPr lang="en-US" dirty="0" smtClean="0">
                  <a:solidFill>
                    <a:schemeClr val="tx1"/>
                  </a:solidFill>
                </a:rPr>
                <a:t> Closure</a:t>
              </a:r>
              <a:endParaRPr lang="en-US" dirty="0">
                <a:solidFill>
                  <a:schemeClr val="tx1"/>
                </a:solidFill>
              </a:endParaRPr>
            </a:p>
          </p:txBody>
        </p:sp>
        <p:sp>
          <p:nvSpPr>
            <p:cNvPr id="8" name="Oval 7"/>
            <p:cNvSpPr/>
            <p:nvPr/>
          </p:nvSpPr>
          <p:spPr>
            <a:xfrm>
              <a:off x="3595255" y="4119645"/>
              <a:ext cx="1381991"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#2</a:t>
              </a:r>
              <a:endParaRPr lang="en-US" dirty="0">
                <a:solidFill>
                  <a:schemeClr val="tx1"/>
                </a:solidFill>
              </a:endParaRPr>
            </a:p>
          </p:txBody>
        </p:sp>
        <p:sp>
          <p:nvSpPr>
            <p:cNvPr id="9" name="Oval 8"/>
            <p:cNvSpPr/>
            <p:nvPr/>
          </p:nvSpPr>
          <p:spPr>
            <a:xfrm>
              <a:off x="5301962" y="4143363"/>
              <a:ext cx="1389783" cy="64633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Conf. #...</a:t>
              </a:r>
              <a:endParaRPr lang="en-US" dirty="0">
                <a:solidFill>
                  <a:schemeClr val="tx1"/>
                </a:solidFill>
              </a:endParaRPr>
            </a:p>
          </p:txBody>
        </p:sp>
        <p:cxnSp>
          <p:nvCxnSpPr>
            <p:cNvPr id="10" name="Straight Arrow Connector 9"/>
            <p:cNvCxnSpPr>
              <a:endCxn id="8" idx="2"/>
            </p:cNvCxnSpPr>
            <p:nvPr/>
          </p:nvCxnSpPr>
          <p:spPr>
            <a:xfrm flipV="1">
              <a:off x="3190009" y="4442810"/>
              <a:ext cx="405246" cy="11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6"/>
            </p:cNvCxnSpPr>
            <p:nvPr/>
          </p:nvCxnSpPr>
          <p:spPr>
            <a:xfrm flipV="1">
              <a:off x="4977246" y="4425502"/>
              <a:ext cx="324716" cy="1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6"/>
              <a:endCxn id="7" idx="2"/>
            </p:cNvCxnSpPr>
            <p:nvPr/>
          </p:nvCxnSpPr>
          <p:spPr>
            <a:xfrm flipV="1">
              <a:off x="6691745" y="4455933"/>
              <a:ext cx="436418" cy="10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bwMode="auto">
          <a:xfrm flipH="1" flipV="1">
            <a:off x="2015630" y="3789947"/>
            <a:ext cx="1" cy="31303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983669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Initial Conference Forms </a:t>
            </a:r>
            <a:endParaRPr lang="en-US" dirty="0"/>
          </a:p>
        </p:txBody>
      </p:sp>
      <p:sp>
        <p:nvSpPr>
          <p:cNvPr id="3" name="Content Placeholder 2"/>
          <p:cNvSpPr>
            <a:spLocks noGrp="1"/>
          </p:cNvSpPr>
          <p:nvPr>
            <p:ph idx="1"/>
          </p:nvPr>
        </p:nvSpPr>
        <p:spPr>
          <a:xfrm>
            <a:off x="470645" y="1936376"/>
            <a:ext cx="8247888" cy="4485206"/>
          </a:xfrm>
        </p:spPr>
        <p:txBody>
          <a:bodyPr/>
          <a:lstStyle/>
          <a:p>
            <a:pPr>
              <a:buFont typeface="Wingdings" panose="05000000000000000000" pitchFamily="2" charset="2"/>
              <a:buChar char="Ø"/>
            </a:pPr>
            <a:r>
              <a:rPr lang="en-US" sz="1400" dirty="0" smtClean="0"/>
              <a:t>An </a:t>
            </a:r>
            <a:r>
              <a:rPr lang="en-US" sz="1400" b="1" dirty="0" smtClean="0"/>
              <a:t>“initial</a:t>
            </a:r>
            <a:r>
              <a:rPr lang="en-US" sz="1400" b="1" dirty="0"/>
              <a:t>” </a:t>
            </a:r>
            <a:r>
              <a:rPr lang="en-US" sz="1400" dirty="0"/>
              <a:t>conference </a:t>
            </a:r>
            <a:r>
              <a:rPr lang="en-US" sz="1400" dirty="0" smtClean="0"/>
              <a:t>is the </a:t>
            </a:r>
            <a:r>
              <a:rPr lang="en-US" sz="1400" dirty="0"/>
              <a:t>conference </a:t>
            </a:r>
            <a:r>
              <a:rPr lang="en-US" sz="1400" dirty="0" smtClean="0"/>
              <a:t>that occurs </a:t>
            </a:r>
            <a:r>
              <a:rPr lang="en-US" sz="1400" dirty="0"/>
              <a:t>for either the first time in the history of the child’s involvement in CYF OR </a:t>
            </a:r>
            <a:r>
              <a:rPr lang="en-US" sz="1400" dirty="0" smtClean="0"/>
              <a:t>when more </a:t>
            </a:r>
            <a:r>
              <a:rPr lang="en-US" sz="1400" dirty="0"/>
              <a:t>than 12 months have passed since the last conference</a:t>
            </a:r>
            <a:r>
              <a:rPr lang="en-US" sz="1400" dirty="0" smtClean="0"/>
              <a:t>.</a:t>
            </a:r>
          </a:p>
          <a:p>
            <a:pPr marL="0" indent="0">
              <a:buNone/>
            </a:pPr>
            <a:r>
              <a:rPr lang="en-US" sz="1400" dirty="0" smtClean="0"/>
              <a:t> </a:t>
            </a:r>
          </a:p>
          <a:p>
            <a:pPr>
              <a:buFont typeface="Wingdings" panose="05000000000000000000" pitchFamily="2" charset="2"/>
              <a:buChar char="Ø"/>
            </a:pPr>
            <a:r>
              <a:rPr lang="en-US" sz="1400" dirty="0" smtClean="0"/>
              <a:t>A set of Initial Conference forms include:</a:t>
            </a:r>
            <a:r>
              <a:rPr lang="en-US" sz="1200" dirty="0" smtClean="0"/>
              <a:t> </a:t>
            </a:r>
          </a:p>
          <a:p>
            <a:pPr marL="0" indent="0">
              <a:buNone/>
            </a:pPr>
            <a:endParaRPr lang="en-US" sz="1400" dirty="0" smtClean="0"/>
          </a:p>
          <a:p>
            <a:pPr lvl="1">
              <a:buFont typeface="Wingdings" panose="05000000000000000000" pitchFamily="2" charset="2"/>
              <a:buChar char="§"/>
            </a:pPr>
            <a:r>
              <a:rPr lang="en-US" sz="1400" dirty="0" smtClean="0"/>
              <a:t>1 </a:t>
            </a:r>
            <a:r>
              <a:rPr lang="en-US" sz="1400" dirty="0"/>
              <a:t>Facilitator Face </a:t>
            </a:r>
            <a:r>
              <a:rPr lang="en-US" sz="1400" dirty="0" smtClean="0"/>
              <a:t>Sheet</a:t>
            </a:r>
          </a:p>
          <a:p>
            <a:pPr lvl="2"/>
            <a:r>
              <a:rPr lang="en-US" sz="1400" dirty="0"/>
              <a:t>T</a:t>
            </a:r>
            <a:r>
              <a:rPr lang="en-US" sz="1400" dirty="0" smtClean="0"/>
              <a:t>he </a:t>
            </a:r>
            <a:r>
              <a:rPr lang="en-US" sz="1400" dirty="0"/>
              <a:t>purpose of </a:t>
            </a:r>
            <a:r>
              <a:rPr lang="en-US" sz="1400" dirty="0" smtClean="0"/>
              <a:t>the Facilitator </a:t>
            </a:r>
            <a:r>
              <a:rPr lang="en-US" sz="1400" dirty="0"/>
              <a:t>Face Sheet </a:t>
            </a:r>
            <a:r>
              <a:rPr lang="en-US" sz="1400" dirty="0" smtClean="0"/>
              <a:t>is </a:t>
            </a:r>
            <a:r>
              <a:rPr lang="en-US" sz="1400" dirty="0"/>
              <a:t>to gather logistical information about the conference </a:t>
            </a:r>
            <a:r>
              <a:rPr lang="en-US" sz="1400" dirty="0" smtClean="0"/>
              <a:t>(e.g., was </a:t>
            </a:r>
            <a:r>
              <a:rPr lang="en-US" sz="1400" dirty="0"/>
              <a:t>transportation provided, child care, what is the conference location); </a:t>
            </a:r>
            <a:r>
              <a:rPr lang="en-US" sz="1400" dirty="0" smtClean="0"/>
              <a:t>conference </a:t>
            </a:r>
            <a:r>
              <a:rPr lang="en-US" sz="1400" dirty="0"/>
              <a:t>type, purpose of the </a:t>
            </a:r>
            <a:r>
              <a:rPr lang="en-US" sz="1400" dirty="0" smtClean="0"/>
              <a:t>meeting, </a:t>
            </a:r>
            <a:r>
              <a:rPr lang="en-US" sz="1400" dirty="0"/>
              <a:t>attendance, and other important identifying information about the facilitator. </a:t>
            </a:r>
          </a:p>
          <a:p>
            <a:pPr lvl="2"/>
            <a:r>
              <a:rPr lang="en-US" sz="1400" dirty="0"/>
              <a:t>T</a:t>
            </a:r>
            <a:r>
              <a:rPr lang="en-US" sz="1400" dirty="0" smtClean="0"/>
              <a:t>he </a:t>
            </a:r>
            <a:r>
              <a:rPr lang="en-US" sz="1400" dirty="0"/>
              <a:t>facilitator </a:t>
            </a:r>
            <a:r>
              <a:rPr lang="en-US" sz="1400" dirty="0" smtClean="0"/>
              <a:t>completes the form </a:t>
            </a:r>
            <a:r>
              <a:rPr lang="en-US" sz="1400" dirty="0"/>
              <a:t>either before or shortly </a:t>
            </a:r>
            <a:r>
              <a:rPr lang="en-US" sz="1400" dirty="0" smtClean="0"/>
              <a:t>after the conference.</a:t>
            </a:r>
          </a:p>
          <a:p>
            <a:pPr marL="0" indent="0">
              <a:buNone/>
            </a:pPr>
            <a:endParaRPr lang="en-US" sz="1400" dirty="0"/>
          </a:p>
          <a:p>
            <a:pPr lvl="2"/>
            <a:endParaRPr lang="en-US" sz="1400" dirty="0" smtClean="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extLst>
      <p:ext uri="{BB962C8B-B14F-4D97-AF65-F5344CB8AC3E}">
        <p14:creationId xmlns:p14="http://schemas.microsoft.com/office/powerpoint/2010/main" val="391975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Initial Conference Forms </a:t>
            </a:r>
            <a:endParaRPr lang="en-US" dirty="0"/>
          </a:p>
        </p:txBody>
      </p:sp>
      <p:sp>
        <p:nvSpPr>
          <p:cNvPr id="3" name="Content Placeholder 2"/>
          <p:cNvSpPr>
            <a:spLocks noGrp="1"/>
          </p:cNvSpPr>
          <p:nvPr>
            <p:ph idx="1"/>
          </p:nvPr>
        </p:nvSpPr>
        <p:spPr/>
        <p:txBody>
          <a:bodyPr/>
          <a:lstStyle/>
          <a:p>
            <a:pPr marL="0" indent="0">
              <a:buNone/>
            </a:pPr>
            <a:endParaRPr lang="en-US" sz="800" dirty="0"/>
          </a:p>
          <a:p>
            <a:pPr>
              <a:buFont typeface="Wingdings" panose="05000000000000000000" pitchFamily="2" charset="2"/>
              <a:buChar char="Ø"/>
            </a:pPr>
            <a:r>
              <a:rPr lang="en-US" sz="1400" dirty="0"/>
              <a:t>Family Conference Surveys</a:t>
            </a:r>
          </a:p>
          <a:p>
            <a:pPr lvl="1">
              <a:buFont typeface="Arial" panose="020B0604020202020204" pitchFamily="34" charset="0"/>
              <a:buChar char="•"/>
            </a:pPr>
            <a:r>
              <a:rPr lang="en-US" sz="1400" dirty="0"/>
              <a:t>The purpose of the Family Conference Survey is to measure fidelity to common core family engagement intervention elements (since each county uses a different family engagement model), and also to capture the voice of participants at the conferences. SO, it is very valuable! </a:t>
            </a:r>
          </a:p>
          <a:p>
            <a:pPr lvl="1">
              <a:buFont typeface="Arial" panose="020B0604020202020204" pitchFamily="34" charset="0"/>
              <a:buChar char="•"/>
            </a:pPr>
            <a:r>
              <a:rPr lang="en-US" sz="1400" dirty="0"/>
              <a:t>This is completed by all participants (except facilitator) at the conclusion of each conference.</a:t>
            </a:r>
          </a:p>
          <a:p>
            <a:pPr lvl="1">
              <a:buFont typeface="Arial" panose="020B0604020202020204" pitchFamily="34" charset="0"/>
              <a:buChar char="•"/>
            </a:pPr>
            <a:r>
              <a:rPr lang="en-US" sz="1400" dirty="0"/>
              <a:t>It is helpful when the identifying information portion of the Survey is completed prior to the conference by the facilitator. This will ensure consistency in the MCI numbers, date of conference and so on. </a:t>
            </a:r>
          </a:p>
          <a:p>
            <a:pPr marL="457200" lvl="1" indent="0">
              <a:buNone/>
            </a:pPr>
            <a:endParaRPr lang="en-US" sz="1400" dirty="0"/>
          </a:p>
          <a:p>
            <a:pPr>
              <a:buFont typeface="Wingdings" panose="05000000000000000000" pitchFamily="2" charset="2"/>
              <a:buChar char="Ø"/>
            </a:pPr>
            <a:r>
              <a:rPr lang="en-US" sz="1400" b="1" i="1" dirty="0"/>
              <a:t>SPECIAL CIRCUMSTANCE! </a:t>
            </a:r>
          </a:p>
          <a:p>
            <a:pPr lvl="1">
              <a:buFont typeface="Wingdings" panose="05000000000000000000" pitchFamily="2" charset="2"/>
              <a:buChar char="Ø"/>
            </a:pPr>
            <a:r>
              <a:rPr lang="en-US" sz="1400" b="1" i="1" dirty="0"/>
              <a:t>If NO surveys were completed, a facilitator face sheet and a baseline should still be submitted. In this instance, these forms constitute a complete set. </a:t>
            </a:r>
          </a:p>
          <a:p>
            <a:pPr lvl="1">
              <a:buFont typeface="Wingdings" panose="05000000000000000000" pitchFamily="2" charset="2"/>
              <a:buChar char="§"/>
            </a:pPr>
            <a:endParaRPr lang="en-US" sz="1400" dirty="0" smtClean="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extLst>
      <p:ext uri="{BB962C8B-B14F-4D97-AF65-F5344CB8AC3E}">
        <p14:creationId xmlns:p14="http://schemas.microsoft.com/office/powerpoint/2010/main" val="363802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Initial Conference Forms </a:t>
            </a:r>
            <a:endParaRPr lang="en-US" dirty="0"/>
          </a:p>
        </p:txBody>
      </p:sp>
      <p:sp>
        <p:nvSpPr>
          <p:cNvPr id="3" name="Content Placeholder 2"/>
          <p:cNvSpPr>
            <a:spLocks noGrp="1"/>
          </p:cNvSpPr>
          <p:nvPr>
            <p:ph idx="1"/>
          </p:nvPr>
        </p:nvSpPr>
        <p:spPr/>
        <p:txBody>
          <a:bodyPr/>
          <a:lstStyle/>
          <a:p>
            <a:pPr marL="0" indent="0">
              <a:buNone/>
            </a:pPr>
            <a:endParaRPr lang="en-US" sz="800" dirty="0"/>
          </a:p>
          <a:p>
            <a:pPr lvl="1">
              <a:buFont typeface="Wingdings" panose="05000000000000000000" pitchFamily="2" charset="2"/>
              <a:buChar char="§"/>
            </a:pPr>
            <a:r>
              <a:rPr lang="en-US" sz="1400" dirty="0"/>
              <a:t>1 Baseline Form </a:t>
            </a:r>
          </a:p>
          <a:p>
            <a:pPr lvl="2">
              <a:buFont typeface="Arial" panose="020B0604020202020204" pitchFamily="34" charset="0"/>
              <a:buChar char="•"/>
            </a:pPr>
            <a:r>
              <a:rPr lang="en-US" sz="1400" dirty="0" smtClean="0"/>
              <a:t>The </a:t>
            </a:r>
            <a:r>
              <a:rPr lang="en-US" sz="1400" dirty="0"/>
              <a:t>purpose of the Baseline form is to identify who attended the conference, the reasons for conference, what happened as a result of the conference, and demographic and service information about a child.</a:t>
            </a:r>
          </a:p>
          <a:p>
            <a:pPr lvl="2">
              <a:buFont typeface="Arial" panose="020B0604020202020204" pitchFamily="34" charset="0"/>
              <a:buChar char="•"/>
            </a:pPr>
            <a:r>
              <a:rPr lang="en-US" sz="1400" dirty="0"/>
              <a:t>The Baseline Form is completed at or shortly after the initial conference by a professional, such as:</a:t>
            </a:r>
          </a:p>
          <a:p>
            <a:pPr lvl="3">
              <a:buFont typeface="Arial" panose="020B0604020202020204" pitchFamily="34" charset="0"/>
              <a:buChar char="•"/>
            </a:pPr>
            <a:r>
              <a:rPr lang="en-US" sz="1200" dirty="0"/>
              <a:t>Casework staff </a:t>
            </a:r>
          </a:p>
          <a:p>
            <a:pPr lvl="3">
              <a:buFont typeface="Arial" panose="020B0604020202020204" pitchFamily="34" charset="0"/>
              <a:buChar char="•"/>
            </a:pPr>
            <a:r>
              <a:rPr lang="en-US" sz="1200" dirty="0"/>
              <a:t>CUA worker (Philadelphia only) </a:t>
            </a:r>
          </a:p>
          <a:p>
            <a:pPr lvl="3">
              <a:buFont typeface="Arial" panose="020B0604020202020204" pitchFamily="34" charset="0"/>
              <a:buChar char="•"/>
            </a:pPr>
            <a:r>
              <a:rPr lang="en-US" sz="1200" dirty="0"/>
              <a:t>CUA worker and casework staff together (Philadelphia only) </a:t>
            </a:r>
            <a:endParaRPr lang="en-US" sz="1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extLst>
      <p:ext uri="{BB962C8B-B14F-4D97-AF65-F5344CB8AC3E}">
        <p14:creationId xmlns:p14="http://schemas.microsoft.com/office/powerpoint/2010/main" val="588361085"/>
      </p:ext>
    </p:extLst>
  </p:cSld>
  <p:clrMapOvr>
    <a:masterClrMapping/>
  </p:clrMapOvr>
</p:sld>
</file>

<file path=ppt/theme/theme1.xml><?xml version="1.0" encoding="utf-8"?>
<a:theme xmlns:a="http://schemas.openxmlformats.org/drawingml/2006/main" name="CWRC PowerPoint Background - Mechanicsburg">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16188175-EACD-4743-8C27-CB23418E4C28}" vid="{6F65228E-1D77-40FD-BEC2-46A114F1033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CWRC PowerPoint Background - Mechanicsburg</Template>
  <TotalTime>5159</TotalTime>
  <Words>1554</Words>
  <Application>Microsoft Office PowerPoint</Application>
  <PresentationFormat>On-screen Show (4:3)</PresentationFormat>
  <Paragraphs>212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CWRC PowerPoint Background - Mechanicsburg</vt:lpstr>
      <vt:lpstr>PowerPoint Presentation</vt:lpstr>
      <vt:lpstr>This Family Engagement Study Overview will help Demonstration Project Counties:</vt:lpstr>
      <vt:lpstr>Pennsylvania Child Welfare Demonstration Project Three Areas of Focus</vt:lpstr>
      <vt:lpstr>Pennsylvania Child Welfare Demonstration Project Three Areas of Focus</vt:lpstr>
      <vt:lpstr>The Family Engagement Study (FES)</vt:lpstr>
      <vt:lpstr>Initial Conference Forms </vt:lpstr>
      <vt:lpstr>Initial Conference Forms </vt:lpstr>
      <vt:lpstr>Initial Conference Forms </vt:lpstr>
      <vt:lpstr>Initial Conference Forms </vt:lpstr>
      <vt:lpstr>Follow-Up Conference Forms</vt:lpstr>
      <vt:lpstr>Follow-Up Conference Forms </vt:lpstr>
      <vt:lpstr>Case Closures Forms</vt:lpstr>
      <vt:lpstr>Case Closure Forms</vt:lpstr>
      <vt:lpstr> Remember! Quality Assurance Tips </vt:lpstr>
      <vt:lpstr>Remember!  Quality Assurance Tips, Continued </vt:lpstr>
      <vt:lpstr>Internal Quality Assurance Process </vt:lpstr>
      <vt:lpstr>Family Engagement Resources </vt:lpstr>
    </vt:vector>
  </TitlesOfParts>
  <Company>The 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Pigott</dc:creator>
  <cp:keywords>Templates</cp:keywords>
  <cp:lastModifiedBy>Alexis Pigott</cp:lastModifiedBy>
  <cp:revision>93</cp:revision>
  <dcterms:created xsi:type="dcterms:W3CDTF">2015-08-26T12:28:57Z</dcterms:created>
  <dcterms:modified xsi:type="dcterms:W3CDTF">2015-11-09T19:50:57Z</dcterms:modified>
</cp:coreProperties>
</file>