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24"/>
  </p:notesMasterIdLst>
  <p:sldIdLst>
    <p:sldId id="257" r:id="rId3"/>
    <p:sldId id="268" r:id="rId4"/>
    <p:sldId id="343" r:id="rId5"/>
    <p:sldId id="276" r:id="rId6"/>
    <p:sldId id="335" r:id="rId7"/>
    <p:sldId id="334" r:id="rId8"/>
    <p:sldId id="341" r:id="rId9"/>
    <p:sldId id="330" r:id="rId10"/>
    <p:sldId id="348" r:id="rId11"/>
    <p:sldId id="345" r:id="rId12"/>
    <p:sldId id="347" r:id="rId13"/>
    <p:sldId id="346" r:id="rId14"/>
    <p:sldId id="344" r:id="rId15"/>
    <p:sldId id="331" r:id="rId16"/>
    <p:sldId id="332" r:id="rId17"/>
    <p:sldId id="333" r:id="rId18"/>
    <p:sldId id="342" r:id="rId19"/>
    <p:sldId id="337" r:id="rId20"/>
    <p:sldId id="336" r:id="rId21"/>
    <p:sldId id="338" r:id="rId22"/>
    <p:sldId id="34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8475C3-4E2D-478C-B1A4-011D23DEE181}" v="17" dt="2023-12-13T19:06:46.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20" d="100"/>
          <a:sy n="120" d="100"/>
        </p:scale>
        <p:origin x="2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79FF3-61DF-497A-AB2C-2BF9FBFAD896}" type="doc">
      <dgm:prSet loTypeId="urn:microsoft.com/office/officeart/2005/8/layout/process1" loCatId="process" qsTypeId="urn:microsoft.com/office/officeart/2005/8/quickstyle/simple1" qsCatId="simple" csTypeId="urn:microsoft.com/office/officeart/2005/8/colors/accent1_2" csCatId="accent1" phldr="1"/>
      <dgm:spPr/>
    </dgm:pt>
    <dgm:pt modelId="{8BCE2337-753F-4106-B5A0-90EDD19C935D}">
      <dgm:prSet phldrT="[Text]"/>
      <dgm:spPr/>
      <dgm:t>
        <a:bodyPr/>
        <a:lstStyle/>
        <a:p>
          <a:r>
            <a:rPr lang="en-US" dirty="0">
              <a:solidFill>
                <a:srgbClr val="002060"/>
              </a:solidFill>
            </a:rPr>
            <a:t>DHS issues licensing inspection Summary (15 business days)</a:t>
          </a:r>
        </a:p>
      </dgm:t>
    </dgm:pt>
    <dgm:pt modelId="{8E5CE058-03F2-4928-8376-EBAF040D1956}" type="parTrans" cxnId="{AB93E658-FA94-4253-8ED5-97CBDB86279A}">
      <dgm:prSet/>
      <dgm:spPr/>
      <dgm:t>
        <a:bodyPr/>
        <a:lstStyle/>
        <a:p>
          <a:endParaRPr lang="en-US"/>
        </a:p>
      </dgm:t>
    </dgm:pt>
    <dgm:pt modelId="{4C36A826-0B70-4B22-A522-E2D3CA8C08BA}" type="sibTrans" cxnId="{AB93E658-FA94-4253-8ED5-97CBDB86279A}">
      <dgm:prSet/>
      <dgm:spPr/>
      <dgm:t>
        <a:bodyPr/>
        <a:lstStyle/>
        <a:p>
          <a:endParaRPr lang="en-US"/>
        </a:p>
      </dgm:t>
    </dgm:pt>
    <dgm:pt modelId="{CDBBAAAA-5C7F-4531-A0BB-4DD7AC08243E}">
      <dgm:prSet phldrT="[Text]"/>
      <dgm:spPr/>
      <dgm:t>
        <a:bodyPr/>
        <a:lstStyle/>
        <a:p>
          <a:r>
            <a:rPr lang="en-US" dirty="0">
              <a:solidFill>
                <a:srgbClr val="002060"/>
              </a:solidFill>
            </a:rPr>
            <a:t>Provider/County submits plan of correction (10 calendar days)</a:t>
          </a:r>
        </a:p>
      </dgm:t>
    </dgm:pt>
    <dgm:pt modelId="{CC8BEF4C-211C-418F-9460-6F10A410A792}" type="parTrans" cxnId="{40A7EABA-B963-4B72-9B89-D10ED7BE645A}">
      <dgm:prSet/>
      <dgm:spPr/>
      <dgm:t>
        <a:bodyPr/>
        <a:lstStyle/>
        <a:p>
          <a:endParaRPr lang="en-US"/>
        </a:p>
      </dgm:t>
    </dgm:pt>
    <dgm:pt modelId="{770E48C9-A7EE-49C1-90BF-85BA79F60911}" type="sibTrans" cxnId="{40A7EABA-B963-4B72-9B89-D10ED7BE645A}">
      <dgm:prSet/>
      <dgm:spPr/>
      <dgm:t>
        <a:bodyPr/>
        <a:lstStyle/>
        <a:p>
          <a:endParaRPr lang="en-US"/>
        </a:p>
      </dgm:t>
    </dgm:pt>
    <dgm:pt modelId="{1C4210DC-ED22-4771-9267-C75962DD9FA7}">
      <dgm:prSet phldrT="[Text]"/>
      <dgm:spPr/>
      <dgm:t>
        <a:bodyPr/>
        <a:lstStyle/>
        <a:p>
          <a:r>
            <a:rPr lang="en-US" dirty="0">
              <a:solidFill>
                <a:srgbClr val="002060"/>
              </a:solidFill>
            </a:rPr>
            <a:t>DHS responds (10 business days)</a:t>
          </a:r>
        </a:p>
      </dgm:t>
    </dgm:pt>
    <dgm:pt modelId="{F3661A1B-93B8-4875-8941-67DB37A00226}" type="parTrans" cxnId="{DB442DEE-870C-414C-A8E1-79C38988E34E}">
      <dgm:prSet/>
      <dgm:spPr/>
      <dgm:t>
        <a:bodyPr/>
        <a:lstStyle/>
        <a:p>
          <a:endParaRPr lang="en-US"/>
        </a:p>
      </dgm:t>
    </dgm:pt>
    <dgm:pt modelId="{EEF6FCA4-9C82-45C1-9647-6E3C601D96CC}" type="sibTrans" cxnId="{DB442DEE-870C-414C-A8E1-79C38988E34E}">
      <dgm:prSet/>
      <dgm:spPr/>
      <dgm:t>
        <a:bodyPr/>
        <a:lstStyle/>
        <a:p>
          <a:endParaRPr lang="en-US"/>
        </a:p>
      </dgm:t>
    </dgm:pt>
    <dgm:pt modelId="{E0DB0CF6-8A31-4410-9B17-132215F58794}">
      <dgm:prSet phldrT="[Text]"/>
      <dgm:spPr/>
      <dgm:t>
        <a:bodyPr/>
        <a:lstStyle/>
        <a:p>
          <a:r>
            <a:rPr lang="en-US" dirty="0">
              <a:solidFill>
                <a:srgbClr val="002060"/>
              </a:solidFill>
            </a:rPr>
            <a:t>If not approved, provider/County submits updated plan (5 Calendar days)</a:t>
          </a:r>
        </a:p>
      </dgm:t>
    </dgm:pt>
    <dgm:pt modelId="{E3C98870-DC4E-461F-A26B-6B931C511937}" type="parTrans" cxnId="{74E47A86-4388-4AE2-9461-472618ABC4A8}">
      <dgm:prSet/>
      <dgm:spPr/>
      <dgm:t>
        <a:bodyPr/>
        <a:lstStyle/>
        <a:p>
          <a:endParaRPr lang="en-US"/>
        </a:p>
      </dgm:t>
    </dgm:pt>
    <dgm:pt modelId="{DC00737F-6D6C-47FE-9E71-BD350453E686}" type="sibTrans" cxnId="{74E47A86-4388-4AE2-9461-472618ABC4A8}">
      <dgm:prSet/>
      <dgm:spPr/>
      <dgm:t>
        <a:bodyPr/>
        <a:lstStyle/>
        <a:p>
          <a:endParaRPr lang="en-US"/>
        </a:p>
      </dgm:t>
    </dgm:pt>
    <dgm:pt modelId="{5FD975E4-8154-4547-8764-75E5C37B5314}">
      <dgm:prSet phldrT="[Text]"/>
      <dgm:spPr/>
      <dgm:t>
        <a:bodyPr/>
        <a:lstStyle/>
        <a:p>
          <a:r>
            <a:rPr lang="en-US" dirty="0">
              <a:solidFill>
                <a:srgbClr val="002060"/>
              </a:solidFill>
            </a:rPr>
            <a:t>If plan not acceptable, DHS issues specific conditions of approval of plan (5 business days)</a:t>
          </a:r>
        </a:p>
      </dgm:t>
    </dgm:pt>
    <dgm:pt modelId="{3099B7EB-2E91-4E16-89CD-C6E63733E05D}" type="parTrans" cxnId="{9031C7CC-3AC7-472F-86C4-8483DFC06EFF}">
      <dgm:prSet/>
      <dgm:spPr/>
      <dgm:t>
        <a:bodyPr/>
        <a:lstStyle/>
        <a:p>
          <a:endParaRPr lang="en-US"/>
        </a:p>
      </dgm:t>
    </dgm:pt>
    <dgm:pt modelId="{32E460BD-E3D9-4058-8238-260A3300E3EB}" type="sibTrans" cxnId="{9031C7CC-3AC7-472F-86C4-8483DFC06EFF}">
      <dgm:prSet/>
      <dgm:spPr/>
      <dgm:t>
        <a:bodyPr/>
        <a:lstStyle/>
        <a:p>
          <a:endParaRPr lang="en-US"/>
        </a:p>
      </dgm:t>
    </dgm:pt>
    <dgm:pt modelId="{97BA9D75-3E66-4AD1-8EA7-4AA83C7F4AA5}" type="pres">
      <dgm:prSet presAssocID="{B4779FF3-61DF-497A-AB2C-2BF9FBFAD896}" presName="Name0" presStyleCnt="0">
        <dgm:presLayoutVars>
          <dgm:dir/>
          <dgm:resizeHandles val="exact"/>
        </dgm:presLayoutVars>
      </dgm:prSet>
      <dgm:spPr/>
    </dgm:pt>
    <dgm:pt modelId="{89D72CEC-D182-4805-958B-29DBB1DC8232}" type="pres">
      <dgm:prSet presAssocID="{8BCE2337-753F-4106-B5A0-90EDD19C935D}" presName="node" presStyleLbl="node1" presStyleIdx="0" presStyleCnt="5">
        <dgm:presLayoutVars>
          <dgm:bulletEnabled val="1"/>
        </dgm:presLayoutVars>
      </dgm:prSet>
      <dgm:spPr/>
    </dgm:pt>
    <dgm:pt modelId="{D040EC45-3260-4195-A2A6-1B07E2F1ADC2}" type="pres">
      <dgm:prSet presAssocID="{4C36A826-0B70-4B22-A522-E2D3CA8C08BA}" presName="sibTrans" presStyleLbl="sibTrans2D1" presStyleIdx="0" presStyleCnt="4"/>
      <dgm:spPr/>
    </dgm:pt>
    <dgm:pt modelId="{04D4050D-8B96-4BB1-9D50-646A6333A122}" type="pres">
      <dgm:prSet presAssocID="{4C36A826-0B70-4B22-A522-E2D3CA8C08BA}" presName="connectorText" presStyleLbl="sibTrans2D1" presStyleIdx="0" presStyleCnt="4"/>
      <dgm:spPr/>
    </dgm:pt>
    <dgm:pt modelId="{88B3C1EF-E56B-4DEF-A79A-0F1480D446D4}" type="pres">
      <dgm:prSet presAssocID="{CDBBAAAA-5C7F-4531-A0BB-4DD7AC08243E}" presName="node" presStyleLbl="node1" presStyleIdx="1" presStyleCnt="5">
        <dgm:presLayoutVars>
          <dgm:bulletEnabled val="1"/>
        </dgm:presLayoutVars>
      </dgm:prSet>
      <dgm:spPr/>
    </dgm:pt>
    <dgm:pt modelId="{DF507449-D9D0-4FB4-AB27-16228C740BC8}" type="pres">
      <dgm:prSet presAssocID="{770E48C9-A7EE-49C1-90BF-85BA79F60911}" presName="sibTrans" presStyleLbl="sibTrans2D1" presStyleIdx="1" presStyleCnt="4"/>
      <dgm:spPr/>
    </dgm:pt>
    <dgm:pt modelId="{144757EB-83E2-40FE-82A0-8E485058755C}" type="pres">
      <dgm:prSet presAssocID="{770E48C9-A7EE-49C1-90BF-85BA79F60911}" presName="connectorText" presStyleLbl="sibTrans2D1" presStyleIdx="1" presStyleCnt="4"/>
      <dgm:spPr/>
    </dgm:pt>
    <dgm:pt modelId="{3C36815E-BDE1-42A0-AD01-CFABFB958853}" type="pres">
      <dgm:prSet presAssocID="{1C4210DC-ED22-4771-9267-C75962DD9FA7}" presName="node" presStyleLbl="node1" presStyleIdx="2" presStyleCnt="5">
        <dgm:presLayoutVars>
          <dgm:bulletEnabled val="1"/>
        </dgm:presLayoutVars>
      </dgm:prSet>
      <dgm:spPr/>
    </dgm:pt>
    <dgm:pt modelId="{883CF971-2D55-406F-B001-1CB7A6F971DF}" type="pres">
      <dgm:prSet presAssocID="{EEF6FCA4-9C82-45C1-9647-6E3C601D96CC}" presName="sibTrans" presStyleLbl="sibTrans2D1" presStyleIdx="2" presStyleCnt="4"/>
      <dgm:spPr/>
    </dgm:pt>
    <dgm:pt modelId="{E2BEA3ED-CBE1-4023-BF99-3015EC3B05E1}" type="pres">
      <dgm:prSet presAssocID="{EEF6FCA4-9C82-45C1-9647-6E3C601D96CC}" presName="connectorText" presStyleLbl="sibTrans2D1" presStyleIdx="2" presStyleCnt="4"/>
      <dgm:spPr/>
    </dgm:pt>
    <dgm:pt modelId="{360AA8B6-150E-4386-A9CF-FF913A635389}" type="pres">
      <dgm:prSet presAssocID="{E0DB0CF6-8A31-4410-9B17-132215F58794}" presName="node" presStyleLbl="node1" presStyleIdx="3" presStyleCnt="5">
        <dgm:presLayoutVars>
          <dgm:bulletEnabled val="1"/>
        </dgm:presLayoutVars>
      </dgm:prSet>
      <dgm:spPr/>
    </dgm:pt>
    <dgm:pt modelId="{D88E12AD-EEFA-4E93-865B-D4CBB9ABBE10}" type="pres">
      <dgm:prSet presAssocID="{DC00737F-6D6C-47FE-9E71-BD350453E686}" presName="sibTrans" presStyleLbl="sibTrans2D1" presStyleIdx="3" presStyleCnt="4"/>
      <dgm:spPr/>
    </dgm:pt>
    <dgm:pt modelId="{9C151BD7-1E50-4E6B-9052-CFCE81A57EA2}" type="pres">
      <dgm:prSet presAssocID="{DC00737F-6D6C-47FE-9E71-BD350453E686}" presName="connectorText" presStyleLbl="sibTrans2D1" presStyleIdx="3" presStyleCnt="4"/>
      <dgm:spPr/>
    </dgm:pt>
    <dgm:pt modelId="{5EE0A5BC-1825-4EF2-962D-8E2B343CF8BD}" type="pres">
      <dgm:prSet presAssocID="{5FD975E4-8154-4547-8764-75E5C37B5314}" presName="node" presStyleLbl="node1" presStyleIdx="4" presStyleCnt="5">
        <dgm:presLayoutVars>
          <dgm:bulletEnabled val="1"/>
        </dgm:presLayoutVars>
      </dgm:prSet>
      <dgm:spPr/>
    </dgm:pt>
  </dgm:ptLst>
  <dgm:cxnLst>
    <dgm:cxn modelId="{9D1C9560-4C0D-4DC0-8B0F-5C8E60E22505}" type="presOf" srcId="{770E48C9-A7EE-49C1-90BF-85BA79F60911}" destId="{144757EB-83E2-40FE-82A0-8E485058755C}" srcOrd="1" destOrd="0" presId="urn:microsoft.com/office/officeart/2005/8/layout/process1"/>
    <dgm:cxn modelId="{B7DAB068-9767-4A58-8EC4-A93359716238}" type="presOf" srcId="{DC00737F-6D6C-47FE-9E71-BD350453E686}" destId="{D88E12AD-EEFA-4E93-865B-D4CBB9ABBE10}" srcOrd="0" destOrd="0" presId="urn:microsoft.com/office/officeart/2005/8/layout/process1"/>
    <dgm:cxn modelId="{AB93E658-FA94-4253-8ED5-97CBDB86279A}" srcId="{B4779FF3-61DF-497A-AB2C-2BF9FBFAD896}" destId="{8BCE2337-753F-4106-B5A0-90EDD19C935D}" srcOrd="0" destOrd="0" parTransId="{8E5CE058-03F2-4928-8376-EBAF040D1956}" sibTransId="{4C36A826-0B70-4B22-A522-E2D3CA8C08BA}"/>
    <dgm:cxn modelId="{74E47A86-4388-4AE2-9461-472618ABC4A8}" srcId="{B4779FF3-61DF-497A-AB2C-2BF9FBFAD896}" destId="{E0DB0CF6-8A31-4410-9B17-132215F58794}" srcOrd="3" destOrd="0" parTransId="{E3C98870-DC4E-461F-A26B-6B931C511937}" sibTransId="{DC00737F-6D6C-47FE-9E71-BD350453E686}"/>
    <dgm:cxn modelId="{E92F0887-EE13-4E4E-98B9-E15C6E135D2A}" type="presOf" srcId="{4C36A826-0B70-4B22-A522-E2D3CA8C08BA}" destId="{D040EC45-3260-4195-A2A6-1B07E2F1ADC2}" srcOrd="0" destOrd="0" presId="urn:microsoft.com/office/officeart/2005/8/layout/process1"/>
    <dgm:cxn modelId="{F3EFB288-5F84-40FC-9C14-A8D3D697C075}" type="presOf" srcId="{4C36A826-0B70-4B22-A522-E2D3CA8C08BA}" destId="{04D4050D-8B96-4BB1-9D50-646A6333A122}" srcOrd="1" destOrd="0" presId="urn:microsoft.com/office/officeart/2005/8/layout/process1"/>
    <dgm:cxn modelId="{2BCCAD92-E4E9-46DB-A74B-7F7425EC1846}" type="presOf" srcId="{EEF6FCA4-9C82-45C1-9647-6E3C601D96CC}" destId="{E2BEA3ED-CBE1-4023-BF99-3015EC3B05E1}" srcOrd="1" destOrd="0" presId="urn:microsoft.com/office/officeart/2005/8/layout/process1"/>
    <dgm:cxn modelId="{A134B393-D5A6-4643-BCE9-79DDE16B2ECE}" type="presOf" srcId="{CDBBAAAA-5C7F-4531-A0BB-4DD7AC08243E}" destId="{88B3C1EF-E56B-4DEF-A79A-0F1480D446D4}" srcOrd="0" destOrd="0" presId="urn:microsoft.com/office/officeart/2005/8/layout/process1"/>
    <dgm:cxn modelId="{2899BC9F-12EA-4D64-BBB0-3292359E7C27}" type="presOf" srcId="{5FD975E4-8154-4547-8764-75E5C37B5314}" destId="{5EE0A5BC-1825-4EF2-962D-8E2B343CF8BD}" srcOrd="0" destOrd="0" presId="urn:microsoft.com/office/officeart/2005/8/layout/process1"/>
    <dgm:cxn modelId="{BDF417A1-388B-48A5-BEB6-79E16A814E79}" type="presOf" srcId="{1C4210DC-ED22-4771-9267-C75962DD9FA7}" destId="{3C36815E-BDE1-42A0-AD01-CFABFB958853}" srcOrd="0" destOrd="0" presId="urn:microsoft.com/office/officeart/2005/8/layout/process1"/>
    <dgm:cxn modelId="{E4351BAD-5335-4F2C-8D4A-3F4D28EE3252}" type="presOf" srcId="{8BCE2337-753F-4106-B5A0-90EDD19C935D}" destId="{89D72CEC-D182-4805-958B-29DBB1DC8232}" srcOrd="0" destOrd="0" presId="urn:microsoft.com/office/officeart/2005/8/layout/process1"/>
    <dgm:cxn modelId="{40A7EABA-B963-4B72-9B89-D10ED7BE645A}" srcId="{B4779FF3-61DF-497A-AB2C-2BF9FBFAD896}" destId="{CDBBAAAA-5C7F-4531-A0BB-4DD7AC08243E}" srcOrd="1" destOrd="0" parTransId="{CC8BEF4C-211C-418F-9460-6F10A410A792}" sibTransId="{770E48C9-A7EE-49C1-90BF-85BA79F60911}"/>
    <dgm:cxn modelId="{F442FCC3-B0A2-48BA-AC61-933913102600}" type="presOf" srcId="{EEF6FCA4-9C82-45C1-9647-6E3C601D96CC}" destId="{883CF971-2D55-406F-B001-1CB7A6F971DF}" srcOrd="0" destOrd="0" presId="urn:microsoft.com/office/officeart/2005/8/layout/process1"/>
    <dgm:cxn modelId="{9031C7CC-3AC7-472F-86C4-8483DFC06EFF}" srcId="{B4779FF3-61DF-497A-AB2C-2BF9FBFAD896}" destId="{5FD975E4-8154-4547-8764-75E5C37B5314}" srcOrd="4" destOrd="0" parTransId="{3099B7EB-2E91-4E16-89CD-C6E63733E05D}" sibTransId="{32E460BD-E3D9-4058-8238-260A3300E3EB}"/>
    <dgm:cxn modelId="{5BBD4DDD-4366-4C6C-81A5-59E78459D86E}" type="presOf" srcId="{B4779FF3-61DF-497A-AB2C-2BF9FBFAD896}" destId="{97BA9D75-3E66-4AD1-8EA7-4AA83C7F4AA5}" srcOrd="0" destOrd="0" presId="urn:microsoft.com/office/officeart/2005/8/layout/process1"/>
    <dgm:cxn modelId="{DB442DEE-870C-414C-A8E1-79C38988E34E}" srcId="{B4779FF3-61DF-497A-AB2C-2BF9FBFAD896}" destId="{1C4210DC-ED22-4771-9267-C75962DD9FA7}" srcOrd="2" destOrd="0" parTransId="{F3661A1B-93B8-4875-8941-67DB37A00226}" sibTransId="{EEF6FCA4-9C82-45C1-9647-6E3C601D96CC}"/>
    <dgm:cxn modelId="{6B9C29EF-AA47-4C85-8F7E-BDE1E4F2EC01}" type="presOf" srcId="{E0DB0CF6-8A31-4410-9B17-132215F58794}" destId="{360AA8B6-150E-4386-A9CF-FF913A635389}" srcOrd="0" destOrd="0" presId="urn:microsoft.com/office/officeart/2005/8/layout/process1"/>
    <dgm:cxn modelId="{52718FF6-4228-4052-9A5A-B4E2C2979738}" type="presOf" srcId="{DC00737F-6D6C-47FE-9E71-BD350453E686}" destId="{9C151BD7-1E50-4E6B-9052-CFCE81A57EA2}" srcOrd="1" destOrd="0" presId="urn:microsoft.com/office/officeart/2005/8/layout/process1"/>
    <dgm:cxn modelId="{BB20C9F8-5E1C-46DB-874B-537E31B2A024}" type="presOf" srcId="{770E48C9-A7EE-49C1-90BF-85BA79F60911}" destId="{DF507449-D9D0-4FB4-AB27-16228C740BC8}" srcOrd="0" destOrd="0" presId="urn:microsoft.com/office/officeart/2005/8/layout/process1"/>
    <dgm:cxn modelId="{EE09E93F-FC7C-4DA7-AA2A-3A16CA67A527}" type="presParOf" srcId="{97BA9D75-3E66-4AD1-8EA7-4AA83C7F4AA5}" destId="{89D72CEC-D182-4805-958B-29DBB1DC8232}" srcOrd="0" destOrd="0" presId="urn:microsoft.com/office/officeart/2005/8/layout/process1"/>
    <dgm:cxn modelId="{2B171803-291D-4202-B4EC-C9C3FC26A0A2}" type="presParOf" srcId="{97BA9D75-3E66-4AD1-8EA7-4AA83C7F4AA5}" destId="{D040EC45-3260-4195-A2A6-1B07E2F1ADC2}" srcOrd="1" destOrd="0" presId="urn:microsoft.com/office/officeart/2005/8/layout/process1"/>
    <dgm:cxn modelId="{E7B80BE9-C388-480A-9EF2-B655223FA71A}" type="presParOf" srcId="{D040EC45-3260-4195-A2A6-1B07E2F1ADC2}" destId="{04D4050D-8B96-4BB1-9D50-646A6333A122}" srcOrd="0" destOrd="0" presId="urn:microsoft.com/office/officeart/2005/8/layout/process1"/>
    <dgm:cxn modelId="{63599CA4-9C7A-4CF6-A6EB-7339DB95F405}" type="presParOf" srcId="{97BA9D75-3E66-4AD1-8EA7-4AA83C7F4AA5}" destId="{88B3C1EF-E56B-4DEF-A79A-0F1480D446D4}" srcOrd="2" destOrd="0" presId="urn:microsoft.com/office/officeart/2005/8/layout/process1"/>
    <dgm:cxn modelId="{E8BFD930-E613-48F0-8F24-83C4FF3B358E}" type="presParOf" srcId="{97BA9D75-3E66-4AD1-8EA7-4AA83C7F4AA5}" destId="{DF507449-D9D0-4FB4-AB27-16228C740BC8}" srcOrd="3" destOrd="0" presId="urn:microsoft.com/office/officeart/2005/8/layout/process1"/>
    <dgm:cxn modelId="{F59B3AFC-1A7E-4FA9-AA69-EE5D4F7A901E}" type="presParOf" srcId="{DF507449-D9D0-4FB4-AB27-16228C740BC8}" destId="{144757EB-83E2-40FE-82A0-8E485058755C}" srcOrd="0" destOrd="0" presId="urn:microsoft.com/office/officeart/2005/8/layout/process1"/>
    <dgm:cxn modelId="{8A6B04F6-42AE-4B7D-986D-30CB838B7B6B}" type="presParOf" srcId="{97BA9D75-3E66-4AD1-8EA7-4AA83C7F4AA5}" destId="{3C36815E-BDE1-42A0-AD01-CFABFB958853}" srcOrd="4" destOrd="0" presId="urn:microsoft.com/office/officeart/2005/8/layout/process1"/>
    <dgm:cxn modelId="{1B22D6D4-5B72-4106-AC36-12839B6221D3}" type="presParOf" srcId="{97BA9D75-3E66-4AD1-8EA7-4AA83C7F4AA5}" destId="{883CF971-2D55-406F-B001-1CB7A6F971DF}" srcOrd="5" destOrd="0" presId="urn:microsoft.com/office/officeart/2005/8/layout/process1"/>
    <dgm:cxn modelId="{6BFEB392-E582-4D7F-A0DC-A6CE13D91C13}" type="presParOf" srcId="{883CF971-2D55-406F-B001-1CB7A6F971DF}" destId="{E2BEA3ED-CBE1-4023-BF99-3015EC3B05E1}" srcOrd="0" destOrd="0" presId="urn:microsoft.com/office/officeart/2005/8/layout/process1"/>
    <dgm:cxn modelId="{4D71233D-4316-4B4D-89C6-B9202A21681F}" type="presParOf" srcId="{97BA9D75-3E66-4AD1-8EA7-4AA83C7F4AA5}" destId="{360AA8B6-150E-4386-A9CF-FF913A635389}" srcOrd="6" destOrd="0" presId="urn:microsoft.com/office/officeart/2005/8/layout/process1"/>
    <dgm:cxn modelId="{016C34F3-11F6-41BC-BB12-B6FE3387CCDE}" type="presParOf" srcId="{97BA9D75-3E66-4AD1-8EA7-4AA83C7F4AA5}" destId="{D88E12AD-EEFA-4E93-865B-D4CBB9ABBE10}" srcOrd="7" destOrd="0" presId="urn:microsoft.com/office/officeart/2005/8/layout/process1"/>
    <dgm:cxn modelId="{84DB7B8F-E582-4F6E-B989-E06BD3415266}" type="presParOf" srcId="{D88E12AD-EEFA-4E93-865B-D4CBB9ABBE10}" destId="{9C151BD7-1E50-4E6B-9052-CFCE81A57EA2}" srcOrd="0" destOrd="0" presId="urn:microsoft.com/office/officeart/2005/8/layout/process1"/>
    <dgm:cxn modelId="{DA977054-18EA-44EA-AF74-12D8E2147BC6}" type="presParOf" srcId="{97BA9D75-3E66-4AD1-8EA7-4AA83C7F4AA5}" destId="{5EE0A5BC-1825-4EF2-962D-8E2B343CF8BD}"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72CEC-D182-4805-958B-29DBB1DC8232}">
      <dsp:nvSpPr>
        <dsp:cNvPr id="0" name=""/>
        <dsp:cNvSpPr/>
      </dsp:nvSpPr>
      <dsp:spPr>
        <a:xfrm>
          <a:off x="4312" y="1454770"/>
          <a:ext cx="1336811" cy="1281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DHS issues licensing inspection Summary (15 business days)</a:t>
          </a:r>
        </a:p>
      </dsp:txBody>
      <dsp:txXfrm>
        <a:off x="41845" y="1492303"/>
        <a:ext cx="1261745" cy="1206393"/>
      </dsp:txXfrm>
    </dsp:sp>
    <dsp:sp modelId="{D040EC45-3260-4195-A2A6-1B07E2F1ADC2}">
      <dsp:nvSpPr>
        <dsp:cNvPr id="0" name=""/>
        <dsp:cNvSpPr/>
      </dsp:nvSpPr>
      <dsp:spPr>
        <a:xfrm>
          <a:off x="1474804" y="1929735"/>
          <a:ext cx="283404" cy="3315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474804" y="1996041"/>
        <a:ext cx="198383" cy="198917"/>
      </dsp:txXfrm>
    </dsp:sp>
    <dsp:sp modelId="{88B3C1EF-E56B-4DEF-A79A-0F1480D446D4}">
      <dsp:nvSpPr>
        <dsp:cNvPr id="0" name=""/>
        <dsp:cNvSpPr/>
      </dsp:nvSpPr>
      <dsp:spPr>
        <a:xfrm>
          <a:off x="1875848" y="1454770"/>
          <a:ext cx="1336811" cy="1281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Provider/County submits plan of correction (10 calendar days)</a:t>
          </a:r>
        </a:p>
      </dsp:txBody>
      <dsp:txXfrm>
        <a:off x="1913381" y="1492303"/>
        <a:ext cx="1261745" cy="1206393"/>
      </dsp:txXfrm>
    </dsp:sp>
    <dsp:sp modelId="{DF507449-D9D0-4FB4-AB27-16228C740BC8}">
      <dsp:nvSpPr>
        <dsp:cNvPr id="0" name=""/>
        <dsp:cNvSpPr/>
      </dsp:nvSpPr>
      <dsp:spPr>
        <a:xfrm>
          <a:off x="3346340" y="1929735"/>
          <a:ext cx="283404" cy="3315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346340" y="1996041"/>
        <a:ext cx="198383" cy="198917"/>
      </dsp:txXfrm>
    </dsp:sp>
    <dsp:sp modelId="{3C36815E-BDE1-42A0-AD01-CFABFB958853}">
      <dsp:nvSpPr>
        <dsp:cNvPr id="0" name=""/>
        <dsp:cNvSpPr/>
      </dsp:nvSpPr>
      <dsp:spPr>
        <a:xfrm>
          <a:off x="3747384" y="1454770"/>
          <a:ext cx="1336811" cy="1281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DHS responds (10 business days)</a:t>
          </a:r>
        </a:p>
      </dsp:txBody>
      <dsp:txXfrm>
        <a:off x="3784917" y="1492303"/>
        <a:ext cx="1261745" cy="1206393"/>
      </dsp:txXfrm>
    </dsp:sp>
    <dsp:sp modelId="{883CF971-2D55-406F-B001-1CB7A6F971DF}">
      <dsp:nvSpPr>
        <dsp:cNvPr id="0" name=""/>
        <dsp:cNvSpPr/>
      </dsp:nvSpPr>
      <dsp:spPr>
        <a:xfrm>
          <a:off x="5217876" y="1929735"/>
          <a:ext cx="283404" cy="3315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217876" y="1996041"/>
        <a:ext cx="198383" cy="198917"/>
      </dsp:txXfrm>
    </dsp:sp>
    <dsp:sp modelId="{360AA8B6-150E-4386-A9CF-FF913A635389}">
      <dsp:nvSpPr>
        <dsp:cNvPr id="0" name=""/>
        <dsp:cNvSpPr/>
      </dsp:nvSpPr>
      <dsp:spPr>
        <a:xfrm>
          <a:off x="5618920" y="1454770"/>
          <a:ext cx="1336811" cy="1281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If not approved, provider/County submits updated plan (5 Calendar days)</a:t>
          </a:r>
        </a:p>
      </dsp:txBody>
      <dsp:txXfrm>
        <a:off x="5656453" y="1492303"/>
        <a:ext cx="1261745" cy="1206393"/>
      </dsp:txXfrm>
    </dsp:sp>
    <dsp:sp modelId="{D88E12AD-EEFA-4E93-865B-D4CBB9ABBE10}">
      <dsp:nvSpPr>
        <dsp:cNvPr id="0" name=""/>
        <dsp:cNvSpPr/>
      </dsp:nvSpPr>
      <dsp:spPr>
        <a:xfrm>
          <a:off x="7089412" y="1929735"/>
          <a:ext cx="283404" cy="3315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7089412" y="1996041"/>
        <a:ext cx="198383" cy="198917"/>
      </dsp:txXfrm>
    </dsp:sp>
    <dsp:sp modelId="{5EE0A5BC-1825-4EF2-962D-8E2B343CF8BD}">
      <dsp:nvSpPr>
        <dsp:cNvPr id="0" name=""/>
        <dsp:cNvSpPr/>
      </dsp:nvSpPr>
      <dsp:spPr>
        <a:xfrm>
          <a:off x="7490456" y="1454770"/>
          <a:ext cx="1336811" cy="12814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If plan not acceptable, DHS issues specific conditions of approval of plan (5 business days)</a:t>
          </a:r>
        </a:p>
      </dsp:txBody>
      <dsp:txXfrm>
        <a:off x="7527989" y="1492303"/>
        <a:ext cx="1261745" cy="12063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E83DE-7320-4636-B6A0-7C7AA7541DE2}"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8B7A3-8D9A-4732-9E09-29E7041992B4}" type="slidenum">
              <a:rPr lang="en-US" smtClean="0"/>
              <a:t>‹#›</a:t>
            </a:fld>
            <a:endParaRPr lang="en-US"/>
          </a:p>
        </p:txBody>
      </p:sp>
    </p:spTree>
    <p:extLst>
      <p:ext uri="{BB962C8B-B14F-4D97-AF65-F5344CB8AC3E}">
        <p14:creationId xmlns:p14="http://schemas.microsoft.com/office/powerpoint/2010/main" val="117548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88727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6F0693-D3C7-444A-8D46-0A423A4F1B0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mn-cs"/>
            </a:endParaRPr>
          </a:p>
        </p:txBody>
      </p:sp>
    </p:spTree>
    <p:extLst>
      <p:ext uri="{BB962C8B-B14F-4D97-AF65-F5344CB8AC3E}">
        <p14:creationId xmlns:p14="http://schemas.microsoft.com/office/powerpoint/2010/main" val="229328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6F0693-D3C7-444A-8D46-0A423A4F1B0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mn-cs"/>
            </a:endParaRPr>
          </a:p>
        </p:txBody>
      </p:sp>
    </p:spTree>
    <p:extLst>
      <p:ext uri="{BB962C8B-B14F-4D97-AF65-F5344CB8AC3E}">
        <p14:creationId xmlns:p14="http://schemas.microsoft.com/office/powerpoint/2010/main" val="623886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8B7A3-8D9A-4732-9E09-29E7041992B4}" type="slidenum">
              <a:rPr lang="en-US" smtClean="0"/>
              <a:t>17</a:t>
            </a:fld>
            <a:endParaRPr lang="en-US"/>
          </a:p>
        </p:txBody>
      </p:sp>
    </p:spTree>
    <p:extLst>
      <p:ext uri="{BB962C8B-B14F-4D97-AF65-F5344CB8AC3E}">
        <p14:creationId xmlns:p14="http://schemas.microsoft.com/office/powerpoint/2010/main" val="335651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for a provisional license does not sit with the regional office.</a:t>
            </a:r>
          </a:p>
        </p:txBody>
      </p:sp>
      <p:sp>
        <p:nvSpPr>
          <p:cNvPr id="4" name="Slide Number Placeholder 3"/>
          <p:cNvSpPr>
            <a:spLocks noGrp="1"/>
          </p:cNvSpPr>
          <p:nvPr>
            <p:ph type="sldNum" sz="quarter" idx="5"/>
          </p:nvPr>
        </p:nvSpPr>
        <p:spPr/>
        <p:txBody>
          <a:bodyPr/>
          <a:lstStyle/>
          <a:p>
            <a:fld id="{F4A8B7A3-8D9A-4732-9E09-29E7041992B4}" type="slidenum">
              <a:rPr lang="en-US" smtClean="0"/>
              <a:t>18</a:t>
            </a:fld>
            <a:endParaRPr lang="en-US"/>
          </a:p>
        </p:txBody>
      </p:sp>
    </p:spTree>
    <p:extLst>
      <p:ext uri="{BB962C8B-B14F-4D97-AF65-F5344CB8AC3E}">
        <p14:creationId xmlns:p14="http://schemas.microsoft.com/office/powerpoint/2010/main" val="81887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8B7A3-8D9A-4732-9E09-29E7041992B4}" type="slidenum">
              <a:rPr lang="en-US" smtClean="0"/>
              <a:t>20</a:t>
            </a:fld>
            <a:endParaRPr lang="en-US"/>
          </a:p>
        </p:txBody>
      </p:sp>
    </p:spTree>
    <p:extLst>
      <p:ext uri="{BB962C8B-B14F-4D97-AF65-F5344CB8AC3E}">
        <p14:creationId xmlns:p14="http://schemas.microsoft.com/office/powerpoint/2010/main" val="115429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12/13/2023</a:t>
            </a:fld>
            <a:endParaRPr lang="en-US" dirty="0"/>
          </a:p>
        </p:txBody>
      </p:sp>
      <p:sp>
        <p:nvSpPr>
          <p:cNvPr id="5"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43997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19200"/>
            <a:ext cx="5386917"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858962"/>
            <a:ext cx="5386917" cy="3951288"/>
          </a:xfrm>
          <a:prstGeom prst="rect">
            <a:avLst/>
          </a:prstGeom>
        </p:spPr>
        <p:txBody>
          <a:bodyPr/>
          <a:lstStyle>
            <a:lvl1pPr>
              <a:buClrTx/>
              <a:defRPr sz="2000"/>
            </a:lvl1pPr>
            <a:lvl2pPr>
              <a:buClrTx/>
              <a:defRPr sz="1800"/>
            </a:lvl2pPr>
            <a:lvl3pPr>
              <a:buClrTx/>
              <a:defRPr sz="1600"/>
            </a:lvl3pPr>
            <a:lvl4pPr>
              <a:buClrTx/>
              <a:defRPr sz="14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3368" y="1219200"/>
            <a:ext cx="5389033"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58962"/>
            <a:ext cx="5389033" cy="3951288"/>
          </a:xfrm>
          <a:prstGeom prst="rect">
            <a:avLst/>
          </a:prstGeom>
        </p:spPr>
        <p:txBody>
          <a:bodyPr/>
          <a:lstStyle>
            <a:lvl1pPr>
              <a:buClrTx/>
              <a:defRPr sz="2000"/>
            </a:lvl1pPr>
            <a:lvl2pPr>
              <a:buClrTx/>
              <a:defRPr sz="1800"/>
            </a:lvl2pPr>
            <a:lvl3pPr>
              <a:buClrTx/>
              <a:defRPr sz="1600"/>
            </a:lvl3pPr>
            <a:lvl4pPr>
              <a:buClrTx/>
              <a:defRPr sz="14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CA2631DF-5C2C-46AD-A1C8-DB51851C47D6}" type="datetime1">
              <a:rPr lang="en-US" smtClean="0"/>
              <a:t>12/13/2023</a:t>
            </a:fld>
            <a:endParaRPr lang="en-US" dirty="0"/>
          </a:p>
        </p:txBody>
      </p:sp>
      <p:sp>
        <p:nvSpPr>
          <p:cNvPr id="11"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9" name="Title 1"/>
          <p:cNvSpPr>
            <a:spLocks noGrp="1"/>
          </p:cNvSpPr>
          <p:nvPr>
            <p:ph type="title"/>
          </p:nvPr>
        </p:nvSpPr>
        <p:spPr>
          <a:xfrm>
            <a:off x="609600" y="384175"/>
            <a:ext cx="72136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48151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059413B2-E6D8-4C4B-8F1B-87DA83787182}" type="datetime1">
              <a:rPr lang="en-US" smtClean="0"/>
              <a:t>12/13/2023</a:t>
            </a:fld>
            <a:endParaRPr lang="en-US" dirty="0"/>
          </a:p>
        </p:txBody>
      </p:sp>
      <p:sp>
        <p:nvSpPr>
          <p:cNvPr id="7"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5" name="Title 1"/>
          <p:cNvSpPr>
            <a:spLocks noGrp="1"/>
          </p:cNvSpPr>
          <p:nvPr>
            <p:ph type="title"/>
          </p:nvPr>
        </p:nvSpPr>
        <p:spPr>
          <a:xfrm>
            <a:off x="609600" y="384175"/>
            <a:ext cx="72136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8041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748949FA-E7EB-45A7-8072-A453BF538673}" type="datetime1">
              <a:rPr lang="en-US" smtClean="0"/>
              <a:t>12/13/2023</a:t>
            </a:fld>
            <a:endParaRPr lang="en-US" dirty="0"/>
          </a:p>
        </p:txBody>
      </p:sp>
      <p:sp>
        <p:nvSpPr>
          <p:cNvPr id="6"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Tree>
    <p:extLst>
      <p:ext uri="{BB962C8B-B14F-4D97-AF65-F5344CB8AC3E}">
        <p14:creationId xmlns:p14="http://schemas.microsoft.com/office/powerpoint/2010/main" val="1979697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 Bullets Only">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548639" y="1399032"/>
            <a:ext cx="11106912" cy="4887468"/>
          </a:xfrm>
          <a:prstGeom prst="rect">
            <a:avLst/>
          </a:prstGeom>
        </p:spPr>
        <p:txBody>
          <a:bodyPr rtlCol="0">
            <a:noAutofit/>
          </a:bodyPr>
          <a:lstStyle>
            <a:lvl1pPr marL="227013" marR="0" indent="-227013" algn="l" defTabSz="914400" rtl="0" eaLnBrk="1" fontAlgn="base" latinLnBrk="0" hangingPunct="1">
              <a:lnSpc>
                <a:spcPct val="100000"/>
              </a:lnSpc>
              <a:spcBef>
                <a:spcPts val="0"/>
              </a:spcBef>
              <a:spcAft>
                <a:spcPct val="0"/>
              </a:spcAft>
              <a:buClrTx/>
              <a:buSzTx/>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461963" marR="0" indent="-234950" algn="l" defTabSz="914400" rtl="0" eaLnBrk="1" fontAlgn="base" latinLnBrk="0" hangingPunct="1">
              <a:lnSpc>
                <a:spcPct val="100000"/>
              </a:lnSpc>
              <a:spcBef>
                <a:spcPts val="0"/>
              </a:spcBef>
              <a:spcAft>
                <a:spcPct val="0"/>
              </a:spcAft>
              <a:buFont typeface="Arial" pitchFamily="34" charset="0"/>
              <a:buChar cha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2pPr>
            <a:lvl3pPr marL="569913" marR="0" indent="-119063" algn="l" defTabSz="914400" rtl="0" eaLnBrk="1" fontAlgn="base" latinLnBrk="0" hangingPunct="1">
              <a:lnSpc>
                <a:spcPct val="100000"/>
              </a:lnSpc>
              <a:spcBef>
                <a:spcPts val="0"/>
              </a:spcBef>
              <a:spcAft>
                <a:spcPct val="0"/>
              </a:spcAft>
              <a:buFont typeface="Wingdings" pitchFamily="2" charset="2"/>
              <a:buChar char="§"/>
              <a:tabLst/>
              <a:defRPr kumimoji="0" lang="en-US" sz="14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687388" marR="0" indent="-119063" algn="l" defTabSz="914400" rtl="0" eaLnBrk="1" fontAlgn="base" latinLnBrk="0" hangingPunct="1">
              <a:lnSpc>
                <a:spcPct val="100000"/>
              </a:lnSpc>
              <a:spcBef>
                <a:spcPts val="0"/>
              </a:spcBef>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L="862013" marR="0" indent="-173038" algn="l" defTabSz="914400" rtl="0" eaLnBrk="1" fontAlgn="base" latinLnBrk="0" hangingPunct="1">
              <a:lnSpc>
                <a:spcPct val="100000"/>
              </a:lnSpc>
              <a:spcBef>
                <a:spcPts val="0"/>
              </a:spcBef>
              <a:spcAft>
                <a:spcPct val="0"/>
              </a:spcAft>
              <a:buFont typeface="Arial" pitchFamily="34" charset="0"/>
              <a:tabLst/>
              <a:defRPr kumimoji="0" lang="en-US" sz="10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8"/>
          <p:cNvSpPr>
            <a:spLocks noGrp="1"/>
          </p:cNvSpPr>
          <p:nvPr>
            <p:ph type="body" sz="quarter" idx="13"/>
          </p:nvPr>
        </p:nvSpPr>
        <p:spPr bwMode="gray">
          <a:xfrm>
            <a:off x="552451" y="779464"/>
            <a:ext cx="11106912"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dirty="0"/>
              <a:t>Click to edit Master text styles</a:t>
            </a:r>
          </a:p>
        </p:txBody>
      </p:sp>
      <p:sp>
        <p:nvSpPr>
          <p:cNvPr id="5" name="Title Placeholder 10"/>
          <p:cNvSpPr>
            <a:spLocks noGrp="1"/>
          </p:cNvSpPr>
          <p:nvPr>
            <p:ph type="title"/>
          </p:nvPr>
        </p:nvSpPr>
        <p:spPr bwMode="gray">
          <a:xfrm>
            <a:off x="552451" y="450279"/>
            <a:ext cx="11106912" cy="329184"/>
          </a:xfrm>
          <a:prstGeom prst="rect">
            <a:avLst/>
          </a:prstGeom>
        </p:spPr>
        <p:txBody>
          <a:bodyPr/>
          <a:lstStyle/>
          <a:p>
            <a:pPr lvl="0"/>
            <a:r>
              <a:rPr lang="en-US"/>
              <a:t>Click to edit Master title style</a:t>
            </a:r>
            <a:endParaRPr lang="en-US" dirty="0"/>
          </a:p>
        </p:txBody>
      </p:sp>
    </p:spTree>
    <p:extLst>
      <p:ext uri="{BB962C8B-B14F-4D97-AF65-F5344CB8AC3E}">
        <p14:creationId xmlns:p14="http://schemas.microsoft.com/office/powerpoint/2010/main" val="2106008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7974"/>
            <a:ext cx="7213600" cy="454026"/>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pPr algn="ctr"/>
            <a:fld id="{9D710453-B075-45DB-8A7B-E3C399690A0E}" type="slidenum">
              <a:rPr lang="en-US" sz="825" smtClean="0"/>
              <a:pPr algn="ctr"/>
              <a:t>‹#›</a:t>
            </a:fld>
            <a:endParaRPr lang="en-US" sz="825" dirty="0"/>
          </a:p>
        </p:txBody>
      </p:sp>
      <p:sp>
        <p:nvSpPr>
          <p:cNvPr id="8" name="Date Placeholder 17"/>
          <p:cNvSpPr txBox="1">
            <a:spLocks/>
          </p:cNvSpPr>
          <p:nvPr userDrawn="1"/>
        </p:nvSpPr>
        <p:spPr bwMode="auto">
          <a:xfrm>
            <a:off x="609600" y="6132512"/>
            <a:ext cx="2844800" cy="344488"/>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bodyP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a:defRPr/>
            </a:pPr>
            <a:endParaRPr lang="en-US" sz="825" dirty="0"/>
          </a:p>
        </p:txBody>
      </p:sp>
      <p:sp>
        <p:nvSpPr>
          <p:cNvPr id="11" name="Text Placeholder 10"/>
          <p:cNvSpPr>
            <a:spLocks noGrp="1"/>
          </p:cNvSpPr>
          <p:nvPr>
            <p:ph type="body" sz="quarter" idx="13"/>
          </p:nvPr>
        </p:nvSpPr>
        <p:spPr>
          <a:xfrm>
            <a:off x="609600" y="1143000"/>
            <a:ext cx="108712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6980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304800"/>
            <a:ext cx="10668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1016000" y="1066800"/>
            <a:ext cx="100584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12/13/2023</a:t>
            </a:fld>
            <a:endParaRPr lang="en-US" dirty="0"/>
          </a:p>
        </p:txBody>
      </p:sp>
      <p:sp>
        <p:nvSpPr>
          <p:cNvPr id="12"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76069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43001"/>
            <a:ext cx="53848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143001"/>
            <a:ext cx="53848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914400" y="304800"/>
            <a:ext cx="10668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12/13/2023</a:t>
            </a:fld>
            <a:endParaRPr lang="en-US" dirty="0"/>
          </a:p>
        </p:txBody>
      </p:sp>
      <p:sp>
        <p:nvSpPr>
          <p:cNvPr id="10"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09834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19200"/>
            <a:ext cx="5386917"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858962"/>
            <a:ext cx="5386917"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3368" y="1219200"/>
            <a:ext cx="5389033"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58962"/>
            <a:ext cx="5389033"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914400" y="304800"/>
            <a:ext cx="10668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5283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914400" y="304800"/>
            <a:ext cx="10668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12/13/2023</a:t>
            </a:fld>
            <a:endParaRPr lang="en-US" dirty="0"/>
          </a:p>
        </p:txBody>
      </p:sp>
      <p:sp>
        <p:nvSpPr>
          <p:cNvPr id="8"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92109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12/13/2023</a:t>
            </a:fld>
            <a:endParaRPr lang="en-US" dirty="0"/>
          </a:p>
        </p:txBody>
      </p:sp>
      <p:sp>
        <p:nvSpPr>
          <p:cNvPr id="6"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300449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sz="3600" b="1"/>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lang="en-US" sz="2400" dirty="0">
                <a:solidFill>
                  <a:schemeClr val="bg1">
                    <a:lumMod val="50000"/>
                  </a:schemeClr>
                </a:solidFill>
                <a:latin typeface="+mn-lt"/>
                <a:ea typeface="ＭＳ Ｐゴシック" pitchFamily="-111" charset="-128"/>
                <a:cs typeface="ＭＳ Ｐゴシック" pitchFamily="-111"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5"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DD9CB7CE-86CD-4C20-952D-6B3225047FDC}" type="datetime1">
              <a:rPr lang="en-US" smtClean="0"/>
              <a:t>12/13/2023</a:t>
            </a:fld>
            <a:endParaRPr lang="en-US" dirty="0"/>
          </a:p>
        </p:txBody>
      </p:sp>
    </p:spTree>
    <p:extLst>
      <p:ext uri="{BB962C8B-B14F-4D97-AF65-F5344CB8AC3E}">
        <p14:creationId xmlns:p14="http://schemas.microsoft.com/office/powerpoint/2010/main" val="122276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3860FB85-490E-4A85-84FF-88CBDED8B2D7}" type="datetime1">
              <a:rPr lang="en-US" smtClean="0"/>
              <a:t>12/13/2023</a:t>
            </a:fld>
            <a:endParaRPr lang="en-US" dirty="0"/>
          </a:p>
        </p:txBody>
      </p:sp>
      <p:sp>
        <p:nvSpPr>
          <p:cNvPr id="6"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8" name="Content Placeholder 7"/>
          <p:cNvSpPr>
            <a:spLocks noGrp="1"/>
          </p:cNvSpPr>
          <p:nvPr>
            <p:ph sz="quarter" idx="13"/>
          </p:nvPr>
        </p:nvSpPr>
        <p:spPr>
          <a:xfrm>
            <a:off x="609600" y="1143000"/>
            <a:ext cx="10871200" cy="4724400"/>
          </a:xfrm>
          <a:prstGeom prst="rect">
            <a:avLst/>
          </a:prstGeom>
        </p:spPr>
        <p:txBody>
          <a:bodyPr/>
          <a:lstStyle>
            <a:lvl1pPr>
              <a:buClrTx/>
              <a:defRPr sz="2400"/>
            </a:lvl1pPr>
            <a:lvl2pPr>
              <a:buClrTx/>
              <a:defRPr sz="2000"/>
            </a:lvl2pPr>
            <a:lvl3pPr>
              <a:buClrTx/>
              <a:defRPr sz="1800"/>
            </a:lvl3pPr>
            <a:lvl4pPr>
              <a:buClrTx/>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609600" y="384175"/>
            <a:ext cx="72136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30281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19201"/>
            <a:ext cx="5384800" cy="4800601"/>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219201"/>
            <a:ext cx="5384800" cy="4800601"/>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Date Placeholder 3"/>
          <p:cNvSpPr>
            <a:spLocks noGrp="1"/>
          </p:cNvSpPr>
          <p:nvPr>
            <p:ph type="dt" sz="half" idx="10"/>
          </p:nvPr>
        </p:nvSpPr>
        <p:spPr>
          <a:xfrm>
            <a:off x="609600" y="6096001"/>
            <a:ext cx="2844800" cy="384175"/>
          </a:xfrm>
          <a:prstGeom prst="rect">
            <a:avLst/>
          </a:prstGeom>
        </p:spPr>
        <p:txBody>
          <a:bodyPr anchor="ctr"/>
          <a:lstStyle>
            <a:lvl1pPr>
              <a:defRPr sz="1100">
                <a:solidFill>
                  <a:schemeClr val="bg1"/>
                </a:solidFill>
              </a:defRPr>
            </a:lvl1pPr>
          </a:lstStyle>
          <a:p>
            <a:pPr>
              <a:defRPr/>
            </a:pPr>
            <a:fld id="{3EEAD6C0-46E5-4D8B-BD70-727B155E5B83}" type="datetime1">
              <a:rPr lang="en-US" smtClean="0"/>
              <a:t>12/13/2023</a:t>
            </a:fld>
            <a:endParaRPr lang="en-US" dirty="0"/>
          </a:p>
        </p:txBody>
      </p:sp>
      <p:sp>
        <p:nvSpPr>
          <p:cNvPr id="9" name="Slide Number Placeholder 5"/>
          <p:cNvSpPr>
            <a:spLocks noGrp="1"/>
          </p:cNvSpPr>
          <p:nvPr>
            <p:ph type="sldNum" sz="quarter" idx="12"/>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7" name="Title 1"/>
          <p:cNvSpPr>
            <a:spLocks noGrp="1"/>
          </p:cNvSpPr>
          <p:nvPr>
            <p:ph type="title"/>
          </p:nvPr>
        </p:nvSpPr>
        <p:spPr>
          <a:xfrm>
            <a:off x="609600" y="384175"/>
            <a:ext cx="72136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1268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4.jpeg"/><Relationship Id="rId5" Type="http://schemas.openxmlformats.org/officeDocument/2006/relationships/slideLayout" Target="../slideLayouts/slideLayout11.xml"/><Relationship Id="rId10"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400801"/>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12/13/2023</a:t>
            </a:fld>
            <a:endParaRPr lang="en-US" dirty="0"/>
          </a:p>
        </p:txBody>
      </p:sp>
      <p:sp>
        <p:nvSpPr>
          <p:cNvPr id="7" name="Slide Number Placeholder 5"/>
          <p:cNvSpPr>
            <a:spLocks noGrp="1"/>
          </p:cNvSpPr>
          <p:nvPr>
            <p:ph type="sldNum" sz="quarter" idx="4"/>
          </p:nvPr>
        </p:nvSpPr>
        <p:spPr>
          <a:xfrm>
            <a:off x="4673600" y="6400801"/>
            <a:ext cx="28448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31748" y="6083298"/>
            <a:ext cx="3556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609600" y="304801"/>
            <a:ext cx="109728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extLst>
      <p:ext uri="{BB962C8B-B14F-4D97-AF65-F5344CB8AC3E}">
        <p14:creationId xmlns:p14="http://schemas.microsoft.com/office/powerpoint/2010/main" val="277323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p:cNvSpPr txBox="1"/>
          <p:nvPr/>
        </p:nvSpPr>
        <p:spPr>
          <a:xfrm>
            <a:off x="6096000" y="76200"/>
            <a:ext cx="6197600" cy="307975"/>
          </a:xfrm>
          <a:prstGeom prst="rect">
            <a:avLst/>
          </a:prstGeom>
          <a:no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endParaRPr lang="en-US" sz="1400" b="1" dirty="0">
              <a:latin typeface="Verdana" pitchFamily="34" charset="0"/>
            </a:endParaRPr>
          </a:p>
        </p:txBody>
      </p:sp>
      <p:sp>
        <p:nvSpPr>
          <p:cNvPr id="1033" name="Rectangle 8"/>
          <p:cNvSpPr>
            <a:spLocks noChangeArrowheads="1"/>
          </p:cNvSpPr>
          <p:nvPr/>
        </p:nvSpPr>
        <p:spPr bwMode="auto">
          <a:xfrm>
            <a:off x="10160000" y="60960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eaLnBrk="1" hangingPunct="1"/>
            <a:r>
              <a:rPr lang="en-US" altLang="en-US" sz="1400">
                <a:solidFill>
                  <a:schemeClr val="bg1"/>
                </a:solidFill>
                <a:latin typeface="Verdana" pitchFamily="-106" charset="0"/>
              </a:rPr>
              <a:t> &gt;</a:t>
            </a:r>
          </a:p>
        </p:txBody>
      </p:sp>
      <p:sp>
        <p:nvSpPr>
          <p:cNvPr id="1034" name="Rectangle 10"/>
          <p:cNvSpPr>
            <a:spLocks noChangeArrowheads="1"/>
          </p:cNvSpPr>
          <p:nvPr/>
        </p:nvSpPr>
        <p:spPr bwMode="auto">
          <a:xfrm>
            <a:off x="5588000" y="6096000"/>
            <a:ext cx="4470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algn="r" eaLnBrk="1" hangingPunct="1"/>
            <a:r>
              <a:rPr lang="en-US" altLang="en-US" sz="1400">
                <a:solidFill>
                  <a:schemeClr val="bg1"/>
                </a:solidFill>
                <a:latin typeface="Verdana" pitchFamily="-106" charset="0"/>
              </a:rPr>
              <a:t>www.dpw.state.pa.us </a:t>
            </a:r>
          </a:p>
        </p:txBody>
      </p:sp>
      <p:sp>
        <p:nvSpPr>
          <p:cNvPr id="1035" name="Rectangle 19"/>
          <p:cNvSpPr>
            <a:spLocks noChangeArrowheads="1"/>
          </p:cNvSpPr>
          <p:nvPr/>
        </p:nvSpPr>
        <p:spPr bwMode="auto">
          <a:xfrm>
            <a:off x="10160000" y="60960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eaLnBrk="1" hangingPunct="1"/>
            <a:r>
              <a:rPr lang="en-US" altLang="en-US" sz="1400">
                <a:solidFill>
                  <a:schemeClr val="bg1"/>
                </a:solidFill>
                <a:latin typeface="Verdana" pitchFamily="-106" charset="0"/>
              </a:rPr>
              <a:t> &gt;</a:t>
            </a:r>
          </a:p>
        </p:txBody>
      </p:sp>
      <p:sp>
        <p:nvSpPr>
          <p:cNvPr id="1036" name="Rectangle 20"/>
          <p:cNvSpPr>
            <a:spLocks noChangeArrowheads="1"/>
          </p:cNvSpPr>
          <p:nvPr/>
        </p:nvSpPr>
        <p:spPr bwMode="auto">
          <a:xfrm>
            <a:off x="5588000" y="6096000"/>
            <a:ext cx="4470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algn="r" eaLnBrk="1" hangingPunct="1"/>
            <a:endParaRPr lang="en-US" altLang="en-US" sz="1400">
              <a:solidFill>
                <a:schemeClr val="bg1"/>
              </a:solidFill>
              <a:latin typeface="Verdana" pitchFamily="-106" charset="0"/>
            </a:endParaRPr>
          </a:p>
        </p:txBody>
      </p:sp>
      <p:sp>
        <p:nvSpPr>
          <p:cNvPr id="14" name="Date Placeholder 3"/>
          <p:cNvSpPr>
            <a:spLocks noGrp="1"/>
          </p:cNvSpPr>
          <p:nvPr>
            <p:ph type="dt" sz="half" idx="2"/>
          </p:nvPr>
        </p:nvSpPr>
        <p:spPr>
          <a:xfrm>
            <a:off x="609600" y="6096001"/>
            <a:ext cx="2844800" cy="384175"/>
          </a:xfrm>
          <a:prstGeom prst="rect">
            <a:avLst/>
          </a:prstGeom>
        </p:spPr>
        <p:txBody>
          <a:bodyPr anchor="ctr"/>
          <a:lstStyle>
            <a:lvl1pPr>
              <a:defRPr sz="1400">
                <a:solidFill>
                  <a:schemeClr val="bg1"/>
                </a:solidFill>
              </a:defRPr>
            </a:lvl1pPr>
          </a:lstStyle>
          <a:p>
            <a:pPr>
              <a:defRPr/>
            </a:pPr>
            <a:fld id="{02A019B7-54AC-4C7B-AB93-ECA87E6E8C7E}" type="datetime1">
              <a:rPr lang="en-US" smtClean="0"/>
              <a:t>12/13/2023</a:t>
            </a:fld>
            <a:endParaRPr lang="en-US" dirty="0"/>
          </a:p>
        </p:txBody>
      </p:sp>
      <p:sp>
        <p:nvSpPr>
          <p:cNvPr id="15" name="Slide Number Placeholder 5"/>
          <p:cNvSpPr>
            <a:spLocks noGrp="1"/>
          </p:cNvSpPr>
          <p:nvPr>
            <p:ph type="sldNum" sz="quarter" idx="4"/>
          </p:nvPr>
        </p:nvSpPr>
        <p:spPr>
          <a:xfrm>
            <a:off x="10160000" y="6096000"/>
            <a:ext cx="1422400" cy="381000"/>
          </a:xfrm>
          <a:prstGeom prst="rect">
            <a:avLst/>
          </a:prstGeom>
        </p:spPr>
        <p:txBody>
          <a:bodyPr vert="horz" wrap="square" lIns="91440" tIns="45720" rIns="91440" bIns="45720" numCol="1" anchor="ctr" anchorCtr="0" compatLnSpc="1">
            <a:prstTxWarp prst="textNoShape">
              <a:avLst/>
            </a:prstTxWarp>
          </a:bodyPr>
          <a:lstStyle>
            <a:lvl1pPr algn="ctr">
              <a:defRPr sz="14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grpSp>
        <p:nvGrpSpPr>
          <p:cNvPr id="17" name="Group 16"/>
          <p:cNvGrpSpPr/>
          <p:nvPr/>
        </p:nvGrpSpPr>
        <p:grpSpPr>
          <a:xfrm>
            <a:off x="609600" y="6096000"/>
            <a:ext cx="10972800" cy="400050"/>
            <a:chOff x="457200" y="5562600"/>
            <a:chExt cx="8229600" cy="400050"/>
          </a:xfrm>
        </p:grpSpPr>
        <p:sp>
          <p:nvSpPr>
            <p:cNvPr id="19" name="Rectangle 18"/>
            <p:cNvSpPr/>
            <p:nvPr userDrawn="1"/>
          </p:nvSpPr>
          <p:spPr>
            <a:xfrm>
              <a:off x="7696200" y="5562600"/>
              <a:ext cx="990600" cy="400050"/>
            </a:xfrm>
            <a:prstGeom prst="rect">
              <a:avLst/>
            </a:prstGeom>
            <a:solidFill>
              <a:srgbClr val="80AED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8" name="Picture 4"/>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200" y="5562600"/>
              <a:ext cx="82296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extBox 1"/>
          <p:cNvSpPr txBox="1"/>
          <p:nvPr/>
        </p:nvSpPr>
        <p:spPr>
          <a:xfrm>
            <a:off x="609600" y="6172201"/>
            <a:ext cx="10972800" cy="276999"/>
          </a:xfrm>
          <a:prstGeom prst="rect">
            <a:avLst/>
          </a:prstGeom>
          <a:noFill/>
        </p:spPr>
        <p:txBody>
          <a:bodyPr wrap="square" rtlCol="0">
            <a:spAutoFit/>
          </a:bodyPr>
          <a:lstStyle/>
          <a:p>
            <a:pPr algn="ctr"/>
            <a:r>
              <a:rPr lang="en-US" sz="1200" dirty="0">
                <a:solidFill>
                  <a:schemeClr val="bg1"/>
                </a:solidFill>
              </a:rPr>
              <a:t>www.dhs.pa.gov</a:t>
            </a:r>
          </a:p>
        </p:txBody>
      </p:sp>
      <p:grpSp>
        <p:nvGrpSpPr>
          <p:cNvPr id="25" name="Group 24"/>
          <p:cNvGrpSpPr/>
          <p:nvPr userDrawn="1"/>
        </p:nvGrpSpPr>
        <p:grpSpPr>
          <a:xfrm>
            <a:off x="609601" y="457200"/>
            <a:ext cx="11246289" cy="685800"/>
            <a:chOff x="457200" y="304800"/>
            <a:chExt cx="8434717" cy="685800"/>
          </a:xfrm>
        </p:grpSpPr>
        <p:pic>
          <p:nvPicPr>
            <p:cNvPr id="26" name="Picture 3"/>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992483" y="350851"/>
              <a:ext cx="2899434" cy="593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57200" y="304800"/>
              <a:ext cx="5410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32897530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ervices.dpw.state.pa.us/DPC-Provider-Training/index.htm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mailto:bwaugh@pa.gov" TargetMode="External"/><Relationship Id="rId2" Type="http://schemas.openxmlformats.org/officeDocument/2006/relationships/hyperlink" Target="mailto:gawilliams@pa.gov" TargetMode="External"/><Relationship Id="rId1" Type="http://schemas.openxmlformats.org/officeDocument/2006/relationships/slideLayout" Target="../slideLayouts/slideLayout8.xml"/><Relationship Id="rId6" Type="http://schemas.openxmlformats.org/officeDocument/2006/relationships/hyperlink" Target="mailto:cairobinso@pa.gov" TargetMode="External"/><Relationship Id="rId5" Type="http://schemas.openxmlformats.org/officeDocument/2006/relationships/hyperlink" Target="mailto:akalp@pa.gov" TargetMode="External"/><Relationship Id="rId4" Type="http://schemas.openxmlformats.org/officeDocument/2006/relationships/hyperlink" Target="mailto:aclarke@p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lIns="91440" tIns="45720" rIns="91440" bIns="45720" anchor="t"/>
          <a:lstStyle/>
          <a:p>
            <a:r>
              <a:rPr lang="en-US" b="1" dirty="0"/>
              <a:t>Quarterly Information Session</a:t>
            </a:r>
            <a:br>
              <a:rPr lang="en-US" b="1" dirty="0"/>
            </a:br>
            <a:r>
              <a:rPr lang="en-US" b="1" dirty="0"/>
              <a:t>Licensing 101</a:t>
            </a:r>
          </a:p>
        </p:txBody>
      </p:sp>
      <p:sp>
        <p:nvSpPr>
          <p:cNvPr id="3" name="Subtitle 2"/>
          <p:cNvSpPr>
            <a:spLocks noGrp="1"/>
          </p:cNvSpPr>
          <p:nvPr>
            <p:ph type="subTitle" idx="1"/>
          </p:nvPr>
        </p:nvSpPr>
        <p:spPr/>
        <p:txBody>
          <a:bodyPr lIns="91440" tIns="45720" rIns="91440" bIns="45720" anchor="t"/>
          <a:lstStyle/>
          <a:p>
            <a:endParaRPr lang="en-US" dirty="0">
              <a:ea typeface="ＭＳ Ｐゴシック"/>
            </a:endParaRPr>
          </a:p>
          <a:p>
            <a:endParaRPr lang="en-US" dirty="0"/>
          </a:p>
        </p:txBody>
      </p:sp>
      <p:sp>
        <p:nvSpPr>
          <p:cNvPr id="4" name="Date Placeholder 3"/>
          <p:cNvSpPr>
            <a:spLocks noGrp="1"/>
          </p:cNvSpPr>
          <p:nvPr>
            <p:ph type="dt" sz="half" idx="2"/>
          </p:nvPr>
        </p:nvSpPr>
        <p:spPr/>
        <p:txBody>
          <a:bodyPr/>
          <a:lstStyle/>
          <a:p>
            <a:pPr fontAlgn="base">
              <a:spcBef>
                <a:spcPct val="0"/>
              </a:spcBef>
              <a:spcAft>
                <a:spcPct val="0"/>
              </a:spcAft>
              <a:defRPr/>
            </a:pPr>
            <a:fld id="{20411AF3-D6D3-4B99-9CA6-93DA040E36D8}" type="datetime1">
              <a:rPr lang="en-US">
                <a:solidFill>
                  <a:srgbClr val="000000"/>
                </a:solidFill>
                <a:latin typeface="Arial" charset="0"/>
              </a:rPr>
              <a:pPr fontAlgn="base">
                <a:spcBef>
                  <a:spcPct val="0"/>
                </a:spcBef>
                <a:spcAft>
                  <a:spcPct val="0"/>
                </a:spcAft>
                <a:defRPr/>
              </a:pPr>
              <a:t>12/13/2023</a:t>
            </a:fld>
            <a:endParaRPr lang="en-US" dirty="0">
              <a:solidFill>
                <a:srgbClr val="000000"/>
              </a:solidFill>
              <a:latin typeface="Arial" charset="0"/>
            </a:endParaRPr>
          </a:p>
        </p:txBody>
      </p:sp>
      <p:sp>
        <p:nvSpPr>
          <p:cNvPr id="5" name="Slide Number Placeholder 4"/>
          <p:cNvSpPr>
            <a:spLocks noGrp="1"/>
          </p:cNvSpPr>
          <p:nvPr>
            <p:ph type="sldNum" sz="quarter" idx="4"/>
          </p:nvPr>
        </p:nvSpPr>
        <p:spPr/>
        <p:txBody>
          <a:bodyPr/>
          <a:lstStyle/>
          <a:p>
            <a:pPr fontAlgn="base">
              <a:spcBef>
                <a:spcPct val="0"/>
              </a:spcBef>
              <a:spcAft>
                <a:spcPct val="0"/>
              </a:spcAft>
              <a:defRPr/>
            </a:pPr>
            <a:fld id="{70265E95-77F9-457A-9EE3-4D9004F83F9A}" type="slidenum">
              <a:rPr lang="en-US">
                <a:solidFill>
                  <a:srgbClr val="000000"/>
                </a:solidFill>
                <a:latin typeface="Arial" charset="0"/>
              </a:rPr>
              <a:pPr fontAlgn="base">
                <a:spcBef>
                  <a:spcPct val="0"/>
                </a:spcBef>
                <a:spcAft>
                  <a:spcPct val="0"/>
                </a:spcAft>
                <a:defRPr/>
              </a:pPr>
              <a:t>1</a:t>
            </a:fld>
            <a:endParaRPr lang="en-US">
              <a:solidFill>
                <a:srgbClr val="000000"/>
              </a:solidFill>
              <a:latin typeface="Arial" charset="0"/>
            </a:endParaRPr>
          </a:p>
        </p:txBody>
      </p:sp>
    </p:spTree>
    <p:extLst>
      <p:ext uri="{BB962C8B-B14F-4D97-AF65-F5344CB8AC3E}">
        <p14:creationId xmlns:p14="http://schemas.microsoft.com/office/powerpoint/2010/main" val="356021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9DBED-0147-7187-42A3-BCB63EE3FD0B}"/>
              </a:ext>
            </a:extLst>
          </p:cNvPr>
          <p:cNvSpPr>
            <a:spLocks noGrp="1"/>
          </p:cNvSpPr>
          <p:nvPr>
            <p:ph type="dt" sz="half" idx="10"/>
          </p:nvPr>
        </p:nvSpPr>
        <p:spPr/>
        <p:txBody>
          <a:bodyPr/>
          <a:lstStyle/>
          <a:p>
            <a:pPr>
              <a:defRPr/>
            </a:pPr>
            <a:fld id="{059413B2-E6D8-4C4B-8F1B-87DA83787182}" type="datetime1">
              <a:rPr lang="en-US" smtClean="0"/>
              <a:t>12/13/2023</a:t>
            </a:fld>
            <a:endParaRPr lang="en-US" dirty="0"/>
          </a:p>
        </p:txBody>
      </p:sp>
      <p:sp>
        <p:nvSpPr>
          <p:cNvPr id="3" name="Slide Number Placeholder 2">
            <a:extLst>
              <a:ext uri="{FF2B5EF4-FFF2-40B4-BE49-F238E27FC236}">
                <a16:creationId xmlns:a16="http://schemas.microsoft.com/office/drawing/2014/main" id="{2BACEB24-D043-A222-5C2D-5F17669C2C16}"/>
              </a:ext>
            </a:extLst>
          </p:cNvPr>
          <p:cNvSpPr>
            <a:spLocks noGrp="1"/>
          </p:cNvSpPr>
          <p:nvPr>
            <p:ph type="sldNum" sz="quarter" idx="12"/>
          </p:nvPr>
        </p:nvSpPr>
        <p:spPr/>
        <p:txBody>
          <a:bodyPr/>
          <a:lstStyle/>
          <a:p>
            <a:pPr>
              <a:defRPr/>
            </a:pPr>
            <a:fld id="{9C10EB89-1475-4332-AC66-2657F847E4F2}" type="slidenum">
              <a:rPr lang="en-US" smtClean="0"/>
              <a:pPr>
                <a:defRPr/>
              </a:pPr>
              <a:t>10</a:t>
            </a:fld>
            <a:endParaRPr lang="en-US" dirty="0"/>
          </a:p>
        </p:txBody>
      </p:sp>
      <p:sp>
        <p:nvSpPr>
          <p:cNvPr id="4" name="Title 3">
            <a:extLst>
              <a:ext uri="{FF2B5EF4-FFF2-40B4-BE49-F238E27FC236}">
                <a16:creationId xmlns:a16="http://schemas.microsoft.com/office/drawing/2014/main" id="{CE95674D-83A6-E8FA-C8BD-3BD7F72BC79F}"/>
              </a:ext>
            </a:extLst>
          </p:cNvPr>
          <p:cNvSpPr>
            <a:spLocks noGrp="1"/>
          </p:cNvSpPr>
          <p:nvPr>
            <p:ph type="title"/>
          </p:nvPr>
        </p:nvSpPr>
        <p:spPr/>
        <p:txBody>
          <a:bodyPr/>
          <a:lstStyle/>
          <a:p>
            <a:r>
              <a:rPr lang="en-US" dirty="0"/>
              <a:t>DHS Bulletin</a:t>
            </a:r>
          </a:p>
        </p:txBody>
      </p:sp>
      <p:sp>
        <p:nvSpPr>
          <p:cNvPr id="6" name="TextBox 5">
            <a:extLst>
              <a:ext uri="{FF2B5EF4-FFF2-40B4-BE49-F238E27FC236}">
                <a16:creationId xmlns:a16="http://schemas.microsoft.com/office/drawing/2014/main" id="{3285D813-B69B-2601-B86D-076A03BAA870}"/>
              </a:ext>
            </a:extLst>
          </p:cNvPr>
          <p:cNvSpPr txBox="1"/>
          <p:nvPr/>
        </p:nvSpPr>
        <p:spPr>
          <a:xfrm>
            <a:off x="383568" y="1208187"/>
            <a:ext cx="11287875" cy="3539430"/>
          </a:xfrm>
          <a:prstGeom prst="rect">
            <a:avLst/>
          </a:prstGeom>
          <a:noFill/>
        </p:spPr>
        <p:txBody>
          <a:bodyPr wrap="square">
            <a:spAutoFit/>
          </a:bodyPr>
          <a:lstStyle/>
          <a:p>
            <a:endParaRPr lang="en-US" sz="1600" dirty="0"/>
          </a:p>
          <a:p>
            <a:r>
              <a:rPr lang="en-US" sz="1600" dirty="0"/>
              <a:t>1. DHS will attempt to commence all annual license inspections at least three months prior to the expiration/renewal date of the current License/Certificate of Compliance (COC). DHS may conduct complaint investigations and monitoring inspections at any time. </a:t>
            </a:r>
          </a:p>
          <a:p>
            <a:endParaRPr lang="en-US" sz="1600" dirty="0"/>
          </a:p>
          <a:p>
            <a:r>
              <a:rPr lang="en-US" sz="1600" dirty="0"/>
              <a:t>2. If DHS finds any violations of applicable statutes or regulations (licensing violations) during the on-site inspection, then DHS will issue a Licensing Inspection Summary (LIS).  DHS will attempt to issue the LIS within 15 business days of the date of the exit conference.</a:t>
            </a:r>
          </a:p>
          <a:p>
            <a:endParaRPr lang="en-US" sz="1600" dirty="0"/>
          </a:p>
          <a:p>
            <a:r>
              <a:rPr lang="en-US" sz="1600" dirty="0"/>
              <a:t>3. In response to the LIS, the licensee shall return an acceptable plan of correction (POC) to the program office.  The licensee should return the POC to DHS no later than 10 calendar days after DHS sent the LIS to the licensee.  Based upon the violations, DHS may request the POC be submitted earlier than 10 calendar days after the program office sent the LIS to the licensee.</a:t>
            </a:r>
          </a:p>
          <a:p>
            <a:endParaRPr lang="en-US" sz="1600" dirty="0"/>
          </a:p>
        </p:txBody>
      </p:sp>
    </p:spTree>
    <p:extLst>
      <p:ext uri="{BB962C8B-B14F-4D97-AF65-F5344CB8AC3E}">
        <p14:creationId xmlns:p14="http://schemas.microsoft.com/office/powerpoint/2010/main" val="118837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9DBED-0147-7187-42A3-BCB63EE3FD0B}"/>
              </a:ext>
            </a:extLst>
          </p:cNvPr>
          <p:cNvSpPr>
            <a:spLocks noGrp="1"/>
          </p:cNvSpPr>
          <p:nvPr>
            <p:ph type="dt" sz="half" idx="10"/>
          </p:nvPr>
        </p:nvSpPr>
        <p:spPr/>
        <p:txBody>
          <a:bodyPr/>
          <a:lstStyle/>
          <a:p>
            <a:pPr>
              <a:defRPr/>
            </a:pPr>
            <a:fld id="{059413B2-E6D8-4C4B-8F1B-87DA83787182}" type="datetime1">
              <a:rPr lang="en-US" smtClean="0"/>
              <a:t>12/13/2023</a:t>
            </a:fld>
            <a:endParaRPr lang="en-US" dirty="0"/>
          </a:p>
        </p:txBody>
      </p:sp>
      <p:sp>
        <p:nvSpPr>
          <p:cNvPr id="3" name="Slide Number Placeholder 2">
            <a:extLst>
              <a:ext uri="{FF2B5EF4-FFF2-40B4-BE49-F238E27FC236}">
                <a16:creationId xmlns:a16="http://schemas.microsoft.com/office/drawing/2014/main" id="{2BACEB24-D043-A222-5C2D-5F17669C2C16}"/>
              </a:ext>
            </a:extLst>
          </p:cNvPr>
          <p:cNvSpPr>
            <a:spLocks noGrp="1"/>
          </p:cNvSpPr>
          <p:nvPr>
            <p:ph type="sldNum" sz="quarter" idx="12"/>
          </p:nvPr>
        </p:nvSpPr>
        <p:spPr/>
        <p:txBody>
          <a:bodyPr/>
          <a:lstStyle/>
          <a:p>
            <a:pPr>
              <a:defRPr/>
            </a:pPr>
            <a:fld id="{9C10EB89-1475-4332-AC66-2657F847E4F2}" type="slidenum">
              <a:rPr lang="en-US" smtClean="0"/>
              <a:pPr>
                <a:defRPr/>
              </a:pPr>
              <a:t>11</a:t>
            </a:fld>
            <a:endParaRPr lang="en-US" dirty="0"/>
          </a:p>
        </p:txBody>
      </p:sp>
      <p:sp>
        <p:nvSpPr>
          <p:cNvPr id="4" name="Title 3">
            <a:extLst>
              <a:ext uri="{FF2B5EF4-FFF2-40B4-BE49-F238E27FC236}">
                <a16:creationId xmlns:a16="http://schemas.microsoft.com/office/drawing/2014/main" id="{CE95674D-83A6-E8FA-C8BD-3BD7F72BC79F}"/>
              </a:ext>
            </a:extLst>
          </p:cNvPr>
          <p:cNvSpPr>
            <a:spLocks noGrp="1"/>
          </p:cNvSpPr>
          <p:nvPr>
            <p:ph type="title"/>
          </p:nvPr>
        </p:nvSpPr>
        <p:spPr/>
        <p:txBody>
          <a:bodyPr/>
          <a:lstStyle/>
          <a:p>
            <a:r>
              <a:rPr lang="en-US" dirty="0"/>
              <a:t>DHS Bulletin</a:t>
            </a:r>
          </a:p>
        </p:txBody>
      </p:sp>
      <p:sp>
        <p:nvSpPr>
          <p:cNvPr id="6" name="TextBox 5">
            <a:extLst>
              <a:ext uri="{FF2B5EF4-FFF2-40B4-BE49-F238E27FC236}">
                <a16:creationId xmlns:a16="http://schemas.microsoft.com/office/drawing/2014/main" id="{3285D813-B69B-2601-B86D-076A03BAA870}"/>
              </a:ext>
            </a:extLst>
          </p:cNvPr>
          <p:cNvSpPr txBox="1"/>
          <p:nvPr/>
        </p:nvSpPr>
        <p:spPr>
          <a:xfrm>
            <a:off x="383568" y="1208187"/>
            <a:ext cx="11287875" cy="3785652"/>
          </a:xfrm>
          <a:prstGeom prst="rect">
            <a:avLst/>
          </a:prstGeom>
          <a:noFill/>
        </p:spPr>
        <p:txBody>
          <a:bodyPr wrap="square">
            <a:spAutoFit/>
          </a:bodyPr>
          <a:lstStyle/>
          <a:p>
            <a:endParaRPr lang="en-US" sz="1600" dirty="0"/>
          </a:p>
          <a:p>
            <a:r>
              <a:rPr lang="en-US" sz="1600" dirty="0"/>
              <a:t>4. An acceptable POC must include, at a minimum, concrete and measurable corrective actions to address each specific licensing violation, including any measures or systemic changes to ensure that the licensing violation will not reoccur.</a:t>
            </a:r>
          </a:p>
          <a:p>
            <a:endParaRPr lang="en-US" sz="1600" dirty="0"/>
          </a:p>
          <a:p>
            <a:r>
              <a:rPr lang="en-US" sz="1600" dirty="0"/>
              <a:t>5. DHS either accepts or does not accept the POC.  DHS will attempt to accept or not to accept the POC within 10 business days of DHS’s receipt of the POC.</a:t>
            </a:r>
          </a:p>
          <a:p>
            <a:endParaRPr lang="en-US" sz="1600" dirty="0"/>
          </a:p>
          <a:p>
            <a:r>
              <a:rPr lang="en-US" sz="1600" dirty="0"/>
              <a:t>6. If DHS does not accept the POC, then the licensee shall submit a second, revised POC.  The licensee should submit the second, revised POC within five business days (or less if DHS determines it necessary) of the date of the notice from DHS that the first POC was unacceptable.</a:t>
            </a:r>
          </a:p>
          <a:p>
            <a:endParaRPr lang="en-US" sz="1600" dirty="0"/>
          </a:p>
          <a:p>
            <a:r>
              <a:rPr lang="en-US" sz="1600" dirty="0"/>
              <a:t>7. Upon receipt of the second, revised POC, DHS either accepts or does not accept the POC. DHS will attempt to accept or not accept the second, revised POC within 5 business days of DHS’s receipt of the second, revised POC.</a:t>
            </a:r>
          </a:p>
          <a:p>
            <a:endParaRPr lang="en-US" sz="1600" dirty="0"/>
          </a:p>
          <a:p>
            <a:endParaRPr lang="en-US" sz="1600" dirty="0"/>
          </a:p>
        </p:txBody>
      </p:sp>
    </p:spTree>
    <p:extLst>
      <p:ext uri="{BB962C8B-B14F-4D97-AF65-F5344CB8AC3E}">
        <p14:creationId xmlns:p14="http://schemas.microsoft.com/office/powerpoint/2010/main" val="145816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9DBED-0147-7187-42A3-BCB63EE3FD0B}"/>
              </a:ext>
            </a:extLst>
          </p:cNvPr>
          <p:cNvSpPr>
            <a:spLocks noGrp="1"/>
          </p:cNvSpPr>
          <p:nvPr>
            <p:ph type="dt" sz="half" idx="10"/>
          </p:nvPr>
        </p:nvSpPr>
        <p:spPr/>
        <p:txBody>
          <a:bodyPr/>
          <a:lstStyle/>
          <a:p>
            <a:pPr>
              <a:defRPr/>
            </a:pPr>
            <a:fld id="{059413B2-E6D8-4C4B-8F1B-87DA83787182}" type="datetime1">
              <a:rPr lang="en-US" smtClean="0"/>
              <a:t>12/13/2023</a:t>
            </a:fld>
            <a:endParaRPr lang="en-US" dirty="0"/>
          </a:p>
        </p:txBody>
      </p:sp>
      <p:sp>
        <p:nvSpPr>
          <p:cNvPr id="3" name="Slide Number Placeholder 2">
            <a:extLst>
              <a:ext uri="{FF2B5EF4-FFF2-40B4-BE49-F238E27FC236}">
                <a16:creationId xmlns:a16="http://schemas.microsoft.com/office/drawing/2014/main" id="{2BACEB24-D043-A222-5C2D-5F17669C2C16}"/>
              </a:ext>
            </a:extLst>
          </p:cNvPr>
          <p:cNvSpPr>
            <a:spLocks noGrp="1"/>
          </p:cNvSpPr>
          <p:nvPr>
            <p:ph type="sldNum" sz="quarter" idx="12"/>
          </p:nvPr>
        </p:nvSpPr>
        <p:spPr/>
        <p:txBody>
          <a:bodyPr/>
          <a:lstStyle/>
          <a:p>
            <a:pPr>
              <a:defRPr/>
            </a:pPr>
            <a:fld id="{9C10EB89-1475-4332-AC66-2657F847E4F2}" type="slidenum">
              <a:rPr lang="en-US" smtClean="0"/>
              <a:pPr>
                <a:defRPr/>
              </a:pPr>
              <a:t>12</a:t>
            </a:fld>
            <a:endParaRPr lang="en-US" dirty="0"/>
          </a:p>
        </p:txBody>
      </p:sp>
      <p:sp>
        <p:nvSpPr>
          <p:cNvPr id="4" name="Title 3">
            <a:extLst>
              <a:ext uri="{FF2B5EF4-FFF2-40B4-BE49-F238E27FC236}">
                <a16:creationId xmlns:a16="http://schemas.microsoft.com/office/drawing/2014/main" id="{CE95674D-83A6-E8FA-C8BD-3BD7F72BC79F}"/>
              </a:ext>
            </a:extLst>
          </p:cNvPr>
          <p:cNvSpPr>
            <a:spLocks noGrp="1"/>
          </p:cNvSpPr>
          <p:nvPr>
            <p:ph type="title"/>
          </p:nvPr>
        </p:nvSpPr>
        <p:spPr/>
        <p:txBody>
          <a:bodyPr/>
          <a:lstStyle/>
          <a:p>
            <a:r>
              <a:rPr lang="en-US" dirty="0"/>
              <a:t>DHS Bulletin Cont.</a:t>
            </a:r>
          </a:p>
        </p:txBody>
      </p:sp>
      <p:sp>
        <p:nvSpPr>
          <p:cNvPr id="6" name="TextBox 5">
            <a:extLst>
              <a:ext uri="{FF2B5EF4-FFF2-40B4-BE49-F238E27FC236}">
                <a16:creationId xmlns:a16="http://schemas.microsoft.com/office/drawing/2014/main" id="{3285D813-B69B-2601-B86D-076A03BAA870}"/>
              </a:ext>
            </a:extLst>
          </p:cNvPr>
          <p:cNvSpPr txBox="1"/>
          <p:nvPr/>
        </p:nvSpPr>
        <p:spPr>
          <a:xfrm>
            <a:off x="383568" y="1208187"/>
            <a:ext cx="11287875" cy="4031873"/>
          </a:xfrm>
          <a:prstGeom prst="rect">
            <a:avLst/>
          </a:prstGeom>
          <a:noFill/>
        </p:spPr>
        <p:txBody>
          <a:bodyPr wrap="square">
            <a:spAutoFit/>
          </a:bodyPr>
          <a:lstStyle/>
          <a:p>
            <a:endParaRPr lang="en-US" sz="1600" dirty="0"/>
          </a:p>
          <a:p>
            <a:r>
              <a:rPr lang="en-US" sz="1600" dirty="0"/>
              <a:t>8. If DHS does not accept the second, revised POC, then DHS may direct the POC, or may take further licensing action, which could include revocation or refusal to renew the COC, or issuance of a provisional COC. DHS will attempt to notify the licensee within 10 business days from the date the second plan of correction was determined not acceptable.</a:t>
            </a:r>
          </a:p>
          <a:p>
            <a:endParaRPr lang="en-US" sz="1600" dirty="0"/>
          </a:p>
          <a:p>
            <a:r>
              <a:rPr lang="en-US" sz="1600" dirty="0"/>
              <a:t>9. Upon acceptance of the POC, DHS will send a written notification to the licensee that the POC is acceptable. DHS’s acceptance of a POC only serves as DHS’s acknowledgement of the licensee’s willingness to adequately and timely correct the licensing violations.  Acceptance of a POC did not and does not absolve the licensee of the obligation to achieve and maintain compliance, nor does it confirm that the licensee is compliant with licensing requirements. This notification will be posted to the web.</a:t>
            </a:r>
          </a:p>
          <a:p>
            <a:endParaRPr lang="en-US" sz="1600" dirty="0"/>
          </a:p>
          <a:p>
            <a:r>
              <a:rPr lang="en-US" sz="1600" dirty="0"/>
              <a:t>10. DHS verifies compliance by an onsite reinspection or by reviewing documentation that was submitted by the licensee and that conclusively demonstrates the POC was implemented, compliance was achieved and is being maintained. Documentation may include written policies, sign-in sheets for staff training attendance, resident assessments and support plans, maintenance logs, and other internal documents.  Photographs and videos may also serve to demonstrate corrective action with repairs or improvements to the physical site and grounds.</a:t>
            </a:r>
          </a:p>
        </p:txBody>
      </p:sp>
    </p:spTree>
    <p:extLst>
      <p:ext uri="{BB962C8B-B14F-4D97-AF65-F5344CB8AC3E}">
        <p14:creationId xmlns:p14="http://schemas.microsoft.com/office/powerpoint/2010/main" val="34095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9DBED-0147-7187-42A3-BCB63EE3FD0B}"/>
              </a:ext>
            </a:extLst>
          </p:cNvPr>
          <p:cNvSpPr>
            <a:spLocks noGrp="1"/>
          </p:cNvSpPr>
          <p:nvPr>
            <p:ph type="dt" sz="half" idx="10"/>
          </p:nvPr>
        </p:nvSpPr>
        <p:spPr/>
        <p:txBody>
          <a:bodyPr/>
          <a:lstStyle/>
          <a:p>
            <a:pPr>
              <a:defRPr/>
            </a:pPr>
            <a:fld id="{059413B2-E6D8-4C4B-8F1B-87DA83787182}" type="datetime1">
              <a:rPr lang="en-US" smtClean="0"/>
              <a:t>12/13/2023</a:t>
            </a:fld>
            <a:endParaRPr lang="en-US" dirty="0"/>
          </a:p>
        </p:txBody>
      </p:sp>
      <p:sp>
        <p:nvSpPr>
          <p:cNvPr id="3" name="Slide Number Placeholder 2">
            <a:extLst>
              <a:ext uri="{FF2B5EF4-FFF2-40B4-BE49-F238E27FC236}">
                <a16:creationId xmlns:a16="http://schemas.microsoft.com/office/drawing/2014/main" id="{2BACEB24-D043-A222-5C2D-5F17669C2C16}"/>
              </a:ext>
            </a:extLst>
          </p:cNvPr>
          <p:cNvSpPr>
            <a:spLocks noGrp="1"/>
          </p:cNvSpPr>
          <p:nvPr>
            <p:ph type="sldNum" sz="quarter" idx="12"/>
          </p:nvPr>
        </p:nvSpPr>
        <p:spPr/>
        <p:txBody>
          <a:bodyPr/>
          <a:lstStyle/>
          <a:p>
            <a:pPr>
              <a:defRPr/>
            </a:pPr>
            <a:fld id="{9C10EB89-1475-4332-AC66-2657F847E4F2}" type="slidenum">
              <a:rPr lang="en-US" smtClean="0"/>
              <a:pPr>
                <a:defRPr/>
              </a:pPr>
              <a:t>13</a:t>
            </a:fld>
            <a:endParaRPr lang="en-US" dirty="0"/>
          </a:p>
        </p:txBody>
      </p:sp>
      <p:sp>
        <p:nvSpPr>
          <p:cNvPr id="4" name="Title 3">
            <a:extLst>
              <a:ext uri="{FF2B5EF4-FFF2-40B4-BE49-F238E27FC236}">
                <a16:creationId xmlns:a16="http://schemas.microsoft.com/office/drawing/2014/main" id="{CE95674D-83A6-E8FA-C8BD-3BD7F72BC79F}"/>
              </a:ext>
            </a:extLst>
          </p:cNvPr>
          <p:cNvSpPr>
            <a:spLocks noGrp="1"/>
          </p:cNvSpPr>
          <p:nvPr>
            <p:ph type="title"/>
          </p:nvPr>
        </p:nvSpPr>
        <p:spPr/>
        <p:txBody>
          <a:bodyPr/>
          <a:lstStyle/>
          <a:p>
            <a:r>
              <a:rPr lang="en-US" dirty="0"/>
              <a:t>DHS Bulletin Cont.</a:t>
            </a:r>
          </a:p>
        </p:txBody>
      </p:sp>
      <p:sp>
        <p:nvSpPr>
          <p:cNvPr id="6" name="TextBox 5">
            <a:extLst>
              <a:ext uri="{FF2B5EF4-FFF2-40B4-BE49-F238E27FC236}">
                <a16:creationId xmlns:a16="http://schemas.microsoft.com/office/drawing/2014/main" id="{3285D813-B69B-2601-B86D-076A03BAA870}"/>
              </a:ext>
            </a:extLst>
          </p:cNvPr>
          <p:cNvSpPr txBox="1"/>
          <p:nvPr/>
        </p:nvSpPr>
        <p:spPr>
          <a:xfrm>
            <a:off x="383568" y="1208187"/>
            <a:ext cx="11287875" cy="5047536"/>
          </a:xfrm>
          <a:prstGeom prst="rect">
            <a:avLst/>
          </a:prstGeom>
          <a:noFill/>
        </p:spPr>
        <p:txBody>
          <a:bodyPr wrap="square">
            <a:spAutoFit/>
          </a:bodyPr>
          <a:lstStyle/>
          <a:p>
            <a:r>
              <a:rPr lang="en-US" sz="1600" dirty="0"/>
              <a:t>11. The timeframe for verification of compliance should be based upon how the regulatory violations may impact the health and safety to individuals.   DHS will attempt to re-inspect those violations that pertain to serious health and safety issues within five business days after the implementation date of the POC for that specific violation.  For all other compliance issues, DHS will attempt to re-inspect or review documents within 30 calendar days after the last implementation date specified in the POC.  By way of further explanation on the 30-day timeframe, if a POC contains multiple items and plans responsive to a LIS, then the latest date should be used when determining the timeframe for completing the re-inspection. Nothing in this guidance precludes DHS licensing staff from conducting on-site monitoring visits before the specific implementation date of the POC or any item within the POC.</a:t>
            </a:r>
          </a:p>
          <a:p>
            <a:endParaRPr lang="en-US" sz="1600" dirty="0"/>
          </a:p>
          <a:p>
            <a:r>
              <a:rPr lang="en-US" sz="1600" dirty="0"/>
              <a:t>12. If, upon reinspection or document review, DHS finds that the licensee has achieved and is maintaining compliance, then DHS will notify the licensee in writing and issue a new annual COC.  The program office will also update, accordingly, any documents posted to the web to indicate that the plan of correction has been implemented and the licensee has achieved compliance.</a:t>
            </a:r>
          </a:p>
          <a:p>
            <a:endParaRPr lang="en-US" sz="1600" dirty="0"/>
          </a:p>
          <a:p>
            <a:r>
              <a:rPr lang="en-US" sz="1600" dirty="0"/>
              <a:t>13. If DHS finds that a POC has not been fully implemented or the licensee has not achieved and maintained compliance with any licensing requirements, then the program office should issue a provisional COC unless there is an extraordinary circumstance.</a:t>
            </a:r>
          </a:p>
          <a:p>
            <a:endParaRPr lang="en-US" sz="1600" dirty="0"/>
          </a:p>
          <a:p>
            <a:r>
              <a:rPr lang="en-US" sz="1600" dirty="0"/>
              <a:t>14. Nothing in this guidance limits DHS in any way from taking other licensing action, as DHS determines appropriate, pursuant to applicable law.</a:t>
            </a:r>
          </a:p>
        </p:txBody>
      </p:sp>
    </p:spTree>
    <p:extLst>
      <p:ext uri="{BB962C8B-B14F-4D97-AF65-F5344CB8AC3E}">
        <p14:creationId xmlns:p14="http://schemas.microsoft.com/office/powerpoint/2010/main" val="3722397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fld id="{C78932E2-B50A-4057-A49E-D6A6DB9E1877}" type="datetime1">
              <a:rPr lang="en-US">
                <a:solidFill>
                  <a:srgbClr val="FFFFFF"/>
                </a:solidFill>
                <a:latin typeface="Arial" charset="0"/>
                <a:ea typeface="ＭＳ Ｐゴシック" pitchFamily="-106" charset="-128"/>
              </a:rPr>
              <a:pPr fontAlgn="base">
                <a:spcBef>
                  <a:spcPct val="0"/>
                </a:spcBef>
                <a:spcAft>
                  <a:spcPct val="0"/>
                </a:spcAft>
                <a:defRPr/>
              </a:pPr>
              <a:t>12/13/2023</a:t>
            </a:fld>
            <a:endParaRPr lang="en-US" dirty="0">
              <a:solidFill>
                <a:srgbClr val="FFFFFF"/>
              </a:solidFill>
              <a:latin typeface="Arial" charset="0"/>
              <a:ea typeface="ＭＳ Ｐゴシック" pitchFamily="-106" charset="-128"/>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C10EB89-1475-4332-AC66-2657F847E4F2}" type="slidenum">
              <a:rPr lang="en-US">
                <a:solidFill>
                  <a:srgbClr val="FFFFFF"/>
                </a:solidFill>
                <a:latin typeface="Arial" charset="0"/>
              </a:rPr>
              <a:pPr fontAlgn="base">
                <a:spcBef>
                  <a:spcPct val="0"/>
                </a:spcBef>
                <a:spcAft>
                  <a:spcPct val="0"/>
                </a:spcAft>
                <a:defRPr/>
              </a:pPr>
              <a:t>14</a:t>
            </a:fld>
            <a:endParaRPr lang="en-US" dirty="0">
              <a:solidFill>
                <a:srgbClr val="FFFFFF"/>
              </a:solidFill>
              <a:latin typeface="Arial" charset="0"/>
            </a:endParaRPr>
          </a:p>
        </p:txBody>
      </p:sp>
      <p:sp>
        <p:nvSpPr>
          <p:cNvPr id="4" name="Content Placeholder 3"/>
          <p:cNvSpPr>
            <a:spLocks noGrp="1"/>
          </p:cNvSpPr>
          <p:nvPr>
            <p:ph sz="quarter" idx="13"/>
          </p:nvPr>
        </p:nvSpPr>
        <p:spPr/>
        <p:txBody>
          <a:bodyPr/>
          <a:lstStyle/>
          <a:p>
            <a:pPr marL="0" indent="0">
              <a:buNone/>
            </a:pPr>
            <a:r>
              <a:rPr lang="en-US" dirty="0"/>
              <a:t>Quantification of Citations:</a:t>
            </a:r>
          </a:p>
          <a:p>
            <a:pPr lvl="1">
              <a:buFont typeface="Arial" panose="020B0604020202020204" pitchFamily="34" charset="0"/>
              <a:buChar char="•"/>
            </a:pPr>
            <a:r>
              <a:rPr lang="en-US" dirty="0"/>
              <a:t>The introductory paragraph identifies the number of case records pulled for each service type:  In-Home, Placement, Adoption, CPS Investigations, GPS Investigations, Screen-Outs, Personnel, Resource Homes</a:t>
            </a:r>
          </a:p>
          <a:p>
            <a:pPr lvl="1">
              <a:buFont typeface="Arial" panose="020B0604020202020204" pitchFamily="34" charset="0"/>
              <a:buChar char="•"/>
            </a:pPr>
            <a:r>
              <a:rPr lang="en-US" dirty="0"/>
              <a:t>Any citations noted will identify the number of citations out of the population of records pulled:</a:t>
            </a:r>
          </a:p>
          <a:p>
            <a:pPr lvl="2">
              <a:buFont typeface="Courier New" panose="02070309020205020404" pitchFamily="49" charset="0"/>
              <a:buChar char="o"/>
            </a:pPr>
            <a:r>
              <a:rPr lang="en-US" dirty="0"/>
              <a:t>Example:  1 out of 10 In-Home Records, 3 out of 26 Resource Family Records</a:t>
            </a:r>
          </a:p>
          <a:p>
            <a:pPr lvl="1">
              <a:buFont typeface="Arial" panose="020B0604020202020204" pitchFamily="34" charset="0"/>
              <a:buChar char="•"/>
            </a:pPr>
            <a:r>
              <a:rPr lang="en-US" dirty="0"/>
              <a:t>Citations are not to be duplicated, but you may see citations separated out by service type.</a:t>
            </a:r>
          </a:p>
          <a:p>
            <a:pPr lvl="2">
              <a:buFont typeface="Courier New" panose="02070309020205020404" pitchFamily="49" charset="0"/>
              <a:buChar char="o"/>
            </a:pPr>
            <a:r>
              <a:rPr lang="en-US" dirty="0"/>
              <a:t>Example:  Safety Assessment citations of the same nature may appear twice (GPS and then in CPS)</a:t>
            </a:r>
          </a:p>
        </p:txBody>
      </p:sp>
      <p:sp>
        <p:nvSpPr>
          <p:cNvPr id="5" name="Title 4"/>
          <p:cNvSpPr>
            <a:spLocks noGrp="1"/>
          </p:cNvSpPr>
          <p:nvPr>
            <p:ph type="title"/>
          </p:nvPr>
        </p:nvSpPr>
        <p:spPr>
          <a:xfrm>
            <a:off x="1981200" y="440630"/>
            <a:ext cx="5410200" cy="341116"/>
          </a:xfrm>
        </p:spPr>
        <p:txBody>
          <a:bodyPr/>
          <a:lstStyle/>
          <a:p>
            <a:r>
              <a:rPr lang="en-US" dirty="0"/>
              <a:t>Inspection Summaries Content</a:t>
            </a:r>
          </a:p>
        </p:txBody>
      </p:sp>
    </p:spTree>
    <p:extLst>
      <p:ext uri="{BB962C8B-B14F-4D97-AF65-F5344CB8AC3E}">
        <p14:creationId xmlns:p14="http://schemas.microsoft.com/office/powerpoint/2010/main" val="210861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fld id="{B54333B6-75A7-4496-8DAD-4AD7835BE6D2}" type="datetime1">
              <a:rPr lang="en-US">
                <a:solidFill>
                  <a:srgbClr val="FFFFFF"/>
                </a:solidFill>
                <a:latin typeface="Arial" charset="0"/>
                <a:ea typeface="ＭＳ Ｐゴシック" pitchFamily="-106" charset="-128"/>
              </a:rPr>
              <a:pPr fontAlgn="base">
                <a:spcBef>
                  <a:spcPct val="0"/>
                </a:spcBef>
                <a:spcAft>
                  <a:spcPct val="0"/>
                </a:spcAft>
                <a:defRPr/>
              </a:pPr>
              <a:t>12/13/2023</a:t>
            </a:fld>
            <a:endParaRPr lang="en-US" dirty="0">
              <a:solidFill>
                <a:srgbClr val="FFFFFF"/>
              </a:solidFill>
              <a:latin typeface="Arial" charset="0"/>
              <a:ea typeface="ＭＳ Ｐゴシック" pitchFamily="-106" charset="-128"/>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C10EB89-1475-4332-AC66-2657F847E4F2}" type="slidenum">
              <a:rPr lang="en-US">
                <a:solidFill>
                  <a:srgbClr val="FFFFFF"/>
                </a:solidFill>
                <a:latin typeface="Arial" charset="0"/>
              </a:rPr>
              <a:pPr fontAlgn="base">
                <a:spcBef>
                  <a:spcPct val="0"/>
                </a:spcBef>
                <a:spcAft>
                  <a:spcPct val="0"/>
                </a:spcAft>
                <a:defRPr/>
              </a:pPr>
              <a:t>15</a:t>
            </a:fld>
            <a:endParaRPr lang="en-US" dirty="0">
              <a:solidFill>
                <a:srgbClr val="FFFFFF"/>
              </a:solidFill>
              <a:latin typeface="Arial" charset="0"/>
            </a:endParaRPr>
          </a:p>
        </p:txBody>
      </p:sp>
      <p:sp>
        <p:nvSpPr>
          <p:cNvPr id="4" name="Content Placeholder 3"/>
          <p:cNvSpPr>
            <a:spLocks noGrp="1"/>
          </p:cNvSpPr>
          <p:nvPr>
            <p:ph sz="quarter" idx="13"/>
          </p:nvPr>
        </p:nvSpPr>
        <p:spPr/>
        <p:txBody>
          <a:bodyPr/>
          <a:lstStyle/>
          <a:p>
            <a:pPr marL="0" indent="0">
              <a:buNone/>
            </a:pPr>
            <a:r>
              <a:rPr lang="en-US" dirty="0"/>
              <a:t>Repeat Violations:</a:t>
            </a:r>
          </a:p>
          <a:p>
            <a:pPr lvl="1">
              <a:buFont typeface="Arial" panose="020B0604020202020204" pitchFamily="34" charset="0"/>
              <a:buChar char="•"/>
            </a:pPr>
            <a:r>
              <a:rPr lang="en-US" dirty="0"/>
              <a:t>Efforts are made to ensure cases pulled throughout the year are not pulled during the annual inspection so as to avoid duplication of citations.</a:t>
            </a:r>
          </a:p>
          <a:p>
            <a:pPr lvl="1">
              <a:buFont typeface="Arial" panose="020B0604020202020204" pitchFamily="34" charset="0"/>
              <a:buChar char="•"/>
            </a:pPr>
            <a:r>
              <a:rPr lang="en-US" dirty="0"/>
              <a:t>Regulatory violations from previous year will be identified.</a:t>
            </a:r>
          </a:p>
          <a:p>
            <a:pPr lvl="1">
              <a:buFont typeface="Arial" panose="020B0604020202020204" pitchFamily="34" charset="0"/>
              <a:buChar char="•"/>
            </a:pPr>
            <a:r>
              <a:rPr lang="en-US" dirty="0"/>
              <a:t>If violations noted are repeat, either from prior year or recent investigations, the citation will reference an existing POC and actions needed, i.e. continued implementation, reviewing and amending etc.</a:t>
            </a:r>
          </a:p>
          <a:p>
            <a:pPr lvl="2">
              <a:buFont typeface="Courier New" panose="02070309020205020404" pitchFamily="49" charset="0"/>
              <a:buChar char="o"/>
            </a:pPr>
            <a:r>
              <a:rPr lang="en-US" dirty="0"/>
              <a:t>LIS should note if the cites are pre or post the current POC in existence.</a:t>
            </a:r>
          </a:p>
          <a:p>
            <a:pPr marL="114300" indent="0">
              <a:buNone/>
            </a:pPr>
            <a:endParaRPr lang="en-US" sz="1200" dirty="0"/>
          </a:p>
          <a:p>
            <a:pPr marL="114300" indent="0">
              <a:buNone/>
            </a:pPr>
            <a:r>
              <a:rPr lang="en-US" dirty="0"/>
              <a:t>All statutory or regulatory violations noted are recorded on the LIS.</a:t>
            </a:r>
          </a:p>
        </p:txBody>
      </p:sp>
      <p:sp>
        <p:nvSpPr>
          <p:cNvPr id="5" name="Title 4"/>
          <p:cNvSpPr>
            <a:spLocks noGrp="1"/>
          </p:cNvSpPr>
          <p:nvPr>
            <p:ph type="title"/>
          </p:nvPr>
        </p:nvSpPr>
        <p:spPr>
          <a:xfrm>
            <a:off x="1981200" y="423931"/>
            <a:ext cx="5410200" cy="454026"/>
          </a:xfrm>
        </p:spPr>
        <p:txBody>
          <a:bodyPr/>
          <a:lstStyle/>
          <a:p>
            <a:r>
              <a:rPr lang="en-US" dirty="0"/>
              <a:t>Inspection Summaries Content	</a:t>
            </a:r>
          </a:p>
        </p:txBody>
      </p:sp>
    </p:spTree>
    <p:extLst>
      <p:ext uri="{BB962C8B-B14F-4D97-AF65-F5344CB8AC3E}">
        <p14:creationId xmlns:p14="http://schemas.microsoft.com/office/powerpoint/2010/main" val="1266297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fld id="{85F7C44A-6C0C-434B-B35F-DA84A7E210B1}" type="datetime1">
              <a:rPr lang="en-US">
                <a:solidFill>
                  <a:srgbClr val="FFFFFF"/>
                </a:solidFill>
                <a:latin typeface="Arial" charset="0"/>
                <a:ea typeface="ＭＳ Ｐゴシック" pitchFamily="-106" charset="-128"/>
              </a:rPr>
              <a:pPr fontAlgn="base">
                <a:spcBef>
                  <a:spcPct val="0"/>
                </a:spcBef>
                <a:spcAft>
                  <a:spcPct val="0"/>
                </a:spcAft>
                <a:defRPr/>
              </a:pPr>
              <a:t>12/13/2023</a:t>
            </a:fld>
            <a:endParaRPr lang="en-US" dirty="0">
              <a:solidFill>
                <a:srgbClr val="FFFFFF"/>
              </a:solidFill>
              <a:latin typeface="Arial" charset="0"/>
              <a:ea typeface="ＭＳ Ｐゴシック" pitchFamily="-106" charset="-128"/>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C10EB89-1475-4332-AC66-2657F847E4F2}" type="slidenum">
              <a:rPr lang="en-US">
                <a:solidFill>
                  <a:srgbClr val="FFFFFF"/>
                </a:solidFill>
                <a:latin typeface="Arial" charset="0"/>
              </a:rPr>
              <a:pPr fontAlgn="base">
                <a:spcBef>
                  <a:spcPct val="0"/>
                </a:spcBef>
                <a:spcAft>
                  <a:spcPct val="0"/>
                </a:spcAft>
                <a:defRPr/>
              </a:pPr>
              <a:t>16</a:t>
            </a:fld>
            <a:endParaRPr lang="en-US" dirty="0">
              <a:solidFill>
                <a:srgbClr val="FFFFFF"/>
              </a:solidFill>
              <a:latin typeface="Arial" charset="0"/>
            </a:endParaRPr>
          </a:p>
        </p:txBody>
      </p:sp>
      <p:sp>
        <p:nvSpPr>
          <p:cNvPr id="4" name="Content Placeholder 3"/>
          <p:cNvSpPr>
            <a:spLocks noGrp="1"/>
          </p:cNvSpPr>
          <p:nvPr>
            <p:ph sz="quarter" idx="13"/>
          </p:nvPr>
        </p:nvSpPr>
        <p:spPr/>
        <p:txBody>
          <a:bodyPr/>
          <a:lstStyle/>
          <a:p>
            <a:pPr marL="0" indent="0">
              <a:buNone/>
            </a:pPr>
            <a:r>
              <a:rPr lang="en-US" dirty="0"/>
              <a:t>At any time during an annual inspection, if the county recognizes a case that has previously been reviewed during the period under review, please notify the regional lead.</a:t>
            </a:r>
          </a:p>
          <a:p>
            <a:pPr marL="0" indent="0">
              <a:buNone/>
            </a:pPr>
            <a:endParaRPr lang="en-US" dirty="0"/>
          </a:p>
          <a:p>
            <a:pPr marL="0" indent="0">
              <a:buNone/>
            </a:pPr>
            <a:r>
              <a:rPr lang="en-US" dirty="0"/>
              <a:t>Exit conferences at the end of the annual inspection should note findings based off the Clarification Request Form.</a:t>
            </a:r>
          </a:p>
          <a:p>
            <a:pPr marL="0" indent="0">
              <a:buNone/>
            </a:pPr>
            <a:endParaRPr lang="en-US" dirty="0"/>
          </a:p>
          <a:p>
            <a:pPr marL="0" indent="0">
              <a:buNone/>
            </a:pPr>
            <a:r>
              <a:rPr lang="en-US" dirty="0"/>
              <a:t>Regional office staff will also identify any concerns and/or potential citations with the county at the end of a complaint, CPS or NF/F record review.</a:t>
            </a:r>
          </a:p>
        </p:txBody>
      </p:sp>
      <p:sp>
        <p:nvSpPr>
          <p:cNvPr id="5" name="Title 4"/>
          <p:cNvSpPr>
            <a:spLocks noGrp="1"/>
          </p:cNvSpPr>
          <p:nvPr>
            <p:ph type="title"/>
          </p:nvPr>
        </p:nvSpPr>
        <p:spPr/>
        <p:txBody>
          <a:bodyPr/>
          <a:lstStyle/>
          <a:p>
            <a:r>
              <a:rPr lang="en-US" dirty="0"/>
              <a:t>Inspection Summaries Content</a:t>
            </a:r>
          </a:p>
        </p:txBody>
      </p:sp>
    </p:spTree>
    <p:extLst>
      <p:ext uri="{BB962C8B-B14F-4D97-AF65-F5344CB8AC3E}">
        <p14:creationId xmlns:p14="http://schemas.microsoft.com/office/powerpoint/2010/main" val="722858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B0A03-CC41-124C-5C9F-6E6546F401BA}"/>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DA29037D-48CA-5274-3BDC-83267E247C1E}"/>
              </a:ext>
            </a:extLst>
          </p:cNvPr>
          <p:cNvSpPr>
            <a:spLocks noGrp="1"/>
          </p:cNvSpPr>
          <p:nvPr>
            <p:ph type="sldNum" sz="quarter" idx="12"/>
          </p:nvPr>
        </p:nvSpPr>
        <p:spPr/>
        <p:txBody>
          <a:bodyPr/>
          <a:lstStyle/>
          <a:p>
            <a:pPr>
              <a:defRPr/>
            </a:pPr>
            <a:fld id="{9C10EB89-1475-4332-AC66-2657F847E4F2}" type="slidenum">
              <a:rPr lang="en-US" smtClean="0"/>
              <a:pPr>
                <a:defRPr/>
              </a:pPr>
              <a:t>17</a:t>
            </a:fld>
            <a:endParaRPr lang="en-US" dirty="0"/>
          </a:p>
        </p:txBody>
      </p:sp>
      <p:sp>
        <p:nvSpPr>
          <p:cNvPr id="4" name="Content Placeholder 3">
            <a:extLst>
              <a:ext uri="{FF2B5EF4-FFF2-40B4-BE49-F238E27FC236}">
                <a16:creationId xmlns:a16="http://schemas.microsoft.com/office/drawing/2014/main" id="{9CF262B9-8EAC-DA7A-D4CD-E3913EF80BD7}"/>
              </a:ext>
            </a:extLst>
          </p:cNvPr>
          <p:cNvSpPr>
            <a:spLocks noGrp="1"/>
          </p:cNvSpPr>
          <p:nvPr>
            <p:ph sz="quarter" idx="13"/>
          </p:nvPr>
        </p:nvSpPr>
        <p:spPr/>
        <p:txBody>
          <a:bodyPr/>
          <a:lstStyle/>
          <a:p>
            <a:r>
              <a:rPr lang="en-US" dirty="0"/>
              <a:t>An effective plan of correction should include:</a:t>
            </a:r>
          </a:p>
          <a:p>
            <a:pPr lvl="1"/>
            <a:r>
              <a:rPr lang="en-US" sz="2400" dirty="0"/>
              <a:t>Realistic timeframes</a:t>
            </a:r>
          </a:p>
          <a:p>
            <a:pPr lvl="1"/>
            <a:r>
              <a:rPr lang="en-US" sz="2400" dirty="0"/>
              <a:t>Sustainable over time</a:t>
            </a:r>
          </a:p>
          <a:p>
            <a:pPr lvl="1"/>
            <a:r>
              <a:rPr lang="en-US" sz="2400" dirty="0"/>
              <a:t>Defined positions that will carry out the plan</a:t>
            </a:r>
          </a:p>
          <a:p>
            <a:pPr lvl="1"/>
            <a:r>
              <a:rPr lang="en-US" sz="2400" dirty="0"/>
              <a:t>Defined checks and balances to ensure compliance</a:t>
            </a:r>
          </a:p>
          <a:p>
            <a:pPr lvl="1"/>
            <a:r>
              <a:rPr lang="en-US" sz="2400" dirty="0"/>
              <a:t>If determined to be a more systemic concern, the plan should address more holistically and not necessarily those individual cases.</a:t>
            </a:r>
          </a:p>
          <a:p>
            <a:r>
              <a:rPr lang="en-US" dirty="0"/>
              <a:t>If you are going to need additional time to complete an extension needs to be granted from the region.</a:t>
            </a:r>
          </a:p>
          <a:p>
            <a:r>
              <a:rPr lang="en-US" dirty="0"/>
              <a:t>Web based training: </a:t>
            </a:r>
            <a:r>
              <a:rPr lang="en-US" dirty="0">
                <a:hlinkClick r:id="rId3"/>
              </a:rPr>
              <a:t>services.dpw.state.pa.us/DPC-Provider-Training/index.html</a:t>
            </a:r>
            <a:endParaRPr lang="en-US" dirty="0"/>
          </a:p>
          <a:p>
            <a:pPr marL="457200" lvl="1" indent="0">
              <a:buNone/>
            </a:pPr>
            <a:endParaRPr lang="en-US" dirty="0"/>
          </a:p>
          <a:p>
            <a:pPr lvl="1"/>
            <a:endParaRPr lang="en-US" dirty="0"/>
          </a:p>
        </p:txBody>
      </p:sp>
      <p:sp>
        <p:nvSpPr>
          <p:cNvPr id="5" name="Title 4">
            <a:extLst>
              <a:ext uri="{FF2B5EF4-FFF2-40B4-BE49-F238E27FC236}">
                <a16:creationId xmlns:a16="http://schemas.microsoft.com/office/drawing/2014/main" id="{D2296F46-5519-4872-5985-96C4FFB42DFA}"/>
              </a:ext>
            </a:extLst>
          </p:cNvPr>
          <p:cNvSpPr>
            <a:spLocks noGrp="1"/>
          </p:cNvSpPr>
          <p:nvPr>
            <p:ph type="title"/>
          </p:nvPr>
        </p:nvSpPr>
        <p:spPr/>
        <p:txBody>
          <a:bodyPr/>
          <a:lstStyle/>
          <a:p>
            <a:r>
              <a:rPr lang="en-US" dirty="0"/>
              <a:t>Plan of Correction</a:t>
            </a:r>
          </a:p>
        </p:txBody>
      </p:sp>
    </p:spTree>
    <p:extLst>
      <p:ext uri="{BB962C8B-B14F-4D97-AF65-F5344CB8AC3E}">
        <p14:creationId xmlns:p14="http://schemas.microsoft.com/office/powerpoint/2010/main" val="338970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2F15BA-7453-61C7-0613-17AC60B366CE}"/>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9EAD57EE-E33F-52E8-5DDF-C3317221E9A1}"/>
              </a:ext>
            </a:extLst>
          </p:cNvPr>
          <p:cNvSpPr>
            <a:spLocks noGrp="1"/>
          </p:cNvSpPr>
          <p:nvPr>
            <p:ph type="sldNum" sz="quarter" idx="12"/>
          </p:nvPr>
        </p:nvSpPr>
        <p:spPr/>
        <p:txBody>
          <a:bodyPr/>
          <a:lstStyle/>
          <a:p>
            <a:pPr>
              <a:defRPr/>
            </a:pPr>
            <a:fld id="{9C10EB89-1475-4332-AC66-2657F847E4F2}" type="slidenum">
              <a:rPr lang="en-US" smtClean="0"/>
              <a:pPr>
                <a:defRPr/>
              </a:pPr>
              <a:t>18</a:t>
            </a:fld>
            <a:endParaRPr lang="en-US" dirty="0"/>
          </a:p>
        </p:txBody>
      </p:sp>
      <p:sp>
        <p:nvSpPr>
          <p:cNvPr id="4" name="Content Placeholder 3">
            <a:extLst>
              <a:ext uri="{FF2B5EF4-FFF2-40B4-BE49-F238E27FC236}">
                <a16:creationId xmlns:a16="http://schemas.microsoft.com/office/drawing/2014/main" id="{F4598F14-21DF-DA7C-5DA8-18495407B57E}"/>
              </a:ext>
            </a:extLst>
          </p:cNvPr>
          <p:cNvSpPr>
            <a:spLocks noGrp="1"/>
          </p:cNvSpPr>
          <p:nvPr>
            <p:ph sz="quarter" idx="13"/>
          </p:nvPr>
        </p:nvSpPr>
        <p:spPr/>
        <p:txBody>
          <a:bodyPr/>
          <a:lstStyle/>
          <a:p>
            <a:pPr marL="342900" marR="0" lvl="0" indent="-342900" fontAlgn="base">
              <a:spcBef>
                <a:spcPts val="0"/>
              </a:spcBef>
              <a:spcAft>
                <a:spcPts val="0"/>
              </a:spcAft>
              <a:buFont typeface="Calibri" panose="020F0502020204030204" pitchFamily="34" charset="0"/>
              <a:buChar char="•"/>
              <a:tabLst>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a:t>
            </a:r>
            <a:r>
              <a:rPr lang="en-U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provisional license </a:t>
            </a: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be issued when the Department determines that a licensee is in substantial but not complete compliance with applicable laws and regulations.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Font typeface="Calibri" panose="020F0502020204030204" pitchFamily="34" charset="0"/>
              <a:buChar char="•"/>
              <a:tabLst>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Department can set the timeframe for a provisional license but it cannot exceed 6 months</a:t>
            </a:r>
          </a:p>
          <a:p>
            <a:pPr>
              <a:spcBef>
                <a:spcPts val="0"/>
              </a:spcBef>
              <a:spcAft>
                <a:spcPts val="0"/>
              </a:spcAft>
              <a:buFont typeface="Calibri" panose="020F0502020204030204" pitchFamily="34" charset="0"/>
              <a:buChar char="•"/>
              <a:tabLst>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licensee continues to operate under a provisional license, regardless of whether  they appeal or not.  Once the licensee achieves full compliance, a regular (full) license is issued.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Font typeface="Calibri" panose="020F0502020204030204" pitchFamily="34" charset="0"/>
              <a:buChar char="•"/>
              <a:tabLst>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Department can issue up to 4 provisional licenses.  After the fourth provisional license, if the licensee has not earned a full license, then f</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urther licensing actions will be taken up to and including revocation.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a situation at a </a:t>
            </a:r>
            <a:r>
              <a:rPr lang="en-US" sz="23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facility</a:t>
            </a: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constitutes an “emergency,” as defined in the regulations, the Department can issue an emergency order to remove participants from the facility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itle 4">
            <a:extLst>
              <a:ext uri="{FF2B5EF4-FFF2-40B4-BE49-F238E27FC236}">
                <a16:creationId xmlns:a16="http://schemas.microsoft.com/office/drawing/2014/main" id="{214B43CB-1735-EE0E-BF70-F985DAEA9C43}"/>
              </a:ext>
            </a:extLst>
          </p:cNvPr>
          <p:cNvSpPr>
            <a:spLocks noGrp="1"/>
          </p:cNvSpPr>
          <p:nvPr>
            <p:ph type="title"/>
          </p:nvPr>
        </p:nvSpPr>
        <p:spPr/>
        <p:txBody>
          <a:bodyPr/>
          <a:lstStyle/>
          <a:p>
            <a:r>
              <a:rPr lang="en-US" dirty="0"/>
              <a:t>LICENSING ACTIONS</a:t>
            </a:r>
          </a:p>
        </p:txBody>
      </p:sp>
    </p:spTree>
    <p:extLst>
      <p:ext uri="{BB962C8B-B14F-4D97-AF65-F5344CB8AC3E}">
        <p14:creationId xmlns:p14="http://schemas.microsoft.com/office/powerpoint/2010/main" val="2718275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C4B33-9261-21FC-9615-DEB3E9269DBE}"/>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EA3C401C-654C-5904-1CCA-200C1C961487}"/>
              </a:ext>
            </a:extLst>
          </p:cNvPr>
          <p:cNvSpPr>
            <a:spLocks noGrp="1"/>
          </p:cNvSpPr>
          <p:nvPr>
            <p:ph type="sldNum" sz="quarter" idx="12"/>
          </p:nvPr>
        </p:nvSpPr>
        <p:spPr/>
        <p:txBody>
          <a:bodyPr/>
          <a:lstStyle/>
          <a:p>
            <a:pPr>
              <a:defRPr/>
            </a:pPr>
            <a:fld id="{9C10EB89-1475-4332-AC66-2657F847E4F2}" type="slidenum">
              <a:rPr lang="en-US" smtClean="0"/>
              <a:pPr>
                <a:defRPr/>
              </a:pPr>
              <a:t>19</a:t>
            </a:fld>
            <a:endParaRPr lang="en-US" dirty="0"/>
          </a:p>
        </p:txBody>
      </p:sp>
      <p:sp>
        <p:nvSpPr>
          <p:cNvPr id="4" name="Content Placeholder 3">
            <a:extLst>
              <a:ext uri="{FF2B5EF4-FFF2-40B4-BE49-F238E27FC236}">
                <a16:creationId xmlns:a16="http://schemas.microsoft.com/office/drawing/2014/main" id="{91FB62CB-FB6E-056F-343F-51E0A3F21E5F}"/>
              </a:ext>
            </a:extLst>
          </p:cNvPr>
          <p:cNvSpPr>
            <a:spLocks noGrp="1"/>
          </p:cNvSpPr>
          <p:nvPr>
            <p:ph sz="quarter" idx="13"/>
          </p:nvPr>
        </p:nvSpPr>
        <p:spPr>
          <a:xfrm>
            <a:off x="609600" y="1143000"/>
            <a:ext cx="10871200" cy="4857108"/>
          </a:xfrm>
        </p:spPr>
        <p:txBody>
          <a:bodyPr/>
          <a:lstStyle/>
          <a:p>
            <a:r>
              <a:rPr lang="en-US" dirty="0"/>
              <a:t>If technical assistance is being provided on a case, then the regions will not issue citations.</a:t>
            </a:r>
          </a:p>
          <a:p>
            <a:r>
              <a:rPr lang="en-US" dirty="0"/>
              <a:t>A County or agency can request training be provided in any areas where additional support might be needed.</a:t>
            </a:r>
          </a:p>
          <a:p>
            <a:r>
              <a:rPr lang="en-US" dirty="0"/>
              <a:t>The regions can help design a technical assistance plan that will identify areas of improvements and strengths.</a:t>
            </a:r>
          </a:p>
          <a:p>
            <a:r>
              <a:rPr lang="en-US" dirty="0"/>
              <a:t>A County or an agency can request technical assistance at anytime.</a:t>
            </a:r>
          </a:p>
          <a:p>
            <a:pPr lvl="1"/>
            <a:r>
              <a:rPr lang="en-US" dirty="0"/>
              <a:t>Reach out to your assigned Rep. If you do not know who is assigned, then you can reach out to the appropriate regional director for further assistance.</a:t>
            </a:r>
          </a:p>
          <a:p>
            <a:r>
              <a:rPr lang="en-US" dirty="0"/>
              <a:t>The Regions can help connect with other resources</a:t>
            </a:r>
          </a:p>
          <a:p>
            <a:r>
              <a:rPr lang="en-US" dirty="0"/>
              <a:t>A technical assistance plan will be required if an agency/County is placed on a Provisional which will also include increased monitoring.</a:t>
            </a:r>
          </a:p>
        </p:txBody>
      </p:sp>
      <p:sp>
        <p:nvSpPr>
          <p:cNvPr id="5" name="Title 4">
            <a:extLst>
              <a:ext uri="{FF2B5EF4-FFF2-40B4-BE49-F238E27FC236}">
                <a16:creationId xmlns:a16="http://schemas.microsoft.com/office/drawing/2014/main" id="{F1B0B25B-F0C3-E3BB-A44F-8B62A455612C}"/>
              </a:ext>
            </a:extLst>
          </p:cNvPr>
          <p:cNvSpPr>
            <a:spLocks noGrp="1"/>
          </p:cNvSpPr>
          <p:nvPr>
            <p:ph type="title"/>
          </p:nvPr>
        </p:nvSpPr>
        <p:spPr/>
        <p:txBody>
          <a:bodyPr/>
          <a:lstStyle/>
          <a:p>
            <a:r>
              <a:rPr lang="en-US" dirty="0"/>
              <a:t>TECHNICAL ASSISTANCE </a:t>
            </a:r>
          </a:p>
        </p:txBody>
      </p:sp>
    </p:spTree>
    <p:extLst>
      <p:ext uri="{BB962C8B-B14F-4D97-AF65-F5344CB8AC3E}">
        <p14:creationId xmlns:p14="http://schemas.microsoft.com/office/powerpoint/2010/main" val="324591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981201" y="1066801"/>
            <a:ext cx="8228005" cy="5029199"/>
          </a:xfrm>
        </p:spPr>
        <p:txBody>
          <a:bodyPr lIns="91440" tIns="45720" rIns="91440" bIns="45720" anchor="t"/>
          <a:lstStyle/>
          <a:p>
            <a:pPr marL="0" indent="0">
              <a:spcBef>
                <a:spcPts val="0"/>
              </a:spcBef>
              <a:buNone/>
            </a:pPr>
            <a:r>
              <a:rPr lang="en-US" sz="1400" b="1" dirty="0"/>
              <a:t>The Bureau of Children and Family Services’ four regional offices provide regulatory oversight for the following services:</a:t>
            </a:r>
          </a:p>
          <a:p>
            <a:pPr marL="0" indent="0">
              <a:spcBef>
                <a:spcPts val="0"/>
              </a:spcBef>
              <a:buNone/>
            </a:pPr>
            <a:endParaRPr lang="en-US" sz="1400" b="1" dirty="0"/>
          </a:p>
          <a:p>
            <a:pPr marL="457200" indent="-223838">
              <a:spcBef>
                <a:spcPts val="0"/>
              </a:spcBef>
            </a:pPr>
            <a:r>
              <a:rPr lang="en-US" sz="1400" dirty="0"/>
              <a:t>Public county children and youth agencies (67) </a:t>
            </a:r>
          </a:p>
          <a:p>
            <a:pPr marL="457200" indent="-223838">
              <a:spcBef>
                <a:spcPts val="0"/>
              </a:spcBef>
            </a:pPr>
            <a:r>
              <a:rPr lang="en-US" sz="1400" dirty="0"/>
              <a:t>Private county children and youth agencies (606)</a:t>
            </a:r>
          </a:p>
          <a:p>
            <a:pPr marL="457200" indent="-223838">
              <a:spcBef>
                <a:spcPts val="0"/>
              </a:spcBef>
            </a:pPr>
            <a:r>
              <a:rPr lang="en-US" sz="1400" dirty="0"/>
              <a:t>Child Residential and Day Treatment Facilities (588)</a:t>
            </a:r>
          </a:p>
          <a:p>
            <a:pPr lvl="1">
              <a:spcBef>
                <a:spcPts val="0"/>
              </a:spcBef>
              <a:buFont typeface="Courier New" panose="02070309020205020404" pitchFamily="49" charset="0"/>
              <a:buChar char="o"/>
            </a:pPr>
            <a:endParaRPr lang="en-US" sz="1200" dirty="0"/>
          </a:p>
          <a:p>
            <a:pPr marL="0" indent="0">
              <a:spcBef>
                <a:spcPts val="0"/>
              </a:spcBef>
              <a:buNone/>
            </a:pPr>
            <a:endParaRPr lang="en-US" sz="1200" dirty="0"/>
          </a:p>
          <a:p>
            <a:pPr marL="0" indent="0">
              <a:spcBef>
                <a:spcPts val="0"/>
              </a:spcBef>
              <a:buNone/>
            </a:pPr>
            <a:endParaRPr lang="en-US" sz="1200" dirty="0"/>
          </a:p>
          <a:p>
            <a:pPr marL="0" indent="0">
              <a:spcBef>
                <a:spcPts val="0"/>
              </a:spcBef>
              <a:buNone/>
            </a:pPr>
            <a:r>
              <a:rPr lang="en-US" sz="1200" dirty="0"/>
              <a:t> </a:t>
            </a:r>
          </a:p>
        </p:txBody>
      </p:sp>
      <p:sp>
        <p:nvSpPr>
          <p:cNvPr id="2" name="Date Placeholder 1"/>
          <p:cNvSpPr>
            <a:spLocks noGrp="1"/>
          </p:cNvSpPr>
          <p:nvPr>
            <p:ph type="dt" sz="half" idx="10"/>
          </p:nvPr>
        </p:nvSpPr>
        <p:spPr/>
        <p:txBody>
          <a:bodyPr/>
          <a:lstStyle/>
          <a:p>
            <a:pPr fontAlgn="base">
              <a:spcBef>
                <a:spcPct val="0"/>
              </a:spcBef>
              <a:spcAft>
                <a:spcPct val="0"/>
              </a:spcAft>
              <a:defRPr/>
            </a:pPr>
            <a:fld id="{6E4BFAB8-0757-40E7-A5D8-31838F749C16}" type="datetime1">
              <a:rPr lang="en-US">
                <a:solidFill>
                  <a:srgbClr val="000000"/>
                </a:solidFill>
                <a:latin typeface="Arial" charset="0"/>
              </a:rPr>
              <a:pPr fontAlgn="base">
                <a:spcBef>
                  <a:spcPct val="0"/>
                </a:spcBef>
                <a:spcAft>
                  <a:spcPct val="0"/>
                </a:spcAft>
                <a:defRPr/>
              </a:pPr>
              <a:t>12/13/2023</a:t>
            </a:fld>
            <a:endParaRPr lang="en-US" dirty="0">
              <a:solidFill>
                <a:srgbClr val="000000"/>
              </a:solidFill>
              <a:latin typeface="Arial" charset="0"/>
            </a:endParaRPr>
          </a:p>
        </p:txBody>
      </p:sp>
      <p:sp>
        <p:nvSpPr>
          <p:cNvPr id="3" name="Slide Number Placeholder 2"/>
          <p:cNvSpPr>
            <a:spLocks noGrp="1"/>
          </p:cNvSpPr>
          <p:nvPr>
            <p:ph type="sldNum" sz="quarter" idx="4"/>
          </p:nvPr>
        </p:nvSpPr>
        <p:spPr/>
        <p:txBody>
          <a:bodyPr/>
          <a:lstStyle/>
          <a:p>
            <a:pPr fontAlgn="base">
              <a:spcBef>
                <a:spcPct val="0"/>
              </a:spcBef>
              <a:spcAft>
                <a:spcPct val="0"/>
              </a:spcAft>
              <a:defRPr/>
            </a:pPr>
            <a:fld id="{70265E95-77F9-457A-9EE3-4D9004F83F9A}" type="slidenum">
              <a:rPr lang="en-US">
                <a:solidFill>
                  <a:srgbClr val="000000"/>
                </a:solidFill>
                <a:latin typeface="Arial" charset="0"/>
              </a:rPr>
              <a:pPr fontAlgn="base">
                <a:spcBef>
                  <a:spcPct val="0"/>
                </a:spcBef>
                <a:spcAft>
                  <a:spcPct val="0"/>
                </a:spcAft>
                <a:defRPr/>
              </a:pPr>
              <a:t>2</a:t>
            </a:fld>
            <a:endParaRPr lang="en-US">
              <a:solidFill>
                <a:srgbClr val="000000"/>
              </a:solidFill>
              <a:latin typeface="Arial" charset="0"/>
            </a:endParaRPr>
          </a:p>
        </p:txBody>
      </p:sp>
      <p:sp>
        <p:nvSpPr>
          <p:cNvPr id="6" name="Title 3">
            <a:extLst>
              <a:ext uri="{FF2B5EF4-FFF2-40B4-BE49-F238E27FC236}">
                <a16:creationId xmlns:a16="http://schemas.microsoft.com/office/drawing/2014/main" id="{86AEEAD7-DD07-19B3-4A8D-61B53C6E5A24}"/>
              </a:ext>
            </a:extLst>
          </p:cNvPr>
          <p:cNvSpPr>
            <a:spLocks noGrp="1"/>
          </p:cNvSpPr>
          <p:nvPr>
            <p:ph type="title"/>
          </p:nvPr>
        </p:nvSpPr>
        <p:spPr bwMode="white">
          <a:xfrm>
            <a:off x="2133600" y="381000"/>
            <a:ext cx="8077200" cy="457200"/>
          </a:xfrm>
        </p:spPr>
        <p:txBody>
          <a:bodyPr lIns="91440" tIns="45720" rIns="91440" bIns="45720" anchor="t"/>
          <a:lstStyle/>
          <a:p>
            <a:r>
              <a:rPr lang="en-US" sz="2000" b="1" dirty="0"/>
              <a:t>Bureau of Children and Family Services, OCYF</a:t>
            </a:r>
            <a:endParaRPr lang="en-US" sz="2000" dirty="0"/>
          </a:p>
        </p:txBody>
      </p:sp>
      <p:pic>
        <p:nvPicPr>
          <p:cNvPr id="7" name="Content Placeholder 8">
            <a:extLst>
              <a:ext uri="{FF2B5EF4-FFF2-40B4-BE49-F238E27FC236}">
                <a16:creationId xmlns:a16="http://schemas.microsoft.com/office/drawing/2014/main" id="{23A81E13-958E-4CE0-F35E-00BBB490CD84}"/>
              </a:ext>
            </a:extLst>
          </p:cNvPr>
          <p:cNvPicPr>
            <a:picLocks noChangeAspect="1"/>
          </p:cNvPicPr>
          <p:nvPr/>
        </p:nvPicPr>
        <p:blipFill>
          <a:blip r:embed="rId2"/>
          <a:stretch>
            <a:fillRect/>
          </a:stretch>
        </p:blipFill>
        <p:spPr>
          <a:xfrm>
            <a:off x="3447244" y="2590800"/>
            <a:ext cx="4934756" cy="3092688"/>
          </a:xfrm>
          <a:prstGeom prst="rect">
            <a:avLst/>
          </a:prstGeom>
        </p:spPr>
      </p:pic>
    </p:spTree>
    <p:extLst>
      <p:ext uri="{BB962C8B-B14F-4D97-AF65-F5344CB8AC3E}">
        <p14:creationId xmlns:p14="http://schemas.microsoft.com/office/powerpoint/2010/main" val="1166831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F1EA6-CEBC-7194-E083-4440BECA5687}"/>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9B1C7730-05C1-1F89-849D-F9FE719D40BD}"/>
              </a:ext>
            </a:extLst>
          </p:cNvPr>
          <p:cNvSpPr>
            <a:spLocks noGrp="1"/>
          </p:cNvSpPr>
          <p:nvPr>
            <p:ph type="sldNum" sz="quarter" idx="12"/>
          </p:nvPr>
        </p:nvSpPr>
        <p:spPr/>
        <p:txBody>
          <a:bodyPr/>
          <a:lstStyle/>
          <a:p>
            <a:pPr>
              <a:defRPr/>
            </a:pPr>
            <a:fld id="{9C10EB89-1475-4332-AC66-2657F847E4F2}" type="slidenum">
              <a:rPr lang="en-US" smtClean="0"/>
              <a:pPr>
                <a:defRPr/>
              </a:pPr>
              <a:t>20</a:t>
            </a:fld>
            <a:endParaRPr lang="en-US" dirty="0"/>
          </a:p>
        </p:txBody>
      </p:sp>
      <p:sp>
        <p:nvSpPr>
          <p:cNvPr id="4" name="Content Placeholder 3">
            <a:extLst>
              <a:ext uri="{FF2B5EF4-FFF2-40B4-BE49-F238E27FC236}">
                <a16:creationId xmlns:a16="http://schemas.microsoft.com/office/drawing/2014/main" id="{3C38B588-7DDA-B784-6ECE-C9C55549ECC8}"/>
              </a:ext>
            </a:extLst>
          </p:cNvPr>
          <p:cNvSpPr>
            <a:spLocks noGrp="1"/>
          </p:cNvSpPr>
          <p:nvPr>
            <p:ph sz="quarter" idx="13"/>
          </p:nvPr>
        </p:nvSpPr>
        <p:spPr/>
        <p:txBody>
          <a:bodyPr/>
          <a:lstStyle/>
          <a:p>
            <a:r>
              <a:rPr lang="en-US" dirty="0"/>
              <a:t>During monitoring visits</a:t>
            </a:r>
          </a:p>
          <a:p>
            <a:pPr lvl="1"/>
            <a:r>
              <a:rPr lang="en-US" sz="2400" dirty="0"/>
              <a:t>Bring questions/concerns to your rep.</a:t>
            </a:r>
          </a:p>
          <a:p>
            <a:pPr lvl="1"/>
            <a:r>
              <a:rPr lang="en-US" sz="2400" dirty="0"/>
              <a:t>Rep. will often want to speak with staff to check-in how things are going.</a:t>
            </a:r>
          </a:p>
          <a:p>
            <a:pPr lvl="1"/>
            <a:r>
              <a:rPr lang="en-US" sz="2400" dirty="0"/>
              <a:t>Review progress on any current technical assistance plans</a:t>
            </a:r>
          </a:p>
          <a:p>
            <a:pPr lvl="1"/>
            <a:r>
              <a:rPr lang="en-US" sz="2400" dirty="0"/>
              <a:t>May review some cases</a:t>
            </a:r>
          </a:p>
          <a:p>
            <a:pPr lvl="1"/>
            <a:r>
              <a:rPr lang="en-US" sz="2400" dirty="0"/>
              <a:t>Can review newly released bulletins</a:t>
            </a:r>
          </a:p>
          <a:p>
            <a:pPr lvl="1"/>
            <a:r>
              <a:rPr lang="en-US" sz="2400" dirty="0"/>
              <a:t>Can also provide staff trainings during this time</a:t>
            </a:r>
          </a:p>
          <a:p>
            <a:pPr marL="457200" lvl="1" indent="0">
              <a:buNone/>
            </a:pPr>
            <a:endParaRPr lang="en-US" sz="2400" dirty="0"/>
          </a:p>
          <a:p>
            <a:r>
              <a:rPr lang="en-US" dirty="0"/>
              <a:t>For 3800 additionally the following should occur:</a:t>
            </a:r>
          </a:p>
          <a:p>
            <a:pPr lvl="1"/>
            <a:r>
              <a:rPr lang="en-US" sz="2400" dirty="0"/>
              <a:t>A walkthrough of the facility</a:t>
            </a:r>
          </a:p>
          <a:p>
            <a:pPr lvl="1"/>
            <a:r>
              <a:rPr lang="en-US" sz="2400" dirty="0"/>
              <a:t>Interview youth placed</a:t>
            </a:r>
          </a:p>
          <a:p>
            <a:pPr lvl="2"/>
            <a:endParaRPr lang="en-US" dirty="0"/>
          </a:p>
        </p:txBody>
      </p:sp>
      <p:sp>
        <p:nvSpPr>
          <p:cNvPr id="5" name="Title 4">
            <a:extLst>
              <a:ext uri="{FF2B5EF4-FFF2-40B4-BE49-F238E27FC236}">
                <a16:creationId xmlns:a16="http://schemas.microsoft.com/office/drawing/2014/main" id="{6F8E4D72-EE84-3DF2-A011-E00589729E5A}"/>
              </a:ext>
            </a:extLst>
          </p:cNvPr>
          <p:cNvSpPr>
            <a:spLocks noGrp="1"/>
          </p:cNvSpPr>
          <p:nvPr>
            <p:ph type="title"/>
          </p:nvPr>
        </p:nvSpPr>
        <p:spPr/>
        <p:txBody>
          <a:bodyPr/>
          <a:lstStyle/>
          <a:p>
            <a:r>
              <a:rPr lang="en-US" dirty="0"/>
              <a:t>MONITORING VISITS </a:t>
            </a:r>
          </a:p>
        </p:txBody>
      </p:sp>
    </p:spTree>
    <p:extLst>
      <p:ext uri="{BB962C8B-B14F-4D97-AF65-F5344CB8AC3E}">
        <p14:creationId xmlns:p14="http://schemas.microsoft.com/office/powerpoint/2010/main" val="274859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AE281-8B25-2103-A359-42671C39C2D4}"/>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5AA2769F-DEE3-BDEC-F0DD-5FEEB1A771B6}"/>
              </a:ext>
            </a:extLst>
          </p:cNvPr>
          <p:cNvSpPr>
            <a:spLocks noGrp="1"/>
          </p:cNvSpPr>
          <p:nvPr>
            <p:ph type="sldNum" sz="quarter" idx="12"/>
          </p:nvPr>
        </p:nvSpPr>
        <p:spPr/>
        <p:txBody>
          <a:bodyPr/>
          <a:lstStyle/>
          <a:p>
            <a:pPr>
              <a:defRPr/>
            </a:pPr>
            <a:fld id="{9C10EB89-1475-4332-AC66-2657F847E4F2}" type="slidenum">
              <a:rPr lang="en-US" smtClean="0"/>
              <a:pPr>
                <a:defRPr/>
              </a:pPr>
              <a:t>21</a:t>
            </a:fld>
            <a:endParaRPr lang="en-US" dirty="0"/>
          </a:p>
        </p:txBody>
      </p:sp>
      <p:sp>
        <p:nvSpPr>
          <p:cNvPr id="4" name="Content Placeholder 3">
            <a:extLst>
              <a:ext uri="{FF2B5EF4-FFF2-40B4-BE49-F238E27FC236}">
                <a16:creationId xmlns:a16="http://schemas.microsoft.com/office/drawing/2014/main" id="{1FF9B880-B495-D662-09E6-29A98B069A7D}"/>
              </a:ext>
            </a:extLst>
          </p:cNvPr>
          <p:cNvSpPr>
            <a:spLocks noGrp="1"/>
          </p:cNvSpPr>
          <p:nvPr>
            <p:ph sz="quarter" idx="13"/>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200" dirty="0"/>
              <a:t>QUESTIONS?</a:t>
            </a:r>
          </a:p>
        </p:txBody>
      </p:sp>
      <p:sp>
        <p:nvSpPr>
          <p:cNvPr id="5" name="Title 4">
            <a:extLst>
              <a:ext uri="{FF2B5EF4-FFF2-40B4-BE49-F238E27FC236}">
                <a16:creationId xmlns:a16="http://schemas.microsoft.com/office/drawing/2014/main" id="{85CF29F3-70C0-6D3E-0533-D1C5DD515317}"/>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80557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9B76395-03B5-B121-DD2A-6560F93A4C14}"/>
              </a:ext>
            </a:extLst>
          </p:cNvPr>
          <p:cNvSpPr>
            <a:spLocks noGrp="1"/>
          </p:cNvSpPr>
          <p:nvPr>
            <p:ph type="dt" sz="half" idx="10"/>
          </p:nvPr>
        </p:nvSpPr>
        <p:spPr/>
        <p:txBody>
          <a:bodyPr/>
          <a:lstStyle/>
          <a:p>
            <a:pPr>
              <a:defRPr/>
            </a:pPr>
            <a:fld id="{6908C381-0B50-4C5E-ABC8-46BD068596A9}" type="datetime1">
              <a:rPr lang="en-US" smtClean="0"/>
              <a:t>12/13/2023</a:t>
            </a:fld>
            <a:endParaRPr lang="en-US" dirty="0"/>
          </a:p>
        </p:txBody>
      </p:sp>
      <p:sp>
        <p:nvSpPr>
          <p:cNvPr id="6" name="Slide Number Placeholder 5">
            <a:extLst>
              <a:ext uri="{FF2B5EF4-FFF2-40B4-BE49-F238E27FC236}">
                <a16:creationId xmlns:a16="http://schemas.microsoft.com/office/drawing/2014/main" id="{915D50AE-F2ED-C8D4-D767-3299A0E0843C}"/>
              </a:ext>
            </a:extLst>
          </p:cNvPr>
          <p:cNvSpPr>
            <a:spLocks noGrp="1"/>
          </p:cNvSpPr>
          <p:nvPr>
            <p:ph type="sldNum" sz="quarter" idx="12"/>
          </p:nvPr>
        </p:nvSpPr>
        <p:spPr/>
        <p:txBody>
          <a:bodyPr/>
          <a:lstStyle/>
          <a:p>
            <a:pPr>
              <a:defRPr/>
            </a:pPr>
            <a:fld id="{70265E95-77F9-457A-9EE3-4D9004F83F9A}" type="slidenum">
              <a:rPr lang="en-US" smtClean="0"/>
              <a:pPr>
                <a:defRPr/>
              </a:pPr>
              <a:t>3</a:t>
            </a:fld>
            <a:endParaRPr lang="en-US"/>
          </a:p>
        </p:txBody>
      </p:sp>
      <p:sp>
        <p:nvSpPr>
          <p:cNvPr id="8" name="Content Placeholder 7">
            <a:extLst>
              <a:ext uri="{FF2B5EF4-FFF2-40B4-BE49-F238E27FC236}">
                <a16:creationId xmlns:a16="http://schemas.microsoft.com/office/drawing/2014/main" id="{79760DC1-75BF-840B-DD80-B90CCD220214}"/>
              </a:ext>
            </a:extLst>
          </p:cNvPr>
          <p:cNvSpPr>
            <a:spLocks noGrp="1"/>
          </p:cNvSpPr>
          <p:nvPr>
            <p:ph sz="quarter" idx="13"/>
          </p:nvPr>
        </p:nvSpPr>
        <p:spPr>
          <a:xfrm>
            <a:off x="609600" y="1143000"/>
            <a:ext cx="10871200" cy="4876060"/>
          </a:xfrm>
        </p:spPr>
        <p:txBody>
          <a:bodyPr/>
          <a:lstStyle/>
          <a:p>
            <a:r>
              <a:rPr lang="en-US" dirty="0"/>
              <a:t>Central Region</a:t>
            </a:r>
          </a:p>
          <a:p>
            <a:pPr lvl="1"/>
            <a:r>
              <a:rPr lang="en-US" dirty="0"/>
              <a:t>Gabrielle Williams: </a:t>
            </a:r>
            <a:r>
              <a:rPr lang="en-US" dirty="0">
                <a:hlinkClick r:id="rId2"/>
              </a:rPr>
              <a:t>gawilliams@pa.gov</a:t>
            </a:r>
            <a:r>
              <a:rPr lang="en-US" dirty="0"/>
              <a:t> </a:t>
            </a:r>
          </a:p>
          <a:p>
            <a:r>
              <a:rPr lang="en-US" dirty="0"/>
              <a:t>Northeast Region</a:t>
            </a:r>
          </a:p>
          <a:p>
            <a:pPr lvl="1"/>
            <a:r>
              <a:rPr lang="en-US" dirty="0"/>
              <a:t>Brian Waugh: </a:t>
            </a:r>
            <a:r>
              <a:rPr lang="en-US" dirty="0">
                <a:hlinkClick r:id="rId3"/>
              </a:rPr>
              <a:t>bwaugh@pa.gov</a:t>
            </a:r>
            <a:r>
              <a:rPr lang="en-US" dirty="0"/>
              <a:t> </a:t>
            </a:r>
          </a:p>
          <a:p>
            <a:r>
              <a:rPr lang="en-US" dirty="0"/>
              <a:t>Southeast Region</a:t>
            </a:r>
          </a:p>
          <a:p>
            <a:pPr lvl="1"/>
            <a:r>
              <a:rPr lang="en-US" dirty="0"/>
              <a:t>Andrea Clarke: </a:t>
            </a:r>
            <a:r>
              <a:rPr lang="en-US" dirty="0">
                <a:hlinkClick r:id="rId4"/>
              </a:rPr>
              <a:t>aclarke@pa.gov</a:t>
            </a:r>
            <a:r>
              <a:rPr lang="en-US" dirty="0"/>
              <a:t> </a:t>
            </a:r>
          </a:p>
          <a:p>
            <a:r>
              <a:rPr lang="en-US" dirty="0"/>
              <a:t>Western Region</a:t>
            </a:r>
          </a:p>
          <a:p>
            <a:pPr lvl="1"/>
            <a:r>
              <a:rPr lang="en-US" dirty="0"/>
              <a:t>Amber Kalp: </a:t>
            </a:r>
            <a:r>
              <a:rPr lang="en-US" dirty="0">
                <a:hlinkClick r:id="rId5"/>
              </a:rPr>
              <a:t>akalp@pa.gov</a:t>
            </a:r>
            <a:r>
              <a:rPr lang="en-US" dirty="0"/>
              <a:t> </a:t>
            </a:r>
          </a:p>
          <a:p>
            <a:r>
              <a:rPr lang="en-US" dirty="0"/>
              <a:t>Bureau Director</a:t>
            </a:r>
          </a:p>
          <a:p>
            <a:r>
              <a:rPr lang="en-US" dirty="0"/>
              <a:t>- </a:t>
            </a:r>
            <a:r>
              <a:rPr lang="en-US" sz="2000" dirty="0"/>
              <a:t>Caitlin Robinson: </a:t>
            </a:r>
            <a:r>
              <a:rPr lang="en-US" sz="2000" dirty="0">
                <a:hlinkClick r:id="rId6"/>
              </a:rPr>
              <a:t>cairobinso@pa.gov</a:t>
            </a:r>
            <a:r>
              <a:rPr lang="en-US" sz="2000" dirty="0"/>
              <a:t> </a:t>
            </a:r>
          </a:p>
        </p:txBody>
      </p:sp>
      <p:sp>
        <p:nvSpPr>
          <p:cNvPr id="7" name="Title 6">
            <a:extLst>
              <a:ext uri="{FF2B5EF4-FFF2-40B4-BE49-F238E27FC236}">
                <a16:creationId xmlns:a16="http://schemas.microsoft.com/office/drawing/2014/main" id="{C8546FA0-F558-BE7E-0B4E-6DC81B60F80F}"/>
              </a:ext>
            </a:extLst>
          </p:cNvPr>
          <p:cNvSpPr>
            <a:spLocks noGrp="1"/>
          </p:cNvSpPr>
          <p:nvPr>
            <p:ph type="title"/>
          </p:nvPr>
        </p:nvSpPr>
        <p:spPr/>
        <p:txBody>
          <a:bodyPr/>
          <a:lstStyle/>
          <a:p>
            <a:r>
              <a:rPr lang="en-US" dirty="0"/>
              <a:t>Regional Directors </a:t>
            </a:r>
          </a:p>
        </p:txBody>
      </p:sp>
    </p:spTree>
    <p:extLst>
      <p:ext uri="{BB962C8B-B14F-4D97-AF65-F5344CB8AC3E}">
        <p14:creationId xmlns:p14="http://schemas.microsoft.com/office/powerpoint/2010/main" val="160118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B90F6-90CE-874B-B485-680CF29F0D6C}"/>
              </a:ext>
            </a:extLst>
          </p:cNvPr>
          <p:cNvSpPr>
            <a:spLocks noGrp="1"/>
          </p:cNvSpPr>
          <p:nvPr>
            <p:ph type="title"/>
          </p:nvPr>
        </p:nvSpPr>
        <p:spPr/>
        <p:txBody>
          <a:bodyPr/>
          <a:lstStyle/>
          <a:p>
            <a:r>
              <a:rPr lang="en-US" dirty="0"/>
              <a:t>General Overview of Licensing Process</a:t>
            </a:r>
          </a:p>
        </p:txBody>
      </p:sp>
      <p:sp>
        <p:nvSpPr>
          <p:cNvPr id="3" name="Content Placeholder 2">
            <a:extLst>
              <a:ext uri="{FF2B5EF4-FFF2-40B4-BE49-F238E27FC236}">
                <a16:creationId xmlns:a16="http://schemas.microsoft.com/office/drawing/2014/main" id="{0E6D8CF1-3A6D-3C03-3D73-C1C1CB7A9A06}"/>
              </a:ext>
            </a:extLst>
          </p:cNvPr>
          <p:cNvSpPr>
            <a:spLocks noGrp="1"/>
          </p:cNvSpPr>
          <p:nvPr>
            <p:ph sz="quarter" idx="13"/>
          </p:nvPr>
        </p:nvSpPr>
        <p:spPr>
          <a:xfrm>
            <a:off x="1828800" y="1066800"/>
            <a:ext cx="8534400" cy="5029200"/>
          </a:xfrm>
        </p:spPr>
        <p:txBody>
          <a:bodyPr/>
          <a:lstStyle/>
          <a:p>
            <a:pPr marL="0" indent="0">
              <a:buNone/>
            </a:pPr>
            <a:r>
              <a:rPr lang="en-US" dirty="0"/>
              <a:t>For the most part, all DHS licensing offices follow the following licensing process/procedures</a:t>
            </a:r>
          </a:p>
          <a:p>
            <a:r>
              <a:rPr lang="en-US" dirty="0"/>
              <a:t>Prior to issuing an initial license,  the application packet must be approved, and an onsite inspection must occur</a:t>
            </a:r>
          </a:p>
          <a:p>
            <a:r>
              <a:rPr lang="en-US" dirty="0"/>
              <a:t>All licensees are inspected on an annual basis</a:t>
            </a:r>
          </a:p>
          <a:p>
            <a:r>
              <a:rPr lang="en-US" dirty="0"/>
              <a:t>Areas of non-compliance are documented on a Licensing Inspection Summary (LIS)</a:t>
            </a:r>
          </a:p>
          <a:p>
            <a:r>
              <a:rPr lang="en-US" dirty="0"/>
              <a:t>In response to receiving an LIS, the licensee must submit the plan of correction (POC).  The POC must be approved by the Department</a:t>
            </a:r>
          </a:p>
          <a:p>
            <a:r>
              <a:rPr lang="en-US" dirty="0"/>
              <a:t>The licensing office will then verify that the POC was properly implemented</a:t>
            </a:r>
          </a:p>
          <a:p>
            <a:endParaRPr lang="en-US" dirty="0"/>
          </a:p>
        </p:txBody>
      </p:sp>
      <p:sp>
        <p:nvSpPr>
          <p:cNvPr id="4" name="Date Placeholder 3">
            <a:extLst>
              <a:ext uri="{FF2B5EF4-FFF2-40B4-BE49-F238E27FC236}">
                <a16:creationId xmlns:a16="http://schemas.microsoft.com/office/drawing/2014/main" id="{057E58C7-5E16-5733-9AD7-AFA56691045C}"/>
              </a:ext>
            </a:extLst>
          </p:cNvPr>
          <p:cNvSpPr>
            <a:spLocks noGrp="1"/>
          </p:cNvSpPr>
          <p:nvPr>
            <p:ph type="dt" sz="half" idx="2"/>
          </p:nvPr>
        </p:nvSpPr>
        <p:spPr/>
        <p:txBody>
          <a:bodyPr/>
          <a:lstStyle/>
          <a:p>
            <a:pPr fontAlgn="base">
              <a:spcBef>
                <a:spcPct val="0"/>
              </a:spcBef>
              <a:spcAft>
                <a:spcPct val="0"/>
              </a:spcAft>
              <a:defRPr/>
            </a:pPr>
            <a:fld id="{19016256-A15E-472F-A44B-6D4C4106F6AD}" type="datetime1">
              <a:rPr lang="en-US">
                <a:solidFill>
                  <a:srgbClr val="000000"/>
                </a:solidFill>
                <a:latin typeface="Arial" charset="0"/>
              </a:rPr>
              <a:pPr fontAlgn="base">
                <a:spcBef>
                  <a:spcPct val="0"/>
                </a:spcBef>
                <a:spcAft>
                  <a:spcPct val="0"/>
                </a:spcAft>
                <a:defRPr/>
              </a:pPr>
              <a:t>12/13/2023</a:t>
            </a:fld>
            <a:endParaRPr lang="en-US" dirty="0">
              <a:solidFill>
                <a:srgbClr val="000000"/>
              </a:solidFill>
              <a:latin typeface="Arial" charset="0"/>
            </a:endParaRPr>
          </a:p>
        </p:txBody>
      </p:sp>
      <p:sp>
        <p:nvSpPr>
          <p:cNvPr id="5" name="Slide Number Placeholder 4">
            <a:extLst>
              <a:ext uri="{FF2B5EF4-FFF2-40B4-BE49-F238E27FC236}">
                <a16:creationId xmlns:a16="http://schemas.microsoft.com/office/drawing/2014/main" id="{02279B4A-34F4-E473-9B7F-070CE6BFBD84}"/>
              </a:ext>
            </a:extLst>
          </p:cNvPr>
          <p:cNvSpPr>
            <a:spLocks noGrp="1"/>
          </p:cNvSpPr>
          <p:nvPr>
            <p:ph type="sldNum" sz="quarter" idx="4"/>
          </p:nvPr>
        </p:nvSpPr>
        <p:spPr/>
        <p:txBody>
          <a:bodyPr/>
          <a:lstStyle/>
          <a:p>
            <a:pPr fontAlgn="base">
              <a:spcBef>
                <a:spcPct val="0"/>
              </a:spcBef>
              <a:spcAft>
                <a:spcPct val="0"/>
              </a:spcAft>
              <a:defRPr/>
            </a:pPr>
            <a:fld id="{70265E95-77F9-457A-9EE3-4D9004F83F9A}" type="slidenum">
              <a:rPr lang="en-US">
                <a:solidFill>
                  <a:srgbClr val="000000"/>
                </a:solidFill>
                <a:latin typeface="Arial" charset="0"/>
              </a:rPr>
              <a:pPr fontAlgn="base">
                <a:spcBef>
                  <a:spcPct val="0"/>
                </a:spcBef>
                <a:spcAft>
                  <a:spcPct val="0"/>
                </a:spcAft>
                <a:defRPr/>
              </a:pPr>
              <a:t>4</a:t>
            </a:fld>
            <a:endParaRPr lang="en-US">
              <a:solidFill>
                <a:srgbClr val="000000"/>
              </a:solidFill>
              <a:latin typeface="Arial" charset="0"/>
            </a:endParaRPr>
          </a:p>
        </p:txBody>
      </p:sp>
    </p:spTree>
    <p:extLst>
      <p:ext uri="{BB962C8B-B14F-4D97-AF65-F5344CB8AC3E}">
        <p14:creationId xmlns:p14="http://schemas.microsoft.com/office/powerpoint/2010/main" val="192054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B90F6-90CE-874B-B485-680CF29F0D6C}"/>
              </a:ext>
            </a:extLst>
          </p:cNvPr>
          <p:cNvSpPr>
            <a:spLocks noGrp="1"/>
          </p:cNvSpPr>
          <p:nvPr>
            <p:ph type="title"/>
          </p:nvPr>
        </p:nvSpPr>
        <p:spPr/>
        <p:txBody>
          <a:bodyPr/>
          <a:lstStyle/>
          <a:p>
            <a:r>
              <a:rPr lang="en-US" dirty="0"/>
              <a:t>PREPARING FOR ANNUAL LICENSING VISITS</a:t>
            </a:r>
          </a:p>
        </p:txBody>
      </p:sp>
      <p:sp>
        <p:nvSpPr>
          <p:cNvPr id="3" name="Content Placeholder 2">
            <a:extLst>
              <a:ext uri="{FF2B5EF4-FFF2-40B4-BE49-F238E27FC236}">
                <a16:creationId xmlns:a16="http://schemas.microsoft.com/office/drawing/2014/main" id="{0E6D8CF1-3A6D-3C03-3D73-C1C1CB7A9A06}"/>
              </a:ext>
            </a:extLst>
          </p:cNvPr>
          <p:cNvSpPr>
            <a:spLocks noGrp="1"/>
          </p:cNvSpPr>
          <p:nvPr>
            <p:ph sz="quarter" idx="13"/>
          </p:nvPr>
        </p:nvSpPr>
        <p:spPr>
          <a:xfrm>
            <a:off x="1828800" y="1066800"/>
            <a:ext cx="8534400" cy="5029200"/>
          </a:xfrm>
        </p:spPr>
        <p:txBody>
          <a:bodyPr/>
          <a:lstStyle/>
          <a:p>
            <a:pPr>
              <a:buFontTx/>
              <a:buChar char="-"/>
            </a:pPr>
            <a:r>
              <a:rPr lang="en-US" dirty="0"/>
              <a:t>A point person will be assigned to your annual review.  It is important to have consistent communication with this person.</a:t>
            </a:r>
          </a:p>
          <a:p>
            <a:pPr>
              <a:buFontTx/>
              <a:buChar char="-"/>
            </a:pPr>
            <a:r>
              <a:rPr lang="en-US" dirty="0"/>
              <a:t>You can request the checklist ahead of time which outlines the items that the regional staff will be looking for during the review.</a:t>
            </a:r>
          </a:p>
          <a:p>
            <a:pPr>
              <a:buFontTx/>
              <a:buChar char="-"/>
            </a:pPr>
            <a:r>
              <a:rPr lang="en-US" dirty="0"/>
              <a:t>The list of cases for review will be provided prior to the start of your annual review.</a:t>
            </a:r>
          </a:p>
          <a:p>
            <a:pPr lvl="1">
              <a:buFontTx/>
              <a:buChar char="-"/>
            </a:pPr>
            <a:r>
              <a:rPr lang="en-US" dirty="0"/>
              <a:t>Make sure all files are readily available for the regional staff and you communicate ahead of time any concerns.</a:t>
            </a:r>
          </a:p>
          <a:p>
            <a:pPr>
              <a:buFontTx/>
              <a:buChar char="-"/>
            </a:pPr>
            <a:r>
              <a:rPr lang="en-US" dirty="0"/>
              <a:t>If your review involves your computer system, it is best to check those ahead of time to help ensure no issues on the day(s) of licensing </a:t>
            </a:r>
          </a:p>
        </p:txBody>
      </p:sp>
      <p:sp>
        <p:nvSpPr>
          <p:cNvPr id="4" name="Date Placeholder 3">
            <a:extLst>
              <a:ext uri="{FF2B5EF4-FFF2-40B4-BE49-F238E27FC236}">
                <a16:creationId xmlns:a16="http://schemas.microsoft.com/office/drawing/2014/main" id="{057E58C7-5E16-5733-9AD7-AFA56691045C}"/>
              </a:ext>
            </a:extLst>
          </p:cNvPr>
          <p:cNvSpPr>
            <a:spLocks noGrp="1"/>
          </p:cNvSpPr>
          <p:nvPr>
            <p:ph type="dt" sz="half" idx="2"/>
          </p:nvPr>
        </p:nvSpPr>
        <p:spPr/>
        <p:txBody>
          <a:bodyPr/>
          <a:lstStyle/>
          <a:p>
            <a:pPr fontAlgn="base">
              <a:spcBef>
                <a:spcPct val="0"/>
              </a:spcBef>
              <a:spcAft>
                <a:spcPct val="0"/>
              </a:spcAft>
              <a:defRPr/>
            </a:pPr>
            <a:fld id="{19016256-A15E-472F-A44B-6D4C4106F6AD}" type="datetime1">
              <a:rPr lang="en-US">
                <a:solidFill>
                  <a:srgbClr val="000000"/>
                </a:solidFill>
                <a:latin typeface="Arial" charset="0"/>
              </a:rPr>
              <a:pPr fontAlgn="base">
                <a:spcBef>
                  <a:spcPct val="0"/>
                </a:spcBef>
                <a:spcAft>
                  <a:spcPct val="0"/>
                </a:spcAft>
                <a:defRPr/>
              </a:pPr>
              <a:t>12/13/2023</a:t>
            </a:fld>
            <a:endParaRPr lang="en-US" dirty="0">
              <a:solidFill>
                <a:srgbClr val="000000"/>
              </a:solidFill>
              <a:latin typeface="Arial" charset="0"/>
            </a:endParaRPr>
          </a:p>
        </p:txBody>
      </p:sp>
      <p:sp>
        <p:nvSpPr>
          <p:cNvPr id="5" name="Slide Number Placeholder 4">
            <a:extLst>
              <a:ext uri="{FF2B5EF4-FFF2-40B4-BE49-F238E27FC236}">
                <a16:creationId xmlns:a16="http://schemas.microsoft.com/office/drawing/2014/main" id="{02279B4A-34F4-E473-9B7F-070CE6BFBD84}"/>
              </a:ext>
            </a:extLst>
          </p:cNvPr>
          <p:cNvSpPr>
            <a:spLocks noGrp="1"/>
          </p:cNvSpPr>
          <p:nvPr>
            <p:ph type="sldNum" sz="quarter" idx="4"/>
          </p:nvPr>
        </p:nvSpPr>
        <p:spPr/>
        <p:txBody>
          <a:bodyPr/>
          <a:lstStyle/>
          <a:p>
            <a:pPr fontAlgn="base">
              <a:spcBef>
                <a:spcPct val="0"/>
              </a:spcBef>
              <a:spcAft>
                <a:spcPct val="0"/>
              </a:spcAft>
              <a:defRPr/>
            </a:pPr>
            <a:fld id="{70265E95-77F9-457A-9EE3-4D9004F83F9A}" type="slidenum">
              <a:rPr lang="en-US">
                <a:solidFill>
                  <a:srgbClr val="000000"/>
                </a:solidFill>
                <a:latin typeface="Arial" charset="0"/>
              </a:rPr>
              <a:pPr fontAlgn="base">
                <a:spcBef>
                  <a:spcPct val="0"/>
                </a:spcBef>
                <a:spcAft>
                  <a:spcPct val="0"/>
                </a:spcAft>
                <a:defRPr/>
              </a:pPr>
              <a:t>5</a:t>
            </a:fld>
            <a:endParaRPr lang="en-US">
              <a:solidFill>
                <a:srgbClr val="000000"/>
              </a:solidFill>
              <a:latin typeface="Arial" charset="0"/>
            </a:endParaRPr>
          </a:p>
        </p:txBody>
      </p:sp>
    </p:spTree>
    <p:extLst>
      <p:ext uri="{BB962C8B-B14F-4D97-AF65-F5344CB8AC3E}">
        <p14:creationId xmlns:p14="http://schemas.microsoft.com/office/powerpoint/2010/main" val="220511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fld id="{85F7C44A-6C0C-434B-B35F-DA84A7E210B1}" type="datetime1">
              <a:rPr lang="en-US">
                <a:solidFill>
                  <a:srgbClr val="FFFFFF"/>
                </a:solidFill>
                <a:latin typeface="Arial" charset="0"/>
                <a:ea typeface="ＭＳ Ｐゴシック" pitchFamily="-106" charset="-128"/>
              </a:rPr>
              <a:pPr fontAlgn="base">
                <a:spcBef>
                  <a:spcPct val="0"/>
                </a:spcBef>
                <a:spcAft>
                  <a:spcPct val="0"/>
                </a:spcAft>
                <a:defRPr/>
              </a:pPr>
              <a:t>12/13/2023</a:t>
            </a:fld>
            <a:endParaRPr lang="en-US" dirty="0">
              <a:solidFill>
                <a:srgbClr val="FFFFFF"/>
              </a:solidFill>
              <a:latin typeface="Arial" charset="0"/>
              <a:ea typeface="ＭＳ Ｐゴシック" pitchFamily="-106" charset="-128"/>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C10EB89-1475-4332-AC66-2657F847E4F2}" type="slidenum">
              <a:rPr lang="en-US">
                <a:solidFill>
                  <a:srgbClr val="FFFFFF"/>
                </a:solidFill>
                <a:latin typeface="Arial" charset="0"/>
              </a:rPr>
              <a:pPr fontAlgn="base">
                <a:spcBef>
                  <a:spcPct val="0"/>
                </a:spcBef>
                <a:spcAft>
                  <a:spcPct val="0"/>
                </a:spcAft>
                <a:defRPr/>
              </a:pPr>
              <a:t>6</a:t>
            </a:fld>
            <a:endParaRPr lang="en-US" dirty="0">
              <a:solidFill>
                <a:srgbClr val="FFFFFF"/>
              </a:solidFill>
              <a:latin typeface="Arial" charset="0"/>
            </a:endParaRPr>
          </a:p>
        </p:txBody>
      </p:sp>
      <p:sp>
        <p:nvSpPr>
          <p:cNvPr id="4" name="Content Placeholder 3"/>
          <p:cNvSpPr>
            <a:spLocks noGrp="1"/>
          </p:cNvSpPr>
          <p:nvPr>
            <p:ph sz="quarter" idx="13"/>
          </p:nvPr>
        </p:nvSpPr>
        <p:spPr>
          <a:xfrm>
            <a:off x="609600" y="1142999"/>
            <a:ext cx="10871200" cy="4846739"/>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10% or no more than 10 cases for each life of case area to be reviewed during licensure All life of case areas (screen-outs*; Intake: CPS; Intake: GPS; In-home; Placement; and Adoption)</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Note Cases should be inclusive of a sampling of the following:</a:t>
            </a: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Times New Roman" panose="02020603050405020304" pitchFamily="18" charset="0"/>
              </a:rPr>
              <a:t>One of the in-home or placement cases reviewed should be a shared responsibility case.</a:t>
            </a: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Times New Roman" panose="02020603050405020304" pitchFamily="18" charset="0"/>
              </a:rPr>
              <a:t>Sample size should include youth in care or discharged from care after the age of 16 and one resumption of jurisdiction case.</a:t>
            </a: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Times New Roman" panose="02020603050405020304" pitchFamily="18" charset="0"/>
              </a:rPr>
              <a:t>At least 1 case with primary goal of APPLA and 1 case with the concurrent goal of APPLA</a:t>
            </a:r>
          </a:p>
          <a:p>
            <a:pPr marL="1143000" marR="0" lvl="2" indent="-228600">
              <a:lnSpc>
                <a:spcPct val="107000"/>
              </a:lnSpc>
              <a:spcBef>
                <a:spcPts val="0"/>
              </a:spcBef>
              <a:spcAft>
                <a:spcPts val="0"/>
              </a:spcAft>
              <a:buFont typeface="Wingdings" panose="05000000000000000000" pitchFamily="2" charset="2"/>
              <a:buChar char=""/>
            </a:pPr>
            <a:r>
              <a:rPr lang="en-US" sz="1100" dirty="0">
                <a:ea typeface="Calibri" panose="020F0502020204030204" pitchFamily="34" charset="0"/>
                <a:cs typeface="Times New Roman" panose="02020603050405020304" pitchFamily="18" charset="0"/>
              </a:rPr>
              <a:t>At least  1 case of Plans of Safe care if applicable</a:t>
            </a: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Times New Roman" panose="02020603050405020304" pitchFamily="18" charset="0"/>
              </a:rPr>
              <a:t>At least 1 case of IL</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For counties in which the licensing inspection follows the QSR, the cases pulled as part of the QSR sample will comprise part of sample for the annual inspection.  Additional cases may need to be pulled to meet the licensure sampling criteria.</a:t>
            </a:r>
          </a:p>
          <a:p>
            <a:pPr marL="342900" marR="0" lvl="0" indent="-3429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In addition to the above, there will be 2 ICPC cases reviewed:</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One ICPC case will be Pennsylvania as the Sending State</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One ICPC case will be Pennsylvania as the Receiving State</a:t>
            </a:r>
          </a:p>
          <a:p>
            <a:pPr marL="342900" marR="0" lvl="0" indent="-3429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County Operated Foster Homes (including Kinship)-	</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All new homes reviewed during the Period Under Review</a:t>
            </a: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Times New Roman" panose="02020603050405020304" pitchFamily="18" charset="0"/>
              </a:rPr>
              <a:t>If there are more than 30 homes, the following sample will be used:</a:t>
            </a:r>
          </a:p>
          <a:p>
            <a:pPr marL="1600200" marR="0" lvl="3" indent="-2286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31-60 homes: 50%</a:t>
            </a:r>
          </a:p>
          <a:p>
            <a:pPr marL="1600200" marR="0" lvl="3" indent="-2286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60-90 homes: 30%</a:t>
            </a:r>
          </a:p>
          <a:p>
            <a:pPr marL="1600200" marR="0" lvl="3" indent="-228600">
              <a:lnSpc>
                <a:spcPct val="107000"/>
              </a:lnSpc>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Over 90 homes: 25%</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Tenured or older than one licensing year = 10% or more than 10</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Times New Roman" panose="02020603050405020304" pitchFamily="18" charset="0"/>
              </a:rPr>
              <a:t>Foster Home Visits</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The percentage of all approved foster/resource homes on the date the list is generated for licensing will be used to determine the visit sample. </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The sample size for the visit will be 10% of the total approved homes with no less than 2 homes being visited and no more than 4.</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The resource homes visited should consist of at least one (1) newly approved home and one (1) tenured home, and a mixture of foster/resource home types (kinship, traditional foster care).</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When at all possible, the resource homes visits should be homes that were not visited in the previous inspection year.</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Personnel Records – All new employee personnel files hired during the Period Under Review &amp; training records for all staff</a:t>
            </a:r>
          </a:p>
        </p:txBody>
      </p:sp>
      <p:sp>
        <p:nvSpPr>
          <p:cNvPr id="5" name="Title 4"/>
          <p:cNvSpPr>
            <a:spLocks noGrp="1"/>
          </p:cNvSpPr>
          <p:nvPr>
            <p:ph type="title"/>
          </p:nvPr>
        </p:nvSpPr>
        <p:spPr/>
        <p:txBody>
          <a:bodyPr/>
          <a:lstStyle/>
          <a:p>
            <a:r>
              <a:rPr lang="en-US" dirty="0"/>
              <a:t>COUNTY AGENCY SAMPLE SIZE</a:t>
            </a:r>
          </a:p>
        </p:txBody>
      </p:sp>
    </p:spTree>
    <p:extLst>
      <p:ext uri="{BB962C8B-B14F-4D97-AF65-F5344CB8AC3E}">
        <p14:creationId xmlns:p14="http://schemas.microsoft.com/office/powerpoint/2010/main" val="221664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7EBB7B-33DB-71FB-967F-331F43544195}"/>
              </a:ext>
            </a:extLst>
          </p:cNvPr>
          <p:cNvSpPr>
            <a:spLocks noGrp="1"/>
          </p:cNvSpPr>
          <p:nvPr>
            <p:ph type="dt" sz="half" idx="10"/>
          </p:nvPr>
        </p:nvSpPr>
        <p:spPr/>
        <p:txBody>
          <a:bodyPr/>
          <a:lstStyle/>
          <a:p>
            <a:pPr>
              <a:defRPr/>
            </a:pPr>
            <a:fld id="{3860FB85-490E-4A85-84FF-88CBDED8B2D7}" type="datetime1">
              <a:rPr lang="en-US" smtClean="0"/>
              <a:t>12/13/2023</a:t>
            </a:fld>
            <a:endParaRPr lang="en-US" dirty="0"/>
          </a:p>
        </p:txBody>
      </p:sp>
      <p:sp>
        <p:nvSpPr>
          <p:cNvPr id="3" name="Slide Number Placeholder 2">
            <a:extLst>
              <a:ext uri="{FF2B5EF4-FFF2-40B4-BE49-F238E27FC236}">
                <a16:creationId xmlns:a16="http://schemas.microsoft.com/office/drawing/2014/main" id="{807B3EB9-6C7F-2F6E-447C-6D13F2F28099}"/>
              </a:ext>
            </a:extLst>
          </p:cNvPr>
          <p:cNvSpPr>
            <a:spLocks noGrp="1"/>
          </p:cNvSpPr>
          <p:nvPr>
            <p:ph type="sldNum" sz="quarter" idx="12"/>
          </p:nvPr>
        </p:nvSpPr>
        <p:spPr/>
        <p:txBody>
          <a:bodyPr/>
          <a:lstStyle/>
          <a:p>
            <a:pPr>
              <a:defRPr/>
            </a:pPr>
            <a:fld id="{9C10EB89-1475-4332-AC66-2657F847E4F2}" type="slidenum">
              <a:rPr lang="en-US" smtClean="0"/>
              <a:pPr>
                <a:defRPr/>
              </a:pPr>
              <a:t>7</a:t>
            </a:fld>
            <a:endParaRPr lang="en-US" dirty="0"/>
          </a:p>
        </p:txBody>
      </p:sp>
      <p:sp>
        <p:nvSpPr>
          <p:cNvPr id="4" name="Content Placeholder 3">
            <a:extLst>
              <a:ext uri="{FF2B5EF4-FFF2-40B4-BE49-F238E27FC236}">
                <a16:creationId xmlns:a16="http://schemas.microsoft.com/office/drawing/2014/main" id="{CB0E492B-FFA2-4E90-C4C5-8D9FF5FC6798}"/>
              </a:ext>
            </a:extLst>
          </p:cNvPr>
          <p:cNvSpPr>
            <a:spLocks noGrp="1"/>
          </p:cNvSpPr>
          <p:nvPr>
            <p:ph sz="quarter" idx="13"/>
          </p:nvPr>
        </p:nvSpPr>
        <p:spPr/>
        <p:txBody>
          <a:bodyPr/>
          <a:lstStyle/>
          <a:p>
            <a:pPr>
              <a:spcBef>
                <a:spcPts val="0"/>
              </a:spcBef>
              <a:spcAft>
                <a:spcPts val="0"/>
              </a:spcAft>
            </a:pPr>
            <a:r>
              <a:rPr lang="en-US" sz="1400" dirty="0">
                <a:effectLst/>
                <a:ea typeface="Calibri" panose="020F0502020204030204" pitchFamily="34" charset="0"/>
              </a:rPr>
              <a:t>Licensing staff will review 10% of children served during the period under review per license to include a comprehensive sample of the children served.</a:t>
            </a:r>
          </a:p>
          <a:p>
            <a:pPr lvl="1">
              <a:spcBef>
                <a:spcPts val="0"/>
              </a:spcBef>
              <a:spcAft>
                <a:spcPts val="0"/>
              </a:spcAft>
            </a:pPr>
            <a:r>
              <a:rPr lang="en-US" sz="1400" dirty="0">
                <a:effectLst/>
                <a:ea typeface="Calibri" panose="020F0502020204030204" pitchFamily="34" charset="0"/>
              </a:rPr>
              <a:t>Licensing staff will review additional files as necessary for a variety of other factors.</a:t>
            </a:r>
          </a:p>
          <a:p>
            <a:pPr lvl="1">
              <a:spcBef>
                <a:spcPts val="0"/>
              </a:spcBef>
              <a:spcAft>
                <a:spcPts val="0"/>
              </a:spcAft>
            </a:pPr>
            <a:r>
              <a:rPr lang="en-US" sz="1400" dirty="0">
                <a:effectLst/>
                <a:ea typeface="Calibri" panose="020F0502020204030204" pitchFamily="34" charset="0"/>
              </a:rPr>
              <a:t>For child records, select a sample of children for whom restrictive procedures are used, children with complex medical conditions, a mix of dependent and delinquent children, children served in different programs/living units within the facility, children who were recently admitted, and children who were recently transferred or discharged. Regional licensing staff will request this information prior to the inspection. The requested information will accompany the Annual Licensing Inspection letter that will be sent 30 days prior to the inspection.</a:t>
            </a:r>
          </a:p>
          <a:p>
            <a:pPr marL="457200" lvl="1" indent="0">
              <a:spcBef>
                <a:spcPts val="0"/>
              </a:spcBef>
              <a:spcAft>
                <a:spcPts val="0"/>
              </a:spcAft>
              <a:buNone/>
            </a:pPr>
            <a:endParaRPr lang="en-US" sz="1400" dirty="0">
              <a:effectLst/>
              <a:ea typeface="Calibri" panose="020F0502020204030204" pitchFamily="34" charset="0"/>
            </a:endParaRPr>
          </a:p>
          <a:p>
            <a:pPr>
              <a:spcBef>
                <a:spcPts val="0"/>
              </a:spcBef>
              <a:spcAft>
                <a:spcPts val="0"/>
              </a:spcAft>
            </a:pPr>
            <a:r>
              <a:rPr lang="en-US" sz="1400" dirty="0">
                <a:effectLst/>
                <a:ea typeface="Calibri" panose="020F0502020204030204" pitchFamily="34" charset="0"/>
              </a:rPr>
              <a:t>For staff records, regional licensing staff will review all staff files.</a:t>
            </a:r>
          </a:p>
          <a:p>
            <a:pPr lvl="1">
              <a:spcBef>
                <a:spcPts val="0"/>
              </a:spcBef>
              <a:spcAft>
                <a:spcPts val="0"/>
              </a:spcAft>
            </a:pPr>
            <a:r>
              <a:rPr lang="en-US" sz="1400" dirty="0">
                <a:effectLst/>
                <a:ea typeface="Calibri" panose="020F0502020204030204" pitchFamily="34" charset="0"/>
              </a:rPr>
              <a:t>All new staff, during the licensing year, will be reviewed. This includes employees that may no longer be employed.</a:t>
            </a:r>
          </a:p>
          <a:p>
            <a:pPr lvl="1">
              <a:spcBef>
                <a:spcPts val="0"/>
              </a:spcBef>
              <a:spcAft>
                <a:spcPts val="0"/>
              </a:spcAft>
            </a:pPr>
            <a:r>
              <a:rPr lang="en-US" sz="1400" dirty="0">
                <a:effectLst/>
                <a:ea typeface="Calibri" panose="020F0502020204030204" pitchFamily="34" charset="0"/>
              </a:rPr>
              <a:t>Licensing staff will review all tenured staff files for clearances, training, and health statements.</a:t>
            </a:r>
            <a:endParaRPr lang="en-US" sz="1400" dirty="0">
              <a:ea typeface="Calibri" panose="020F0502020204030204" pitchFamily="34" charset="0"/>
            </a:endParaRPr>
          </a:p>
          <a:p>
            <a:pPr lvl="1">
              <a:spcBef>
                <a:spcPts val="0"/>
              </a:spcBef>
              <a:spcAft>
                <a:spcPts val="0"/>
              </a:spcAft>
            </a:pPr>
            <a:r>
              <a:rPr lang="en-US" sz="1400" dirty="0">
                <a:effectLst/>
                <a:ea typeface="Calibri" panose="020F0502020204030204" pitchFamily="34" charset="0"/>
              </a:rPr>
              <a:t>In addition, licensing staff will review qualifications and updated job descriptions for promoted staff during the licensing year.</a:t>
            </a:r>
          </a:p>
          <a:p>
            <a:pPr marL="457200" lvl="1" indent="0">
              <a:spcBef>
                <a:spcPts val="0"/>
              </a:spcBef>
              <a:spcAft>
                <a:spcPts val="0"/>
              </a:spcAft>
              <a:buNone/>
            </a:pPr>
            <a:endParaRPr lang="en-US" sz="1400" dirty="0">
              <a:effectLst/>
              <a:ea typeface="Calibri" panose="020F0502020204030204" pitchFamily="34" charset="0"/>
            </a:endParaRPr>
          </a:p>
          <a:p>
            <a:pPr>
              <a:spcBef>
                <a:spcPts val="0"/>
              </a:spcBef>
              <a:spcAft>
                <a:spcPts val="0"/>
              </a:spcAft>
            </a:pPr>
            <a:r>
              <a:rPr lang="en-US" sz="1400" dirty="0">
                <a:effectLst/>
                <a:ea typeface="Calibri" panose="020F0502020204030204" pitchFamily="34" charset="0"/>
              </a:rPr>
              <a:t>Regional licensing staff will also request additional information approximately 30 days prior to the onsite inspection. The includes, but is not limited to current description of services, organizational chart, current waivers, insurance coverage, self-attestation form (Prison Rape Elimination Act), changes in personnel policies or service policies, listing of consultants, notification to local fire officials (if applicable), fire safety permit, fire drill logs, inoperable fire alarm policy, emergency medical plan, private water testing (if applicable), elevator and sewage approval (if applicable), furnace/ boiler inspections, policy manual, copy of child’s rights, 2 weeks of staff schedules, staff training plan, trainer certifications, staff listing with classification (by department / living unit / license), personnel records, documentation of training, grievances, restrictive procedure logs, reportable and recordable incidents, and where files are stored.</a:t>
            </a:r>
          </a:p>
          <a:p>
            <a:pPr marL="0" indent="0">
              <a:buNone/>
            </a:pPr>
            <a:endParaRPr lang="en-US" dirty="0"/>
          </a:p>
        </p:txBody>
      </p:sp>
      <p:sp>
        <p:nvSpPr>
          <p:cNvPr id="5" name="Title 4">
            <a:extLst>
              <a:ext uri="{FF2B5EF4-FFF2-40B4-BE49-F238E27FC236}">
                <a16:creationId xmlns:a16="http://schemas.microsoft.com/office/drawing/2014/main" id="{0D6B768E-D35A-ADBE-F296-9B3EACFC2DAD}"/>
              </a:ext>
            </a:extLst>
          </p:cNvPr>
          <p:cNvSpPr>
            <a:spLocks noGrp="1"/>
          </p:cNvSpPr>
          <p:nvPr>
            <p:ph type="title"/>
          </p:nvPr>
        </p:nvSpPr>
        <p:spPr/>
        <p:txBody>
          <a:bodyPr/>
          <a:lstStyle/>
          <a:p>
            <a:r>
              <a:rPr lang="en-US" dirty="0"/>
              <a:t>3800 PROVIDER SAMPLE SIZE</a:t>
            </a:r>
          </a:p>
        </p:txBody>
      </p:sp>
    </p:spTree>
    <p:extLst>
      <p:ext uri="{BB962C8B-B14F-4D97-AF65-F5344CB8AC3E}">
        <p14:creationId xmlns:p14="http://schemas.microsoft.com/office/powerpoint/2010/main" val="1921762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fld id="{347F837D-779A-47DB-A933-CF7F1AB52DA4}" type="datetime1">
              <a:rPr lang="en-US">
                <a:solidFill>
                  <a:srgbClr val="FFFFFF"/>
                </a:solidFill>
                <a:latin typeface="Arial" charset="0"/>
                <a:ea typeface="ＭＳ Ｐゴシック" pitchFamily="-106" charset="-128"/>
              </a:rPr>
              <a:pPr fontAlgn="base">
                <a:spcBef>
                  <a:spcPct val="0"/>
                </a:spcBef>
                <a:spcAft>
                  <a:spcPct val="0"/>
                </a:spcAft>
                <a:defRPr/>
              </a:pPr>
              <a:t>12/13/2023</a:t>
            </a:fld>
            <a:endParaRPr lang="en-US" dirty="0">
              <a:solidFill>
                <a:srgbClr val="FFFFFF"/>
              </a:solidFill>
              <a:latin typeface="Arial" charset="0"/>
              <a:ea typeface="ＭＳ Ｐゴシック" pitchFamily="-106" charset="-128"/>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C10EB89-1475-4332-AC66-2657F847E4F2}" type="slidenum">
              <a:rPr lang="en-US">
                <a:solidFill>
                  <a:srgbClr val="FFFFFF"/>
                </a:solidFill>
                <a:latin typeface="Arial" charset="0"/>
              </a:rPr>
              <a:pPr fontAlgn="base">
                <a:spcBef>
                  <a:spcPct val="0"/>
                </a:spcBef>
                <a:spcAft>
                  <a:spcPct val="0"/>
                </a:spcAft>
                <a:defRPr/>
              </a:pPr>
              <a:t>8</a:t>
            </a:fld>
            <a:endParaRPr lang="en-US" dirty="0">
              <a:solidFill>
                <a:srgbClr val="FFFFFF"/>
              </a:solidFill>
              <a:latin typeface="Arial" charset="0"/>
            </a:endParaRPr>
          </a:p>
        </p:txBody>
      </p:sp>
      <p:sp>
        <p:nvSpPr>
          <p:cNvPr id="4" name="Content Placeholder 3"/>
          <p:cNvSpPr>
            <a:spLocks noGrp="1"/>
          </p:cNvSpPr>
          <p:nvPr>
            <p:ph sz="quarter" idx="13"/>
          </p:nvPr>
        </p:nvSpPr>
        <p:spPr/>
        <p:txBody>
          <a:bodyPr/>
          <a:lstStyle/>
          <a:p>
            <a:pPr marL="0" indent="0">
              <a:buNone/>
            </a:pPr>
            <a:endParaRPr lang="en-US" dirty="0"/>
          </a:p>
          <a:p>
            <a:pPr marL="0" indent="0">
              <a:buNone/>
            </a:pPr>
            <a:r>
              <a:rPr lang="en-US" dirty="0"/>
              <a:t>DHS Licensing Timeframe Standards:</a:t>
            </a:r>
          </a:p>
          <a:p>
            <a:pPr marL="0" indent="0">
              <a:buNone/>
            </a:pPr>
            <a:endParaRPr lang="en-US" dirty="0"/>
          </a:p>
          <a:p>
            <a:pPr marL="0" indent="0">
              <a:buNone/>
            </a:pPr>
            <a:endParaRPr lang="en-US" dirty="0"/>
          </a:p>
        </p:txBody>
      </p:sp>
      <p:sp>
        <p:nvSpPr>
          <p:cNvPr id="5" name="Title 4"/>
          <p:cNvSpPr>
            <a:spLocks noGrp="1"/>
          </p:cNvSpPr>
          <p:nvPr>
            <p:ph type="title"/>
          </p:nvPr>
        </p:nvSpPr>
        <p:spPr>
          <a:xfrm>
            <a:off x="1981200" y="423931"/>
            <a:ext cx="5410200" cy="454026"/>
          </a:xfrm>
        </p:spPr>
        <p:txBody>
          <a:bodyPr/>
          <a:lstStyle/>
          <a:p>
            <a:r>
              <a:rPr lang="en-US" dirty="0"/>
              <a:t>Inspection Summaries</a:t>
            </a:r>
          </a:p>
        </p:txBody>
      </p:sp>
      <p:graphicFrame>
        <p:nvGraphicFramePr>
          <p:cNvPr id="6" name="Diagram 5"/>
          <p:cNvGraphicFramePr/>
          <p:nvPr>
            <p:extLst>
              <p:ext uri="{D42A27DB-BD31-4B8C-83A1-F6EECF244321}">
                <p14:modId xmlns:p14="http://schemas.microsoft.com/office/powerpoint/2010/main" val="3122050392"/>
              </p:ext>
            </p:extLst>
          </p:nvPr>
        </p:nvGraphicFramePr>
        <p:xfrm>
          <a:off x="1455420" y="1524000"/>
          <a:ext cx="883158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962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2B6B3-E2B5-9665-6E6F-9C98BD68441B}"/>
              </a:ext>
            </a:extLst>
          </p:cNvPr>
          <p:cNvSpPr>
            <a:spLocks noGrp="1"/>
          </p:cNvSpPr>
          <p:nvPr>
            <p:ph type="ctrTitle"/>
          </p:nvPr>
        </p:nvSpPr>
        <p:spPr/>
        <p:txBody>
          <a:bodyPr/>
          <a:lstStyle/>
          <a:p>
            <a:r>
              <a:rPr lang="en-US" dirty="0"/>
              <a:t>DHS Bulletin: </a:t>
            </a:r>
            <a:br>
              <a:rPr lang="en-US" dirty="0"/>
            </a:br>
            <a:r>
              <a:rPr lang="en-US" dirty="0"/>
              <a:t>Timeframes for Issuance of Licensing Inspection Summary, Plan of Correction, and Verification </a:t>
            </a:r>
          </a:p>
        </p:txBody>
      </p:sp>
      <p:sp>
        <p:nvSpPr>
          <p:cNvPr id="3" name="Subtitle 2">
            <a:extLst>
              <a:ext uri="{FF2B5EF4-FFF2-40B4-BE49-F238E27FC236}">
                <a16:creationId xmlns:a16="http://schemas.microsoft.com/office/drawing/2014/main" id="{97742C25-BF92-9D8A-FB74-D4C693628FD7}"/>
              </a:ext>
            </a:extLst>
          </p:cNvPr>
          <p:cNvSpPr>
            <a:spLocks noGrp="1"/>
          </p:cNvSpPr>
          <p:nvPr>
            <p:ph type="subTitle" idx="1"/>
          </p:nvPr>
        </p:nvSpPr>
        <p:spPr/>
        <p:txBody>
          <a:bodyPr/>
          <a:lstStyle/>
          <a:p>
            <a:endParaRPr lang="en-US" dirty="0"/>
          </a:p>
          <a:p>
            <a:endParaRPr lang="en-US" dirty="0"/>
          </a:p>
          <a:p>
            <a:r>
              <a:rPr lang="en-US" dirty="0"/>
              <a:t>Issued: July 15, 2019</a:t>
            </a:r>
          </a:p>
        </p:txBody>
      </p:sp>
      <p:sp>
        <p:nvSpPr>
          <p:cNvPr id="4" name="Slide Number Placeholder 3">
            <a:extLst>
              <a:ext uri="{FF2B5EF4-FFF2-40B4-BE49-F238E27FC236}">
                <a16:creationId xmlns:a16="http://schemas.microsoft.com/office/drawing/2014/main" id="{E152DB24-A463-72CE-97B3-FED55C35E846}"/>
              </a:ext>
            </a:extLst>
          </p:cNvPr>
          <p:cNvSpPr>
            <a:spLocks noGrp="1"/>
          </p:cNvSpPr>
          <p:nvPr>
            <p:ph type="sldNum" sz="quarter" idx="12"/>
          </p:nvPr>
        </p:nvSpPr>
        <p:spPr/>
        <p:txBody>
          <a:bodyPr/>
          <a:lstStyle/>
          <a:p>
            <a:pPr>
              <a:defRPr/>
            </a:pPr>
            <a:fld id="{9C10EB89-1475-4332-AC66-2657F847E4F2}" type="slidenum">
              <a:rPr lang="en-US" smtClean="0"/>
              <a:pPr>
                <a:defRPr/>
              </a:pPr>
              <a:t>9</a:t>
            </a:fld>
            <a:endParaRPr lang="en-US" dirty="0"/>
          </a:p>
        </p:txBody>
      </p:sp>
      <p:sp>
        <p:nvSpPr>
          <p:cNvPr id="5" name="Date Placeholder 4">
            <a:extLst>
              <a:ext uri="{FF2B5EF4-FFF2-40B4-BE49-F238E27FC236}">
                <a16:creationId xmlns:a16="http://schemas.microsoft.com/office/drawing/2014/main" id="{D3761D7A-2BF6-D236-F350-5A905FD72D89}"/>
              </a:ext>
            </a:extLst>
          </p:cNvPr>
          <p:cNvSpPr>
            <a:spLocks noGrp="1"/>
          </p:cNvSpPr>
          <p:nvPr>
            <p:ph type="dt" sz="half" idx="10"/>
          </p:nvPr>
        </p:nvSpPr>
        <p:spPr/>
        <p:txBody>
          <a:bodyPr/>
          <a:lstStyle/>
          <a:p>
            <a:pPr>
              <a:defRPr/>
            </a:pPr>
            <a:fld id="{DD9CB7CE-86CD-4C20-952D-6B3225047FDC}" type="datetime1">
              <a:rPr lang="en-US" smtClean="0"/>
              <a:t>12/13/2023</a:t>
            </a:fld>
            <a:endParaRPr lang="en-US" dirty="0"/>
          </a:p>
        </p:txBody>
      </p:sp>
    </p:spTree>
    <p:extLst>
      <p:ext uri="{BB962C8B-B14F-4D97-AF65-F5344CB8AC3E}">
        <p14:creationId xmlns:p14="http://schemas.microsoft.com/office/powerpoint/2010/main" val="1930822475"/>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DHS PowerPoint Template 3a_v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8824</TotalTime>
  <Words>2911</Words>
  <Application>Microsoft Office PowerPoint</Application>
  <PresentationFormat>Widescreen</PresentationFormat>
  <Paragraphs>224</Paragraphs>
  <Slides>21</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Courier New</vt:lpstr>
      <vt:lpstr>Symbol</vt:lpstr>
      <vt:lpstr>Verdana</vt:lpstr>
      <vt:lpstr>Wingdings</vt:lpstr>
      <vt:lpstr>DHS Presentations Template 1v3</vt:lpstr>
      <vt:lpstr>DHS PowerPoint Template 3a_v2</vt:lpstr>
      <vt:lpstr>Quarterly Information Session Licensing 101</vt:lpstr>
      <vt:lpstr>Bureau of Children and Family Services, OCYF</vt:lpstr>
      <vt:lpstr>Regional Directors </vt:lpstr>
      <vt:lpstr>General Overview of Licensing Process</vt:lpstr>
      <vt:lpstr>PREPARING FOR ANNUAL LICENSING VISITS</vt:lpstr>
      <vt:lpstr>COUNTY AGENCY SAMPLE SIZE</vt:lpstr>
      <vt:lpstr>3800 PROVIDER SAMPLE SIZE</vt:lpstr>
      <vt:lpstr>Inspection Summaries</vt:lpstr>
      <vt:lpstr>DHS Bulletin:  Timeframes for Issuance of Licensing Inspection Summary, Plan of Correction, and Verification </vt:lpstr>
      <vt:lpstr>DHS Bulletin</vt:lpstr>
      <vt:lpstr>DHS Bulletin</vt:lpstr>
      <vt:lpstr>DHS Bulletin Cont.</vt:lpstr>
      <vt:lpstr>DHS Bulletin Cont.</vt:lpstr>
      <vt:lpstr>Inspection Summaries Content</vt:lpstr>
      <vt:lpstr>Inspection Summaries Content </vt:lpstr>
      <vt:lpstr>Inspection Summaries Content</vt:lpstr>
      <vt:lpstr>Plan of Correction</vt:lpstr>
      <vt:lpstr>LICENSING ACTIONS</vt:lpstr>
      <vt:lpstr>TECHNICAL ASSISTANCE </vt:lpstr>
      <vt:lpstr>MONITORING VISITS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Information Session Licensing 101</dc:title>
  <dc:creator>Robinson, Caitlin</dc:creator>
  <cp:lastModifiedBy>Robinson, Caitlin</cp:lastModifiedBy>
  <cp:revision>2</cp:revision>
  <dcterms:created xsi:type="dcterms:W3CDTF">2023-12-01T17:12:56Z</dcterms:created>
  <dcterms:modified xsi:type="dcterms:W3CDTF">2023-12-13T19:07:19Z</dcterms:modified>
</cp:coreProperties>
</file>