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2" r:id="rId2"/>
    <p:sldId id="257" r:id="rId3"/>
    <p:sldId id="258" r:id="rId4"/>
    <p:sldId id="266" r:id="rId5"/>
    <p:sldId id="267" r:id="rId6"/>
    <p:sldId id="268" r:id="rId7"/>
    <p:sldId id="265" r:id="rId8"/>
    <p:sldId id="263" r:id="rId9"/>
    <p:sldId id="269" r:id="rId10"/>
    <p:sldId id="270" r:id="rId11"/>
    <p:sldId id="271" r:id="rId12"/>
    <p:sldId id="272" r:id="rId13"/>
    <p:sldId id="273" r:id="rId14"/>
    <p:sldId id="274" r:id="rId15"/>
    <p:sldId id="275" r:id="rId16"/>
    <p:sldId id="276" r:id="rId17"/>
    <p:sldId id="260" r:id="rId18"/>
    <p:sldId id="261" r:id="rId19"/>
    <p:sldId id="25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14" autoAdjust="0"/>
  </p:normalViewPr>
  <p:slideViewPr>
    <p:cSldViewPr>
      <p:cViewPr>
        <p:scale>
          <a:sx n="60" d="100"/>
          <a:sy n="60" d="100"/>
        </p:scale>
        <p:origin x="-1572"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702B2C-FE88-456C-9AEE-4795F99E5372}" type="datetimeFigureOut">
              <a:rPr lang="en-US" smtClean="0"/>
              <a:t>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EB7E14-C255-48A1-8294-8A81DC96F911}" type="slidenum">
              <a:rPr lang="en-US" smtClean="0"/>
              <a:t>‹#›</a:t>
            </a:fld>
            <a:endParaRPr lang="en-US"/>
          </a:p>
        </p:txBody>
      </p:sp>
    </p:spTree>
    <p:extLst>
      <p:ext uri="{BB962C8B-B14F-4D97-AF65-F5344CB8AC3E}">
        <p14:creationId xmlns:p14="http://schemas.microsoft.com/office/powerpoint/2010/main" val="72425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Tech notes</a:t>
            </a:r>
            <a:r>
              <a:rPr lang="en-US" b="1" dirty="0"/>
              <a:t>:</a:t>
            </a:r>
            <a:endParaRPr lang="en-US" dirty="0"/>
          </a:p>
          <a:p>
            <a:r>
              <a:rPr lang="en-US" dirty="0"/>
              <a:t>-</a:t>
            </a:r>
            <a:r>
              <a:rPr lang="en-US" u="sng" dirty="0"/>
              <a:t>Image origin</a:t>
            </a:r>
            <a:r>
              <a:rPr lang="en-US" dirty="0"/>
              <a:t>: N/A</a:t>
            </a:r>
          </a:p>
          <a:p>
            <a:endParaRPr lang="en-US" dirty="0" smtClean="0"/>
          </a:p>
          <a:p>
            <a:r>
              <a:rPr lang="en-US" dirty="0" smtClean="0"/>
              <a:t>-</a:t>
            </a:r>
            <a:r>
              <a:rPr lang="en-US" u="sng" dirty="0"/>
              <a:t>Animation</a:t>
            </a:r>
            <a:r>
              <a:rPr lang="en-US" dirty="0"/>
              <a:t>: N/A</a:t>
            </a:r>
          </a:p>
          <a:p>
            <a:endParaRPr lang="en-US" dirty="0" smtClean="0"/>
          </a:p>
          <a:p>
            <a:r>
              <a:rPr lang="en-US" dirty="0" smtClean="0"/>
              <a:t>-</a:t>
            </a:r>
            <a:r>
              <a:rPr lang="en-US" u="sng" dirty="0"/>
              <a:t>Activity info</a:t>
            </a:r>
            <a:r>
              <a:rPr lang="en-US" dirty="0"/>
              <a:t>: N/A</a:t>
            </a:r>
          </a:p>
          <a:p>
            <a:endParaRPr lang="en-US" dirty="0" smtClean="0"/>
          </a:p>
          <a:p>
            <a:r>
              <a:rPr lang="en-US" dirty="0" smtClean="0"/>
              <a:t>-</a:t>
            </a:r>
            <a:r>
              <a:rPr lang="en-US" u="sng" dirty="0"/>
              <a:t>Glossary terms</a:t>
            </a:r>
            <a:r>
              <a:rPr lang="en-US" dirty="0"/>
              <a:t>: N/A</a:t>
            </a:r>
          </a:p>
          <a:p>
            <a:endParaRPr lang="en-US" dirty="0" smtClean="0"/>
          </a:p>
          <a:p>
            <a:r>
              <a:rPr lang="en-US" dirty="0" smtClean="0"/>
              <a:t>-</a:t>
            </a:r>
            <a:r>
              <a:rPr lang="en-US" u="sng" dirty="0"/>
              <a:t>Citations</a:t>
            </a:r>
            <a:r>
              <a:rPr lang="en-US" dirty="0"/>
              <a:t>: N/A</a:t>
            </a:r>
          </a:p>
          <a:p>
            <a:endParaRPr lang="en-US" dirty="0"/>
          </a:p>
        </p:txBody>
      </p:sp>
      <p:sp>
        <p:nvSpPr>
          <p:cNvPr id="4" name="Slide Number Placeholder 3"/>
          <p:cNvSpPr>
            <a:spLocks noGrp="1"/>
          </p:cNvSpPr>
          <p:nvPr>
            <p:ph type="sldNum" sz="quarter" idx="10"/>
          </p:nvPr>
        </p:nvSpPr>
        <p:spPr/>
        <p:txBody>
          <a:bodyPr/>
          <a:lstStyle/>
          <a:p>
            <a:fld id="{D3659202-B300-472E-AE23-456CBBEC4656}" type="slidenum">
              <a:rPr lang="en-US" smtClean="0"/>
              <a:t>1</a:t>
            </a:fld>
            <a:endParaRPr lang="en-US" dirty="0"/>
          </a:p>
        </p:txBody>
      </p:sp>
    </p:spTree>
    <p:extLst>
      <p:ext uri="{BB962C8B-B14F-4D97-AF65-F5344CB8AC3E}">
        <p14:creationId xmlns:p14="http://schemas.microsoft.com/office/powerpoint/2010/main" val="4055609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r>
              <a:rPr lang="en-US" b="1" u="sng" dirty="0" smtClean="0"/>
              <a:t>Tech notes</a:t>
            </a:r>
            <a:r>
              <a:rPr lang="en-US" b="1" u="none" dirty="0" smtClean="0"/>
              <a:t>:</a:t>
            </a:r>
            <a:endParaRPr lang="en-US" b="1" u="sng" dirty="0" smtClean="0"/>
          </a:p>
          <a:p>
            <a:pPr defTabSz="914280">
              <a:defRPr/>
            </a:pPr>
            <a:endParaRPr lang="en-US" dirty="0" smtClean="0"/>
          </a:p>
          <a:p>
            <a:r>
              <a:rPr lang="en-US" dirty="0" smtClean="0"/>
              <a:t>-</a:t>
            </a:r>
            <a:r>
              <a:rPr lang="en-US" u="sng" dirty="0" smtClean="0"/>
              <a:t>Image origin</a:t>
            </a:r>
            <a:r>
              <a:rPr lang="en-US" dirty="0" smtClean="0"/>
              <a:t>:</a:t>
            </a:r>
            <a:r>
              <a:rPr lang="en-US" baseline="0" dirty="0" smtClean="0"/>
              <a:t> </a:t>
            </a:r>
            <a:r>
              <a:rPr lang="en-US" dirty="0" smtClean="0"/>
              <a:t>Big Stock</a:t>
            </a:r>
          </a:p>
          <a:p>
            <a:pPr defTabSz="914280">
              <a:defRPr/>
            </a:pPr>
            <a:endParaRPr lang="en-US" dirty="0" smtClean="0"/>
          </a:p>
          <a:p>
            <a:r>
              <a:rPr lang="en-US" dirty="0" smtClean="0"/>
              <a:t>-</a:t>
            </a:r>
            <a:r>
              <a:rPr lang="en-US" u="sng" dirty="0" smtClean="0"/>
              <a:t>Animation</a:t>
            </a:r>
            <a:r>
              <a:rPr lang="en-US" dirty="0" smtClean="0"/>
              <a:t>: N/A</a:t>
            </a:r>
          </a:p>
          <a:p>
            <a:pPr defTabSz="914280">
              <a:defRPr/>
            </a:pPr>
            <a:endParaRPr lang="en-US" dirty="0" smtClean="0"/>
          </a:p>
          <a:p>
            <a:pPr defTabSz="914280">
              <a:defRPr/>
            </a:pPr>
            <a:r>
              <a:rPr lang="en-US" dirty="0" smtClean="0"/>
              <a:t>-</a:t>
            </a:r>
            <a:r>
              <a:rPr lang="en-US" u="sng" dirty="0" smtClean="0"/>
              <a:t>Activity</a:t>
            </a:r>
            <a:r>
              <a:rPr lang="en-US" u="sng" baseline="0" dirty="0" smtClean="0"/>
              <a:t> info</a:t>
            </a:r>
            <a:r>
              <a:rPr lang="en-US" baseline="0" dirty="0" smtClean="0"/>
              <a:t>: N/A</a:t>
            </a:r>
            <a:endParaRPr lang="en-US" dirty="0" smtClean="0"/>
          </a:p>
          <a:p>
            <a:pPr defTabSz="914280">
              <a:defRPr/>
            </a:pPr>
            <a:endParaRPr lang="en-US" baseline="0" dirty="0" smtClean="0"/>
          </a:p>
          <a:p>
            <a:pPr defTabSz="914280">
              <a:defRPr/>
            </a:pPr>
            <a:r>
              <a:rPr lang="en-US" baseline="0" dirty="0" smtClean="0"/>
              <a:t>-</a:t>
            </a:r>
            <a:r>
              <a:rPr lang="en-US" u="sng" baseline="0" dirty="0" smtClean="0"/>
              <a:t>Glossary terms</a:t>
            </a:r>
            <a:r>
              <a:rPr lang="en-US" baseline="0" dirty="0" smtClean="0"/>
              <a:t>: N/A</a:t>
            </a:r>
          </a:p>
          <a:p>
            <a:pPr defTabSz="914280">
              <a:defRPr/>
            </a:pPr>
            <a:endParaRPr lang="en-US" baseline="0" dirty="0" smtClean="0"/>
          </a:p>
          <a:p>
            <a:pPr defTabSz="894192">
              <a:defRPr/>
            </a:pPr>
            <a:r>
              <a:rPr lang="en-US" baseline="0" dirty="0" smtClean="0"/>
              <a:t>-</a:t>
            </a:r>
            <a:r>
              <a:rPr lang="en-US" u="sng" baseline="0" dirty="0" smtClean="0"/>
              <a:t>Citations</a:t>
            </a:r>
            <a:r>
              <a:rPr lang="en-US" baseline="0" dirty="0" smtClean="0"/>
              <a:t>: </a:t>
            </a:r>
            <a:r>
              <a:rPr lang="en-US" dirty="0"/>
              <a:t>Link law icon to citation below, link to section 6304 f 2 ii and iii</a:t>
            </a:r>
            <a:endParaRPr lang="en-US" baseline="0" dirty="0" smtClean="0"/>
          </a:p>
          <a:p>
            <a:r>
              <a:rPr lang="en-US" b="1" dirty="0" smtClean="0"/>
              <a:t>23 </a:t>
            </a:r>
            <a:r>
              <a:rPr lang="en-US" b="1" dirty="0"/>
              <a:t>PA. C.S. § 6304.  Exclusions from child </a:t>
            </a:r>
            <a:r>
              <a:rPr lang="en-US" b="1" dirty="0" smtClean="0"/>
              <a:t>abuse</a:t>
            </a:r>
          </a:p>
          <a:p>
            <a:r>
              <a:rPr lang="en-US" b="1" u="sng" dirty="0"/>
              <a:t>(a)  Environmental factors.--No child shall be deemed to be physically or mentally abused based on injuries that result solely from environmental factors, such as inadequate housing, furnishings, income, clothing and medical care, that are beyond the control of the parent or person responsible for the child's welfare with whom the child resides. This subsection shall not apply to any child-care service as defined in this chapter, excluding an adoptive parent.</a:t>
            </a:r>
            <a:endParaRPr lang="en-US" dirty="0"/>
          </a:p>
          <a:p>
            <a:r>
              <a:rPr lang="en-US" b="1" u="sng" dirty="0"/>
              <a:t>(b)  Practice of religious beliefs.--If, upon investigation, the county agency determines that a child has not been provided needed medical or surgical care because of sincerely held religious beliefs of the child's parents or relative within the third degree of consanguinity and with whom the child resides, which beliefs are consistent with those of a bona fide religion, the child shall not be deemed to be physically or mentally abused. In such cases the following shall apply:</a:t>
            </a:r>
            <a:endParaRPr lang="en-US" dirty="0"/>
          </a:p>
          <a:p>
            <a:pPr lvl="1"/>
            <a:r>
              <a:rPr lang="en-US" b="1" u="sng" dirty="0"/>
              <a:t>(1)  The county agency shall closely monitor the child and the child's family and shall seek court-ordered medical intervention when the lack of medical or surgical care threatens the child's life or long-term health.</a:t>
            </a:r>
            <a:endParaRPr lang="en-US" dirty="0"/>
          </a:p>
          <a:p>
            <a:pPr lvl="1"/>
            <a:r>
              <a:rPr lang="en-US" b="1" u="sng" dirty="0"/>
              <a:t>(2)  All correspondence with a subject of the report and the records of the department and the county agency shall not reference child abuse and shall acknowledge the religious basis for the child's condition.</a:t>
            </a:r>
            <a:endParaRPr lang="en-US" dirty="0"/>
          </a:p>
          <a:p>
            <a:pPr lvl="1"/>
            <a:r>
              <a:rPr lang="en-US" b="1" u="sng" dirty="0"/>
              <a:t>(3)  The family shall be referred for general protective services, if appropriate.</a:t>
            </a:r>
            <a:endParaRPr lang="en-US" dirty="0"/>
          </a:p>
          <a:p>
            <a:pPr lvl="1"/>
            <a:r>
              <a:rPr lang="en-US" b="1" u="sng" dirty="0"/>
              <a:t>(4)  This subsection shall not apply if the failure to provide needed medical or surgical care causes the death of the child.</a:t>
            </a:r>
            <a:endParaRPr lang="en-US" dirty="0"/>
          </a:p>
          <a:p>
            <a:pPr lvl="1"/>
            <a:r>
              <a:rPr lang="en-US" b="1" u="sng" dirty="0"/>
              <a:t>(5)  This subsection shall not apply to any child-care service as defined in this chapter, excluding an adoptive parent.</a:t>
            </a:r>
            <a:endParaRPr lang="en-US" dirty="0"/>
          </a:p>
          <a:p>
            <a:r>
              <a:rPr lang="en-US" b="1" u="sng" dirty="0"/>
              <a:t>(c)  Use of force for supervision, control and safety purposes.--Subject to subsection (d), the use of reasonable force on or against a child by the child's own parent or person responsible for the child's welfare shall not be considered child abuse if any of the following conditions apply:</a:t>
            </a:r>
            <a:endParaRPr lang="en-US" dirty="0"/>
          </a:p>
          <a:p>
            <a:pPr lvl="1"/>
            <a:r>
              <a:rPr lang="en-US" b="1" u="sng" dirty="0"/>
              <a:t>(1)  The use of reasonable force constitutes incidental, minor or reasonable physical contact with the child or other actions that are designed to maintain order and control.</a:t>
            </a:r>
            <a:endParaRPr lang="en-US" dirty="0"/>
          </a:p>
          <a:p>
            <a:pPr lvl="1"/>
            <a:r>
              <a:rPr lang="en-US" b="1" u="sng" dirty="0"/>
              <a:t>(2)  The use of reasonable force is necessary:</a:t>
            </a:r>
            <a:endParaRPr lang="en-US" dirty="0"/>
          </a:p>
          <a:p>
            <a:pPr lvl="2"/>
            <a:r>
              <a:rPr lang="en-US" b="1" u="sng" dirty="0"/>
              <a:t>(i)  to quell a disturbance or remove the child from the scene of a disturbance that threatens physical injury to persons or damage to property;</a:t>
            </a:r>
            <a:endParaRPr lang="en-US" dirty="0"/>
          </a:p>
          <a:p>
            <a:pPr lvl="2"/>
            <a:r>
              <a:rPr lang="en-US" b="1" u="sng" dirty="0"/>
              <a:t>(ii)  to prevent the child from self-inflicted physical harm;</a:t>
            </a:r>
            <a:endParaRPr lang="en-US" dirty="0"/>
          </a:p>
          <a:p>
            <a:pPr lvl="2"/>
            <a:r>
              <a:rPr lang="en-US" b="1" u="sng" dirty="0"/>
              <a:t>(iii)  for self-defense or the defense of another individual; or</a:t>
            </a:r>
            <a:endParaRPr lang="en-US" dirty="0"/>
          </a:p>
          <a:p>
            <a:pPr lvl="2"/>
            <a:r>
              <a:rPr lang="en-US" b="1" u="sng" dirty="0"/>
              <a:t>(iv)  to obtain possession of weapons or other dangerous objects or controlled substances or paraphernalia that are on the child or within the control of the child.</a:t>
            </a:r>
            <a:endParaRPr lang="en-US" dirty="0"/>
          </a:p>
          <a:p>
            <a:r>
              <a:rPr lang="en-US" b="1" u="sng" dirty="0"/>
              <a:t>(d)  Rights of parents.--Nothing in this chapter shall be construed to restrict the generally recognized existing rights of parents to use reasonable force on or against their children for the purposes of supervision, control and discipline of their children. Such reasonable force shall not constitute child abuse.</a:t>
            </a:r>
            <a:endParaRPr lang="en-US" dirty="0"/>
          </a:p>
          <a:p>
            <a:r>
              <a:rPr lang="en-US" b="1" u="sng" dirty="0"/>
              <a:t>(e)  Participation in events that involve physical contact with child.--An individual participating in a practice or competition in an interscholastic sport, physical education, a recreational activity or an extracurricular activity that involves physical contact with a child does not, in itself, constitute contact that is subject to the reporting requirements of this chapter.</a:t>
            </a:r>
            <a:endParaRPr lang="en-US" dirty="0"/>
          </a:p>
          <a:p>
            <a:r>
              <a:rPr lang="en-US" b="1" u="sng" dirty="0"/>
              <a:t>(f)  Child-on-child contact.--</a:t>
            </a:r>
            <a:endParaRPr lang="en-US" dirty="0"/>
          </a:p>
          <a:p>
            <a:pPr lvl="1"/>
            <a:r>
              <a:rPr lang="en-US" b="1" u="sng" dirty="0"/>
              <a:t>(1)  Harm or injury to a child that results from the act of another child shall not constitute child abuse unless the child who caused the harm or injury is a perpetrator.</a:t>
            </a:r>
            <a:endParaRPr lang="en-US" dirty="0"/>
          </a:p>
          <a:p>
            <a:pPr lvl="1"/>
            <a:r>
              <a:rPr lang="en-US" b="1" u="sng" dirty="0"/>
              <a:t>(2)  Notwithstanding paragraph (1), the following shall apply:</a:t>
            </a:r>
            <a:endParaRPr lang="en-US" dirty="0"/>
          </a:p>
          <a:p>
            <a:pPr lvl="2"/>
            <a:r>
              <a:rPr lang="en-US" b="1" u="sng" dirty="0"/>
              <a:t>(i)  Acts constituting any of the following crimes against a child shall be subject to the reporting requirements of this chapter:</a:t>
            </a:r>
            <a:endParaRPr lang="en-US" dirty="0"/>
          </a:p>
          <a:p>
            <a:pPr lvl="3"/>
            <a:r>
              <a:rPr lang="en-US" b="1" u="sng" dirty="0"/>
              <a:t>(A)  rape as defined in 18 Pa.C.S. § 3121 (relating to rape);</a:t>
            </a:r>
            <a:endParaRPr lang="en-US" dirty="0"/>
          </a:p>
          <a:p>
            <a:pPr lvl="3"/>
            <a:r>
              <a:rPr lang="en-US" b="1" u="sng" dirty="0"/>
              <a:t>(B)  involuntary deviate sexual intercourse as defined in 18 Pa.C.S. § 3123 (relating to involuntary deviate sexual intercourse);</a:t>
            </a:r>
            <a:endParaRPr lang="en-US" dirty="0"/>
          </a:p>
          <a:p>
            <a:pPr lvl="3"/>
            <a:r>
              <a:rPr lang="en-US" b="1" u="sng" dirty="0"/>
              <a:t>(C)  sexual assault as defined in 18 Pa.C.S. § 3124.1 (relating to sexual assault);</a:t>
            </a:r>
            <a:endParaRPr lang="en-US" dirty="0"/>
          </a:p>
          <a:p>
            <a:pPr lvl="3"/>
            <a:r>
              <a:rPr lang="en-US" b="1" u="sng" dirty="0"/>
              <a:t>(D)  aggravated indecent assault as defined in 18 Pa.C.S. § 3125 (relating to aggravated indecent assault);</a:t>
            </a:r>
            <a:endParaRPr lang="en-US" dirty="0"/>
          </a:p>
          <a:p>
            <a:pPr lvl="3"/>
            <a:r>
              <a:rPr lang="en-US" b="1" u="sng" dirty="0"/>
              <a:t>(E)  indecent assault as defined in 18 Pa.C.S. § 3126 (relating to indecent assault); and</a:t>
            </a:r>
            <a:endParaRPr lang="en-US" dirty="0"/>
          </a:p>
          <a:p>
            <a:pPr lvl="3"/>
            <a:r>
              <a:rPr lang="en-US" b="1" u="sng" dirty="0"/>
              <a:t>(F)  indecent exposure as defined in 18 Pa.C.S. § 3127 (relating to indecent exposure).</a:t>
            </a:r>
            <a:endParaRPr lang="en-US" dirty="0"/>
          </a:p>
          <a:p>
            <a:pPr lvl="2"/>
            <a:r>
              <a:rPr lang="en-US" b="1" u="sng" dirty="0"/>
              <a:t>(ii)  No child shall be deemed to be a perpetrator of child abuse based solely on physical or mental injuries caused to another child in the course of a dispute, fight or scuffle entered into by mutual consent.</a:t>
            </a:r>
            <a:endParaRPr lang="en-US" dirty="0"/>
          </a:p>
          <a:p>
            <a:pPr lvl="2"/>
            <a:r>
              <a:rPr lang="en-US" b="1" u="sng" dirty="0"/>
              <a:t>(iii)  A law enforcement official who receives a report of suspected child abuse is not required to make a report to the department under section 6334(a) (relating to disposition of complaints received), if the person allegedly responsible for the child abuse is a nonperpetrator child.</a:t>
            </a:r>
            <a:endParaRPr lang="en-US" dirty="0"/>
          </a:p>
          <a:p>
            <a:r>
              <a:rPr lang="en-US" b="1" u="sng" dirty="0"/>
              <a:t>(g)  Defensive force.--Reasonable force for self-defense or the defense of another individual, consistent with the provisions of 18 Pa.C.S. §§ 505 (relating to use of force in self-protection) and 506 (relating to use of force for the protection of other persons), shall not be considered child abuse.</a:t>
            </a:r>
            <a:endParaRPr lang="en-US" dirty="0"/>
          </a:p>
          <a:p>
            <a:r>
              <a:rPr lang="en-US" b="1" u="sng" dirty="0"/>
              <a:t>(Dec. 18, 2013, P.L.1170, No.108, eff. Dec. 31, 2014)</a:t>
            </a:r>
            <a:endParaRPr lang="en-US" dirty="0"/>
          </a:p>
          <a:p>
            <a:endParaRPr lang="en-US" dirty="0"/>
          </a:p>
        </p:txBody>
      </p:sp>
      <p:sp>
        <p:nvSpPr>
          <p:cNvPr id="4" name="Slide Number Placeholder 3"/>
          <p:cNvSpPr>
            <a:spLocks noGrp="1"/>
          </p:cNvSpPr>
          <p:nvPr>
            <p:ph type="sldNum" sz="quarter" idx="10"/>
          </p:nvPr>
        </p:nvSpPr>
        <p:spPr/>
        <p:txBody>
          <a:bodyPr/>
          <a:lstStyle/>
          <a:p>
            <a:fld id="{62D05990-7494-420C-83B1-B2FDFCBD8158}" type="slidenum">
              <a:rPr lang="en-US" smtClean="0"/>
              <a:t>14</a:t>
            </a:fld>
            <a:endParaRPr lang="en-US" dirty="0"/>
          </a:p>
        </p:txBody>
      </p:sp>
    </p:spTree>
    <p:extLst>
      <p:ext uri="{BB962C8B-B14F-4D97-AF65-F5344CB8AC3E}">
        <p14:creationId xmlns:p14="http://schemas.microsoft.com/office/powerpoint/2010/main" val="2706981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r>
              <a:rPr lang="en-US" b="1" u="sng" dirty="0" smtClean="0"/>
              <a:t>Tech notes</a:t>
            </a:r>
            <a:r>
              <a:rPr lang="en-US" b="1" u="none" dirty="0" smtClean="0"/>
              <a:t>:</a:t>
            </a:r>
            <a:endParaRPr lang="en-US" b="1" u="sng" dirty="0" smtClean="0"/>
          </a:p>
          <a:p>
            <a:pPr defTabSz="914280">
              <a:defRPr/>
            </a:pPr>
            <a:endParaRPr lang="en-US" dirty="0" smtClean="0"/>
          </a:p>
          <a:p>
            <a:r>
              <a:rPr lang="en-US" dirty="0" smtClean="0"/>
              <a:t>-</a:t>
            </a:r>
            <a:r>
              <a:rPr lang="en-US" u="sng" dirty="0" smtClean="0"/>
              <a:t>Image origin</a:t>
            </a:r>
            <a:r>
              <a:rPr lang="en-US" dirty="0" smtClean="0"/>
              <a:t>:</a:t>
            </a:r>
            <a:r>
              <a:rPr lang="en-US" baseline="0" dirty="0" smtClean="0"/>
              <a:t> Big Stock</a:t>
            </a:r>
            <a:endParaRPr lang="en-US" dirty="0" smtClean="0"/>
          </a:p>
          <a:p>
            <a:pPr defTabSz="914280">
              <a:defRPr/>
            </a:pPr>
            <a:endParaRPr lang="en-US" dirty="0" smtClean="0"/>
          </a:p>
          <a:p>
            <a:r>
              <a:rPr lang="en-US" dirty="0" smtClean="0"/>
              <a:t>-</a:t>
            </a:r>
            <a:r>
              <a:rPr lang="en-US" u="sng" dirty="0" smtClean="0"/>
              <a:t>Animation</a:t>
            </a:r>
            <a:r>
              <a:rPr lang="en-US" dirty="0" smtClean="0"/>
              <a:t>: N/A</a:t>
            </a:r>
          </a:p>
          <a:p>
            <a:pPr defTabSz="914280">
              <a:defRPr/>
            </a:pPr>
            <a:endParaRPr lang="en-US" dirty="0" smtClean="0"/>
          </a:p>
          <a:p>
            <a:pPr defTabSz="914280">
              <a:defRPr/>
            </a:pPr>
            <a:r>
              <a:rPr lang="en-US" dirty="0" smtClean="0"/>
              <a:t>-</a:t>
            </a:r>
            <a:r>
              <a:rPr lang="en-US" u="sng" dirty="0" smtClean="0"/>
              <a:t>Activity</a:t>
            </a:r>
            <a:r>
              <a:rPr lang="en-US" u="sng" baseline="0" dirty="0" smtClean="0"/>
              <a:t> info</a:t>
            </a:r>
            <a:r>
              <a:rPr lang="en-US" baseline="0" dirty="0" smtClean="0"/>
              <a:t>: N/A</a:t>
            </a:r>
          </a:p>
          <a:p>
            <a:pPr defTabSz="914280">
              <a:defRPr/>
            </a:pPr>
            <a:endParaRPr lang="en-US" baseline="0" dirty="0" smtClean="0"/>
          </a:p>
          <a:p>
            <a:pPr defTabSz="914280">
              <a:defRPr/>
            </a:pPr>
            <a:r>
              <a:rPr lang="en-US" baseline="0" dirty="0" smtClean="0"/>
              <a:t>-</a:t>
            </a:r>
            <a:r>
              <a:rPr lang="en-US" u="sng" baseline="0" dirty="0" smtClean="0"/>
              <a:t>Glossary terms</a:t>
            </a:r>
            <a:r>
              <a:rPr lang="en-US" baseline="0" dirty="0" smtClean="0"/>
              <a:t>: </a:t>
            </a:r>
          </a:p>
          <a:p>
            <a:pPr defTabSz="914280">
              <a:defRPr/>
            </a:pPr>
            <a:r>
              <a:rPr lang="en-US" baseline="0" dirty="0" smtClean="0"/>
              <a:t>Indicated report</a:t>
            </a:r>
          </a:p>
          <a:p>
            <a:pPr defTabSz="914280">
              <a:defRPr/>
            </a:pPr>
            <a:r>
              <a:rPr lang="en-US" baseline="0" dirty="0" smtClean="0"/>
              <a:t>Investigation</a:t>
            </a:r>
          </a:p>
          <a:p>
            <a:pPr defTabSz="914280">
              <a:defRPr/>
            </a:pPr>
            <a:r>
              <a:rPr lang="en-US" baseline="0" dirty="0" smtClean="0"/>
              <a:t>Department</a:t>
            </a:r>
          </a:p>
          <a:p>
            <a:pPr defTabSz="914280">
              <a:defRPr/>
            </a:pPr>
            <a:r>
              <a:rPr lang="en-US" baseline="0" dirty="0" smtClean="0"/>
              <a:t>County agency</a:t>
            </a:r>
          </a:p>
          <a:p>
            <a:pPr defTabSz="914280">
              <a:defRPr/>
            </a:pPr>
            <a:r>
              <a:rPr lang="en-US" baseline="0" dirty="0" smtClean="0"/>
              <a:t>Perpetrator</a:t>
            </a:r>
          </a:p>
          <a:p>
            <a:pPr defTabSz="914280">
              <a:defRPr/>
            </a:pPr>
            <a:endParaRPr lang="en-US" baseline="0" dirty="0" smtClean="0"/>
          </a:p>
          <a:p>
            <a:pPr defTabSz="894192">
              <a:defRPr/>
            </a:pPr>
            <a:r>
              <a:rPr lang="en-US" baseline="0" dirty="0" smtClean="0"/>
              <a:t>-</a:t>
            </a:r>
            <a:r>
              <a:rPr lang="en-US" u="sng" baseline="0" dirty="0" smtClean="0"/>
              <a:t>Citations</a:t>
            </a:r>
            <a:r>
              <a:rPr lang="en-US" baseline="0" dirty="0" smtClean="0"/>
              <a:t>: </a:t>
            </a:r>
            <a:r>
              <a:rPr lang="en-US" dirty="0"/>
              <a:t>Link law icon to citation below </a:t>
            </a:r>
            <a:endParaRPr lang="en-US" baseline="0" dirty="0" smtClean="0"/>
          </a:p>
          <a:p>
            <a:r>
              <a:rPr lang="en-US" b="1" dirty="0" smtClean="0"/>
              <a:t>23 </a:t>
            </a:r>
            <a:r>
              <a:rPr lang="en-US" b="1" dirty="0"/>
              <a:t>PA. C.S. § 6303.  </a:t>
            </a:r>
            <a:r>
              <a:rPr lang="en-US" b="1" dirty="0" smtClean="0"/>
              <a:t>Definitions</a:t>
            </a:r>
          </a:p>
          <a:p>
            <a:r>
              <a:rPr lang="en-US" b="1" u="sng" dirty="0"/>
              <a:t>"Indicated report."</a:t>
            </a:r>
            <a:endParaRPr lang="en-US" dirty="0"/>
          </a:p>
          <a:p>
            <a:r>
              <a:rPr lang="en-US" b="1" u="sng" dirty="0"/>
              <a:t>(1)  Subject to paragraphs (2) and (3), a report of child abuse made pursuant to this chapter if an investigation by the Department or county agency determines that substantial evidence of the alleged abuse by a perpetrator exists based on any of the following:</a:t>
            </a:r>
            <a:endParaRPr lang="en-US" dirty="0"/>
          </a:p>
          <a:p>
            <a:pPr lvl="1"/>
            <a:r>
              <a:rPr lang="en-US" b="1" u="sng" dirty="0"/>
              <a:t>(i)  Available medical evidence.</a:t>
            </a:r>
            <a:endParaRPr lang="en-US" dirty="0"/>
          </a:p>
          <a:p>
            <a:pPr lvl="1"/>
            <a:r>
              <a:rPr lang="en-US" b="1" u="sng" dirty="0"/>
              <a:t>(ii)  The child protective service investigation.</a:t>
            </a:r>
            <a:endParaRPr lang="en-US" dirty="0"/>
          </a:p>
          <a:p>
            <a:pPr lvl="1"/>
            <a:r>
              <a:rPr lang="en-US" b="1" u="sng" dirty="0"/>
              <a:t>(iii)  An admission of the acts of abuse by the perpetrator.</a:t>
            </a:r>
            <a:endParaRPr lang="en-US" dirty="0"/>
          </a:p>
          <a:p>
            <a:r>
              <a:rPr lang="en-US" b="1" u="sng" dirty="0"/>
              <a:t>(2)  A report may be indicated under paragraph (1)(i) or (ii) for any child who is the victim of child abuse, regardless of the number of alleged perpetrators.</a:t>
            </a:r>
            <a:endParaRPr lang="en-US" dirty="0"/>
          </a:p>
          <a:p>
            <a:r>
              <a:rPr lang="en-US" b="1" u="sng" dirty="0"/>
              <a:t>(3)  A report may be indicated under paragraph (1)(i) or (ii) listing the perpetrator as "unknown" if substantial evidence of abuse by a perpetrator exists, but the department or county agency is unable to identify the specific perpetrator.</a:t>
            </a:r>
            <a:endParaRPr lang="en-US" dirty="0"/>
          </a:p>
          <a:p>
            <a:endParaRPr lang="en-US" b="1" dirty="0" smtClean="0"/>
          </a:p>
          <a:p>
            <a:endParaRPr lang="en-US" dirty="0"/>
          </a:p>
        </p:txBody>
      </p:sp>
      <p:sp>
        <p:nvSpPr>
          <p:cNvPr id="4" name="Slide Number Placeholder 3"/>
          <p:cNvSpPr>
            <a:spLocks noGrp="1"/>
          </p:cNvSpPr>
          <p:nvPr>
            <p:ph type="sldNum" sz="quarter" idx="10"/>
          </p:nvPr>
        </p:nvSpPr>
        <p:spPr/>
        <p:txBody>
          <a:bodyPr/>
          <a:lstStyle/>
          <a:p>
            <a:fld id="{1A4CEF9B-DB25-48FC-84BA-84E9632A047A}" type="slidenum">
              <a:rPr lang="en-US" smtClean="0"/>
              <a:t>15</a:t>
            </a:fld>
            <a:endParaRPr lang="en-US" dirty="0"/>
          </a:p>
        </p:txBody>
      </p:sp>
    </p:spTree>
    <p:extLst>
      <p:ext uri="{BB962C8B-B14F-4D97-AF65-F5344CB8AC3E}">
        <p14:creationId xmlns:p14="http://schemas.microsoft.com/office/powerpoint/2010/main" val="550411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r>
              <a:rPr lang="en-US" b="1" u="sng" dirty="0" smtClean="0"/>
              <a:t>Tech notes</a:t>
            </a:r>
            <a:r>
              <a:rPr lang="en-US" b="1" u="none" dirty="0" smtClean="0"/>
              <a:t>:</a:t>
            </a:r>
            <a:endParaRPr lang="en-US" b="1" u="sng" dirty="0" smtClean="0"/>
          </a:p>
          <a:p>
            <a:pPr defTabSz="914280">
              <a:defRPr/>
            </a:pPr>
            <a:endParaRPr lang="en-US" dirty="0" smtClean="0"/>
          </a:p>
          <a:p>
            <a:r>
              <a:rPr lang="en-US" dirty="0" smtClean="0"/>
              <a:t>-</a:t>
            </a:r>
            <a:r>
              <a:rPr lang="en-US" u="sng" dirty="0" smtClean="0"/>
              <a:t>Image origin</a:t>
            </a:r>
            <a:r>
              <a:rPr lang="en-US" dirty="0" smtClean="0"/>
              <a:t>:</a:t>
            </a:r>
            <a:r>
              <a:rPr lang="en-US" baseline="0" dirty="0" smtClean="0"/>
              <a:t> </a:t>
            </a:r>
            <a:r>
              <a:rPr lang="en-US" dirty="0" smtClean="0"/>
              <a:t>N/A</a:t>
            </a:r>
          </a:p>
          <a:p>
            <a:pPr defTabSz="914280">
              <a:defRPr/>
            </a:pPr>
            <a:endParaRPr lang="en-US" dirty="0" smtClean="0"/>
          </a:p>
          <a:p>
            <a:r>
              <a:rPr lang="en-US" dirty="0" smtClean="0"/>
              <a:t>-</a:t>
            </a:r>
            <a:r>
              <a:rPr lang="en-US" u="sng" dirty="0" smtClean="0"/>
              <a:t>Animation</a:t>
            </a:r>
            <a:r>
              <a:rPr lang="en-US" dirty="0" smtClean="0"/>
              <a:t>: N/A</a:t>
            </a:r>
          </a:p>
          <a:p>
            <a:pPr defTabSz="914280">
              <a:defRPr/>
            </a:pPr>
            <a:endParaRPr lang="en-US" dirty="0" smtClean="0"/>
          </a:p>
          <a:p>
            <a:pPr defTabSz="914280">
              <a:defRPr/>
            </a:pPr>
            <a:r>
              <a:rPr lang="en-US" dirty="0" smtClean="0"/>
              <a:t>-</a:t>
            </a:r>
            <a:r>
              <a:rPr lang="en-US" u="sng" dirty="0" smtClean="0"/>
              <a:t>Activity</a:t>
            </a:r>
            <a:r>
              <a:rPr lang="en-US" u="sng" baseline="0" dirty="0" smtClean="0"/>
              <a:t> info</a:t>
            </a:r>
            <a:r>
              <a:rPr lang="en-US" baseline="0" dirty="0" smtClean="0"/>
              <a:t>: N/A</a:t>
            </a:r>
          </a:p>
          <a:p>
            <a:pPr defTabSz="914280">
              <a:defRPr/>
            </a:pPr>
            <a:endParaRPr lang="en-US" baseline="0" dirty="0" smtClean="0"/>
          </a:p>
          <a:p>
            <a:pPr defTabSz="914280">
              <a:defRPr/>
            </a:pPr>
            <a:r>
              <a:rPr lang="en-US" baseline="0" dirty="0" smtClean="0"/>
              <a:t>-</a:t>
            </a:r>
            <a:r>
              <a:rPr lang="en-US" u="sng" baseline="0" dirty="0" smtClean="0"/>
              <a:t>Glossary terms</a:t>
            </a:r>
            <a:r>
              <a:rPr lang="en-US" baseline="0" dirty="0" smtClean="0"/>
              <a:t>:</a:t>
            </a:r>
          </a:p>
          <a:p>
            <a:pPr defTabSz="914280">
              <a:defRPr/>
            </a:pPr>
            <a:r>
              <a:rPr lang="en-US" baseline="0" dirty="0" smtClean="0"/>
              <a:t>Child abuse</a:t>
            </a:r>
          </a:p>
          <a:p>
            <a:pPr defTabSz="914280">
              <a:defRPr/>
            </a:pPr>
            <a:endParaRPr lang="en-US" baseline="0" dirty="0" smtClean="0"/>
          </a:p>
          <a:p>
            <a:r>
              <a:rPr lang="en-US" baseline="0" dirty="0" smtClean="0"/>
              <a:t>-</a:t>
            </a:r>
            <a:r>
              <a:rPr lang="en-US" u="sng" baseline="0" dirty="0" smtClean="0"/>
              <a:t>Citations</a:t>
            </a:r>
            <a:r>
              <a:rPr lang="en-US" baseline="0" dirty="0" smtClean="0"/>
              <a:t>: </a:t>
            </a:r>
          </a:p>
          <a:p>
            <a:r>
              <a:rPr lang="en-US" b="1" dirty="0" smtClean="0"/>
              <a:t>23 </a:t>
            </a:r>
            <a:r>
              <a:rPr lang="en-US" b="1" dirty="0"/>
              <a:t>PA. C.S. § 6303.  </a:t>
            </a:r>
            <a:r>
              <a:rPr lang="en-US" b="1" dirty="0" smtClean="0"/>
              <a:t>Definitions</a:t>
            </a:r>
          </a:p>
          <a:p>
            <a:r>
              <a:rPr lang="en-US" b="1" u="sng" dirty="0"/>
              <a:t>"Indicated report."</a:t>
            </a:r>
            <a:endParaRPr lang="en-US" dirty="0"/>
          </a:p>
          <a:p>
            <a:r>
              <a:rPr lang="en-US" b="1" u="sng" dirty="0"/>
              <a:t>(1)  Subject to paragraphs (2) and (3), a report of child abuse made pursuant to this chapter if an investigation by the Department or county agency determines that substantial evidence of the alleged abuse by a perpetrator exists based on any of the following:</a:t>
            </a:r>
            <a:endParaRPr lang="en-US" dirty="0"/>
          </a:p>
          <a:p>
            <a:pPr lvl="1"/>
            <a:r>
              <a:rPr lang="en-US" b="1" u="sng" dirty="0"/>
              <a:t>(i)  Available medical evidence.</a:t>
            </a:r>
            <a:endParaRPr lang="en-US" dirty="0"/>
          </a:p>
          <a:p>
            <a:pPr lvl="1"/>
            <a:r>
              <a:rPr lang="en-US" b="1" u="sng" dirty="0"/>
              <a:t>(ii)  The child protective service investigation.</a:t>
            </a:r>
            <a:endParaRPr lang="en-US" dirty="0"/>
          </a:p>
          <a:p>
            <a:pPr lvl="1"/>
            <a:r>
              <a:rPr lang="en-US" b="1" u="sng" dirty="0"/>
              <a:t>(iii)  An admission of the acts of abuse by the perpetrator.</a:t>
            </a:r>
            <a:endParaRPr lang="en-US" dirty="0"/>
          </a:p>
          <a:p>
            <a:r>
              <a:rPr lang="en-US" b="1" u="sng" dirty="0"/>
              <a:t>(2)  A report may be indicated under paragraph (1)(i) or (ii) for any child who is the victim of child abuse, regardless of the number of alleged perpetrators.</a:t>
            </a:r>
            <a:endParaRPr lang="en-US" dirty="0"/>
          </a:p>
          <a:p>
            <a:r>
              <a:rPr lang="en-US" b="1" u="sng" dirty="0"/>
              <a:t>(3)  A report may be indicated under paragraph (1)(i) or (ii) listing the perpetrator as "unknown" if substantial evidence of abuse by a perpetrator exists, but the department or county agency is unable to identify the specific perpetrator.</a:t>
            </a:r>
            <a:endParaRPr lang="en-US" dirty="0"/>
          </a:p>
          <a:p>
            <a:endParaRPr lang="en-US" dirty="0"/>
          </a:p>
        </p:txBody>
      </p:sp>
      <p:sp>
        <p:nvSpPr>
          <p:cNvPr id="4" name="Slide Number Placeholder 3"/>
          <p:cNvSpPr>
            <a:spLocks noGrp="1"/>
          </p:cNvSpPr>
          <p:nvPr>
            <p:ph type="sldNum" sz="quarter" idx="10"/>
          </p:nvPr>
        </p:nvSpPr>
        <p:spPr/>
        <p:txBody>
          <a:bodyPr/>
          <a:lstStyle/>
          <a:p>
            <a:fld id="{1A4CEF9B-DB25-48FC-84BA-84E9632A047A}" type="slidenum">
              <a:rPr lang="en-US" smtClean="0"/>
              <a:t>16</a:t>
            </a:fld>
            <a:endParaRPr lang="en-US" dirty="0"/>
          </a:p>
        </p:txBody>
      </p:sp>
    </p:spTree>
    <p:extLst>
      <p:ext uri="{BB962C8B-B14F-4D97-AF65-F5344CB8AC3E}">
        <p14:creationId xmlns:p14="http://schemas.microsoft.com/office/powerpoint/2010/main" val="550411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Tech notes</a:t>
            </a:r>
            <a:r>
              <a:rPr lang="en-US" b="1" dirty="0" smtClean="0"/>
              <a:t>:</a:t>
            </a:r>
            <a:endParaRPr lang="en-US" dirty="0" smtClean="0"/>
          </a:p>
          <a:p>
            <a:r>
              <a:rPr lang="en-US" dirty="0" smtClean="0"/>
              <a:t>-</a:t>
            </a:r>
            <a:r>
              <a:rPr lang="en-US" u="sng" dirty="0" smtClean="0"/>
              <a:t>Image origin</a:t>
            </a:r>
            <a:r>
              <a:rPr lang="en-US" dirty="0" smtClean="0"/>
              <a:t>: N/A</a:t>
            </a:r>
          </a:p>
          <a:p>
            <a:endParaRPr lang="en-US" dirty="0" smtClean="0"/>
          </a:p>
          <a:p>
            <a:r>
              <a:rPr lang="en-US" dirty="0" smtClean="0"/>
              <a:t>-</a:t>
            </a:r>
            <a:r>
              <a:rPr lang="en-US" u="sng" dirty="0" smtClean="0"/>
              <a:t>Animation</a:t>
            </a:r>
            <a:r>
              <a:rPr lang="en-US" dirty="0" smtClean="0"/>
              <a:t>: N/A</a:t>
            </a:r>
          </a:p>
          <a:p>
            <a:endParaRPr lang="en-US" dirty="0" smtClean="0"/>
          </a:p>
          <a:p>
            <a:r>
              <a:rPr lang="en-US" dirty="0" smtClean="0"/>
              <a:t>-</a:t>
            </a:r>
            <a:r>
              <a:rPr lang="en-US" u="sng" dirty="0" smtClean="0"/>
              <a:t>Activity info</a:t>
            </a:r>
            <a:r>
              <a:rPr lang="en-US" dirty="0" smtClean="0"/>
              <a:t>: N/A</a:t>
            </a:r>
          </a:p>
          <a:p>
            <a:endParaRPr lang="en-US" dirty="0" smtClean="0"/>
          </a:p>
          <a:p>
            <a:r>
              <a:rPr lang="en-US" dirty="0" smtClean="0"/>
              <a:t>-</a:t>
            </a:r>
            <a:r>
              <a:rPr lang="en-US" u="sng" dirty="0" smtClean="0"/>
              <a:t>Glossary terms</a:t>
            </a:r>
            <a:r>
              <a:rPr lang="en-US" dirty="0" smtClean="0"/>
              <a:t>: N/A</a:t>
            </a:r>
          </a:p>
          <a:p>
            <a:endParaRPr lang="en-US" dirty="0" smtClean="0"/>
          </a:p>
          <a:p>
            <a:r>
              <a:rPr lang="en-US" dirty="0" smtClean="0"/>
              <a:t>-</a:t>
            </a:r>
            <a:r>
              <a:rPr lang="en-US" u="sng" dirty="0" smtClean="0"/>
              <a:t>Citations</a:t>
            </a:r>
            <a:r>
              <a:rPr lang="en-US" dirty="0" smtClean="0"/>
              <a:t>: N/A</a:t>
            </a:r>
          </a:p>
          <a:p>
            <a:endParaRPr lang="en-US" dirty="0" smtClean="0"/>
          </a:p>
        </p:txBody>
      </p:sp>
      <p:sp>
        <p:nvSpPr>
          <p:cNvPr id="4" name="Slide Number Placeholder 3"/>
          <p:cNvSpPr>
            <a:spLocks noGrp="1"/>
          </p:cNvSpPr>
          <p:nvPr>
            <p:ph type="sldNum" sz="quarter" idx="10"/>
          </p:nvPr>
        </p:nvSpPr>
        <p:spPr/>
        <p:txBody>
          <a:bodyPr/>
          <a:lstStyle/>
          <a:p>
            <a:fld id="{1A4CEF9B-DB25-48FC-84BA-84E9632A047A}" type="slidenum">
              <a:rPr lang="en-US" smtClean="0"/>
              <a:t>17</a:t>
            </a:fld>
            <a:endParaRPr lang="en-US" dirty="0"/>
          </a:p>
        </p:txBody>
      </p:sp>
    </p:spTree>
    <p:extLst>
      <p:ext uri="{BB962C8B-B14F-4D97-AF65-F5344CB8AC3E}">
        <p14:creationId xmlns:p14="http://schemas.microsoft.com/office/powerpoint/2010/main" val="1435706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1A4CEF9B-DB25-48FC-84BA-84E9632A047A}" type="slidenum">
              <a:rPr lang="en-US" smtClean="0"/>
              <a:t>18</a:t>
            </a:fld>
            <a:endParaRPr lang="en-US" dirty="0"/>
          </a:p>
        </p:txBody>
      </p:sp>
    </p:spTree>
    <p:extLst>
      <p:ext uri="{BB962C8B-B14F-4D97-AF65-F5344CB8AC3E}">
        <p14:creationId xmlns:p14="http://schemas.microsoft.com/office/powerpoint/2010/main" val="271586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r>
              <a:rPr lang="en-US" b="1" u="sng" dirty="0" smtClean="0"/>
              <a:t>Tech notes</a:t>
            </a:r>
            <a:r>
              <a:rPr lang="en-US" b="1" u="none" dirty="0" smtClean="0"/>
              <a:t>:</a:t>
            </a:r>
            <a:endParaRPr lang="en-US" b="1" u="sng" dirty="0" smtClean="0"/>
          </a:p>
          <a:p>
            <a:pPr defTabSz="914280">
              <a:defRPr/>
            </a:pPr>
            <a:endParaRPr lang="en-US" dirty="0" smtClean="0"/>
          </a:p>
          <a:p>
            <a:pPr defTabSz="914280">
              <a:defRPr/>
            </a:pPr>
            <a:r>
              <a:rPr lang="en-US" dirty="0" smtClean="0"/>
              <a:t>-</a:t>
            </a:r>
            <a:r>
              <a:rPr lang="en-US" u="sng" dirty="0" smtClean="0"/>
              <a:t>Image origin</a:t>
            </a:r>
            <a:r>
              <a:rPr lang="en-US" dirty="0" smtClean="0"/>
              <a:t>:</a:t>
            </a:r>
            <a:r>
              <a:rPr lang="en-US" baseline="0" dirty="0" smtClean="0"/>
              <a:t> N/A</a:t>
            </a:r>
          </a:p>
          <a:p>
            <a:pPr defTabSz="914280">
              <a:defRPr/>
            </a:pPr>
            <a:endParaRPr lang="en-US" dirty="0" smtClean="0"/>
          </a:p>
          <a:p>
            <a:r>
              <a:rPr lang="en-US" dirty="0" smtClean="0"/>
              <a:t>-</a:t>
            </a:r>
            <a:r>
              <a:rPr lang="en-US" u="sng" dirty="0" smtClean="0"/>
              <a:t>Animation</a:t>
            </a:r>
            <a:r>
              <a:rPr lang="en-US" dirty="0" smtClean="0"/>
              <a:t>: N/A</a:t>
            </a:r>
          </a:p>
          <a:p>
            <a:pPr defTabSz="914280">
              <a:defRPr/>
            </a:pPr>
            <a:endParaRPr lang="en-US" dirty="0" smtClean="0"/>
          </a:p>
          <a:p>
            <a:pPr defTabSz="914280">
              <a:defRPr/>
            </a:pPr>
            <a:r>
              <a:rPr lang="en-US" dirty="0" smtClean="0"/>
              <a:t>-</a:t>
            </a:r>
            <a:r>
              <a:rPr lang="en-US" u="sng" dirty="0" smtClean="0"/>
              <a:t>Activity</a:t>
            </a:r>
            <a:r>
              <a:rPr lang="en-US" u="sng" baseline="0" dirty="0" smtClean="0"/>
              <a:t> info</a:t>
            </a:r>
            <a:r>
              <a:rPr lang="en-US" baseline="0" dirty="0" smtClean="0"/>
              <a:t>: N/A</a:t>
            </a:r>
          </a:p>
          <a:p>
            <a:pPr defTabSz="914280">
              <a:defRPr/>
            </a:pPr>
            <a:endParaRPr lang="en-US" baseline="0" dirty="0" smtClean="0"/>
          </a:p>
          <a:p>
            <a:pPr defTabSz="914280">
              <a:defRPr/>
            </a:pPr>
            <a:r>
              <a:rPr lang="en-US" baseline="0" dirty="0" smtClean="0"/>
              <a:t>-</a:t>
            </a:r>
            <a:r>
              <a:rPr lang="en-US" u="sng" baseline="0" dirty="0" smtClean="0"/>
              <a:t>Glossary terms</a:t>
            </a:r>
            <a:r>
              <a:rPr lang="en-US" baseline="0" dirty="0" smtClean="0"/>
              <a:t>: N/A</a:t>
            </a:r>
          </a:p>
          <a:p>
            <a:pPr defTabSz="914280">
              <a:defRPr/>
            </a:pPr>
            <a:endParaRPr lang="en-US" baseline="0" dirty="0" smtClean="0"/>
          </a:p>
          <a:p>
            <a:pPr defTabSz="894192">
              <a:defRPr/>
            </a:pPr>
            <a:r>
              <a:rPr lang="en-US" baseline="0" dirty="0" smtClean="0"/>
              <a:t>-</a:t>
            </a:r>
            <a:r>
              <a:rPr lang="en-US" u="sng" baseline="0" dirty="0" smtClean="0"/>
              <a:t>Citations</a:t>
            </a:r>
            <a:r>
              <a:rPr lang="en-US" baseline="0" dirty="0" smtClean="0"/>
              <a:t>: </a:t>
            </a:r>
            <a:r>
              <a:rPr lang="en-US" dirty="0"/>
              <a:t>Link law icon to citation below</a:t>
            </a:r>
            <a:endParaRPr lang="en-US" baseline="0" dirty="0" smtClean="0"/>
          </a:p>
          <a:p>
            <a:r>
              <a:rPr lang="en-US" b="1" dirty="0"/>
              <a:t>23 PA. </a:t>
            </a:r>
            <a:r>
              <a:rPr lang="en-US" b="1" dirty="0" smtClean="0"/>
              <a:t>C. S. </a:t>
            </a:r>
            <a:r>
              <a:rPr lang="en-US" b="1" dirty="0"/>
              <a:t>§ 6303 c. Restatement of culpability</a:t>
            </a:r>
            <a:r>
              <a:rPr lang="en-US" b="1" dirty="0" smtClean="0"/>
              <a:t>.</a:t>
            </a:r>
          </a:p>
          <a:p>
            <a:pPr defTabSz="894192">
              <a:defRPr/>
            </a:pPr>
            <a:r>
              <a:rPr lang="en-US" b="1" u="sng" dirty="0"/>
              <a:t>(c)  Restatement of culpability.--Conduct that causes injury or harm to a child or creates a risk of injury or harm to a child shall not be considered child abuse if there is no evidence that the person acted intentionally, knowingly or recklessly when causing the injury or harm to the child or creating a risk of injury or harm to the child.</a:t>
            </a:r>
            <a:endParaRPr lang="en-US" dirty="0"/>
          </a:p>
          <a:p>
            <a:endParaRPr lang="en-US" b="1" dirty="0" smtClean="0"/>
          </a:p>
          <a:p>
            <a:endParaRPr lang="en-US" dirty="0"/>
          </a:p>
        </p:txBody>
      </p:sp>
      <p:sp>
        <p:nvSpPr>
          <p:cNvPr id="4" name="Slide Number Placeholder 3"/>
          <p:cNvSpPr>
            <a:spLocks noGrp="1"/>
          </p:cNvSpPr>
          <p:nvPr>
            <p:ph type="sldNum" sz="quarter" idx="10"/>
          </p:nvPr>
        </p:nvSpPr>
        <p:spPr/>
        <p:txBody>
          <a:bodyPr/>
          <a:lstStyle/>
          <a:p>
            <a:fld id="{1A4CEF9B-DB25-48FC-84BA-84E9632A047A}" type="slidenum">
              <a:rPr lang="en-US" smtClean="0"/>
              <a:t>4</a:t>
            </a:fld>
            <a:endParaRPr lang="en-US" dirty="0"/>
          </a:p>
        </p:txBody>
      </p:sp>
    </p:spTree>
    <p:extLst>
      <p:ext uri="{BB962C8B-B14F-4D97-AF65-F5344CB8AC3E}">
        <p14:creationId xmlns:p14="http://schemas.microsoft.com/office/powerpoint/2010/main" val="248537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Tech notes</a:t>
            </a:r>
            <a:r>
              <a:rPr lang="en-US" b="1" dirty="0" smtClean="0"/>
              <a:t>:</a:t>
            </a:r>
          </a:p>
          <a:p>
            <a:endParaRPr lang="en-US" b="1" dirty="0" smtClean="0"/>
          </a:p>
          <a:p>
            <a:r>
              <a:rPr lang="en-US" dirty="0" smtClean="0"/>
              <a:t>-</a:t>
            </a:r>
            <a:r>
              <a:rPr lang="en-US" u="sng" dirty="0" smtClean="0"/>
              <a:t>Image origin</a:t>
            </a:r>
            <a:r>
              <a:rPr lang="en-US" dirty="0" smtClean="0"/>
              <a:t>:</a:t>
            </a:r>
            <a:r>
              <a:rPr lang="en-US" baseline="0" dirty="0" smtClean="0"/>
              <a:t> N/A</a:t>
            </a:r>
            <a:endParaRPr lang="en-US" dirty="0" smtClean="0"/>
          </a:p>
          <a:p>
            <a:endParaRPr lang="en-US" dirty="0" smtClean="0"/>
          </a:p>
          <a:p>
            <a:r>
              <a:rPr lang="en-US" dirty="0" smtClean="0"/>
              <a:t>-</a:t>
            </a:r>
            <a:r>
              <a:rPr lang="en-US" u="sng" dirty="0" smtClean="0"/>
              <a:t>Animation</a:t>
            </a:r>
            <a:r>
              <a:rPr lang="en-US" dirty="0" smtClean="0"/>
              <a:t>: N/A</a:t>
            </a:r>
          </a:p>
          <a:p>
            <a:endParaRPr lang="en-US" dirty="0" smtClean="0"/>
          </a:p>
          <a:p>
            <a:r>
              <a:rPr lang="en-US" dirty="0" smtClean="0"/>
              <a:t>-</a:t>
            </a:r>
            <a:r>
              <a:rPr lang="en-US" u="sng" dirty="0" smtClean="0"/>
              <a:t>Activity info</a:t>
            </a:r>
            <a:r>
              <a:rPr lang="en-US" dirty="0" smtClean="0"/>
              <a:t>: N/A</a:t>
            </a:r>
          </a:p>
          <a:p>
            <a:endParaRPr lang="en-US" dirty="0" smtClean="0"/>
          </a:p>
          <a:p>
            <a:r>
              <a:rPr lang="en-US" dirty="0" smtClean="0"/>
              <a:t>-</a:t>
            </a:r>
            <a:r>
              <a:rPr lang="en-US" u="sng" dirty="0" smtClean="0"/>
              <a:t>Glossary terms</a:t>
            </a:r>
            <a:r>
              <a:rPr lang="en-US" dirty="0" smtClean="0"/>
              <a:t>: </a:t>
            </a:r>
          </a:p>
          <a:p>
            <a:r>
              <a:rPr lang="en-US" b="1" dirty="0" smtClean="0"/>
              <a:t>Intentionally</a:t>
            </a:r>
          </a:p>
          <a:p>
            <a:r>
              <a:rPr lang="en-US" b="1" dirty="0" smtClean="0"/>
              <a:t>Knowingly</a:t>
            </a:r>
          </a:p>
          <a:p>
            <a:r>
              <a:rPr lang="en-US" b="1" dirty="0" smtClean="0"/>
              <a:t>Recklessly</a:t>
            </a:r>
          </a:p>
          <a:p>
            <a:endParaRPr lang="en-US" b="1" dirty="0" smtClean="0"/>
          </a:p>
          <a:p>
            <a:pPr defTabSz="903159">
              <a:defRPr/>
            </a:pPr>
            <a:r>
              <a:rPr lang="en-US" dirty="0" smtClean="0"/>
              <a:t>-</a:t>
            </a:r>
            <a:r>
              <a:rPr lang="en-US" u="sng" dirty="0" smtClean="0"/>
              <a:t>Citations</a:t>
            </a:r>
            <a:r>
              <a:rPr lang="en-US" dirty="0" smtClean="0"/>
              <a:t>: </a:t>
            </a:r>
            <a:r>
              <a:rPr lang="en-US" dirty="0"/>
              <a:t>Link law icon to citation below</a:t>
            </a:r>
            <a:endParaRPr lang="en-US" b="1" u="sng" dirty="0" smtClean="0"/>
          </a:p>
          <a:p>
            <a:pPr defTabSz="903159">
              <a:defRPr/>
            </a:pPr>
            <a:r>
              <a:rPr lang="en-US" b="1" dirty="0"/>
              <a:t>23 PA. C.S. § 6303.  Definitions. </a:t>
            </a:r>
            <a:r>
              <a:rPr lang="en-US" b="1" u="sng" dirty="0"/>
              <a:t>(a) </a:t>
            </a:r>
          </a:p>
          <a:p>
            <a:pPr defTabSz="894192">
              <a:defRPr/>
            </a:pPr>
            <a:r>
              <a:rPr lang="en-US" b="1" u="sng" dirty="0"/>
              <a:t>"Intentionally."  The term shall have the same meaning as provided in 18 Pa.C.S. § 302 (relating to general requirements of culpability).</a:t>
            </a:r>
            <a:r>
              <a:rPr lang="en-US" i="1" dirty="0"/>
              <a:t> A person acts intentionally when they consciously engage in conduct of that nature or cause such a result and are aware of such circumstances or believe or hope that they exist.  18 Pa.C.S. § 302 (relating to general requirements of culpability)</a:t>
            </a:r>
            <a:endParaRPr lang="en-US" dirty="0" smtClean="0"/>
          </a:p>
          <a:p>
            <a:pPr defTabSz="894192">
              <a:defRPr/>
            </a:pPr>
            <a:endParaRPr lang="en-US" b="1" u="sng" dirty="0"/>
          </a:p>
          <a:p>
            <a:pPr defTabSz="894192">
              <a:defRPr/>
            </a:pPr>
            <a:r>
              <a:rPr lang="en-US" b="1" u="sng" dirty="0"/>
              <a:t>"Knowingly."  The term shall have the same meaning as provided in 18 Pa.C.S. § 302 (relating to general requirements of culpability).</a:t>
            </a:r>
            <a:r>
              <a:rPr lang="en-US" i="1" dirty="0"/>
              <a:t> A person acts knowingly when they are aware that their conduct is of that nature or that such circumstances exist and they are aware that it is practically certain that their conduct will cause such a result. 18 Pa.C.S. § 302 (relating to general requirements of culpability)</a:t>
            </a:r>
            <a:endParaRPr lang="en-US" dirty="0"/>
          </a:p>
          <a:p>
            <a:pPr defTabSz="903159">
              <a:defRPr/>
            </a:pPr>
            <a:endParaRPr lang="en-US" b="1" u="sng" dirty="0"/>
          </a:p>
          <a:p>
            <a:pPr defTabSz="903159">
              <a:defRPr/>
            </a:pPr>
            <a:r>
              <a:rPr lang="en-US" b="1" u="sng" dirty="0"/>
              <a:t>"Recklessly."  The term shall have the same meaning as provided in 18 Pa.C.S. § 302 (relating to general requirements of culpability)</a:t>
            </a:r>
            <a:r>
              <a:rPr lang="en-US" i="1" dirty="0"/>
              <a:t> A person acts recklessly when they consciously disregard a substantial and justifiable risk that the material element exists or will result from their conduct.  The risk must be of such a nature and degree that, considering the nature and intent of the conduct and the circumstances known to them, its disregard involves a gross deviation from the standard of conduct that a reasonable person would observe in the situation. 18 Pa.C.S. § 302 (relating to general requirements of culpability)</a:t>
            </a:r>
            <a:endParaRPr lang="en-US" b="1" u="sng" dirty="0"/>
          </a:p>
          <a:p>
            <a:pPr defTabSz="903159">
              <a:defRPr/>
            </a:pPr>
            <a:endParaRPr lang="en-US" b="1" u="sng" dirty="0"/>
          </a:p>
          <a:p>
            <a:pPr defTabSz="903159">
              <a:defRPr/>
            </a:pPr>
            <a:r>
              <a:rPr lang="en-US" b="1" u="sng" dirty="0"/>
              <a:t>(b.1)  Child abuse.--The term "child abuse" shall mean intentionally, knowingly or recklessly doing any of the following:</a:t>
            </a:r>
            <a:endParaRPr lang="en-US" dirty="0"/>
          </a:p>
          <a:p>
            <a:pPr defTabSz="903159">
              <a:defRPr/>
            </a:pPr>
            <a:endParaRPr lang="en-US" dirty="0" smtClean="0"/>
          </a:p>
        </p:txBody>
      </p:sp>
      <p:sp>
        <p:nvSpPr>
          <p:cNvPr id="4" name="Slide Number Placeholder 3"/>
          <p:cNvSpPr>
            <a:spLocks noGrp="1"/>
          </p:cNvSpPr>
          <p:nvPr>
            <p:ph type="sldNum" sz="quarter" idx="10"/>
          </p:nvPr>
        </p:nvSpPr>
        <p:spPr/>
        <p:txBody>
          <a:bodyPr/>
          <a:lstStyle/>
          <a:p>
            <a:fld id="{1A4CEF9B-DB25-48FC-84BA-84E9632A047A}" type="slidenum">
              <a:rPr lang="en-US" smtClean="0"/>
              <a:t>5</a:t>
            </a:fld>
            <a:endParaRPr lang="en-US" dirty="0"/>
          </a:p>
        </p:txBody>
      </p:sp>
    </p:spTree>
    <p:extLst>
      <p:ext uri="{BB962C8B-B14F-4D97-AF65-F5344CB8AC3E}">
        <p14:creationId xmlns:p14="http://schemas.microsoft.com/office/powerpoint/2010/main" val="134686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Tech notes</a:t>
            </a:r>
            <a:r>
              <a:rPr lang="en-US" b="1" dirty="0" smtClean="0"/>
              <a:t>:</a:t>
            </a:r>
            <a:endParaRPr lang="en-US" dirty="0" smtClean="0"/>
          </a:p>
          <a:p>
            <a:r>
              <a:rPr lang="en-US" dirty="0" smtClean="0"/>
              <a:t>-</a:t>
            </a:r>
            <a:r>
              <a:rPr lang="en-US" u="sng" dirty="0" smtClean="0"/>
              <a:t>Image origin</a:t>
            </a:r>
            <a:r>
              <a:rPr lang="en-US" dirty="0" smtClean="0"/>
              <a:t>: N/A</a:t>
            </a:r>
          </a:p>
          <a:p>
            <a:endParaRPr lang="en-US" dirty="0" smtClean="0"/>
          </a:p>
          <a:p>
            <a:r>
              <a:rPr lang="en-US" dirty="0" smtClean="0"/>
              <a:t>-</a:t>
            </a:r>
            <a:r>
              <a:rPr lang="en-US" u="sng" dirty="0" smtClean="0"/>
              <a:t>Animation</a:t>
            </a:r>
            <a:r>
              <a:rPr lang="en-US" dirty="0" smtClean="0"/>
              <a:t>: N/A</a:t>
            </a:r>
          </a:p>
          <a:p>
            <a:endParaRPr lang="en-US" dirty="0" smtClean="0"/>
          </a:p>
          <a:p>
            <a:pPr defTabSz="894192">
              <a:defRPr/>
            </a:pPr>
            <a:r>
              <a:rPr lang="en-US" dirty="0" smtClean="0"/>
              <a:t>-</a:t>
            </a:r>
            <a:r>
              <a:rPr lang="en-US" u="sng" dirty="0" smtClean="0"/>
              <a:t>Activity info</a:t>
            </a:r>
            <a:r>
              <a:rPr lang="en-US" dirty="0" smtClean="0"/>
              <a:t>: Hover</a:t>
            </a:r>
            <a:r>
              <a:rPr lang="en-US" baseline="0" dirty="0" smtClean="0"/>
              <a:t> over the words Knowingly, Intentionally, and Recklessly to view the definition</a:t>
            </a:r>
            <a:endParaRPr lang="en-US" dirty="0" smtClean="0"/>
          </a:p>
          <a:p>
            <a:endParaRPr lang="en-US" dirty="0" smtClean="0"/>
          </a:p>
          <a:p>
            <a:r>
              <a:rPr lang="en-US" dirty="0" smtClean="0"/>
              <a:t>-</a:t>
            </a:r>
            <a:r>
              <a:rPr lang="en-US" u="sng" dirty="0" smtClean="0"/>
              <a:t>Glossary terms</a:t>
            </a:r>
            <a:r>
              <a:rPr lang="en-US" dirty="0" smtClean="0"/>
              <a:t>:</a:t>
            </a:r>
          </a:p>
          <a:p>
            <a:r>
              <a:rPr lang="en-US" dirty="0" smtClean="0"/>
              <a:t>Knowingly</a:t>
            </a:r>
          </a:p>
          <a:p>
            <a:r>
              <a:rPr lang="en-US" dirty="0" smtClean="0"/>
              <a:t>Intentionally</a:t>
            </a:r>
          </a:p>
          <a:p>
            <a:r>
              <a:rPr lang="en-US" dirty="0" smtClean="0"/>
              <a:t>Recklessly</a:t>
            </a:r>
          </a:p>
          <a:p>
            <a:r>
              <a:rPr lang="en-US" dirty="0" smtClean="0"/>
              <a:t>Child</a:t>
            </a:r>
            <a:r>
              <a:rPr lang="en-US" baseline="0" dirty="0" smtClean="0"/>
              <a:t> abuse</a:t>
            </a:r>
            <a:endParaRPr lang="en-US" dirty="0" smtClean="0"/>
          </a:p>
          <a:p>
            <a:endParaRPr lang="en-US" dirty="0" smtClean="0"/>
          </a:p>
          <a:p>
            <a:r>
              <a:rPr lang="en-US" dirty="0" smtClean="0"/>
              <a:t>-</a:t>
            </a:r>
            <a:r>
              <a:rPr lang="en-US" u="sng" dirty="0" smtClean="0"/>
              <a:t>Citations</a:t>
            </a:r>
            <a:r>
              <a:rPr lang="en-US" dirty="0" smtClean="0"/>
              <a:t>: N/A</a:t>
            </a:r>
          </a:p>
        </p:txBody>
      </p:sp>
      <p:sp>
        <p:nvSpPr>
          <p:cNvPr id="4" name="Slide Number Placeholder 3"/>
          <p:cNvSpPr>
            <a:spLocks noGrp="1"/>
          </p:cNvSpPr>
          <p:nvPr>
            <p:ph type="sldNum" sz="quarter" idx="10"/>
          </p:nvPr>
        </p:nvSpPr>
        <p:spPr/>
        <p:txBody>
          <a:bodyPr/>
          <a:lstStyle/>
          <a:p>
            <a:fld id="{D3B09765-3457-4053-95E3-C45ACA7EE057}" type="slidenum">
              <a:rPr lang="en-US" smtClean="0"/>
              <a:t>6</a:t>
            </a:fld>
            <a:endParaRPr lang="en-US" dirty="0"/>
          </a:p>
        </p:txBody>
      </p:sp>
    </p:spTree>
    <p:extLst>
      <p:ext uri="{BB962C8B-B14F-4D97-AF65-F5344CB8AC3E}">
        <p14:creationId xmlns:p14="http://schemas.microsoft.com/office/powerpoint/2010/main" val="341223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r>
              <a:rPr lang="en-US" b="1" u="sng" dirty="0" smtClean="0"/>
              <a:t>Tech notes</a:t>
            </a:r>
            <a:r>
              <a:rPr lang="en-US" b="1" u="none" dirty="0" smtClean="0"/>
              <a:t>:</a:t>
            </a:r>
            <a:endParaRPr lang="en-US" b="1" u="sng" dirty="0" smtClean="0"/>
          </a:p>
          <a:p>
            <a:pPr defTabSz="914280">
              <a:defRPr/>
            </a:pPr>
            <a:endParaRPr lang="en-US" dirty="0" smtClean="0"/>
          </a:p>
          <a:p>
            <a:r>
              <a:rPr lang="en-US" dirty="0" smtClean="0"/>
              <a:t>-</a:t>
            </a:r>
            <a:r>
              <a:rPr lang="en-US" u="sng" dirty="0" smtClean="0"/>
              <a:t>Image origin</a:t>
            </a:r>
            <a:r>
              <a:rPr lang="en-US" dirty="0" smtClean="0"/>
              <a:t>:</a:t>
            </a:r>
            <a:r>
              <a:rPr lang="en-US" baseline="0" dirty="0" smtClean="0"/>
              <a:t> Big stock image: http://www.bigstockphoto.com/image-62501012/stock-photo-people-sitting-at-table-eating-food-in-homeless-shelter</a:t>
            </a:r>
            <a:endParaRPr lang="en-US" dirty="0" smtClean="0"/>
          </a:p>
          <a:p>
            <a:pPr defTabSz="914280">
              <a:defRPr/>
            </a:pPr>
            <a:endParaRPr lang="en-US" dirty="0" smtClean="0"/>
          </a:p>
          <a:p>
            <a:r>
              <a:rPr lang="en-US" dirty="0" smtClean="0"/>
              <a:t>-</a:t>
            </a:r>
            <a:r>
              <a:rPr lang="en-US" u="sng" dirty="0" smtClean="0"/>
              <a:t>Animation</a:t>
            </a:r>
            <a:r>
              <a:rPr lang="en-US" dirty="0" smtClean="0"/>
              <a:t>: N/A</a:t>
            </a:r>
          </a:p>
          <a:p>
            <a:pPr defTabSz="914280">
              <a:defRPr/>
            </a:pPr>
            <a:endParaRPr lang="en-US" dirty="0" smtClean="0"/>
          </a:p>
          <a:p>
            <a:r>
              <a:rPr lang="en-US" dirty="0" smtClean="0"/>
              <a:t>-</a:t>
            </a:r>
            <a:r>
              <a:rPr lang="en-US" u="sng" dirty="0" smtClean="0"/>
              <a:t>Activity</a:t>
            </a:r>
            <a:r>
              <a:rPr lang="en-US" u="sng" baseline="0" dirty="0" smtClean="0"/>
              <a:t> info</a:t>
            </a:r>
            <a:r>
              <a:rPr lang="en-US" baseline="0" dirty="0" smtClean="0"/>
              <a:t>: N/A</a:t>
            </a:r>
            <a:endParaRPr lang="en-US" dirty="0" smtClean="0"/>
          </a:p>
          <a:p>
            <a:pPr defTabSz="914280">
              <a:defRPr/>
            </a:pPr>
            <a:endParaRPr lang="en-US" baseline="0" dirty="0" smtClean="0"/>
          </a:p>
          <a:p>
            <a:pPr defTabSz="914280">
              <a:defRPr/>
            </a:pPr>
            <a:r>
              <a:rPr lang="en-US" baseline="0" dirty="0" smtClean="0"/>
              <a:t>-</a:t>
            </a:r>
            <a:r>
              <a:rPr lang="en-US" u="sng" baseline="0" dirty="0" smtClean="0"/>
              <a:t>Glossary terms</a:t>
            </a:r>
            <a:r>
              <a:rPr lang="en-US" baseline="0" dirty="0" smtClean="0"/>
              <a:t>:</a:t>
            </a:r>
          </a:p>
          <a:p>
            <a:pPr defTabSz="914280">
              <a:defRPr/>
            </a:pPr>
            <a:r>
              <a:rPr lang="en-US" baseline="0" dirty="0" smtClean="0"/>
              <a:t>Environmental factors</a:t>
            </a:r>
          </a:p>
          <a:p>
            <a:pPr defTabSz="914280">
              <a:defRPr/>
            </a:pPr>
            <a:r>
              <a:rPr lang="en-US" baseline="0" dirty="0" smtClean="0"/>
              <a:t>Child care service</a:t>
            </a:r>
          </a:p>
          <a:p>
            <a:pPr defTabSz="914280">
              <a:defRPr/>
            </a:pPr>
            <a:endParaRPr lang="en-US" baseline="0" dirty="0" smtClean="0"/>
          </a:p>
          <a:p>
            <a:pPr defTabSz="894192">
              <a:defRPr/>
            </a:pPr>
            <a:r>
              <a:rPr lang="en-US" baseline="0" dirty="0" smtClean="0"/>
              <a:t>-</a:t>
            </a:r>
            <a:r>
              <a:rPr lang="en-US" u="sng" baseline="0" dirty="0" smtClean="0"/>
              <a:t>Citations</a:t>
            </a:r>
            <a:r>
              <a:rPr lang="en-US" baseline="0" dirty="0" smtClean="0"/>
              <a:t>: </a:t>
            </a:r>
            <a:r>
              <a:rPr lang="en-US" dirty="0"/>
              <a:t>Link law icon to citation below</a:t>
            </a:r>
            <a:endParaRPr lang="en-US" baseline="0" dirty="0" smtClean="0"/>
          </a:p>
          <a:p>
            <a:r>
              <a:rPr lang="en-US" b="1" dirty="0" smtClean="0"/>
              <a:t>23 </a:t>
            </a:r>
            <a:r>
              <a:rPr lang="en-US" b="1" dirty="0"/>
              <a:t>PA. </a:t>
            </a:r>
            <a:r>
              <a:rPr lang="en-US" b="1" dirty="0" smtClean="0"/>
              <a:t>C. S. </a:t>
            </a:r>
            <a:r>
              <a:rPr lang="en-US" b="1" dirty="0"/>
              <a:t>§ 6304.  Exclusions from Child </a:t>
            </a:r>
            <a:r>
              <a:rPr lang="en-US" b="1" dirty="0" smtClean="0"/>
              <a:t>Abuse</a:t>
            </a:r>
          </a:p>
          <a:p>
            <a:r>
              <a:rPr lang="en-US" b="1" u="sng" dirty="0"/>
              <a:t>(a)  Environmental factors.--No child shall be deemed to be physically or mentally abused based on injuries that result solely from environmental factors, such as inadequate housing, furnishings, income, clothing and medical care, that are beyond the control of the parent or person responsible for the child's welfare with whom the child resides. This subsection shall not apply to any child-care service as defined in this chapter, excluding an adoptive parent.</a:t>
            </a:r>
            <a:endParaRPr lang="en-US" dirty="0"/>
          </a:p>
          <a:p>
            <a:r>
              <a:rPr lang="en-US" b="1" u="sng" dirty="0"/>
              <a:t>(b)  Practice of religious beliefs.--If, upon investigation, the county agency determines that a child has not been provided needed medical or surgical care because of sincerely held religious beliefs of the child's parents or relative within the third degree of consanguinity and with whom the child resides, which beliefs are consistent with those of a bona fide religion, the child shall not be deemed to be physically or mentally abused. In such cases the following shall apply:</a:t>
            </a:r>
            <a:endParaRPr lang="en-US" dirty="0"/>
          </a:p>
          <a:p>
            <a:pPr lvl="1"/>
            <a:r>
              <a:rPr lang="en-US" b="1" u="sng" dirty="0"/>
              <a:t>(1)  The county agency shall closely monitor the child and the child's family and shall seek court-ordered medical intervention when the lack of medical or surgical care threatens the child's life or long-term health.</a:t>
            </a:r>
            <a:endParaRPr lang="en-US" dirty="0"/>
          </a:p>
          <a:p>
            <a:pPr lvl="1"/>
            <a:r>
              <a:rPr lang="en-US" b="1" u="sng" dirty="0"/>
              <a:t>(2)  All correspondence with a subject of the report and the records of the department and the county agency shall not reference child abuse and shall acknowledge the religious basis for the child's condition.</a:t>
            </a:r>
            <a:endParaRPr lang="en-US" dirty="0"/>
          </a:p>
          <a:p>
            <a:pPr lvl="1"/>
            <a:r>
              <a:rPr lang="en-US" b="1" u="sng" dirty="0"/>
              <a:t>(3)  The family shall be referred for general protective services, if appropriate.</a:t>
            </a:r>
            <a:endParaRPr lang="en-US" dirty="0"/>
          </a:p>
          <a:p>
            <a:pPr lvl="1"/>
            <a:r>
              <a:rPr lang="en-US" b="1" u="sng" dirty="0"/>
              <a:t>(4)  This subsection shall not apply if the failure to provide needed medical or surgical care causes the death of the child.</a:t>
            </a:r>
            <a:endParaRPr lang="en-US" dirty="0"/>
          </a:p>
          <a:p>
            <a:pPr lvl="1"/>
            <a:r>
              <a:rPr lang="en-US" b="1" u="sng" dirty="0"/>
              <a:t>(5)  This subsection shall not apply to any child-care service as defined in this chapter, excluding an adoptive parent.</a:t>
            </a:r>
            <a:endParaRPr lang="en-US" dirty="0"/>
          </a:p>
          <a:p>
            <a:r>
              <a:rPr lang="en-US" b="1" u="sng" dirty="0"/>
              <a:t>(c)  Use of force for supervision, control and safety purposes.--Subject to subsection (d), the use of reasonable force on or against a child by the child's own parent or person responsible for the child's welfare shall not be considered child abuse if any of the following conditions apply:</a:t>
            </a:r>
            <a:endParaRPr lang="en-US" dirty="0"/>
          </a:p>
          <a:p>
            <a:pPr lvl="1"/>
            <a:r>
              <a:rPr lang="en-US" b="1" u="sng" dirty="0"/>
              <a:t>(1)  The use of reasonable force constitutes incidental, minor or reasonable physical contact with the child or other actions that are designed to maintain order and control.</a:t>
            </a:r>
            <a:endParaRPr lang="en-US" dirty="0"/>
          </a:p>
          <a:p>
            <a:pPr lvl="1"/>
            <a:r>
              <a:rPr lang="en-US" b="1" u="sng" dirty="0"/>
              <a:t>(2)  The use of reasonable force is necessary:</a:t>
            </a:r>
            <a:endParaRPr lang="en-US" dirty="0"/>
          </a:p>
          <a:p>
            <a:pPr lvl="2"/>
            <a:r>
              <a:rPr lang="en-US" b="1" u="sng" dirty="0"/>
              <a:t>(i)  to quell a disturbance or remove the child from the scene of a disturbance that threatens physical injury to persons or damage to property;</a:t>
            </a:r>
            <a:endParaRPr lang="en-US" dirty="0"/>
          </a:p>
          <a:p>
            <a:pPr lvl="2"/>
            <a:r>
              <a:rPr lang="en-US" b="1" u="sng" dirty="0"/>
              <a:t>(ii)  to prevent the child from self-inflicted physical harm;</a:t>
            </a:r>
            <a:endParaRPr lang="en-US" dirty="0"/>
          </a:p>
          <a:p>
            <a:pPr lvl="2"/>
            <a:r>
              <a:rPr lang="en-US" b="1" u="sng" dirty="0"/>
              <a:t>(iii)  for self-defense or the defense of another individual; or</a:t>
            </a:r>
            <a:endParaRPr lang="en-US" dirty="0"/>
          </a:p>
          <a:p>
            <a:pPr lvl="2"/>
            <a:r>
              <a:rPr lang="en-US" b="1" u="sng" dirty="0"/>
              <a:t>(iv)  to obtain possession of weapons or other dangerous objects or controlled substances or paraphernalia that are on the child or within the control of the child.</a:t>
            </a:r>
            <a:endParaRPr lang="en-US" dirty="0"/>
          </a:p>
          <a:p>
            <a:r>
              <a:rPr lang="en-US" b="1" u="sng" dirty="0"/>
              <a:t>(d)  Rights of parents.--Nothing in this chapter shall be construed to restrict the generally recognized existing rights of parents to use reasonable force on or against their children for the purposes of supervision, control and discipline of their children. Such reasonable force shall not constitute child abuse.</a:t>
            </a:r>
            <a:endParaRPr lang="en-US" dirty="0"/>
          </a:p>
          <a:p>
            <a:r>
              <a:rPr lang="en-US" b="1" u="sng" dirty="0"/>
              <a:t>(e)  Participation in events that involve physical contact with child.--An individual participating in a practice or competition in an interscholastic sport, physical education, a recreational activity or an extracurricular activity that involves physical contact with a child does not, in itself, constitute contact that is subject to the reporting requirements of this chapter.</a:t>
            </a:r>
            <a:endParaRPr lang="en-US" dirty="0"/>
          </a:p>
          <a:p>
            <a:r>
              <a:rPr lang="en-US" b="1" u="sng" dirty="0"/>
              <a:t>(f)  Child-on-child contact.--</a:t>
            </a:r>
            <a:endParaRPr lang="en-US" dirty="0"/>
          </a:p>
          <a:p>
            <a:pPr lvl="1"/>
            <a:r>
              <a:rPr lang="en-US" b="1" u="sng" dirty="0"/>
              <a:t>(1)  Harm or injury to a child that results from the act of another child shall not constitute child abuse unless the child who caused the harm or injury is a perpetrator.</a:t>
            </a:r>
            <a:endParaRPr lang="en-US" dirty="0"/>
          </a:p>
          <a:p>
            <a:pPr lvl="1"/>
            <a:r>
              <a:rPr lang="en-US" b="1" u="sng" dirty="0"/>
              <a:t>(2)  Notwithstanding paragraph (1), the following shall apply:</a:t>
            </a:r>
            <a:endParaRPr lang="en-US" dirty="0"/>
          </a:p>
          <a:p>
            <a:pPr lvl="2"/>
            <a:r>
              <a:rPr lang="en-US" b="1" u="sng" dirty="0"/>
              <a:t>(i)  Acts constituting any of the following crimes against a child shall be subject to the reporting requirements of this chapter:</a:t>
            </a:r>
            <a:endParaRPr lang="en-US" dirty="0"/>
          </a:p>
          <a:p>
            <a:pPr lvl="3"/>
            <a:r>
              <a:rPr lang="en-US" b="1" u="sng" dirty="0"/>
              <a:t>(A)  rape as defined in 18 Pa.C.S. § 3121 (relating to rape);</a:t>
            </a:r>
            <a:endParaRPr lang="en-US" dirty="0"/>
          </a:p>
          <a:p>
            <a:pPr lvl="3"/>
            <a:r>
              <a:rPr lang="en-US" b="1" u="sng" dirty="0"/>
              <a:t>(B)  involuntary deviate sexual intercourse as defined in 18 Pa.C.S. § 3123 (relating to involuntary deviate sexual intercourse);</a:t>
            </a:r>
            <a:endParaRPr lang="en-US" dirty="0"/>
          </a:p>
          <a:p>
            <a:pPr lvl="3"/>
            <a:r>
              <a:rPr lang="en-US" b="1" u="sng" dirty="0"/>
              <a:t>(C)  sexual assault as defined in 18 Pa.C.S. § 3124.1 (relating to sexual assault);</a:t>
            </a:r>
            <a:endParaRPr lang="en-US" dirty="0"/>
          </a:p>
          <a:p>
            <a:pPr lvl="3"/>
            <a:r>
              <a:rPr lang="en-US" b="1" u="sng" dirty="0"/>
              <a:t>(D)  aggravated indecent assault as defined in 18 Pa.C.S. § 3125 (relating to aggravated indecent assault);</a:t>
            </a:r>
            <a:endParaRPr lang="en-US" dirty="0"/>
          </a:p>
          <a:p>
            <a:pPr lvl="3"/>
            <a:r>
              <a:rPr lang="en-US" b="1" u="sng" dirty="0"/>
              <a:t>(E)  indecent assault as defined in 18 Pa.C.S. § 3126 (relating to indecent assault); and</a:t>
            </a:r>
            <a:endParaRPr lang="en-US" dirty="0"/>
          </a:p>
          <a:p>
            <a:pPr lvl="3"/>
            <a:r>
              <a:rPr lang="en-US" b="1" u="sng" dirty="0"/>
              <a:t>(F)  indecent exposure as defined in 18 Pa.C.S. § 3127 (relating to indecent exposure).</a:t>
            </a:r>
            <a:endParaRPr lang="en-US" dirty="0"/>
          </a:p>
          <a:p>
            <a:pPr lvl="2"/>
            <a:r>
              <a:rPr lang="en-US" b="1" u="sng" dirty="0"/>
              <a:t>(ii)  No child shall be deemed to be a perpetrator of child abuse based solely on physical or mental injuries caused to another child in the course of a dispute, fight or scuffle entered into by mutual consent.</a:t>
            </a:r>
            <a:endParaRPr lang="en-US" dirty="0"/>
          </a:p>
          <a:p>
            <a:pPr lvl="2"/>
            <a:r>
              <a:rPr lang="en-US" b="1" u="sng" dirty="0"/>
              <a:t>(iii)  A law enforcement official who receives a report of suspected child abuse is not required to make a report to the department under section 6334(a) (relating to disposition of complaints received), if the person allegedly responsible for the child abuse is a nonperpetrator child.</a:t>
            </a:r>
            <a:endParaRPr lang="en-US" dirty="0"/>
          </a:p>
          <a:p>
            <a:r>
              <a:rPr lang="en-US" b="1" u="sng" dirty="0"/>
              <a:t>(g)  Defensive force.--Reasonable force for self-defense or the defense of another individual, consistent with the provisions of 18 Pa.C.S. §§ 505 (relating to use of force in self-protection) and 506 (relating to use of force for the protection of other persons), shall not be considered child abuse.</a:t>
            </a:r>
            <a:endParaRPr lang="en-US" dirty="0"/>
          </a:p>
          <a:p>
            <a:r>
              <a:rPr lang="en-US" b="1" u="sng" dirty="0"/>
              <a:t>(Dec. 18, 2013, P.L.1170, No.108, eff. Dec. 31, 2014)</a:t>
            </a:r>
            <a:endParaRPr lang="en-US" dirty="0"/>
          </a:p>
          <a:p>
            <a:endParaRPr lang="en-US" dirty="0"/>
          </a:p>
          <a:p>
            <a:endParaRPr lang="en-US" dirty="0" smtClean="0"/>
          </a:p>
        </p:txBody>
      </p:sp>
      <p:sp>
        <p:nvSpPr>
          <p:cNvPr id="4" name="Slide Number Placeholder 3"/>
          <p:cNvSpPr>
            <a:spLocks noGrp="1"/>
          </p:cNvSpPr>
          <p:nvPr>
            <p:ph type="sldNum" sz="quarter" idx="10"/>
          </p:nvPr>
        </p:nvSpPr>
        <p:spPr/>
        <p:txBody>
          <a:bodyPr/>
          <a:lstStyle/>
          <a:p>
            <a:fld id="{AF8EAFAE-6DDF-49A2-912A-2EA343641BDA}" type="slidenum">
              <a:rPr lang="en-US" smtClean="0"/>
              <a:t>9</a:t>
            </a:fld>
            <a:endParaRPr lang="en-US" dirty="0"/>
          </a:p>
        </p:txBody>
      </p:sp>
    </p:spTree>
    <p:extLst>
      <p:ext uri="{BB962C8B-B14F-4D97-AF65-F5344CB8AC3E}">
        <p14:creationId xmlns:p14="http://schemas.microsoft.com/office/powerpoint/2010/main" val="2968181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r>
              <a:rPr lang="en-US" b="1" u="sng" dirty="0" smtClean="0"/>
              <a:t>Tech notes</a:t>
            </a:r>
            <a:r>
              <a:rPr lang="en-US" b="1" u="none" dirty="0" smtClean="0"/>
              <a:t>:</a:t>
            </a:r>
            <a:endParaRPr lang="en-US" b="1" u="sng" dirty="0" smtClean="0"/>
          </a:p>
          <a:p>
            <a:pPr defTabSz="914280">
              <a:defRPr/>
            </a:pPr>
            <a:endParaRPr lang="en-US" dirty="0" smtClean="0"/>
          </a:p>
          <a:p>
            <a:r>
              <a:rPr lang="en-US" dirty="0" smtClean="0"/>
              <a:t>-</a:t>
            </a:r>
            <a:r>
              <a:rPr lang="en-US" u="sng" dirty="0" smtClean="0"/>
              <a:t>Image origin</a:t>
            </a:r>
            <a:r>
              <a:rPr lang="en-US" dirty="0" smtClean="0"/>
              <a:t>:</a:t>
            </a:r>
            <a:r>
              <a:rPr lang="en-US" baseline="0" dirty="0" smtClean="0"/>
              <a:t> N/A</a:t>
            </a:r>
            <a:endParaRPr lang="en-US" dirty="0" smtClean="0"/>
          </a:p>
          <a:p>
            <a:pPr defTabSz="914280">
              <a:defRPr/>
            </a:pPr>
            <a:endParaRPr lang="en-US" dirty="0" smtClean="0"/>
          </a:p>
          <a:p>
            <a:r>
              <a:rPr lang="en-US" dirty="0" smtClean="0"/>
              <a:t>-</a:t>
            </a:r>
            <a:r>
              <a:rPr lang="en-US" u="sng" dirty="0" smtClean="0"/>
              <a:t>Animation</a:t>
            </a:r>
            <a:r>
              <a:rPr lang="en-US" dirty="0" smtClean="0"/>
              <a:t>: N/A</a:t>
            </a:r>
          </a:p>
          <a:p>
            <a:pPr defTabSz="914280">
              <a:defRPr/>
            </a:pPr>
            <a:endParaRPr lang="en-US" dirty="0" smtClean="0"/>
          </a:p>
          <a:p>
            <a:r>
              <a:rPr lang="en-US" dirty="0" smtClean="0"/>
              <a:t>-</a:t>
            </a:r>
            <a:r>
              <a:rPr lang="en-US" u="sng" dirty="0" smtClean="0"/>
              <a:t>Activity</a:t>
            </a:r>
            <a:r>
              <a:rPr lang="en-US" u="sng" baseline="0" dirty="0" smtClean="0"/>
              <a:t> info</a:t>
            </a:r>
            <a:r>
              <a:rPr lang="en-US" baseline="0" dirty="0" smtClean="0"/>
              <a:t>: N/a</a:t>
            </a:r>
            <a:endParaRPr lang="en-US" dirty="0" smtClean="0"/>
          </a:p>
          <a:p>
            <a:pPr defTabSz="914280">
              <a:defRPr/>
            </a:pPr>
            <a:endParaRPr lang="en-US" baseline="0" dirty="0" smtClean="0"/>
          </a:p>
          <a:p>
            <a:pPr defTabSz="914280">
              <a:defRPr/>
            </a:pPr>
            <a:r>
              <a:rPr lang="en-US" baseline="0" dirty="0" smtClean="0"/>
              <a:t>-</a:t>
            </a:r>
            <a:r>
              <a:rPr lang="en-US" u="sng" baseline="0" dirty="0" smtClean="0"/>
              <a:t>Glossary terms</a:t>
            </a:r>
            <a:r>
              <a:rPr lang="en-US" u="none" baseline="0" dirty="0" smtClean="0"/>
              <a:t>:</a:t>
            </a:r>
          </a:p>
          <a:p>
            <a:pPr defTabSz="914280">
              <a:defRPr/>
            </a:pPr>
            <a:r>
              <a:rPr lang="en-US" u="none" baseline="0" dirty="0" smtClean="0"/>
              <a:t>Third degree of consanguinity</a:t>
            </a:r>
            <a:endParaRPr lang="en-US" baseline="0" dirty="0" smtClean="0"/>
          </a:p>
          <a:p>
            <a:pPr defTabSz="914280">
              <a:defRPr/>
            </a:pPr>
            <a:endParaRPr lang="en-US" baseline="0" dirty="0" smtClean="0"/>
          </a:p>
          <a:p>
            <a:pPr defTabSz="894192">
              <a:defRPr/>
            </a:pPr>
            <a:r>
              <a:rPr lang="en-US" baseline="0" dirty="0" smtClean="0"/>
              <a:t>-</a:t>
            </a:r>
            <a:r>
              <a:rPr lang="en-US" u="sng" baseline="0" dirty="0" smtClean="0"/>
              <a:t>Citations</a:t>
            </a:r>
            <a:r>
              <a:rPr lang="en-US" baseline="0" dirty="0" smtClean="0"/>
              <a:t>: </a:t>
            </a:r>
            <a:r>
              <a:rPr lang="en-US" dirty="0"/>
              <a:t>Link law icon to citation below</a:t>
            </a:r>
            <a:endParaRPr lang="en-US" baseline="0" dirty="0" smtClean="0"/>
          </a:p>
          <a:p>
            <a:r>
              <a:rPr lang="en-US" b="1" dirty="0" smtClean="0"/>
              <a:t>23 </a:t>
            </a:r>
            <a:r>
              <a:rPr lang="en-US" b="1" dirty="0"/>
              <a:t>PA. C.S. § 6304.  Exclusions from child abuse</a:t>
            </a:r>
            <a:endParaRPr lang="en-US" dirty="0"/>
          </a:p>
          <a:p>
            <a:endParaRPr lang="en-US" dirty="0" smtClean="0"/>
          </a:p>
          <a:p>
            <a:r>
              <a:rPr lang="en-US" b="1" u="sng" dirty="0"/>
              <a:t>(a)  Environmental factors.--No child shall be deemed to be physically or mentally abused based on injuries that result solely from environmental factors, such as inadequate housing, furnishings, income, clothing and medical care, that are beyond the control of the parent or person responsible for the child's welfare with whom the child resides. This subsection shall not apply to any child-care service as defined in this chapter, excluding an adoptive parent.</a:t>
            </a:r>
            <a:endParaRPr lang="en-US" dirty="0"/>
          </a:p>
          <a:p>
            <a:r>
              <a:rPr lang="en-US" b="1" u="sng" dirty="0"/>
              <a:t>(b)  Practice of religious beliefs.--If, upon investigation, the county agency determines that a child has not been provided needed medical or surgical care because of sincerely held religious beliefs of the child's parents or relative within the third degree of consanguinity and with whom the child resides, which beliefs are consistent with those of a bona fide religion, the child shall not be deemed to be physically or mentally abused. In such cases the following shall apply:</a:t>
            </a:r>
            <a:endParaRPr lang="en-US" dirty="0"/>
          </a:p>
          <a:p>
            <a:pPr lvl="1"/>
            <a:r>
              <a:rPr lang="en-US" b="1" u="sng" dirty="0"/>
              <a:t>(1)  The county agency shall closely monitor the child and the child's family and shall seek court-ordered medical intervention when the lack of medical or surgical care threatens the child's life or long-term health.</a:t>
            </a:r>
            <a:endParaRPr lang="en-US" dirty="0"/>
          </a:p>
          <a:p>
            <a:pPr lvl="1"/>
            <a:r>
              <a:rPr lang="en-US" b="1" u="sng" dirty="0"/>
              <a:t>(2)  All correspondence with a subject of the report and the records of the department and the county agency shall not reference child abuse and shall acknowledge the religious basis for the child's condition.</a:t>
            </a:r>
            <a:endParaRPr lang="en-US" dirty="0"/>
          </a:p>
          <a:p>
            <a:pPr lvl="1"/>
            <a:r>
              <a:rPr lang="en-US" b="1" u="sng" dirty="0"/>
              <a:t>(3)  The family shall be referred for general protective services, if appropriate.</a:t>
            </a:r>
            <a:endParaRPr lang="en-US" dirty="0"/>
          </a:p>
          <a:p>
            <a:pPr lvl="1"/>
            <a:r>
              <a:rPr lang="en-US" b="1" u="sng" dirty="0"/>
              <a:t>(4)  This subsection shall not apply if the failure to provide needed medical or surgical care causes the death of the child.</a:t>
            </a:r>
            <a:endParaRPr lang="en-US" dirty="0"/>
          </a:p>
          <a:p>
            <a:pPr lvl="1"/>
            <a:r>
              <a:rPr lang="en-US" b="1" u="sng" dirty="0"/>
              <a:t>(5)  This subsection shall not apply to any child-care service as defined in this chapter, excluding an adoptive parent.</a:t>
            </a:r>
            <a:endParaRPr lang="en-US" dirty="0"/>
          </a:p>
          <a:p>
            <a:r>
              <a:rPr lang="en-US" b="1" u="sng" dirty="0"/>
              <a:t>(c)  Use of force for supervision, control and safety purposes.--Subject to subsection (d), the use of reasonable force on or against a child by the child's own parent or person responsible for the child's welfare shall not be considered child abuse if any of the following conditions apply:</a:t>
            </a:r>
            <a:endParaRPr lang="en-US" dirty="0"/>
          </a:p>
          <a:p>
            <a:pPr lvl="1"/>
            <a:r>
              <a:rPr lang="en-US" b="1" u="sng" dirty="0"/>
              <a:t>(1)  The use of reasonable force constitutes incidental, minor or reasonable physical contact with the child or other actions that are designed to maintain order and control.</a:t>
            </a:r>
            <a:endParaRPr lang="en-US" dirty="0"/>
          </a:p>
          <a:p>
            <a:pPr lvl="1"/>
            <a:r>
              <a:rPr lang="en-US" b="1" u="sng" dirty="0"/>
              <a:t>(2)  The use of reasonable force is necessary:</a:t>
            </a:r>
            <a:endParaRPr lang="en-US" dirty="0"/>
          </a:p>
          <a:p>
            <a:pPr lvl="2"/>
            <a:r>
              <a:rPr lang="en-US" b="1" u="sng" dirty="0"/>
              <a:t>(i)  to quell a disturbance or remove the child from the scene of a disturbance that threatens physical injury to persons or damage to property;</a:t>
            </a:r>
            <a:endParaRPr lang="en-US" dirty="0"/>
          </a:p>
          <a:p>
            <a:pPr lvl="2"/>
            <a:r>
              <a:rPr lang="en-US" b="1" u="sng" dirty="0"/>
              <a:t>(ii)  to prevent the child from self-inflicted physical harm;</a:t>
            </a:r>
            <a:endParaRPr lang="en-US" dirty="0"/>
          </a:p>
          <a:p>
            <a:pPr lvl="2"/>
            <a:r>
              <a:rPr lang="en-US" b="1" u="sng" dirty="0"/>
              <a:t>(iii)  for self-defense or the defense of another individual; or</a:t>
            </a:r>
            <a:endParaRPr lang="en-US" dirty="0"/>
          </a:p>
          <a:p>
            <a:pPr lvl="2"/>
            <a:r>
              <a:rPr lang="en-US" b="1" u="sng" dirty="0"/>
              <a:t>(iv)  to obtain possession of weapons or other dangerous objects or controlled substances or paraphernalia that are on the child or within the control of the child.</a:t>
            </a:r>
            <a:endParaRPr lang="en-US" dirty="0"/>
          </a:p>
          <a:p>
            <a:r>
              <a:rPr lang="en-US" b="1" u="sng" dirty="0"/>
              <a:t>(d)  Rights of parents.--Nothing in this chapter shall be construed to restrict the generally recognized existing rights of parents to use reasonable force on or against their children for the purposes of supervision, control and discipline of their children. Such reasonable force shall not constitute child abuse.</a:t>
            </a:r>
            <a:endParaRPr lang="en-US" dirty="0"/>
          </a:p>
          <a:p>
            <a:r>
              <a:rPr lang="en-US" b="1" u="sng" dirty="0"/>
              <a:t>(e)  Participation in events that involve physical contact with child.--An individual participating in a practice or competition in an interscholastic sport, physical education, a recreational activity or an extracurricular activity that involves physical contact with a child does not, in itself, constitute contact that is subject to the reporting requirements of this chapter.</a:t>
            </a:r>
            <a:endParaRPr lang="en-US" dirty="0"/>
          </a:p>
          <a:p>
            <a:r>
              <a:rPr lang="en-US" b="1" u="sng" dirty="0"/>
              <a:t>(f)  Child-on-child contact.--</a:t>
            </a:r>
            <a:endParaRPr lang="en-US" dirty="0"/>
          </a:p>
          <a:p>
            <a:pPr lvl="1"/>
            <a:r>
              <a:rPr lang="en-US" b="1" u="sng" dirty="0"/>
              <a:t>(1)  Harm or injury to a child that results from the act of another child shall not constitute child abuse unless the child who caused the harm or injury is a perpetrator.</a:t>
            </a:r>
            <a:endParaRPr lang="en-US" dirty="0"/>
          </a:p>
          <a:p>
            <a:pPr lvl="1"/>
            <a:r>
              <a:rPr lang="en-US" b="1" u="sng" dirty="0"/>
              <a:t>(2)  Notwithstanding paragraph (1), the following shall apply:</a:t>
            </a:r>
            <a:endParaRPr lang="en-US" dirty="0"/>
          </a:p>
          <a:p>
            <a:pPr lvl="2"/>
            <a:r>
              <a:rPr lang="en-US" b="1" u="sng" dirty="0"/>
              <a:t>(i)  Acts constituting any of the following crimes against a child shall be subject to the reporting requirements of this chapter:</a:t>
            </a:r>
            <a:endParaRPr lang="en-US" dirty="0"/>
          </a:p>
          <a:p>
            <a:pPr lvl="3"/>
            <a:r>
              <a:rPr lang="en-US" b="1" u="sng" dirty="0"/>
              <a:t>(A)  rape as defined in 18 Pa.C.S. § 3121 (relating to rape);</a:t>
            </a:r>
            <a:endParaRPr lang="en-US" dirty="0"/>
          </a:p>
          <a:p>
            <a:pPr lvl="3"/>
            <a:r>
              <a:rPr lang="en-US" b="1" u="sng" dirty="0"/>
              <a:t>(B)  involuntary deviate sexual intercourse as defined in 18 Pa.C.S. § 3123 (relating to involuntary deviate sexual intercourse);</a:t>
            </a:r>
            <a:endParaRPr lang="en-US" dirty="0"/>
          </a:p>
          <a:p>
            <a:pPr lvl="3"/>
            <a:r>
              <a:rPr lang="en-US" b="1" u="sng" dirty="0"/>
              <a:t>(C)  sexual assault as defined in 18 Pa.C.S. § 3124.1 (relating to sexual assault);</a:t>
            </a:r>
            <a:endParaRPr lang="en-US" dirty="0"/>
          </a:p>
          <a:p>
            <a:pPr lvl="3"/>
            <a:r>
              <a:rPr lang="en-US" b="1" u="sng" dirty="0"/>
              <a:t>(D)  aggravated indecent assault as defined in 18 Pa.C.S. § 3125 (relating to aggravated indecent assault);</a:t>
            </a:r>
            <a:endParaRPr lang="en-US" dirty="0"/>
          </a:p>
          <a:p>
            <a:pPr lvl="3"/>
            <a:r>
              <a:rPr lang="en-US" b="1" u="sng" dirty="0"/>
              <a:t>(E)  indecent assault as defined in 18 Pa.C.S. § 3126 (relating to indecent assault); and</a:t>
            </a:r>
            <a:endParaRPr lang="en-US" dirty="0"/>
          </a:p>
          <a:p>
            <a:pPr lvl="3"/>
            <a:r>
              <a:rPr lang="en-US" b="1" u="sng" dirty="0"/>
              <a:t>(F)  indecent exposure as defined in 18 Pa.C.S. § 3127 (relating to indecent exposure).</a:t>
            </a:r>
            <a:endParaRPr lang="en-US" dirty="0"/>
          </a:p>
          <a:p>
            <a:pPr lvl="2"/>
            <a:r>
              <a:rPr lang="en-US" b="1" u="sng" dirty="0"/>
              <a:t>(ii)  No child shall be deemed to be a perpetrator of child abuse based solely on physical or mental injuries caused to another child in the course of a dispute, fight or scuffle entered into by mutual consent.</a:t>
            </a:r>
            <a:endParaRPr lang="en-US" dirty="0"/>
          </a:p>
          <a:p>
            <a:pPr lvl="2"/>
            <a:r>
              <a:rPr lang="en-US" b="1" u="sng" dirty="0"/>
              <a:t>(iii)  A law enforcement official who receives a report of suspected child abuse is not required to make a report to the department under section 6334(a) (relating to disposition of complaints received), if the person allegedly responsible for the child abuse is a nonperpetrator child.</a:t>
            </a:r>
            <a:endParaRPr lang="en-US" dirty="0"/>
          </a:p>
          <a:p>
            <a:r>
              <a:rPr lang="en-US" b="1" u="sng" dirty="0"/>
              <a:t>(g)  Defensive force.--Reasonable force for self-defense or the defense of another individual, consistent with the provisions of 18 Pa.C.S. §§ 505 (relating to use of force in self-protection) and 506 (relating to use of force for the protection of other persons), shall not be considered child abuse.</a:t>
            </a:r>
            <a:endParaRPr lang="en-US" dirty="0"/>
          </a:p>
          <a:p>
            <a:r>
              <a:rPr lang="en-US" b="1" u="sng" dirty="0"/>
              <a:t>(Dec. 18, 2013, P.L.1170, No.108, eff. Dec. 31, 2014)</a:t>
            </a:r>
            <a:endParaRPr lang="en-US" dirty="0"/>
          </a:p>
          <a:p>
            <a:endParaRPr lang="en-US" dirty="0" smtClean="0"/>
          </a:p>
          <a:p>
            <a:endParaRPr lang="en-US" dirty="0" smtClean="0"/>
          </a:p>
          <a:p>
            <a:endParaRPr lang="en-US" dirty="0" smtClean="0"/>
          </a:p>
          <a:p>
            <a:r>
              <a:rPr lang="en-US" dirty="0" smtClean="0"/>
              <a:t>the third degree of consanguinity:</a:t>
            </a:r>
            <a:r>
              <a:rPr lang="en-US" baseline="0" dirty="0" smtClean="0"/>
              <a:t> Can we link to the chart of consanguinity? </a:t>
            </a:r>
            <a:endParaRPr lang="en-US" dirty="0" smtClean="0"/>
          </a:p>
          <a:p>
            <a:endParaRPr lang="en-US" dirty="0" smtClean="0"/>
          </a:p>
          <a:p>
            <a:r>
              <a:rPr lang="en-US" sz="3200" dirty="0"/>
              <a:t>The county agency shall closely monitor the child and the child's family and shall seek court-ordered medical intervention when the lack of medical or surgical care threatens the child's life or long-term health.</a:t>
            </a:r>
          </a:p>
          <a:p>
            <a:pPr marL="971421" lvl="1" indent="-514282">
              <a:buFont typeface="+mj-lt"/>
              <a:buAutoNum type="arabicPeriod"/>
            </a:pPr>
            <a:r>
              <a:rPr lang="en-US" sz="3200" dirty="0"/>
              <a:t>All correspondence with a subject of the report and the records of the department and the county agency shall not reference child abuse and shall acknowledge the religious basis for the child 1 s condition.</a:t>
            </a:r>
          </a:p>
          <a:p>
            <a:pPr marL="971421" lvl="1" indent="-514282">
              <a:buFont typeface="+mj-lt"/>
              <a:buAutoNum type="arabicPeriod"/>
            </a:pPr>
            <a:r>
              <a:rPr lang="en-US" sz="3200" dirty="0"/>
              <a:t>The family shall be referred for general protective services, if appropriate</a:t>
            </a:r>
          </a:p>
          <a:p>
            <a:endParaRPr lang="en-US" dirty="0"/>
          </a:p>
        </p:txBody>
      </p:sp>
      <p:sp>
        <p:nvSpPr>
          <p:cNvPr id="4" name="Slide Number Placeholder 3"/>
          <p:cNvSpPr>
            <a:spLocks noGrp="1"/>
          </p:cNvSpPr>
          <p:nvPr>
            <p:ph type="sldNum" sz="quarter" idx="10"/>
          </p:nvPr>
        </p:nvSpPr>
        <p:spPr/>
        <p:txBody>
          <a:bodyPr/>
          <a:lstStyle/>
          <a:p>
            <a:fld id="{AF8EAFAE-6DDF-49A2-912A-2EA343641BDA}" type="slidenum">
              <a:rPr lang="en-US" smtClean="0"/>
              <a:t>10</a:t>
            </a:fld>
            <a:endParaRPr lang="en-US" dirty="0"/>
          </a:p>
        </p:txBody>
      </p:sp>
    </p:spTree>
    <p:extLst>
      <p:ext uri="{BB962C8B-B14F-4D97-AF65-F5344CB8AC3E}">
        <p14:creationId xmlns:p14="http://schemas.microsoft.com/office/powerpoint/2010/main" val="180952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r>
              <a:rPr lang="en-US" b="1" u="sng" dirty="0" smtClean="0"/>
              <a:t>Tech notes</a:t>
            </a:r>
            <a:r>
              <a:rPr lang="en-US" b="1" u="none" dirty="0" smtClean="0"/>
              <a:t>:</a:t>
            </a:r>
            <a:endParaRPr lang="en-US" b="1" u="sng" dirty="0" smtClean="0"/>
          </a:p>
          <a:p>
            <a:pPr defTabSz="914280">
              <a:defRPr/>
            </a:pPr>
            <a:endParaRPr lang="en-US" dirty="0" smtClean="0"/>
          </a:p>
          <a:p>
            <a:pPr defTabSz="914280">
              <a:defRPr/>
            </a:pPr>
            <a:r>
              <a:rPr lang="en-US" dirty="0" smtClean="0"/>
              <a:t>-</a:t>
            </a:r>
            <a:r>
              <a:rPr lang="en-US" u="sng" dirty="0" smtClean="0"/>
              <a:t>Image origin</a:t>
            </a:r>
            <a:r>
              <a:rPr lang="en-US" dirty="0" smtClean="0"/>
              <a:t>:</a:t>
            </a:r>
            <a:r>
              <a:rPr lang="en-US" baseline="0" dirty="0" smtClean="0"/>
              <a:t> N/A</a:t>
            </a:r>
          </a:p>
          <a:p>
            <a:pPr defTabSz="914280">
              <a:defRPr/>
            </a:pPr>
            <a:endParaRPr lang="en-US" dirty="0" smtClean="0"/>
          </a:p>
          <a:p>
            <a:r>
              <a:rPr lang="en-US" dirty="0" smtClean="0"/>
              <a:t>-</a:t>
            </a:r>
            <a:r>
              <a:rPr lang="en-US" u="sng" dirty="0" smtClean="0"/>
              <a:t>Animation</a:t>
            </a:r>
            <a:r>
              <a:rPr lang="en-US" dirty="0" smtClean="0"/>
              <a:t>: N/A</a:t>
            </a:r>
          </a:p>
          <a:p>
            <a:pPr defTabSz="914280">
              <a:defRPr/>
            </a:pPr>
            <a:endParaRPr lang="en-US" dirty="0" smtClean="0"/>
          </a:p>
          <a:p>
            <a:r>
              <a:rPr lang="en-US" dirty="0" smtClean="0"/>
              <a:t>-</a:t>
            </a:r>
            <a:r>
              <a:rPr lang="en-US" u="sng" dirty="0" smtClean="0"/>
              <a:t>Activity</a:t>
            </a:r>
            <a:r>
              <a:rPr lang="en-US" u="sng" baseline="0" dirty="0" smtClean="0"/>
              <a:t> info</a:t>
            </a:r>
            <a:r>
              <a:rPr lang="en-US" baseline="0" dirty="0" smtClean="0"/>
              <a:t>: N/A</a:t>
            </a:r>
            <a:endParaRPr lang="en-US" dirty="0" smtClean="0"/>
          </a:p>
          <a:p>
            <a:pPr defTabSz="914280">
              <a:defRPr/>
            </a:pPr>
            <a:endParaRPr lang="en-US" baseline="0" dirty="0" smtClean="0"/>
          </a:p>
          <a:p>
            <a:pPr defTabSz="914280">
              <a:defRPr/>
            </a:pPr>
            <a:r>
              <a:rPr lang="en-US" baseline="0" dirty="0" smtClean="0"/>
              <a:t>-</a:t>
            </a:r>
            <a:r>
              <a:rPr lang="en-US" u="sng" baseline="0" dirty="0" smtClean="0"/>
              <a:t>Glossary terms</a:t>
            </a:r>
            <a:r>
              <a:rPr lang="en-US" baseline="0" dirty="0" smtClean="0"/>
              <a:t>:</a:t>
            </a:r>
          </a:p>
          <a:p>
            <a:pPr defTabSz="914280">
              <a:defRPr/>
            </a:pPr>
            <a:r>
              <a:rPr lang="en-US" baseline="0" dirty="0" smtClean="0"/>
              <a:t>Child</a:t>
            </a:r>
          </a:p>
          <a:p>
            <a:pPr defTabSz="914280">
              <a:defRPr/>
            </a:pPr>
            <a:r>
              <a:rPr lang="en-US" baseline="0" dirty="0" smtClean="0"/>
              <a:t>Parent</a:t>
            </a:r>
          </a:p>
          <a:p>
            <a:pPr defTabSz="914280">
              <a:defRPr/>
            </a:pPr>
            <a:r>
              <a:rPr lang="en-US" baseline="0" dirty="0" smtClean="0"/>
              <a:t>Person responsible for the child’s welfare</a:t>
            </a:r>
          </a:p>
          <a:p>
            <a:pPr defTabSz="914280">
              <a:defRPr/>
            </a:pPr>
            <a:r>
              <a:rPr lang="en-US" baseline="0" dirty="0" smtClean="0"/>
              <a:t>Act</a:t>
            </a:r>
          </a:p>
          <a:p>
            <a:pPr defTabSz="914280">
              <a:defRPr/>
            </a:pPr>
            <a:endParaRPr lang="en-US" baseline="0" dirty="0" smtClean="0"/>
          </a:p>
          <a:p>
            <a:pPr defTabSz="894192">
              <a:defRPr/>
            </a:pPr>
            <a:r>
              <a:rPr lang="en-US" baseline="0" dirty="0" smtClean="0"/>
              <a:t>-</a:t>
            </a:r>
            <a:r>
              <a:rPr lang="en-US" u="sng" baseline="0" dirty="0" smtClean="0"/>
              <a:t>Citations</a:t>
            </a:r>
            <a:r>
              <a:rPr lang="en-US" baseline="0" dirty="0" smtClean="0"/>
              <a:t>: </a:t>
            </a:r>
            <a:r>
              <a:rPr lang="en-US" dirty="0"/>
              <a:t>Link law icon to citation below</a:t>
            </a:r>
            <a:endParaRPr lang="en-US" baseline="0" dirty="0" smtClean="0"/>
          </a:p>
          <a:p>
            <a:r>
              <a:rPr lang="en-US" b="1" dirty="0" smtClean="0"/>
              <a:t>23 </a:t>
            </a:r>
            <a:r>
              <a:rPr lang="en-US" b="1" dirty="0"/>
              <a:t>PA. C.S. § 6304.  Exclusions from child abuse</a:t>
            </a:r>
            <a:endParaRPr lang="en-US" dirty="0"/>
          </a:p>
          <a:p>
            <a:endParaRPr lang="en-US" dirty="0" smtClean="0"/>
          </a:p>
          <a:p>
            <a:r>
              <a:rPr lang="en-US" b="1" u="sng" dirty="0"/>
              <a:t>(a)  Environmental factors.--No child shall be deemed to be physically or mentally abused based on injuries that result solely from environmental factors, such as inadequate housing, furnishings, income, clothing and medical care, that are beyond the control of the parent or person responsible for the child's welfare with whom the child resides. This subsection shall not apply to any child-care service as defined in this chapter, excluding an adoptive parent.</a:t>
            </a:r>
            <a:endParaRPr lang="en-US" dirty="0"/>
          </a:p>
          <a:p>
            <a:r>
              <a:rPr lang="en-US" b="1" u="sng" dirty="0"/>
              <a:t>(b)  Practice of religious beliefs.--If, upon investigation, the county agency determines that a child has not been provided needed medical or surgical care because of sincerely held religious beliefs of the child's parents or relative within the third degree of consanguinity and with whom the child resides, which beliefs are consistent with those of a bona fide religion, the child shall not be deemed to be physically or mentally abused. In such cases the following shall apply:</a:t>
            </a:r>
            <a:endParaRPr lang="en-US" dirty="0"/>
          </a:p>
          <a:p>
            <a:pPr lvl="1"/>
            <a:r>
              <a:rPr lang="en-US" b="1" u="sng" dirty="0"/>
              <a:t>(1)  The county agency shall closely monitor the child and the child's family and shall seek court-ordered medical intervention when the lack of medical or surgical care threatens the child's life or long-term health.</a:t>
            </a:r>
            <a:endParaRPr lang="en-US" dirty="0"/>
          </a:p>
          <a:p>
            <a:pPr lvl="1"/>
            <a:r>
              <a:rPr lang="en-US" b="1" u="sng" dirty="0"/>
              <a:t>(2)  All correspondence with a subject of the report and the records of the department and the county agency shall not reference child abuse and shall acknowledge the religious basis for the child's condition.</a:t>
            </a:r>
            <a:endParaRPr lang="en-US" dirty="0"/>
          </a:p>
          <a:p>
            <a:pPr lvl="1"/>
            <a:r>
              <a:rPr lang="en-US" b="1" u="sng" dirty="0"/>
              <a:t>(3)  The family shall be referred for general protective services, if appropriate.</a:t>
            </a:r>
            <a:endParaRPr lang="en-US" dirty="0"/>
          </a:p>
          <a:p>
            <a:pPr lvl="1"/>
            <a:r>
              <a:rPr lang="en-US" b="1" u="sng" dirty="0"/>
              <a:t>(4)  This subsection shall not apply if the failure to provide needed medical or surgical care causes the death of the child.</a:t>
            </a:r>
            <a:endParaRPr lang="en-US" dirty="0"/>
          </a:p>
          <a:p>
            <a:pPr lvl="1"/>
            <a:r>
              <a:rPr lang="en-US" b="1" u="sng" dirty="0"/>
              <a:t>(5)  This subsection shall not apply to any child-care service as defined in this chapter, excluding an adoptive parent.</a:t>
            </a:r>
            <a:endParaRPr lang="en-US" dirty="0"/>
          </a:p>
          <a:p>
            <a:r>
              <a:rPr lang="en-US" b="1" u="sng" dirty="0"/>
              <a:t>(c)  Use of force for supervision, control and safety purposes.--Subject to subsection (d), the use of reasonable force on or against a child by the child's own parent or person responsible for the child's welfare shall not be considered child abuse if any of the following conditions apply:</a:t>
            </a:r>
            <a:endParaRPr lang="en-US" dirty="0"/>
          </a:p>
          <a:p>
            <a:pPr lvl="1"/>
            <a:r>
              <a:rPr lang="en-US" b="1" u="sng" dirty="0"/>
              <a:t>(1)  The use of reasonable force constitutes incidental, minor or reasonable physical contact with the child or other actions that are designed to maintain order and control.</a:t>
            </a:r>
            <a:endParaRPr lang="en-US" dirty="0"/>
          </a:p>
          <a:p>
            <a:pPr lvl="1"/>
            <a:r>
              <a:rPr lang="en-US" b="1" u="sng" dirty="0"/>
              <a:t>(2)  The use of reasonable force is necessary:</a:t>
            </a:r>
            <a:endParaRPr lang="en-US" dirty="0"/>
          </a:p>
          <a:p>
            <a:pPr lvl="2"/>
            <a:r>
              <a:rPr lang="en-US" b="1" u="sng" dirty="0"/>
              <a:t>(i)  to quell a disturbance or remove the child from the scene of a disturbance that threatens physical injury to persons or damage to property;</a:t>
            </a:r>
            <a:endParaRPr lang="en-US" dirty="0"/>
          </a:p>
          <a:p>
            <a:pPr lvl="2"/>
            <a:r>
              <a:rPr lang="en-US" b="1" u="sng" dirty="0"/>
              <a:t>(ii)  to prevent the child from self-inflicted physical harm;</a:t>
            </a:r>
            <a:endParaRPr lang="en-US" dirty="0"/>
          </a:p>
          <a:p>
            <a:pPr lvl="2"/>
            <a:r>
              <a:rPr lang="en-US" b="1" u="sng" dirty="0"/>
              <a:t>(iii)  for self-defense or the defense of another individual; or</a:t>
            </a:r>
            <a:endParaRPr lang="en-US" dirty="0"/>
          </a:p>
          <a:p>
            <a:pPr lvl="2"/>
            <a:r>
              <a:rPr lang="en-US" b="1" u="sng" dirty="0"/>
              <a:t>(iv)  to obtain possession of weapons or other dangerous objects or controlled substances or paraphernalia that are on the child or within the control of the child.</a:t>
            </a:r>
            <a:endParaRPr lang="en-US" dirty="0"/>
          </a:p>
          <a:p>
            <a:r>
              <a:rPr lang="en-US" b="1" u="sng" dirty="0"/>
              <a:t>(d)  Rights of parents.--Nothing in this chapter shall be construed to restrict the generally recognized existing rights of parents to use reasonable force on or against their children for the purposes of supervision, control and discipline of their children. Such reasonable force shall not constitute child abuse.</a:t>
            </a:r>
            <a:endParaRPr lang="en-US" dirty="0"/>
          </a:p>
          <a:p>
            <a:r>
              <a:rPr lang="en-US" b="1" u="sng" dirty="0"/>
              <a:t>(e)  Participation in events that involve physical contact with child.--An individual participating in a practice or competition in an interscholastic sport, physical education, a recreational activity or an extracurricular activity that involves physical contact with a child does not, in itself, constitute contact that is subject to the reporting requirements of this chapter.</a:t>
            </a:r>
            <a:endParaRPr lang="en-US" dirty="0"/>
          </a:p>
          <a:p>
            <a:r>
              <a:rPr lang="en-US" b="1" u="sng" dirty="0"/>
              <a:t>(f)  Child-on-child contact.--</a:t>
            </a:r>
            <a:endParaRPr lang="en-US" dirty="0"/>
          </a:p>
          <a:p>
            <a:pPr lvl="1"/>
            <a:r>
              <a:rPr lang="en-US" b="1" u="sng" dirty="0"/>
              <a:t>(1)  Harm or injury to a child that results from the act of another child shall not constitute child abuse unless the child who caused the harm or injury is a perpetrator.</a:t>
            </a:r>
            <a:endParaRPr lang="en-US" dirty="0"/>
          </a:p>
          <a:p>
            <a:pPr lvl="1"/>
            <a:r>
              <a:rPr lang="en-US" b="1" u="sng" dirty="0"/>
              <a:t>(2)  Notwithstanding paragraph (1), the following shall apply:</a:t>
            </a:r>
            <a:endParaRPr lang="en-US" dirty="0"/>
          </a:p>
          <a:p>
            <a:pPr lvl="2"/>
            <a:r>
              <a:rPr lang="en-US" b="1" u="sng" dirty="0"/>
              <a:t>(i)  Acts constituting any of the following crimes against a child shall be subject to the reporting requirements of this chapter:</a:t>
            </a:r>
            <a:endParaRPr lang="en-US" dirty="0"/>
          </a:p>
          <a:p>
            <a:pPr lvl="3"/>
            <a:r>
              <a:rPr lang="en-US" b="1" u="sng" dirty="0"/>
              <a:t>(A)  rape as defined in 18 Pa.C.S. § 3121 (relating to rape);</a:t>
            </a:r>
            <a:endParaRPr lang="en-US" dirty="0"/>
          </a:p>
          <a:p>
            <a:pPr lvl="3"/>
            <a:r>
              <a:rPr lang="en-US" b="1" u="sng" dirty="0"/>
              <a:t>(B)  involuntary deviate sexual intercourse as defined in 18 Pa.C.S. § 3123 (relating to involuntary deviate sexual intercourse);</a:t>
            </a:r>
            <a:endParaRPr lang="en-US" dirty="0"/>
          </a:p>
          <a:p>
            <a:pPr lvl="3"/>
            <a:r>
              <a:rPr lang="en-US" b="1" u="sng" dirty="0"/>
              <a:t>(C)  sexual assault as defined in 18 Pa.C.S. § 3124.1 (relating to sexual assault);</a:t>
            </a:r>
            <a:endParaRPr lang="en-US" dirty="0"/>
          </a:p>
          <a:p>
            <a:pPr lvl="3"/>
            <a:r>
              <a:rPr lang="en-US" b="1" u="sng" dirty="0"/>
              <a:t>(D)  aggravated indecent assault as defined in 18 Pa.C.S. § 3125 (relating to aggravated indecent assault);</a:t>
            </a:r>
            <a:endParaRPr lang="en-US" dirty="0"/>
          </a:p>
          <a:p>
            <a:pPr lvl="3"/>
            <a:r>
              <a:rPr lang="en-US" b="1" u="sng" dirty="0"/>
              <a:t>(E)  indecent assault as defined in 18 Pa.C.S. § 3126 (relating to indecent assault); and</a:t>
            </a:r>
            <a:endParaRPr lang="en-US" dirty="0"/>
          </a:p>
          <a:p>
            <a:pPr lvl="3"/>
            <a:r>
              <a:rPr lang="en-US" b="1" u="sng" dirty="0"/>
              <a:t>(F)  indecent exposure as defined in 18 Pa.C.S. § 3127 (relating to indecent exposure).</a:t>
            </a:r>
            <a:endParaRPr lang="en-US" dirty="0"/>
          </a:p>
          <a:p>
            <a:pPr lvl="2"/>
            <a:r>
              <a:rPr lang="en-US" b="1" u="sng" dirty="0"/>
              <a:t>(ii)  No child shall be deemed to be a perpetrator of child abuse based solely on physical or mental injuries caused to another child in the course of a dispute, fight or scuffle entered into by mutual consent.</a:t>
            </a:r>
            <a:endParaRPr lang="en-US" dirty="0"/>
          </a:p>
          <a:p>
            <a:pPr lvl="2"/>
            <a:r>
              <a:rPr lang="en-US" b="1" u="sng" dirty="0"/>
              <a:t>(iii)  A law enforcement official who receives a report of suspected child abuse is not required to make a report to the department under section 6334(a) (relating to disposition of complaints received), if the person allegedly responsible for the child abuse is a nonperpetrator child.</a:t>
            </a:r>
            <a:endParaRPr lang="en-US" dirty="0"/>
          </a:p>
          <a:p>
            <a:r>
              <a:rPr lang="en-US" b="1" u="sng" dirty="0"/>
              <a:t>(g)  Defensive force.--Reasonable force for self-defense or the defense of another individual, consistent with the provisions of 18 Pa.C.S. §§ 505 (relating to use of force in self-protection) and 506 (relating to use of force for the protection of other persons), shall not be considered child abuse.</a:t>
            </a:r>
            <a:endParaRPr lang="en-US" dirty="0"/>
          </a:p>
          <a:p>
            <a:r>
              <a:rPr lang="en-US" b="1" u="sng" dirty="0"/>
              <a:t>(Dec. 18, 2013, P.L.1170, No.108, eff. Dec. 31, 2014)</a:t>
            </a:r>
            <a:endParaRPr lang="en-US" dirty="0"/>
          </a:p>
          <a:p>
            <a:endParaRPr lang="en-US" dirty="0" smtClean="0"/>
          </a:p>
        </p:txBody>
      </p:sp>
      <p:sp>
        <p:nvSpPr>
          <p:cNvPr id="4" name="Slide Number Placeholder 3"/>
          <p:cNvSpPr>
            <a:spLocks noGrp="1"/>
          </p:cNvSpPr>
          <p:nvPr>
            <p:ph type="sldNum" sz="quarter" idx="10"/>
          </p:nvPr>
        </p:nvSpPr>
        <p:spPr/>
        <p:txBody>
          <a:bodyPr/>
          <a:lstStyle/>
          <a:p>
            <a:fld id="{AF8EAFAE-6DDF-49A2-912A-2EA343641BDA}" type="slidenum">
              <a:rPr lang="en-US" smtClean="0"/>
              <a:t>11</a:t>
            </a:fld>
            <a:endParaRPr lang="en-US" dirty="0"/>
          </a:p>
        </p:txBody>
      </p:sp>
    </p:spTree>
    <p:extLst>
      <p:ext uri="{BB962C8B-B14F-4D97-AF65-F5344CB8AC3E}">
        <p14:creationId xmlns:p14="http://schemas.microsoft.com/office/powerpoint/2010/main" val="3237684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r>
              <a:rPr lang="en-US" b="1" u="sng" dirty="0" smtClean="0"/>
              <a:t>Tech notes</a:t>
            </a:r>
            <a:r>
              <a:rPr lang="en-US" b="1" u="none" dirty="0" smtClean="0"/>
              <a:t>:</a:t>
            </a:r>
            <a:endParaRPr lang="en-US" b="1" u="sng" dirty="0" smtClean="0"/>
          </a:p>
          <a:p>
            <a:pPr defTabSz="914280">
              <a:defRPr/>
            </a:pPr>
            <a:endParaRPr lang="en-US" dirty="0" smtClean="0"/>
          </a:p>
          <a:p>
            <a:r>
              <a:rPr lang="en-US" dirty="0" smtClean="0"/>
              <a:t>-</a:t>
            </a:r>
            <a:r>
              <a:rPr lang="en-US" u="sng" dirty="0" smtClean="0"/>
              <a:t>Image origin</a:t>
            </a:r>
            <a:r>
              <a:rPr lang="en-US" dirty="0" smtClean="0"/>
              <a:t>:</a:t>
            </a:r>
            <a:r>
              <a:rPr lang="en-US" baseline="0" dirty="0" smtClean="0"/>
              <a:t> </a:t>
            </a:r>
            <a:r>
              <a:rPr lang="en-US" dirty="0" smtClean="0"/>
              <a:t>Clipart: Football coach, wearing a headset</a:t>
            </a:r>
          </a:p>
          <a:p>
            <a:pPr defTabSz="914280">
              <a:defRPr/>
            </a:pPr>
            <a:endParaRPr lang="en-US" dirty="0" smtClean="0"/>
          </a:p>
          <a:p>
            <a:r>
              <a:rPr lang="en-US" dirty="0" smtClean="0"/>
              <a:t>-</a:t>
            </a:r>
            <a:r>
              <a:rPr lang="en-US" u="sng" dirty="0" smtClean="0"/>
              <a:t>Animation</a:t>
            </a:r>
            <a:r>
              <a:rPr lang="en-US" dirty="0" smtClean="0"/>
              <a:t>: N/A</a:t>
            </a:r>
          </a:p>
          <a:p>
            <a:pPr defTabSz="914280">
              <a:defRPr/>
            </a:pPr>
            <a:endParaRPr lang="en-US" dirty="0" smtClean="0"/>
          </a:p>
          <a:p>
            <a:r>
              <a:rPr lang="en-US" dirty="0" smtClean="0"/>
              <a:t>-</a:t>
            </a:r>
            <a:r>
              <a:rPr lang="en-US" u="sng" dirty="0" smtClean="0"/>
              <a:t>Activity</a:t>
            </a:r>
            <a:r>
              <a:rPr lang="en-US" u="sng" baseline="0" dirty="0" smtClean="0"/>
              <a:t> info</a:t>
            </a:r>
            <a:r>
              <a:rPr lang="en-US" baseline="0" dirty="0" smtClean="0"/>
              <a:t>: “law” button in bottom corner should link participant to CPSL section 6304e</a:t>
            </a:r>
            <a:endParaRPr lang="en-US" dirty="0" smtClean="0"/>
          </a:p>
          <a:p>
            <a:pPr defTabSz="914280">
              <a:defRPr/>
            </a:pPr>
            <a:endParaRPr lang="en-US" baseline="0" dirty="0" smtClean="0"/>
          </a:p>
          <a:p>
            <a:pPr defTabSz="914280">
              <a:defRPr/>
            </a:pPr>
            <a:r>
              <a:rPr lang="en-US" baseline="0" dirty="0" smtClean="0"/>
              <a:t>-</a:t>
            </a:r>
            <a:r>
              <a:rPr lang="en-US" u="sng" baseline="0" dirty="0" smtClean="0"/>
              <a:t>Glossary terms</a:t>
            </a:r>
            <a:r>
              <a:rPr lang="en-US" baseline="0" dirty="0" smtClean="0"/>
              <a:t>: N/A</a:t>
            </a:r>
          </a:p>
          <a:p>
            <a:pPr defTabSz="914280">
              <a:defRPr/>
            </a:pPr>
            <a:endParaRPr lang="en-US" baseline="0" dirty="0" smtClean="0"/>
          </a:p>
          <a:p>
            <a:r>
              <a:rPr lang="en-US" baseline="0" dirty="0" smtClean="0"/>
              <a:t>-</a:t>
            </a:r>
            <a:r>
              <a:rPr lang="en-US" u="sng" baseline="0" dirty="0" smtClean="0"/>
              <a:t>Citations</a:t>
            </a:r>
            <a:r>
              <a:rPr lang="en-US" baseline="0" dirty="0" smtClean="0"/>
              <a:t>: </a:t>
            </a:r>
          </a:p>
          <a:p>
            <a:r>
              <a:rPr lang="en-US" b="1" dirty="0" smtClean="0"/>
              <a:t>23 </a:t>
            </a:r>
            <a:r>
              <a:rPr lang="en-US" b="1" dirty="0"/>
              <a:t>PA. C.S. § 6304.  Exclusions from child abuse</a:t>
            </a:r>
            <a:endParaRPr lang="en-US" dirty="0"/>
          </a:p>
          <a:p>
            <a:r>
              <a:rPr lang="en-US" b="1" u="sng" dirty="0"/>
              <a:t>(a)  Environmental factors.--No child shall be deemed to be physically or mentally abused based on injuries that result solely from environmental factors, such as inadequate housing, furnishings, income, clothing and medical care, that are beyond the control of the parent or person responsible for the child's welfare with whom the child resides. This subsection shall not apply to any child-care service as defined in this chapter, excluding an adoptive parent.</a:t>
            </a:r>
            <a:endParaRPr lang="en-US" dirty="0"/>
          </a:p>
          <a:p>
            <a:r>
              <a:rPr lang="en-US" b="1" u="sng" dirty="0"/>
              <a:t>(b)  Practice of religious beliefs.--If, upon investigation, the county agency determines that a child has not been provided needed medical or surgical care because of sincerely held religious beliefs of the child's parents or relative within the third degree of consanguinity and with whom the child resides, which beliefs are consistent with those of a bona fide religion, the child shall not be deemed to be physically or mentally abused. In such cases the following shall apply:</a:t>
            </a:r>
            <a:endParaRPr lang="en-US" dirty="0"/>
          </a:p>
          <a:p>
            <a:pPr lvl="1"/>
            <a:r>
              <a:rPr lang="en-US" b="1" u="sng" dirty="0"/>
              <a:t>(1)  The county agency shall closely monitor the child and the child's family and shall seek court-ordered medical intervention when the lack of medical or surgical care threatens the child's life or long-term health.</a:t>
            </a:r>
            <a:endParaRPr lang="en-US" dirty="0"/>
          </a:p>
          <a:p>
            <a:pPr lvl="1"/>
            <a:r>
              <a:rPr lang="en-US" b="1" u="sng" dirty="0"/>
              <a:t>(2)  All correspondence with a subject of the report and the records of the department and the county agency shall not reference child abuse and shall acknowledge the religious basis for the child's condition.</a:t>
            </a:r>
            <a:endParaRPr lang="en-US" dirty="0"/>
          </a:p>
          <a:p>
            <a:pPr lvl="1"/>
            <a:r>
              <a:rPr lang="en-US" b="1" u="sng" dirty="0"/>
              <a:t>(3)  The family shall be referred for general protective services, if appropriate.</a:t>
            </a:r>
            <a:endParaRPr lang="en-US" dirty="0"/>
          </a:p>
          <a:p>
            <a:pPr lvl="1"/>
            <a:r>
              <a:rPr lang="en-US" b="1" u="sng" dirty="0"/>
              <a:t>(4)  This subsection shall not apply if the failure to provide needed medical or surgical care causes the death of the child.</a:t>
            </a:r>
            <a:endParaRPr lang="en-US" dirty="0"/>
          </a:p>
          <a:p>
            <a:pPr lvl="1"/>
            <a:r>
              <a:rPr lang="en-US" b="1" u="sng" dirty="0"/>
              <a:t>(5)  This subsection shall not apply to any child-care service as defined in this chapter, excluding an adoptive parent.</a:t>
            </a:r>
            <a:endParaRPr lang="en-US" dirty="0"/>
          </a:p>
          <a:p>
            <a:r>
              <a:rPr lang="en-US" b="1" u="sng" dirty="0"/>
              <a:t>(c)  Use of force for supervision, control and safety purposes.--Subject to subsection (d), the use of reasonable force on or against a child by the child's own parent or person responsible for the child's welfare shall not be considered child abuse if any of the following conditions apply:</a:t>
            </a:r>
            <a:endParaRPr lang="en-US" dirty="0"/>
          </a:p>
          <a:p>
            <a:pPr lvl="1"/>
            <a:r>
              <a:rPr lang="en-US" b="1" u="sng" dirty="0"/>
              <a:t>(1)  The use of reasonable force constitutes incidental, minor or reasonable physical contact with the child or other actions that are designed to maintain order and control.</a:t>
            </a:r>
            <a:endParaRPr lang="en-US" dirty="0"/>
          </a:p>
          <a:p>
            <a:pPr lvl="1"/>
            <a:r>
              <a:rPr lang="en-US" b="1" u="sng" dirty="0"/>
              <a:t>(2)  The use of reasonable force is necessary:</a:t>
            </a:r>
            <a:endParaRPr lang="en-US" dirty="0"/>
          </a:p>
          <a:p>
            <a:pPr lvl="2"/>
            <a:r>
              <a:rPr lang="en-US" b="1" u="sng" dirty="0"/>
              <a:t>(i)  to quell a disturbance or remove the child from the scene of a disturbance that threatens physical injury to persons or damage to property;</a:t>
            </a:r>
            <a:endParaRPr lang="en-US" dirty="0"/>
          </a:p>
          <a:p>
            <a:pPr lvl="2"/>
            <a:r>
              <a:rPr lang="en-US" b="1" u="sng" dirty="0"/>
              <a:t>(ii)  to prevent the child from self-inflicted physical harm;</a:t>
            </a:r>
            <a:endParaRPr lang="en-US" dirty="0"/>
          </a:p>
          <a:p>
            <a:pPr lvl="2"/>
            <a:r>
              <a:rPr lang="en-US" b="1" u="sng" dirty="0"/>
              <a:t>(iii)  for self-defense or the defense of another individual; or</a:t>
            </a:r>
            <a:endParaRPr lang="en-US" dirty="0"/>
          </a:p>
          <a:p>
            <a:pPr lvl="2"/>
            <a:r>
              <a:rPr lang="en-US" b="1" u="sng" dirty="0"/>
              <a:t>(iv)  to obtain possession of weapons or other dangerous objects or controlled substances or paraphernalia that are on the child or within the control of the child.</a:t>
            </a:r>
            <a:endParaRPr lang="en-US" dirty="0"/>
          </a:p>
          <a:p>
            <a:r>
              <a:rPr lang="en-US" b="1" u="sng" dirty="0"/>
              <a:t>(d)  Rights of parents.--Nothing in this chapter shall be construed to restrict the generally recognized existing rights of parents to use reasonable force on or against their children for the purposes of supervision, control and discipline of their children. Such reasonable force shall not constitute child abuse.</a:t>
            </a:r>
            <a:endParaRPr lang="en-US" dirty="0"/>
          </a:p>
          <a:p>
            <a:r>
              <a:rPr lang="en-US" b="1" u="sng" dirty="0"/>
              <a:t>(e)  Participation in events that involve physical contact with child.--An individual participating in a practice or competition in an interscholastic sport, physical education, a recreational activity or an extracurricular activity that involves physical contact with a child does not, in itself, constitute contact that is subject to the reporting requirements of this chapter.</a:t>
            </a:r>
            <a:endParaRPr lang="en-US" dirty="0"/>
          </a:p>
          <a:p>
            <a:r>
              <a:rPr lang="en-US" b="1" u="sng" dirty="0"/>
              <a:t>(f)  Child-on-child contact.--</a:t>
            </a:r>
            <a:endParaRPr lang="en-US" dirty="0"/>
          </a:p>
          <a:p>
            <a:pPr lvl="1"/>
            <a:r>
              <a:rPr lang="en-US" b="1" u="sng" dirty="0"/>
              <a:t>(1)  Harm or injury to a child that results from the act of another child shall not constitute child abuse unless the child who caused the harm or injury is a perpetrator.</a:t>
            </a:r>
            <a:endParaRPr lang="en-US" dirty="0"/>
          </a:p>
          <a:p>
            <a:pPr lvl="1"/>
            <a:r>
              <a:rPr lang="en-US" b="1" u="sng" dirty="0"/>
              <a:t>(2)  Notwithstanding paragraph (1), the following shall apply:</a:t>
            </a:r>
            <a:endParaRPr lang="en-US" dirty="0"/>
          </a:p>
          <a:p>
            <a:pPr lvl="2"/>
            <a:r>
              <a:rPr lang="en-US" b="1" u="sng" dirty="0"/>
              <a:t>(i)  Acts constituting any of the following crimes against a child shall be subject to the reporting requirements of this chapter:</a:t>
            </a:r>
            <a:endParaRPr lang="en-US" dirty="0"/>
          </a:p>
          <a:p>
            <a:pPr lvl="3"/>
            <a:r>
              <a:rPr lang="en-US" b="1" u="sng" dirty="0"/>
              <a:t>(A)  rape as defined in 18 Pa.C.S. § 3121 (relating to rape);</a:t>
            </a:r>
            <a:endParaRPr lang="en-US" dirty="0"/>
          </a:p>
          <a:p>
            <a:pPr lvl="3"/>
            <a:r>
              <a:rPr lang="en-US" b="1" u="sng" dirty="0"/>
              <a:t>(B)  involuntary deviate sexual intercourse as defined in 18 Pa.C.S. § 3123 (relating to involuntary deviate sexual intercourse);</a:t>
            </a:r>
            <a:endParaRPr lang="en-US" dirty="0"/>
          </a:p>
          <a:p>
            <a:pPr lvl="3"/>
            <a:r>
              <a:rPr lang="en-US" b="1" u="sng" dirty="0"/>
              <a:t>(C)  sexual assault as defined in 18 Pa.C.S. § 3124.1 (relating to sexual assault);</a:t>
            </a:r>
            <a:endParaRPr lang="en-US" dirty="0"/>
          </a:p>
          <a:p>
            <a:pPr lvl="3"/>
            <a:r>
              <a:rPr lang="en-US" b="1" u="sng" dirty="0"/>
              <a:t>(D)  aggravated indecent assault as defined in 18 Pa.C.S. § 3125 (relating to aggravated indecent assault);</a:t>
            </a:r>
            <a:endParaRPr lang="en-US" dirty="0"/>
          </a:p>
          <a:p>
            <a:pPr lvl="3"/>
            <a:r>
              <a:rPr lang="en-US" b="1" u="sng" dirty="0"/>
              <a:t>(E)  indecent assault as defined in 18 Pa.C.S. § 3126 (relating to indecent assault); and</a:t>
            </a:r>
            <a:endParaRPr lang="en-US" dirty="0"/>
          </a:p>
          <a:p>
            <a:pPr lvl="3"/>
            <a:r>
              <a:rPr lang="en-US" b="1" u="sng" dirty="0"/>
              <a:t>(F)  indecent exposure as defined in 18 Pa.C.S. § 3127 (relating to indecent exposure).</a:t>
            </a:r>
            <a:endParaRPr lang="en-US" dirty="0"/>
          </a:p>
          <a:p>
            <a:pPr lvl="2"/>
            <a:r>
              <a:rPr lang="en-US" b="1" u="sng" dirty="0"/>
              <a:t>(ii)  No child shall be deemed to be a perpetrator of child abuse based solely on physical or mental injuries caused to another child in the course of a dispute, fight or scuffle entered into by mutual consent.</a:t>
            </a:r>
            <a:endParaRPr lang="en-US" dirty="0"/>
          </a:p>
          <a:p>
            <a:pPr lvl="2"/>
            <a:r>
              <a:rPr lang="en-US" b="1" u="sng" dirty="0"/>
              <a:t>(iii)  A law enforcement official who receives a report of suspected child abuse is not required to make a report to the department under section 6334(a) (relating to disposition of complaints received), if the person allegedly responsible for the child abuse is a nonperpetrator child.</a:t>
            </a:r>
            <a:endParaRPr lang="en-US" dirty="0"/>
          </a:p>
          <a:p>
            <a:r>
              <a:rPr lang="en-US" b="1" u="sng" dirty="0"/>
              <a:t>(g)  Defensive force.--Reasonable force for self-defense or the defense of another individual, consistent with the provisions of 18 Pa.C.S. §§ 505 (relating to use of force in self-protection) and 506 (relating to use of force for the protection of other persons), shall not be considered child abuse.</a:t>
            </a:r>
            <a:endParaRPr lang="en-US" dirty="0"/>
          </a:p>
          <a:p>
            <a:r>
              <a:rPr lang="en-US" b="1" u="sng" dirty="0"/>
              <a:t>(Dec. 18, 2013, P.L.1170, No.108, eff. Dec. 31, 2014)</a:t>
            </a:r>
            <a:endParaRPr lang="en-US" dirty="0"/>
          </a:p>
          <a:p>
            <a:endParaRPr lang="en-US" dirty="0" smtClean="0"/>
          </a:p>
        </p:txBody>
      </p:sp>
      <p:sp>
        <p:nvSpPr>
          <p:cNvPr id="4" name="Slide Number Placeholder 3"/>
          <p:cNvSpPr>
            <a:spLocks noGrp="1"/>
          </p:cNvSpPr>
          <p:nvPr>
            <p:ph type="sldNum" sz="quarter" idx="10"/>
          </p:nvPr>
        </p:nvSpPr>
        <p:spPr/>
        <p:txBody>
          <a:bodyPr/>
          <a:lstStyle/>
          <a:p>
            <a:fld id="{AF8EAFAE-6DDF-49A2-912A-2EA343641BDA}" type="slidenum">
              <a:rPr lang="en-US" smtClean="0"/>
              <a:t>12</a:t>
            </a:fld>
            <a:endParaRPr lang="en-US" dirty="0"/>
          </a:p>
        </p:txBody>
      </p:sp>
    </p:spTree>
    <p:extLst>
      <p:ext uri="{BB962C8B-B14F-4D97-AF65-F5344CB8AC3E}">
        <p14:creationId xmlns:p14="http://schemas.microsoft.com/office/powerpoint/2010/main" val="2904674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r>
              <a:rPr lang="en-US" b="1" u="sng" dirty="0" smtClean="0"/>
              <a:t>Tech notes</a:t>
            </a:r>
            <a:r>
              <a:rPr lang="en-US" b="1" u="none" dirty="0" smtClean="0"/>
              <a:t>:</a:t>
            </a:r>
            <a:endParaRPr lang="en-US" b="1" u="sng" dirty="0" smtClean="0"/>
          </a:p>
          <a:p>
            <a:pPr defTabSz="914280">
              <a:defRPr/>
            </a:pPr>
            <a:endParaRPr lang="en-US" dirty="0" smtClean="0"/>
          </a:p>
          <a:p>
            <a:r>
              <a:rPr lang="en-US" dirty="0" smtClean="0"/>
              <a:t>-</a:t>
            </a:r>
            <a:r>
              <a:rPr lang="en-US" u="sng" dirty="0" smtClean="0"/>
              <a:t>Image origin</a:t>
            </a:r>
            <a:r>
              <a:rPr lang="en-US" dirty="0" smtClean="0"/>
              <a:t>:</a:t>
            </a:r>
            <a:r>
              <a:rPr lang="en-US" baseline="0" dirty="0" smtClean="0"/>
              <a:t> Big Stock</a:t>
            </a:r>
            <a:endParaRPr lang="en-US" dirty="0" smtClean="0"/>
          </a:p>
          <a:p>
            <a:pPr defTabSz="914280">
              <a:defRPr/>
            </a:pPr>
            <a:endParaRPr lang="en-US" dirty="0" smtClean="0"/>
          </a:p>
          <a:p>
            <a:r>
              <a:rPr lang="en-US" dirty="0" smtClean="0"/>
              <a:t>-</a:t>
            </a:r>
            <a:r>
              <a:rPr lang="en-US" u="sng" dirty="0" smtClean="0"/>
              <a:t>Animation</a:t>
            </a:r>
            <a:r>
              <a:rPr lang="en-US" dirty="0" smtClean="0"/>
              <a:t>: N/A</a:t>
            </a:r>
          </a:p>
          <a:p>
            <a:pPr defTabSz="914280">
              <a:defRPr/>
            </a:pPr>
            <a:endParaRPr lang="en-US" dirty="0" smtClean="0"/>
          </a:p>
          <a:p>
            <a:r>
              <a:rPr lang="en-US" dirty="0" smtClean="0"/>
              <a:t>-</a:t>
            </a:r>
            <a:r>
              <a:rPr lang="en-US" u="sng" dirty="0" smtClean="0"/>
              <a:t>Activity</a:t>
            </a:r>
            <a:r>
              <a:rPr lang="en-US" u="sng" baseline="0" dirty="0" smtClean="0"/>
              <a:t> info</a:t>
            </a:r>
            <a:r>
              <a:rPr lang="en-US" baseline="0" dirty="0" smtClean="0"/>
              <a:t>: N/A</a:t>
            </a:r>
          </a:p>
          <a:p>
            <a:endParaRPr lang="en-US" baseline="0" dirty="0" smtClean="0"/>
          </a:p>
          <a:p>
            <a:pPr defTabSz="914280">
              <a:defRPr/>
            </a:pPr>
            <a:r>
              <a:rPr lang="en-US" baseline="0" dirty="0" smtClean="0"/>
              <a:t>-</a:t>
            </a:r>
            <a:r>
              <a:rPr lang="en-US" u="sng" baseline="0" dirty="0" smtClean="0"/>
              <a:t>Glossary terms</a:t>
            </a:r>
            <a:r>
              <a:rPr lang="en-US" baseline="0" dirty="0" smtClean="0"/>
              <a:t>: N/A</a:t>
            </a:r>
          </a:p>
          <a:p>
            <a:pPr defTabSz="914280">
              <a:defRPr/>
            </a:pPr>
            <a:endParaRPr lang="en-US" baseline="0" dirty="0" smtClean="0"/>
          </a:p>
          <a:p>
            <a:pPr defTabSz="894192">
              <a:defRPr/>
            </a:pPr>
            <a:r>
              <a:rPr lang="en-US" baseline="0" dirty="0" smtClean="0"/>
              <a:t>-</a:t>
            </a:r>
            <a:r>
              <a:rPr lang="en-US" u="sng" baseline="0" dirty="0" smtClean="0"/>
              <a:t>Citations</a:t>
            </a:r>
            <a:r>
              <a:rPr lang="en-US" baseline="0" dirty="0" smtClean="0"/>
              <a:t>: </a:t>
            </a:r>
            <a:r>
              <a:rPr lang="en-US" dirty="0"/>
              <a:t>Link law icon to citation below, link to section (e)</a:t>
            </a:r>
            <a:endParaRPr lang="en-US" baseline="0" dirty="0" smtClean="0"/>
          </a:p>
          <a:p>
            <a:r>
              <a:rPr lang="en-US" b="1" dirty="0" smtClean="0"/>
              <a:t>23 </a:t>
            </a:r>
            <a:r>
              <a:rPr lang="en-US" b="1" dirty="0"/>
              <a:t>PA. C.S. § 6304.  Exclusions from child abuse</a:t>
            </a:r>
            <a:endParaRPr lang="en-US" dirty="0"/>
          </a:p>
          <a:p>
            <a:r>
              <a:rPr lang="en-US" b="1" u="sng" dirty="0"/>
              <a:t>(a)  Environmental factors.--No child shall be deemed to be physically or mentally abused based on injuries that result solely from environmental factors, such as inadequate housing, furnishings, income, clothing and medical care, that are beyond the control of the parent or person responsible for the child's welfare with whom the child resides. This subsection shall not apply to any child-care service as defined in this chapter, excluding an adoptive parent.</a:t>
            </a:r>
            <a:endParaRPr lang="en-US" dirty="0"/>
          </a:p>
          <a:p>
            <a:r>
              <a:rPr lang="en-US" b="1" u="sng" dirty="0"/>
              <a:t>(b)  Practice of religious beliefs.--If, upon investigation, the county agency determines that a child has not been provided needed medical or surgical care because of sincerely held religious beliefs of the child's parents or relative within the third degree of consanguinity and with whom the child resides, which beliefs are consistent with those of a bona fide religion, the child shall not be deemed to be physically or mentally abused. In such cases the following shall apply:</a:t>
            </a:r>
            <a:endParaRPr lang="en-US" dirty="0"/>
          </a:p>
          <a:p>
            <a:pPr lvl="1"/>
            <a:r>
              <a:rPr lang="en-US" b="1" u="sng" dirty="0"/>
              <a:t>(1)  The county agency shall closely monitor the child and the child's family and shall seek court-ordered medical intervention when the lack of medical or surgical care threatens the child's life or long-term health.</a:t>
            </a:r>
            <a:endParaRPr lang="en-US" dirty="0"/>
          </a:p>
          <a:p>
            <a:pPr lvl="1"/>
            <a:r>
              <a:rPr lang="en-US" b="1" u="sng" dirty="0"/>
              <a:t>(2)  All correspondence with a subject of the report and the records of the department and the county agency shall not reference child abuse and shall acknowledge the religious basis for the child's condition.</a:t>
            </a:r>
            <a:endParaRPr lang="en-US" dirty="0"/>
          </a:p>
          <a:p>
            <a:pPr lvl="1"/>
            <a:r>
              <a:rPr lang="en-US" b="1" u="sng" dirty="0"/>
              <a:t>(3)  The family shall be referred for general protective services, if appropriate.</a:t>
            </a:r>
            <a:endParaRPr lang="en-US" dirty="0"/>
          </a:p>
          <a:p>
            <a:pPr lvl="1"/>
            <a:r>
              <a:rPr lang="en-US" b="1" u="sng" dirty="0"/>
              <a:t>(4)  This subsection shall not apply if the failure to provide needed medical or surgical care causes the death of the child.</a:t>
            </a:r>
            <a:endParaRPr lang="en-US" dirty="0"/>
          </a:p>
          <a:p>
            <a:pPr lvl="1"/>
            <a:r>
              <a:rPr lang="en-US" b="1" u="sng" dirty="0"/>
              <a:t>(5)  This subsection shall not apply to any child-care service as defined in this chapter, excluding an adoptive parent.</a:t>
            </a:r>
            <a:endParaRPr lang="en-US" dirty="0"/>
          </a:p>
          <a:p>
            <a:r>
              <a:rPr lang="en-US" b="1" u="sng" dirty="0"/>
              <a:t>(c)  Use of force for supervision, control and safety purposes.--Subject to subsection (d), the use of reasonable force on or against a child by the child's own parent or person responsible for the child's welfare shall not be considered child abuse if any of the following conditions apply:</a:t>
            </a:r>
            <a:endParaRPr lang="en-US" dirty="0"/>
          </a:p>
          <a:p>
            <a:pPr lvl="1"/>
            <a:r>
              <a:rPr lang="en-US" b="1" u="sng" dirty="0"/>
              <a:t>(1)  The use of reasonable force constitutes incidental, minor or reasonable physical contact with the child or other actions that are designed to maintain order and control.</a:t>
            </a:r>
            <a:endParaRPr lang="en-US" dirty="0"/>
          </a:p>
          <a:p>
            <a:pPr lvl="1"/>
            <a:r>
              <a:rPr lang="en-US" b="1" u="sng" dirty="0"/>
              <a:t>(2)  The use of reasonable force is necessary:</a:t>
            </a:r>
            <a:endParaRPr lang="en-US" dirty="0"/>
          </a:p>
          <a:p>
            <a:pPr lvl="2"/>
            <a:r>
              <a:rPr lang="en-US" b="1" u="sng" dirty="0"/>
              <a:t>(i)  to quell a disturbance or remove the child from the scene of a disturbance that threatens physical injury to persons or damage to property;</a:t>
            </a:r>
            <a:endParaRPr lang="en-US" dirty="0"/>
          </a:p>
          <a:p>
            <a:pPr lvl="2"/>
            <a:r>
              <a:rPr lang="en-US" b="1" u="sng" dirty="0"/>
              <a:t>(ii)  to prevent the child from self-inflicted physical harm;</a:t>
            </a:r>
            <a:endParaRPr lang="en-US" dirty="0"/>
          </a:p>
          <a:p>
            <a:pPr lvl="2"/>
            <a:r>
              <a:rPr lang="en-US" b="1" u="sng" dirty="0"/>
              <a:t>(iii)  for self-defense or the defense of another individual; or</a:t>
            </a:r>
            <a:endParaRPr lang="en-US" dirty="0"/>
          </a:p>
          <a:p>
            <a:pPr lvl="2"/>
            <a:r>
              <a:rPr lang="en-US" b="1" u="sng" dirty="0"/>
              <a:t>(iv)  to obtain possession of weapons or other dangerous objects or controlled substances or paraphernalia that are on the child or within the control of the child.</a:t>
            </a:r>
            <a:endParaRPr lang="en-US" dirty="0"/>
          </a:p>
          <a:p>
            <a:r>
              <a:rPr lang="en-US" b="1" u="sng" dirty="0"/>
              <a:t>(d)  Rights of parents.--Nothing in this chapter shall be construed to restrict the generally recognized existing rights of parents to use reasonable force on or against their children for the purposes of supervision, control and discipline of their children. Such reasonable force shall not constitute child abuse.</a:t>
            </a:r>
            <a:endParaRPr lang="en-US" dirty="0"/>
          </a:p>
          <a:p>
            <a:r>
              <a:rPr lang="en-US" b="1" u="sng" dirty="0"/>
              <a:t>(e)  Participation in events that involve physical contact with child.--An individual participating in a practice or competition in an interscholastic sport, physical education, a recreational activity or an extracurricular activity that involves physical contact with a child does not, in itself, constitute contact that is subject to the reporting requirements of this chapter.</a:t>
            </a:r>
            <a:endParaRPr lang="en-US" dirty="0"/>
          </a:p>
          <a:p>
            <a:r>
              <a:rPr lang="en-US" b="1" u="sng" dirty="0"/>
              <a:t>(f)  Child-on-child contact.--</a:t>
            </a:r>
            <a:endParaRPr lang="en-US" dirty="0"/>
          </a:p>
          <a:p>
            <a:pPr lvl="1"/>
            <a:r>
              <a:rPr lang="en-US" b="1" u="sng" dirty="0"/>
              <a:t>(1)  Harm or injury to a child that results from the act of another child shall not constitute child abuse unless the child who caused the harm or injury is a perpetrator.</a:t>
            </a:r>
            <a:endParaRPr lang="en-US" dirty="0"/>
          </a:p>
          <a:p>
            <a:pPr lvl="1"/>
            <a:r>
              <a:rPr lang="en-US" b="1" u="sng" dirty="0"/>
              <a:t>(2)  Notwithstanding paragraph (1), the following shall apply:</a:t>
            </a:r>
            <a:endParaRPr lang="en-US" dirty="0"/>
          </a:p>
          <a:p>
            <a:pPr lvl="2"/>
            <a:r>
              <a:rPr lang="en-US" b="1" u="sng" dirty="0"/>
              <a:t>(i)  Acts constituting any of the following crimes against a child shall be subject to the reporting requirements of this chapter:</a:t>
            </a:r>
            <a:endParaRPr lang="en-US" dirty="0"/>
          </a:p>
          <a:p>
            <a:pPr lvl="3"/>
            <a:r>
              <a:rPr lang="en-US" b="1" u="sng" dirty="0"/>
              <a:t>(A)  rape as defined in 18 Pa.C.S. § 3121 (relating to rape);</a:t>
            </a:r>
            <a:endParaRPr lang="en-US" dirty="0"/>
          </a:p>
          <a:p>
            <a:pPr lvl="3"/>
            <a:r>
              <a:rPr lang="en-US" b="1" u="sng" dirty="0"/>
              <a:t>(B)  involuntary deviate sexual intercourse as defined in 18 Pa.C.S. § 3123 (relating to involuntary deviate sexual intercourse);</a:t>
            </a:r>
            <a:endParaRPr lang="en-US" dirty="0"/>
          </a:p>
          <a:p>
            <a:pPr lvl="3"/>
            <a:r>
              <a:rPr lang="en-US" b="1" u="sng" dirty="0"/>
              <a:t>(C)  sexual assault as defined in 18 Pa.C.S. § 3124.1 (relating to sexual assault);</a:t>
            </a:r>
            <a:endParaRPr lang="en-US" dirty="0"/>
          </a:p>
          <a:p>
            <a:pPr lvl="3"/>
            <a:r>
              <a:rPr lang="en-US" b="1" u="sng" dirty="0"/>
              <a:t>(D)  aggravated indecent assault as defined in 18 Pa.C.S. § 3125 (relating to aggravated indecent assault);</a:t>
            </a:r>
            <a:endParaRPr lang="en-US" dirty="0"/>
          </a:p>
          <a:p>
            <a:pPr lvl="3"/>
            <a:r>
              <a:rPr lang="en-US" b="1" u="sng" dirty="0"/>
              <a:t>(E)  indecent assault as defined in 18 Pa.C.S. § 3126 (relating to indecent assault); and</a:t>
            </a:r>
            <a:endParaRPr lang="en-US" dirty="0"/>
          </a:p>
          <a:p>
            <a:pPr lvl="3"/>
            <a:r>
              <a:rPr lang="en-US" b="1" u="sng" dirty="0"/>
              <a:t>(F)  indecent exposure as defined in 18 Pa.C.S. § 3127 (relating to indecent exposure).</a:t>
            </a:r>
            <a:endParaRPr lang="en-US" dirty="0"/>
          </a:p>
          <a:p>
            <a:pPr lvl="2"/>
            <a:r>
              <a:rPr lang="en-US" b="1" u="sng" dirty="0"/>
              <a:t>(ii)  No child shall be deemed to be a perpetrator of child abuse based solely on physical or mental injuries caused to another child in the course of a dispute, fight or scuffle entered into by mutual consent.</a:t>
            </a:r>
            <a:endParaRPr lang="en-US" dirty="0"/>
          </a:p>
          <a:p>
            <a:pPr lvl="2"/>
            <a:r>
              <a:rPr lang="en-US" b="1" u="sng" dirty="0"/>
              <a:t>(iii)  A law enforcement official who receives a report of suspected child abuse is not required to make a report to the department under section 6334(a) (relating to disposition of complaints received), if the person allegedly responsible for the child abuse is a nonperpetrator child.</a:t>
            </a:r>
            <a:endParaRPr lang="en-US" dirty="0"/>
          </a:p>
          <a:p>
            <a:r>
              <a:rPr lang="en-US" b="1" u="sng" dirty="0"/>
              <a:t>(g)  Defensive force.--Reasonable force for self-defense or the defense of another individual, consistent with the provisions of 18 Pa.C.S. §§ 505 (relating to use of force in self-protection) and 506 (relating to use of force for the protection of other persons), shall not be considered child abuse.</a:t>
            </a:r>
            <a:endParaRPr lang="en-US" dirty="0"/>
          </a:p>
          <a:p>
            <a:r>
              <a:rPr lang="en-US" b="1" u="sng" dirty="0"/>
              <a:t>(Dec. 18, 2013, P.L.1170, No.108, eff. Dec. 31, 2014)</a:t>
            </a:r>
            <a:endParaRPr lang="en-US" dirty="0"/>
          </a:p>
          <a:p>
            <a:endParaRPr lang="en-US" dirty="0" smtClean="0"/>
          </a:p>
        </p:txBody>
      </p:sp>
      <p:sp>
        <p:nvSpPr>
          <p:cNvPr id="4" name="Slide Number Placeholder 3"/>
          <p:cNvSpPr>
            <a:spLocks noGrp="1"/>
          </p:cNvSpPr>
          <p:nvPr>
            <p:ph type="sldNum" sz="quarter" idx="10"/>
          </p:nvPr>
        </p:nvSpPr>
        <p:spPr/>
        <p:txBody>
          <a:bodyPr/>
          <a:lstStyle/>
          <a:p>
            <a:fld id="{AF8EAFAE-6DDF-49A2-912A-2EA343641BDA}" type="slidenum">
              <a:rPr lang="en-US" smtClean="0"/>
              <a:t>13</a:t>
            </a:fld>
            <a:endParaRPr lang="en-US" dirty="0"/>
          </a:p>
        </p:txBody>
      </p:sp>
    </p:spTree>
    <p:extLst>
      <p:ext uri="{BB962C8B-B14F-4D97-AF65-F5344CB8AC3E}">
        <p14:creationId xmlns:p14="http://schemas.microsoft.com/office/powerpoint/2010/main" val="2904674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a:buNone/>
              <a:defRPr sz="3000" b="1">
                <a:solidFill>
                  <a:schemeClr val="bg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647ECF2D-3CD7-413E-8FBB-4DB70EF524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2"/>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647ECF2D-3CD7-413E-8FBB-4DB70EF5248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647ECF2D-3CD7-413E-8FBB-4DB70EF5248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34DCA50E-3213-4F3C-A718-DBEAA8499A5F}" type="datetimeFigureOut">
              <a:rPr lang="en-US" smtClean="0"/>
              <a:t>2/6/2015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7ECF2D-3CD7-413E-8FBB-4DB70EF5248C}" type="slidenum">
              <a:rPr lang="en-US" smtClean="0"/>
              <a:t>‹#›</a:t>
            </a:fld>
            <a:endParaRPr lang="en-US"/>
          </a:p>
        </p:txBody>
      </p:sp>
    </p:spTree>
    <p:extLst>
      <p:ext uri="{BB962C8B-B14F-4D97-AF65-F5344CB8AC3E}">
        <p14:creationId xmlns:p14="http://schemas.microsoft.com/office/powerpoint/2010/main" val="418691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2094807"/>
            <a:ext cx="8247888" cy="42253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fld id="{647ECF2D-3CD7-413E-8FBB-4DB70EF5248C}" type="slidenum">
              <a:rPr lang="en-US" smtClean="0"/>
              <a:t>‹#›</a:t>
            </a:fld>
            <a:endParaRPr lang="en-US"/>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8200"/>
            <a:ext cx="7772400" cy="979772"/>
          </a:xfrm>
        </p:spPr>
        <p:txBody>
          <a:bodyPr anchor="ct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538463"/>
            <a:ext cx="7772400" cy="1016912"/>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5"/>
          <p:cNvSpPr>
            <a:spLocks noGrp="1"/>
          </p:cNvSpPr>
          <p:nvPr>
            <p:ph type="sldNum" sz="quarter" idx="11"/>
          </p:nvPr>
        </p:nvSpPr>
        <p:spPr/>
        <p:txBody>
          <a:bodyPr/>
          <a:lstStyle>
            <a:lvl1pPr>
              <a:defRPr/>
            </a:lvl1pPr>
          </a:lstStyle>
          <a:p>
            <a:fld id="{647ECF2D-3CD7-413E-8FBB-4DB70EF524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p:txBody>
          <a:bodyPr/>
          <a:lstStyle>
            <a:lvl1pPr>
              <a:defRPr/>
            </a:lvl1pPr>
          </a:lstStyle>
          <a:p>
            <a:fld id="{647ECF2D-3CD7-413E-8FBB-4DB70EF524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647ECF2D-3CD7-413E-8FBB-4DB70EF5248C}" type="slidenum">
              <a:rPr lang="en-US" smtClean="0"/>
              <a:t>‹#›</a:t>
            </a:fld>
            <a:endParaRPr lang="en-US"/>
          </a:p>
        </p:txBody>
      </p:sp>
      <p:sp>
        <p:nvSpPr>
          <p:cNvPr id="5" name="Text Placeholder 4"/>
          <p:cNvSpPr>
            <a:spLocks noGrp="1"/>
          </p:cNvSpPr>
          <p:nvPr>
            <p:ph type="body" sz="quarter" idx="11"/>
          </p:nvPr>
        </p:nvSpPr>
        <p:spPr>
          <a:xfrm>
            <a:off x="479425" y="1437371"/>
            <a:ext cx="8229600" cy="607560"/>
          </a:xfrm>
        </p:spPr>
        <p:txBody>
          <a:bodyPr/>
          <a:lstStyle/>
          <a:p>
            <a:pPr lvl="0"/>
            <a:r>
              <a:rPr lang="en-US" smtClean="0"/>
              <a:t>Click to edit Master text styles</a:t>
            </a:r>
          </a:p>
        </p:txBody>
      </p:sp>
      <p:sp>
        <p:nvSpPr>
          <p:cNvPr id="6" name="Content Placeholder 3"/>
          <p:cNvSpPr>
            <a:spLocks noGrp="1"/>
          </p:cNvSpPr>
          <p:nvPr>
            <p:ph sz="half" idx="2" hasCustomPrompt="1"/>
          </p:nvPr>
        </p:nvSpPr>
        <p:spPr>
          <a:xfrm>
            <a:off x="457200" y="2104176"/>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2111433"/>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97741"/>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fld id="{647ECF2D-3CD7-413E-8FBB-4DB70EF524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fld id="{647ECF2D-3CD7-413E-8FBB-4DB70EF524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647ECF2D-3CD7-413E-8FBB-4DB70EF5248C}" type="slidenum">
              <a:rPr lang="en-US" smtClean="0"/>
              <a:t>‹#›</a:t>
            </a:fld>
            <a:endParaRPr lang="en-US"/>
          </a:p>
        </p:txBody>
      </p:sp>
      <p:sp>
        <p:nvSpPr>
          <p:cNvPr id="5" name="Text Placeholder 4"/>
          <p:cNvSpPr>
            <a:spLocks noGrp="1"/>
          </p:cNvSpPr>
          <p:nvPr>
            <p:ph type="body" sz="quarter" idx="12"/>
          </p:nvPr>
        </p:nvSpPr>
        <p:spPr>
          <a:xfrm>
            <a:off x="881063" y="980902"/>
            <a:ext cx="7348537" cy="5170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5"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6" y="780210"/>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70647" y="1438834"/>
            <a:ext cx="8243047"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270" name="Rectangle 6"/>
          <p:cNvSpPr>
            <a:spLocks noGrp="1" noChangeArrowheads="1"/>
          </p:cNvSpPr>
          <p:nvPr>
            <p:ph type="sldNum" sz="quarter" idx="4"/>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47ECF2D-3CD7-413E-8FBB-4DB70EF5248C}" type="slidenum">
              <a:rPr lang="en-US" smtClean="0"/>
              <a:t>‹#›</a:t>
            </a:fld>
            <a:endParaRPr lang="en-US"/>
          </a:p>
        </p:txBody>
      </p:sp>
      <p:sp>
        <p:nvSpPr>
          <p:cNvPr id="13" name="TextBox 12"/>
          <p:cNvSpPr txBox="1"/>
          <p:nvPr/>
        </p:nvSpPr>
        <p:spPr>
          <a:xfrm>
            <a:off x="4124325" y="6324600"/>
            <a:ext cx="4989513" cy="338554"/>
          </a:xfrm>
          <a:prstGeom prst="rect">
            <a:avLst/>
          </a:prstGeom>
          <a:solidFill>
            <a:srgbClr val="91A3BB"/>
          </a:solidFill>
          <a:ln>
            <a:solidFill>
              <a:schemeClr val="tx1"/>
            </a:solidFill>
          </a:ln>
        </p:spPr>
        <p:txBody>
          <a:bodyPr>
            <a:spAutoFit/>
          </a:bodyPr>
          <a:lstStyle/>
          <a:p>
            <a:pPr algn="r">
              <a:defRPr/>
            </a:pPr>
            <a:r>
              <a:rPr lang="en-US" sz="800" b="1" kern="1200" dirty="0" smtClean="0">
                <a:solidFill>
                  <a:schemeClr val="tx1"/>
                </a:solidFill>
                <a:effectLst/>
                <a:latin typeface="+mn-lt"/>
                <a:ea typeface="+mn-ea"/>
                <a:cs typeface="+mn-cs"/>
              </a:rPr>
              <a:t>Pennsylvania Child Protective Services Law: Module 6: Disposition of Cases </a:t>
            </a:r>
          </a:p>
          <a:p>
            <a:pPr algn="r">
              <a:defRPr/>
            </a:pPr>
            <a:r>
              <a:rPr lang="en-US" sz="800" b="1" kern="1200" dirty="0" smtClean="0">
                <a:solidFill>
                  <a:schemeClr val="tx1"/>
                </a:solidFill>
                <a:effectLst/>
                <a:latin typeface="+mn-lt"/>
                <a:ea typeface="+mn-ea"/>
                <a:cs typeface="+mn-cs"/>
              </a:rPr>
              <a:t>Transfer of Learning</a:t>
            </a:r>
            <a:endParaRPr lang="en-US" sz="800" dirty="0">
              <a:latin typeface="+mn-lt"/>
            </a:endParaRPr>
          </a:p>
        </p:txBody>
      </p:sp>
      <p:sp>
        <p:nvSpPr>
          <p:cNvPr id="15" name="TextBox 14"/>
          <p:cNvSpPr txBox="1"/>
          <p:nvPr/>
        </p:nvSpPr>
        <p:spPr bwMode="auto">
          <a:xfrm>
            <a:off x="14288" y="6324600"/>
            <a:ext cx="4024312" cy="246063"/>
          </a:xfrm>
          <a:prstGeom prst="rect">
            <a:avLst/>
          </a:prstGeom>
          <a:solidFill>
            <a:srgbClr val="91A3BB"/>
          </a:solidFill>
          <a:ln w="6350">
            <a:solidFill>
              <a:schemeClr val="tx1"/>
            </a:solidFill>
          </a:ln>
        </p:spPr>
        <p:txBody>
          <a:bodyPr>
            <a:spAutoFit/>
          </a:bodyPr>
          <a:lstStyle/>
          <a:p>
            <a:pPr eaLnBrk="0" hangingPunct="0">
              <a:defRPr/>
            </a:pPr>
            <a:r>
              <a:rPr lang="en-US" sz="1000" u="none" dirty="0" smtClean="0">
                <a:latin typeface="Georgia" pitchFamily="18" charset="0"/>
                <a:ea typeface="ＭＳ Ｐゴシック" pitchFamily="16" charset="-128"/>
                <a:cs typeface="+mn-cs"/>
              </a:rPr>
              <a:t>The Pennsylvania Child Welfare Resource Center</a:t>
            </a:r>
            <a:endParaRPr lang="en-US" sz="1000" u="none" dirty="0">
              <a:latin typeface="Georgia" pitchFamily="18" charset="0"/>
              <a:ea typeface="ＭＳ Ｐゴシック" pitchFamily="16" charset="-128"/>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06428"/>
            <a:ext cx="7772400" cy="979772"/>
          </a:xfrm>
        </p:spPr>
        <p:txBody>
          <a:bodyPr>
            <a:normAutofit fontScale="90000"/>
          </a:bodyPr>
          <a:lstStyle/>
          <a:p>
            <a:r>
              <a:rPr lang="en-US" sz="3200" smtClean="0"/>
              <a:t>Disposition of cases</a:t>
            </a:r>
            <a:br>
              <a:rPr lang="en-US" sz="3200" smtClean="0"/>
            </a:br>
            <a:r>
              <a:rPr lang="en-US" sz="3200" i="1" smtClean="0"/>
              <a:t>Transfer of Learning</a:t>
            </a:r>
            <a:endParaRPr lang="en-US" sz="3200" i="1" dirty="0"/>
          </a:p>
        </p:txBody>
      </p:sp>
      <p:sp>
        <p:nvSpPr>
          <p:cNvPr id="3" name="Text Placeholder 2"/>
          <p:cNvSpPr>
            <a:spLocks noGrp="1"/>
          </p:cNvSpPr>
          <p:nvPr>
            <p:ph type="body" idx="1"/>
          </p:nvPr>
        </p:nvSpPr>
        <p:spPr>
          <a:xfrm>
            <a:off x="722313" y="3936088"/>
            <a:ext cx="7772400" cy="1016912"/>
          </a:xfrm>
        </p:spPr>
        <p:txBody>
          <a:bodyPr>
            <a:normAutofit/>
          </a:bodyPr>
          <a:lstStyle/>
          <a:p>
            <a:r>
              <a:rPr lang="en-US" sz="3200" dirty="0" smtClean="0">
                <a:solidFill>
                  <a:schemeClr val="tx2">
                    <a:lumMod val="75000"/>
                  </a:schemeClr>
                </a:solidFill>
              </a:rPr>
              <a:t>Module 6:</a:t>
            </a:r>
            <a:endParaRPr lang="en-US" sz="3200" dirty="0">
              <a:solidFill>
                <a:schemeClr val="tx2">
                  <a:lumMod val="75000"/>
                </a:schemeClr>
              </a:solidFill>
            </a:endParaRPr>
          </a:p>
        </p:txBody>
      </p:sp>
      <p:sp>
        <p:nvSpPr>
          <p:cNvPr id="4" name="TextBox 3"/>
          <p:cNvSpPr txBox="1"/>
          <p:nvPr/>
        </p:nvSpPr>
        <p:spPr>
          <a:xfrm>
            <a:off x="609600" y="1295400"/>
            <a:ext cx="7696200" cy="1569660"/>
          </a:xfrm>
          <a:prstGeom prst="rect">
            <a:avLst/>
          </a:prstGeom>
          <a:noFill/>
        </p:spPr>
        <p:txBody>
          <a:bodyPr wrap="square" rtlCol="0">
            <a:spAutoFit/>
          </a:bodyPr>
          <a:lstStyle/>
          <a:p>
            <a:r>
              <a:rPr lang="en-US" sz="3200" dirty="0" smtClean="0">
                <a:solidFill>
                  <a:schemeClr val="tx2">
                    <a:lumMod val="75000"/>
                  </a:schemeClr>
                </a:solidFill>
              </a:rPr>
              <a:t>Pennsylvania Child Protective Services Law: An Update for Child Welfare Professionals</a:t>
            </a:r>
            <a:endParaRPr lang="en-US" sz="3200" dirty="0">
              <a:solidFill>
                <a:schemeClr val="tx2">
                  <a:lumMod val="75000"/>
                </a:schemeClr>
              </a:solidFill>
            </a:endParaRPr>
          </a:p>
        </p:txBody>
      </p:sp>
      <p:sp>
        <p:nvSpPr>
          <p:cNvPr id="7" name="Slide Number Placeholder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47ECF2D-3CD7-413E-8FBB-4DB70EF5248C}" type="slidenum">
              <a:rPr lang="en-US" smtClean="0"/>
              <a:t>1</a:t>
            </a:fld>
            <a:endParaRPr lang="en-US"/>
          </a:p>
        </p:txBody>
      </p:sp>
    </p:spTree>
    <p:extLst>
      <p:ext uri="{BB962C8B-B14F-4D97-AF65-F5344CB8AC3E}">
        <p14:creationId xmlns:p14="http://schemas.microsoft.com/office/powerpoint/2010/main" val="3266013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7989"/>
            <a:ext cx="8229600" cy="1319011"/>
          </a:xfrm>
          <a:solidFill>
            <a:schemeClr val="accent1"/>
          </a:solidFill>
          <a:ln>
            <a:solidFill>
              <a:schemeClr val="accent1"/>
            </a:solidFill>
          </a:ln>
        </p:spPr>
        <p:style>
          <a:lnRef idx="1">
            <a:schemeClr val="dk1"/>
          </a:lnRef>
          <a:fillRef idx="2">
            <a:schemeClr val="dk1"/>
          </a:fillRef>
          <a:effectRef idx="1">
            <a:schemeClr val="dk1"/>
          </a:effectRef>
          <a:fontRef idx="minor">
            <a:schemeClr val="dk1"/>
          </a:fontRef>
        </p:style>
        <p:txBody>
          <a:bodyPr>
            <a:normAutofit/>
          </a:bodyPr>
          <a:lstStyle/>
          <a:p>
            <a:pPr marL="0" lvl="0" indent="0" algn="ctr">
              <a:buNone/>
            </a:pPr>
            <a:r>
              <a:rPr lang="en-US" sz="2000" dirty="0" smtClean="0"/>
              <a:t>You also know that if a child has not been provided needed medical or surgical care because of sincerely held religious beliefs, when those beliefs are consistent with a bona fide religion, that the child can not be deemed to be abused. </a:t>
            </a:r>
            <a:endParaRPr lang="en-US" sz="2000" dirty="0"/>
          </a:p>
        </p:txBody>
      </p:sp>
      <p:sp>
        <p:nvSpPr>
          <p:cNvPr id="5" name="Content Placeholder 2"/>
          <p:cNvSpPr txBox="1">
            <a:spLocks/>
          </p:cNvSpPr>
          <p:nvPr/>
        </p:nvSpPr>
        <p:spPr>
          <a:xfrm>
            <a:off x="457200" y="2667000"/>
            <a:ext cx="8229600" cy="533400"/>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This section of the law has been amended to: </a:t>
            </a:r>
            <a:endParaRPr lang="en-US" sz="2400" dirty="0"/>
          </a:p>
        </p:txBody>
      </p:sp>
      <p:sp>
        <p:nvSpPr>
          <p:cNvPr id="6" name="Content Placeholder 2"/>
          <p:cNvSpPr txBox="1">
            <a:spLocks/>
          </p:cNvSpPr>
          <p:nvPr/>
        </p:nvSpPr>
        <p:spPr>
          <a:xfrm>
            <a:off x="457200" y="3268015"/>
            <a:ext cx="2554310" cy="2980385"/>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Include caregivers within the </a:t>
            </a:r>
            <a:r>
              <a:rPr lang="en-US" sz="2400" b="1" dirty="0" smtClean="0"/>
              <a:t>third degree of consanguinity</a:t>
            </a:r>
            <a:r>
              <a:rPr lang="en-US" sz="2400" dirty="0" smtClean="0"/>
              <a:t>, and with whom the child resides </a:t>
            </a:r>
            <a:endParaRPr lang="en-US" sz="2400" dirty="0"/>
          </a:p>
        </p:txBody>
      </p:sp>
      <p:sp>
        <p:nvSpPr>
          <p:cNvPr id="7" name="Content Placeholder 2"/>
          <p:cNvSpPr txBox="1">
            <a:spLocks/>
          </p:cNvSpPr>
          <p:nvPr/>
        </p:nvSpPr>
        <p:spPr>
          <a:xfrm>
            <a:off x="3276600" y="3225427"/>
            <a:ext cx="2554310" cy="3022973"/>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700" dirty="0" smtClean="0"/>
              <a:t>Exclude situations  that result in the child’s death due to a failure to provide needed medical care or surgical care</a:t>
            </a:r>
            <a:endParaRPr lang="en-US" sz="2700" dirty="0"/>
          </a:p>
        </p:txBody>
      </p:sp>
      <p:sp>
        <p:nvSpPr>
          <p:cNvPr id="8" name="Content Placeholder 2"/>
          <p:cNvSpPr txBox="1">
            <a:spLocks/>
          </p:cNvSpPr>
          <p:nvPr/>
        </p:nvSpPr>
        <p:spPr>
          <a:xfrm>
            <a:off x="6132490" y="3226501"/>
            <a:ext cx="2554310" cy="3021899"/>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Clarify that this exclusion does </a:t>
            </a:r>
            <a:r>
              <a:rPr lang="en-US" sz="2400" i="1" dirty="0" smtClean="0"/>
              <a:t>not</a:t>
            </a:r>
            <a:r>
              <a:rPr lang="en-US" sz="2400" dirty="0" smtClean="0"/>
              <a:t> apply to child care services, except for adoptive parents </a:t>
            </a:r>
            <a:endParaRPr lang="en-US" sz="2400" dirty="0"/>
          </a:p>
        </p:txBody>
      </p:sp>
      <p:sp>
        <p:nvSpPr>
          <p:cNvPr id="2" name="TextBox 1"/>
          <p:cNvSpPr txBox="1"/>
          <p:nvPr/>
        </p:nvSpPr>
        <p:spPr>
          <a:xfrm>
            <a:off x="457200" y="710625"/>
            <a:ext cx="8229600" cy="584775"/>
          </a:xfrm>
          <a:prstGeom prst="rect">
            <a:avLst/>
          </a:prstGeom>
          <a:noFill/>
        </p:spPr>
        <p:txBody>
          <a:bodyPr wrap="square" rtlCol="0">
            <a:spAutoFit/>
          </a:bodyPr>
          <a:lstStyle/>
          <a:p>
            <a:pPr algn="ctr"/>
            <a:r>
              <a:rPr lang="en-US" sz="3200" dirty="0" smtClean="0"/>
              <a:t>Exclusions: Religious Beliefs</a:t>
            </a:r>
            <a:endParaRPr lang="en-US" sz="3200" dirty="0"/>
          </a:p>
        </p:txBody>
      </p:sp>
      <p:sp>
        <p:nvSpPr>
          <p:cNvPr id="11" name="Rectangle 6"/>
          <p:cNvSpPr txBox="1">
            <a:spLocks noChangeArrowheads="1"/>
          </p:cNvSpPr>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F2D-3CD7-413E-8FBB-4DB70EF5248C}" type="slidenum">
              <a:rPr lang="en-US" smtClean="0"/>
              <a:pPr/>
              <a:t>10</a:t>
            </a:fld>
            <a:endParaRPr lang="en-US"/>
          </a:p>
        </p:txBody>
      </p:sp>
    </p:spTree>
    <p:extLst>
      <p:ext uri="{BB962C8B-B14F-4D97-AF65-F5344CB8AC3E}">
        <p14:creationId xmlns:p14="http://schemas.microsoft.com/office/powerpoint/2010/main" val="186639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231642"/>
            <a:ext cx="8254206" cy="50167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dirty="0"/>
              <a:t>A</a:t>
            </a:r>
            <a:r>
              <a:rPr lang="en-US" sz="2000" i="1" dirty="0"/>
              <a:t> new </a:t>
            </a:r>
            <a:r>
              <a:rPr lang="en-US" sz="2000" dirty="0"/>
              <a:t>exclusion to child abuse refers to the use of reasonable force on or against a </a:t>
            </a:r>
            <a:r>
              <a:rPr lang="en-US" sz="2000" b="1" dirty="0"/>
              <a:t>child </a:t>
            </a:r>
            <a:r>
              <a:rPr lang="en-US" sz="2000" dirty="0"/>
              <a:t>by the child's own </a:t>
            </a:r>
            <a:r>
              <a:rPr lang="en-US" sz="2000" b="1" dirty="0"/>
              <a:t>parent</a:t>
            </a:r>
            <a:r>
              <a:rPr lang="en-US" sz="2000" dirty="0"/>
              <a:t> or a </a:t>
            </a:r>
            <a:r>
              <a:rPr lang="en-US" sz="2000" b="1" dirty="0"/>
              <a:t>person responsible for the child's welfare</a:t>
            </a:r>
            <a:r>
              <a:rPr lang="en-US" sz="2000" dirty="0"/>
              <a:t>. An </a:t>
            </a:r>
            <a:r>
              <a:rPr lang="en-US" sz="2000" b="1" dirty="0"/>
              <a:t>act </a:t>
            </a:r>
            <a:r>
              <a:rPr lang="en-US" sz="2000" dirty="0"/>
              <a:t>will not be considered child abuse if any of the following conditions apply:</a:t>
            </a:r>
          </a:p>
          <a:p>
            <a:pPr marL="342900" indent="-342900">
              <a:buFont typeface="Arial" panose="020B0604020202020204" pitchFamily="34" charset="0"/>
              <a:buChar char="•"/>
            </a:pPr>
            <a:r>
              <a:rPr lang="en-US" sz="2000" dirty="0" smtClean="0"/>
              <a:t>The </a:t>
            </a:r>
            <a:r>
              <a:rPr lang="en-US" sz="2000" dirty="0"/>
              <a:t>use of reasonable force constitutes incidental, minor or  reasonable physical contact with  the child or other actions that are designed to maintain order and </a:t>
            </a:r>
            <a:r>
              <a:rPr lang="en-US" sz="2000" dirty="0" smtClean="0"/>
              <a:t>control</a:t>
            </a:r>
            <a:endParaRPr lang="en-US" sz="2000" dirty="0"/>
          </a:p>
          <a:p>
            <a:pPr marL="342900" indent="-342900">
              <a:buFont typeface="Arial" panose="020B0604020202020204" pitchFamily="34" charset="0"/>
              <a:buChar char="•"/>
            </a:pPr>
            <a:r>
              <a:rPr lang="en-US" sz="2000" dirty="0" smtClean="0"/>
              <a:t>The </a:t>
            </a:r>
            <a:r>
              <a:rPr lang="en-US" sz="2000" dirty="0"/>
              <a:t>use of reasonable force is necessary:</a:t>
            </a:r>
          </a:p>
          <a:p>
            <a:pPr marL="742950" lvl="1" indent="-285750">
              <a:buFont typeface="Arial" panose="020B0604020202020204" pitchFamily="34" charset="0"/>
              <a:buChar char="•"/>
            </a:pPr>
            <a:r>
              <a:rPr lang="en-US" sz="2000" dirty="0"/>
              <a:t>T</a:t>
            </a:r>
            <a:r>
              <a:rPr lang="en-US" sz="2000" dirty="0" smtClean="0"/>
              <a:t>o </a:t>
            </a:r>
            <a:r>
              <a:rPr lang="en-US" sz="2000" dirty="0"/>
              <a:t>quell a disturbance or remove the child from the scene of a disturbance that threatens physical injury to persons or damage to </a:t>
            </a:r>
            <a:r>
              <a:rPr lang="en-US" sz="2000" dirty="0" smtClean="0"/>
              <a:t>property</a:t>
            </a:r>
          </a:p>
          <a:p>
            <a:pPr marL="742950" lvl="1" indent="-285750">
              <a:buFont typeface="Arial" panose="020B0604020202020204" pitchFamily="34" charset="0"/>
              <a:buChar char="•"/>
            </a:pPr>
            <a:r>
              <a:rPr lang="en-US" sz="2000" dirty="0"/>
              <a:t>T</a:t>
            </a:r>
            <a:r>
              <a:rPr lang="en-US" sz="2000" dirty="0" smtClean="0"/>
              <a:t>o </a:t>
            </a:r>
            <a:r>
              <a:rPr lang="en-US" sz="2000" dirty="0"/>
              <a:t>prevent the child from self-inflicted physical </a:t>
            </a:r>
            <a:r>
              <a:rPr lang="en-US" sz="2000" dirty="0" smtClean="0"/>
              <a:t>harm </a:t>
            </a:r>
          </a:p>
          <a:p>
            <a:pPr marL="742950" lvl="1" indent="-285750">
              <a:buFont typeface="Arial" panose="020B0604020202020204" pitchFamily="34" charset="0"/>
              <a:buChar char="•"/>
            </a:pPr>
            <a:r>
              <a:rPr lang="en-US" sz="2000" dirty="0"/>
              <a:t>F</a:t>
            </a:r>
            <a:r>
              <a:rPr lang="en-US" sz="2000" dirty="0" smtClean="0"/>
              <a:t>or </a:t>
            </a:r>
            <a:r>
              <a:rPr lang="en-US" sz="2000" dirty="0"/>
              <a:t>self-defense or the defense of another </a:t>
            </a:r>
            <a:r>
              <a:rPr lang="en-US" sz="2000" dirty="0" smtClean="0"/>
              <a:t>individual</a:t>
            </a:r>
          </a:p>
          <a:p>
            <a:pPr marL="742950" lvl="1" indent="-285750">
              <a:buFont typeface="Arial" panose="020B0604020202020204" pitchFamily="34" charset="0"/>
              <a:buChar char="•"/>
            </a:pPr>
            <a:r>
              <a:rPr lang="en-US" sz="2000" dirty="0" smtClean="0"/>
              <a:t>To </a:t>
            </a:r>
            <a:r>
              <a:rPr lang="en-US" sz="2000" dirty="0"/>
              <a:t>obtain possession of weapons or other dangerous objects or controlled substances or paraphernalia that are on the child or within the control of the </a:t>
            </a:r>
            <a:r>
              <a:rPr lang="en-US" sz="2000" dirty="0" smtClean="0"/>
              <a:t>child</a:t>
            </a:r>
            <a:endParaRPr lang="en-US" sz="2000" dirty="0"/>
          </a:p>
        </p:txBody>
      </p:sp>
      <p:sp>
        <p:nvSpPr>
          <p:cNvPr id="2" name="Title 1"/>
          <p:cNvSpPr>
            <a:spLocks noGrp="1"/>
          </p:cNvSpPr>
          <p:nvPr>
            <p:ph type="title"/>
          </p:nvPr>
        </p:nvSpPr>
        <p:spPr>
          <a:xfrm>
            <a:off x="457200" y="381000"/>
            <a:ext cx="8229600" cy="1143000"/>
          </a:xfrm>
        </p:spPr>
        <p:txBody>
          <a:bodyPr>
            <a:normAutofit/>
          </a:bodyPr>
          <a:lstStyle/>
          <a:p>
            <a:r>
              <a:rPr lang="en-US" sz="3200" dirty="0" smtClean="0"/>
              <a:t>Exclusions: Reasonable Force</a:t>
            </a:r>
            <a:endParaRPr lang="en-US" sz="3200" dirty="0"/>
          </a:p>
        </p:txBody>
      </p:sp>
      <p:sp>
        <p:nvSpPr>
          <p:cNvPr id="8" name="Rectangle 6"/>
          <p:cNvSpPr txBox="1">
            <a:spLocks noChangeArrowheads="1"/>
          </p:cNvSpPr>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F2D-3CD7-413E-8FBB-4DB70EF5248C}" type="slidenum">
              <a:rPr lang="en-US" smtClean="0"/>
              <a:pPr/>
              <a:t>11</a:t>
            </a:fld>
            <a:endParaRPr lang="en-US"/>
          </a:p>
        </p:txBody>
      </p:sp>
    </p:spTree>
    <p:extLst>
      <p:ext uri="{BB962C8B-B14F-4D97-AF65-F5344CB8AC3E}">
        <p14:creationId xmlns:p14="http://schemas.microsoft.com/office/powerpoint/2010/main" val="1354557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932329"/>
            <a:ext cx="8229600" cy="591671"/>
          </a:xfrm>
        </p:spPr>
        <p:txBody>
          <a:bodyPr>
            <a:normAutofit fontScale="90000"/>
          </a:bodyPr>
          <a:lstStyle/>
          <a:p>
            <a:r>
              <a:rPr lang="en-US" sz="3200" dirty="0" smtClean="0"/>
              <a:t>Exclusions: Contact During Sports and Extracurricular Activities</a:t>
            </a:r>
            <a:endParaRPr lang="en-US" sz="3200" dirty="0"/>
          </a:p>
        </p:txBody>
      </p:sp>
      <p:sp>
        <p:nvSpPr>
          <p:cNvPr id="5" name="Rectangle 4"/>
          <p:cNvSpPr/>
          <p:nvPr/>
        </p:nvSpPr>
        <p:spPr>
          <a:xfrm>
            <a:off x="4495800" y="1788616"/>
            <a:ext cx="4191000" cy="4154984"/>
          </a:xfrm>
          <a:prstGeom prst="rect">
            <a:avLst/>
          </a:prstGeom>
          <a:solidFill>
            <a:schemeClr val="bg1"/>
          </a:solidFill>
          <a:ln>
            <a:solidFill>
              <a:schemeClr val="accent1"/>
            </a:solidFill>
          </a:ln>
        </p:spPr>
        <p:style>
          <a:lnRef idx="1">
            <a:schemeClr val="dk1"/>
          </a:lnRef>
          <a:fillRef idx="2">
            <a:schemeClr val="dk1"/>
          </a:fillRef>
          <a:effectRef idx="1">
            <a:schemeClr val="dk1"/>
          </a:effectRef>
          <a:fontRef idx="minor">
            <a:schemeClr val="dk1"/>
          </a:fontRef>
        </p:style>
        <p:txBody>
          <a:bodyPr wrap="square">
            <a:spAutoFit/>
          </a:bodyPr>
          <a:lstStyle/>
          <a:p>
            <a:pPr lvl="0">
              <a:spcBef>
                <a:spcPct val="20000"/>
              </a:spcBef>
            </a:pPr>
            <a:r>
              <a:rPr lang="en-US" sz="2200" dirty="0" smtClean="0">
                <a:solidFill>
                  <a:prstClr val="black"/>
                </a:solidFill>
              </a:rPr>
              <a:t>An additional </a:t>
            </a:r>
            <a:r>
              <a:rPr lang="en-US" sz="2200" i="1" dirty="0" smtClean="0">
                <a:solidFill>
                  <a:prstClr val="black"/>
                </a:solidFill>
              </a:rPr>
              <a:t>new </a:t>
            </a:r>
            <a:r>
              <a:rPr lang="en-US" sz="2200" dirty="0" smtClean="0">
                <a:solidFill>
                  <a:prstClr val="black"/>
                </a:solidFill>
              </a:rPr>
              <a:t>exclusion to the substantiation of child abuse states that </a:t>
            </a:r>
            <a:r>
              <a:rPr lang="en-US" sz="2200" dirty="0">
                <a:solidFill>
                  <a:prstClr val="black"/>
                </a:solidFill>
              </a:rPr>
              <a:t>a</a:t>
            </a:r>
            <a:r>
              <a:rPr lang="en-US" sz="2200" dirty="0" smtClean="0">
                <a:solidFill>
                  <a:prstClr val="black"/>
                </a:solidFill>
              </a:rPr>
              <a:t>n  </a:t>
            </a:r>
            <a:r>
              <a:rPr lang="en-US" sz="2200" dirty="0">
                <a:solidFill>
                  <a:prstClr val="black"/>
                </a:solidFill>
              </a:rPr>
              <a:t>individual participating in a practice or competition in an interscholastic sport, physical education, a recreational activity or an extracurricular activity that involves physical contact with a child does not, in itself, constitute contact </a:t>
            </a:r>
            <a:r>
              <a:rPr lang="en-US" sz="2200" dirty="0" smtClean="0">
                <a:solidFill>
                  <a:prstClr val="black"/>
                </a:solidFill>
              </a:rPr>
              <a:t>subject </a:t>
            </a:r>
            <a:r>
              <a:rPr lang="en-US" sz="2200" dirty="0">
                <a:solidFill>
                  <a:prstClr val="black"/>
                </a:solidFill>
              </a:rPr>
              <a:t>to </a:t>
            </a:r>
            <a:r>
              <a:rPr lang="en-US" sz="2200" dirty="0" smtClean="0">
                <a:solidFill>
                  <a:prstClr val="black"/>
                </a:solidFill>
              </a:rPr>
              <a:t>reporting requirements.</a:t>
            </a:r>
            <a:endParaRPr lang="en-US" sz="2200" dirty="0">
              <a:solidFill>
                <a:prstClr val="black"/>
              </a:solidFill>
            </a:endParaRPr>
          </a:p>
        </p:txBody>
      </p:sp>
      <p:sp>
        <p:nvSpPr>
          <p:cNvPr id="9" name="Rectangle 6"/>
          <p:cNvSpPr txBox="1">
            <a:spLocks noChangeArrowheads="1"/>
          </p:cNvSpPr>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F2D-3CD7-413E-8FBB-4DB70EF5248C}" type="slidenum">
              <a:rPr lang="en-US" smtClean="0"/>
              <a:pPr/>
              <a:t>12</a:t>
            </a:fld>
            <a:endParaRPr lang="en-US"/>
          </a:p>
        </p:txBody>
      </p:sp>
      <p:pic>
        <p:nvPicPr>
          <p:cNvPr id="2050" name="Picture 2" descr="R:\Pictures\Stock Photography\Photos of People\bigstock-Kids-Wrestlers-Train-310348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00" y="2342108"/>
            <a:ext cx="4115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881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smtClean="0"/>
              <a:t>Exclusions: Child on Child Contact</a:t>
            </a:r>
            <a:endParaRPr lang="en-US" sz="3200" dirty="0"/>
          </a:p>
        </p:txBody>
      </p:sp>
      <p:sp>
        <p:nvSpPr>
          <p:cNvPr id="5" name="Rectangle 4"/>
          <p:cNvSpPr/>
          <p:nvPr/>
        </p:nvSpPr>
        <p:spPr>
          <a:xfrm>
            <a:off x="381000" y="1620083"/>
            <a:ext cx="4648200" cy="4247317"/>
          </a:xfrm>
          <a:prstGeom prst="rect">
            <a:avLst/>
          </a:prstGeom>
          <a:noFill/>
          <a:ln>
            <a:solidFill>
              <a:schemeClr val="accent1"/>
            </a:solidFill>
          </a:ln>
        </p:spPr>
        <p:style>
          <a:lnRef idx="1">
            <a:schemeClr val="dk1"/>
          </a:lnRef>
          <a:fillRef idx="2">
            <a:schemeClr val="dk1"/>
          </a:fillRef>
          <a:effectRef idx="1">
            <a:schemeClr val="dk1"/>
          </a:effectRef>
          <a:fontRef idx="minor">
            <a:schemeClr val="dk1"/>
          </a:fontRef>
        </p:style>
        <p:txBody>
          <a:bodyPr wrap="square">
            <a:spAutoFit/>
          </a:bodyPr>
          <a:lstStyle/>
          <a:p>
            <a:pPr marL="0" lvl="1" indent="0">
              <a:spcBef>
                <a:spcPts val="0"/>
              </a:spcBef>
              <a:buNone/>
            </a:pPr>
            <a:r>
              <a:rPr lang="en-US" dirty="0">
                <a:solidFill>
                  <a:schemeClr val="tx1"/>
                </a:solidFill>
              </a:rPr>
              <a:t>Harm or injury to a child that results from the act of another child is not considered child abuse unless</a:t>
            </a:r>
            <a:r>
              <a:rPr lang="en-US" dirty="0" smtClean="0">
                <a:solidFill>
                  <a:schemeClr val="tx1"/>
                </a:solidFill>
              </a:rPr>
              <a:t>:</a:t>
            </a:r>
          </a:p>
          <a:p>
            <a:pPr marL="342900" lvl="1" indent="-342900">
              <a:buFont typeface="Arial" panose="020B0604020202020204" pitchFamily="34" charset="0"/>
              <a:buChar char="•"/>
            </a:pPr>
            <a:r>
              <a:rPr lang="en-US" dirty="0" smtClean="0"/>
              <a:t>The </a:t>
            </a:r>
            <a:r>
              <a:rPr lang="en-US" dirty="0"/>
              <a:t>child who caused the injury is also a </a:t>
            </a:r>
            <a:r>
              <a:rPr lang="en-US" dirty="0" smtClean="0"/>
              <a:t>perpetrator</a:t>
            </a:r>
          </a:p>
          <a:p>
            <a:pPr marL="285750" lvl="1" indent="-285750">
              <a:spcBef>
                <a:spcPts val="0"/>
              </a:spcBef>
              <a:buFont typeface="Arial" panose="020B0604020202020204" pitchFamily="34" charset="0"/>
              <a:buChar char="•"/>
            </a:pPr>
            <a:r>
              <a:rPr lang="en-US" dirty="0" smtClean="0"/>
              <a:t>Any of the </a:t>
            </a:r>
            <a:r>
              <a:rPr lang="en-US" dirty="0"/>
              <a:t>following sexual offenses were committed:</a:t>
            </a:r>
          </a:p>
          <a:p>
            <a:pPr lvl="1" indent="-231775">
              <a:buFont typeface="Arial" panose="020B0604020202020204" pitchFamily="34" charset="0"/>
              <a:buChar char="•"/>
            </a:pPr>
            <a:r>
              <a:rPr lang="en-US" dirty="0"/>
              <a:t>Rape</a:t>
            </a:r>
          </a:p>
          <a:p>
            <a:pPr lvl="1" indent="-231775">
              <a:buFont typeface="Arial" panose="020B0604020202020204" pitchFamily="34" charset="0"/>
              <a:buChar char="•"/>
            </a:pPr>
            <a:r>
              <a:rPr lang="en-US" dirty="0"/>
              <a:t>Involuntary deviate sexual </a:t>
            </a:r>
            <a:r>
              <a:rPr lang="en-US" dirty="0" smtClean="0"/>
              <a:t>intercourse</a:t>
            </a:r>
            <a:endParaRPr lang="en-US" dirty="0"/>
          </a:p>
          <a:p>
            <a:pPr lvl="1" indent="-231775">
              <a:buFont typeface="Arial" panose="020B0604020202020204" pitchFamily="34" charset="0"/>
              <a:buChar char="•"/>
            </a:pPr>
            <a:r>
              <a:rPr lang="en-US" dirty="0"/>
              <a:t>Sexual </a:t>
            </a:r>
            <a:r>
              <a:rPr lang="en-US" dirty="0" smtClean="0"/>
              <a:t>assault</a:t>
            </a:r>
            <a:endParaRPr lang="en-US" dirty="0"/>
          </a:p>
          <a:p>
            <a:pPr lvl="1" indent="-231775">
              <a:buFont typeface="Arial" panose="020B0604020202020204" pitchFamily="34" charset="0"/>
              <a:buChar char="•"/>
            </a:pPr>
            <a:r>
              <a:rPr lang="en-US" dirty="0"/>
              <a:t>Aggravated indecent </a:t>
            </a:r>
            <a:r>
              <a:rPr lang="en-US" dirty="0" smtClean="0"/>
              <a:t>assault</a:t>
            </a:r>
            <a:endParaRPr lang="en-US" dirty="0"/>
          </a:p>
          <a:p>
            <a:pPr lvl="1" indent="-231775">
              <a:buFont typeface="Arial" panose="020B0604020202020204" pitchFamily="34" charset="0"/>
              <a:buChar char="•"/>
            </a:pPr>
            <a:r>
              <a:rPr lang="en-US" dirty="0"/>
              <a:t>Indecent </a:t>
            </a:r>
            <a:r>
              <a:rPr lang="en-US" dirty="0" smtClean="0"/>
              <a:t>assault </a:t>
            </a:r>
          </a:p>
          <a:p>
            <a:pPr lvl="1" indent="-231775">
              <a:buFont typeface="Arial" panose="020B0604020202020204" pitchFamily="34" charset="0"/>
              <a:buChar char="•"/>
            </a:pPr>
            <a:r>
              <a:rPr lang="en-US" dirty="0" smtClean="0"/>
              <a:t>Indecent </a:t>
            </a:r>
            <a:r>
              <a:rPr lang="en-US" dirty="0"/>
              <a:t>exposure</a:t>
            </a:r>
          </a:p>
          <a:p>
            <a:pPr marL="342900" lvl="1" indent="-342900">
              <a:buAutoNum type="arabicPeriod"/>
            </a:pPr>
            <a:endParaRPr lang="en-US" b="1" dirty="0"/>
          </a:p>
          <a:p>
            <a:pPr marL="0" lvl="1" indent="0">
              <a:spcBef>
                <a:spcPts val="0"/>
              </a:spcBef>
              <a:buNone/>
            </a:pPr>
            <a:endParaRPr lang="en-US" dirty="0">
              <a:solidFill>
                <a:schemeClr val="tx1"/>
              </a:solidFill>
            </a:endParaRPr>
          </a:p>
        </p:txBody>
      </p:sp>
      <p:sp>
        <p:nvSpPr>
          <p:cNvPr id="9" name="Rectangle 6"/>
          <p:cNvSpPr txBox="1">
            <a:spLocks noChangeArrowheads="1"/>
          </p:cNvSpPr>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F2D-3CD7-413E-8FBB-4DB70EF5248C}" type="slidenum">
              <a:rPr lang="en-US" smtClean="0"/>
              <a:pPr/>
              <a:t>13</a:t>
            </a:fld>
            <a:endParaRPr lang="en-US"/>
          </a:p>
        </p:txBody>
      </p:sp>
      <p:pic>
        <p:nvPicPr>
          <p:cNvPr id="3074" name="Picture 2" descr="R:\Pictures\Stock Photography\Photos of People\bigstock-Children-Fighting-19338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57841"/>
            <a:ext cx="3405812"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891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smtClean="0"/>
              <a:t>Exclusions: Child on Child Contact</a:t>
            </a:r>
            <a:endParaRPr lang="en-US" sz="3200" dirty="0"/>
          </a:p>
        </p:txBody>
      </p:sp>
      <p:sp>
        <p:nvSpPr>
          <p:cNvPr id="3" name="Content Placeholder 2"/>
          <p:cNvSpPr>
            <a:spLocks noGrp="1"/>
          </p:cNvSpPr>
          <p:nvPr>
            <p:ph idx="1"/>
          </p:nvPr>
        </p:nvSpPr>
        <p:spPr>
          <a:xfrm>
            <a:off x="4648200" y="1981200"/>
            <a:ext cx="4114800" cy="3657600"/>
          </a:xfrm>
          <a:noFill/>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628650">
              <a:spcBef>
                <a:spcPts val="0"/>
              </a:spcBef>
              <a:buNone/>
            </a:pPr>
            <a:r>
              <a:rPr lang="en-US" sz="2800" dirty="0" smtClean="0"/>
              <a:t>The law specifies that no child shall be deemed to be a perpetrator of child abuse based solely on physical or mental injuries caused to another child in the course of a dispute, fight or scuffle entered into by mutual consent.</a:t>
            </a:r>
            <a:endParaRPr lang="en-US" sz="2800" dirty="0"/>
          </a:p>
        </p:txBody>
      </p:sp>
      <p:sp>
        <p:nvSpPr>
          <p:cNvPr id="9" name="Rectangle 6"/>
          <p:cNvSpPr txBox="1">
            <a:spLocks noChangeArrowheads="1"/>
          </p:cNvSpPr>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F2D-3CD7-413E-8FBB-4DB70EF5248C}" type="slidenum">
              <a:rPr lang="en-US" smtClean="0"/>
              <a:pPr/>
              <a:t>14</a:t>
            </a:fld>
            <a:endParaRPr lang="en-US"/>
          </a:p>
        </p:txBody>
      </p:sp>
      <p:pic>
        <p:nvPicPr>
          <p:cNvPr id="4098" name="Picture 2" descr="R:\Pictures\Stock Photography\Photos of People\bigstock-Argument-15667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2857501" cy="428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751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419600" y="1676400"/>
            <a:ext cx="4152900" cy="4495164"/>
          </a:xfrm>
          <a:prstGeom prst="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300" dirty="0" smtClean="0"/>
              <a:t>It has remained unchanged that a child abuse report may</a:t>
            </a:r>
            <a:r>
              <a:rPr lang="en-US" sz="3300" dirty="0" smtClean="0">
                <a:solidFill>
                  <a:srgbClr val="FF0000"/>
                </a:solidFill>
              </a:rPr>
              <a:t> </a:t>
            </a:r>
            <a:r>
              <a:rPr lang="en-US" sz="3300" dirty="0" smtClean="0"/>
              <a:t>be indicated </a:t>
            </a:r>
            <a:r>
              <a:rPr lang="en-US" sz="3300" dirty="0"/>
              <a:t>when an investigation by </a:t>
            </a:r>
            <a:r>
              <a:rPr lang="en-US" sz="3300" dirty="0" smtClean="0"/>
              <a:t>the department or </a:t>
            </a:r>
            <a:r>
              <a:rPr lang="en-US" sz="3300" dirty="0"/>
              <a:t>the county agency determines that substantial evidence of </a:t>
            </a:r>
            <a:r>
              <a:rPr lang="en-US" sz="3300" dirty="0" smtClean="0"/>
              <a:t>alleged </a:t>
            </a:r>
            <a:r>
              <a:rPr lang="en-US" sz="3300" dirty="0"/>
              <a:t>abuse by a perpetrator exists based on:</a:t>
            </a:r>
          </a:p>
          <a:p>
            <a:r>
              <a:rPr lang="en-US" sz="3300" dirty="0"/>
              <a:t>Available medical </a:t>
            </a:r>
            <a:r>
              <a:rPr lang="en-US" sz="3300" dirty="0" smtClean="0"/>
              <a:t>evidence</a:t>
            </a:r>
            <a:endParaRPr lang="en-US" sz="3300" dirty="0"/>
          </a:p>
          <a:p>
            <a:r>
              <a:rPr lang="en-US" sz="3300" dirty="0"/>
              <a:t>CPS </a:t>
            </a:r>
            <a:r>
              <a:rPr lang="en-US" sz="3300" dirty="0" smtClean="0"/>
              <a:t>investigation</a:t>
            </a:r>
            <a:endParaRPr lang="en-US" sz="3300" dirty="0"/>
          </a:p>
          <a:p>
            <a:r>
              <a:rPr lang="en-US" sz="3300" dirty="0"/>
              <a:t>An </a:t>
            </a:r>
            <a:r>
              <a:rPr lang="en-US" sz="3300" dirty="0" smtClean="0"/>
              <a:t>admission by the perpetrator </a:t>
            </a:r>
            <a:r>
              <a:rPr lang="en-US" sz="3300" dirty="0"/>
              <a:t>of the acts </a:t>
            </a:r>
            <a:r>
              <a:rPr lang="en-US" sz="3300" dirty="0" smtClean="0"/>
              <a:t>of abuse</a:t>
            </a:r>
            <a:endParaRPr lang="en-US" dirty="0"/>
          </a:p>
        </p:txBody>
      </p:sp>
      <p:sp>
        <p:nvSpPr>
          <p:cNvPr id="8" name="Rectangle 6"/>
          <p:cNvSpPr txBox="1">
            <a:spLocks noChangeArrowheads="1"/>
          </p:cNvSpPr>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F2D-3CD7-413E-8FBB-4DB70EF5248C}" type="slidenum">
              <a:rPr lang="en-US" smtClean="0"/>
              <a:pPr/>
              <a:t>15</a:t>
            </a:fld>
            <a:endParaRPr lang="en-US"/>
          </a:p>
        </p:txBody>
      </p:sp>
      <p:sp>
        <p:nvSpPr>
          <p:cNvPr id="9" name="Title 8"/>
          <p:cNvSpPr>
            <a:spLocks noGrp="1"/>
          </p:cNvSpPr>
          <p:nvPr>
            <p:ph type="title"/>
          </p:nvPr>
        </p:nvSpPr>
        <p:spPr/>
        <p:txBody>
          <a:bodyPr/>
          <a:lstStyle/>
          <a:p>
            <a:r>
              <a:rPr lang="en-US" dirty="0" smtClean="0"/>
              <a:t>Indicated Reports</a:t>
            </a:r>
            <a:endParaRPr lang="en-US" dirty="0"/>
          </a:p>
        </p:txBody>
      </p:sp>
      <p:pic>
        <p:nvPicPr>
          <p:cNvPr id="5122" name="Picture 2" descr="R:\Pictures\Stock Photography\Photos of People\bigstock-Young-woman-s-face-with-with-s-407395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24" y="1568880"/>
            <a:ext cx="3048000" cy="460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88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371601"/>
            <a:ext cx="8115300" cy="3429000"/>
          </a:xfrm>
          <a:prstGeom prst="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900" dirty="0" smtClean="0"/>
              <a:t>A CPSL amendment now permits a child abuse report to be indicated in these two circumstances: </a:t>
            </a:r>
          </a:p>
          <a:p>
            <a:pPr marL="914400" indent="-457200"/>
            <a:r>
              <a:rPr lang="en-US" sz="1900" dirty="0">
                <a:ea typeface="Calibri"/>
              </a:rPr>
              <a:t>A report may be indicated </a:t>
            </a:r>
            <a:r>
              <a:rPr lang="en-US" sz="1900" dirty="0" smtClean="0">
                <a:ea typeface="Calibri"/>
              </a:rPr>
              <a:t>for </a:t>
            </a:r>
            <a:r>
              <a:rPr lang="en-US" sz="1900" dirty="0">
                <a:ea typeface="Calibri"/>
              </a:rPr>
              <a:t>any child who is the victim of child abuse, regardless of the number of alleged </a:t>
            </a:r>
            <a:r>
              <a:rPr lang="en-US" sz="1900" dirty="0" smtClean="0">
                <a:ea typeface="Calibri"/>
              </a:rPr>
              <a:t>perpetrators </a:t>
            </a:r>
            <a:endParaRPr lang="en-US" sz="1900" dirty="0">
              <a:ea typeface="Calibri"/>
            </a:endParaRPr>
          </a:p>
          <a:p>
            <a:pPr marL="1371600" lvl="1" indent="-220663">
              <a:spcBef>
                <a:spcPts val="0"/>
              </a:spcBef>
              <a:buFont typeface="Wingdings" panose="05000000000000000000" pitchFamily="2" charset="2"/>
              <a:buChar char="Ø"/>
            </a:pPr>
            <a:r>
              <a:rPr lang="en-US" sz="1900" dirty="0" smtClean="0"/>
              <a:t>Substantial evidence must exist for each perpetrator identified</a:t>
            </a:r>
          </a:p>
          <a:p>
            <a:pPr marL="914400" indent="-457200"/>
            <a:r>
              <a:rPr lang="en-US" sz="1900" dirty="0">
                <a:ea typeface="Calibri"/>
              </a:rPr>
              <a:t>A report may be indicated for any child who is the victim of child </a:t>
            </a:r>
            <a:r>
              <a:rPr lang="en-US" sz="1900" dirty="0" smtClean="0">
                <a:ea typeface="Calibri"/>
              </a:rPr>
              <a:t>abuse </a:t>
            </a:r>
            <a:r>
              <a:rPr lang="en-US" sz="1900" dirty="0"/>
              <a:t>w</a:t>
            </a:r>
            <a:r>
              <a:rPr lang="en-US" sz="1900" dirty="0" smtClean="0"/>
              <a:t>hen the perpetrator is unknown</a:t>
            </a:r>
          </a:p>
          <a:p>
            <a:pPr marL="1371600" lvl="1" indent="-220663">
              <a:buFont typeface="Wingdings" panose="05000000000000000000" pitchFamily="2" charset="2"/>
              <a:buChar char="Ø"/>
            </a:pPr>
            <a:r>
              <a:rPr lang="en-US" sz="1900" dirty="0" smtClean="0"/>
              <a:t>Substantial </a:t>
            </a:r>
            <a:r>
              <a:rPr lang="en-US" sz="1900" dirty="0"/>
              <a:t>evidence of abuse by a perpetrator </a:t>
            </a:r>
            <a:r>
              <a:rPr lang="en-US" sz="1900" dirty="0" smtClean="0"/>
              <a:t>must exist even though the </a:t>
            </a:r>
            <a:r>
              <a:rPr lang="en-US" sz="1900" dirty="0"/>
              <a:t>department or county agency is unable to identify the specific </a:t>
            </a:r>
            <a:r>
              <a:rPr lang="en-US" sz="1900" dirty="0" smtClean="0"/>
              <a:t>perpetrator</a:t>
            </a:r>
            <a:endParaRPr lang="en-US" sz="1900" dirty="0"/>
          </a:p>
        </p:txBody>
      </p:sp>
      <p:sp>
        <p:nvSpPr>
          <p:cNvPr id="5" name="Content Placeholder 2"/>
          <p:cNvSpPr txBox="1">
            <a:spLocks/>
          </p:cNvSpPr>
          <p:nvPr/>
        </p:nvSpPr>
        <p:spPr>
          <a:xfrm>
            <a:off x="476250" y="4952364"/>
            <a:ext cx="8096250" cy="1219835"/>
          </a:xfrm>
          <a:prstGeom prst="rect">
            <a:avLst/>
          </a:prstGeom>
          <a:noFill/>
        </p:spPr>
        <p:style>
          <a:lnRef idx="1">
            <a:schemeClr val="dk1"/>
          </a:lnRef>
          <a:fillRef idx="2">
            <a:schemeClr val="dk1"/>
          </a:fillRef>
          <a:effectRef idx="1">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t>The county agency is still responsible to conduct a thorough investigation and attempt to identify all responsible person(s).</a:t>
            </a:r>
            <a:endParaRPr lang="en-US" sz="2400" dirty="0"/>
          </a:p>
        </p:txBody>
      </p:sp>
      <p:sp>
        <p:nvSpPr>
          <p:cNvPr id="8" name="Rectangle 6"/>
          <p:cNvSpPr txBox="1">
            <a:spLocks noChangeArrowheads="1"/>
          </p:cNvSpPr>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F2D-3CD7-413E-8FBB-4DB70EF5248C}" type="slidenum">
              <a:rPr lang="en-US" smtClean="0"/>
              <a:pPr/>
              <a:t>16</a:t>
            </a:fld>
            <a:endParaRPr lang="en-US"/>
          </a:p>
        </p:txBody>
      </p:sp>
      <p:sp>
        <p:nvSpPr>
          <p:cNvPr id="9" name="Title 8"/>
          <p:cNvSpPr>
            <a:spLocks noGrp="1"/>
          </p:cNvSpPr>
          <p:nvPr>
            <p:ph type="title"/>
          </p:nvPr>
        </p:nvSpPr>
        <p:spPr/>
        <p:txBody>
          <a:bodyPr/>
          <a:lstStyle/>
          <a:p>
            <a:r>
              <a:rPr lang="en-US" dirty="0" smtClean="0"/>
              <a:t>Indicated Reports: Amendment</a:t>
            </a:r>
            <a:endParaRPr lang="en-US" dirty="0"/>
          </a:p>
        </p:txBody>
      </p:sp>
    </p:spTree>
    <p:extLst>
      <p:ext uri="{BB962C8B-B14F-4D97-AF65-F5344CB8AC3E}">
        <p14:creationId xmlns:p14="http://schemas.microsoft.com/office/powerpoint/2010/main" val="2031313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410200"/>
          </a:xfrm>
        </p:spPr>
        <p:txBody>
          <a:bodyPr>
            <a:normAutofit fontScale="25000" lnSpcReduction="20000"/>
          </a:bodyPr>
          <a:lstStyle/>
          <a:p>
            <a:pPr marL="0" indent="0">
              <a:buNone/>
            </a:pPr>
            <a:r>
              <a:rPr lang="en-US" sz="7200" dirty="0" smtClean="0"/>
              <a:t>The CPSL amendments have added the following three provisions for the determination of a founded disposition: </a:t>
            </a:r>
          </a:p>
          <a:p>
            <a:pPr marL="457200" indent="-457200">
              <a:buFont typeface="+mj-lt"/>
              <a:buAutoNum type="arabicPeriod"/>
            </a:pPr>
            <a:r>
              <a:rPr lang="en-US" sz="7200" dirty="0" smtClean="0"/>
              <a:t>Acceptance into an accelerated rehabilitative disposition program, and the reason for the acceptance involves the same factual circumstances as in the allegation of child abuse</a:t>
            </a:r>
          </a:p>
          <a:p>
            <a:pPr marL="457200" indent="-457200">
              <a:buFont typeface="+mj-lt"/>
              <a:buAutoNum type="arabicPeriod"/>
            </a:pPr>
            <a:r>
              <a:rPr lang="en-US" sz="7200" dirty="0" smtClean="0"/>
              <a:t>A consent decree is entered in a juvenile proceeding, involving the same factual circumstances as in the allegation of child abuse, and the terms and conditions of the consent decree include an acknowledgment, admission or finding that a child who is the subject of the report has been abused by the child who is alleged to be delinquent</a:t>
            </a:r>
          </a:p>
          <a:p>
            <a:pPr marL="457200" indent="-457200">
              <a:buFont typeface="+mj-lt"/>
              <a:buAutoNum type="arabicPeriod"/>
            </a:pPr>
            <a:r>
              <a:rPr lang="en-US" sz="7200" dirty="0" smtClean="0"/>
              <a:t>A final protection from abuse order has been granted when the child who is a subject of the report is one of the individuals protected under the protection from abuse order and </a:t>
            </a:r>
            <a:r>
              <a:rPr lang="en-US" sz="7200" u="sng" dirty="0" smtClean="0"/>
              <a:t>all</a:t>
            </a:r>
            <a:r>
              <a:rPr lang="en-US" sz="7200" dirty="0" smtClean="0"/>
              <a:t> of the following conditions have been met:</a:t>
            </a:r>
          </a:p>
          <a:p>
            <a:pPr lvl="1">
              <a:buFont typeface="Arial" panose="020B0604020202020204" pitchFamily="34" charset="0"/>
              <a:buChar char="•"/>
            </a:pPr>
            <a:r>
              <a:rPr lang="en-US" sz="7200" dirty="0" smtClean="0"/>
              <a:t>Only one individual is charged with the abuse in the protection from abuse action</a:t>
            </a:r>
          </a:p>
          <a:p>
            <a:pPr lvl="1">
              <a:buFont typeface="Arial" panose="020B0604020202020204" pitchFamily="34" charset="0"/>
              <a:buChar char="•"/>
            </a:pPr>
            <a:r>
              <a:rPr lang="en-US" sz="7200" dirty="0" smtClean="0"/>
              <a:t>Only that individual defends against the charge</a:t>
            </a:r>
          </a:p>
          <a:p>
            <a:pPr lvl="1">
              <a:buFont typeface="Arial" panose="020B0604020202020204" pitchFamily="34" charset="0"/>
              <a:buChar char="•"/>
            </a:pPr>
            <a:r>
              <a:rPr lang="en-US" sz="7200" dirty="0" smtClean="0"/>
              <a:t>The adjudication involves the same factual circumstances involved in the allegations of child abuse </a:t>
            </a:r>
          </a:p>
          <a:p>
            <a:pPr lvl="1">
              <a:buFont typeface="Arial" panose="020B0604020202020204" pitchFamily="34" charset="0"/>
              <a:buChar char="•"/>
            </a:pPr>
            <a:r>
              <a:rPr lang="en-US" sz="7200" dirty="0" smtClean="0"/>
              <a:t>The protection from abuse adjudication finds that the child abuse occurred </a:t>
            </a:r>
          </a:p>
          <a:p>
            <a:pPr lvl="1">
              <a:buFont typeface="Arial" panose="020B0604020202020204" pitchFamily="34" charset="0"/>
              <a:buChar char="•"/>
            </a:pPr>
            <a:endParaRPr lang="en-US" sz="7200" dirty="0" smtClean="0">
              <a:solidFill>
                <a:srgbClr val="FF0000"/>
              </a:solidFill>
            </a:endParaRPr>
          </a:p>
          <a:p>
            <a:pPr marL="0" indent="0">
              <a:buNone/>
            </a:pPr>
            <a:endParaRPr lang="en-US" sz="7200" dirty="0" smtClean="0"/>
          </a:p>
          <a:p>
            <a:pPr marL="400050" lvl="1" indent="0">
              <a:buNone/>
            </a:pPr>
            <a:endParaRPr lang="en-US" dirty="0" smtClean="0"/>
          </a:p>
          <a:p>
            <a:pPr marL="0" indent="0">
              <a:buNone/>
            </a:pPr>
            <a:endParaRPr lang="en-US" dirty="0"/>
          </a:p>
        </p:txBody>
      </p:sp>
      <p:sp>
        <p:nvSpPr>
          <p:cNvPr id="6" name="Rectangle 6"/>
          <p:cNvSpPr txBox="1">
            <a:spLocks noChangeArrowheads="1"/>
          </p:cNvSpPr>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F2D-3CD7-413E-8FBB-4DB70EF5248C}" type="slidenum">
              <a:rPr lang="en-US" smtClean="0"/>
              <a:pPr/>
              <a:t>17</a:t>
            </a:fld>
            <a:endParaRPr lang="en-US"/>
          </a:p>
        </p:txBody>
      </p:sp>
      <p:sp>
        <p:nvSpPr>
          <p:cNvPr id="7" name="Title 6"/>
          <p:cNvSpPr>
            <a:spLocks noGrp="1"/>
          </p:cNvSpPr>
          <p:nvPr>
            <p:ph type="title"/>
          </p:nvPr>
        </p:nvSpPr>
        <p:spPr/>
        <p:txBody>
          <a:bodyPr/>
          <a:lstStyle/>
          <a:p>
            <a:r>
              <a:rPr lang="en-US" dirty="0" smtClean="0"/>
              <a:t>Founded Reports: Amendment</a:t>
            </a:r>
            <a:endParaRPr lang="en-US" dirty="0"/>
          </a:p>
        </p:txBody>
      </p:sp>
    </p:spTree>
    <p:extLst>
      <p:ext uri="{BB962C8B-B14F-4D97-AF65-F5344CB8AC3E}">
        <p14:creationId xmlns:p14="http://schemas.microsoft.com/office/powerpoint/2010/main" val="1407332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856129"/>
            <a:ext cx="8229600" cy="591671"/>
          </a:xfrm>
        </p:spPr>
        <p:txBody>
          <a:bodyPr>
            <a:normAutofit fontScale="90000"/>
          </a:bodyPr>
          <a:lstStyle/>
          <a:p>
            <a:r>
              <a:rPr lang="en-US" sz="3200" dirty="0" smtClean="0"/>
              <a:t>County Agency Notification to the </a:t>
            </a:r>
            <a:br>
              <a:rPr lang="en-US" sz="3200" dirty="0" smtClean="0"/>
            </a:br>
            <a:r>
              <a:rPr lang="en-US" sz="3200" dirty="0" smtClean="0"/>
              <a:t>Department of Human Services</a:t>
            </a:r>
            <a:endParaRPr lang="en-US" sz="3200" dirty="0"/>
          </a:p>
        </p:txBody>
      </p:sp>
      <p:pic>
        <p:nvPicPr>
          <p:cNvPr id="3074" name="Picture 2" descr="View details"/>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1000" y="24384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txBox="1">
            <a:spLocks noChangeArrowheads="1"/>
          </p:cNvSpPr>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F2D-3CD7-413E-8FBB-4DB70EF5248C}" type="slidenum">
              <a:rPr lang="en-US" smtClean="0"/>
              <a:pPr/>
              <a:t>18</a:t>
            </a:fld>
            <a:endParaRPr lang="en-US"/>
          </a:p>
        </p:txBody>
      </p:sp>
      <p:sp>
        <p:nvSpPr>
          <p:cNvPr id="9" name="Content Placeholder 2"/>
          <p:cNvSpPr>
            <a:spLocks noGrp="1"/>
          </p:cNvSpPr>
          <p:nvPr>
            <p:ph idx="1"/>
          </p:nvPr>
        </p:nvSpPr>
        <p:spPr>
          <a:xfrm>
            <a:off x="2895600" y="1600200"/>
            <a:ext cx="5791200" cy="4495800"/>
          </a:xfrm>
          <a:noFill/>
          <a:ln>
            <a:solidFill>
              <a:schemeClr val="tx2"/>
            </a:solidFill>
          </a:ln>
        </p:spPr>
        <p:style>
          <a:lnRef idx="1">
            <a:schemeClr val="accent1"/>
          </a:lnRef>
          <a:fillRef idx="2">
            <a:schemeClr val="accent1"/>
          </a:fillRef>
          <a:effectRef idx="1">
            <a:schemeClr val="accent1"/>
          </a:effectRef>
          <a:fontRef idx="minor">
            <a:schemeClr val="dk1"/>
          </a:fontRef>
        </p:style>
        <p:txBody>
          <a:bodyPr>
            <a:normAutofit fontScale="40000" lnSpcReduction="20000"/>
          </a:bodyPr>
          <a:lstStyle/>
          <a:p>
            <a:r>
              <a:rPr lang="en-US" sz="4800" dirty="0" smtClean="0">
                <a:solidFill>
                  <a:schemeClr val="tx1"/>
                </a:solidFill>
              </a:rPr>
              <a:t>Immediately upon conclusion of the child abuse investigation, the county agency must provide the results of its investigation to the department, in a manner prescribed by the department</a:t>
            </a:r>
          </a:p>
          <a:p>
            <a:r>
              <a:rPr lang="en-US" sz="4800" dirty="0" smtClean="0">
                <a:solidFill>
                  <a:schemeClr val="tx1"/>
                </a:solidFill>
              </a:rPr>
              <a:t>Immediately upon the completion of an assessment of general protective services report, the county agency must notify the department:</a:t>
            </a:r>
          </a:p>
          <a:p>
            <a:pPr lvl="1">
              <a:buFont typeface="Arial" panose="020B0604020202020204" pitchFamily="34" charset="0"/>
              <a:buChar char="•"/>
            </a:pPr>
            <a:r>
              <a:rPr lang="en-US" sz="4800" dirty="0">
                <a:solidFill>
                  <a:schemeClr val="tx1"/>
                </a:solidFill>
              </a:rPr>
              <a:t>I</a:t>
            </a:r>
            <a:r>
              <a:rPr lang="en-US" sz="4800" dirty="0" smtClean="0">
                <a:solidFill>
                  <a:schemeClr val="tx1"/>
                </a:solidFill>
              </a:rPr>
              <a:t>f the report was determined to be valid  (has merit) or invalid (does not  have merit) </a:t>
            </a:r>
          </a:p>
          <a:p>
            <a:pPr lvl="1">
              <a:buFont typeface="Arial" panose="020B0604020202020204" pitchFamily="34" charset="0"/>
              <a:buChar char="•"/>
            </a:pPr>
            <a:r>
              <a:rPr lang="en-US" sz="4800" dirty="0" smtClean="0">
                <a:solidFill>
                  <a:schemeClr val="tx1"/>
                </a:solidFill>
              </a:rPr>
              <a:t>Whether the family was accepted for services or referred to community services</a:t>
            </a:r>
          </a:p>
          <a:p>
            <a:r>
              <a:rPr lang="en-US" sz="4800" dirty="0" smtClean="0">
                <a:solidFill>
                  <a:schemeClr val="tx1"/>
                </a:solidFill>
              </a:rPr>
              <a:t>The county agency must also immediately notify the department upon the closure of services for a child or family that has been accepted for services</a:t>
            </a:r>
          </a:p>
          <a:p>
            <a:pPr marL="0" indent="0">
              <a:buNone/>
            </a:pPr>
            <a:r>
              <a:rPr lang="en-US" sz="3400" dirty="0" smtClean="0">
                <a:solidFill>
                  <a:srgbClr val="FF0000"/>
                </a:solidFill>
              </a:rPr>
              <a:t> </a:t>
            </a:r>
          </a:p>
          <a:p>
            <a:endParaRPr lang="en-US" dirty="0"/>
          </a:p>
        </p:txBody>
      </p:sp>
    </p:spTree>
    <p:extLst>
      <p:ext uri="{BB962C8B-B14F-4D97-AF65-F5344CB8AC3E}">
        <p14:creationId xmlns:p14="http://schemas.microsoft.com/office/powerpoint/2010/main" val="3632153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Scenario</a:t>
            </a:r>
            <a:endParaRPr lang="en-US" dirty="0"/>
          </a:p>
        </p:txBody>
      </p:sp>
      <p:sp>
        <p:nvSpPr>
          <p:cNvPr id="3" name="Content Placeholder 2"/>
          <p:cNvSpPr>
            <a:spLocks noGrp="1"/>
          </p:cNvSpPr>
          <p:nvPr>
            <p:ph idx="1"/>
          </p:nvPr>
        </p:nvSpPr>
        <p:spPr/>
        <p:txBody>
          <a:bodyPr>
            <a:normAutofit/>
          </a:bodyPr>
          <a:lstStyle/>
          <a:p>
            <a:pPr marL="0" indent="0">
              <a:buNone/>
            </a:pPr>
            <a:r>
              <a:rPr lang="en-US" smtClean="0"/>
              <a:t>A staff person from an after-school program reports that a child in her program has been spending time alone with a convicted child molester. The mother has been asking this man to baby-sit on Friday nights since she cannot find another sitter. The staff person believes that the mother knows that the man has molested other children. She does not have any reason to believe that the child in her program has been molested. </a:t>
            </a:r>
            <a:endParaRPr lang="en-US" dirty="0"/>
          </a:p>
        </p:txBody>
      </p:sp>
      <p:sp>
        <p:nvSpPr>
          <p:cNvPr id="6" name="Rectangle 6"/>
          <p:cNvSpPr txBox="1">
            <a:spLocks noChangeArrowheads="1"/>
          </p:cNvSpPr>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F2D-3CD7-413E-8FBB-4DB70EF5248C}" type="slidenum">
              <a:rPr lang="en-US" smtClean="0"/>
              <a:pPr/>
              <a:t>19</a:t>
            </a:fld>
            <a:endParaRPr lang="en-US"/>
          </a:p>
        </p:txBody>
      </p:sp>
    </p:spTree>
    <p:extLst>
      <p:ext uri="{BB962C8B-B14F-4D97-AF65-F5344CB8AC3E}">
        <p14:creationId xmlns:p14="http://schemas.microsoft.com/office/powerpoint/2010/main" val="6488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buNone/>
            </a:pPr>
            <a:r>
              <a:rPr lang="en-US" dirty="0" smtClean="0"/>
              <a:t>Participants will be able to:</a:t>
            </a:r>
            <a:endParaRPr lang="en-US" sz="2000" dirty="0" smtClean="0"/>
          </a:p>
          <a:p>
            <a:pPr lvl="1"/>
            <a:r>
              <a:rPr lang="en-US" dirty="0" smtClean="0"/>
              <a:t>Describe CCYAs requirements for reporting case status to the Department.</a:t>
            </a:r>
          </a:p>
          <a:p>
            <a:pPr lvl="1"/>
            <a:r>
              <a:rPr lang="en-US" dirty="0" smtClean="0"/>
              <a:t>Apply decision making tools to case scenarios to determine the disposition of cases.</a:t>
            </a:r>
            <a:endParaRPr lang="en-US" sz="1800" dirty="0"/>
          </a:p>
        </p:txBody>
      </p:sp>
      <p:sp>
        <p:nvSpPr>
          <p:cNvPr id="6" name="Rectangle 6"/>
          <p:cNvSpPr txBox="1">
            <a:spLocks noChangeArrowheads="1"/>
          </p:cNvSpPr>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F2D-3CD7-413E-8FBB-4DB70EF5248C}" type="slidenum">
              <a:rPr lang="en-US" smtClean="0"/>
              <a:pPr/>
              <a:t>2</a:t>
            </a:fld>
            <a:endParaRPr lang="en-US"/>
          </a:p>
        </p:txBody>
      </p:sp>
    </p:spTree>
    <p:extLst>
      <p:ext uri="{BB962C8B-B14F-4D97-AF65-F5344CB8AC3E}">
        <p14:creationId xmlns:p14="http://schemas.microsoft.com/office/powerpoint/2010/main" val="10396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Name Tents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9211714"/>
              </p:ext>
            </p:extLst>
          </p:nvPr>
        </p:nvGraphicFramePr>
        <p:xfrm>
          <a:off x="1181100" y="2133600"/>
          <a:ext cx="6781800" cy="2276475"/>
        </p:xfrm>
        <a:graphic>
          <a:graphicData uri="http://schemas.openxmlformats.org/drawingml/2006/table">
            <a:tbl>
              <a:tblPr firstRow="1" bandRow="1">
                <a:tableStyleId>{8FD4443E-F989-4FC4-A0C8-D5A2AF1F390B}</a:tableStyleId>
              </a:tblPr>
              <a:tblGrid>
                <a:gridCol w="2260600"/>
                <a:gridCol w="2260600"/>
                <a:gridCol w="2260600"/>
              </a:tblGrid>
              <a:tr h="965469">
                <a:tc>
                  <a:txBody>
                    <a:bodyPr/>
                    <a:lstStyle/>
                    <a:p>
                      <a:pPr algn="ctr"/>
                      <a:r>
                        <a:rPr lang="en-US" sz="2400" dirty="0" smtClean="0">
                          <a:solidFill>
                            <a:schemeClr val="bg1"/>
                          </a:solidFill>
                        </a:rPr>
                        <a:t>Organization</a:t>
                      </a:r>
                      <a:endParaRPr lang="en-US" sz="2400" dirty="0">
                        <a:solidFill>
                          <a:schemeClr val="bg1"/>
                        </a:solidFill>
                      </a:endParaRPr>
                    </a:p>
                  </a:txBody>
                  <a:tcPr marT="45733" marB="45733">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rowSpan="2">
                  <a:txBody>
                    <a:bodyPr/>
                    <a:lstStyle/>
                    <a:p>
                      <a:pPr algn="ctr"/>
                      <a:r>
                        <a:rPr lang="en-US" sz="2400" dirty="0" smtClean="0">
                          <a:solidFill>
                            <a:schemeClr val="bg1"/>
                          </a:solidFill>
                        </a:rPr>
                        <a:t>Name</a:t>
                      </a:r>
                      <a:endParaRPr lang="en-US" sz="2400" dirty="0">
                        <a:solidFill>
                          <a:schemeClr val="bg1"/>
                        </a:solidFill>
                      </a:endParaRPr>
                    </a:p>
                  </a:txBody>
                  <a:tcPr marT="45733" marB="45733"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smtClean="0">
                          <a:solidFill>
                            <a:schemeClr val="bg1"/>
                          </a:solidFill>
                        </a:rPr>
                        <a:t>Position</a:t>
                      </a:r>
                      <a:endParaRPr lang="en-US" sz="2400" dirty="0">
                        <a:solidFill>
                          <a:schemeClr val="bg1"/>
                        </a:solidFill>
                      </a:endParaRPr>
                    </a:p>
                  </a:txBody>
                  <a:tcPr marT="45733" marB="45733">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1311006">
                <a:tc>
                  <a:txBody>
                    <a:bodyPr/>
                    <a:lstStyle/>
                    <a:p>
                      <a:pPr algn="ctr"/>
                      <a:endParaRPr lang="en-US" sz="2000" dirty="0" smtClean="0"/>
                    </a:p>
                    <a:p>
                      <a:pPr algn="ctr"/>
                      <a:r>
                        <a:rPr lang="en-US" sz="2000" dirty="0" smtClean="0">
                          <a:solidFill>
                            <a:schemeClr val="tx1"/>
                          </a:solidFill>
                        </a:rPr>
                        <a:t>Length of</a:t>
                      </a:r>
                      <a:r>
                        <a:rPr lang="en-US" sz="2000" baseline="0" dirty="0" smtClean="0">
                          <a:solidFill>
                            <a:schemeClr val="tx1"/>
                          </a:solidFill>
                        </a:rPr>
                        <a:t> time in current position</a:t>
                      </a:r>
                      <a:endParaRPr lang="en-US" sz="2000" dirty="0">
                        <a:solidFill>
                          <a:schemeClr val="tx1"/>
                        </a:solidFill>
                      </a:endParaRPr>
                    </a:p>
                  </a:txBody>
                  <a:tcPr marT="45733" marB="45733">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CDB97D"/>
                    </a:solidFill>
                  </a:tcPr>
                </a:tc>
                <a:tc vMerge="1">
                  <a:txBody>
                    <a:bodyPr/>
                    <a:lstStyle/>
                    <a:p>
                      <a:endParaRPr lang="en-US" dirty="0"/>
                    </a:p>
                  </a:txBody>
                  <a:tcPr/>
                </a:tc>
                <a:tc>
                  <a:txBody>
                    <a:bodyPr/>
                    <a:lstStyle/>
                    <a:p>
                      <a:pPr marL="176213" indent="0" algn="ctr"/>
                      <a:endParaRPr lang="en-US" sz="2000" dirty="0">
                        <a:solidFill>
                          <a:schemeClr val="tx1"/>
                        </a:solidFill>
                      </a:endParaRPr>
                    </a:p>
                  </a:txBody>
                  <a:tcPr marT="45733" marB="45733">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CDB97D"/>
                    </a:solidFill>
                  </a:tcPr>
                </a:tc>
              </a:tr>
            </a:tbl>
          </a:graphicData>
        </a:graphic>
      </p:graphicFrame>
      <p:sp>
        <p:nvSpPr>
          <p:cNvPr id="6" name="Rectangle 6"/>
          <p:cNvSpPr txBox="1">
            <a:spLocks noChangeArrowheads="1"/>
          </p:cNvSpPr>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F2D-3CD7-413E-8FBB-4DB70EF5248C}" type="slidenum">
              <a:rPr lang="en-US" smtClean="0"/>
              <a:pPr/>
              <a:t>3</a:t>
            </a:fld>
            <a:endParaRPr lang="en-US"/>
          </a:p>
        </p:txBody>
      </p:sp>
    </p:spTree>
    <p:extLst>
      <p:ext uri="{BB962C8B-B14F-4D97-AF65-F5344CB8AC3E}">
        <p14:creationId xmlns:p14="http://schemas.microsoft.com/office/powerpoint/2010/main" val="4169133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F2D-3CD7-413E-8FBB-4DB70EF5248C}" type="slidenum">
              <a:rPr lang="en-US" smtClean="0"/>
              <a:pPr/>
              <a:t>4</a:t>
            </a:fld>
            <a:endParaRPr lang="en-US"/>
          </a:p>
        </p:txBody>
      </p:sp>
      <p:sp>
        <p:nvSpPr>
          <p:cNvPr id="9"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2400" kern="0" dirty="0" smtClean="0"/>
              <a:t>The amended definition of </a:t>
            </a:r>
            <a:r>
              <a:rPr lang="en-US" sz="2400" b="1" kern="0" dirty="0" smtClean="0"/>
              <a:t>child abuse </a:t>
            </a:r>
            <a:r>
              <a:rPr lang="en-US" sz="2400" kern="0" dirty="0" smtClean="0"/>
              <a:t>requires evidence that “the person acted intentionally, knowingly, or recklessly when causing the injury or harm to the child or creating a risk of injury or harm to the child.”</a:t>
            </a:r>
          </a:p>
          <a:p>
            <a:pPr marL="0" indent="0">
              <a:buFontTx/>
              <a:buNone/>
            </a:pPr>
            <a:r>
              <a:rPr lang="en-US" sz="2400" kern="0" dirty="0" smtClean="0"/>
              <a:t>Specifically, the CPSL states: “Conduct that causes injury or harm to a child or creates a risk of injury or harm to a child </a:t>
            </a:r>
            <a:r>
              <a:rPr lang="en-US" sz="2400" u="sng" kern="0" dirty="0" smtClean="0"/>
              <a:t>shall not</a:t>
            </a:r>
            <a:r>
              <a:rPr lang="en-US" sz="2400" kern="0" dirty="0" smtClean="0"/>
              <a:t> be considered child abuse if there is </a:t>
            </a:r>
            <a:r>
              <a:rPr lang="en-US" sz="2400" u="sng" kern="0" dirty="0" smtClean="0"/>
              <a:t>no</a:t>
            </a:r>
            <a:r>
              <a:rPr lang="en-US" sz="2400" i="1" kern="0" dirty="0" smtClean="0"/>
              <a:t> </a:t>
            </a:r>
            <a:r>
              <a:rPr lang="en-US" sz="2400" kern="0" dirty="0" smtClean="0"/>
              <a:t>evidence that the </a:t>
            </a:r>
            <a:r>
              <a:rPr lang="en-US" sz="2400" i="1" kern="0" dirty="0" smtClean="0"/>
              <a:t>person acted intentionally, knowingly or recklessly.”</a:t>
            </a:r>
            <a:endParaRPr lang="en-US" sz="2400" kern="0" dirty="0"/>
          </a:p>
        </p:txBody>
      </p:sp>
      <p:sp>
        <p:nvSpPr>
          <p:cNvPr id="11" name="Title 1"/>
          <p:cNvSpPr>
            <a:spLocks noGrp="1"/>
          </p:cNvSpPr>
          <p:nvPr>
            <p:ph type="title"/>
          </p:nvPr>
        </p:nvSpPr>
        <p:spPr/>
        <p:txBody>
          <a:bodyPr>
            <a:normAutofit/>
          </a:bodyPr>
          <a:lstStyle/>
          <a:p>
            <a:r>
              <a:rPr lang="en-US" sz="3200" dirty="0" smtClean="0"/>
              <a:t>Consideration of Culpability </a:t>
            </a:r>
            <a:endParaRPr lang="en-US" sz="3200" dirty="0"/>
          </a:p>
        </p:txBody>
      </p:sp>
    </p:spTree>
    <p:extLst>
      <p:ext uri="{BB962C8B-B14F-4D97-AF65-F5344CB8AC3E}">
        <p14:creationId xmlns:p14="http://schemas.microsoft.com/office/powerpoint/2010/main" val="3212434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932329"/>
            <a:ext cx="8229600" cy="591671"/>
          </a:xfrm>
        </p:spPr>
        <p:txBody>
          <a:bodyPr>
            <a:normAutofit/>
          </a:bodyPr>
          <a:lstStyle/>
          <a:p>
            <a:r>
              <a:rPr lang="en-US" sz="3200" dirty="0" smtClean="0"/>
              <a:t>Consideration of Culpability </a:t>
            </a:r>
            <a:endParaRPr lang="en-US" sz="3200" dirty="0"/>
          </a:p>
        </p:txBody>
      </p:sp>
      <p:sp>
        <p:nvSpPr>
          <p:cNvPr id="8" name="Rectangle 6"/>
          <p:cNvSpPr txBox="1">
            <a:spLocks noChangeArrowheads="1"/>
          </p:cNvSpPr>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F2D-3CD7-413E-8FBB-4DB70EF5248C}" type="slidenum">
              <a:rPr lang="en-US" smtClean="0"/>
              <a:pPr/>
              <a:t>5</a:t>
            </a:fld>
            <a:endParaRPr lang="en-US"/>
          </a:p>
        </p:txBody>
      </p:sp>
      <p:sp>
        <p:nvSpPr>
          <p:cNvPr id="10" name="Content Placeholder 2"/>
          <p:cNvSpPr>
            <a:spLocks noGrp="1"/>
          </p:cNvSpPr>
          <p:nvPr>
            <p:ph idx="1"/>
          </p:nvPr>
        </p:nvSpPr>
        <p:spPr>
          <a:xfrm>
            <a:off x="457200" y="1600200"/>
            <a:ext cx="8229600" cy="4525963"/>
          </a:xfrm>
        </p:spPr>
        <p:txBody>
          <a:bodyPr/>
          <a:lstStyle/>
          <a:p>
            <a:pPr marL="0" indent="0">
              <a:buNone/>
            </a:pPr>
            <a:r>
              <a:rPr lang="en-US" i="1" dirty="0" smtClean="0"/>
              <a:t>“Intentionally</a:t>
            </a:r>
            <a:r>
              <a:rPr lang="en-US" i="1" dirty="0"/>
              <a:t>, K</a:t>
            </a:r>
            <a:r>
              <a:rPr lang="en-US" i="1" dirty="0" smtClean="0"/>
              <a:t>nowingly</a:t>
            </a:r>
            <a:r>
              <a:rPr lang="en-US" i="1" dirty="0"/>
              <a:t>, or R</a:t>
            </a:r>
            <a:r>
              <a:rPr lang="en-US" i="1" dirty="0" smtClean="0"/>
              <a:t>ecklessly”</a:t>
            </a:r>
            <a:endParaRPr lang="en-US" dirty="0"/>
          </a:p>
        </p:txBody>
      </p:sp>
      <p:sp>
        <p:nvSpPr>
          <p:cNvPr id="11" name="TextBox 10"/>
          <p:cNvSpPr txBox="1"/>
          <p:nvPr/>
        </p:nvSpPr>
        <p:spPr>
          <a:xfrm>
            <a:off x="448340" y="2057400"/>
            <a:ext cx="8229600" cy="3847207"/>
          </a:xfrm>
          <a:prstGeom prst="rect">
            <a:avLst/>
          </a:prstGeom>
          <a:solidFill>
            <a:schemeClr val="accent1">
              <a:lumMod val="20000"/>
              <a:lumOff val="80000"/>
            </a:schemeClr>
          </a:solidFill>
        </p:spPr>
        <p:txBody>
          <a:bodyPr wrap="square" rtlCol="0">
            <a:spAutoFit/>
          </a:bodyPr>
          <a:lstStyle/>
          <a:p>
            <a:pPr>
              <a:spcBef>
                <a:spcPct val="20000"/>
              </a:spcBef>
            </a:pPr>
            <a:r>
              <a:rPr lang="en-US" sz="2800" b="1" dirty="0"/>
              <a:t>What does </a:t>
            </a:r>
            <a:r>
              <a:rPr lang="en-US" sz="2800" b="1" dirty="0" smtClean="0"/>
              <a:t>that </a:t>
            </a:r>
            <a:r>
              <a:rPr lang="en-US" sz="2800" b="1" dirty="0"/>
              <a:t>mean?</a:t>
            </a:r>
          </a:p>
          <a:p>
            <a:pPr marL="342900" indent="-342900">
              <a:buFont typeface="Arial" panose="020B0604020202020204" pitchFamily="34" charset="0"/>
              <a:buChar char="•"/>
              <a:tabLst>
                <a:tab pos="914400" algn="l"/>
              </a:tabLst>
            </a:pPr>
            <a:r>
              <a:rPr lang="en-US" sz="2400" b="1" u="sng" dirty="0" smtClean="0"/>
              <a:t>Intentionally</a:t>
            </a:r>
            <a:r>
              <a:rPr lang="en-US" sz="2400" dirty="0" smtClean="0"/>
              <a:t>: 	Done with the direct purpose of causing the type of harm that resulted</a:t>
            </a:r>
            <a:endParaRPr lang="en-US" sz="2400" i="1" dirty="0" smtClean="0"/>
          </a:p>
          <a:p>
            <a:pPr marL="342900" indent="-342900">
              <a:buFont typeface="Arial" panose="020B0604020202020204" pitchFamily="34" charset="0"/>
              <a:buChar char="•"/>
            </a:pPr>
            <a:r>
              <a:rPr lang="en-US" sz="2400" b="1" u="sng" dirty="0" smtClean="0"/>
              <a:t>Knowingly</a:t>
            </a:r>
            <a:r>
              <a:rPr lang="en-US" sz="2400" b="1" dirty="0" smtClean="0"/>
              <a:t>:</a:t>
            </a:r>
            <a:r>
              <a:rPr lang="en-US" sz="2400" dirty="0" smtClean="0"/>
              <a:t> 	Understanding that the harm is “practically certain to result” </a:t>
            </a:r>
            <a:endParaRPr lang="en-US" sz="2400" dirty="0"/>
          </a:p>
          <a:p>
            <a:pPr marL="342900" indent="-342900">
              <a:buFont typeface="Arial" panose="020B0604020202020204" pitchFamily="34" charset="0"/>
              <a:buChar char="•"/>
            </a:pPr>
            <a:r>
              <a:rPr lang="en-US" sz="2400" b="1" u="sng" dirty="0" smtClean="0"/>
              <a:t>Recklessly</a:t>
            </a:r>
            <a:r>
              <a:rPr lang="en-US" sz="2400" b="1" dirty="0" smtClean="0"/>
              <a:t>:</a:t>
            </a:r>
            <a:r>
              <a:rPr lang="en-US" sz="2400" dirty="0" smtClean="0"/>
              <a:t> 	Conscious disregard for foreseeable risk</a:t>
            </a:r>
            <a:r>
              <a:rPr lang="en-US" sz="2400" i="1" dirty="0" smtClean="0"/>
              <a:t> </a:t>
            </a:r>
          </a:p>
          <a:p>
            <a:endParaRPr lang="en-US" sz="2400" i="1" dirty="0" smtClean="0"/>
          </a:p>
          <a:p>
            <a:r>
              <a:rPr lang="en-US" sz="2400" dirty="0" smtClean="0"/>
              <a:t>The CPSL reached into the criminal law statute for its definition of these three terms. </a:t>
            </a:r>
          </a:p>
        </p:txBody>
      </p:sp>
    </p:spTree>
    <p:extLst>
      <p:ext uri="{BB962C8B-B14F-4D97-AF65-F5344CB8AC3E}">
        <p14:creationId xmlns:p14="http://schemas.microsoft.com/office/powerpoint/2010/main" val="1827134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59087" y="1473179"/>
            <a:ext cx="3276600" cy="4154984"/>
          </a:xfrm>
          <a:prstGeom prst="rect">
            <a:avLst/>
          </a:prstGeom>
          <a:noFill/>
        </p:spPr>
        <p:txBody>
          <a:bodyPr wrap="square" rtlCol="0">
            <a:spAutoFit/>
          </a:bodyPr>
          <a:lstStyle/>
          <a:p>
            <a:r>
              <a:rPr lang="en-US" sz="2400" dirty="0" smtClean="0"/>
              <a:t>Remember: </a:t>
            </a:r>
          </a:p>
          <a:p>
            <a:r>
              <a:rPr lang="en-US" sz="2400" dirty="0"/>
              <a:t>The terms </a:t>
            </a:r>
            <a:r>
              <a:rPr lang="en-US" sz="2400" b="1" dirty="0"/>
              <a:t>knowingly</a:t>
            </a:r>
            <a:r>
              <a:rPr lang="en-US" sz="2400" dirty="0"/>
              <a:t>, </a:t>
            </a:r>
            <a:r>
              <a:rPr lang="en-US" sz="2400" b="1" dirty="0" smtClean="0"/>
              <a:t>intentionally</a:t>
            </a:r>
            <a:r>
              <a:rPr lang="en-US" sz="2400" dirty="0" smtClean="0"/>
              <a:t>, and</a:t>
            </a:r>
            <a:r>
              <a:rPr lang="en-US" sz="2400" b="1" dirty="0" smtClean="0"/>
              <a:t> </a:t>
            </a:r>
            <a:r>
              <a:rPr lang="en-US" sz="2400" b="1" dirty="0"/>
              <a:t>recklessly </a:t>
            </a:r>
            <a:r>
              <a:rPr lang="en-US" sz="2400" dirty="0"/>
              <a:t>are not mutually exclusive, but </a:t>
            </a:r>
            <a:r>
              <a:rPr lang="en-US" sz="2400" i="1" dirty="0"/>
              <a:t>at least one </a:t>
            </a:r>
            <a:r>
              <a:rPr lang="en-US" sz="2400" dirty="0"/>
              <a:t>of the terms must apply to any situation and all types of alleged </a:t>
            </a:r>
            <a:r>
              <a:rPr lang="en-US" sz="2400" b="1" dirty="0"/>
              <a:t>child </a:t>
            </a:r>
            <a:r>
              <a:rPr lang="en-US" sz="2400" b="1" dirty="0" smtClean="0"/>
              <a:t>abuse</a:t>
            </a:r>
            <a:endParaRPr lang="en-US" sz="2400" dirty="0" smtClean="0"/>
          </a:p>
        </p:txBody>
      </p:sp>
      <p:sp>
        <p:nvSpPr>
          <p:cNvPr id="12" name="TextBox 11"/>
          <p:cNvSpPr txBox="1"/>
          <p:nvPr/>
        </p:nvSpPr>
        <p:spPr>
          <a:xfrm>
            <a:off x="115389" y="863025"/>
            <a:ext cx="8763000" cy="584775"/>
          </a:xfrm>
          <a:prstGeom prst="rect">
            <a:avLst/>
          </a:prstGeom>
          <a:noFill/>
        </p:spPr>
        <p:txBody>
          <a:bodyPr wrap="square" rtlCol="0">
            <a:spAutoFit/>
          </a:bodyPr>
          <a:lstStyle/>
          <a:p>
            <a:pPr algn="ctr"/>
            <a:r>
              <a:rPr lang="en-US" sz="3200" dirty="0" smtClean="0"/>
              <a:t>Restatement of Culpability</a:t>
            </a:r>
            <a:endParaRPr lang="en-US" sz="3200" dirty="0"/>
          </a:p>
        </p:txBody>
      </p:sp>
      <p:cxnSp>
        <p:nvCxnSpPr>
          <p:cNvPr id="7" name="Straight Arrow Connector 6"/>
          <p:cNvCxnSpPr>
            <a:stCxn id="16" idx="2"/>
          </p:cNvCxnSpPr>
          <p:nvPr/>
        </p:nvCxnSpPr>
        <p:spPr>
          <a:xfrm flipH="1" flipV="1">
            <a:off x="2920814" y="3543300"/>
            <a:ext cx="61872" cy="73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Rectangle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47ECF2D-3CD7-413E-8FBB-4DB70EF5248C}" type="slidenum">
              <a:rPr lang="en-US" smtClean="0"/>
              <a:t>6</a:t>
            </a:fld>
            <a:endParaRPr lang="en-US"/>
          </a:p>
        </p:txBody>
      </p:sp>
      <p:grpSp>
        <p:nvGrpSpPr>
          <p:cNvPr id="26" name="Group 25"/>
          <p:cNvGrpSpPr/>
          <p:nvPr/>
        </p:nvGrpSpPr>
        <p:grpSpPr>
          <a:xfrm>
            <a:off x="228599" y="1676400"/>
            <a:ext cx="5486401" cy="3733800"/>
            <a:chOff x="228599" y="1219200"/>
            <a:chExt cx="5486401" cy="3733800"/>
          </a:xfrm>
          <a:solidFill>
            <a:schemeClr val="bg1"/>
          </a:solidFill>
        </p:grpSpPr>
        <p:sp>
          <p:nvSpPr>
            <p:cNvPr id="4" name="Rounded Rectangle 3"/>
            <p:cNvSpPr/>
            <p:nvPr/>
          </p:nvSpPr>
          <p:spPr>
            <a:xfrm>
              <a:off x="228600" y="3810000"/>
              <a:ext cx="2539814" cy="11430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solidFill>
                    <a:schemeClr val="tx1"/>
                  </a:solidFill>
                </a:rPr>
                <a:t>Recklessly?</a:t>
              </a:r>
              <a:endParaRPr lang="en-US" sz="2400" dirty="0">
                <a:solidFill>
                  <a:schemeClr val="tx1"/>
                </a:solidFill>
              </a:endParaRPr>
            </a:p>
          </p:txBody>
        </p:sp>
        <p:sp>
          <p:nvSpPr>
            <p:cNvPr id="13" name="Rounded Rectangle 12"/>
            <p:cNvSpPr/>
            <p:nvPr/>
          </p:nvSpPr>
          <p:spPr>
            <a:xfrm>
              <a:off x="228599" y="1219200"/>
              <a:ext cx="2539815" cy="11430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solidFill>
                    <a:schemeClr val="tx1"/>
                  </a:solidFill>
                </a:rPr>
                <a:t>Knowingly?</a:t>
              </a:r>
              <a:r>
                <a:rPr lang="en-US" sz="2800" b="1" dirty="0" smtClean="0">
                  <a:solidFill>
                    <a:schemeClr val="tx1"/>
                  </a:solidFill>
                </a:rPr>
                <a:t> </a:t>
              </a:r>
              <a:endParaRPr lang="en-US" sz="2800" b="1" dirty="0">
                <a:solidFill>
                  <a:schemeClr val="tx1"/>
                </a:solidFill>
              </a:endParaRPr>
            </a:p>
          </p:txBody>
        </p:sp>
        <p:sp>
          <p:nvSpPr>
            <p:cNvPr id="14" name="Rounded Rectangle 13"/>
            <p:cNvSpPr/>
            <p:nvPr/>
          </p:nvSpPr>
          <p:spPr>
            <a:xfrm>
              <a:off x="228599" y="2514600"/>
              <a:ext cx="2539815" cy="11430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solidFill>
                    <a:schemeClr val="tx1"/>
                  </a:solidFill>
                </a:rPr>
                <a:t>Intentionally?</a:t>
              </a:r>
              <a:endParaRPr lang="en-US" sz="2400" b="1" dirty="0">
                <a:solidFill>
                  <a:schemeClr val="tx1"/>
                </a:solidFill>
              </a:endParaRPr>
            </a:p>
          </p:txBody>
        </p:sp>
        <p:cxnSp>
          <p:nvCxnSpPr>
            <p:cNvPr id="3" name="Straight Arrow Connector 2"/>
            <p:cNvCxnSpPr>
              <a:stCxn id="13" idx="3"/>
            </p:cNvCxnSpPr>
            <p:nvPr/>
          </p:nvCxnSpPr>
          <p:spPr>
            <a:xfrm>
              <a:off x="2768414" y="1790700"/>
              <a:ext cx="330014" cy="542015"/>
            </a:xfrm>
            <a:prstGeom prst="straightConnector1">
              <a:avLst/>
            </a:prstGeom>
            <a:grpFill/>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3"/>
            </p:cNvCxnSpPr>
            <p:nvPr/>
          </p:nvCxnSpPr>
          <p:spPr>
            <a:xfrm flipV="1">
              <a:off x="2768414" y="4029984"/>
              <a:ext cx="330014" cy="351516"/>
            </a:xfrm>
            <a:prstGeom prst="straightConnector1">
              <a:avLst/>
            </a:prstGeom>
            <a:grpFill/>
            <a:ln w="38100">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982686" y="1981200"/>
              <a:ext cx="2732314" cy="22245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Culpability</a:t>
              </a:r>
              <a:endParaRPr lang="en-US" sz="2400" b="1" dirty="0">
                <a:solidFill>
                  <a:schemeClr val="tx1"/>
                </a:solidFill>
              </a:endParaRPr>
            </a:p>
          </p:txBody>
        </p:sp>
        <p:cxnSp>
          <p:nvCxnSpPr>
            <p:cNvPr id="25" name="Straight Arrow Connector 24"/>
            <p:cNvCxnSpPr>
              <a:stCxn id="14" idx="3"/>
              <a:endCxn id="16" idx="2"/>
            </p:cNvCxnSpPr>
            <p:nvPr/>
          </p:nvCxnSpPr>
          <p:spPr bwMode="auto">
            <a:xfrm>
              <a:off x="2768414" y="3086100"/>
              <a:ext cx="214272" cy="7371"/>
            </a:xfrm>
            <a:prstGeom prst="straightConnector1">
              <a:avLst/>
            </a:prstGeom>
            <a:grpFill/>
            <a:ln w="9525" cap="flat" cmpd="sng" algn="ctr">
              <a:solidFill>
                <a:schemeClr val="accent1">
                  <a:lumMod val="90000"/>
                </a:schemeClr>
              </a:solidFill>
              <a:prstDash val="solid"/>
              <a:round/>
              <a:headEnd type="none" w="med" len="med"/>
              <a:tailEnd type="arrow"/>
            </a:ln>
            <a:effectLst/>
          </p:spPr>
        </p:cxnSp>
      </p:grpSp>
    </p:spTree>
    <p:extLst>
      <p:ext uri="{BB962C8B-B14F-4D97-AF65-F5344CB8AC3E}">
        <p14:creationId xmlns:p14="http://schemas.microsoft.com/office/powerpoint/2010/main" val="3293735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mtClean="0"/>
              <a:t>Old Definition of Child Abuse</a:t>
            </a:r>
            <a:endParaRPr lang="en-US" dirty="0"/>
          </a:p>
        </p:txBody>
      </p:sp>
      <p:sp>
        <p:nvSpPr>
          <p:cNvPr id="3" name="Content Placeholder 2"/>
          <p:cNvSpPr>
            <a:spLocks noGrp="1"/>
          </p:cNvSpPr>
          <p:nvPr>
            <p:ph idx="1"/>
          </p:nvPr>
        </p:nvSpPr>
        <p:spPr/>
        <p:txBody>
          <a:bodyPr/>
          <a:lstStyle/>
          <a:p>
            <a:pPr marL="0" indent="0">
              <a:buNone/>
            </a:pPr>
            <a:r>
              <a:rPr lang="en-US" dirty="0" smtClean="0"/>
              <a:t>(1) The term "child abuse" shall mean any of the following:</a:t>
            </a:r>
          </a:p>
          <a:p>
            <a:pPr marL="400050" lvl="1" indent="0">
              <a:buNone/>
            </a:pPr>
            <a:r>
              <a:rPr lang="en-US" dirty="0" smtClean="0"/>
              <a:t>(</a:t>
            </a:r>
            <a:r>
              <a:rPr lang="en-US" dirty="0" err="1" smtClean="0"/>
              <a:t>i</a:t>
            </a:r>
            <a:r>
              <a:rPr lang="en-US" dirty="0" smtClean="0"/>
              <a:t>) Any recent act or failure to act by a perpetrator which causes </a:t>
            </a:r>
            <a:r>
              <a:rPr lang="en-US" u="sng" dirty="0" smtClean="0"/>
              <a:t>nonaccidental</a:t>
            </a:r>
            <a:r>
              <a:rPr lang="en-US" dirty="0" smtClean="0"/>
              <a:t> serious physical injury to a child under 18 years of age.</a:t>
            </a:r>
          </a:p>
          <a:p>
            <a:pPr marL="400050" lvl="1" indent="0">
              <a:buNone/>
            </a:pPr>
            <a:r>
              <a:rPr lang="en-US" dirty="0" smtClean="0"/>
              <a:t>(ii) An act or failure to act by a perpetrator which causes </a:t>
            </a:r>
            <a:r>
              <a:rPr lang="en-US" u="sng" dirty="0" smtClean="0"/>
              <a:t>nonaccidental</a:t>
            </a:r>
            <a:r>
              <a:rPr lang="en-US" dirty="0" smtClean="0"/>
              <a:t> serious mental injury to or sexual abuse or sexual exploitation of a child under 18 years of age….</a:t>
            </a:r>
          </a:p>
          <a:p>
            <a:pPr marL="0" indent="0">
              <a:buNone/>
            </a:pPr>
            <a:endParaRPr lang="en-US" dirty="0"/>
          </a:p>
        </p:txBody>
      </p:sp>
      <p:sp>
        <p:nvSpPr>
          <p:cNvPr id="6" name="Rectangle 6"/>
          <p:cNvSpPr txBox="1">
            <a:spLocks noChangeArrowheads="1"/>
          </p:cNvSpPr>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F2D-3CD7-413E-8FBB-4DB70EF5248C}" type="slidenum">
              <a:rPr lang="en-US" smtClean="0"/>
              <a:pPr/>
              <a:t>7</a:t>
            </a:fld>
            <a:endParaRPr lang="en-US"/>
          </a:p>
        </p:txBody>
      </p:sp>
    </p:spTree>
    <p:extLst>
      <p:ext uri="{BB962C8B-B14F-4D97-AF65-F5344CB8AC3E}">
        <p14:creationId xmlns:p14="http://schemas.microsoft.com/office/powerpoint/2010/main" val="3938025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Nonaccidental</a:t>
            </a:r>
            <a:endParaRPr lang="en-US" dirty="0"/>
          </a:p>
        </p:txBody>
      </p:sp>
      <p:sp>
        <p:nvSpPr>
          <p:cNvPr id="3" name="Content Placeholder 2"/>
          <p:cNvSpPr>
            <a:spLocks noGrp="1"/>
          </p:cNvSpPr>
          <p:nvPr>
            <p:ph idx="1"/>
          </p:nvPr>
        </p:nvSpPr>
        <p:spPr/>
        <p:txBody>
          <a:bodyPr/>
          <a:lstStyle/>
          <a:p>
            <a:pPr marL="0" indent="0">
              <a:buNone/>
            </a:pPr>
            <a:r>
              <a:rPr lang="en-US" smtClean="0"/>
              <a:t>An injury that is the result of an intentional act that is committed with disregard of a substantial and unjustifiable risk.</a:t>
            </a:r>
          </a:p>
          <a:p>
            <a:endParaRPr lang="en-US" dirty="0"/>
          </a:p>
        </p:txBody>
      </p:sp>
      <p:sp>
        <p:nvSpPr>
          <p:cNvPr id="6" name="Rectangle 6"/>
          <p:cNvSpPr txBox="1">
            <a:spLocks noChangeArrowheads="1"/>
          </p:cNvSpPr>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F2D-3CD7-413E-8FBB-4DB70EF5248C}" type="slidenum">
              <a:rPr lang="en-US" smtClean="0"/>
              <a:pPr/>
              <a:t>8</a:t>
            </a:fld>
            <a:endParaRPr lang="en-US"/>
          </a:p>
        </p:txBody>
      </p:sp>
    </p:spTree>
    <p:extLst>
      <p:ext uri="{BB962C8B-B14F-4D97-AF65-F5344CB8AC3E}">
        <p14:creationId xmlns:p14="http://schemas.microsoft.com/office/powerpoint/2010/main" val="385280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smtClean="0"/>
              <a:t>Exclusion: Environmental Factors</a:t>
            </a:r>
            <a:endParaRPr lang="en-US" sz="3200" dirty="0"/>
          </a:p>
        </p:txBody>
      </p:sp>
      <p:sp>
        <p:nvSpPr>
          <p:cNvPr id="7" name="Content Placeholder 6"/>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rmAutofit/>
          </a:bodyPr>
          <a:lstStyle/>
          <a:p>
            <a:pPr marL="0" lvl="0" indent="0">
              <a:buNone/>
            </a:pPr>
            <a:r>
              <a:rPr lang="en-US" sz="2400" smtClean="0"/>
              <a:t>As you know, </a:t>
            </a:r>
            <a:r>
              <a:rPr lang="en-US" sz="2400" b="1" smtClean="0"/>
              <a:t>environmental factors</a:t>
            </a:r>
            <a:r>
              <a:rPr lang="en-US" sz="2400" smtClean="0"/>
              <a:t> that are beyond a parent’s control cannot be deemed physical or mental abuse. </a:t>
            </a:r>
          </a:p>
          <a:p>
            <a:pPr marL="0" indent="0">
              <a:buNone/>
            </a:pPr>
            <a:r>
              <a:rPr lang="en-US" sz="2400" smtClean="0"/>
              <a:t>The law was amended to clarify that this exclusion </a:t>
            </a:r>
            <a:r>
              <a:rPr lang="en-US" sz="2400" i="1" smtClean="0"/>
              <a:t>does not</a:t>
            </a:r>
            <a:r>
              <a:rPr lang="en-US" sz="2400" smtClean="0"/>
              <a:t> pertain to any person or entity defined under </a:t>
            </a:r>
            <a:r>
              <a:rPr lang="en-US" sz="2400" b="1" smtClean="0"/>
              <a:t>child care service</a:t>
            </a:r>
            <a:r>
              <a:rPr lang="en-US" sz="2400" smtClean="0"/>
              <a:t>, except for an adoptive parent.</a:t>
            </a:r>
          </a:p>
          <a:p>
            <a:pPr marL="0" indent="0">
              <a:buNone/>
            </a:pPr>
            <a:endParaRPr lang="en-US" sz="2400" dirty="0"/>
          </a:p>
        </p:txBody>
      </p:sp>
      <p:sp>
        <p:nvSpPr>
          <p:cNvPr id="10" name="Rectangle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47ECF2D-3CD7-413E-8FBB-4DB70EF5248C}" type="slidenum">
              <a:rPr lang="en-US" smtClean="0"/>
              <a:t>9</a:t>
            </a:fld>
            <a:endParaRPr lang="en-US"/>
          </a:p>
        </p:txBody>
      </p:sp>
      <p:pic>
        <p:nvPicPr>
          <p:cNvPr id="1026" name="Picture 2" descr="R:\Pictures\Stock Photography\Photos of Objects Places &amp; Concepts\bigstock-Mother-Playing-With-Her-Daught-26427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035" y="1981200"/>
            <a:ext cx="401388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4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wrPntTrnrDvlpdTmplt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 RprtngAndTheRlOfTheChldWlfrPrfssnl_TOL</Template>
  <TotalTime>1183</TotalTime>
  <Words>1952</Words>
  <Application>Microsoft Office PowerPoint</Application>
  <PresentationFormat>On-screen Show (4:3)</PresentationFormat>
  <Paragraphs>515</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PwrPntTrnrDvlpdTmplt081711</vt:lpstr>
      <vt:lpstr>Disposition of cases Transfer of Learning</vt:lpstr>
      <vt:lpstr>Learning Objectives</vt:lpstr>
      <vt:lpstr>Name Tents</vt:lpstr>
      <vt:lpstr>Consideration of Culpability </vt:lpstr>
      <vt:lpstr>Consideration of Culpability </vt:lpstr>
      <vt:lpstr>PowerPoint Presentation</vt:lpstr>
      <vt:lpstr>Old Definition of Child Abuse</vt:lpstr>
      <vt:lpstr>Nonaccidental</vt:lpstr>
      <vt:lpstr>Exclusion: Environmental Factors</vt:lpstr>
      <vt:lpstr>PowerPoint Presentation</vt:lpstr>
      <vt:lpstr>Exclusions: Reasonable Force</vt:lpstr>
      <vt:lpstr>Exclusions: Contact During Sports and Extracurricular Activities</vt:lpstr>
      <vt:lpstr>Exclusions: Child on Child Contact</vt:lpstr>
      <vt:lpstr>Exclusions: Child on Child Contact</vt:lpstr>
      <vt:lpstr>Indicated Reports</vt:lpstr>
      <vt:lpstr>Indicated Reports: Amendment</vt:lpstr>
      <vt:lpstr>Founded Reports: Amendment</vt:lpstr>
      <vt:lpstr>County Agency Notification to the  Department of Human Services</vt:lpstr>
      <vt:lpstr>Scenario</vt:lpstr>
    </vt:vector>
  </TitlesOfParts>
  <Company>The 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 Winesickle</dc:creator>
  <cp:lastModifiedBy>Elizabeth Neail</cp:lastModifiedBy>
  <cp:revision>24</cp:revision>
  <dcterms:created xsi:type="dcterms:W3CDTF">2014-11-20T19:49:18Z</dcterms:created>
  <dcterms:modified xsi:type="dcterms:W3CDTF">2015-02-06T12:28:53Z</dcterms:modified>
</cp:coreProperties>
</file>