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7"/>
  </p:notesMasterIdLst>
  <p:handoutMasterIdLst>
    <p:handoutMasterId r:id="rId48"/>
  </p:handoutMasterIdLst>
  <p:sldIdLst>
    <p:sldId id="260" r:id="rId2"/>
    <p:sldId id="265" r:id="rId3"/>
    <p:sldId id="266" r:id="rId4"/>
    <p:sldId id="268" r:id="rId5"/>
    <p:sldId id="267" r:id="rId6"/>
    <p:sldId id="279" r:id="rId7"/>
    <p:sldId id="280" r:id="rId8"/>
    <p:sldId id="295" r:id="rId9"/>
    <p:sldId id="315" r:id="rId10"/>
    <p:sldId id="316" r:id="rId11"/>
    <p:sldId id="317" r:id="rId12"/>
    <p:sldId id="287" r:id="rId13"/>
    <p:sldId id="288" r:id="rId14"/>
    <p:sldId id="289" r:id="rId15"/>
    <p:sldId id="290" r:id="rId16"/>
    <p:sldId id="298" r:id="rId17"/>
    <p:sldId id="299" r:id="rId18"/>
    <p:sldId id="300" r:id="rId19"/>
    <p:sldId id="301" r:id="rId20"/>
    <p:sldId id="281" r:id="rId21"/>
    <p:sldId id="305" r:id="rId22"/>
    <p:sldId id="318" r:id="rId23"/>
    <p:sldId id="306" r:id="rId24"/>
    <p:sldId id="271" r:id="rId25"/>
    <p:sldId id="275" r:id="rId26"/>
    <p:sldId id="307" r:id="rId27"/>
    <p:sldId id="309" r:id="rId28"/>
    <p:sldId id="314" r:id="rId29"/>
    <p:sldId id="302" r:id="rId30"/>
    <p:sldId id="283" r:id="rId31"/>
    <p:sldId id="291" r:id="rId32"/>
    <p:sldId id="310" r:id="rId33"/>
    <p:sldId id="311" r:id="rId34"/>
    <p:sldId id="312" r:id="rId35"/>
    <p:sldId id="313" r:id="rId36"/>
    <p:sldId id="303" r:id="rId37"/>
    <p:sldId id="284" r:id="rId38"/>
    <p:sldId id="292" r:id="rId39"/>
    <p:sldId id="293" r:id="rId40"/>
    <p:sldId id="294" r:id="rId41"/>
    <p:sldId id="304" r:id="rId42"/>
    <p:sldId id="285" r:id="rId43"/>
    <p:sldId id="264" r:id="rId44"/>
    <p:sldId id="269" r:id="rId45"/>
    <p:sldId id="286" r:id="rId46"/>
  </p:sldIdLst>
  <p:sldSz cx="9144000" cy="6858000" type="screen4x3"/>
  <p:notesSz cx="6954838" cy="92408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151"/>
    <a:srgbClr val="000099"/>
    <a:srgbClr val="1818F0"/>
    <a:srgbClr val="002B5E"/>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38" autoAdjust="0"/>
    <p:restoredTop sz="91652" autoAdjust="0"/>
  </p:normalViewPr>
  <p:slideViewPr>
    <p:cSldViewPr snapToGrid="0">
      <p:cViewPr>
        <p:scale>
          <a:sx n="70" d="100"/>
          <a:sy n="70" d="100"/>
        </p:scale>
        <p:origin x="-115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1" d="100"/>
        <a:sy n="91" d="100"/>
      </p:scale>
      <p:origin x="0" y="3618"/>
    </p:cViewPr>
  </p:sorterViewPr>
  <p:notesViewPr>
    <p:cSldViewPr snapToGrid="0">
      <p:cViewPr>
        <p:scale>
          <a:sx n="100" d="100"/>
          <a:sy n="100" d="100"/>
        </p:scale>
        <p:origin x="-1860" y="2478"/>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445221" y="0"/>
            <a:ext cx="3496738" cy="61605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546" tIns="46273" rIns="92546" bIns="46273" anchor="ctr"/>
          <a:lstStyle/>
          <a:p>
            <a:pPr algn="ctr">
              <a:defRPr/>
            </a:pPr>
            <a:endParaRPr lang="en-US"/>
          </a:p>
        </p:txBody>
      </p:sp>
      <p:sp>
        <p:nvSpPr>
          <p:cNvPr id="2" name="Header Placeholder 1"/>
          <p:cNvSpPr>
            <a:spLocks noGrp="1"/>
          </p:cNvSpPr>
          <p:nvPr>
            <p:ph type="hdr" sz="quarter"/>
          </p:nvPr>
        </p:nvSpPr>
        <p:spPr>
          <a:xfrm>
            <a:off x="0" y="0"/>
            <a:ext cx="3445221" cy="616056"/>
          </a:xfrm>
          <a:prstGeom prst="rect">
            <a:avLst/>
          </a:prstGeom>
          <a:ln w="6350">
            <a:solidFill>
              <a:schemeClr val="tx1"/>
            </a:solidFill>
            <a:prstDash val="solid"/>
          </a:ln>
        </p:spPr>
        <p:txBody>
          <a:bodyPr vert="horz" lIns="92546" tIns="46273" rIns="92546" bIns="46273" rtlCol="0" anchor="ctr"/>
          <a:lstStyle>
            <a:lvl1pPr algn="l">
              <a:tabLst>
                <a:tab pos="631437" algn="l"/>
              </a:tabLst>
              <a:defRPr sz="1200">
                <a:latin typeface="Georgia" pitchFamily="18" charset="0"/>
              </a:defRPr>
            </a:lvl1pPr>
          </a:lstStyle>
          <a:p>
            <a:pPr>
              <a:defRPr/>
            </a:pPr>
            <a:r>
              <a:rPr lang="en-US"/>
              <a:t>	</a:t>
            </a:r>
            <a:r>
              <a:rPr lang="en-US" sz="1600"/>
              <a:t>University of Pittsburgh</a:t>
            </a:r>
          </a:p>
        </p:txBody>
      </p:sp>
      <p:sp>
        <p:nvSpPr>
          <p:cNvPr id="4" name="Footer Placeholder 3"/>
          <p:cNvSpPr>
            <a:spLocks noGrp="1"/>
          </p:cNvSpPr>
          <p:nvPr>
            <p:ph type="ftr" sz="quarter" idx="2"/>
          </p:nvPr>
        </p:nvSpPr>
        <p:spPr>
          <a:xfrm>
            <a:off x="9" y="8727457"/>
            <a:ext cx="2531700" cy="249358"/>
          </a:xfrm>
          <a:prstGeom prst="rect">
            <a:avLst/>
          </a:prstGeom>
        </p:spPr>
        <p:txBody>
          <a:bodyPr vert="horz" lIns="92546" tIns="46273" rIns="92546" bIns="46273" rtlCol="0" anchor="ctr"/>
          <a:lstStyle>
            <a:lvl1pPr algn="ctr">
              <a:defRPr sz="1200">
                <a:latin typeface="Georgia" pitchFamily="18" charset="0"/>
              </a:defRPr>
            </a:lvl1pPr>
          </a:lstStyle>
          <a:p>
            <a:pPr algn="l">
              <a:defRPr/>
            </a:pPr>
            <a:r>
              <a:rPr lang="en-US" sz="800" dirty="0"/>
              <a:t>The Pennsylvania Child Welfare Resource Center</a:t>
            </a:r>
          </a:p>
        </p:txBody>
      </p:sp>
      <p:sp>
        <p:nvSpPr>
          <p:cNvPr id="5" name="Slide Number Placeholder 4"/>
          <p:cNvSpPr>
            <a:spLocks noGrp="1"/>
          </p:cNvSpPr>
          <p:nvPr>
            <p:ph type="sldNum" sz="quarter" idx="3"/>
          </p:nvPr>
        </p:nvSpPr>
        <p:spPr>
          <a:xfrm>
            <a:off x="4993961" y="9006151"/>
            <a:ext cx="1960878" cy="234687"/>
          </a:xfrm>
          <a:prstGeom prst="rect">
            <a:avLst/>
          </a:prstGeom>
        </p:spPr>
        <p:txBody>
          <a:bodyPr vert="horz" lIns="92546" tIns="46273" rIns="92546" bIns="46273" rtlCol="0" anchor="ctr"/>
          <a:lstStyle>
            <a:lvl1pPr algn="r">
              <a:defRPr sz="1000">
                <a:latin typeface="Georgia" pitchFamily="18" charset="0"/>
              </a:defRPr>
            </a:lvl1pPr>
          </a:lstStyle>
          <a:p>
            <a:pPr>
              <a:defRPr/>
            </a:pPr>
            <a:r>
              <a:rPr lang="en-US" b="1" dirty="0" smtClean="0"/>
              <a:t>Handout #1, Page </a:t>
            </a:r>
            <a:fld id="{1DEAAAA3-F7D2-420C-8044-4D8DB93005E2}" type="slidenum">
              <a:rPr lang="en-US" b="1" smtClean="0"/>
              <a:pPr>
                <a:defRPr/>
              </a:pPr>
              <a:t>‹#›</a:t>
            </a:fld>
            <a:r>
              <a:rPr lang="en-US" b="1" dirty="0" smtClean="0"/>
              <a:t> of 15</a:t>
            </a:r>
            <a:endParaRPr lang="en-US" b="1" dirty="0"/>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62602" y="96259"/>
            <a:ext cx="487804" cy="433164"/>
          </a:xfrm>
          <a:prstGeom prst="rect">
            <a:avLst/>
          </a:prstGeom>
          <a:noFill/>
          <a:ln w="9525">
            <a:noFill/>
            <a:miter lim="800000"/>
            <a:headEnd/>
            <a:tailEnd/>
          </a:ln>
        </p:spPr>
      </p:pic>
      <p:sp>
        <p:nvSpPr>
          <p:cNvPr id="9" name="TextBox 8"/>
          <p:cNvSpPr txBox="1"/>
          <p:nvPr/>
        </p:nvSpPr>
        <p:spPr>
          <a:xfrm>
            <a:off x="3487079" y="32086"/>
            <a:ext cx="1844964" cy="636912"/>
          </a:xfrm>
          <a:prstGeom prst="rect">
            <a:avLst/>
          </a:prstGeom>
          <a:noFill/>
        </p:spPr>
        <p:txBody>
          <a:bodyPr lIns="92546" tIns="46273" rIns="92546" bIns="46273">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332042" y="0"/>
            <a:ext cx="1622796" cy="647448"/>
          </a:xfrm>
          <a:prstGeom prst="rect">
            <a:avLst/>
          </a:prstGeom>
          <a:noFill/>
        </p:spPr>
        <p:txBody>
          <a:bodyPr lIns="92546" tIns="46273" rIns="92546" bIns="46273">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5" name="Straight Connector 14"/>
          <p:cNvCxnSpPr/>
          <p:nvPr/>
        </p:nvCxnSpPr>
        <p:spPr>
          <a:xfrm rot="5400000">
            <a:off x="5080143" y="303216"/>
            <a:ext cx="49092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45221" y="628890"/>
            <a:ext cx="3496738" cy="308893"/>
          </a:xfrm>
          <a:prstGeom prst="rect">
            <a:avLst/>
          </a:prstGeom>
          <a:noFill/>
          <a:ln w="6350">
            <a:solidFill>
              <a:schemeClr val="tx1"/>
            </a:solidFill>
          </a:ln>
        </p:spPr>
        <p:txBody>
          <a:bodyPr lIns="92546" tIns="46273" rIns="92546" bIns="46273">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519277" y="879163"/>
            <a:ext cx="32777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71636" y="8727459"/>
            <a:ext cx="4570322" cy="342139"/>
          </a:xfrm>
          <a:prstGeom prst="rect">
            <a:avLst/>
          </a:prstGeom>
          <a:noFill/>
        </p:spPr>
        <p:txBody>
          <a:bodyPr wrap="square" lIns="92546" tIns="46273" rIns="92546" bIns="46273" rtlCol="0">
            <a:spAutoFit/>
          </a:bodyPr>
          <a:lstStyle/>
          <a:p>
            <a:pPr algn="r"/>
            <a:r>
              <a:rPr lang="en-US" sz="800" dirty="0">
                <a:latin typeface="Georgia" pitchFamily="18" charset="0"/>
              </a:rPr>
              <a:t>205: Ethical Engagement and Service for Children and Families </a:t>
            </a:r>
          </a:p>
          <a:p>
            <a:pPr algn="r"/>
            <a:r>
              <a:rPr lang="en-US" sz="800" dirty="0">
                <a:latin typeface="Georgia" pitchFamily="18" charset="0"/>
              </a:rPr>
              <a:t>with Hearing  Loss and/or Vision Loss </a:t>
            </a:r>
          </a:p>
        </p:txBody>
      </p:sp>
    </p:spTree>
    <p:extLst>
      <p:ext uri="{BB962C8B-B14F-4D97-AF65-F5344CB8AC3E}">
        <p14:creationId xmlns:p14="http://schemas.microsoft.com/office/powerpoint/2010/main" val="30258398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168400" y="987425"/>
            <a:ext cx="4618038" cy="346392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27312" y="4565872"/>
            <a:ext cx="5100215" cy="4158377"/>
          </a:xfrm>
          <a:prstGeom prst="rect">
            <a:avLst/>
          </a:prstGeom>
          <a:noFill/>
          <a:ln w="9525">
            <a:noFill/>
            <a:miter lim="800000"/>
            <a:headEnd/>
            <a:tailEnd/>
          </a:ln>
        </p:spPr>
        <p:txBody>
          <a:bodyPr vert="horz" wrap="square" lIns="92546" tIns="46273" rIns="92546" bIns="46273"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8" name="Rectangle 6"/>
          <p:cNvSpPr>
            <a:spLocks noGrp="1" noChangeArrowheads="1"/>
          </p:cNvSpPr>
          <p:nvPr>
            <p:ph type="ftr" sz="quarter" idx="4"/>
          </p:nvPr>
        </p:nvSpPr>
        <p:spPr bwMode="auto">
          <a:xfrm>
            <a:off x="1" y="8778797"/>
            <a:ext cx="2502270" cy="221395"/>
          </a:xfrm>
          <a:prstGeom prst="rect">
            <a:avLst/>
          </a:prstGeom>
          <a:noFill/>
          <a:ln w="9525">
            <a:noFill/>
            <a:miter lim="800000"/>
            <a:headEnd/>
            <a:tailEnd/>
          </a:ln>
        </p:spPr>
        <p:txBody>
          <a:bodyPr vert="horz" wrap="square" lIns="92546" tIns="46273" rIns="92546" bIns="46273" numCol="1" anchor="ctr" anchorCtr="0" compatLnSpc="1">
            <a:prstTxWarp prst="textNoShape">
              <a:avLst/>
            </a:prstTxWarp>
          </a:bodyPr>
          <a:lstStyle>
            <a:lvl1pPr algn="ctr">
              <a:defRPr sz="800">
                <a:latin typeface="Georgia" pitchFamily="18" charset="0"/>
              </a:defRPr>
            </a:lvl1pPr>
          </a:lstStyle>
          <a:p>
            <a:pPr algn="l">
              <a:defRPr/>
            </a:pPr>
            <a:r>
              <a:rPr lang="en-US" dirty="0" smtClean="0"/>
              <a:t>The Pennsylvania Child Welfare Resource Center</a:t>
            </a:r>
            <a:endParaRPr lang="en-US" dirty="0"/>
          </a:p>
        </p:txBody>
      </p:sp>
      <p:sp>
        <p:nvSpPr>
          <p:cNvPr id="13319" name="Rectangle 7"/>
          <p:cNvSpPr>
            <a:spLocks noGrp="1" noChangeArrowheads="1"/>
          </p:cNvSpPr>
          <p:nvPr>
            <p:ph type="sldNum" sz="quarter" idx="5"/>
          </p:nvPr>
        </p:nvSpPr>
        <p:spPr bwMode="auto">
          <a:xfrm>
            <a:off x="6241646" y="9020818"/>
            <a:ext cx="713192" cy="190684"/>
          </a:xfrm>
          <a:prstGeom prst="rect">
            <a:avLst/>
          </a:prstGeom>
          <a:noFill/>
          <a:ln w="9525">
            <a:noFill/>
            <a:miter lim="800000"/>
            <a:headEnd/>
            <a:tailEnd/>
          </a:ln>
        </p:spPr>
        <p:txBody>
          <a:bodyPr vert="horz" wrap="square" lIns="92546" tIns="46273" rIns="92546" bIns="46273" numCol="1" anchor="ctr" anchorCtr="0" compatLnSpc="1">
            <a:prstTxWarp prst="textNoShape">
              <a:avLst/>
            </a:prstTxWarp>
          </a:bodyPr>
          <a:lstStyle>
            <a:lvl1pPr algn="r">
              <a:defRPr sz="1000" b="1">
                <a:latin typeface="Georgia" pitchFamily="18" charset="0"/>
              </a:defRPr>
            </a:lvl1pPr>
          </a:lstStyle>
          <a:p>
            <a:pPr>
              <a:defRPr/>
            </a:pPr>
            <a:fld id="{A5C0BF7D-DA9C-4BF7-8FB9-4639E92C447C}" type="slidenum">
              <a:rPr lang="en-US" smtClean="0"/>
              <a:pPr>
                <a:defRPr/>
              </a:pPr>
              <a:t>‹#›</a:t>
            </a:fld>
            <a:endParaRPr lang="en-US" dirty="0"/>
          </a:p>
        </p:txBody>
      </p:sp>
      <p:pic>
        <p:nvPicPr>
          <p:cNvPr id="12296" name="Picture 2" descr="pittseal"/>
          <p:cNvPicPr>
            <a:picLocks noChangeAspect="1" noChangeArrowheads="1"/>
          </p:cNvPicPr>
          <p:nvPr/>
        </p:nvPicPr>
        <p:blipFill>
          <a:blip r:embed="rId2">
            <a:grayscl/>
          </a:blip>
          <a:srcRect/>
          <a:stretch>
            <a:fillRect/>
          </a:stretch>
        </p:blipFill>
        <p:spPr bwMode="auto">
          <a:xfrm>
            <a:off x="162602" y="96259"/>
            <a:ext cx="487804" cy="433164"/>
          </a:xfrm>
          <a:prstGeom prst="rect">
            <a:avLst/>
          </a:prstGeom>
          <a:noFill/>
          <a:ln w="9525">
            <a:noFill/>
            <a:miter lim="800000"/>
            <a:headEnd/>
            <a:tailEnd/>
          </a:ln>
        </p:spPr>
      </p:pic>
      <p:sp>
        <p:nvSpPr>
          <p:cNvPr id="10" name="Rectangle 9"/>
          <p:cNvSpPr/>
          <p:nvPr/>
        </p:nvSpPr>
        <p:spPr>
          <a:xfrm>
            <a:off x="3445221" y="0"/>
            <a:ext cx="3496738" cy="61605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546" tIns="46273" rIns="92546" bIns="46273" anchor="ctr"/>
          <a:lstStyle/>
          <a:p>
            <a:pPr algn="ctr">
              <a:defRPr/>
            </a:pPr>
            <a:endParaRPr lang="en-US"/>
          </a:p>
        </p:txBody>
      </p:sp>
      <p:sp>
        <p:nvSpPr>
          <p:cNvPr id="11" name="TextBox 10"/>
          <p:cNvSpPr txBox="1"/>
          <p:nvPr/>
        </p:nvSpPr>
        <p:spPr>
          <a:xfrm>
            <a:off x="5332042" y="0"/>
            <a:ext cx="1622796" cy="647448"/>
          </a:xfrm>
          <a:prstGeom prst="rect">
            <a:avLst/>
          </a:prstGeom>
          <a:noFill/>
        </p:spPr>
        <p:txBody>
          <a:bodyPr lIns="92546" tIns="46273" rIns="92546" bIns="46273">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2" name="Straight Connector 11"/>
          <p:cNvCxnSpPr/>
          <p:nvPr/>
        </p:nvCxnSpPr>
        <p:spPr>
          <a:xfrm rot="5400000">
            <a:off x="5080143" y="303216"/>
            <a:ext cx="49092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45221" y="628890"/>
            <a:ext cx="3496738" cy="308893"/>
          </a:xfrm>
          <a:prstGeom prst="rect">
            <a:avLst/>
          </a:prstGeom>
          <a:noFill/>
          <a:ln w="6350">
            <a:solidFill>
              <a:schemeClr val="tx1"/>
            </a:solidFill>
          </a:ln>
        </p:spPr>
        <p:txBody>
          <a:bodyPr lIns="92546" tIns="46273" rIns="92546" bIns="46273">
            <a:spAutoFit/>
          </a:bodyPr>
          <a:lstStyle/>
          <a:p>
            <a:pPr>
              <a:defRPr/>
            </a:pPr>
            <a:r>
              <a:rPr lang="en-US" sz="1200" dirty="0">
                <a:latin typeface="Georgia" pitchFamily="18" charset="0"/>
              </a:rPr>
              <a:t>The Pennsylvania Child Welfare </a:t>
            </a:r>
            <a:r>
              <a:rPr lang="en-US" sz="1200" dirty="0" smtClean="0">
                <a:latin typeface="Georgia" pitchFamily="18" charset="0"/>
              </a:rPr>
              <a:t>Resource</a:t>
            </a:r>
            <a:r>
              <a:rPr lang="en-US" sz="1200" baseline="0" dirty="0" smtClean="0">
                <a:latin typeface="Georgia" pitchFamily="18" charset="0"/>
              </a:rPr>
              <a:t>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519277" y="879163"/>
            <a:ext cx="32777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87079" y="32086"/>
            <a:ext cx="1844964" cy="636912"/>
          </a:xfrm>
          <a:prstGeom prst="rect">
            <a:avLst/>
          </a:prstGeom>
          <a:noFill/>
        </p:spPr>
        <p:txBody>
          <a:bodyPr lIns="92546" tIns="46273" rIns="92546" bIns="46273">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0" y="0"/>
            <a:ext cx="3444301" cy="6160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546" tIns="46273" rIns="92546" bIns="46273" anchor="ctr"/>
          <a:lstStyle/>
          <a:p>
            <a:pPr algn="ctr">
              <a:defRPr/>
            </a:pPr>
            <a:endParaRPr lang="en-US"/>
          </a:p>
        </p:txBody>
      </p:sp>
      <p:sp>
        <p:nvSpPr>
          <p:cNvPr id="17" name="TextBox 16"/>
          <p:cNvSpPr txBox="1"/>
          <p:nvPr/>
        </p:nvSpPr>
        <p:spPr>
          <a:xfrm>
            <a:off x="0" y="15"/>
            <a:ext cx="3444301" cy="632059"/>
          </a:xfrm>
          <a:prstGeom prst="rect">
            <a:avLst/>
          </a:prstGeom>
          <a:noFill/>
          <a:ln w="15875">
            <a:noFill/>
          </a:ln>
        </p:spPr>
        <p:txBody>
          <a:bodyPr wrap="square" lIns="92546" tIns="46273" rIns="92546" bIns="46273" rtlCol="0">
            <a:spAutoFit/>
          </a:bodyPr>
          <a:lstStyle/>
          <a:p>
            <a:endParaRPr lang="en-US" sz="1000" dirty="0" smtClean="0">
              <a:latin typeface="Georgia" pitchFamily="18" charset="0"/>
            </a:endParaRPr>
          </a:p>
          <a:p>
            <a:pPr algn="l">
              <a:tabLst>
                <a:tab pos="631437" algn="l"/>
              </a:tabLst>
            </a:pPr>
            <a:r>
              <a:rPr lang="en-US" sz="1600" dirty="0" smtClean="0">
                <a:latin typeface="Georgia" pitchFamily="18" charset="0"/>
              </a:rPr>
              <a:t>	University of Pittsburgh</a:t>
            </a:r>
            <a:endParaRPr lang="en-US" sz="900" dirty="0" smtClean="0">
              <a:latin typeface="Georgia" pitchFamily="18" charset="0"/>
            </a:endParaRPr>
          </a:p>
          <a:p>
            <a:pPr algn="l">
              <a:tabLst>
                <a:tab pos="631437" algn="l"/>
              </a:tabLst>
            </a:pPr>
            <a:endParaRPr lang="en-US" sz="900" dirty="0">
              <a:latin typeface="Georgia" pitchFamily="18" charset="0"/>
            </a:endParaRPr>
          </a:p>
        </p:txBody>
      </p:sp>
      <p:sp>
        <p:nvSpPr>
          <p:cNvPr id="18" name="TextBox 17"/>
          <p:cNvSpPr txBox="1"/>
          <p:nvPr/>
        </p:nvSpPr>
        <p:spPr>
          <a:xfrm>
            <a:off x="2575866" y="8782050"/>
            <a:ext cx="4378972" cy="217726"/>
          </a:xfrm>
          <a:prstGeom prst="rect">
            <a:avLst/>
          </a:prstGeom>
          <a:noFill/>
        </p:spPr>
        <p:txBody>
          <a:bodyPr wrap="square" lIns="92546" tIns="46273" rIns="92546" bIns="46273" rtlCol="0" anchor="ctr">
            <a:spAutoFit/>
          </a:bodyPr>
          <a:lstStyle/>
          <a:p>
            <a:pPr algn="r"/>
            <a:r>
              <a:rPr lang="en-US" sz="800" dirty="0" smtClean="0">
                <a:latin typeface="Georgia" pitchFamily="18" charset="0"/>
              </a:rPr>
              <a:t>Update Title in Notes Master</a:t>
            </a:r>
            <a:endParaRPr lang="en-US" sz="800" dirty="0">
              <a:latin typeface="Georgia" pitchFamily="18" charset="0"/>
            </a:endParaRPr>
          </a:p>
        </p:txBody>
      </p:sp>
    </p:spTree>
    <p:extLst>
      <p:ext uri="{BB962C8B-B14F-4D97-AF65-F5344CB8AC3E}">
        <p14:creationId xmlns:p14="http://schemas.microsoft.com/office/powerpoint/2010/main" val="16046222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B166BA7-0684-400B-BDBC-D100F67EB7F2}" type="slidenum">
              <a:rPr lang="en-US" smtClean="0">
                <a:latin typeface="Georgia" pitchFamily="16" charset="0"/>
              </a:rPr>
              <a:pPr/>
              <a:t>1</a:t>
            </a:fld>
            <a:endParaRPr lang="en-US" dirty="0" smtClean="0">
              <a:latin typeface="Georgia" pitchFamily="16"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latin typeface="Georgia" pitchFamily="16" charset="0"/>
            </a:endParaRPr>
          </a:p>
        </p:txBody>
      </p:sp>
      <p:sp>
        <p:nvSpPr>
          <p:cNvPr id="6" name="Footer Placeholder 5"/>
          <p:cNvSpPr>
            <a:spLocks noGrp="1"/>
          </p:cNvSpPr>
          <p:nvPr>
            <p:ph type="ftr" sz="quarter" idx="10"/>
          </p:nvPr>
        </p:nvSpPr>
        <p:spPr/>
        <p:txBody>
          <a:bodyPr/>
          <a:lstStyle/>
          <a:p>
            <a:pPr algn="l">
              <a:defRPr/>
            </a:pPr>
            <a:r>
              <a:rPr lang="en-US" dirty="0" smtClean="0"/>
              <a:t>The Pennsylvania Child Welfare Training Program</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lgn="l">
              <a:defRPr/>
            </a:pPr>
            <a:r>
              <a:rPr lang="en-US"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8</a:t>
            </a:fld>
            <a:endParaRPr lang="en-US" dirty="0"/>
          </a:p>
        </p:txBody>
      </p:sp>
    </p:spTree>
    <p:extLst>
      <p:ext uri="{BB962C8B-B14F-4D97-AF65-F5344CB8AC3E}">
        <p14:creationId xmlns:p14="http://schemas.microsoft.com/office/powerpoint/2010/main" val="256418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smtClean="0"/>
              <a:t>The Pennsylvania Child Welfare Training Program</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464" eaLnBrk="1" fontAlgn="auto" hangingPunct="1">
              <a:spcBef>
                <a:spcPts val="0"/>
              </a:spcBef>
              <a:spcAft>
                <a:spcPts val="0"/>
              </a:spcAft>
              <a:defRPr/>
            </a:pPr>
            <a:r>
              <a:rPr lang="en-US" dirty="0" smtClean="0"/>
              <a:t>Audio:</a:t>
            </a:r>
          </a:p>
          <a:p>
            <a:r>
              <a:rPr lang="en-US" sz="1200" dirty="0">
                <a:latin typeface="+mn-lt"/>
                <a:ea typeface="+mn-ea"/>
              </a:rPr>
              <a:t>Section 504 protects qualified individuals with disabilities</a:t>
            </a:r>
            <a:r>
              <a:rPr lang="en-US" sz="1200" b="1" dirty="0">
                <a:latin typeface="+mn-lt"/>
                <a:ea typeface="+mn-ea"/>
              </a:rPr>
              <a:t>. </a:t>
            </a:r>
            <a:r>
              <a:rPr lang="en-US" sz="1200" dirty="0">
                <a:latin typeface="+mn-lt"/>
                <a:ea typeface="+mn-ea"/>
              </a:rPr>
              <a:t>Under this law, a disability is defined as a physical or mental impairment which substantially limits one or more major life activities. </a:t>
            </a:r>
          </a:p>
          <a:p>
            <a:endParaRPr lang="en-US" dirty="0" smtClean="0"/>
          </a:p>
          <a:p>
            <a:r>
              <a:rPr lang="en-US" dirty="0" smtClean="0"/>
              <a:t>Seeing</a:t>
            </a:r>
            <a:r>
              <a:rPr lang="en-US" dirty="0"/>
              <a:t>, hearing, </a:t>
            </a:r>
            <a:r>
              <a:rPr lang="en-US" dirty="0" smtClean="0"/>
              <a:t> and speaking are listed among major </a:t>
            </a:r>
            <a:r>
              <a:rPr lang="en-US" sz="1200" dirty="0">
                <a:latin typeface="+mn-lt"/>
                <a:ea typeface="+mn-ea"/>
              </a:rPr>
              <a:t>life activities </a:t>
            </a:r>
            <a:r>
              <a:rPr lang="en-US" dirty="0"/>
              <a:t> </a:t>
            </a:r>
            <a:r>
              <a:rPr lang="en-US" dirty="0" smtClean="0"/>
              <a:t>as defined by Section 504. The list also includes  </a:t>
            </a:r>
            <a:r>
              <a:rPr lang="en-US" sz="1200" dirty="0">
                <a:latin typeface="+mn-lt"/>
                <a:ea typeface="+mn-ea"/>
              </a:rPr>
              <a:t>caring for one's self, walking, breathing, working, performing manual tasks, and learning.</a:t>
            </a:r>
          </a:p>
          <a:p>
            <a:endParaRPr lang="en-US" dirty="0" smtClean="0"/>
          </a:p>
          <a:p>
            <a:r>
              <a:rPr lang="en-US" dirty="0" smtClean="0"/>
              <a:t>Tech;</a:t>
            </a:r>
          </a:p>
          <a:p>
            <a:r>
              <a:rPr lang="en-US" dirty="0" smtClean="0"/>
              <a:t>http://www.bigstockphoto.com/image-1010918/stock-photo-autumn-woman</a:t>
            </a:r>
          </a:p>
          <a:p>
            <a:r>
              <a:rPr lang="en-US" dirty="0" smtClean="0"/>
              <a:t>Alt</a:t>
            </a:r>
            <a:r>
              <a:rPr lang="en-US" dirty="0"/>
              <a:t>.</a:t>
            </a:r>
            <a:r>
              <a:rPr lang="en-US" baseline="0" dirty="0" smtClean="0"/>
              <a:t>tag: young blind woman with cane sitting on park bench in the sun and smiling.</a:t>
            </a:r>
            <a:endParaRPr lang="en-US" dirty="0"/>
          </a:p>
        </p:txBody>
      </p:sp>
      <p:sp>
        <p:nvSpPr>
          <p:cNvPr id="4" name="Slide Number Placeholder 3"/>
          <p:cNvSpPr>
            <a:spLocks noGrp="1"/>
          </p:cNvSpPr>
          <p:nvPr>
            <p:ph type="sldNum" sz="quarter" idx="10"/>
          </p:nvPr>
        </p:nvSpPr>
        <p:spPr/>
        <p:txBody>
          <a:bodyPr/>
          <a:lstStyle/>
          <a:p>
            <a:fld id="{11DCEB0A-980A-4FD3-9C58-7A216DA567AD}" type="slidenum">
              <a:rPr lang="en-US" smtClean="0"/>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Audio: </a:t>
            </a:r>
          </a:p>
          <a:p>
            <a:pPr defTabSz="925464" eaLnBrk="1" fontAlgn="auto" hangingPunct="1">
              <a:spcBef>
                <a:spcPts val="0"/>
              </a:spcBef>
              <a:spcAft>
                <a:spcPts val="0"/>
              </a:spcAft>
              <a:defRPr/>
            </a:pPr>
            <a:r>
              <a:rPr lang="en-US" dirty="0" smtClean="0"/>
              <a:t>Title II of the Americans with Disabilities Act</a:t>
            </a:r>
            <a:r>
              <a:rPr lang="en-US" baseline="0" dirty="0" smtClean="0"/>
              <a:t> </a:t>
            </a:r>
            <a:r>
              <a:rPr lang="en-US" dirty="0" smtClean="0"/>
              <a:t>prohibits discrimination on the basis of disability by public entities. Title II of the ADA also adopts the requirements that were established under section 504 of the Rehabilitation Act of 1973 for</a:t>
            </a:r>
            <a:r>
              <a:rPr lang="en-US" baseline="0" dirty="0" smtClean="0"/>
              <a:t> </a:t>
            </a:r>
            <a:r>
              <a:rPr lang="en-US" dirty="0" smtClean="0"/>
              <a:t>making services and programs accessible to individuals with disabilities, and for providing equally effective communications.</a:t>
            </a:r>
          </a:p>
          <a:p>
            <a:r>
              <a:rPr lang="en-US" dirty="0" smtClean="0"/>
              <a:t>Title II incorporated these and other key provisions</a:t>
            </a:r>
            <a:r>
              <a:rPr lang="en-US" baseline="0" dirty="0" smtClean="0"/>
              <a:t>, and eliminated one significant limitation of Section 504. </a:t>
            </a:r>
            <a:endParaRPr lang="en-US" dirty="0" smtClean="0"/>
          </a:p>
          <a:p>
            <a:r>
              <a:rPr lang="en-US" dirty="0" smtClean="0"/>
              <a:t>Section 504 established</a:t>
            </a:r>
            <a:r>
              <a:rPr lang="en-US" baseline="0" dirty="0" smtClean="0"/>
              <a:t> </a:t>
            </a:r>
            <a:r>
              <a:rPr lang="en-US" dirty="0" smtClean="0"/>
              <a:t>the prohibition of discrimination </a:t>
            </a:r>
            <a:r>
              <a:rPr lang="en-US" b="1" dirty="0" smtClean="0"/>
              <a:t>only in federally assisted programs</a:t>
            </a:r>
            <a:r>
              <a:rPr lang="en-US" dirty="0" smtClean="0"/>
              <a:t>. </a:t>
            </a:r>
          </a:p>
          <a:p>
            <a:r>
              <a:rPr lang="en-US" dirty="0" smtClean="0"/>
              <a:t>Title II extends this prohibition of discrimination on the basis of disability to </a:t>
            </a:r>
            <a:r>
              <a:rPr lang="en-US" b="1" u="none" dirty="0" smtClean="0"/>
              <a:t>all</a:t>
            </a:r>
            <a:r>
              <a:rPr lang="en-US" dirty="0" smtClean="0"/>
              <a:t> activities of State and local governments, including those that do </a:t>
            </a:r>
            <a:r>
              <a:rPr lang="en-US" b="1" dirty="0" smtClean="0"/>
              <a:t>not</a:t>
            </a:r>
            <a:r>
              <a:rPr lang="en-US" dirty="0" smtClean="0"/>
              <a:t> receive Federal financial assistance.</a:t>
            </a:r>
          </a:p>
        </p:txBody>
      </p:sp>
      <p:sp>
        <p:nvSpPr>
          <p:cNvPr id="4" name="Slide Number Placeholder 3"/>
          <p:cNvSpPr>
            <a:spLocks noGrp="1"/>
          </p:cNvSpPr>
          <p:nvPr>
            <p:ph type="sldNum" sz="quarter" idx="10"/>
          </p:nvPr>
        </p:nvSpPr>
        <p:spPr/>
        <p:txBody>
          <a:bodyPr/>
          <a:lstStyle/>
          <a:p>
            <a:fld id="{11DCEB0A-980A-4FD3-9C58-7A216DA567AD}" type="slidenum">
              <a:rPr lang="en-US" smtClean="0"/>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lgn="l">
              <a:defRPr/>
            </a:pPr>
            <a:r>
              <a:rPr lang="en-US"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18</a:t>
            </a:fld>
            <a:endParaRPr lang="en-US" dirty="0"/>
          </a:p>
        </p:txBody>
      </p:sp>
    </p:spTree>
    <p:extLst>
      <p:ext uri="{BB962C8B-B14F-4D97-AF65-F5344CB8AC3E}">
        <p14:creationId xmlns:p14="http://schemas.microsoft.com/office/powerpoint/2010/main" val="642240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881063" y="980902"/>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a:xfrm rot="10800000" flipV="1">
            <a:off x="8126412" y="6602033"/>
            <a:ext cx="1017588" cy="156459"/>
          </a:xfrm>
        </p:spPr>
        <p:txBody>
          <a:bodyPr/>
          <a:lstStyle>
            <a:lvl1pPr>
              <a:defRPr/>
            </a:lvl1pPr>
          </a:lstStyle>
          <a:p>
            <a:pPr>
              <a:defRPr/>
            </a:pPr>
            <a:fld id="{A7561FEF-4ABB-46BC-8C42-BFA8DB212CCD}" type="slidenum">
              <a:rPr lang="en-US"/>
              <a:pPr>
                <a:defRPr/>
              </a:pPr>
              <a:t>‹#›</a:t>
            </a:fld>
            <a:endParaRPr lang="en-US" sz="1400">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05D7E3-84A5-480B-8E2A-6A0B124CC9B5}" type="datetime1">
              <a:rPr lang="en-US" smtClean="0"/>
              <a:t>7/18/2014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rot="10800000" flipV="1">
            <a:off x="8126412" y="6602033"/>
            <a:ext cx="1017588" cy="156459"/>
          </a:xfrm>
        </p:spPr>
        <p:txBody>
          <a:bodyPr/>
          <a:lstStyle/>
          <a:p>
            <a:fld id="{A19474E0-4B2C-475A-A7F4-F5001DF4B68D}" type="slidenum">
              <a:rPr lang="en-US" smtClean="0"/>
              <a:pPr/>
              <a:t>‹#›</a:t>
            </a:fld>
            <a:endParaRPr lang="en-US" dirty="0"/>
          </a:p>
        </p:txBody>
      </p:sp>
    </p:spTree>
    <p:extLst>
      <p:ext uri="{BB962C8B-B14F-4D97-AF65-F5344CB8AC3E}">
        <p14:creationId xmlns:p14="http://schemas.microsoft.com/office/powerpoint/2010/main" val="2370709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7"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270" name="Rectangle 6"/>
          <p:cNvSpPr>
            <a:spLocks noGrp="1" noChangeArrowheads="1"/>
          </p:cNvSpPr>
          <p:nvPr>
            <p:ph type="sldNum" sz="quarter" idx="4"/>
          </p:nvPr>
        </p:nvSpPr>
        <p:spPr bwMode="auto">
          <a:xfrm flipV="1">
            <a:off x="8126412" y="6602033"/>
            <a:ext cx="1017588" cy="156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
        <p:nvSpPr>
          <p:cNvPr id="13" name="TextBox 12"/>
          <p:cNvSpPr txBox="1"/>
          <p:nvPr/>
        </p:nvSpPr>
        <p:spPr>
          <a:xfrm>
            <a:off x="4288665" y="6386589"/>
            <a:ext cx="4825174" cy="215444"/>
          </a:xfrm>
          <a:prstGeom prst="rect">
            <a:avLst/>
          </a:prstGeom>
          <a:solidFill>
            <a:srgbClr val="91A3BB"/>
          </a:solidFill>
          <a:ln>
            <a:solidFill>
              <a:schemeClr val="tx1"/>
            </a:solidFill>
          </a:ln>
        </p:spPr>
        <p:txBody>
          <a:bodyPr wrap="square">
            <a:spAutoFit/>
          </a:bodyPr>
          <a:lstStyle/>
          <a:p>
            <a:pPr algn="r">
              <a:defRPr/>
            </a:pPr>
            <a:r>
              <a:rPr lang="en-US" sz="800" dirty="0" smtClean="0">
                <a:latin typeface="+mn-lt"/>
              </a:rPr>
              <a:t>205: Ethical Engagement and Service</a:t>
            </a:r>
            <a:r>
              <a:rPr lang="en-US" sz="800" baseline="0" dirty="0" smtClean="0">
                <a:latin typeface="+mn-lt"/>
              </a:rPr>
              <a:t> to Children and Families with Hearing Loss  and/or Vision Loss</a:t>
            </a:r>
            <a:endParaRPr lang="en-US" sz="800" dirty="0">
              <a:latin typeface="+mn-lt"/>
            </a:endParaRPr>
          </a:p>
        </p:txBody>
      </p:sp>
      <p:grpSp>
        <p:nvGrpSpPr>
          <p:cNvPr id="14" name="Group 17"/>
          <p:cNvGrpSpPr>
            <a:grpSpLocks/>
          </p:cNvGrpSpPr>
          <p:nvPr/>
        </p:nvGrpSpPr>
        <p:grpSpPr bwMode="auto">
          <a:xfrm>
            <a:off x="14288" y="6343650"/>
            <a:ext cx="4024312"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cs typeface="+mn-cs"/>
                </a:rPr>
                <a:t>The Pennsylvania Child Welfare </a:t>
              </a:r>
              <a:r>
                <a:rPr lang="en-US" sz="1000" dirty="0" smtClean="0">
                  <a:latin typeface="Georgia" pitchFamily="18" charset="0"/>
                  <a:ea typeface="ＭＳ Ｐゴシック" pitchFamily="16" charset="-128"/>
                  <a:cs typeface="+mn-cs"/>
                </a:rPr>
                <a:t>Resource</a:t>
              </a:r>
              <a:r>
                <a:rPr lang="en-US" sz="1000" baseline="0" dirty="0" smtClean="0">
                  <a:latin typeface="Georgia" pitchFamily="18" charset="0"/>
                  <a:ea typeface="ＭＳ Ｐゴシック" pitchFamily="16" charset="-128"/>
                  <a:cs typeface="+mn-cs"/>
                </a:rPr>
                <a:t> Center</a:t>
              </a:r>
              <a:endParaRPr lang="en-US" sz="1000" dirty="0">
                <a:latin typeface="Georgia" pitchFamily="18" charset="0"/>
                <a:ea typeface="ＭＳ Ｐゴシック" pitchFamily="16" charset="-128"/>
                <a:cs typeface="+mn-cs"/>
              </a:endParaRP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43" r:id="rId1"/>
    <p:sldLayoutId id="2147483835" r:id="rId2"/>
    <p:sldLayoutId id="2147483848" r:id="rId3"/>
    <p:sldLayoutId id="2147483841" r:id="rId4"/>
    <p:sldLayoutId id="2147483849"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youtube.com/watch?v=sWZFMG3df_A"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8EueTDn0eY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dli.state.pa.us/portal/server.pt/community/blindness_and_visual_services/10367" TargetMode="External"/><Relationship Id="rId2" Type="http://schemas.openxmlformats.org/officeDocument/2006/relationships/hyperlink" Target="http://www.portal.state.pa.us/portal/server.pt/community/office_for_the_deaf___hard_of_hearing/10371" TargetMode="External"/><Relationship Id="rId1" Type="http://schemas.openxmlformats.org/officeDocument/2006/relationships/slideLayout" Target="../slideLayouts/slideLayout2.xml"/><Relationship Id="rId4" Type="http://schemas.openxmlformats.org/officeDocument/2006/relationships/hyperlink" Target="http://disabilities.temple.edu/programs/assistive/piat/"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2800" dirty="0" smtClean="0"/>
              <a:t>205: Ethical Engagement and Service for Children and Families with Hearing Loss and/or Vision Loss</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NASW Code of Ethics</a:t>
            </a:r>
            <a:endParaRPr lang="en-US" dirty="0"/>
          </a:p>
        </p:txBody>
      </p:sp>
      <p:sp>
        <p:nvSpPr>
          <p:cNvPr id="3" name="Content Placeholder 2"/>
          <p:cNvSpPr>
            <a:spLocks noGrp="1"/>
          </p:cNvSpPr>
          <p:nvPr>
            <p:ph idx="1"/>
          </p:nvPr>
        </p:nvSpPr>
        <p:spPr/>
        <p:txBody>
          <a:bodyPr/>
          <a:lstStyle/>
          <a:p>
            <a:pPr marL="0" indent="0">
              <a:buNone/>
            </a:pPr>
            <a:r>
              <a:rPr lang="en-US" dirty="0" smtClean="0"/>
              <a:t>1.03 Informed Consent</a:t>
            </a:r>
          </a:p>
          <a:p>
            <a:pPr marL="0" indent="0">
              <a:buNone/>
            </a:pPr>
            <a:endParaRPr lang="en-US" dirty="0" smtClean="0"/>
          </a:p>
          <a:p>
            <a:pPr marL="457200" lvl="1" indent="0">
              <a:buNone/>
            </a:pPr>
            <a:r>
              <a:rPr lang="en-US" dirty="0" smtClean="0"/>
              <a:t>b. “In instances when clients are not literate or have difficulty understanding the primary language used in the practice setting, social workers should take steps to ensure clients’ comprehension. This may include providing clients with a detailed verbal explanation or arranging for a qualified interpreter or translator whenever possible.”</a:t>
            </a:r>
            <a:endParaRPr lang="en-US" dirty="0"/>
          </a:p>
        </p:txBody>
      </p:sp>
      <p:sp>
        <p:nvSpPr>
          <p:cNvPr id="4" name="Slide Number Placeholder 3"/>
          <p:cNvSpPr>
            <a:spLocks noGrp="1"/>
          </p:cNvSpPr>
          <p:nvPr>
            <p:ph type="sldNum" sz="quarter" idx="11"/>
          </p:nvPr>
        </p:nvSpPr>
        <p:spPr>
          <a:xfrm>
            <a:off x="8126412" y="6556313"/>
            <a:ext cx="1017588" cy="301687"/>
          </a:xfrm>
        </p:spPr>
        <p:txBody>
          <a:bodyPr/>
          <a:lstStyle/>
          <a:p>
            <a:pPr>
              <a:defRPr/>
            </a:pPr>
            <a:fld id="{8E0BD697-C650-4553-8269-3DAFA0DE6DB9}" type="slidenum">
              <a:rPr lang="en-US" smtClean="0"/>
              <a:pPr>
                <a:defRPr/>
              </a:pPr>
              <a:t>10</a:t>
            </a:fld>
            <a:endParaRPr lang="en-US" dirty="0">
              <a:latin typeface="Arial" charset="0"/>
            </a:endParaRPr>
          </a:p>
        </p:txBody>
      </p:sp>
      <p:sp>
        <p:nvSpPr>
          <p:cNvPr id="5" name="Right Arrow 4"/>
          <p:cNvSpPr/>
          <p:nvPr/>
        </p:nvSpPr>
        <p:spPr>
          <a:xfrm>
            <a:off x="7010400" y="5486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3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NASW Code of Ethics cont’d.</a:t>
            </a:r>
            <a:endParaRPr lang="en-US" dirty="0"/>
          </a:p>
        </p:txBody>
      </p:sp>
      <p:sp>
        <p:nvSpPr>
          <p:cNvPr id="3" name="Content Placeholder 2"/>
          <p:cNvSpPr>
            <a:spLocks noGrp="1"/>
          </p:cNvSpPr>
          <p:nvPr>
            <p:ph idx="1"/>
          </p:nvPr>
        </p:nvSpPr>
        <p:spPr/>
        <p:txBody>
          <a:bodyPr/>
          <a:lstStyle/>
          <a:p>
            <a:pPr marL="0" indent="0">
              <a:buNone/>
            </a:pPr>
            <a:r>
              <a:rPr lang="en-US" dirty="0" smtClean="0"/>
              <a:t>1.05 Cultural Competence and Social Diversity</a:t>
            </a:r>
          </a:p>
          <a:p>
            <a:pPr marL="0" indent="0">
              <a:buNone/>
            </a:pPr>
            <a:endParaRPr lang="en-US" dirty="0"/>
          </a:p>
          <a:p>
            <a:pPr marL="0" indent="0">
              <a:buNone/>
            </a:pPr>
            <a:r>
              <a:rPr lang="en-US" dirty="0" smtClean="0"/>
              <a:t>	a. “Social workers should understand culture and its function in human behavior and society, recognizing the strengths that exist in all cultures.”</a:t>
            </a:r>
          </a:p>
          <a:p>
            <a:pPr marL="0" indent="0">
              <a:buNone/>
            </a:pPr>
            <a:r>
              <a:rPr lang="en-US" dirty="0"/>
              <a:t>	</a:t>
            </a:r>
            <a:r>
              <a:rPr lang="en-US" dirty="0" smtClean="0"/>
              <a:t>b. “Social workers should have a knowledge base of their clients’ cultures and be able to demonstrate competence in the provision of services that are sensitive to clients’ cultures and to differences among people and cultural groups.”</a:t>
            </a:r>
            <a:endParaRPr lang="en-US" dirty="0"/>
          </a:p>
        </p:txBody>
      </p:sp>
      <p:sp>
        <p:nvSpPr>
          <p:cNvPr id="4" name="Slide Number Placeholder 3"/>
          <p:cNvSpPr>
            <a:spLocks noGrp="1"/>
          </p:cNvSpPr>
          <p:nvPr>
            <p:ph type="sldNum" sz="quarter" idx="11"/>
          </p:nvPr>
        </p:nvSpPr>
        <p:spPr>
          <a:xfrm>
            <a:off x="8126412" y="6556313"/>
            <a:ext cx="1017588" cy="301687"/>
          </a:xfrm>
        </p:spPr>
        <p:txBody>
          <a:bodyPr/>
          <a:lstStyle/>
          <a:p>
            <a:pPr>
              <a:defRPr/>
            </a:pPr>
            <a:fld id="{8E0BD697-C650-4553-8269-3DAFA0DE6DB9}" type="slidenum">
              <a:rPr lang="en-US" smtClean="0"/>
              <a:pPr>
                <a:defRPr/>
              </a:pPr>
              <a:t>11</a:t>
            </a:fld>
            <a:endParaRPr lang="en-US" dirty="0">
              <a:latin typeface="Arial" charset="0"/>
            </a:endParaRPr>
          </a:p>
        </p:txBody>
      </p:sp>
    </p:spTree>
    <p:extLst>
      <p:ext uri="{BB962C8B-B14F-4D97-AF65-F5344CB8AC3E}">
        <p14:creationId xmlns:p14="http://schemas.microsoft.com/office/powerpoint/2010/main" val="1011996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70647" y="840674"/>
            <a:ext cx="8229600" cy="846236"/>
          </a:xfrm>
        </p:spPr>
        <p:txBody>
          <a:bodyPr/>
          <a:lstStyle/>
          <a:p>
            <a:r>
              <a:rPr lang="en-US" dirty="0" smtClean="0"/>
              <a:t>Federal Legislation:</a:t>
            </a:r>
            <a:br>
              <a:rPr lang="en-US" dirty="0" smtClean="0"/>
            </a:br>
            <a:r>
              <a:rPr lang="en-US" dirty="0" smtClean="0"/>
              <a:t>Section 504 of the Rehabilitation Act of 1973</a:t>
            </a:r>
            <a:endParaRPr lang="en-US" dirty="0"/>
          </a:p>
        </p:txBody>
      </p:sp>
      <p:sp>
        <p:nvSpPr>
          <p:cNvPr id="10" name="Content Placeholder 9"/>
          <p:cNvSpPr>
            <a:spLocks noGrp="1"/>
          </p:cNvSpPr>
          <p:nvPr>
            <p:ph idx="1"/>
          </p:nvPr>
        </p:nvSpPr>
        <p:spPr>
          <a:xfrm>
            <a:off x="470645" y="1643792"/>
            <a:ext cx="8247888" cy="2824073"/>
          </a:xfrm>
        </p:spPr>
        <p:txBody>
          <a:bodyPr/>
          <a:lstStyle/>
          <a:p>
            <a:r>
              <a:rPr lang="en-US" sz="2400" dirty="0"/>
              <a:t>Guarantees certain rights to people with disabilities</a:t>
            </a:r>
          </a:p>
          <a:p>
            <a:endParaRPr lang="en-US" sz="2400" dirty="0"/>
          </a:p>
          <a:p>
            <a:r>
              <a:rPr lang="en-US" sz="2400" dirty="0"/>
              <a:t>Prohibits discrimination based on a disability</a:t>
            </a:r>
          </a:p>
          <a:p>
            <a:pPr marL="0" indent="0">
              <a:buNone/>
            </a:pPr>
            <a:endParaRPr lang="en-US" sz="2400" dirty="0"/>
          </a:p>
          <a:p>
            <a:r>
              <a:rPr lang="en-US" sz="2400" dirty="0"/>
              <a:t>Affects employers and organizations that receive </a:t>
            </a:r>
            <a:r>
              <a:rPr lang="en-US" sz="2400" dirty="0" smtClean="0"/>
              <a:t>federal </a:t>
            </a:r>
            <a:r>
              <a:rPr lang="en-US" sz="2400" dirty="0"/>
              <a:t>funding</a:t>
            </a:r>
          </a:p>
          <a:p>
            <a:endParaRPr lang="en-US" dirty="0"/>
          </a:p>
        </p:txBody>
      </p:sp>
      <p:sp>
        <p:nvSpPr>
          <p:cNvPr id="6" name="Slide Number Placeholder 5"/>
          <p:cNvSpPr>
            <a:spLocks noGrp="1"/>
          </p:cNvSpPr>
          <p:nvPr>
            <p:ph type="sldNum" sz="quarter" idx="11"/>
          </p:nvPr>
        </p:nvSpPr>
        <p:spPr>
          <a:xfrm>
            <a:off x="8126412" y="6556313"/>
            <a:ext cx="1017588" cy="301687"/>
          </a:xfrm>
        </p:spPr>
        <p:txBody>
          <a:bodyPr/>
          <a:lstStyle/>
          <a:p>
            <a:fld id="{C49FAA35-CF82-4C62-BBAA-2977F00373C6}" type="slidenum">
              <a:rPr lang="en-US" smtClean="0"/>
              <a:pPr/>
              <a:t>12</a:t>
            </a:fld>
            <a:endParaRPr lang="en-US" dirty="0"/>
          </a:p>
        </p:txBody>
      </p:sp>
      <p:pic>
        <p:nvPicPr>
          <p:cNvPr id="1026" name="Picture 2"/>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94709" y="4152364"/>
            <a:ext cx="3071499" cy="204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751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6" y="859040"/>
            <a:ext cx="8229601" cy="604837"/>
          </a:xfrm>
          <a:noFill/>
        </p:spPr>
        <p:style>
          <a:lnRef idx="1">
            <a:schemeClr val="accent5"/>
          </a:lnRef>
          <a:fillRef idx="2">
            <a:schemeClr val="accent5"/>
          </a:fillRef>
          <a:effectRef idx="1">
            <a:schemeClr val="accent5"/>
          </a:effectRef>
          <a:fontRef idx="minor">
            <a:schemeClr val="dk1"/>
          </a:fontRef>
        </p:style>
        <p:txBody>
          <a:bodyPr>
            <a:noAutofit/>
          </a:bodyPr>
          <a:lstStyle/>
          <a:p>
            <a:pPr lvl="1" rtl="0">
              <a:spcBef>
                <a:spcPct val="0"/>
              </a:spcBef>
            </a:pPr>
            <a:r>
              <a:rPr lang="en-US" sz="3200" dirty="0" smtClean="0">
                <a:solidFill>
                  <a:schemeClr val="tx2">
                    <a:lumMod val="50000"/>
                  </a:schemeClr>
                </a:solidFill>
              </a:rPr>
              <a:t/>
            </a:r>
            <a:br>
              <a:rPr lang="en-US" sz="3200" dirty="0" smtClean="0">
                <a:solidFill>
                  <a:schemeClr val="tx2">
                    <a:lumMod val="50000"/>
                  </a:schemeClr>
                </a:solidFill>
              </a:rPr>
            </a:br>
            <a:r>
              <a:rPr lang="en-US" sz="3200" dirty="0" smtClean="0">
                <a:solidFill>
                  <a:srgbClr val="948151"/>
                </a:solidFill>
              </a:rPr>
              <a:t>Section 504: Definition of ‘Disability’</a:t>
            </a:r>
            <a:r>
              <a:rPr lang="en-US" sz="4000" dirty="0" smtClean="0">
                <a:solidFill>
                  <a:srgbClr val="948151"/>
                </a:solidFill>
              </a:rPr>
              <a:t/>
            </a:r>
            <a:br>
              <a:rPr lang="en-US" sz="4000" dirty="0" smtClean="0">
                <a:solidFill>
                  <a:srgbClr val="948151"/>
                </a:solidFill>
              </a:rPr>
            </a:br>
            <a:endParaRPr lang="en-US" sz="4000" dirty="0">
              <a:solidFill>
                <a:srgbClr val="948151"/>
              </a:solidFill>
            </a:endParaRPr>
          </a:p>
        </p:txBody>
      </p:sp>
      <p:sp>
        <p:nvSpPr>
          <p:cNvPr id="3" name="Content Placeholder 2"/>
          <p:cNvSpPr>
            <a:spLocks noGrp="1"/>
          </p:cNvSpPr>
          <p:nvPr>
            <p:ph sz="half" idx="1"/>
          </p:nvPr>
        </p:nvSpPr>
        <p:spPr>
          <a:xfrm>
            <a:off x="4648200" y="1722437"/>
            <a:ext cx="4038600" cy="4525963"/>
          </a:xfrm>
        </p:spPr>
        <p:txBody>
          <a:bodyPr>
            <a:normAutofit fontScale="92500"/>
          </a:bodyPr>
          <a:lstStyle/>
          <a:p>
            <a:pPr marL="0" indent="0" algn="ctr">
              <a:buNone/>
            </a:pPr>
            <a:r>
              <a:rPr lang="en-US" dirty="0" smtClean="0"/>
              <a:t>A disability is a physical </a:t>
            </a:r>
            <a:r>
              <a:rPr lang="en-US" dirty="0"/>
              <a:t>or mental impairment which substantially limits one or more major </a:t>
            </a:r>
            <a:r>
              <a:rPr lang="en-US" dirty="0" smtClean="0"/>
              <a:t>life activities</a:t>
            </a:r>
          </a:p>
          <a:p>
            <a:pPr marL="0" indent="0">
              <a:buNone/>
            </a:pPr>
            <a:endParaRPr lang="en-US" dirty="0" smtClean="0"/>
          </a:p>
          <a:p>
            <a:pPr marL="0" indent="0">
              <a:buNone/>
            </a:pPr>
            <a:endParaRPr lang="en-US" dirty="0"/>
          </a:p>
          <a:p>
            <a:pPr marL="0" indent="0" algn="ctr">
              <a:buNone/>
            </a:pPr>
            <a:r>
              <a:rPr lang="en-US" dirty="0" smtClean="0"/>
              <a:t>Seeing and hearing are included in the definition of major life activities</a:t>
            </a:r>
          </a:p>
          <a:p>
            <a:endParaRPr lang="en-US" dirty="0" smtClean="0"/>
          </a:p>
          <a:p>
            <a:pPr lvl="2">
              <a:buNone/>
            </a:pPr>
            <a:endParaRPr lang="en-US" dirty="0"/>
          </a:p>
        </p:txBody>
      </p:sp>
      <p:pic>
        <p:nvPicPr>
          <p:cNvPr id="2050" name="Picture 2"/>
          <p:cNvPicPr>
            <a:picLocks noGrp="1" noChangeAspect="1" noChangeArrowheads="1"/>
          </p:cNvPicPr>
          <p:nvPr>
            <p:ph sz="half" idx="2"/>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64423" y="1603924"/>
            <a:ext cx="2713722" cy="201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p:blipFill>
        <p:spPr bwMode="auto">
          <a:xfrm>
            <a:off x="965917" y="3882999"/>
            <a:ext cx="2717442" cy="198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rot="10800000" flipV="1">
            <a:off x="8126412" y="6602033"/>
            <a:ext cx="1017588" cy="156459"/>
          </a:xfrm>
        </p:spPr>
        <p:txBody>
          <a:bodyPr/>
          <a:lstStyle/>
          <a:p>
            <a:fld id="{A19474E0-4B2C-475A-A7F4-F5001DF4B68D}" type="slidenum">
              <a:rPr lang="en-US" smtClean="0"/>
              <a:pPr/>
              <a:t>13</a:t>
            </a:fld>
            <a:endParaRPr lang="en-US" dirty="0"/>
          </a:p>
        </p:txBody>
      </p:sp>
    </p:spTree>
    <p:extLst>
      <p:ext uri="{BB962C8B-B14F-4D97-AF65-F5344CB8AC3E}">
        <p14:creationId xmlns:p14="http://schemas.microsoft.com/office/powerpoint/2010/main" val="4235261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6" y="756745"/>
            <a:ext cx="8229601" cy="819807"/>
          </a:xfrm>
        </p:spPr>
        <p:txBody>
          <a:bodyPr/>
          <a:lstStyle/>
          <a:p>
            <a:r>
              <a:rPr lang="en-US" dirty="0" smtClean="0"/>
              <a:t>Federal Legislation:</a:t>
            </a:r>
            <a:br>
              <a:rPr lang="en-US" dirty="0" smtClean="0"/>
            </a:br>
            <a:r>
              <a:rPr lang="en-US" dirty="0" smtClean="0"/>
              <a:t>Civil Rights Restoration Act</a:t>
            </a:r>
            <a:endParaRPr lang="en-US" dirty="0"/>
          </a:p>
        </p:txBody>
      </p:sp>
      <p:sp>
        <p:nvSpPr>
          <p:cNvPr id="4" name="Slide Number Placeholder 3"/>
          <p:cNvSpPr>
            <a:spLocks noGrp="1"/>
          </p:cNvSpPr>
          <p:nvPr>
            <p:ph type="sldNum" sz="quarter" idx="12"/>
          </p:nvPr>
        </p:nvSpPr>
        <p:spPr/>
        <p:txBody>
          <a:bodyPr/>
          <a:lstStyle/>
          <a:p>
            <a:pPr>
              <a:defRPr/>
            </a:pPr>
            <a:fld id="{8E0BD697-C650-4553-8269-3DAFA0DE6DB9}" type="slidenum">
              <a:rPr lang="en-US" smtClean="0"/>
              <a:pPr>
                <a:defRPr/>
              </a:pPr>
              <a:t>14</a:t>
            </a:fld>
            <a:endParaRPr lang="en-US" dirty="0">
              <a:latin typeface="Arial" charset="0"/>
            </a:endParaRPr>
          </a:p>
        </p:txBody>
      </p:sp>
      <p:sp>
        <p:nvSpPr>
          <p:cNvPr id="7" name="Content Placeholder 1"/>
          <p:cNvSpPr>
            <a:spLocks noGrp="1"/>
          </p:cNvSpPr>
          <p:nvPr>
            <p:ph sz="half" idx="1"/>
          </p:nvPr>
        </p:nvSpPr>
        <p:spPr>
          <a:xfrm>
            <a:off x="457200" y="1828800"/>
            <a:ext cx="4038600" cy="4297363"/>
          </a:xfrm>
        </p:spPr>
        <p:txBody>
          <a:bodyPr>
            <a:normAutofit fontScale="92500" lnSpcReduction="20000"/>
          </a:bodyPr>
          <a:lstStyle/>
          <a:p>
            <a:r>
              <a:rPr lang="en-US" dirty="0" smtClean="0">
                <a:solidFill>
                  <a:srgbClr val="000099"/>
                </a:solidFill>
              </a:rPr>
              <a:t>Passed in 1988</a:t>
            </a:r>
          </a:p>
          <a:p>
            <a:pPr marL="0" indent="0">
              <a:buNone/>
            </a:pPr>
            <a:endParaRPr lang="en-US" dirty="0" smtClean="0">
              <a:solidFill>
                <a:srgbClr val="000099"/>
              </a:solidFill>
            </a:endParaRPr>
          </a:p>
          <a:p>
            <a:r>
              <a:rPr lang="en-US" dirty="0">
                <a:solidFill>
                  <a:srgbClr val="000099"/>
                </a:solidFill>
              </a:rPr>
              <a:t>Restored protections mandated in Section 504 of the Rehabilitation </a:t>
            </a:r>
            <a:r>
              <a:rPr lang="en-US" dirty="0" smtClean="0">
                <a:solidFill>
                  <a:srgbClr val="000099"/>
                </a:solidFill>
              </a:rPr>
              <a:t>Act</a:t>
            </a:r>
            <a:endParaRPr lang="en-US" dirty="0">
              <a:solidFill>
                <a:srgbClr val="000099"/>
              </a:solidFill>
            </a:endParaRPr>
          </a:p>
          <a:p>
            <a:pPr marL="0" indent="0">
              <a:buNone/>
            </a:pPr>
            <a:endParaRPr lang="en-US" dirty="0" smtClean="0">
              <a:solidFill>
                <a:srgbClr val="000099"/>
              </a:solidFill>
            </a:endParaRPr>
          </a:p>
          <a:p>
            <a:r>
              <a:rPr lang="en-US" dirty="0">
                <a:solidFill>
                  <a:srgbClr val="000099"/>
                </a:solidFill>
              </a:rPr>
              <a:t>R</a:t>
            </a:r>
            <a:r>
              <a:rPr lang="en-US" dirty="0" smtClean="0">
                <a:solidFill>
                  <a:srgbClr val="000099"/>
                </a:solidFill>
              </a:rPr>
              <a:t>einforced </a:t>
            </a:r>
            <a:r>
              <a:rPr lang="en-US" dirty="0">
                <a:solidFill>
                  <a:srgbClr val="000099"/>
                </a:solidFill>
              </a:rPr>
              <a:t>implementation of other civil rights </a:t>
            </a:r>
            <a:r>
              <a:rPr lang="en-US" dirty="0" smtClean="0">
                <a:solidFill>
                  <a:srgbClr val="000099"/>
                </a:solidFill>
              </a:rPr>
              <a:t>legislation as well</a:t>
            </a:r>
            <a:endParaRPr lang="en-US" dirty="0">
              <a:solidFill>
                <a:srgbClr val="000099"/>
              </a:solidFill>
            </a:endParaRPr>
          </a:p>
          <a:p>
            <a:endParaRPr lang="en-US" dirty="0" smtClean="0"/>
          </a:p>
          <a:p>
            <a:endParaRPr lang="en-US" dirty="0"/>
          </a:p>
        </p:txBody>
      </p:sp>
      <p:pic>
        <p:nvPicPr>
          <p:cNvPr id="3074" name="Picture 2"/>
          <p:cNvPicPr>
            <a:picLocks noGrp="1" noChangeAspect="1" noChangeArrowheads="1"/>
          </p:cNvPicPr>
          <p:nvPr>
            <p:ph sz="half" idx="2"/>
          </p:nvPr>
        </p:nvPicPr>
        <p:blipFill>
          <a:blip r:embed="rId2">
            <a:duotone>
              <a:prstClr val="black"/>
              <a:srgbClr val="D9C3A5">
                <a:tint val="50000"/>
                <a:satMod val="180000"/>
              </a:srgbClr>
            </a:duotone>
            <a:lum bright="-20000" contrast="40000"/>
            <a:extLst>
              <a:ext uri="{28A0092B-C50C-407E-A947-70E740481C1C}">
                <a14:useLocalDpi xmlns:a14="http://schemas.microsoft.com/office/drawing/2010/main" val="0"/>
              </a:ext>
            </a:extLst>
          </a:blip>
          <a:srcRect/>
          <a:stretch>
            <a:fillRect/>
          </a:stretch>
        </p:blipFill>
        <p:spPr bwMode="auto">
          <a:xfrm>
            <a:off x="5328745" y="1671145"/>
            <a:ext cx="285355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349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6" y="780210"/>
            <a:ext cx="8229601" cy="1568852"/>
          </a:xfrm>
        </p:spPr>
        <p:txBody>
          <a:bodyPr/>
          <a:lstStyle/>
          <a:p>
            <a:r>
              <a:rPr lang="en-US" dirty="0" smtClean="0"/>
              <a:t>Federal Legislation:</a:t>
            </a:r>
            <a:br>
              <a:rPr lang="en-US" dirty="0" smtClean="0"/>
            </a:br>
            <a:r>
              <a:rPr lang="en-US" dirty="0" smtClean="0"/>
              <a:t>Title II of the Americans with Disabilities Act (ADA)</a:t>
            </a:r>
            <a:endParaRPr lang="en-US" dirty="0"/>
          </a:p>
        </p:txBody>
      </p:sp>
      <p:sp>
        <p:nvSpPr>
          <p:cNvPr id="6" name="Content Placeholder 5"/>
          <p:cNvSpPr>
            <a:spLocks noGrp="1"/>
          </p:cNvSpPr>
          <p:nvPr>
            <p:ph sz="half" idx="2"/>
          </p:nvPr>
        </p:nvSpPr>
        <p:spPr>
          <a:xfrm>
            <a:off x="1810320" y="1986456"/>
            <a:ext cx="4038600" cy="4139708"/>
          </a:xfrm>
        </p:spPr>
        <p:txBody>
          <a:bodyPr/>
          <a:lstStyle/>
          <a:p>
            <a:pPr marL="0" indent="0" algn="ctr">
              <a:buNone/>
            </a:pPr>
            <a:r>
              <a:rPr lang="en-US" dirty="0">
                <a:solidFill>
                  <a:srgbClr val="000099"/>
                </a:solidFill>
              </a:rPr>
              <a:t>Covers ‘public entities’:</a:t>
            </a:r>
          </a:p>
          <a:p>
            <a:pPr marL="0" indent="0" algn="ctr">
              <a:buNone/>
            </a:pPr>
            <a:r>
              <a:rPr lang="en-US" dirty="0" smtClean="0">
                <a:solidFill>
                  <a:srgbClr val="000099"/>
                </a:solidFill>
              </a:rPr>
              <a:t>State </a:t>
            </a:r>
            <a:r>
              <a:rPr lang="en-US" dirty="0">
                <a:solidFill>
                  <a:srgbClr val="000099"/>
                </a:solidFill>
              </a:rPr>
              <a:t>and local </a:t>
            </a:r>
            <a:r>
              <a:rPr lang="en-US" dirty="0" smtClean="0">
                <a:solidFill>
                  <a:srgbClr val="000099"/>
                </a:solidFill>
              </a:rPr>
              <a:t>government</a:t>
            </a:r>
            <a:endParaRPr lang="en-US" dirty="0">
              <a:solidFill>
                <a:srgbClr val="000099"/>
              </a:solidFill>
            </a:endParaRPr>
          </a:p>
          <a:p>
            <a:pPr marL="0" indent="0" algn="ctr">
              <a:buNone/>
            </a:pPr>
            <a:endParaRPr lang="en-US" dirty="0">
              <a:solidFill>
                <a:srgbClr val="000099"/>
              </a:solidFill>
            </a:endParaRPr>
          </a:p>
          <a:p>
            <a:pPr marL="0" indent="0" algn="ctr">
              <a:buNone/>
            </a:pPr>
            <a:r>
              <a:rPr lang="en-US" dirty="0">
                <a:solidFill>
                  <a:srgbClr val="000099"/>
                </a:solidFill>
              </a:rPr>
              <a:t>Title II covers </a:t>
            </a:r>
            <a:r>
              <a:rPr lang="en-US" b="1" dirty="0">
                <a:solidFill>
                  <a:srgbClr val="000099"/>
                </a:solidFill>
              </a:rPr>
              <a:t>all</a:t>
            </a:r>
            <a:r>
              <a:rPr lang="en-US" dirty="0">
                <a:solidFill>
                  <a:srgbClr val="000099"/>
                </a:solidFill>
              </a:rPr>
              <a:t> activities of public entities, whether or not they receive Federal funds</a:t>
            </a:r>
          </a:p>
          <a:p>
            <a:endParaRPr lang="en-US" dirty="0"/>
          </a:p>
        </p:txBody>
      </p:sp>
      <p:sp>
        <p:nvSpPr>
          <p:cNvPr id="4" name="Slide Number Placeholder 3"/>
          <p:cNvSpPr>
            <a:spLocks noGrp="1"/>
          </p:cNvSpPr>
          <p:nvPr>
            <p:ph type="sldNum" sz="quarter" idx="12"/>
          </p:nvPr>
        </p:nvSpPr>
        <p:spPr/>
        <p:txBody>
          <a:bodyPr/>
          <a:lstStyle/>
          <a:p>
            <a:pPr>
              <a:defRPr/>
            </a:pPr>
            <a:fld id="{8E0BD697-C650-4553-8269-3DAFA0DE6DB9}" type="slidenum">
              <a:rPr lang="en-US" smtClean="0"/>
              <a:pPr>
                <a:defRPr/>
              </a:pPr>
              <a:t>15</a:t>
            </a:fld>
            <a:endParaRPr lang="en-US" dirty="0">
              <a:latin typeface="Arial" charset="0"/>
            </a:endParaRPr>
          </a:p>
        </p:txBody>
      </p:sp>
      <p:pic>
        <p:nvPicPr>
          <p:cNvPr id="7"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17250" y="2196110"/>
            <a:ext cx="2490936" cy="3873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3883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74931"/>
          </a:xfrm>
          <a:gradFill flip="none" rotWithShape="1">
            <a:gsLst>
              <a:gs pos="0">
                <a:srgbClr val="948151">
                  <a:tint val="66000"/>
                  <a:satMod val="160000"/>
                </a:srgbClr>
              </a:gs>
              <a:gs pos="50000">
                <a:srgbClr val="948151">
                  <a:tint val="44500"/>
                  <a:satMod val="160000"/>
                </a:srgbClr>
              </a:gs>
              <a:gs pos="100000">
                <a:srgbClr val="948151">
                  <a:tint val="23500"/>
                  <a:satMod val="160000"/>
                </a:srgbClr>
              </a:gs>
            </a:gsLst>
            <a:lin ang="16200000" scaled="1"/>
            <a:tileRect/>
          </a:gradFill>
        </p:spPr>
        <p:txBody>
          <a:bodyPr>
            <a:normAutofit/>
          </a:bodyPr>
          <a:lstStyle/>
          <a:p>
            <a:r>
              <a:rPr lang="en-US" b="1" dirty="0" smtClean="0"/>
              <a:t>Prohibits discrimination </a:t>
            </a:r>
            <a:r>
              <a:rPr lang="en-US" dirty="0" smtClean="0"/>
              <a:t>on the basis of disability in all activities of State and local governments, whether or not they receive federal financial assistance</a:t>
            </a:r>
          </a:p>
          <a:p>
            <a:r>
              <a:rPr lang="en-US" b="1" dirty="0" smtClean="0"/>
              <a:t>Requires equal access </a:t>
            </a:r>
            <a:r>
              <a:rPr lang="en-US" dirty="0" smtClean="0"/>
              <a:t>to programs for individuals with a disability</a:t>
            </a:r>
          </a:p>
          <a:p>
            <a:r>
              <a:rPr lang="en-US" b="1" dirty="0" smtClean="0"/>
              <a:t>Requires equally effective communication </a:t>
            </a:r>
            <a:r>
              <a:rPr lang="en-US" dirty="0" smtClean="0"/>
              <a:t>to be provided</a:t>
            </a:r>
            <a:r>
              <a:rPr lang="en-US" b="1" dirty="0" smtClean="0"/>
              <a:t> </a:t>
            </a:r>
            <a:r>
              <a:rPr lang="en-US" dirty="0" smtClean="0"/>
              <a:t>for individuals with a disability</a:t>
            </a:r>
          </a:p>
          <a:p>
            <a:r>
              <a:rPr lang="en-US" b="1" dirty="0" smtClean="0"/>
              <a:t>Establishes a complaint mechanism </a:t>
            </a:r>
            <a:r>
              <a:rPr lang="en-US" dirty="0" smtClean="0"/>
              <a:t>for resolving allegations of discrimination</a:t>
            </a:r>
          </a:p>
          <a:p>
            <a:endParaRPr lang="en-US" dirty="0"/>
          </a:p>
        </p:txBody>
      </p:sp>
      <p:sp>
        <p:nvSpPr>
          <p:cNvPr id="4" name="Title 3"/>
          <p:cNvSpPr>
            <a:spLocks noGrp="1"/>
          </p:cNvSpPr>
          <p:nvPr>
            <p:ph type="title"/>
          </p:nvPr>
        </p:nvSpPr>
        <p:spPr/>
        <p:txBody>
          <a:bodyPr/>
          <a:lstStyle/>
          <a:p>
            <a:r>
              <a:rPr lang="en-US" dirty="0" smtClean="0"/>
              <a:t>Key Provisions</a:t>
            </a:r>
            <a:endParaRPr lang="en-US" dirty="0"/>
          </a:p>
        </p:txBody>
      </p:sp>
      <p:sp>
        <p:nvSpPr>
          <p:cNvPr id="2" name="Slide Number Placeholder 1"/>
          <p:cNvSpPr>
            <a:spLocks noGrp="1"/>
          </p:cNvSpPr>
          <p:nvPr>
            <p:ph type="sldNum" sz="quarter" idx="11"/>
          </p:nvPr>
        </p:nvSpPr>
        <p:spPr>
          <a:xfrm rot="10800000" flipV="1">
            <a:off x="8126412" y="6602033"/>
            <a:ext cx="1017588" cy="156459"/>
          </a:xfrm>
        </p:spPr>
        <p:txBody>
          <a:bodyPr/>
          <a:lstStyle/>
          <a:p>
            <a:pPr>
              <a:defRPr/>
            </a:pPr>
            <a:fld id="{8E0BD697-C650-4553-8269-3DAFA0DE6DB9}" type="slidenum">
              <a:rPr lang="en-US" smtClean="0"/>
              <a:pPr>
                <a:defRPr/>
              </a:pPr>
              <a:t>16</a:t>
            </a:fld>
            <a:endParaRPr lang="en-US" dirty="0">
              <a:latin typeface="Arial" charset="0"/>
            </a:endParaRPr>
          </a:p>
        </p:txBody>
      </p:sp>
    </p:spTree>
    <p:extLst>
      <p:ext uri="{BB962C8B-B14F-4D97-AF65-F5344CB8AC3E}">
        <p14:creationId xmlns:p14="http://schemas.microsoft.com/office/powerpoint/2010/main" val="850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Legislation: Providing Interpreters</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4279" y="2307440"/>
            <a:ext cx="3657600" cy="2670048"/>
          </a:xfrm>
        </p:spPr>
      </p:pic>
      <p:sp>
        <p:nvSpPr>
          <p:cNvPr id="4" name="Content Placeholder 3"/>
          <p:cNvSpPr>
            <a:spLocks noGrp="1"/>
          </p:cNvSpPr>
          <p:nvPr>
            <p:ph sz="half" idx="2"/>
          </p:nvPr>
        </p:nvSpPr>
        <p:spPr>
          <a:xfrm>
            <a:off x="4648200" y="2672288"/>
            <a:ext cx="4038600" cy="3160955"/>
          </a:xfrm>
        </p:spPr>
        <p:txBody>
          <a:bodyPr/>
          <a:lstStyle/>
          <a:p>
            <a:r>
              <a:rPr lang="en-US" b="1" dirty="0" smtClean="0">
                <a:solidFill>
                  <a:srgbClr val="000099"/>
                </a:solidFill>
              </a:rPr>
              <a:t>General Assembly of Pennsylvania Act 172 of 2006</a:t>
            </a:r>
          </a:p>
          <a:p>
            <a:r>
              <a:rPr lang="en-US" b="1" dirty="0" smtClean="0">
                <a:solidFill>
                  <a:srgbClr val="000099"/>
                </a:solidFill>
              </a:rPr>
              <a:t>PA Act 57 of 2004</a:t>
            </a:r>
          </a:p>
          <a:p>
            <a:r>
              <a:rPr lang="en-US" b="1" dirty="0" smtClean="0">
                <a:solidFill>
                  <a:srgbClr val="000099"/>
                </a:solidFill>
              </a:rPr>
              <a:t>Requires use of state certified interpreters</a:t>
            </a:r>
            <a:endParaRPr lang="en-US" b="1" dirty="0">
              <a:solidFill>
                <a:srgbClr val="000099"/>
              </a:solidFill>
            </a:endParaRPr>
          </a:p>
        </p:txBody>
      </p:sp>
      <p:sp>
        <p:nvSpPr>
          <p:cNvPr id="6" name="Slide Number Placeholder 5"/>
          <p:cNvSpPr>
            <a:spLocks noGrp="1"/>
          </p:cNvSpPr>
          <p:nvPr>
            <p:ph type="sldNum" sz="quarter" idx="12"/>
          </p:nvPr>
        </p:nvSpPr>
        <p:spPr/>
        <p:txBody>
          <a:bodyPr/>
          <a:lstStyle/>
          <a:p>
            <a:fld id="{A19474E0-4B2C-475A-A7F4-F5001DF4B68D}" type="slidenum">
              <a:rPr lang="en-US" smtClean="0"/>
              <a:pPr/>
              <a:t>17</a:t>
            </a:fld>
            <a:endParaRPr lang="en-US" dirty="0"/>
          </a:p>
        </p:txBody>
      </p:sp>
    </p:spTree>
    <p:extLst>
      <p:ext uri="{BB962C8B-B14F-4D97-AF65-F5344CB8AC3E}">
        <p14:creationId xmlns:p14="http://schemas.microsoft.com/office/powerpoint/2010/main" val="3905631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619297" y="1592317"/>
            <a:ext cx="4051737" cy="4556235"/>
          </a:xfrm>
          <a:prstGeom prst="rect">
            <a:avLst/>
          </a:prstGeom>
          <a:gradFill flip="none" rotWithShape="1">
            <a:gsLst>
              <a:gs pos="0">
                <a:srgbClr val="948151">
                  <a:shade val="30000"/>
                  <a:satMod val="115000"/>
                </a:srgbClr>
              </a:gs>
              <a:gs pos="50000">
                <a:srgbClr val="948151">
                  <a:shade val="67500"/>
                  <a:satMod val="115000"/>
                </a:srgbClr>
              </a:gs>
              <a:gs pos="100000">
                <a:srgbClr val="948151">
                  <a:shade val="100000"/>
                  <a:satMod val="115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2" name="Title 1"/>
          <p:cNvSpPr>
            <a:spLocks noGrp="1"/>
          </p:cNvSpPr>
          <p:nvPr>
            <p:ph type="title"/>
          </p:nvPr>
        </p:nvSpPr>
        <p:spPr>
          <a:xfrm>
            <a:off x="173416" y="780210"/>
            <a:ext cx="8337640" cy="812107"/>
          </a:xfrm>
        </p:spPr>
        <p:txBody>
          <a:bodyPr/>
          <a:lstStyle/>
          <a:p>
            <a:r>
              <a:rPr lang="en-US" dirty="0" smtClean="0"/>
              <a:t>Beyond Compliance: </a:t>
            </a:r>
            <a:br>
              <a:rPr lang="en-US" dirty="0" smtClean="0"/>
            </a:br>
            <a:r>
              <a:rPr lang="en-US" dirty="0" smtClean="0"/>
              <a:t>Pennsylvania Best Practice</a:t>
            </a:r>
            <a:endParaRPr lang="en-US" dirty="0"/>
          </a:p>
        </p:txBody>
      </p:sp>
      <p:sp>
        <p:nvSpPr>
          <p:cNvPr id="3" name="Content Placeholder 2"/>
          <p:cNvSpPr>
            <a:spLocks noGrp="1"/>
          </p:cNvSpPr>
          <p:nvPr>
            <p:ph sz="half" idx="1"/>
          </p:nvPr>
        </p:nvSpPr>
        <p:spPr>
          <a:xfrm>
            <a:off x="457200" y="1757861"/>
            <a:ext cx="4038600" cy="2451538"/>
          </a:xfrm>
        </p:spPr>
        <p:txBody>
          <a:bodyPr/>
          <a:lstStyle/>
          <a:p>
            <a:pPr marL="0" indent="0" algn="ctr">
              <a:buNone/>
            </a:pPr>
            <a:r>
              <a:rPr lang="en-US" sz="3600" b="1" dirty="0" smtClean="0">
                <a:solidFill>
                  <a:srgbClr val="000099"/>
                </a:solidFill>
              </a:rPr>
              <a:t>The Pennsylvania Child Welfare Practice Model</a:t>
            </a:r>
            <a:endParaRPr lang="en-US" sz="3600" b="1" dirty="0">
              <a:solidFill>
                <a:srgbClr val="000099"/>
              </a:solidFill>
            </a:endParaRPr>
          </a:p>
        </p:txBody>
      </p:sp>
      <p:pic>
        <p:nvPicPr>
          <p:cNvPr id="7" name="Content Placeholder 6"/>
          <p:cNvPicPr>
            <a:picLocks noGrp="1" noChangeAspect="1"/>
          </p:cNvPicPr>
          <p:nvPr>
            <p:ph sz="half" idx="2"/>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48200" y="1900763"/>
            <a:ext cx="4038600" cy="3924836"/>
          </a:xfrm>
        </p:spPr>
      </p:pic>
      <p:sp>
        <p:nvSpPr>
          <p:cNvPr id="6" name="Slide Number Placeholder 5"/>
          <p:cNvSpPr>
            <a:spLocks noGrp="1"/>
          </p:cNvSpPr>
          <p:nvPr>
            <p:ph type="sldNum" sz="quarter" idx="12"/>
          </p:nvPr>
        </p:nvSpPr>
        <p:spPr/>
        <p:txBody>
          <a:bodyPr/>
          <a:lstStyle/>
          <a:p>
            <a:fld id="{A19474E0-4B2C-475A-A7F4-F5001DF4B68D}" type="slidenum">
              <a:rPr lang="en-US" smtClean="0"/>
              <a:pPr/>
              <a:t>18</a:t>
            </a:fld>
            <a:endParaRPr lang="en-US" dirty="0"/>
          </a:p>
        </p:txBody>
      </p:sp>
      <p:sp>
        <p:nvSpPr>
          <p:cNvPr id="9" name="TextBox 8"/>
          <p:cNvSpPr txBox="1"/>
          <p:nvPr/>
        </p:nvSpPr>
        <p:spPr>
          <a:xfrm>
            <a:off x="646386" y="4114800"/>
            <a:ext cx="3783724" cy="1569660"/>
          </a:xfrm>
          <a:prstGeom prst="rect">
            <a:avLst/>
          </a:prstGeom>
          <a:noFill/>
        </p:spPr>
        <p:txBody>
          <a:bodyPr wrap="square" rtlCol="0">
            <a:spAutoFit/>
          </a:bodyPr>
          <a:lstStyle/>
          <a:p>
            <a:pPr marL="342900" indent="-342900">
              <a:buFont typeface="Arial" pitchFamily="34" charset="0"/>
              <a:buChar char="•"/>
            </a:pPr>
            <a:r>
              <a:rPr lang="en-US" sz="3200" b="1" dirty="0" smtClean="0">
                <a:solidFill>
                  <a:srgbClr val="948151"/>
                </a:solidFill>
                <a:latin typeface="+mn-lt"/>
              </a:rPr>
              <a:t>Values</a:t>
            </a:r>
          </a:p>
          <a:p>
            <a:pPr marL="342900" indent="-342900">
              <a:buFont typeface="Arial" pitchFamily="34" charset="0"/>
              <a:buChar char="•"/>
            </a:pPr>
            <a:r>
              <a:rPr lang="en-US" sz="3200" b="1" dirty="0" smtClean="0">
                <a:solidFill>
                  <a:srgbClr val="948151"/>
                </a:solidFill>
                <a:latin typeface="+mn-lt"/>
              </a:rPr>
              <a:t>Skills</a:t>
            </a:r>
          </a:p>
          <a:p>
            <a:pPr marL="342900" indent="-342900">
              <a:buFont typeface="Arial" pitchFamily="34" charset="0"/>
              <a:buChar char="•"/>
            </a:pPr>
            <a:r>
              <a:rPr lang="en-US" sz="3200" b="1" dirty="0" smtClean="0">
                <a:solidFill>
                  <a:srgbClr val="948151"/>
                </a:solidFill>
                <a:latin typeface="+mn-lt"/>
              </a:rPr>
              <a:t>Principles</a:t>
            </a:r>
            <a:endParaRPr lang="en-US" sz="3200" b="1" dirty="0">
              <a:solidFill>
                <a:srgbClr val="948151"/>
              </a:solidFill>
              <a:latin typeface="+mn-lt"/>
            </a:endParaRPr>
          </a:p>
        </p:txBody>
      </p:sp>
    </p:spTree>
    <p:extLst>
      <p:ext uri="{BB962C8B-B14F-4D97-AF65-F5344CB8AC3E}">
        <p14:creationId xmlns:p14="http://schemas.microsoft.com/office/powerpoint/2010/main" val="3207884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4" name="Slide Number Placeholder 3"/>
          <p:cNvSpPr>
            <a:spLocks noGrp="1"/>
          </p:cNvSpPr>
          <p:nvPr>
            <p:ph type="sldNum" sz="quarter" idx="11"/>
          </p:nvPr>
        </p:nvSpPr>
        <p:spPr>
          <a:xfrm rot="10800000" flipV="1">
            <a:off x="8126412" y="6602033"/>
            <a:ext cx="1017588" cy="156459"/>
          </a:xfrm>
        </p:spPr>
        <p:txBody>
          <a:bodyPr/>
          <a:lstStyle/>
          <a:p>
            <a:pPr>
              <a:defRPr/>
            </a:pPr>
            <a:fld id="{8E0BD697-C650-4553-8269-3DAFA0DE6DB9}" type="slidenum">
              <a:rPr lang="en-US" smtClean="0"/>
              <a:pPr>
                <a:defRPr/>
              </a:pPr>
              <a:t>19</a:t>
            </a:fld>
            <a:endParaRPr lang="en-US" dirty="0">
              <a:latin typeface="Arial" charset="0"/>
            </a:endParaRPr>
          </a:p>
        </p:txBody>
      </p:sp>
      <p:sp>
        <p:nvSpPr>
          <p:cNvPr id="5" name="Rectangle 4"/>
          <p:cNvSpPr/>
          <p:nvPr/>
        </p:nvSpPr>
        <p:spPr bwMode="auto">
          <a:xfrm>
            <a:off x="1608083" y="1529255"/>
            <a:ext cx="6227379" cy="4698124"/>
          </a:xfrm>
          <a:prstGeom prst="rect">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pic>
        <p:nvPicPr>
          <p:cNvPr id="4098" name="Picture 2"/>
          <p:cNvPicPr>
            <a:picLocks noGrp="1" noChangeAspect="1" noChangeArrowheads="1"/>
          </p:cNvPicPr>
          <p:nvPr>
            <p:ph idx="1"/>
          </p:nvPr>
        </p:nvPicPr>
        <p:blipFill>
          <a:blip r:embed="rId2">
            <a:duotone>
              <a:prstClr val="black"/>
              <a:srgbClr val="1818F0">
                <a:tint val="45000"/>
                <a:satMod val="400000"/>
              </a:srgbClr>
            </a:duotone>
            <a:lum bright="24000" contrast="71000"/>
            <a:extLst>
              <a:ext uri="{28A0092B-C50C-407E-A947-70E740481C1C}">
                <a14:useLocalDpi xmlns:a14="http://schemas.microsoft.com/office/drawing/2010/main" val="0"/>
              </a:ext>
            </a:extLst>
          </a:blip>
          <a:srcRect/>
          <a:stretch>
            <a:fillRect/>
          </a:stretch>
        </p:blipFill>
        <p:spPr bwMode="auto">
          <a:xfrm>
            <a:off x="1636584" y="1558872"/>
            <a:ext cx="6183148" cy="464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87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70645" y="1438833"/>
            <a:ext cx="8247888" cy="4717267"/>
          </a:xfrm>
          <a:gradFill flip="none" rotWithShape="1">
            <a:gsLst>
              <a:gs pos="0">
                <a:srgbClr val="002B5E">
                  <a:tint val="66000"/>
                  <a:satMod val="160000"/>
                </a:srgbClr>
              </a:gs>
              <a:gs pos="50000">
                <a:srgbClr val="002B5E">
                  <a:tint val="44500"/>
                  <a:satMod val="160000"/>
                </a:srgbClr>
              </a:gs>
              <a:gs pos="100000">
                <a:srgbClr val="002B5E">
                  <a:tint val="23500"/>
                  <a:satMod val="160000"/>
                </a:srgbClr>
              </a:gs>
            </a:gsLst>
            <a:lin ang="16200000" scaled="1"/>
            <a:tileRect/>
          </a:gradFill>
        </p:spPr>
        <p:txBody>
          <a:bodyPr/>
          <a:lstStyle/>
          <a:p>
            <a:pPr marL="0" indent="0">
              <a:buNone/>
            </a:pPr>
            <a:r>
              <a:rPr lang="en-US" dirty="0" smtClean="0"/>
              <a:t>Participants will be able to:</a:t>
            </a:r>
          </a:p>
          <a:p>
            <a:pPr marL="0" indent="0">
              <a:buNone/>
            </a:pPr>
            <a:endParaRPr lang="en-US" sz="1600" dirty="0" smtClean="0"/>
          </a:p>
          <a:p>
            <a:pPr>
              <a:buFont typeface="Wingdings" pitchFamily="2" charset="2"/>
              <a:buChar char="ü"/>
            </a:pPr>
            <a:r>
              <a:rPr lang="en-US" sz="2400" dirty="0" smtClean="0"/>
              <a:t>Name key legislative mandates regarding the rights of individuals with hearing loss and/or vision loss</a:t>
            </a:r>
          </a:p>
          <a:p>
            <a:pPr>
              <a:buFont typeface="Wingdings" pitchFamily="2" charset="2"/>
              <a:buChar char="ü"/>
            </a:pPr>
            <a:r>
              <a:rPr lang="en-US" sz="2400" dirty="0" smtClean="0"/>
              <a:t>Identify strategies and resources to overcome barriers to providing services to individuals with hearing loss and/or vision loss</a:t>
            </a:r>
          </a:p>
          <a:p>
            <a:pPr>
              <a:buFont typeface="Wingdings" pitchFamily="2" charset="2"/>
              <a:buChar char="ü"/>
            </a:pPr>
            <a:r>
              <a:rPr lang="en-US" sz="2400" dirty="0" smtClean="0"/>
              <a:t>Identify accommodations that can be used to engage and serve individuals with hearing loss and/or vision loss</a:t>
            </a:r>
          </a:p>
          <a:p>
            <a:pPr>
              <a:buFont typeface="Wingdings" pitchFamily="2" charset="2"/>
              <a:buChar char="ü"/>
            </a:pPr>
            <a:r>
              <a:rPr lang="en-US" sz="2400" dirty="0" smtClean="0"/>
              <a:t>Recognize the ethical obligations in providing services to individuals with hearing loss and/or vision loss</a:t>
            </a:r>
            <a:endParaRPr lang="en-US" sz="2400" dirty="0"/>
          </a:p>
        </p:txBody>
      </p:sp>
      <p:sp>
        <p:nvSpPr>
          <p:cNvPr id="4" name="Slide Number Placeholder 3"/>
          <p:cNvSpPr>
            <a:spLocks noGrp="1"/>
          </p:cNvSpPr>
          <p:nvPr>
            <p:ph type="sldNum" sz="quarter" idx="11"/>
          </p:nvPr>
        </p:nvSpPr>
        <p:spPr>
          <a:xfrm>
            <a:off x="8126412" y="6758491"/>
            <a:ext cx="1017588" cy="45719"/>
          </a:xfrm>
        </p:spPr>
        <p:txBody>
          <a:bodyPr/>
          <a:lstStyle/>
          <a:p>
            <a:pPr>
              <a:defRPr/>
            </a:pPr>
            <a:fld id="{8E0BD697-C650-4553-8269-3DAFA0DE6DB9}" type="slidenum">
              <a:rPr lang="en-US" smtClean="0"/>
              <a:pPr>
                <a:defRPr/>
              </a:pPr>
              <a:t>2</a:t>
            </a:fld>
            <a:endParaRPr lang="en-US" dirty="0">
              <a:latin typeface="Arial" charset="0"/>
            </a:endParaRPr>
          </a:p>
        </p:txBody>
      </p:sp>
    </p:spTree>
    <p:extLst>
      <p:ext uri="{BB962C8B-B14F-4D97-AF65-F5344CB8AC3E}">
        <p14:creationId xmlns:p14="http://schemas.microsoft.com/office/powerpoint/2010/main" val="1929624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t>Cultural Considerations </a:t>
            </a:r>
          </a:p>
        </p:txBody>
      </p:sp>
      <p:sp>
        <p:nvSpPr>
          <p:cNvPr id="4" name="Slide Number Placeholder 3"/>
          <p:cNvSpPr>
            <a:spLocks noGrp="1"/>
          </p:cNvSpPr>
          <p:nvPr>
            <p:ph type="sldNum" sz="quarter" idx="11"/>
          </p:nvPr>
        </p:nvSpPr>
        <p:spPr>
          <a:xfrm>
            <a:off x="8126412" y="6632620"/>
            <a:ext cx="1017588" cy="225379"/>
          </a:xfrm>
        </p:spPr>
        <p:txBody>
          <a:bodyPr/>
          <a:lstStyle/>
          <a:p>
            <a:pPr>
              <a:defRPr/>
            </a:pPr>
            <a:fld id="{8E0BD697-C650-4553-8269-3DAFA0DE6DB9}" type="slidenum">
              <a:rPr lang="en-US" smtClean="0"/>
              <a:pPr>
                <a:defRPr/>
              </a:pPr>
              <a:t>20</a:t>
            </a:fld>
            <a:endParaRPr lang="en-US" dirty="0">
              <a:latin typeface="Arial" charset="0"/>
            </a:endParaRPr>
          </a:p>
        </p:txBody>
      </p:sp>
      <p:pic>
        <p:nvPicPr>
          <p:cNvPr id="1026"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855" y="2081048"/>
            <a:ext cx="3409687" cy="32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815255" y="1438834"/>
            <a:ext cx="4903277" cy="4552063"/>
          </a:xfrm>
          <a:gradFill flip="none" rotWithShape="1">
            <a:gsLst>
              <a:gs pos="0">
                <a:srgbClr val="948151">
                  <a:tint val="66000"/>
                  <a:satMod val="160000"/>
                </a:srgbClr>
              </a:gs>
              <a:gs pos="50000">
                <a:srgbClr val="948151">
                  <a:tint val="44500"/>
                  <a:satMod val="160000"/>
                </a:srgbClr>
              </a:gs>
              <a:gs pos="100000">
                <a:srgbClr val="948151">
                  <a:tint val="23500"/>
                  <a:satMod val="160000"/>
                </a:srgbClr>
              </a:gs>
            </a:gsLst>
            <a:lin ang="16200000" scaled="1"/>
            <a:tileRect/>
          </a:gradFill>
        </p:spPr>
        <p:txBody>
          <a:bodyPr/>
          <a:lstStyle/>
          <a:p>
            <a:r>
              <a:rPr lang="en-US" dirty="0" smtClean="0">
                <a:solidFill>
                  <a:srgbClr val="000099"/>
                </a:solidFill>
              </a:rPr>
              <a:t>Cultural Competence</a:t>
            </a:r>
          </a:p>
          <a:p>
            <a:r>
              <a:rPr lang="en-US" dirty="0" smtClean="0">
                <a:solidFill>
                  <a:srgbClr val="000099"/>
                </a:solidFill>
              </a:rPr>
              <a:t>Deaf and Hard of Hearing:</a:t>
            </a:r>
          </a:p>
          <a:p>
            <a:pPr lvl="1"/>
            <a:r>
              <a:rPr lang="en-US" dirty="0" smtClean="0">
                <a:solidFill>
                  <a:srgbClr val="000099"/>
                </a:solidFill>
              </a:rPr>
              <a:t>Myth vs. Fact</a:t>
            </a:r>
          </a:p>
          <a:p>
            <a:pPr lvl="1"/>
            <a:r>
              <a:rPr lang="en-US" dirty="0" smtClean="0">
                <a:solidFill>
                  <a:srgbClr val="000099"/>
                </a:solidFill>
              </a:rPr>
              <a:t>Terms and Definitions</a:t>
            </a:r>
          </a:p>
          <a:p>
            <a:pPr lvl="1"/>
            <a:r>
              <a:rPr lang="en-US" dirty="0" smtClean="0">
                <a:solidFill>
                  <a:srgbClr val="000099"/>
                </a:solidFill>
              </a:rPr>
              <a:t>Deaf Culture</a:t>
            </a:r>
          </a:p>
          <a:p>
            <a:r>
              <a:rPr lang="en-US" dirty="0" smtClean="0">
                <a:solidFill>
                  <a:srgbClr val="000099"/>
                </a:solidFill>
              </a:rPr>
              <a:t>Blindness and Low Vision:</a:t>
            </a:r>
          </a:p>
          <a:p>
            <a:pPr lvl="1"/>
            <a:r>
              <a:rPr lang="en-US" dirty="0" smtClean="0">
                <a:solidFill>
                  <a:srgbClr val="000099"/>
                </a:solidFill>
              </a:rPr>
              <a:t>Myth vs. Fact</a:t>
            </a:r>
          </a:p>
          <a:p>
            <a:pPr lvl="1"/>
            <a:r>
              <a:rPr lang="en-US" dirty="0" smtClean="0">
                <a:solidFill>
                  <a:srgbClr val="000099"/>
                </a:solidFill>
              </a:rPr>
              <a:t>Terms and Definitions</a:t>
            </a:r>
          </a:p>
          <a:p>
            <a:pPr lvl="1"/>
            <a:r>
              <a:rPr lang="en-US" dirty="0" smtClean="0">
                <a:solidFill>
                  <a:srgbClr val="000099"/>
                </a:solidFill>
              </a:rPr>
              <a:t>Community and Discrimination</a:t>
            </a:r>
          </a:p>
          <a:p>
            <a:endParaRPr lang="en-US" dirty="0" smtClean="0">
              <a:solidFill>
                <a:srgbClr val="000099"/>
              </a:solidFill>
            </a:endParaRPr>
          </a:p>
          <a:p>
            <a:endParaRPr lang="en-US" dirty="0">
              <a:solidFill>
                <a:srgbClr val="000099"/>
              </a:solidFill>
            </a:endParaRPr>
          </a:p>
        </p:txBody>
      </p:sp>
    </p:spTree>
    <p:extLst>
      <p:ext uri="{BB962C8B-B14F-4D97-AF65-F5344CB8AC3E}">
        <p14:creationId xmlns:p14="http://schemas.microsoft.com/office/powerpoint/2010/main" val="487321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a:t>
            </a:r>
            <a:r>
              <a:rPr lang="en-US" dirty="0"/>
              <a:t>C</a:t>
            </a:r>
            <a:r>
              <a:rPr lang="en-US" dirty="0" smtClean="0"/>
              <a:t>ompetence </a:t>
            </a:r>
            <a:r>
              <a:rPr lang="en-US" dirty="0"/>
              <a:t>C</a:t>
            </a:r>
            <a:r>
              <a:rPr lang="en-US" dirty="0" smtClean="0"/>
              <a:t>ontinuum</a:t>
            </a:r>
            <a:endParaRPr lang="en-US" dirty="0"/>
          </a:p>
        </p:txBody>
      </p:sp>
      <p:sp>
        <p:nvSpPr>
          <p:cNvPr id="6" name="Slide Number Placeholder 5"/>
          <p:cNvSpPr>
            <a:spLocks noGrp="1"/>
          </p:cNvSpPr>
          <p:nvPr>
            <p:ph type="sldNum" sz="quarter" idx="12"/>
          </p:nvPr>
        </p:nvSpPr>
        <p:spPr/>
        <p:txBody>
          <a:bodyPr/>
          <a:lstStyle/>
          <a:p>
            <a:fld id="{A19474E0-4B2C-475A-A7F4-F5001DF4B68D}" type="slidenum">
              <a:rPr lang="en-US" smtClean="0"/>
              <a:pPr/>
              <a:t>21</a:t>
            </a:fld>
            <a:endParaRPr lang="en-US" dirty="0"/>
          </a:p>
        </p:txBody>
      </p:sp>
      <p:pic>
        <p:nvPicPr>
          <p:cNvPr id="5123" name="Picture 3" descr="C:\Users\swatt\AppData\Local\Microsoft\Windows\Temporary Internet Files\Low\Content.IE5\RAM191LW\MC900433845[1].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468420" y="1466193"/>
            <a:ext cx="5486398" cy="576230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Grp="1" noChangeAspect="1" noChangeArrowheads="1"/>
          </p:cNvPicPr>
          <p:nvPr>
            <p:ph sz="half" idx="1"/>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2517507"/>
            <a:ext cx="4038600" cy="2691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a:t>
            </a:r>
            <a:endParaRPr lang="en-US" dirty="0"/>
          </a:p>
        </p:txBody>
      </p:sp>
      <p:sp>
        <p:nvSpPr>
          <p:cNvPr id="3" name="Content Placeholder 2"/>
          <p:cNvSpPr>
            <a:spLocks noGrp="1"/>
          </p:cNvSpPr>
          <p:nvPr>
            <p:ph sz="half" idx="1"/>
          </p:nvPr>
        </p:nvSpPr>
        <p:spPr/>
        <p:txBody>
          <a:bodyPr/>
          <a:lstStyle/>
          <a:p>
            <a:endParaRPr lang="en-US" u="sng" dirty="0" smtClean="0">
              <a:solidFill>
                <a:srgbClr val="0000FF"/>
              </a:solidFill>
              <a:latin typeface="Arial"/>
              <a:ea typeface="Times New Roman"/>
              <a:cs typeface="Times New Roman"/>
              <a:hlinkClick r:id="rId2"/>
            </a:endParaRPr>
          </a:p>
          <a:p>
            <a:endParaRPr lang="en-US" u="sng" dirty="0">
              <a:solidFill>
                <a:srgbClr val="0000FF"/>
              </a:solidFill>
              <a:latin typeface="Arial"/>
              <a:ea typeface="Times New Roman"/>
              <a:cs typeface="Times New Roman"/>
              <a:hlinkClick r:id="rId2"/>
            </a:endParaRPr>
          </a:p>
          <a:p>
            <a:pPr marL="0" indent="0">
              <a:buNone/>
            </a:pPr>
            <a:r>
              <a:rPr lang="en-US" u="sng" dirty="0" smtClean="0">
                <a:solidFill>
                  <a:srgbClr val="0000FF"/>
                </a:solidFill>
                <a:latin typeface="Arial"/>
                <a:ea typeface="Times New Roman"/>
                <a:cs typeface="Times New Roman"/>
                <a:hlinkClick r:id="rId2"/>
              </a:rPr>
              <a:t>http</a:t>
            </a:r>
            <a:r>
              <a:rPr lang="en-US" u="sng" dirty="0">
                <a:solidFill>
                  <a:srgbClr val="0000FF"/>
                </a:solidFill>
                <a:latin typeface="Arial"/>
                <a:ea typeface="Times New Roman"/>
                <a:cs typeface="Times New Roman"/>
                <a:hlinkClick r:id="rId2"/>
              </a:rPr>
              <a:t>://www.youtube.com/watch?v=sWZFMG3df_A</a:t>
            </a:r>
            <a:endParaRPr lang="en-US" dirty="0"/>
          </a:p>
        </p:txBody>
      </p:sp>
      <p:sp>
        <p:nvSpPr>
          <p:cNvPr id="5" name="Slide Number Placeholder 4"/>
          <p:cNvSpPr>
            <a:spLocks noGrp="1"/>
          </p:cNvSpPr>
          <p:nvPr>
            <p:ph type="sldNum" sz="quarter" idx="12"/>
          </p:nvPr>
        </p:nvSpPr>
        <p:spPr/>
        <p:txBody>
          <a:bodyPr/>
          <a:lstStyle/>
          <a:p>
            <a:fld id="{A19474E0-4B2C-475A-A7F4-F5001DF4B68D}" type="slidenum">
              <a:rPr lang="en-US" smtClean="0"/>
              <a:pPr/>
              <a:t>22</a:t>
            </a:fld>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9549" y="1656238"/>
            <a:ext cx="4035902" cy="441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908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7" name="Content Placeholder 6"/>
          <p:cNvSpPr>
            <a:spLocks noGrp="1"/>
          </p:cNvSpPr>
          <p:nvPr>
            <p:ph sz="half" idx="1"/>
          </p:nvPr>
        </p:nvSpPr>
        <p:spPr>
          <a:xfrm>
            <a:off x="204944" y="2640756"/>
            <a:ext cx="4038600" cy="2104697"/>
          </a:xfrm>
        </p:spPr>
        <p:txBody>
          <a:bodyPr/>
          <a:lstStyle/>
          <a:p>
            <a:pPr marL="0" indent="0" algn="ctr">
              <a:buNone/>
            </a:pPr>
            <a:r>
              <a:rPr lang="en-US" sz="3600" b="1" dirty="0" smtClean="0">
                <a:solidFill>
                  <a:srgbClr val="000099"/>
                </a:solidFill>
              </a:rPr>
              <a:t>Myth</a:t>
            </a:r>
          </a:p>
          <a:p>
            <a:pPr marL="0" indent="0" algn="ctr">
              <a:buNone/>
            </a:pPr>
            <a:r>
              <a:rPr lang="en-US" sz="3600" b="1" dirty="0">
                <a:solidFill>
                  <a:srgbClr val="000099"/>
                </a:solidFill>
              </a:rPr>
              <a:t>o</a:t>
            </a:r>
            <a:r>
              <a:rPr lang="en-US" sz="3600" b="1" dirty="0" smtClean="0">
                <a:solidFill>
                  <a:srgbClr val="000099"/>
                </a:solidFill>
              </a:rPr>
              <a:t>r</a:t>
            </a:r>
          </a:p>
          <a:p>
            <a:pPr marL="0" indent="0" algn="ctr">
              <a:buNone/>
            </a:pPr>
            <a:r>
              <a:rPr lang="en-US" sz="3600" b="1" dirty="0" smtClean="0">
                <a:solidFill>
                  <a:srgbClr val="000099"/>
                </a:solidFill>
              </a:rPr>
              <a:t>Fact?</a:t>
            </a:r>
            <a:endParaRPr lang="en-US" sz="3600" b="1" dirty="0">
              <a:solidFill>
                <a:srgbClr val="000099"/>
              </a:solidFill>
            </a:endParaRPr>
          </a:p>
        </p:txBody>
      </p:sp>
      <p:pic>
        <p:nvPicPr>
          <p:cNvPr id="9" name="Content Placeholder 8"/>
          <p:cNvPicPr>
            <a:picLocks noGrp="1" noChangeAspect="1"/>
          </p:cNvPicPr>
          <p:nvPr>
            <p:ph sz="half" idx="2"/>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491228" y="1686910"/>
            <a:ext cx="4272455" cy="4272455"/>
          </a:xfrm>
        </p:spPr>
      </p:pic>
      <p:sp>
        <p:nvSpPr>
          <p:cNvPr id="6" name="Slide Number Placeholder 5"/>
          <p:cNvSpPr>
            <a:spLocks noGrp="1"/>
          </p:cNvSpPr>
          <p:nvPr>
            <p:ph type="sldNum" sz="quarter" idx="12"/>
          </p:nvPr>
        </p:nvSpPr>
        <p:spPr/>
        <p:txBody>
          <a:bodyPr/>
          <a:lstStyle/>
          <a:p>
            <a:fld id="{A19474E0-4B2C-475A-A7F4-F5001DF4B68D}" type="slidenum">
              <a:rPr lang="en-US" smtClean="0"/>
              <a:pPr/>
              <a:t>23</a:t>
            </a:fld>
            <a:endParaRPr lang="en-US" dirty="0"/>
          </a:p>
        </p:txBody>
      </p:sp>
    </p:spTree>
    <p:extLst>
      <p:ext uri="{BB962C8B-B14F-4D97-AF65-F5344CB8AC3E}">
        <p14:creationId xmlns:p14="http://schemas.microsoft.com/office/powerpoint/2010/main" val="379386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82" y="780210"/>
            <a:ext cx="8229601" cy="604837"/>
          </a:xfrm>
        </p:spPr>
        <p:txBody>
          <a:bodyPr/>
          <a:lstStyle/>
          <a:p>
            <a:r>
              <a:rPr lang="en-US" dirty="0" smtClean="0"/>
              <a:t>Deaf Culture</a:t>
            </a:r>
            <a:endParaRPr lang="en-US" dirty="0"/>
          </a:p>
        </p:txBody>
      </p:sp>
      <p:sp>
        <p:nvSpPr>
          <p:cNvPr id="3" name="Content Placeholder 2"/>
          <p:cNvSpPr>
            <a:spLocks noGrp="1"/>
          </p:cNvSpPr>
          <p:nvPr>
            <p:ph sz="half" idx="1"/>
          </p:nvPr>
        </p:nvSpPr>
        <p:spPr>
          <a:xfrm>
            <a:off x="394136" y="1600200"/>
            <a:ext cx="4038600" cy="4525963"/>
          </a:xfrm>
          <a:gradFill flip="none" rotWithShape="1">
            <a:gsLst>
              <a:gs pos="0">
                <a:srgbClr val="000099">
                  <a:tint val="66000"/>
                  <a:satMod val="160000"/>
                </a:srgbClr>
              </a:gs>
              <a:gs pos="50000">
                <a:srgbClr val="000099">
                  <a:tint val="44500"/>
                  <a:satMod val="160000"/>
                </a:srgbClr>
              </a:gs>
              <a:gs pos="100000">
                <a:srgbClr val="000099">
                  <a:tint val="23500"/>
                  <a:satMod val="160000"/>
                </a:srgbClr>
              </a:gs>
            </a:gsLst>
            <a:lin ang="16200000" scaled="1"/>
            <a:tileRect/>
          </a:gradFill>
        </p:spPr>
        <p:txBody>
          <a:bodyPr/>
          <a:lstStyle/>
          <a:p>
            <a:r>
              <a:rPr lang="en-US" dirty="0" smtClean="0">
                <a:solidFill>
                  <a:srgbClr val="000099"/>
                </a:solidFill>
              </a:rPr>
              <a:t>Prolonged eye contact</a:t>
            </a:r>
          </a:p>
          <a:p>
            <a:r>
              <a:rPr lang="en-US" dirty="0" smtClean="0">
                <a:solidFill>
                  <a:srgbClr val="000099"/>
                </a:solidFill>
              </a:rPr>
              <a:t>Face-to-face communication</a:t>
            </a:r>
          </a:p>
          <a:p>
            <a:r>
              <a:rPr lang="en-US" dirty="0" smtClean="0">
                <a:solidFill>
                  <a:srgbClr val="000099"/>
                </a:solidFill>
              </a:rPr>
              <a:t>Directness</a:t>
            </a:r>
          </a:p>
          <a:p>
            <a:r>
              <a:rPr lang="en-US" dirty="0" smtClean="0">
                <a:solidFill>
                  <a:srgbClr val="000099"/>
                </a:solidFill>
              </a:rPr>
              <a:t>Openness</a:t>
            </a:r>
          </a:p>
          <a:p>
            <a:r>
              <a:rPr lang="en-US" dirty="0" smtClean="0">
                <a:solidFill>
                  <a:srgbClr val="000099"/>
                </a:solidFill>
              </a:rPr>
              <a:t>Touching</a:t>
            </a:r>
          </a:p>
          <a:p>
            <a:r>
              <a:rPr lang="en-US" dirty="0" smtClean="0">
                <a:solidFill>
                  <a:srgbClr val="000099"/>
                </a:solidFill>
              </a:rPr>
              <a:t>Pride</a:t>
            </a:r>
          </a:p>
          <a:p>
            <a:r>
              <a:rPr lang="en-US" dirty="0" smtClean="0">
                <a:solidFill>
                  <a:srgbClr val="000099"/>
                </a:solidFill>
              </a:rPr>
              <a:t>Humor</a:t>
            </a:r>
            <a:endParaRPr lang="en-US" dirty="0">
              <a:solidFill>
                <a:srgbClr val="000099"/>
              </a:solidFill>
            </a:endParaRPr>
          </a:p>
        </p:txBody>
      </p:sp>
      <p:sp>
        <p:nvSpPr>
          <p:cNvPr id="4" name="Slide Number Placeholder 3"/>
          <p:cNvSpPr>
            <a:spLocks noGrp="1"/>
          </p:cNvSpPr>
          <p:nvPr>
            <p:ph type="sldNum" sz="quarter" idx="12"/>
          </p:nvPr>
        </p:nvSpPr>
        <p:spPr/>
        <p:txBody>
          <a:bodyPr/>
          <a:lstStyle/>
          <a:p>
            <a:pPr>
              <a:defRPr/>
            </a:pPr>
            <a:fld id="{8E0BD697-C650-4553-8269-3DAFA0DE6DB9}" type="slidenum">
              <a:rPr lang="en-US" smtClean="0"/>
              <a:pPr>
                <a:defRPr/>
              </a:pPr>
              <a:t>24</a:t>
            </a:fld>
            <a:endParaRPr lang="en-US" dirty="0">
              <a:latin typeface="Arial" charset="0"/>
            </a:endParaRPr>
          </a:p>
        </p:txBody>
      </p:sp>
      <p:pic>
        <p:nvPicPr>
          <p:cNvPr id="6146" name="Picture 2"/>
          <p:cNvPicPr>
            <a:picLocks noGrp="1" noChangeAspect="1" noChangeArrowheads="1"/>
          </p:cNvPicPr>
          <p:nvPr>
            <p:ph sz="half" idx="2"/>
          </p:nvPr>
        </p:nvPicPr>
        <p:blipFill>
          <a:blip r:embed="rId2">
            <a:duotone>
              <a:prstClr val="black"/>
              <a:srgbClr val="D9C3A5">
                <a:tint val="50000"/>
                <a:satMod val="180000"/>
              </a:srgbClr>
            </a:duotone>
            <a:lum contrast="40000"/>
            <a:extLst>
              <a:ext uri="{28A0092B-C50C-407E-A947-70E740481C1C}">
                <a14:useLocalDpi xmlns:a14="http://schemas.microsoft.com/office/drawing/2010/main" val="0"/>
              </a:ext>
            </a:extLst>
          </a:blip>
          <a:srcRect/>
          <a:stretch>
            <a:fillRect/>
          </a:stretch>
        </p:blipFill>
        <p:spPr bwMode="auto">
          <a:xfrm>
            <a:off x="4648200" y="1655379"/>
            <a:ext cx="4038600" cy="441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3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7"/>
            <a:ext cx="3008313" cy="1833040"/>
          </a:xfrm>
        </p:spPr>
        <p:txBody>
          <a:bodyPr anchor="t"/>
          <a:lstStyle/>
          <a:p>
            <a:r>
              <a:rPr lang="en-US" sz="3600" dirty="0"/>
              <a:t>C</a:t>
            </a:r>
            <a:r>
              <a:rPr lang="en-US" sz="3600" dirty="0" smtClean="0"/>
              <a:t>hildren of Deaf Adults (CODAs)</a:t>
            </a:r>
            <a:endParaRPr lang="en-US" sz="3600" dirty="0"/>
          </a:p>
        </p:txBody>
      </p:sp>
      <p:sp>
        <p:nvSpPr>
          <p:cNvPr id="7" name="Text Placeholder 6"/>
          <p:cNvSpPr>
            <a:spLocks noGrp="1"/>
          </p:cNvSpPr>
          <p:nvPr>
            <p:ph type="body" sz="half" idx="2"/>
          </p:nvPr>
        </p:nvSpPr>
        <p:spPr>
          <a:xfrm>
            <a:off x="457200" y="2774736"/>
            <a:ext cx="3008313" cy="3216166"/>
          </a:xfrm>
        </p:spPr>
        <p:txBody>
          <a:bodyPr/>
          <a:lstStyle/>
          <a:p>
            <a:pPr algn="ctr"/>
            <a:r>
              <a:rPr lang="en-US" sz="3200" dirty="0" smtClean="0">
                <a:solidFill>
                  <a:srgbClr val="000099"/>
                </a:solidFill>
              </a:rPr>
              <a:t>Nearly 90% of children born to two deaf parents have normal hearing.</a:t>
            </a:r>
            <a:endParaRPr lang="en-US" sz="3200" dirty="0">
              <a:solidFill>
                <a:srgbClr val="000099"/>
              </a:solidFill>
            </a:endParaRP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25</a:t>
            </a:fld>
            <a:endParaRPr lang="en-US" dirty="0">
              <a:latin typeface="Arial" charset="0"/>
            </a:endParaRPr>
          </a:p>
        </p:txBody>
      </p:sp>
      <p:sp>
        <p:nvSpPr>
          <p:cNvPr id="8" name="Rounded Rectangle 7"/>
          <p:cNvSpPr/>
          <p:nvPr/>
        </p:nvSpPr>
        <p:spPr bwMode="auto">
          <a:xfrm>
            <a:off x="3972910" y="1939142"/>
            <a:ext cx="4493173" cy="3216165"/>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ＭＳ Ｐゴシック" pitchFamily="16" charset="-128"/>
                <a:hlinkClick r:id="rId2"/>
              </a:rPr>
              <a:t>Hearing or Deaf?</a:t>
            </a:r>
            <a:endParaRPr kumimoji="0" lang="en-US" sz="2400" b="0" i="0" u="none" strike="noStrike" cap="none" normalizeH="0" baseline="0" dirty="0" smtClean="0">
              <a:ln>
                <a:noFill/>
              </a:ln>
              <a:solidFill>
                <a:schemeClr val="bg1"/>
              </a:solidFill>
              <a:effectLst/>
              <a:latin typeface="Arial" charset="0"/>
              <a:ea typeface="ＭＳ Ｐゴシック" pitchFamily="16" charset="-128"/>
            </a:endParaRPr>
          </a:p>
        </p:txBody>
      </p:sp>
    </p:spTree>
    <p:extLst>
      <p:ext uri="{BB962C8B-B14F-4D97-AF65-F5344CB8AC3E}">
        <p14:creationId xmlns:p14="http://schemas.microsoft.com/office/powerpoint/2010/main" val="2036715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7" name="Content Placeholder 6"/>
          <p:cNvSpPr>
            <a:spLocks noGrp="1"/>
          </p:cNvSpPr>
          <p:nvPr>
            <p:ph sz="half" idx="1"/>
          </p:nvPr>
        </p:nvSpPr>
        <p:spPr>
          <a:xfrm>
            <a:off x="204944" y="2640756"/>
            <a:ext cx="4038600" cy="2104697"/>
          </a:xfrm>
        </p:spPr>
        <p:txBody>
          <a:bodyPr/>
          <a:lstStyle/>
          <a:p>
            <a:pPr marL="0" indent="0" algn="ctr">
              <a:buNone/>
            </a:pPr>
            <a:r>
              <a:rPr lang="en-US" sz="3600" b="1" dirty="0" smtClean="0">
                <a:solidFill>
                  <a:srgbClr val="000099"/>
                </a:solidFill>
              </a:rPr>
              <a:t>Myth</a:t>
            </a:r>
          </a:p>
          <a:p>
            <a:pPr marL="0" indent="0" algn="ctr">
              <a:buNone/>
            </a:pPr>
            <a:r>
              <a:rPr lang="en-US" sz="3600" b="1" dirty="0">
                <a:solidFill>
                  <a:srgbClr val="000099"/>
                </a:solidFill>
              </a:rPr>
              <a:t>o</a:t>
            </a:r>
            <a:r>
              <a:rPr lang="en-US" sz="3600" b="1" dirty="0" smtClean="0">
                <a:solidFill>
                  <a:srgbClr val="000099"/>
                </a:solidFill>
              </a:rPr>
              <a:t>r</a:t>
            </a:r>
          </a:p>
          <a:p>
            <a:pPr marL="0" indent="0" algn="ctr">
              <a:buNone/>
            </a:pPr>
            <a:r>
              <a:rPr lang="en-US" sz="3600" b="1" dirty="0" smtClean="0">
                <a:solidFill>
                  <a:srgbClr val="000099"/>
                </a:solidFill>
              </a:rPr>
              <a:t>Fact?</a:t>
            </a:r>
            <a:endParaRPr lang="en-US" sz="3600" b="1" dirty="0">
              <a:solidFill>
                <a:srgbClr val="000099"/>
              </a:solidFill>
            </a:endParaRPr>
          </a:p>
        </p:txBody>
      </p:sp>
      <p:pic>
        <p:nvPicPr>
          <p:cNvPr id="9" name="Content Placeholder 8"/>
          <p:cNvPicPr>
            <a:picLocks noGrp="1" noChangeAspect="1"/>
          </p:cNvPicPr>
          <p:nvPr>
            <p:ph sz="half" idx="2"/>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491228" y="1686910"/>
            <a:ext cx="4272455" cy="4272455"/>
          </a:xfrm>
        </p:spPr>
      </p:pic>
      <p:sp>
        <p:nvSpPr>
          <p:cNvPr id="6" name="Slide Number Placeholder 5"/>
          <p:cNvSpPr>
            <a:spLocks noGrp="1"/>
          </p:cNvSpPr>
          <p:nvPr>
            <p:ph type="sldNum" sz="quarter" idx="12"/>
          </p:nvPr>
        </p:nvSpPr>
        <p:spPr/>
        <p:txBody>
          <a:bodyPr/>
          <a:lstStyle/>
          <a:p>
            <a:fld id="{A19474E0-4B2C-475A-A7F4-F5001DF4B68D}" type="slidenum">
              <a:rPr lang="en-US" smtClean="0"/>
              <a:pPr/>
              <a:t>26</a:t>
            </a:fld>
            <a:endParaRPr lang="en-US" dirty="0"/>
          </a:p>
        </p:txBody>
      </p:sp>
    </p:spTree>
    <p:extLst>
      <p:ext uri="{BB962C8B-B14F-4D97-AF65-F5344CB8AC3E}">
        <p14:creationId xmlns:p14="http://schemas.microsoft.com/office/powerpoint/2010/main" val="250479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Community: </a:t>
            </a:r>
            <a:r>
              <a:rPr lang="en-US" dirty="0"/>
              <a:t>C</a:t>
            </a:r>
            <a:r>
              <a:rPr lang="en-US" dirty="0" smtClean="0"/>
              <a:t>ommon Experience</a:t>
            </a:r>
            <a:endParaRPr lang="en-US" dirty="0"/>
          </a:p>
        </p:txBody>
      </p:sp>
      <p:sp>
        <p:nvSpPr>
          <p:cNvPr id="6" name="Slide Number Placeholder 5"/>
          <p:cNvSpPr>
            <a:spLocks noGrp="1"/>
          </p:cNvSpPr>
          <p:nvPr>
            <p:ph type="sldNum" sz="quarter" idx="12"/>
          </p:nvPr>
        </p:nvSpPr>
        <p:spPr/>
        <p:txBody>
          <a:bodyPr/>
          <a:lstStyle/>
          <a:p>
            <a:fld id="{A19474E0-4B2C-475A-A7F4-F5001DF4B68D}" type="slidenum">
              <a:rPr lang="en-US" smtClean="0"/>
              <a:pPr/>
              <a:t>27</a:t>
            </a:fld>
            <a:endParaRPr lang="en-US" dirty="0"/>
          </a:p>
        </p:txBody>
      </p:sp>
      <p:pic>
        <p:nvPicPr>
          <p:cNvPr id="8194" name="Picture 2"/>
          <p:cNvPicPr>
            <a:picLocks noGrp="1" noChangeAspect="1" noChangeArrowheads="1"/>
          </p:cNvPicPr>
          <p:nvPr>
            <p:ph sz="half" idx="2"/>
          </p:nvPr>
        </p:nvPicPr>
        <p:blipFill>
          <a:blip r:embed="rId2">
            <a:duotone>
              <a:schemeClr val="accent2">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1421463" y="1635838"/>
            <a:ext cx="3152868" cy="353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duotone>
              <a:schemeClr val="accent2">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flipH="1">
            <a:off x="4422990" y="1869567"/>
            <a:ext cx="3451768" cy="330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608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647" y="1119116"/>
            <a:ext cx="8229600" cy="757259"/>
          </a:xfrm>
          <a:noFill/>
        </p:spPr>
        <p:txBody>
          <a:bodyPr/>
          <a:lstStyle/>
          <a:p>
            <a:r>
              <a:rPr lang="en-US" dirty="0" smtClean="0"/>
              <a:t>Family Interaction</a:t>
            </a:r>
            <a:br>
              <a:rPr lang="en-US" dirty="0" smtClean="0"/>
            </a:br>
            <a:r>
              <a:rPr lang="en-US" dirty="0" smtClean="0"/>
              <a:t>Activity Directions</a:t>
            </a:r>
            <a:endParaRPr lang="en-US" dirty="0"/>
          </a:p>
        </p:txBody>
      </p:sp>
      <p:sp>
        <p:nvSpPr>
          <p:cNvPr id="5" name="Content Placeholder 4"/>
          <p:cNvSpPr>
            <a:spLocks noGrp="1"/>
          </p:cNvSpPr>
          <p:nvPr>
            <p:ph idx="1"/>
          </p:nvPr>
        </p:nvSpPr>
        <p:spPr>
          <a:xfrm>
            <a:off x="457200" y="1941400"/>
            <a:ext cx="8229600" cy="3585949"/>
          </a:xfrm>
        </p:spPr>
        <p:txBody>
          <a:bodyPr>
            <a:normAutofit/>
          </a:bodyPr>
          <a:lstStyle/>
          <a:p>
            <a:pPr marL="457200" lvl="0" indent="-457200">
              <a:buFont typeface="+mj-lt"/>
              <a:buAutoNum type="arabicPeriod"/>
            </a:pPr>
            <a:r>
              <a:rPr lang="en-US" dirty="0" smtClean="0"/>
              <a:t>Read the scenario together.</a:t>
            </a:r>
            <a:endParaRPr lang="en-US" dirty="0"/>
          </a:p>
          <a:p>
            <a:pPr marL="457200" lvl="0" indent="-457200">
              <a:buFont typeface="+mj-lt"/>
              <a:buAutoNum type="arabicPeriod"/>
            </a:pPr>
            <a:r>
              <a:rPr lang="en-US" dirty="0" smtClean="0"/>
              <a:t>Act </a:t>
            </a:r>
            <a:r>
              <a:rPr lang="en-US" dirty="0"/>
              <a:t>out the </a:t>
            </a:r>
            <a:r>
              <a:rPr lang="en-US" dirty="0" smtClean="0"/>
              <a:t>scenario.</a:t>
            </a:r>
          </a:p>
          <a:p>
            <a:pPr marL="457200" lvl="0" indent="-457200">
              <a:buFont typeface="+mj-lt"/>
              <a:buAutoNum type="arabicPeriod"/>
            </a:pPr>
            <a:r>
              <a:rPr lang="en-US" dirty="0" smtClean="0"/>
              <a:t>Record observations                                                                   on </a:t>
            </a:r>
            <a:r>
              <a:rPr lang="en-US" dirty="0"/>
              <a:t>O</a:t>
            </a:r>
            <a:r>
              <a:rPr lang="en-US" dirty="0" smtClean="0"/>
              <a:t>bservation Sheet</a:t>
            </a:r>
          </a:p>
          <a:p>
            <a:pPr marL="457200" indent="-457200">
              <a:buFont typeface="+mj-lt"/>
              <a:buAutoNum type="arabicPeriod"/>
            </a:pPr>
            <a:r>
              <a:rPr lang="en-US" dirty="0" smtClean="0"/>
              <a:t>Talk together about the experience, using the five discussion questions on the back of the Observation Sheet.</a:t>
            </a:r>
          </a:p>
          <a:p>
            <a:pPr marL="457200" lvl="0" indent="-457200">
              <a:buFont typeface="+mj-lt"/>
              <a:buAutoNum type="arabicPeriod"/>
            </a:pPr>
            <a:r>
              <a:rPr lang="en-US" dirty="0" smtClean="0"/>
              <a:t>Prepare to share insights with the rest of the class. </a:t>
            </a:r>
            <a:endParaRPr lang="en-US" dirty="0"/>
          </a:p>
        </p:txBody>
      </p:sp>
      <p:pic>
        <p:nvPicPr>
          <p:cNvPr id="6" name="Picture 2"/>
          <p:cNvPicPr>
            <a:picLocks noChangeAspect="1" noChangeArrowheads="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5459104" y="1224582"/>
            <a:ext cx="3205841" cy="21734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a:xfrm>
            <a:off x="8126412" y="6556313"/>
            <a:ext cx="1017588" cy="301687"/>
          </a:xfrm>
        </p:spPr>
        <p:txBody>
          <a:bodyPr/>
          <a:lstStyle/>
          <a:p>
            <a:pPr>
              <a:defRPr/>
            </a:pPr>
            <a:fld id="{8E0BD697-C650-4553-8269-3DAFA0DE6DB9}" type="slidenum">
              <a:rPr lang="en-US" smtClean="0"/>
              <a:pPr>
                <a:defRPr/>
              </a:pPr>
              <a:t>28</a:t>
            </a:fld>
            <a:endParaRPr lang="en-US" dirty="0">
              <a:latin typeface="Arial" charset="0"/>
            </a:endParaRPr>
          </a:p>
        </p:txBody>
      </p:sp>
    </p:spTree>
    <p:extLst>
      <p:ext uri="{BB962C8B-B14F-4D97-AF65-F5344CB8AC3E}">
        <p14:creationId xmlns:p14="http://schemas.microsoft.com/office/powerpoint/2010/main" val="545939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4" name="Slide Number Placeholder 3"/>
          <p:cNvSpPr>
            <a:spLocks noGrp="1"/>
          </p:cNvSpPr>
          <p:nvPr>
            <p:ph type="sldNum" sz="quarter" idx="11"/>
          </p:nvPr>
        </p:nvSpPr>
        <p:spPr>
          <a:xfrm rot="10800000" flipV="1">
            <a:off x="8126412" y="6602033"/>
            <a:ext cx="1017588" cy="156459"/>
          </a:xfrm>
        </p:spPr>
        <p:txBody>
          <a:bodyPr/>
          <a:lstStyle/>
          <a:p>
            <a:pPr>
              <a:defRPr/>
            </a:pPr>
            <a:fld id="{8E0BD697-C650-4553-8269-3DAFA0DE6DB9}" type="slidenum">
              <a:rPr lang="en-US" smtClean="0"/>
              <a:pPr>
                <a:defRPr/>
              </a:pPr>
              <a:t>29</a:t>
            </a:fld>
            <a:endParaRPr lang="en-US" dirty="0">
              <a:latin typeface="Arial" charset="0"/>
            </a:endParaRPr>
          </a:p>
        </p:txBody>
      </p:sp>
      <p:sp>
        <p:nvSpPr>
          <p:cNvPr id="5" name="Rectangle 4"/>
          <p:cNvSpPr/>
          <p:nvPr/>
        </p:nvSpPr>
        <p:spPr bwMode="auto">
          <a:xfrm>
            <a:off x="1608083" y="1529255"/>
            <a:ext cx="6227379" cy="4698124"/>
          </a:xfrm>
          <a:prstGeom prst="rect">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pic>
        <p:nvPicPr>
          <p:cNvPr id="4098" name="Picture 2"/>
          <p:cNvPicPr>
            <a:picLocks noGrp="1" noChangeAspect="1" noChangeArrowheads="1"/>
          </p:cNvPicPr>
          <p:nvPr>
            <p:ph idx="1"/>
          </p:nvPr>
        </p:nvPicPr>
        <p:blipFill>
          <a:blip r:embed="rId2">
            <a:duotone>
              <a:prstClr val="black"/>
              <a:srgbClr val="1818F0">
                <a:tint val="45000"/>
                <a:satMod val="400000"/>
              </a:srgbClr>
            </a:duotone>
            <a:lum bright="24000" contrast="71000"/>
            <a:extLst>
              <a:ext uri="{28A0092B-C50C-407E-A947-70E740481C1C}">
                <a14:useLocalDpi xmlns:a14="http://schemas.microsoft.com/office/drawing/2010/main" val="0"/>
              </a:ext>
            </a:extLst>
          </a:blip>
          <a:srcRect/>
          <a:stretch>
            <a:fillRect/>
          </a:stretch>
        </p:blipFill>
        <p:spPr bwMode="auto">
          <a:xfrm>
            <a:off x="1636584" y="1558872"/>
            <a:ext cx="6183148" cy="464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369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Competencies</a:t>
            </a:r>
            <a:endParaRPr lang="en-US" dirty="0"/>
          </a:p>
        </p:txBody>
      </p:sp>
      <p:sp>
        <p:nvSpPr>
          <p:cNvPr id="3" name="Content Placeholder 2"/>
          <p:cNvSpPr>
            <a:spLocks noGrp="1"/>
          </p:cNvSpPr>
          <p:nvPr>
            <p:ph idx="1"/>
          </p:nvPr>
        </p:nvSpPr>
        <p:spPr>
          <a:xfrm>
            <a:off x="470645" y="1438834"/>
            <a:ext cx="8247888" cy="4485448"/>
          </a:xfrm>
          <a:gradFill flip="none" rotWithShape="1">
            <a:gsLst>
              <a:gs pos="0">
                <a:srgbClr val="948151">
                  <a:tint val="66000"/>
                  <a:satMod val="160000"/>
                </a:srgbClr>
              </a:gs>
              <a:gs pos="50000">
                <a:srgbClr val="948151">
                  <a:tint val="44500"/>
                  <a:satMod val="160000"/>
                </a:srgbClr>
              </a:gs>
              <a:gs pos="100000">
                <a:srgbClr val="948151">
                  <a:tint val="23500"/>
                  <a:satMod val="160000"/>
                </a:srgbClr>
              </a:gs>
            </a:gsLst>
            <a:lin ang="5400000" scaled="1"/>
            <a:tileRect/>
          </a:gradFill>
        </p:spPr>
        <p:txBody>
          <a:bodyPr/>
          <a:lstStyle/>
          <a:p>
            <a:pPr>
              <a:buFont typeface="Wingdings" pitchFamily="2" charset="2"/>
              <a:buChar char="ü"/>
            </a:pPr>
            <a:r>
              <a:rPr lang="en-US" dirty="0" smtClean="0"/>
              <a:t>205-2: The Child Welfare Professional understands legal issues, which affect child welfare practice, and knows how to implement legal requirements into practice. This includes </a:t>
            </a:r>
            <a:r>
              <a:rPr lang="en-US" dirty="0"/>
              <a:t>c</a:t>
            </a:r>
            <a:r>
              <a:rPr lang="en-US" dirty="0" smtClean="0"/>
              <a:t>onfidentiality, caseworker liability, reasonable efforts, and other requirements.</a:t>
            </a:r>
          </a:p>
          <a:p>
            <a:pPr marL="0" indent="0">
              <a:buNone/>
            </a:pPr>
            <a:endParaRPr lang="en-US" dirty="0" smtClean="0"/>
          </a:p>
          <a:p>
            <a:pPr>
              <a:buFont typeface="Wingdings" pitchFamily="2" charset="2"/>
              <a:buChar char="ü"/>
            </a:pPr>
            <a:r>
              <a:rPr lang="en-US" dirty="0" smtClean="0"/>
              <a:t>102-11: The Child Welfare Professional can coordinate the delivery of services to meet identified needs through case management, referral to community resources, advocacy, and directly providing supportive or rehabilitative services</a:t>
            </a:r>
            <a:endParaRPr lang="en-US" dirty="0"/>
          </a:p>
        </p:txBody>
      </p:sp>
      <p:sp>
        <p:nvSpPr>
          <p:cNvPr id="4" name="Slide Number Placeholder 3"/>
          <p:cNvSpPr>
            <a:spLocks noGrp="1"/>
          </p:cNvSpPr>
          <p:nvPr>
            <p:ph type="sldNum" sz="quarter" idx="11"/>
          </p:nvPr>
        </p:nvSpPr>
        <p:spPr>
          <a:xfrm>
            <a:off x="8126412" y="6658377"/>
            <a:ext cx="1017588" cy="199622"/>
          </a:xfrm>
        </p:spPr>
        <p:txBody>
          <a:bodyPr/>
          <a:lstStyle/>
          <a:p>
            <a:pPr>
              <a:defRPr/>
            </a:pPr>
            <a:fld id="{8E0BD697-C650-4553-8269-3DAFA0DE6DB9}" type="slidenum">
              <a:rPr lang="en-US" smtClean="0"/>
              <a:pPr>
                <a:defRPr/>
              </a:pPr>
              <a:t>3</a:t>
            </a:fld>
            <a:endParaRPr lang="en-US" dirty="0">
              <a:latin typeface="Arial" charset="0"/>
            </a:endParaRPr>
          </a:p>
        </p:txBody>
      </p:sp>
      <p:sp>
        <p:nvSpPr>
          <p:cNvPr id="5" name="Right Arrow 4"/>
          <p:cNvSpPr/>
          <p:nvPr/>
        </p:nvSpPr>
        <p:spPr bwMode="auto">
          <a:xfrm>
            <a:off x="7430916" y="5674819"/>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1349742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t>Barriers</a:t>
            </a:r>
          </a:p>
        </p:txBody>
      </p:sp>
      <p:sp>
        <p:nvSpPr>
          <p:cNvPr id="4" name="Slide Number Placeholder 3"/>
          <p:cNvSpPr>
            <a:spLocks noGrp="1"/>
          </p:cNvSpPr>
          <p:nvPr>
            <p:ph type="sldNum" sz="quarter" idx="11"/>
          </p:nvPr>
        </p:nvSpPr>
        <p:spPr>
          <a:xfrm>
            <a:off x="8126412" y="6632620"/>
            <a:ext cx="1017588" cy="225379"/>
          </a:xfrm>
        </p:spPr>
        <p:txBody>
          <a:bodyPr/>
          <a:lstStyle/>
          <a:p>
            <a:pPr>
              <a:defRPr/>
            </a:pPr>
            <a:fld id="{8E0BD697-C650-4553-8269-3DAFA0DE6DB9}" type="slidenum">
              <a:rPr lang="en-US" smtClean="0"/>
              <a:pPr>
                <a:defRPr/>
              </a:pPr>
              <a:t>30</a:t>
            </a:fld>
            <a:endParaRPr lang="en-US" dirty="0">
              <a:latin typeface="Arial" charset="0"/>
            </a:endParaRPr>
          </a:p>
        </p:txBody>
      </p:sp>
      <p:pic>
        <p:nvPicPr>
          <p:cNvPr id="1026"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855" y="2081048"/>
            <a:ext cx="3409687" cy="32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861909" y="2271362"/>
            <a:ext cx="5074991" cy="2710085"/>
          </a:xfrm>
        </p:spPr>
        <p:txBody>
          <a:bodyPr/>
          <a:lstStyle/>
          <a:p>
            <a:r>
              <a:rPr lang="en-US" b="1" dirty="0" smtClean="0">
                <a:solidFill>
                  <a:srgbClr val="948151"/>
                </a:solidFill>
              </a:rPr>
              <a:t>Communication</a:t>
            </a:r>
          </a:p>
          <a:p>
            <a:pPr>
              <a:buFont typeface="Arial" pitchFamily="34" charset="0"/>
              <a:buChar char="•"/>
            </a:pPr>
            <a:r>
              <a:rPr lang="en-US" b="1" dirty="0" err="1" smtClean="0">
                <a:solidFill>
                  <a:srgbClr val="948151"/>
                </a:solidFill>
              </a:rPr>
              <a:t>Cuelessness</a:t>
            </a:r>
            <a:endParaRPr lang="en-US" b="1" dirty="0" smtClean="0">
              <a:solidFill>
                <a:srgbClr val="948151"/>
              </a:solidFill>
            </a:endParaRPr>
          </a:p>
          <a:p>
            <a:pPr>
              <a:buFont typeface="Arial" pitchFamily="34" charset="0"/>
              <a:buChar char="•"/>
            </a:pPr>
            <a:r>
              <a:rPr lang="en-US" b="1" dirty="0" smtClean="0">
                <a:solidFill>
                  <a:srgbClr val="948151"/>
                </a:solidFill>
              </a:rPr>
              <a:t>Transportation</a:t>
            </a:r>
          </a:p>
          <a:p>
            <a:pPr>
              <a:buFont typeface="Arial" pitchFamily="34" charset="0"/>
              <a:buChar char="•"/>
            </a:pPr>
            <a:r>
              <a:rPr lang="en-US" b="1" dirty="0" smtClean="0">
                <a:solidFill>
                  <a:srgbClr val="948151"/>
                </a:solidFill>
              </a:rPr>
              <a:t>Fear</a:t>
            </a:r>
          </a:p>
          <a:p>
            <a:pPr>
              <a:buFont typeface="Arial" pitchFamily="34" charset="0"/>
              <a:buChar char="•"/>
            </a:pPr>
            <a:r>
              <a:rPr lang="en-US" b="1" dirty="0" smtClean="0">
                <a:solidFill>
                  <a:srgbClr val="948151"/>
                </a:solidFill>
              </a:rPr>
              <a:t>Identifying Resources</a:t>
            </a:r>
          </a:p>
          <a:p>
            <a:pPr>
              <a:buFont typeface="Arial" pitchFamily="34" charset="0"/>
              <a:buChar char="•"/>
            </a:pPr>
            <a:endParaRPr lang="en-US" b="1" dirty="0" smtClean="0">
              <a:solidFill>
                <a:srgbClr val="948151"/>
              </a:solidFill>
            </a:endParaRPr>
          </a:p>
          <a:p>
            <a:endParaRPr lang="en-US" b="1" dirty="0" smtClean="0">
              <a:solidFill>
                <a:srgbClr val="948151"/>
              </a:solidFill>
            </a:endParaRPr>
          </a:p>
          <a:p>
            <a:endParaRPr lang="en-US" b="1" dirty="0">
              <a:solidFill>
                <a:srgbClr val="948151"/>
              </a:solidFill>
            </a:endParaRPr>
          </a:p>
        </p:txBody>
      </p:sp>
    </p:spTree>
    <p:extLst>
      <p:ext uri="{BB962C8B-B14F-4D97-AF65-F5344CB8AC3E}">
        <p14:creationId xmlns:p14="http://schemas.microsoft.com/office/powerpoint/2010/main" val="2079105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5" name="Content Placeholder 4"/>
          <p:cNvSpPr>
            <a:spLocks noGrp="1"/>
          </p:cNvSpPr>
          <p:nvPr>
            <p:ph sz="half" idx="2"/>
          </p:nvPr>
        </p:nvSpPr>
        <p:spPr>
          <a:xfrm>
            <a:off x="321784" y="1777626"/>
            <a:ext cx="4987190" cy="3299346"/>
          </a:xfrm>
        </p:spPr>
        <p:txBody>
          <a:bodyPr/>
          <a:lstStyle/>
          <a:p>
            <a:r>
              <a:rPr lang="en-US" b="1" dirty="0">
                <a:solidFill>
                  <a:srgbClr val="000099"/>
                </a:solidFill>
              </a:rPr>
              <a:t>Speaker factors</a:t>
            </a:r>
          </a:p>
          <a:p>
            <a:endParaRPr lang="en-US" b="1" dirty="0">
              <a:solidFill>
                <a:srgbClr val="000099"/>
              </a:solidFill>
            </a:endParaRPr>
          </a:p>
          <a:p>
            <a:r>
              <a:rPr lang="en-US" b="1" dirty="0">
                <a:solidFill>
                  <a:srgbClr val="000099"/>
                </a:solidFill>
              </a:rPr>
              <a:t>Listener factors</a:t>
            </a:r>
          </a:p>
          <a:p>
            <a:endParaRPr lang="en-US" b="1" dirty="0">
              <a:solidFill>
                <a:srgbClr val="000099"/>
              </a:solidFill>
            </a:endParaRPr>
          </a:p>
          <a:p>
            <a:r>
              <a:rPr lang="en-US" b="1" dirty="0">
                <a:solidFill>
                  <a:srgbClr val="000099"/>
                </a:solidFill>
              </a:rPr>
              <a:t>Environmental factors</a:t>
            </a:r>
          </a:p>
          <a:p>
            <a:endParaRPr lang="en-US" b="1" dirty="0">
              <a:solidFill>
                <a:srgbClr val="000099"/>
              </a:solidFill>
            </a:endParaRPr>
          </a:p>
        </p:txBody>
      </p:sp>
      <p:sp>
        <p:nvSpPr>
          <p:cNvPr id="4" name="Slide Number Placeholder 3"/>
          <p:cNvSpPr>
            <a:spLocks noGrp="1"/>
          </p:cNvSpPr>
          <p:nvPr>
            <p:ph type="sldNum" sz="quarter" idx="12"/>
          </p:nvPr>
        </p:nvSpPr>
        <p:spPr/>
        <p:txBody>
          <a:bodyPr/>
          <a:lstStyle/>
          <a:p>
            <a:pPr>
              <a:defRPr/>
            </a:pPr>
            <a:fld id="{8E0BD697-C650-4553-8269-3DAFA0DE6DB9}" type="slidenum">
              <a:rPr lang="en-US" smtClean="0"/>
              <a:pPr>
                <a:defRPr/>
              </a:pPr>
              <a:t>31</a:t>
            </a:fld>
            <a:endParaRPr lang="en-US" dirty="0">
              <a:latin typeface="Arial" charset="0"/>
            </a:endParaRPr>
          </a:p>
        </p:txBody>
      </p:sp>
      <p:pic>
        <p:nvPicPr>
          <p:cNvPr id="9218" name="Picture 2"/>
          <p:cNvPicPr>
            <a:picLocks noGrp="1" noChangeAspect="1" noChangeArrowheads="1"/>
          </p:cNvPicPr>
          <p:nvPr>
            <p:ph sz="half" idx="1"/>
          </p:nvPr>
        </p:nvPicPr>
        <p:blipFill>
          <a:blip r:embed="rId2">
            <a:duotone>
              <a:prstClr val="black"/>
              <a:schemeClr val="accent2">
                <a:tint val="45000"/>
                <a:satMod val="400000"/>
              </a:schemeClr>
            </a:duotone>
            <a:lum bright="-20000" contrast="20000"/>
            <a:extLst>
              <a:ext uri="{28A0092B-C50C-407E-A947-70E740481C1C}">
                <a14:useLocalDpi xmlns:a14="http://schemas.microsoft.com/office/drawing/2010/main" val="0"/>
              </a:ext>
            </a:extLst>
          </a:blip>
          <a:srcRect/>
          <a:stretch>
            <a:fillRect/>
          </a:stretch>
        </p:blipFill>
        <p:spPr bwMode="auto">
          <a:xfrm>
            <a:off x="4824560" y="1705971"/>
            <a:ext cx="4038600" cy="401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370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a:t>
            </a:r>
            <a:r>
              <a:rPr lang="en-US" dirty="0" err="1" smtClean="0"/>
              <a:t>Cueless</a:t>
            </a:r>
            <a:r>
              <a:rPr lang="en-US" dirty="0" smtClean="0"/>
              <a:t>, </a:t>
            </a:r>
            <a:r>
              <a:rPr lang="en-US" dirty="0"/>
              <a:t>N</a:t>
            </a:r>
            <a:r>
              <a:rPr lang="en-US" dirty="0" smtClean="0"/>
              <a:t>ot Clueless</a:t>
            </a:r>
            <a:endParaRPr lang="en-US" dirty="0"/>
          </a:p>
        </p:txBody>
      </p:sp>
      <p:sp>
        <p:nvSpPr>
          <p:cNvPr id="4" name="Content Placeholder 3"/>
          <p:cNvSpPr>
            <a:spLocks noGrp="1"/>
          </p:cNvSpPr>
          <p:nvPr>
            <p:ph sz="half" idx="2"/>
          </p:nvPr>
        </p:nvSpPr>
        <p:spPr>
          <a:xfrm>
            <a:off x="4648200" y="2050584"/>
            <a:ext cx="4038600" cy="3599589"/>
          </a:xfrm>
        </p:spPr>
        <p:txBody>
          <a:bodyPr/>
          <a:lstStyle/>
          <a:p>
            <a:pPr marL="0" indent="0" algn="ctr">
              <a:buNone/>
            </a:pPr>
            <a:r>
              <a:rPr lang="en-US" sz="3200" b="1" dirty="0" err="1" smtClean="0">
                <a:solidFill>
                  <a:srgbClr val="000099"/>
                </a:solidFill>
              </a:rPr>
              <a:t>Cue</a:t>
            </a:r>
            <a:r>
              <a:rPr lang="en-US" sz="3200" b="1" dirty="0" err="1" smtClean="0">
                <a:solidFill>
                  <a:srgbClr val="948151"/>
                </a:solidFill>
              </a:rPr>
              <a:t>lessness</a:t>
            </a:r>
            <a:r>
              <a:rPr lang="en-US" sz="3200" b="1" dirty="0" smtClean="0">
                <a:solidFill>
                  <a:srgbClr val="948151"/>
                </a:solidFill>
              </a:rPr>
              <a:t>:</a:t>
            </a:r>
          </a:p>
          <a:p>
            <a:pPr marL="0" indent="0" algn="ctr">
              <a:buNone/>
            </a:pPr>
            <a:r>
              <a:rPr lang="en-US" sz="3200" b="1" dirty="0" smtClean="0">
                <a:solidFill>
                  <a:srgbClr val="948151"/>
                </a:solidFill>
              </a:rPr>
              <a:t>Inability </a:t>
            </a:r>
            <a:r>
              <a:rPr lang="en-US" sz="3200" b="1" dirty="0">
                <a:solidFill>
                  <a:srgbClr val="948151"/>
                </a:solidFill>
              </a:rPr>
              <a:t>of an individual  </a:t>
            </a:r>
            <a:r>
              <a:rPr lang="en-US" sz="3200" b="1" dirty="0" smtClean="0">
                <a:solidFill>
                  <a:srgbClr val="948151"/>
                </a:solidFill>
              </a:rPr>
              <a:t>                 with </a:t>
            </a:r>
            <a:r>
              <a:rPr lang="en-US" sz="3200" b="1" dirty="0">
                <a:solidFill>
                  <a:srgbClr val="948151"/>
                </a:solidFill>
              </a:rPr>
              <a:t>vision loss </a:t>
            </a:r>
            <a:r>
              <a:rPr lang="en-US" sz="3200" b="1" dirty="0" smtClean="0">
                <a:solidFill>
                  <a:srgbClr val="948151"/>
                </a:solidFill>
              </a:rPr>
              <a:t>             to </a:t>
            </a:r>
            <a:r>
              <a:rPr lang="en-US" sz="3200" b="1" dirty="0">
                <a:solidFill>
                  <a:srgbClr val="948151"/>
                </a:solidFill>
              </a:rPr>
              <a:t>perceive </a:t>
            </a:r>
            <a:r>
              <a:rPr lang="en-US" sz="3200" b="1" dirty="0" smtClean="0">
                <a:solidFill>
                  <a:srgbClr val="948151"/>
                </a:solidFill>
              </a:rPr>
              <a:t>      nonverbal </a:t>
            </a:r>
            <a:r>
              <a:rPr lang="en-US" sz="3200" b="1" dirty="0">
                <a:solidFill>
                  <a:srgbClr val="948151"/>
                </a:solidFill>
              </a:rPr>
              <a:t>cues</a:t>
            </a:r>
          </a:p>
        </p:txBody>
      </p:sp>
      <p:sp>
        <p:nvSpPr>
          <p:cNvPr id="6" name="Slide Number Placeholder 5"/>
          <p:cNvSpPr>
            <a:spLocks noGrp="1"/>
          </p:cNvSpPr>
          <p:nvPr>
            <p:ph type="sldNum" sz="quarter" idx="12"/>
          </p:nvPr>
        </p:nvSpPr>
        <p:spPr/>
        <p:txBody>
          <a:bodyPr/>
          <a:lstStyle/>
          <a:p>
            <a:fld id="{A19474E0-4B2C-475A-A7F4-F5001DF4B68D}" type="slidenum">
              <a:rPr lang="en-US" smtClean="0"/>
              <a:pPr/>
              <a:t>32</a:t>
            </a:fld>
            <a:endParaRPr lang="en-US" dirty="0"/>
          </a:p>
        </p:txBody>
      </p:sp>
      <p:pic>
        <p:nvPicPr>
          <p:cNvPr id="10242" name="Picture 2"/>
          <p:cNvPicPr>
            <a:picLocks noGrp="1" noChangeAspect="1" noChangeArrowheads="1"/>
          </p:cNvPicPr>
          <p:nvPr>
            <p:ph sz="half" idx="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1651379"/>
            <a:ext cx="4038600" cy="438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469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4" name="Slide Number Placeholder 3"/>
          <p:cNvSpPr>
            <a:spLocks noGrp="1"/>
          </p:cNvSpPr>
          <p:nvPr>
            <p:ph type="sldNum" sz="quarter" idx="11"/>
          </p:nvPr>
        </p:nvSpPr>
        <p:spPr>
          <a:xfrm rot="10800000" flipV="1">
            <a:off x="8126412" y="6602033"/>
            <a:ext cx="1017588" cy="156459"/>
          </a:xfrm>
        </p:spPr>
        <p:txBody>
          <a:bodyPr/>
          <a:lstStyle/>
          <a:p>
            <a:pPr>
              <a:defRPr/>
            </a:pPr>
            <a:fld id="{8E0BD697-C650-4553-8269-3DAFA0DE6DB9}" type="slidenum">
              <a:rPr lang="en-US" smtClean="0"/>
              <a:pPr>
                <a:defRPr/>
              </a:pPr>
              <a:t>33</a:t>
            </a:fld>
            <a:endParaRPr lang="en-US" dirty="0">
              <a:latin typeface="Arial" charset="0"/>
            </a:endParaRPr>
          </a:p>
        </p:txBody>
      </p:sp>
      <p:pic>
        <p:nvPicPr>
          <p:cNvPr id="11266" name="Picture 2"/>
          <p:cNvPicPr>
            <a:picLocks noGrp="1" noChangeAspect="1" noChangeArrowheads="1"/>
          </p:cNvPicPr>
          <p:nvPr>
            <p:ph idx="1"/>
          </p:nvPr>
        </p:nvPicPr>
        <p:blipFill>
          <a:blip r:embed="rId2">
            <a:duotone>
              <a:prstClr val="black"/>
              <a:schemeClr val="accent2">
                <a:tint val="45000"/>
                <a:satMod val="400000"/>
              </a:schemeClr>
            </a:duotone>
            <a:lum bright="-20000" contrast="20000"/>
            <a:extLst>
              <a:ext uri="{28A0092B-C50C-407E-A947-70E740481C1C}">
                <a14:useLocalDpi xmlns:a14="http://schemas.microsoft.com/office/drawing/2010/main" val="0"/>
              </a:ext>
            </a:extLst>
          </a:blip>
          <a:srcRect/>
          <a:stretch>
            <a:fillRect/>
          </a:stretch>
        </p:blipFill>
        <p:spPr bwMode="auto">
          <a:xfrm>
            <a:off x="1357020" y="1598095"/>
            <a:ext cx="6599640" cy="364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692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Fear</a:t>
            </a:r>
            <a:endParaRPr lang="en-US" dirty="0"/>
          </a:p>
        </p:txBody>
      </p:sp>
      <p:sp>
        <p:nvSpPr>
          <p:cNvPr id="7" name="Content Placeholder 6"/>
          <p:cNvSpPr>
            <a:spLocks noGrp="1"/>
          </p:cNvSpPr>
          <p:nvPr>
            <p:ph sz="half" idx="2"/>
          </p:nvPr>
        </p:nvSpPr>
        <p:spPr>
          <a:xfrm>
            <a:off x="4648200" y="2692040"/>
            <a:ext cx="4038600" cy="2234821"/>
          </a:xfrm>
          <a:gradFill flip="none" rotWithShape="1">
            <a:gsLst>
              <a:gs pos="0">
                <a:srgbClr val="948151">
                  <a:tint val="66000"/>
                  <a:satMod val="160000"/>
                </a:srgbClr>
              </a:gs>
              <a:gs pos="50000">
                <a:srgbClr val="948151">
                  <a:tint val="44500"/>
                  <a:satMod val="160000"/>
                </a:srgbClr>
              </a:gs>
              <a:gs pos="100000">
                <a:srgbClr val="948151">
                  <a:tint val="23500"/>
                  <a:satMod val="160000"/>
                </a:srgbClr>
              </a:gs>
            </a:gsLst>
            <a:lin ang="16200000" scaled="1"/>
            <a:tileRect/>
          </a:gradFill>
        </p:spPr>
        <p:txBody>
          <a:bodyPr/>
          <a:lstStyle/>
          <a:p>
            <a:r>
              <a:rPr lang="en-US" dirty="0" smtClean="0">
                <a:solidFill>
                  <a:srgbClr val="000099"/>
                </a:solidFill>
              </a:rPr>
              <a:t>Stigmatization</a:t>
            </a:r>
          </a:p>
          <a:p>
            <a:r>
              <a:rPr lang="en-US" dirty="0" smtClean="0">
                <a:solidFill>
                  <a:srgbClr val="000099"/>
                </a:solidFill>
              </a:rPr>
              <a:t>Judgment</a:t>
            </a:r>
          </a:p>
          <a:p>
            <a:r>
              <a:rPr lang="en-US" dirty="0" smtClean="0">
                <a:solidFill>
                  <a:srgbClr val="000099"/>
                </a:solidFill>
              </a:rPr>
              <a:t>Disapproval</a:t>
            </a:r>
          </a:p>
          <a:p>
            <a:r>
              <a:rPr lang="en-US" dirty="0" smtClean="0">
                <a:solidFill>
                  <a:srgbClr val="000099"/>
                </a:solidFill>
              </a:rPr>
              <a:t>Mistrust</a:t>
            </a:r>
            <a:endParaRPr lang="en-US" dirty="0">
              <a:solidFill>
                <a:srgbClr val="000099"/>
              </a:solidFill>
            </a:endParaRPr>
          </a:p>
        </p:txBody>
      </p:sp>
      <p:sp>
        <p:nvSpPr>
          <p:cNvPr id="4" name="Slide Number Placeholder 3"/>
          <p:cNvSpPr>
            <a:spLocks noGrp="1"/>
          </p:cNvSpPr>
          <p:nvPr>
            <p:ph type="sldNum" sz="quarter" idx="12"/>
          </p:nvPr>
        </p:nvSpPr>
        <p:spPr/>
        <p:txBody>
          <a:bodyPr/>
          <a:lstStyle/>
          <a:p>
            <a:pPr>
              <a:defRPr/>
            </a:pPr>
            <a:fld id="{8E0BD697-C650-4553-8269-3DAFA0DE6DB9}" type="slidenum">
              <a:rPr lang="en-US" smtClean="0"/>
              <a:pPr>
                <a:defRPr/>
              </a:pPr>
              <a:t>34</a:t>
            </a:fld>
            <a:endParaRPr lang="en-US" dirty="0">
              <a:latin typeface="Arial" charset="0"/>
            </a:endParaRPr>
          </a:p>
        </p:txBody>
      </p:sp>
      <p:pic>
        <p:nvPicPr>
          <p:cNvPr id="12290" name="Picture 2"/>
          <p:cNvPicPr>
            <a:picLocks noGrp="1" noChangeAspect="1" noChangeArrowheads="1"/>
          </p:cNvPicPr>
          <p:nvPr>
            <p:ph sz="half" idx="1"/>
          </p:nvPr>
        </p:nvPicPr>
        <p:blipFill>
          <a:blip r:embed="rId2">
            <a:duotone>
              <a:prstClr val="black"/>
              <a:srgbClr val="D9C3A5">
                <a:tint val="50000"/>
                <a:satMod val="180000"/>
              </a:srgbClr>
            </a:duotone>
            <a:lum bright="-20000" contrast="40000"/>
            <a:extLst>
              <a:ext uri="{28A0092B-C50C-407E-A947-70E740481C1C}">
                <a14:useLocalDpi xmlns:a14="http://schemas.microsoft.com/office/drawing/2010/main" val="0"/>
              </a:ext>
            </a:extLst>
          </a:blip>
          <a:srcRect/>
          <a:stretch>
            <a:fillRect/>
          </a:stretch>
        </p:blipFill>
        <p:spPr bwMode="auto">
          <a:xfrm>
            <a:off x="457200" y="1746914"/>
            <a:ext cx="4038600" cy="383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32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Identifying Resources</a:t>
            </a:r>
            <a:endParaRPr lang="en-US" dirty="0"/>
          </a:p>
        </p:txBody>
      </p:sp>
      <p:sp>
        <p:nvSpPr>
          <p:cNvPr id="6" name="Slide Number Placeholder 5"/>
          <p:cNvSpPr>
            <a:spLocks noGrp="1"/>
          </p:cNvSpPr>
          <p:nvPr>
            <p:ph type="sldNum" sz="quarter" idx="11"/>
          </p:nvPr>
        </p:nvSpPr>
        <p:spPr>
          <a:xfrm rot="10800000" flipV="1">
            <a:off x="8126412" y="6602033"/>
            <a:ext cx="1017588" cy="156459"/>
          </a:xfrm>
        </p:spPr>
        <p:txBody>
          <a:bodyPr/>
          <a:lstStyle/>
          <a:p>
            <a:fld id="{A19474E0-4B2C-475A-A7F4-F5001DF4B68D}" type="slidenum">
              <a:rPr lang="en-US" smtClean="0"/>
              <a:pPr/>
              <a:t>35</a:t>
            </a:fld>
            <a:endParaRPr lang="en-US" dirty="0"/>
          </a:p>
        </p:txBody>
      </p:sp>
      <p:pic>
        <p:nvPicPr>
          <p:cNvPr id="13314" name="Picture 2"/>
          <p:cNvPicPr>
            <a:picLocks noGrp="1" noChangeAspect="1" noChangeArrowheads="1"/>
          </p:cNvPicPr>
          <p:nvPr>
            <p:ph idx="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0668" y="1558872"/>
            <a:ext cx="6244799" cy="464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3152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4" name="Slide Number Placeholder 3"/>
          <p:cNvSpPr>
            <a:spLocks noGrp="1"/>
          </p:cNvSpPr>
          <p:nvPr>
            <p:ph type="sldNum" sz="quarter" idx="11"/>
          </p:nvPr>
        </p:nvSpPr>
        <p:spPr>
          <a:xfrm rot="10800000" flipV="1">
            <a:off x="8126412" y="6602033"/>
            <a:ext cx="1017588" cy="156459"/>
          </a:xfrm>
        </p:spPr>
        <p:txBody>
          <a:bodyPr/>
          <a:lstStyle/>
          <a:p>
            <a:pPr>
              <a:defRPr/>
            </a:pPr>
            <a:fld id="{8E0BD697-C650-4553-8269-3DAFA0DE6DB9}" type="slidenum">
              <a:rPr lang="en-US" smtClean="0"/>
              <a:pPr>
                <a:defRPr/>
              </a:pPr>
              <a:t>36</a:t>
            </a:fld>
            <a:endParaRPr lang="en-US" dirty="0">
              <a:latin typeface="Arial" charset="0"/>
            </a:endParaRPr>
          </a:p>
        </p:txBody>
      </p:sp>
      <p:sp>
        <p:nvSpPr>
          <p:cNvPr id="5" name="Rectangle 4"/>
          <p:cNvSpPr/>
          <p:nvPr/>
        </p:nvSpPr>
        <p:spPr bwMode="auto">
          <a:xfrm>
            <a:off x="1608083" y="1529255"/>
            <a:ext cx="6227379" cy="4698124"/>
          </a:xfrm>
          <a:prstGeom prst="rect">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pic>
        <p:nvPicPr>
          <p:cNvPr id="4098" name="Picture 2"/>
          <p:cNvPicPr>
            <a:picLocks noGrp="1" noChangeAspect="1" noChangeArrowheads="1"/>
          </p:cNvPicPr>
          <p:nvPr>
            <p:ph idx="1"/>
          </p:nvPr>
        </p:nvPicPr>
        <p:blipFill>
          <a:blip r:embed="rId2">
            <a:duotone>
              <a:prstClr val="black"/>
              <a:srgbClr val="1818F0">
                <a:tint val="45000"/>
                <a:satMod val="400000"/>
              </a:srgbClr>
            </a:duotone>
            <a:lum bright="24000" contrast="71000"/>
            <a:extLst>
              <a:ext uri="{28A0092B-C50C-407E-A947-70E740481C1C}">
                <a14:useLocalDpi xmlns:a14="http://schemas.microsoft.com/office/drawing/2010/main" val="0"/>
              </a:ext>
            </a:extLst>
          </a:blip>
          <a:srcRect/>
          <a:stretch>
            <a:fillRect/>
          </a:stretch>
        </p:blipFill>
        <p:spPr bwMode="auto">
          <a:xfrm>
            <a:off x="1636584" y="1558872"/>
            <a:ext cx="6183148" cy="464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369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t>Accommodations</a:t>
            </a:r>
          </a:p>
        </p:txBody>
      </p:sp>
      <p:sp>
        <p:nvSpPr>
          <p:cNvPr id="4" name="Slide Number Placeholder 3"/>
          <p:cNvSpPr>
            <a:spLocks noGrp="1"/>
          </p:cNvSpPr>
          <p:nvPr>
            <p:ph type="sldNum" sz="quarter" idx="11"/>
          </p:nvPr>
        </p:nvSpPr>
        <p:spPr>
          <a:xfrm>
            <a:off x="8126412" y="6632620"/>
            <a:ext cx="1017588" cy="225379"/>
          </a:xfrm>
        </p:spPr>
        <p:txBody>
          <a:bodyPr/>
          <a:lstStyle/>
          <a:p>
            <a:pPr>
              <a:defRPr/>
            </a:pPr>
            <a:fld id="{8E0BD697-C650-4553-8269-3DAFA0DE6DB9}" type="slidenum">
              <a:rPr lang="en-US" smtClean="0"/>
              <a:pPr>
                <a:defRPr/>
              </a:pPr>
              <a:t>37</a:t>
            </a:fld>
            <a:endParaRPr lang="en-US" dirty="0">
              <a:latin typeface="Arial" charset="0"/>
            </a:endParaRPr>
          </a:p>
        </p:txBody>
      </p:sp>
      <p:pic>
        <p:nvPicPr>
          <p:cNvPr id="1026"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855" y="2081048"/>
            <a:ext cx="3409687" cy="32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916501" y="2544322"/>
            <a:ext cx="5074991" cy="2281116"/>
          </a:xfrm>
        </p:spPr>
        <p:txBody>
          <a:bodyPr/>
          <a:lstStyle/>
          <a:p>
            <a:r>
              <a:rPr lang="en-US" b="1" dirty="0" smtClean="0">
                <a:solidFill>
                  <a:srgbClr val="000099"/>
                </a:solidFill>
              </a:rPr>
              <a:t>Scenario</a:t>
            </a:r>
          </a:p>
          <a:p>
            <a:r>
              <a:rPr lang="en-US" b="1" dirty="0" smtClean="0">
                <a:solidFill>
                  <a:srgbClr val="000099"/>
                </a:solidFill>
              </a:rPr>
              <a:t>Hearing Loss</a:t>
            </a:r>
          </a:p>
          <a:p>
            <a:r>
              <a:rPr lang="en-US" b="1" dirty="0" smtClean="0">
                <a:solidFill>
                  <a:srgbClr val="000099"/>
                </a:solidFill>
              </a:rPr>
              <a:t>Vision Loss</a:t>
            </a:r>
          </a:p>
          <a:p>
            <a:r>
              <a:rPr lang="en-US" b="1" dirty="0" smtClean="0">
                <a:solidFill>
                  <a:srgbClr val="000099"/>
                </a:solidFill>
              </a:rPr>
              <a:t>Idea Catcher</a:t>
            </a:r>
          </a:p>
          <a:p>
            <a:endParaRPr lang="en-US" b="1" dirty="0" smtClean="0">
              <a:solidFill>
                <a:srgbClr val="000099"/>
              </a:solidFill>
            </a:endParaRPr>
          </a:p>
          <a:p>
            <a:endParaRPr lang="en-US" b="1" dirty="0">
              <a:solidFill>
                <a:srgbClr val="000099"/>
              </a:solidFill>
            </a:endParaRPr>
          </a:p>
        </p:txBody>
      </p:sp>
    </p:spTree>
    <p:extLst>
      <p:ext uri="{BB962C8B-B14F-4D97-AF65-F5344CB8AC3E}">
        <p14:creationId xmlns:p14="http://schemas.microsoft.com/office/powerpoint/2010/main" val="3571618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sz="half" idx="1"/>
          </p:nvPr>
        </p:nvSpPr>
        <p:spPr>
          <a:xfrm>
            <a:off x="457199" y="1600200"/>
            <a:ext cx="5534167" cy="4525963"/>
          </a:xfrm>
          <a:gradFill flip="none" rotWithShape="1">
            <a:gsLst>
              <a:gs pos="0">
                <a:srgbClr val="948151">
                  <a:tint val="66000"/>
                  <a:satMod val="160000"/>
                </a:srgbClr>
              </a:gs>
              <a:gs pos="50000">
                <a:srgbClr val="948151">
                  <a:tint val="44500"/>
                  <a:satMod val="160000"/>
                </a:srgbClr>
              </a:gs>
              <a:gs pos="100000">
                <a:srgbClr val="948151">
                  <a:tint val="23500"/>
                  <a:satMod val="160000"/>
                </a:srgbClr>
              </a:gs>
            </a:gsLst>
            <a:lin ang="16200000" scaled="1"/>
            <a:tileRect/>
          </a:gradFill>
        </p:spPr>
        <p:txBody>
          <a:bodyPr/>
          <a:lstStyle/>
          <a:p>
            <a:pPr marL="0" indent="0">
              <a:buNone/>
            </a:pPr>
            <a:r>
              <a:rPr lang="en-US" dirty="0" smtClean="0">
                <a:solidFill>
                  <a:srgbClr val="000099"/>
                </a:solidFill>
              </a:rPr>
              <a:t>You have been assigned a new case in which both parents are deaf. You are preparing for your first home visit with the family.</a:t>
            </a:r>
          </a:p>
          <a:p>
            <a:pPr marL="0" indent="0">
              <a:buNone/>
            </a:pPr>
            <a:endParaRPr lang="en-US" sz="800" dirty="0" smtClean="0">
              <a:solidFill>
                <a:srgbClr val="000099"/>
              </a:solidFill>
            </a:endParaRPr>
          </a:p>
          <a:p>
            <a:pPr lvl="2"/>
            <a:r>
              <a:rPr lang="en-US" sz="2400" b="1" dirty="0" smtClean="0">
                <a:solidFill>
                  <a:srgbClr val="000099"/>
                </a:solidFill>
              </a:rPr>
              <a:t>What steps will you take in preparation for the home visit?</a:t>
            </a:r>
          </a:p>
          <a:p>
            <a:pPr marL="914400" lvl="2" indent="0">
              <a:buNone/>
            </a:pPr>
            <a:endParaRPr lang="en-US" dirty="0" smtClean="0">
              <a:solidFill>
                <a:srgbClr val="000099"/>
              </a:solidFill>
            </a:endParaRPr>
          </a:p>
          <a:p>
            <a:pPr lvl="2"/>
            <a:r>
              <a:rPr lang="en-US" sz="2400" b="1" dirty="0" smtClean="0">
                <a:solidFill>
                  <a:srgbClr val="000099"/>
                </a:solidFill>
              </a:rPr>
              <a:t>What accommodations will you arrange for?</a:t>
            </a:r>
            <a:endParaRPr lang="en-US" sz="2400" b="1" dirty="0">
              <a:solidFill>
                <a:srgbClr val="000099"/>
              </a:solidFill>
            </a:endParaRPr>
          </a:p>
        </p:txBody>
      </p:sp>
      <p:sp>
        <p:nvSpPr>
          <p:cNvPr id="4" name="Slide Number Placeholder 3"/>
          <p:cNvSpPr>
            <a:spLocks noGrp="1"/>
          </p:cNvSpPr>
          <p:nvPr>
            <p:ph type="sldNum" sz="quarter" idx="12"/>
          </p:nvPr>
        </p:nvSpPr>
        <p:spPr/>
        <p:txBody>
          <a:bodyPr/>
          <a:lstStyle/>
          <a:p>
            <a:pPr>
              <a:defRPr/>
            </a:pPr>
            <a:fld id="{8E0BD697-C650-4553-8269-3DAFA0DE6DB9}" type="slidenum">
              <a:rPr lang="en-US" smtClean="0"/>
              <a:pPr>
                <a:defRPr/>
              </a:pPr>
              <a:t>38</a:t>
            </a:fld>
            <a:endParaRPr lang="en-US" dirty="0">
              <a:latin typeface="Arial" charset="0"/>
            </a:endParaRPr>
          </a:p>
        </p:txBody>
      </p:sp>
      <p:pic>
        <p:nvPicPr>
          <p:cNvPr id="14338" name="Picture 2"/>
          <p:cNvPicPr>
            <a:picLocks noGrp="1" noChangeAspect="1" noChangeArrowheads="1"/>
          </p:cNvPicPr>
          <p:nvPr>
            <p:ph sz="half" idx="2"/>
          </p:nvPr>
        </p:nvPicPr>
        <p:blipFill>
          <a:blip r:embed="rId2" cstate="print">
            <a:duotone>
              <a:schemeClr val="accent6">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6318250" y="1473957"/>
            <a:ext cx="2368550" cy="316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130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for Hearing Loss</a:t>
            </a:r>
            <a:endParaRPr lang="en-US" dirty="0"/>
          </a:p>
        </p:txBody>
      </p:sp>
      <p:sp>
        <p:nvSpPr>
          <p:cNvPr id="5" name="Content Placeholder 4"/>
          <p:cNvSpPr>
            <a:spLocks noGrp="1"/>
          </p:cNvSpPr>
          <p:nvPr>
            <p:ph sz="half" idx="2"/>
          </p:nvPr>
        </p:nvSpPr>
        <p:spPr/>
        <p:txBody>
          <a:bodyPr/>
          <a:lstStyle/>
          <a:p>
            <a:r>
              <a:rPr lang="en-US" sz="2400" dirty="0">
                <a:solidFill>
                  <a:srgbClr val="000099"/>
                </a:solidFill>
              </a:rPr>
              <a:t>Captioning</a:t>
            </a:r>
          </a:p>
          <a:p>
            <a:r>
              <a:rPr lang="en-US" sz="2400" dirty="0">
                <a:solidFill>
                  <a:srgbClr val="000099"/>
                </a:solidFill>
              </a:rPr>
              <a:t>Communication Access Real-time Translation (CART)</a:t>
            </a:r>
          </a:p>
          <a:p>
            <a:r>
              <a:rPr lang="en-US" sz="2400" dirty="0">
                <a:solidFill>
                  <a:srgbClr val="000099"/>
                </a:solidFill>
              </a:rPr>
              <a:t>Video</a:t>
            </a:r>
          </a:p>
          <a:p>
            <a:r>
              <a:rPr lang="en-US" sz="2400" dirty="0">
                <a:solidFill>
                  <a:srgbClr val="000099"/>
                </a:solidFill>
              </a:rPr>
              <a:t>Mobile phones</a:t>
            </a:r>
          </a:p>
          <a:p>
            <a:r>
              <a:rPr lang="en-US" sz="2400" dirty="0">
                <a:solidFill>
                  <a:srgbClr val="000099"/>
                </a:solidFill>
              </a:rPr>
              <a:t>Assistive Listening Devices (ALD), ex: FM system</a:t>
            </a:r>
          </a:p>
          <a:p>
            <a:r>
              <a:rPr lang="en-US" sz="2400" dirty="0">
                <a:solidFill>
                  <a:srgbClr val="000099"/>
                </a:solidFill>
              </a:rPr>
              <a:t>Sign language interpreters</a:t>
            </a:r>
          </a:p>
          <a:p>
            <a:endParaRPr lang="en-US" sz="2400" dirty="0">
              <a:solidFill>
                <a:srgbClr val="000099"/>
              </a:solidFill>
            </a:endParaRPr>
          </a:p>
        </p:txBody>
      </p:sp>
      <p:sp>
        <p:nvSpPr>
          <p:cNvPr id="4" name="Slide Number Placeholder 3"/>
          <p:cNvSpPr>
            <a:spLocks noGrp="1"/>
          </p:cNvSpPr>
          <p:nvPr>
            <p:ph type="sldNum" sz="quarter" idx="12"/>
          </p:nvPr>
        </p:nvSpPr>
        <p:spPr/>
        <p:txBody>
          <a:bodyPr/>
          <a:lstStyle/>
          <a:p>
            <a:pPr>
              <a:defRPr/>
            </a:pPr>
            <a:fld id="{8E0BD697-C650-4553-8269-3DAFA0DE6DB9}" type="slidenum">
              <a:rPr lang="en-US" smtClean="0"/>
              <a:pPr>
                <a:defRPr/>
              </a:pPr>
              <a:t>39</a:t>
            </a:fld>
            <a:endParaRPr lang="en-US" dirty="0">
              <a:latin typeface="Arial" charset="0"/>
            </a:endParaRPr>
          </a:p>
        </p:txBody>
      </p:sp>
      <p:pic>
        <p:nvPicPr>
          <p:cNvPr id="15362" name="Picture 2"/>
          <p:cNvPicPr>
            <a:picLocks noGrp="1" noChangeAspect="1" noChangeArrowheads="1"/>
          </p:cNvPicPr>
          <p:nvPr>
            <p:ph sz="half" idx="1"/>
          </p:nvPr>
        </p:nvPicPr>
        <p:blipFill>
          <a:blip r:embed="rId2" cstate="print">
            <a:duotone>
              <a:prstClr val="black"/>
              <a:srgbClr val="D9C3A5">
                <a:tint val="50000"/>
                <a:satMod val="180000"/>
              </a:srgbClr>
            </a:duotone>
            <a:lum bright="-20000"/>
            <a:extLst>
              <a:ext uri="{28A0092B-C50C-407E-A947-70E740481C1C}">
                <a14:useLocalDpi xmlns:a14="http://schemas.microsoft.com/office/drawing/2010/main" val="0"/>
              </a:ext>
            </a:extLst>
          </a:blip>
          <a:srcRect/>
          <a:stretch>
            <a:fillRect/>
          </a:stretch>
        </p:blipFill>
        <p:spPr bwMode="auto">
          <a:xfrm>
            <a:off x="457200" y="2224585"/>
            <a:ext cx="4038600" cy="311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945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Competencies, continued</a:t>
            </a:r>
            <a:endParaRPr lang="en-US" dirty="0"/>
          </a:p>
        </p:txBody>
      </p:sp>
      <p:sp>
        <p:nvSpPr>
          <p:cNvPr id="3" name="Content Placeholder 2"/>
          <p:cNvSpPr>
            <a:spLocks noGrp="1"/>
          </p:cNvSpPr>
          <p:nvPr>
            <p:ph idx="1"/>
          </p:nvPr>
        </p:nvSpPr>
        <p:spPr>
          <a:xfrm>
            <a:off x="470645" y="1438834"/>
            <a:ext cx="8247888" cy="4446811"/>
          </a:xfrm>
          <a:gradFill flip="none" rotWithShape="1">
            <a:gsLst>
              <a:gs pos="0">
                <a:srgbClr val="948151">
                  <a:tint val="66000"/>
                  <a:satMod val="160000"/>
                </a:srgbClr>
              </a:gs>
              <a:gs pos="50000">
                <a:srgbClr val="948151">
                  <a:tint val="44500"/>
                  <a:satMod val="160000"/>
                </a:srgbClr>
              </a:gs>
              <a:gs pos="100000">
                <a:srgbClr val="948151">
                  <a:tint val="23500"/>
                  <a:satMod val="160000"/>
                </a:srgbClr>
              </a:gs>
            </a:gsLst>
            <a:lin ang="5400000" scaled="1"/>
            <a:tileRect/>
          </a:gradFill>
        </p:spPr>
        <p:txBody>
          <a:bodyPr/>
          <a:lstStyle/>
          <a:p>
            <a:pPr>
              <a:buFont typeface="Wingdings" pitchFamily="2" charset="2"/>
              <a:buChar char="ü"/>
            </a:pPr>
            <a:r>
              <a:rPr lang="en-US" dirty="0" smtClean="0"/>
              <a:t>108-1: The Child Welfare Professional understands the concept of cultural competence; knows how one’s own culture affects behavior and values; and knows how cultural and ethnic differences may affect the delivery of child welfare services.</a:t>
            </a:r>
          </a:p>
          <a:p>
            <a:pPr>
              <a:buFont typeface="Wingdings" pitchFamily="2" charset="2"/>
              <a:buChar char="ü"/>
            </a:pPr>
            <a:endParaRPr lang="en-US" dirty="0"/>
          </a:p>
          <a:p>
            <a:pPr>
              <a:buFont typeface="Wingdings" pitchFamily="2" charset="2"/>
              <a:buChar char="ü"/>
            </a:pPr>
            <a:r>
              <a:rPr lang="en-US" dirty="0" smtClean="0"/>
              <a:t>304-6: The </a:t>
            </a:r>
            <a:r>
              <a:rPr lang="en-US" dirty="0"/>
              <a:t>Child Welfare Professional is aware of the negative stereotypical attitudes and misconceptions regarding developmental disabilities and knows how these stereotypes can interfere with the provision of services to clients with disabilities.</a:t>
            </a:r>
          </a:p>
          <a:p>
            <a:pPr marL="0" indent="0">
              <a:buNone/>
            </a:pPr>
            <a:endParaRPr lang="en-US" dirty="0"/>
          </a:p>
        </p:txBody>
      </p:sp>
      <p:sp>
        <p:nvSpPr>
          <p:cNvPr id="4" name="Slide Number Placeholder 3"/>
          <p:cNvSpPr>
            <a:spLocks noGrp="1"/>
          </p:cNvSpPr>
          <p:nvPr>
            <p:ph type="sldNum" sz="quarter" idx="11"/>
          </p:nvPr>
        </p:nvSpPr>
        <p:spPr>
          <a:xfrm>
            <a:off x="8126412" y="6671256"/>
            <a:ext cx="1017588" cy="186743"/>
          </a:xfrm>
        </p:spPr>
        <p:txBody>
          <a:bodyPr/>
          <a:lstStyle/>
          <a:p>
            <a:pPr>
              <a:defRPr/>
            </a:pPr>
            <a:fld id="{8E0BD697-C650-4553-8269-3DAFA0DE6DB9}" type="slidenum">
              <a:rPr lang="en-US" smtClean="0"/>
              <a:pPr>
                <a:defRPr/>
              </a:pPr>
              <a:t>4</a:t>
            </a:fld>
            <a:endParaRPr lang="en-US" dirty="0">
              <a:latin typeface="Arial" charset="0"/>
            </a:endParaRPr>
          </a:p>
        </p:txBody>
      </p:sp>
    </p:spTree>
    <p:extLst>
      <p:ext uri="{BB962C8B-B14F-4D97-AF65-F5344CB8AC3E}">
        <p14:creationId xmlns:p14="http://schemas.microsoft.com/office/powerpoint/2010/main" val="2973781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for Vision Loss</a:t>
            </a:r>
            <a:endParaRPr lang="en-US" dirty="0"/>
          </a:p>
        </p:txBody>
      </p:sp>
      <p:sp>
        <p:nvSpPr>
          <p:cNvPr id="3" name="Content Placeholder 2"/>
          <p:cNvSpPr>
            <a:spLocks noGrp="1"/>
          </p:cNvSpPr>
          <p:nvPr>
            <p:ph sz="half" idx="1"/>
          </p:nvPr>
        </p:nvSpPr>
        <p:spPr/>
        <p:txBody>
          <a:bodyPr/>
          <a:lstStyle/>
          <a:p>
            <a:r>
              <a:rPr lang="en-US" sz="2400" dirty="0" smtClean="0">
                <a:solidFill>
                  <a:srgbClr val="000099"/>
                </a:solidFill>
              </a:rPr>
              <a:t>Computer programs, i.e. screen review software, translation software</a:t>
            </a:r>
          </a:p>
          <a:p>
            <a:r>
              <a:rPr lang="en-US" sz="2400" dirty="0" smtClean="0">
                <a:solidFill>
                  <a:srgbClr val="000099"/>
                </a:solidFill>
              </a:rPr>
              <a:t>Smart phone apps</a:t>
            </a:r>
          </a:p>
          <a:p>
            <a:r>
              <a:rPr lang="en-US" sz="2400" dirty="0" smtClean="0">
                <a:solidFill>
                  <a:srgbClr val="000099"/>
                </a:solidFill>
              </a:rPr>
              <a:t>Video magnifiers</a:t>
            </a:r>
          </a:p>
          <a:p>
            <a:r>
              <a:rPr lang="en-US" sz="2400" dirty="0" smtClean="0">
                <a:solidFill>
                  <a:srgbClr val="000099"/>
                </a:solidFill>
              </a:rPr>
              <a:t>Braille technology</a:t>
            </a:r>
          </a:p>
          <a:p>
            <a:r>
              <a:rPr lang="en-US" sz="2400" dirty="0" smtClean="0">
                <a:solidFill>
                  <a:srgbClr val="000099"/>
                </a:solidFill>
              </a:rPr>
              <a:t>Optical Character Recognition System (OCR)</a:t>
            </a:r>
          </a:p>
        </p:txBody>
      </p:sp>
      <p:sp>
        <p:nvSpPr>
          <p:cNvPr id="4" name="Slide Number Placeholder 3"/>
          <p:cNvSpPr>
            <a:spLocks noGrp="1"/>
          </p:cNvSpPr>
          <p:nvPr>
            <p:ph type="sldNum" sz="quarter" idx="12"/>
          </p:nvPr>
        </p:nvSpPr>
        <p:spPr/>
        <p:txBody>
          <a:bodyPr/>
          <a:lstStyle/>
          <a:p>
            <a:pPr>
              <a:defRPr/>
            </a:pPr>
            <a:fld id="{8E0BD697-C650-4553-8269-3DAFA0DE6DB9}" type="slidenum">
              <a:rPr lang="en-US" smtClean="0"/>
              <a:pPr>
                <a:defRPr/>
              </a:pPr>
              <a:t>40</a:t>
            </a:fld>
            <a:endParaRPr lang="en-US" dirty="0">
              <a:latin typeface="Arial" charset="0"/>
            </a:endParaRPr>
          </a:p>
        </p:txBody>
      </p:sp>
      <p:pic>
        <p:nvPicPr>
          <p:cNvPr id="16386" name="Picture 2"/>
          <p:cNvPicPr>
            <a:picLocks noGrp="1" noChangeAspect="1" noChangeArrowheads="1"/>
          </p:cNvPicPr>
          <p:nvPr>
            <p:ph sz="half" idx="2"/>
          </p:nvPr>
        </p:nvPicPr>
        <p:blipFill>
          <a:blip r:embed="rId2">
            <a:duotone>
              <a:schemeClr val="accent2">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a:off x="4402536" y="1992574"/>
            <a:ext cx="4038600" cy="335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222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4" name="Slide Number Placeholder 3"/>
          <p:cNvSpPr>
            <a:spLocks noGrp="1"/>
          </p:cNvSpPr>
          <p:nvPr>
            <p:ph type="sldNum" sz="quarter" idx="11"/>
          </p:nvPr>
        </p:nvSpPr>
        <p:spPr>
          <a:xfrm rot="10800000" flipV="1">
            <a:off x="8126412" y="6602033"/>
            <a:ext cx="1017588" cy="156459"/>
          </a:xfrm>
        </p:spPr>
        <p:txBody>
          <a:bodyPr/>
          <a:lstStyle/>
          <a:p>
            <a:pPr>
              <a:defRPr/>
            </a:pPr>
            <a:fld id="{8E0BD697-C650-4553-8269-3DAFA0DE6DB9}" type="slidenum">
              <a:rPr lang="en-US" smtClean="0"/>
              <a:pPr>
                <a:defRPr/>
              </a:pPr>
              <a:t>41</a:t>
            </a:fld>
            <a:endParaRPr lang="en-US" dirty="0">
              <a:latin typeface="Arial" charset="0"/>
            </a:endParaRPr>
          </a:p>
        </p:txBody>
      </p:sp>
      <p:sp>
        <p:nvSpPr>
          <p:cNvPr id="5" name="Rectangle 4"/>
          <p:cNvSpPr/>
          <p:nvPr/>
        </p:nvSpPr>
        <p:spPr bwMode="auto">
          <a:xfrm>
            <a:off x="1608083" y="1529255"/>
            <a:ext cx="6227379" cy="4698124"/>
          </a:xfrm>
          <a:prstGeom prst="rect">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pic>
        <p:nvPicPr>
          <p:cNvPr id="4098" name="Picture 2"/>
          <p:cNvPicPr>
            <a:picLocks noGrp="1" noChangeAspect="1" noChangeArrowheads="1"/>
          </p:cNvPicPr>
          <p:nvPr>
            <p:ph idx="1"/>
          </p:nvPr>
        </p:nvPicPr>
        <p:blipFill>
          <a:blip r:embed="rId2">
            <a:duotone>
              <a:prstClr val="black"/>
              <a:srgbClr val="1818F0">
                <a:tint val="45000"/>
                <a:satMod val="400000"/>
              </a:srgbClr>
            </a:duotone>
            <a:lum bright="24000" contrast="71000"/>
            <a:extLst>
              <a:ext uri="{28A0092B-C50C-407E-A947-70E740481C1C}">
                <a14:useLocalDpi xmlns:a14="http://schemas.microsoft.com/office/drawing/2010/main" val="0"/>
              </a:ext>
            </a:extLst>
          </a:blip>
          <a:srcRect/>
          <a:stretch>
            <a:fillRect/>
          </a:stretch>
        </p:blipFill>
        <p:spPr bwMode="auto">
          <a:xfrm>
            <a:off x="1636584" y="1558872"/>
            <a:ext cx="6183148" cy="464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369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t>Resources</a:t>
            </a:r>
          </a:p>
        </p:txBody>
      </p:sp>
      <p:sp>
        <p:nvSpPr>
          <p:cNvPr id="4" name="Slide Number Placeholder 3"/>
          <p:cNvSpPr>
            <a:spLocks noGrp="1"/>
          </p:cNvSpPr>
          <p:nvPr>
            <p:ph type="sldNum" sz="quarter" idx="11"/>
          </p:nvPr>
        </p:nvSpPr>
        <p:spPr>
          <a:xfrm>
            <a:off x="8126412" y="6632620"/>
            <a:ext cx="1017588" cy="225379"/>
          </a:xfrm>
        </p:spPr>
        <p:txBody>
          <a:bodyPr/>
          <a:lstStyle/>
          <a:p>
            <a:pPr>
              <a:defRPr/>
            </a:pPr>
            <a:fld id="{8E0BD697-C650-4553-8269-3DAFA0DE6DB9}" type="slidenum">
              <a:rPr lang="en-US" smtClean="0"/>
              <a:pPr>
                <a:defRPr/>
              </a:pPr>
              <a:t>42</a:t>
            </a:fld>
            <a:endParaRPr lang="en-US" dirty="0">
              <a:latin typeface="Arial" charset="0"/>
            </a:endParaRPr>
          </a:p>
        </p:txBody>
      </p:sp>
      <p:pic>
        <p:nvPicPr>
          <p:cNvPr id="1026"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855" y="2081048"/>
            <a:ext cx="3409687" cy="32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643541" y="2626209"/>
            <a:ext cx="5074991" cy="1713799"/>
          </a:xfrm>
        </p:spPr>
        <p:txBody>
          <a:bodyPr/>
          <a:lstStyle/>
          <a:p>
            <a:pPr marL="0" indent="0" algn="ctr">
              <a:buNone/>
            </a:pPr>
            <a:r>
              <a:rPr lang="en-US" sz="3600" b="1" dirty="0" smtClean="0">
                <a:solidFill>
                  <a:srgbClr val="000099"/>
                </a:solidFill>
              </a:rPr>
              <a:t>Pennsylvania           State                        Offices</a:t>
            </a:r>
          </a:p>
          <a:p>
            <a:pPr algn="ctr"/>
            <a:endParaRPr lang="en-US" sz="3600" b="1" dirty="0">
              <a:solidFill>
                <a:srgbClr val="000099"/>
              </a:solidFill>
            </a:endParaRPr>
          </a:p>
        </p:txBody>
      </p:sp>
    </p:spTree>
    <p:extLst>
      <p:ext uri="{BB962C8B-B14F-4D97-AF65-F5344CB8AC3E}">
        <p14:creationId xmlns:p14="http://schemas.microsoft.com/office/powerpoint/2010/main" val="430526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70645" y="1262130"/>
            <a:ext cx="8247888" cy="5057988"/>
          </a:xfrm>
        </p:spPr>
        <p:txBody>
          <a:bodyPr/>
          <a:lstStyle/>
          <a:p>
            <a:r>
              <a:rPr lang="en-US" sz="2400" dirty="0" smtClean="0"/>
              <a:t>Pennsylvania Office for the Deaf and Hard of Hearing (ODHH): </a:t>
            </a:r>
            <a:r>
              <a:rPr lang="en-US" u="sng" dirty="0">
                <a:hlinkClick r:id="rId2"/>
              </a:rPr>
              <a:t>http://www.portal.state.pa.us/portal/server.pt/community/office_for_the_deaf___</a:t>
            </a:r>
            <a:r>
              <a:rPr lang="en-US" u="sng" dirty="0" smtClean="0">
                <a:hlinkClick r:id="rId2"/>
              </a:rPr>
              <a:t>hard_of_hearing/10371</a:t>
            </a:r>
            <a:endParaRPr lang="en-US" u="sng" dirty="0" smtClean="0"/>
          </a:p>
          <a:p>
            <a:endParaRPr lang="en-US" u="sng" dirty="0"/>
          </a:p>
          <a:p>
            <a:r>
              <a:rPr lang="en-US" sz="2400" dirty="0" smtClean="0"/>
              <a:t>The Pennsylvania Bureau of Blindness and Visual Services (BBVS): </a:t>
            </a:r>
            <a:r>
              <a:rPr lang="en-US" u="sng" dirty="0">
                <a:hlinkClick r:id="rId3"/>
              </a:rPr>
              <a:t>http://www.dli.state.pa.us/portal/server.pt/community/blindness_and_visual_services/10367</a:t>
            </a:r>
            <a:endParaRPr lang="en-US" dirty="0"/>
          </a:p>
          <a:p>
            <a:endParaRPr lang="en-US" dirty="0" smtClean="0"/>
          </a:p>
          <a:p>
            <a:r>
              <a:rPr lang="en-US" sz="2400" dirty="0" smtClean="0"/>
              <a:t>PA Initiative on Assistive Technology (PIAT): </a:t>
            </a:r>
            <a:r>
              <a:rPr lang="en-US" sz="2400" u="sng" dirty="0">
                <a:hlinkClick r:id="rId4"/>
              </a:rPr>
              <a:t>http://disabilities.temple.edu/programs/assistive/piat/</a:t>
            </a:r>
            <a:endParaRPr lang="en-US" sz="2400" dirty="0"/>
          </a:p>
          <a:p>
            <a:endParaRPr lang="en-US" sz="2400" dirty="0"/>
          </a:p>
        </p:txBody>
      </p:sp>
      <p:sp>
        <p:nvSpPr>
          <p:cNvPr id="4" name="Slide Number Placeholder 3"/>
          <p:cNvSpPr>
            <a:spLocks noGrp="1"/>
          </p:cNvSpPr>
          <p:nvPr>
            <p:ph type="sldNum" sz="quarter" idx="11"/>
          </p:nvPr>
        </p:nvSpPr>
        <p:spPr>
          <a:xfrm>
            <a:off x="8126412" y="6645499"/>
            <a:ext cx="1017588" cy="212500"/>
          </a:xfrm>
        </p:spPr>
        <p:txBody>
          <a:bodyPr/>
          <a:lstStyle/>
          <a:p>
            <a:pPr>
              <a:defRPr/>
            </a:pPr>
            <a:fld id="{8E0BD697-C650-4553-8269-3DAFA0DE6DB9}" type="slidenum">
              <a:rPr lang="en-US" smtClean="0"/>
              <a:pPr>
                <a:defRPr/>
              </a:pPr>
              <a:t>43</a:t>
            </a:fld>
            <a:endParaRPr lang="en-US" dirty="0">
              <a:latin typeface="Arial" charset="0"/>
            </a:endParaRPr>
          </a:p>
        </p:txBody>
      </p:sp>
    </p:spTree>
    <p:extLst>
      <p:ext uri="{BB962C8B-B14F-4D97-AF65-F5344CB8AC3E}">
        <p14:creationId xmlns:p14="http://schemas.microsoft.com/office/powerpoint/2010/main" val="20415530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1"/>
          </p:nvPr>
        </p:nvSpPr>
        <p:spPr>
          <a:xfrm>
            <a:off x="8126412" y="6632620"/>
            <a:ext cx="1017588" cy="225379"/>
          </a:xfrm>
        </p:spPr>
        <p:txBody>
          <a:bodyPr/>
          <a:lstStyle/>
          <a:p>
            <a:pPr>
              <a:defRPr/>
            </a:pPr>
            <a:fld id="{8E0BD697-C650-4553-8269-3DAFA0DE6DB9}" type="slidenum">
              <a:rPr lang="en-US" smtClean="0"/>
              <a:pPr>
                <a:defRPr/>
              </a:pPr>
              <a:t>44</a:t>
            </a:fld>
            <a:endParaRPr lang="en-US" dirty="0">
              <a:latin typeface="Arial" charset="0"/>
            </a:endParaRPr>
          </a:p>
        </p:txBody>
      </p:sp>
      <p:pic>
        <p:nvPicPr>
          <p:cNvPr id="5" name="Picture 2" descr="C:\Documents and Settings\rwinesickle\Local Settings\Temporary Internet Files\Content.IE5\POZOOUSW\MP90043953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93825" y="2156936"/>
            <a:ext cx="6400800" cy="3444240"/>
          </a:xfrm>
        </p:spPr>
      </p:pic>
    </p:spTree>
    <p:extLst>
      <p:ext uri="{BB962C8B-B14F-4D97-AF65-F5344CB8AC3E}">
        <p14:creationId xmlns:p14="http://schemas.microsoft.com/office/powerpoint/2010/main" val="1841366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t>Summary and Evaluation</a:t>
            </a:r>
          </a:p>
        </p:txBody>
      </p:sp>
      <p:sp>
        <p:nvSpPr>
          <p:cNvPr id="4" name="Slide Number Placeholder 3"/>
          <p:cNvSpPr>
            <a:spLocks noGrp="1"/>
          </p:cNvSpPr>
          <p:nvPr>
            <p:ph type="sldNum" sz="quarter" idx="11"/>
          </p:nvPr>
        </p:nvSpPr>
        <p:spPr>
          <a:xfrm>
            <a:off x="8126412" y="6632620"/>
            <a:ext cx="1017588" cy="225379"/>
          </a:xfrm>
        </p:spPr>
        <p:txBody>
          <a:bodyPr/>
          <a:lstStyle/>
          <a:p>
            <a:pPr>
              <a:defRPr/>
            </a:pPr>
            <a:fld id="{8E0BD697-C650-4553-8269-3DAFA0DE6DB9}" type="slidenum">
              <a:rPr lang="en-US" smtClean="0"/>
              <a:pPr>
                <a:defRPr/>
              </a:pPr>
              <a:t>45</a:t>
            </a:fld>
            <a:endParaRPr lang="en-US" dirty="0">
              <a:latin typeface="Arial" charset="0"/>
            </a:endParaRPr>
          </a:p>
        </p:txBody>
      </p:sp>
      <p:pic>
        <p:nvPicPr>
          <p:cNvPr id="1026"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855" y="2081048"/>
            <a:ext cx="3409687" cy="32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643541" y="2830930"/>
            <a:ext cx="5074991" cy="1713774"/>
          </a:xfrm>
        </p:spPr>
        <p:txBody>
          <a:bodyPr/>
          <a:lstStyle/>
          <a:p>
            <a:pPr marL="0" indent="0" algn="ctr">
              <a:buNone/>
            </a:pPr>
            <a:r>
              <a:rPr lang="en-US" b="1" dirty="0" smtClean="0">
                <a:solidFill>
                  <a:srgbClr val="948151"/>
                </a:solidFill>
              </a:rPr>
              <a:t>Your feedback helps PACWRC to continuously improve the quality and relevance of our courses.</a:t>
            </a:r>
            <a:endParaRPr lang="en-US" b="1" dirty="0">
              <a:solidFill>
                <a:srgbClr val="948151"/>
              </a:solidFill>
            </a:endParaRPr>
          </a:p>
        </p:txBody>
      </p:sp>
    </p:spTree>
    <p:extLst>
      <p:ext uri="{BB962C8B-B14F-4D97-AF65-F5344CB8AC3E}">
        <p14:creationId xmlns:p14="http://schemas.microsoft.com/office/powerpoint/2010/main" val="1215551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367048" y="1301445"/>
            <a:ext cx="4776951" cy="4689465"/>
          </a:xfrm>
        </p:spPr>
        <p:txBody>
          <a:bodyPr/>
          <a:lstStyle/>
          <a:p>
            <a:pPr>
              <a:lnSpc>
                <a:spcPct val="150000"/>
              </a:lnSpc>
              <a:buFont typeface="Wingdings" pitchFamily="2" charset="2"/>
              <a:buChar char="ü"/>
            </a:pPr>
            <a:r>
              <a:rPr lang="en-US" dirty="0" smtClean="0"/>
              <a:t>Welcome and Introductions</a:t>
            </a:r>
          </a:p>
          <a:p>
            <a:pPr>
              <a:lnSpc>
                <a:spcPct val="150000"/>
              </a:lnSpc>
              <a:buFont typeface="Wingdings" pitchFamily="2" charset="2"/>
              <a:buChar char="ü"/>
            </a:pPr>
            <a:r>
              <a:rPr lang="en-US" dirty="0" smtClean="0"/>
              <a:t>Key Legislative Mandates</a:t>
            </a:r>
          </a:p>
          <a:p>
            <a:pPr>
              <a:lnSpc>
                <a:spcPct val="150000"/>
              </a:lnSpc>
              <a:buFont typeface="Wingdings" pitchFamily="2" charset="2"/>
              <a:buChar char="ü"/>
            </a:pPr>
            <a:r>
              <a:rPr lang="en-US" dirty="0" smtClean="0"/>
              <a:t>Cultural Considerations </a:t>
            </a:r>
          </a:p>
          <a:p>
            <a:pPr>
              <a:lnSpc>
                <a:spcPct val="150000"/>
              </a:lnSpc>
              <a:buFont typeface="Wingdings" pitchFamily="2" charset="2"/>
              <a:buChar char="ü"/>
            </a:pPr>
            <a:r>
              <a:rPr lang="en-US" dirty="0" smtClean="0"/>
              <a:t>Barriers</a:t>
            </a:r>
          </a:p>
          <a:p>
            <a:pPr>
              <a:lnSpc>
                <a:spcPct val="150000"/>
              </a:lnSpc>
              <a:buFont typeface="Wingdings" pitchFamily="2" charset="2"/>
              <a:buChar char="ü"/>
            </a:pPr>
            <a:r>
              <a:rPr lang="en-US" dirty="0" smtClean="0"/>
              <a:t>Accommodations</a:t>
            </a:r>
          </a:p>
          <a:p>
            <a:pPr>
              <a:lnSpc>
                <a:spcPct val="150000"/>
              </a:lnSpc>
              <a:buFont typeface="Wingdings" pitchFamily="2" charset="2"/>
              <a:buChar char="ü"/>
            </a:pPr>
            <a:r>
              <a:rPr lang="en-US" dirty="0" smtClean="0"/>
              <a:t>Resources</a:t>
            </a:r>
          </a:p>
          <a:p>
            <a:pPr>
              <a:lnSpc>
                <a:spcPct val="150000"/>
              </a:lnSpc>
              <a:buFont typeface="Wingdings" pitchFamily="2" charset="2"/>
              <a:buChar char="ü"/>
            </a:pPr>
            <a:r>
              <a:rPr lang="en-US" dirty="0" smtClean="0"/>
              <a:t>Summary and Evaluation</a:t>
            </a:r>
            <a:endParaRPr lang="en-US" dirty="0"/>
          </a:p>
        </p:txBody>
      </p:sp>
      <p:sp>
        <p:nvSpPr>
          <p:cNvPr id="4" name="Slide Number Placeholder 3"/>
          <p:cNvSpPr>
            <a:spLocks noGrp="1"/>
          </p:cNvSpPr>
          <p:nvPr>
            <p:ph type="sldNum" sz="quarter" idx="11"/>
          </p:nvPr>
        </p:nvSpPr>
        <p:spPr>
          <a:xfrm>
            <a:off x="8126412" y="6632620"/>
            <a:ext cx="1017588" cy="225379"/>
          </a:xfrm>
        </p:spPr>
        <p:txBody>
          <a:bodyPr/>
          <a:lstStyle/>
          <a:p>
            <a:pPr>
              <a:defRPr/>
            </a:pPr>
            <a:fld id="{8E0BD697-C650-4553-8269-3DAFA0DE6DB9}" type="slidenum">
              <a:rPr lang="en-US" smtClean="0"/>
              <a:pPr>
                <a:defRPr/>
              </a:pPr>
              <a:t>5</a:t>
            </a:fld>
            <a:endParaRPr lang="en-US" dirty="0">
              <a:latin typeface="Arial" charset="0"/>
            </a:endParaRPr>
          </a:p>
        </p:txBody>
      </p:sp>
      <p:pic>
        <p:nvPicPr>
          <p:cNvPr id="1026"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855" y="2081048"/>
            <a:ext cx="3409687" cy="32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837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t>Welcome and Introductions</a:t>
            </a:r>
          </a:p>
        </p:txBody>
      </p:sp>
      <p:sp>
        <p:nvSpPr>
          <p:cNvPr id="4" name="Slide Number Placeholder 3"/>
          <p:cNvSpPr>
            <a:spLocks noGrp="1"/>
          </p:cNvSpPr>
          <p:nvPr>
            <p:ph type="sldNum" sz="quarter" idx="11"/>
          </p:nvPr>
        </p:nvSpPr>
        <p:spPr>
          <a:xfrm>
            <a:off x="8126412" y="6632620"/>
            <a:ext cx="1017588" cy="225379"/>
          </a:xfrm>
        </p:spPr>
        <p:txBody>
          <a:bodyPr/>
          <a:lstStyle/>
          <a:p>
            <a:pPr>
              <a:defRPr/>
            </a:pPr>
            <a:fld id="{8E0BD697-C650-4553-8269-3DAFA0DE6DB9}" type="slidenum">
              <a:rPr lang="en-US" smtClean="0"/>
              <a:pPr>
                <a:defRPr/>
              </a:pPr>
              <a:t>6</a:t>
            </a:fld>
            <a:endParaRPr lang="en-US" dirty="0">
              <a:latin typeface="Arial" charset="0"/>
            </a:endParaRPr>
          </a:p>
        </p:txBody>
      </p:sp>
      <p:pic>
        <p:nvPicPr>
          <p:cNvPr id="1026"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5025" y="1828792"/>
            <a:ext cx="3409687" cy="32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704897" y="2743200"/>
            <a:ext cx="5155530" cy="2948186"/>
          </a:xfrm>
          <a:gradFill flip="none" rotWithShape="1">
            <a:gsLst>
              <a:gs pos="0">
                <a:srgbClr val="948151">
                  <a:tint val="66000"/>
                  <a:satMod val="160000"/>
                </a:srgbClr>
              </a:gs>
              <a:gs pos="50000">
                <a:srgbClr val="948151">
                  <a:tint val="44500"/>
                  <a:satMod val="160000"/>
                </a:srgbClr>
              </a:gs>
              <a:gs pos="100000">
                <a:srgbClr val="948151">
                  <a:tint val="23500"/>
                  <a:satMod val="160000"/>
                </a:srgbClr>
              </a:gs>
            </a:gsLst>
            <a:lin ang="16200000" scaled="1"/>
            <a:tileRect/>
          </a:gradFill>
          <a:ln w="38100">
            <a:solidFill>
              <a:srgbClr val="948151"/>
            </a:solidFill>
          </a:ln>
        </p:spPr>
        <p:txBody>
          <a:bodyPr/>
          <a:lstStyle/>
          <a:p>
            <a:r>
              <a:rPr lang="en-US" sz="3200" dirty="0" smtClean="0">
                <a:solidFill>
                  <a:srgbClr val="000099"/>
                </a:solidFill>
              </a:rPr>
              <a:t>Trainer Introduction</a:t>
            </a:r>
          </a:p>
          <a:p>
            <a:r>
              <a:rPr lang="en-US" sz="3200" dirty="0" smtClean="0">
                <a:solidFill>
                  <a:srgbClr val="000099"/>
                </a:solidFill>
              </a:rPr>
              <a:t>Name Tents</a:t>
            </a:r>
          </a:p>
          <a:p>
            <a:r>
              <a:rPr lang="en-US" sz="3200" dirty="0" smtClean="0">
                <a:solidFill>
                  <a:srgbClr val="000099"/>
                </a:solidFill>
              </a:rPr>
              <a:t>Training Room Guidelines</a:t>
            </a:r>
          </a:p>
          <a:p>
            <a:r>
              <a:rPr lang="en-US" sz="3200" dirty="0" smtClean="0">
                <a:solidFill>
                  <a:srgbClr val="000099"/>
                </a:solidFill>
              </a:rPr>
              <a:t>Agenda/Idea Catcher</a:t>
            </a:r>
          </a:p>
          <a:p>
            <a:pPr marL="0" indent="0">
              <a:buNone/>
            </a:pPr>
            <a:endParaRPr lang="en-US" sz="3600" dirty="0"/>
          </a:p>
        </p:txBody>
      </p:sp>
    </p:spTree>
    <p:extLst>
      <p:ext uri="{BB962C8B-B14F-4D97-AF65-F5344CB8AC3E}">
        <p14:creationId xmlns:p14="http://schemas.microsoft.com/office/powerpoint/2010/main" val="1059823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t>Key Legislative Mandates</a:t>
            </a:r>
          </a:p>
        </p:txBody>
      </p:sp>
      <p:sp>
        <p:nvSpPr>
          <p:cNvPr id="4" name="Slide Number Placeholder 3"/>
          <p:cNvSpPr>
            <a:spLocks noGrp="1"/>
          </p:cNvSpPr>
          <p:nvPr>
            <p:ph type="sldNum" sz="quarter" idx="11"/>
          </p:nvPr>
        </p:nvSpPr>
        <p:spPr>
          <a:xfrm>
            <a:off x="8126412" y="6632620"/>
            <a:ext cx="1017588" cy="225379"/>
          </a:xfrm>
        </p:spPr>
        <p:txBody>
          <a:bodyPr/>
          <a:lstStyle/>
          <a:p>
            <a:pPr>
              <a:defRPr/>
            </a:pPr>
            <a:fld id="{8E0BD697-C650-4553-8269-3DAFA0DE6DB9}" type="slidenum">
              <a:rPr lang="en-US" smtClean="0"/>
              <a:pPr>
                <a:defRPr/>
              </a:pPr>
              <a:t>7</a:t>
            </a:fld>
            <a:endParaRPr lang="en-US" dirty="0">
              <a:latin typeface="Arial" charset="0"/>
            </a:endParaRPr>
          </a:p>
        </p:txBody>
      </p:sp>
      <p:pic>
        <p:nvPicPr>
          <p:cNvPr id="1026"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855" y="2081048"/>
            <a:ext cx="3409687" cy="32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690839" y="3646074"/>
            <a:ext cx="5074991" cy="1887690"/>
          </a:xfrm>
        </p:spPr>
        <p:txBody>
          <a:bodyPr/>
          <a:lstStyle/>
          <a:p>
            <a:r>
              <a:rPr lang="en-US" sz="3200" dirty="0" smtClean="0">
                <a:solidFill>
                  <a:srgbClr val="000099"/>
                </a:solidFill>
              </a:rPr>
              <a:t>OCYF Letter</a:t>
            </a:r>
          </a:p>
          <a:p>
            <a:r>
              <a:rPr lang="en-US" sz="3200" dirty="0" smtClean="0">
                <a:solidFill>
                  <a:srgbClr val="000099"/>
                </a:solidFill>
              </a:rPr>
              <a:t>Federal Legislation</a:t>
            </a:r>
          </a:p>
          <a:p>
            <a:r>
              <a:rPr lang="en-US" sz="3200" dirty="0" smtClean="0">
                <a:solidFill>
                  <a:srgbClr val="000099"/>
                </a:solidFill>
              </a:rPr>
              <a:t>State Legislation</a:t>
            </a:r>
          </a:p>
          <a:p>
            <a:endParaRPr lang="en-US" sz="3200" dirty="0">
              <a:solidFill>
                <a:srgbClr val="000099"/>
              </a:solidFill>
            </a:endParaRPr>
          </a:p>
        </p:txBody>
      </p:sp>
    </p:spTree>
    <p:extLst>
      <p:ext uri="{BB962C8B-B14F-4D97-AF65-F5344CB8AC3E}">
        <p14:creationId xmlns:p14="http://schemas.microsoft.com/office/powerpoint/2010/main" val="1002043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OCYF Letter</a:t>
            </a:r>
            <a:endParaRPr lang="en-US" dirty="0"/>
          </a:p>
        </p:txBody>
      </p:sp>
      <p:sp>
        <p:nvSpPr>
          <p:cNvPr id="4" name="Slide Number Placeholder 3"/>
          <p:cNvSpPr>
            <a:spLocks noGrp="1"/>
          </p:cNvSpPr>
          <p:nvPr>
            <p:ph type="sldNum" sz="quarter" idx="11"/>
          </p:nvPr>
        </p:nvSpPr>
        <p:spPr>
          <a:xfrm rot="10800000" flipV="1">
            <a:off x="8407020" y="6619163"/>
            <a:ext cx="736980" cy="238837"/>
          </a:xfrm>
        </p:spPr>
        <p:txBody>
          <a:bodyPr/>
          <a:lstStyle/>
          <a:p>
            <a:pPr>
              <a:defRPr/>
            </a:pPr>
            <a:fld id="{8E0BD697-C650-4553-8269-3DAFA0DE6DB9}" type="slidenum">
              <a:rPr lang="en-US" smtClean="0"/>
              <a:pPr>
                <a:defRPr/>
              </a:pPr>
              <a:t>8</a:t>
            </a:fld>
            <a:endParaRPr lang="en-US" dirty="0">
              <a:latin typeface="Arial" charset="0"/>
            </a:endParaRPr>
          </a:p>
        </p:txBody>
      </p:sp>
      <p:pic>
        <p:nvPicPr>
          <p:cNvPr id="2050" name="Picture 2" descr="R:\Administrative\Seals, Logos, Letterhead &amp; CWRC PwrPnt Background\DPWLogos\DPW-Small-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6" y="2809425"/>
            <a:ext cx="9002110" cy="1890443"/>
          </a:xfrm>
          <a:prstGeom prst="rect">
            <a:avLst/>
          </a:prstGeom>
          <a:noFill/>
          <a:ln w="19050">
            <a:solidFill>
              <a:srgbClr val="94815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861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Obligation</a:t>
            </a:r>
            <a:endParaRPr lang="en-US" dirty="0"/>
          </a:p>
        </p:txBody>
      </p:sp>
      <p:sp>
        <p:nvSpPr>
          <p:cNvPr id="3" name="Content Placeholder 2"/>
          <p:cNvSpPr>
            <a:spLocks noGrp="1"/>
          </p:cNvSpPr>
          <p:nvPr>
            <p:ph idx="1"/>
          </p:nvPr>
        </p:nvSpPr>
        <p:spPr/>
        <p:txBody>
          <a:bodyPr/>
          <a:lstStyle/>
          <a:p>
            <a:pPr marL="0" indent="0">
              <a:buNone/>
            </a:pPr>
            <a:r>
              <a:rPr lang="en-US" dirty="0" smtClean="0"/>
              <a:t>It is an ethical obligation for child welfare professionals to</a:t>
            </a:r>
          </a:p>
          <a:p>
            <a:pPr marL="0" indent="0">
              <a:buNone/>
            </a:pPr>
            <a:endParaRPr lang="en-US" dirty="0" smtClean="0"/>
          </a:p>
          <a:p>
            <a:pPr marL="0" indent="0">
              <a:buNone/>
            </a:pPr>
            <a:r>
              <a:rPr lang="en-US" dirty="0" smtClean="0"/>
              <a:t> </a:t>
            </a:r>
            <a:r>
              <a:rPr lang="en-US" sz="3200" dirty="0" smtClean="0"/>
              <a:t>“…know and comply with local, state, and federal legislations, regulations, and policies.”</a:t>
            </a:r>
          </a:p>
          <a:p>
            <a:pPr marL="0" indent="0">
              <a:buNone/>
            </a:pPr>
            <a:endParaRPr lang="en-US" dirty="0"/>
          </a:p>
          <a:p>
            <a:pPr marL="0" indent="0">
              <a:buNone/>
            </a:pPr>
            <a:endParaRPr lang="en-US" dirty="0"/>
          </a:p>
          <a:p>
            <a:pPr marL="0" indent="0">
              <a:buNone/>
            </a:pPr>
            <a:r>
              <a:rPr lang="en-US" sz="1800" dirty="0" smtClean="0"/>
              <a:t>(National Association of Social Workers Standards for Social Work Practice in Child Welfare, 2013, p. 12)</a:t>
            </a:r>
            <a:endParaRPr lang="en-US" sz="1800" dirty="0"/>
          </a:p>
        </p:txBody>
      </p:sp>
      <p:sp>
        <p:nvSpPr>
          <p:cNvPr id="4" name="Slide Number Placeholder 3"/>
          <p:cNvSpPr>
            <a:spLocks noGrp="1"/>
          </p:cNvSpPr>
          <p:nvPr>
            <p:ph type="sldNum" sz="quarter" idx="11"/>
          </p:nvPr>
        </p:nvSpPr>
        <p:spPr>
          <a:xfrm>
            <a:off x="8126412" y="6556313"/>
            <a:ext cx="1017588" cy="199329"/>
          </a:xfrm>
        </p:spPr>
        <p:txBody>
          <a:bodyPr/>
          <a:lstStyle/>
          <a:p>
            <a:pPr>
              <a:defRPr/>
            </a:pPr>
            <a:fld id="{8E0BD697-C650-4553-8269-3DAFA0DE6DB9}" type="slidenum">
              <a:rPr lang="en-US" smtClean="0"/>
              <a:pPr>
                <a:defRPr/>
              </a:pPr>
              <a:t>9</a:t>
            </a:fld>
            <a:endParaRPr lang="en-US" dirty="0">
              <a:latin typeface="Arial" charset="0"/>
            </a:endParaRPr>
          </a:p>
        </p:txBody>
      </p:sp>
    </p:spTree>
    <p:extLst>
      <p:ext uri="{BB962C8B-B14F-4D97-AF65-F5344CB8AC3E}">
        <p14:creationId xmlns:p14="http://schemas.microsoft.com/office/powerpoint/2010/main" val="3318881459"/>
      </p:ext>
    </p:extLst>
  </p:cSld>
  <p:clrMapOvr>
    <a:masterClrMapping/>
  </p:clrMapOvr>
</p:sld>
</file>

<file path=ppt/theme/theme1.xml><?xml version="1.0" encoding="utf-8"?>
<a:theme xmlns:a="http://schemas.openxmlformats.org/drawingml/2006/main" name="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PwrPntTrnrDvlpdTmplt081711</Template>
  <TotalTime>12653</TotalTime>
  <Words>1269</Words>
  <Application>Microsoft Office PowerPoint</Application>
  <PresentationFormat>On-screen Show (4:3)</PresentationFormat>
  <Paragraphs>256</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PwrPntTrnrDvlpdTmplt081711</vt:lpstr>
      <vt:lpstr>PowerPoint Presentation</vt:lpstr>
      <vt:lpstr>Learning Objectives</vt:lpstr>
      <vt:lpstr>Competencies</vt:lpstr>
      <vt:lpstr>Competencies, continued</vt:lpstr>
      <vt:lpstr>Agenda</vt:lpstr>
      <vt:lpstr>Welcome and Introductions</vt:lpstr>
      <vt:lpstr>Key Legislative Mandates</vt:lpstr>
      <vt:lpstr>OCYF Letter</vt:lpstr>
      <vt:lpstr>Ethical Obligation</vt:lpstr>
      <vt:lpstr>NASW Code of Ethics</vt:lpstr>
      <vt:lpstr>NASW Code of Ethics cont’d.</vt:lpstr>
      <vt:lpstr>Federal Legislation: Section 504 of the Rehabilitation Act of 1973</vt:lpstr>
      <vt:lpstr> Section 504: Definition of ‘Disability’ </vt:lpstr>
      <vt:lpstr>Federal Legislation: Civil Rights Restoration Act</vt:lpstr>
      <vt:lpstr>Federal Legislation: Title II of the Americans with Disabilities Act (ADA)</vt:lpstr>
      <vt:lpstr>Key Provisions</vt:lpstr>
      <vt:lpstr>State Legislation: Providing Interpreters</vt:lpstr>
      <vt:lpstr>Beyond Compliance:  Pennsylvania Best Practice</vt:lpstr>
      <vt:lpstr>Idea Catcher!</vt:lpstr>
      <vt:lpstr>Cultural Considerations </vt:lpstr>
      <vt:lpstr>Cultural Competence Continuum</vt:lpstr>
      <vt:lpstr>Meeting</vt:lpstr>
      <vt:lpstr>Quiz!</vt:lpstr>
      <vt:lpstr>Deaf Culture</vt:lpstr>
      <vt:lpstr>Children of Deaf Adults (CODAs)</vt:lpstr>
      <vt:lpstr>Quiz!</vt:lpstr>
      <vt:lpstr>Blind Community: Common Experience</vt:lpstr>
      <vt:lpstr>Family Interaction Activity Directions</vt:lpstr>
      <vt:lpstr>Idea Catcher!</vt:lpstr>
      <vt:lpstr>Barriers</vt:lpstr>
      <vt:lpstr>Communication</vt:lpstr>
      <vt:lpstr>I’m Cueless, Not Clueless</vt:lpstr>
      <vt:lpstr>Transportation</vt:lpstr>
      <vt:lpstr>Fear</vt:lpstr>
      <vt:lpstr>Identifying Resources</vt:lpstr>
      <vt:lpstr>Idea Catcher!</vt:lpstr>
      <vt:lpstr>Accommodations</vt:lpstr>
      <vt:lpstr>Scenario</vt:lpstr>
      <vt:lpstr>Accommodations for Hearing Loss</vt:lpstr>
      <vt:lpstr>Accommodations for Vision Loss</vt:lpstr>
      <vt:lpstr>Idea Catcher!</vt:lpstr>
      <vt:lpstr>Resources</vt:lpstr>
      <vt:lpstr>Resources</vt:lpstr>
      <vt:lpstr>Questions?</vt:lpstr>
      <vt:lpstr>Summary and 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Miller</dc:creator>
  <cp:keywords>Templates</cp:keywords>
  <cp:lastModifiedBy>Andrea Merovich</cp:lastModifiedBy>
  <cp:revision>105</cp:revision>
  <cp:lastPrinted>2013-11-18T19:24:20Z</cp:lastPrinted>
  <dcterms:created xsi:type="dcterms:W3CDTF">2013-03-18T17:08:08Z</dcterms:created>
  <dcterms:modified xsi:type="dcterms:W3CDTF">2014-07-18T18:48:26Z</dcterms:modified>
</cp:coreProperties>
</file>