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0"/>
  </p:notesMasterIdLst>
  <p:handoutMasterIdLst>
    <p:handoutMasterId r:id="rId61"/>
  </p:handoutMasterIdLst>
  <p:sldIdLst>
    <p:sldId id="260" r:id="rId2"/>
    <p:sldId id="318" r:id="rId3"/>
    <p:sldId id="319" r:id="rId4"/>
    <p:sldId id="32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17" r:id="rId43"/>
    <p:sldId id="315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6" r:id="rId5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97D"/>
    <a:srgbClr val="336699"/>
    <a:srgbClr val="000099"/>
    <a:srgbClr val="948151"/>
    <a:srgbClr val="002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238" autoAdjust="0"/>
    <p:restoredTop sz="84369" autoAdjust="0"/>
  </p:normalViewPr>
  <p:slideViewPr>
    <p:cSldViewPr snapToGrid="0">
      <p:cViewPr>
        <p:scale>
          <a:sx n="50" d="100"/>
          <a:sy n="50" d="100"/>
        </p:scale>
        <p:origin x="-163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08"/>
    </p:cViewPr>
  </p:sorterViewPr>
  <p:notesViewPr>
    <p:cSldViewPr snapToGrid="0">
      <p:cViewPr>
        <p:scale>
          <a:sx n="100" d="100"/>
          <a:sy n="100" d="100"/>
        </p:scale>
        <p:origin x="-1746" y="26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E2078-8575-4060-A685-6B5F50F19CE9}" type="doc">
      <dgm:prSet loTypeId="urn:microsoft.com/office/officeart/2005/8/layout/chevron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90F1DCA-6AD2-4204-AC58-9143A4765E93}">
      <dgm:prSet phldrT="[Text]" phldr="1"/>
      <dgm:spPr/>
      <dgm:t>
        <a:bodyPr/>
        <a:lstStyle/>
        <a:p>
          <a:endParaRPr lang="en-US" dirty="0"/>
        </a:p>
      </dgm:t>
    </dgm:pt>
    <dgm:pt modelId="{BD5EAE5F-3BA2-445B-A379-0C5746E4C759}" type="parTrans" cxnId="{3C776957-C125-407D-B299-FF359FBE7118}">
      <dgm:prSet/>
      <dgm:spPr/>
      <dgm:t>
        <a:bodyPr/>
        <a:lstStyle/>
        <a:p>
          <a:endParaRPr lang="en-US"/>
        </a:p>
      </dgm:t>
    </dgm:pt>
    <dgm:pt modelId="{9071D0E9-206B-4A4C-8CE8-851C5C59868F}" type="sibTrans" cxnId="{3C776957-C125-407D-B299-FF359FBE7118}">
      <dgm:prSet/>
      <dgm:spPr/>
      <dgm:t>
        <a:bodyPr/>
        <a:lstStyle/>
        <a:p>
          <a:endParaRPr lang="en-US"/>
        </a:p>
      </dgm:t>
    </dgm:pt>
    <dgm:pt modelId="{2EA191F1-A454-42D8-8454-626AEDE68EC8}">
      <dgm:prSet phldrT="[Text]"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The bill is introduced in the Senate or House of Representatives</a:t>
          </a:r>
          <a:endParaRPr lang="en-US" dirty="0"/>
        </a:p>
      </dgm:t>
    </dgm:pt>
    <dgm:pt modelId="{87E0436A-C518-4C53-AC20-32317B7E7BC4}" type="parTrans" cxnId="{74A3D80B-67D5-46DF-92DF-B5C8862DF546}">
      <dgm:prSet/>
      <dgm:spPr/>
      <dgm:t>
        <a:bodyPr/>
        <a:lstStyle/>
        <a:p>
          <a:endParaRPr lang="en-US"/>
        </a:p>
      </dgm:t>
    </dgm:pt>
    <dgm:pt modelId="{2C865A50-FC8B-4CE2-9CB1-19B2B6AAEB2D}" type="sibTrans" cxnId="{74A3D80B-67D5-46DF-92DF-B5C8862DF546}">
      <dgm:prSet/>
      <dgm:spPr/>
      <dgm:t>
        <a:bodyPr/>
        <a:lstStyle/>
        <a:p>
          <a:endParaRPr lang="en-US"/>
        </a:p>
      </dgm:t>
    </dgm:pt>
    <dgm:pt modelId="{16569E11-E6BC-42A1-B030-C35ECE9F0722}">
      <dgm:prSet phldrT="[Text]" phldr="1"/>
      <dgm:spPr/>
      <dgm:t>
        <a:bodyPr/>
        <a:lstStyle/>
        <a:p>
          <a:endParaRPr lang="en-US" dirty="0"/>
        </a:p>
      </dgm:t>
    </dgm:pt>
    <dgm:pt modelId="{9AB53E5A-BB99-47EA-A95E-7A2F0F7438EA}" type="parTrans" cxnId="{C6E6BC66-4D72-404D-B35F-263FE8605AFC}">
      <dgm:prSet/>
      <dgm:spPr/>
      <dgm:t>
        <a:bodyPr/>
        <a:lstStyle/>
        <a:p>
          <a:endParaRPr lang="en-US"/>
        </a:p>
      </dgm:t>
    </dgm:pt>
    <dgm:pt modelId="{F2D400C4-154F-4A2E-B31A-5C35639DC98C}" type="sibTrans" cxnId="{C6E6BC66-4D72-404D-B35F-263FE8605AFC}">
      <dgm:prSet/>
      <dgm:spPr/>
      <dgm:t>
        <a:bodyPr/>
        <a:lstStyle/>
        <a:p>
          <a:endParaRPr lang="en-US"/>
        </a:p>
      </dgm:t>
    </dgm:pt>
    <dgm:pt modelId="{11E4759B-4BFE-417B-A1E9-CBF86D2CD761}">
      <dgm:prSet phldrT="[Text]"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The bill is sent to committee for debate and approval</a:t>
          </a:r>
          <a:endParaRPr lang="en-US" dirty="0"/>
        </a:p>
      </dgm:t>
    </dgm:pt>
    <dgm:pt modelId="{731912DB-79E6-47F7-A7A0-664917126DEE}" type="parTrans" cxnId="{2ED26504-65F8-4541-BB8E-7A0B97F286EF}">
      <dgm:prSet/>
      <dgm:spPr/>
      <dgm:t>
        <a:bodyPr/>
        <a:lstStyle/>
        <a:p>
          <a:endParaRPr lang="en-US"/>
        </a:p>
      </dgm:t>
    </dgm:pt>
    <dgm:pt modelId="{FB8BEA18-D691-49ED-880B-1D07F79268FA}" type="sibTrans" cxnId="{2ED26504-65F8-4541-BB8E-7A0B97F286EF}">
      <dgm:prSet/>
      <dgm:spPr/>
      <dgm:t>
        <a:bodyPr/>
        <a:lstStyle/>
        <a:p>
          <a:endParaRPr lang="en-US"/>
        </a:p>
      </dgm:t>
    </dgm:pt>
    <dgm:pt modelId="{FB312F98-B5D6-44F7-B5FC-3653E67EB057}">
      <dgm:prSet phldrT="[Text]" phldr="1"/>
      <dgm:spPr/>
      <dgm:t>
        <a:bodyPr/>
        <a:lstStyle/>
        <a:p>
          <a:endParaRPr lang="en-US" dirty="0"/>
        </a:p>
      </dgm:t>
    </dgm:pt>
    <dgm:pt modelId="{5A0D956F-B548-464B-BB5C-A8AD7AE22301}" type="parTrans" cxnId="{38A00365-DE87-4F12-B90F-2C627413C8D4}">
      <dgm:prSet/>
      <dgm:spPr/>
      <dgm:t>
        <a:bodyPr/>
        <a:lstStyle/>
        <a:p>
          <a:endParaRPr lang="en-US"/>
        </a:p>
      </dgm:t>
    </dgm:pt>
    <dgm:pt modelId="{5823AE9D-9907-4231-9AFB-C8F68BCA5B9C}" type="sibTrans" cxnId="{38A00365-DE87-4F12-B90F-2C627413C8D4}">
      <dgm:prSet/>
      <dgm:spPr/>
      <dgm:t>
        <a:bodyPr/>
        <a:lstStyle/>
        <a:p>
          <a:endParaRPr lang="en-US"/>
        </a:p>
      </dgm:t>
    </dgm:pt>
    <dgm:pt modelId="{BFBE5B73-9BC1-4C12-B6A0-AF74476EAA33}">
      <dgm:prSet phldrT="[Text]"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The bill is sent to Minority and Majority caucuses for review and approval</a:t>
          </a:r>
          <a:endParaRPr lang="en-US" dirty="0"/>
        </a:p>
      </dgm:t>
    </dgm:pt>
    <dgm:pt modelId="{35824C37-C096-43BD-9744-872D8D8BF895}" type="parTrans" cxnId="{B150B1E2-B2A1-453F-8E30-40C11F4B99C3}">
      <dgm:prSet/>
      <dgm:spPr/>
      <dgm:t>
        <a:bodyPr/>
        <a:lstStyle/>
        <a:p>
          <a:endParaRPr lang="en-US"/>
        </a:p>
      </dgm:t>
    </dgm:pt>
    <dgm:pt modelId="{07557529-AC8D-4622-9E3E-186D7F49CF62}" type="sibTrans" cxnId="{B150B1E2-B2A1-453F-8E30-40C11F4B99C3}">
      <dgm:prSet/>
      <dgm:spPr/>
      <dgm:t>
        <a:bodyPr/>
        <a:lstStyle/>
        <a:p>
          <a:endParaRPr lang="en-US"/>
        </a:p>
      </dgm:t>
    </dgm:pt>
    <dgm:pt modelId="{26F770D9-985B-4C87-B455-B366EFB49D4F}">
      <dgm:prSet/>
      <dgm:spPr/>
      <dgm:t>
        <a:bodyPr/>
        <a:lstStyle/>
        <a:p>
          <a:endParaRPr lang="en-US" dirty="0"/>
        </a:p>
      </dgm:t>
    </dgm:pt>
    <dgm:pt modelId="{825B5732-0BCD-4339-AD78-8623F13D7140}" type="parTrans" cxnId="{2D7C9672-B1D0-45C2-A988-9ABA854337F8}">
      <dgm:prSet/>
      <dgm:spPr/>
      <dgm:t>
        <a:bodyPr/>
        <a:lstStyle/>
        <a:p>
          <a:endParaRPr lang="en-US"/>
        </a:p>
      </dgm:t>
    </dgm:pt>
    <dgm:pt modelId="{E3FEF41B-7022-4393-B583-139C7FE252B0}" type="sibTrans" cxnId="{2D7C9672-B1D0-45C2-A988-9ABA854337F8}">
      <dgm:prSet/>
      <dgm:spPr/>
      <dgm:t>
        <a:bodyPr/>
        <a:lstStyle/>
        <a:p>
          <a:endParaRPr lang="en-US"/>
        </a:p>
      </dgm:t>
    </dgm:pt>
    <dgm:pt modelId="{5019DADD-A56E-4E87-B8D4-A73BF0FEE9F2}">
      <dgm:prSet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The bill is sent on to the full Senate or House for consideration</a:t>
          </a:r>
          <a:endParaRPr lang="en-US" dirty="0"/>
        </a:p>
      </dgm:t>
    </dgm:pt>
    <dgm:pt modelId="{EC8E769A-B440-4ACC-A381-1081D6A477B4}" type="parTrans" cxnId="{B76BECCE-1E4D-4E7A-8B21-06B502C1E8B9}">
      <dgm:prSet/>
      <dgm:spPr/>
      <dgm:t>
        <a:bodyPr/>
        <a:lstStyle/>
        <a:p>
          <a:endParaRPr lang="en-US"/>
        </a:p>
      </dgm:t>
    </dgm:pt>
    <dgm:pt modelId="{0567931F-DD30-410A-8B9D-A960A5973771}" type="sibTrans" cxnId="{B76BECCE-1E4D-4E7A-8B21-06B502C1E8B9}">
      <dgm:prSet/>
      <dgm:spPr/>
      <dgm:t>
        <a:bodyPr/>
        <a:lstStyle/>
        <a:p>
          <a:endParaRPr lang="en-US"/>
        </a:p>
      </dgm:t>
    </dgm:pt>
    <dgm:pt modelId="{BDB54A32-845E-4AE4-9AE2-907C724625E0}">
      <dgm:prSet/>
      <dgm:spPr/>
      <dgm:t>
        <a:bodyPr/>
        <a:lstStyle/>
        <a:p>
          <a:endParaRPr lang="en-US" dirty="0"/>
        </a:p>
      </dgm:t>
    </dgm:pt>
    <dgm:pt modelId="{49032E94-4652-47F5-8CB0-8BEB2ECA7789}" type="parTrans" cxnId="{AAF367E5-A505-42F9-9580-D2395930F616}">
      <dgm:prSet/>
      <dgm:spPr/>
      <dgm:t>
        <a:bodyPr/>
        <a:lstStyle/>
        <a:p>
          <a:endParaRPr lang="en-US"/>
        </a:p>
      </dgm:t>
    </dgm:pt>
    <dgm:pt modelId="{67ABA33D-DB67-46D0-B83E-16C406D5BB3A}" type="sibTrans" cxnId="{AAF367E5-A505-42F9-9580-D2395930F616}">
      <dgm:prSet/>
      <dgm:spPr/>
      <dgm:t>
        <a:bodyPr/>
        <a:lstStyle/>
        <a:p>
          <a:endParaRPr lang="en-US"/>
        </a:p>
      </dgm:t>
    </dgm:pt>
    <dgm:pt modelId="{68D94F5F-5D01-4AC1-AA60-50889751F80C}">
      <dgm:prSet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Passage of the bill is debated and voted upon</a:t>
          </a:r>
          <a:endParaRPr lang="en-US" dirty="0"/>
        </a:p>
      </dgm:t>
    </dgm:pt>
    <dgm:pt modelId="{BF563A0B-259D-4A51-95BB-196975BEB12B}" type="parTrans" cxnId="{575F4AFC-92C4-4EA6-B092-05BFC0ABEEC9}">
      <dgm:prSet/>
      <dgm:spPr/>
      <dgm:t>
        <a:bodyPr/>
        <a:lstStyle/>
        <a:p>
          <a:endParaRPr lang="en-US"/>
        </a:p>
      </dgm:t>
    </dgm:pt>
    <dgm:pt modelId="{FA0F4E1B-9C95-4924-B31A-97C061959FF7}" type="sibTrans" cxnId="{575F4AFC-92C4-4EA6-B092-05BFC0ABEEC9}">
      <dgm:prSet/>
      <dgm:spPr/>
      <dgm:t>
        <a:bodyPr/>
        <a:lstStyle/>
        <a:p>
          <a:endParaRPr lang="en-US"/>
        </a:p>
      </dgm:t>
    </dgm:pt>
    <dgm:pt modelId="{E86F84E7-4792-44B8-B984-665B46D41742}">
      <dgm:prSet/>
      <dgm:spPr/>
      <dgm:t>
        <a:bodyPr/>
        <a:lstStyle/>
        <a:p>
          <a:endParaRPr lang="en-US" dirty="0"/>
        </a:p>
      </dgm:t>
    </dgm:pt>
    <dgm:pt modelId="{D1F57273-CF41-4B6B-9ABD-FE36C1670091}" type="parTrans" cxnId="{9BFF73F1-DE14-4A44-B8E9-96A137F209DE}">
      <dgm:prSet/>
      <dgm:spPr/>
      <dgm:t>
        <a:bodyPr/>
        <a:lstStyle/>
        <a:p>
          <a:endParaRPr lang="en-US"/>
        </a:p>
      </dgm:t>
    </dgm:pt>
    <dgm:pt modelId="{EE265095-6BCC-4016-B835-392094331837}" type="sibTrans" cxnId="{9BFF73F1-DE14-4A44-B8E9-96A137F209DE}">
      <dgm:prSet/>
      <dgm:spPr/>
      <dgm:t>
        <a:bodyPr/>
        <a:lstStyle/>
        <a:p>
          <a:endParaRPr lang="en-US"/>
        </a:p>
      </dgm:t>
    </dgm:pt>
    <dgm:pt modelId="{38357FE1-9AFE-43A2-89D6-1709890305ED}">
      <dgm:prSet/>
      <dgm:spPr/>
      <dgm:t>
        <a:bodyPr/>
        <a:lstStyle/>
        <a:p>
          <a:endParaRPr lang="en-US" dirty="0"/>
        </a:p>
      </dgm:t>
    </dgm:pt>
    <dgm:pt modelId="{5D22DF80-31B5-4E02-89D1-9990505CDD2B}" type="parTrans" cxnId="{6781C433-AD04-420D-AD5D-0FED3A24BBB4}">
      <dgm:prSet/>
      <dgm:spPr/>
      <dgm:t>
        <a:bodyPr/>
        <a:lstStyle/>
        <a:p>
          <a:endParaRPr lang="en-US"/>
        </a:p>
      </dgm:t>
    </dgm:pt>
    <dgm:pt modelId="{16221D57-8CE3-4E5F-AC24-81991073BB15}" type="sibTrans" cxnId="{6781C433-AD04-420D-AD5D-0FED3A24BBB4}">
      <dgm:prSet/>
      <dgm:spPr/>
      <dgm:t>
        <a:bodyPr/>
        <a:lstStyle/>
        <a:p>
          <a:endParaRPr lang="en-US"/>
        </a:p>
      </dgm:t>
    </dgm:pt>
    <dgm:pt modelId="{2390CD03-9FF5-4237-AA4B-3A5926E740B1}">
      <dgm:prSet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Upon approval by one chamber, the bill is sent to the other chamber  and the process is repeated</a:t>
          </a:r>
          <a:endParaRPr lang="en-US" dirty="0"/>
        </a:p>
      </dgm:t>
    </dgm:pt>
    <dgm:pt modelId="{2EB7B0AD-D2B7-40FE-90F1-4C827C1F24D5}" type="parTrans" cxnId="{8FB638F3-0CD9-4683-AAF5-A5E4925C017F}">
      <dgm:prSet/>
      <dgm:spPr/>
      <dgm:t>
        <a:bodyPr/>
        <a:lstStyle/>
        <a:p>
          <a:endParaRPr lang="en-US"/>
        </a:p>
      </dgm:t>
    </dgm:pt>
    <dgm:pt modelId="{22CAE02E-5A84-4353-8AAE-B967C976E245}" type="sibTrans" cxnId="{8FB638F3-0CD9-4683-AAF5-A5E4925C017F}">
      <dgm:prSet/>
      <dgm:spPr/>
      <dgm:t>
        <a:bodyPr/>
        <a:lstStyle/>
        <a:p>
          <a:endParaRPr lang="en-US"/>
        </a:p>
      </dgm:t>
    </dgm:pt>
    <dgm:pt modelId="{842FACEE-565E-44AF-B356-0FA875E28CE1}">
      <dgm:prSet/>
      <dgm:spPr/>
      <dgm:t>
        <a:bodyPr/>
        <a:lstStyle/>
        <a:p>
          <a:r>
            <a:rPr lang="en-US" dirty="0" smtClean="0">
              <a:ea typeface="Calibri" pitchFamily="34" charset="0"/>
              <a:cs typeface="Calibri" pitchFamily="34" charset="0"/>
            </a:rPr>
            <a:t>If approved, the bill is signed by the Speaker of the House, the Senate Pro Tem, and sent to the Governor to be signed (or vetoed)</a:t>
          </a:r>
          <a:endParaRPr lang="en-US" dirty="0"/>
        </a:p>
      </dgm:t>
    </dgm:pt>
    <dgm:pt modelId="{5B06AF79-329C-4D38-9A3C-1606E64B434A}" type="parTrans" cxnId="{69BA5D69-1A82-468B-AAD6-7EC86AE48FD6}">
      <dgm:prSet/>
      <dgm:spPr/>
      <dgm:t>
        <a:bodyPr/>
        <a:lstStyle/>
        <a:p>
          <a:endParaRPr lang="en-US"/>
        </a:p>
      </dgm:t>
    </dgm:pt>
    <dgm:pt modelId="{0D08120C-19C7-472B-989F-0A4FFF64C599}" type="sibTrans" cxnId="{69BA5D69-1A82-468B-AAD6-7EC86AE48FD6}">
      <dgm:prSet/>
      <dgm:spPr/>
      <dgm:t>
        <a:bodyPr/>
        <a:lstStyle/>
        <a:p>
          <a:endParaRPr lang="en-US"/>
        </a:p>
      </dgm:t>
    </dgm:pt>
    <dgm:pt modelId="{4A98A7FA-7531-4676-A0E6-FB5ECC726634}" type="pres">
      <dgm:prSet presAssocID="{21CE2078-8575-4060-A685-6B5F50F19C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B2FBA-DFB9-4490-A751-B680893EC18F}" type="pres">
      <dgm:prSet presAssocID="{490F1DCA-6AD2-4204-AC58-9143A4765E93}" presName="composite" presStyleCnt="0"/>
      <dgm:spPr/>
    </dgm:pt>
    <dgm:pt modelId="{FA0F0B27-EE34-4B6C-A35A-A6805374336D}" type="pres">
      <dgm:prSet presAssocID="{490F1DCA-6AD2-4204-AC58-9143A4765E93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60DFD-B172-44CF-A79E-CB063177349C}" type="pres">
      <dgm:prSet presAssocID="{490F1DCA-6AD2-4204-AC58-9143A4765E9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6BD10-E1EA-4C94-9DC7-CA68F3371D88}" type="pres">
      <dgm:prSet presAssocID="{9071D0E9-206B-4A4C-8CE8-851C5C59868F}" presName="sp" presStyleCnt="0"/>
      <dgm:spPr/>
    </dgm:pt>
    <dgm:pt modelId="{7340C362-037F-4B5B-B904-2076E3FC1BA5}" type="pres">
      <dgm:prSet presAssocID="{16569E11-E6BC-42A1-B030-C35ECE9F0722}" presName="composite" presStyleCnt="0"/>
      <dgm:spPr/>
    </dgm:pt>
    <dgm:pt modelId="{CD514866-5DA1-464A-B921-F2C172BD2F01}" type="pres">
      <dgm:prSet presAssocID="{16569E11-E6BC-42A1-B030-C35ECE9F0722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1BDC2-071C-43D7-A7C3-0890C3A42A95}" type="pres">
      <dgm:prSet presAssocID="{16569E11-E6BC-42A1-B030-C35ECE9F072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239CC-9908-4EB6-8392-CEC8C88A3712}" type="pres">
      <dgm:prSet presAssocID="{F2D400C4-154F-4A2E-B31A-5C35639DC98C}" presName="sp" presStyleCnt="0"/>
      <dgm:spPr/>
    </dgm:pt>
    <dgm:pt modelId="{078CE4B6-066E-4DB3-8A78-CE8AA0FE6304}" type="pres">
      <dgm:prSet presAssocID="{FB312F98-B5D6-44F7-B5FC-3653E67EB057}" presName="composite" presStyleCnt="0"/>
      <dgm:spPr/>
    </dgm:pt>
    <dgm:pt modelId="{197BED20-5C1E-4F98-9CE5-65ACF524FC97}" type="pres">
      <dgm:prSet presAssocID="{FB312F98-B5D6-44F7-B5FC-3653E67EB057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20B65-9E44-4864-A24A-1B588BC6515D}" type="pres">
      <dgm:prSet presAssocID="{FB312F98-B5D6-44F7-B5FC-3653E67EB057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C623-D6F4-4CFA-ACD6-D7ABF8C03969}" type="pres">
      <dgm:prSet presAssocID="{5823AE9D-9907-4231-9AFB-C8F68BCA5B9C}" presName="sp" presStyleCnt="0"/>
      <dgm:spPr/>
    </dgm:pt>
    <dgm:pt modelId="{162A88D8-EA9C-4994-B8C0-10E4E9C27130}" type="pres">
      <dgm:prSet presAssocID="{26F770D9-985B-4C87-B455-B366EFB49D4F}" presName="composite" presStyleCnt="0"/>
      <dgm:spPr/>
    </dgm:pt>
    <dgm:pt modelId="{877108E9-4FAC-4F75-B3F3-EC7F7BDD325A}" type="pres">
      <dgm:prSet presAssocID="{26F770D9-985B-4C87-B455-B366EFB49D4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0B245-3576-4EC9-9AC7-94F8BAD85E1F}" type="pres">
      <dgm:prSet presAssocID="{26F770D9-985B-4C87-B455-B366EFB49D4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1CE14-647A-4413-A824-2703218F1D55}" type="pres">
      <dgm:prSet presAssocID="{E3FEF41B-7022-4393-B583-139C7FE252B0}" presName="sp" presStyleCnt="0"/>
      <dgm:spPr/>
    </dgm:pt>
    <dgm:pt modelId="{39F1266C-D7AA-4D07-BEE6-9791E9F3B7EC}" type="pres">
      <dgm:prSet presAssocID="{BDB54A32-845E-4AE4-9AE2-907C724625E0}" presName="composite" presStyleCnt="0"/>
      <dgm:spPr/>
    </dgm:pt>
    <dgm:pt modelId="{E1F486E0-2B90-4593-93F4-6A0ED466A2E8}" type="pres">
      <dgm:prSet presAssocID="{BDB54A32-845E-4AE4-9AE2-907C724625E0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EB84B-9FDA-4D2E-8197-85558F65DF42}" type="pres">
      <dgm:prSet presAssocID="{BDB54A32-845E-4AE4-9AE2-907C724625E0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43C28-4E8F-4B31-847C-42CE5A2AE313}" type="pres">
      <dgm:prSet presAssocID="{67ABA33D-DB67-46D0-B83E-16C406D5BB3A}" presName="sp" presStyleCnt="0"/>
      <dgm:spPr/>
    </dgm:pt>
    <dgm:pt modelId="{6E665BD6-FD54-4FEF-92C0-7635A7427F18}" type="pres">
      <dgm:prSet presAssocID="{E86F84E7-4792-44B8-B984-665B46D41742}" presName="composite" presStyleCnt="0"/>
      <dgm:spPr/>
    </dgm:pt>
    <dgm:pt modelId="{FB2B63C8-0571-43F3-8A34-DCD3F1AF5C6B}" type="pres">
      <dgm:prSet presAssocID="{E86F84E7-4792-44B8-B984-665B46D4174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06A0-76E3-4B64-9D80-559FA4562E4B}" type="pres">
      <dgm:prSet presAssocID="{E86F84E7-4792-44B8-B984-665B46D4174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BB098-0E0B-45F1-8285-71AEFBCB1A28}" type="pres">
      <dgm:prSet presAssocID="{EE265095-6BCC-4016-B835-392094331837}" presName="sp" presStyleCnt="0"/>
      <dgm:spPr/>
    </dgm:pt>
    <dgm:pt modelId="{9275AA80-C358-4A88-858E-3EF4BF6DC3E6}" type="pres">
      <dgm:prSet presAssocID="{38357FE1-9AFE-43A2-89D6-1709890305ED}" presName="composite" presStyleCnt="0"/>
      <dgm:spPr/>
    </dgm:pt>
    <dgm:pt modelId="{FFDFEFCB-D0DB-4270-93FC-744A70D91BB3}" type="pres">
      <dgm:prSet presAssocID="{38357FE1-9AFE-43A2-89D6-1709890305ED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DC182-2A63-4689-94BB-465B47B2396C}" type="pres">
      <dgm:prSet presAssocID="{38357FE1-9AFE-43A2-89D6-1709890305ED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1C433-AD04-420D-AD5D-0FED3A24BBB4}" srcId="{21CE2078-8575-4060-A685-6B5F50F19CE9}" destId="{38357FE1-9AFE-43A2-89D6-1709890305ED}" srcOrd="6" destOrd="0" parTransId="{5D22DF80-31B5-4E02-89D1-9990505CDD2B}" sibTransId="{16221D57-8CE3-4E5F-AC24-81991073BB15}"/>
    <dgm:cxn modelId="{62CC3B4F-FDA8-442A-840A-6FE065BE8600}" type="presOf" srcId="{16569E11-E6BC-42A1-B030-C35ECE9F0722}" destId="{CD514866-5DA1-464A-B921-F2C172BD2F01}" srcOrd="0" destOrd="0" presId="urn:microsoft.com/office/officeart/2005/8/layout/chevron2"/>
    <dgm:cxn modelId="{69BA5D69-1A82-468B-AAD6-7EC86AE48FD6}" srcId="{38357FE1-9AFE-43A2-89D6-1709890305ED}" destId="{842FACEE-565E-44AF-B356-0FA875E28CE1}" srcOrd="0" destOrd="0" parTransId="{5B06AF79-329C-4D38-9A3C-1606E64B434A}" sibTransId="{0D08120C-19C7-472B-989F-0A4FFF64C599}"/>
    <dgm:cxn modelId="{291DADFF-CC05-4BC3-A001-3EE44094D2FB}" type="presOf" srcId="{5019DADD-A56E-4E87-B8D4-A73BF0FEE9F2}" destId="{BA40B245-3576-4EC9-9AC7-94F8BAD85E1F}" srcOrd="0" destOrd="0" presId="urn:microsoft.com/office/officeart/2005/8/layout/chevron2"/>
    <dgm:cxn modelId="{F315E7D4-0807-4227-90D2-2EF1EAEAE02C}" type="presOf" srcId="{842FACEE-565E-44AF-B356-0FA875E28CE1}" destId="{3DEDC182-2A63-4689-94BB-465B47B2396C}" srcOrd="0" destOrd="0" presId="urn:microsoft.com/office/officeart/2005/8/layout/chevron2"/>
    <dgm:cxn modelId="{2D7C9672-B1D0-45C2-A988-9ABA854337F8}" srcId="{21CE2078-8575-4060-A685-6B5F50F19CE9}" destId="{26F770D9-985B-4C87-B455-B366EFB49D4F}" srcOrd="3" destOrd="0" parTransId="{825B5732-0BCD-4339-AD78-8623F13D7140}" sibTransId="{E3FEF41B-7022-4393-B583-139C7FE252B0}"/>
    <dgm:cxn modelId="{7848F43C-06A6-4409-A1A7-7B7C1867173A}" type="presOf" srcId="{E86F84E7-4792-44B8-B984-665B46D41742}" destId="{FB2B63C8-0571-43F3-8A34-DCD3F1AF5C6B}" srcOrd="0" destOrd="0" presId="urn:microsoft.com/office/officeart/2005/8/layout/chevron2"/>
    <dgm:cxn modelId="{38A00365-DE87-4F12-B90F-2C627413C8D4}" srcId="{21CE2078-8575-4060-A685-6B5F50F19CE9}" destId="{FB312F98-B5D6-44F7-B5FC-3653E67EB057}" srcOrd="2" destOrd="0" parTransId="{5A0D956F-B548-464B-BB5C-A8AD7AE22301}" sibTransId="{5823AE9D-9907-4231-9AFB-C8F68BCA5B9C}"/>
    <dgm:cxn modelId="{E72B766A-9D26-4E69-8572-72261097E221}" type="presOf" srcId="{BDB54A32-845E-4AE4-9AE2-907C724625E0}" destId="{E1F486E0-2B90-4593-93F4-6A0ED466A2E8}" srcOrd="0" destOrd="0" presId="urn:microsoft.com/office/officeart/2005/8/layout/chevron2"/>
    <dgm:cxn modelId="{175109F2-203B-433F-8D00-AE101AF595FC}" type="presOf" srcId="{21CE2078-8575-4060-A685-6B5F50F19CE9}" destId="{4A98A7FA-7531-4676-A0E6-FB5ECC726634}" srcOrd="0" destOrd="0" presId="urn:microsoft.com/office/officeart/2005/8/layout/chevron2"/>
    <dgm:cxn modelId="{00788C68-50F6-487C-8489-BD35CD334A2A}" type="presOf" srcId="{2EA191F1-A454-42D8-8454-626AEDE68EC8}" destId="{6CA60DFD-B172-44CF-A79E-CB063177349C}" srcOrd="0" destOrd="0" presId="urn:microsoft.com/office/officeart/2005/8/layout/chevron2"/>
    <dgm:cxn modelId="{D86E2A45-6340-461E-B89D-A639C38A1EA5}" type="presOf" srcId="{11E4759B-4BFE-417B-A1E9-CBF86D2CD761}" destId="{8701BDC2-071C-43D7-A7C3-0890C3A42A95}" srcOrd="0" destOrd="0" presId="urn:microsoft.com/office/officeart/2005/8/layout/chevron2"/>
    <dgm:cxn modelId="{74A3D80B-67D5-46DF-92DF-B5C8862DF546}" srcId="{490F1DCA-6AD2-4204-AC58-9143A4765E93}" destId="{2EA191F1-A454-42D8-8454-626AEDE68EC8}" srcOrd="0" destOrd="0" parTransId="{87E0436A-C518-4C53-AC20-32317B7E7BC4}" sibTransId="{2C865A50-FC8B-4CE2-9CB1-19B2B6AAEB2D}"/>
    <dgm:cxn modelId="{C6E6BC66-4D72-404D-B35F-263FE8605AFC}" srcId="{21CE2078-8575-4060-A685-6B5F50F19CE9}" destId="{16569E11-E6BC-42A1-B030-C35ECE9F0722}" srcOrd="1" destOrd="0" parTransId="{9AB53E5A-BB99-47EA-A95E-7A2F0F7438EA}" sibTransId="{F2D400C4-154F-4A2E-B31A-5C35639DC98C}"/>
    <dgm:cxn modelId="{9180CE39-3570-42EB-92BC-0F89C0183BB9}" type="presOf" srcId="{490F1DCA-6AD2-4204-AC58-9143A4765E93}" destId="{FA0F0B27-EE34-4B6C-A35A-A6805374336D}" srcOrd="0" destOrd="0" presId="urn:microsoft.com/office/officeart/2005/8/layout/chevron2"/>
    <dgm:cxn modelId="{9BFF73F1-DE14-4A44-B8E9-96A137F209DE}" srcId="{21CE2078-8575-4060-A685-6B5F50F19CE9}" destId="{E86F84E7-4792-44B8-B984-665B46D41742}" srcOrd="5" destOrd="0" parTransId="{D1F57273-CF41-4B6B-9ABD-FE36C1670091}" sibTransId="{EE265095-6BCC-4016-B835-392094331837}"/>
    <dgm:cxn modelId="{3C776957-C125-407D-B299-FF359FBE7118}" srcId="{21CE2078-8575-4060-A685-6B5F50F19CE9}" destId="{490F1DCA-6AD2-4204-AC58-9143A4765E93}" srcOrd="0" destOrd="0" parTransId="{BD5EAE5F-3BA2-445B-A379-0C5746E4C759}" sibTransId="{9071D0E9-206B-4A4C-8CE8-851C5C59868F}"/>
    <dgm:cxn modelId="{FCCC3116-F815-41F4-B3FF-6E58AC9E3E4B}" type="presOf" srcId="{26F770D9-985B-4C87-B455-B366EFB49D4F}" destId="{877108E9-4FAC-4F75-B3F3-EC7F7BDD325A}" srcOrd="0" destOrd="0" presId="urn:microsoft.com/office/officeart/2005/8/layout/chevron2"/>
    <dgm:cxn modelId="{B150B1E2-B2A1-453F-8E30-40C11F4B99C3}" srcId="{FB312F98-B5D6-44F7-B5FC-3653E67EB057}" destId="{BFBE5B73-9BC1-4C12-B6A0-AF74476EAA33}" srcOrd="0" destOrd="0" parTransId="{35824C37-C096-43BD-9744-872D8D8BF895}" sibTransId="{07557529-AC8D-4622-9E3E-186D7F49CF62}"/>
    <dgm:cxn modelId="{5A76BAD0-F9EA-4110-84DA-64A6AB26BD2A}" type="presOf" srcId="{BFBE5B73-9BC1-4C12-B6A0-AF74476EAA33}" destId="{D5F20B65-9E44-4864-A24A-1B588BC6515D}" srcOrd="0" destOrd="0" presId="urn:microsoft.com/office/officeart/2005/8/layout/chevron2"/>
    <dgm:cxn modelId="{868939D4-FDE9-4BD9-A260-B3B261ACFA74}" type="presOf" srcId="{FB312F98-B5D6-44F7-B5FC-3653E67EB057}" destId="{197BED20-5C1E-4F98-9CE5-65ACF524FC97}" srcOrd="0" destOrd="0" presId="urn:microsoft.com/office/officeart/2005/8/layout/chevron2"/>
    <dgm:cxn modelId="{575F4AFC-92C4-4EA6-B092-05BFC0ABEEC9}" srcId="{BDB54A32-845E-4AE4-9AE2-907C724625E0}" destId="{68D94F5F-5D01-4AC1-AA60-50889751F80C}" srcOrd="0" destOrd="0" parTransId="{BF563A0B-259D-4A51-95BB-196975BEB12B}" sibTransId="{FA0F4E1B-9C95-4924-B31A-97C061959FF7}"/>
    <dgm:cxn modelId="{D3F31A29-FD9C-4F0C-A8AF-7BE26A6308F5}" type="presOf" srcId="{38357FE1-9AFE-43A2-89D6-1709890305ED}" destId="{FFDFEFCB-D0DB-4270-93FC-744A70D91BB3}" srcOrd="0" destOrd="0" presId="urn:microsoft.com/office/officeart/2005/8/layout/chevron2"/>
    <dgm:cxn modelId="{2ED26504-65F8-4541-BB8E-7A0B97F286EF}" srcId="{16569E11-E6BC-42A1-B030-C35ECE9F0722}" destId="{11E4759B-4BFE-417B-A1E9-CBF86D2CD761}" srcOrd="0" destOrd="0" parTransId="{731912DB-79E6-47F7-A7A0-664917126DEE}" sibTransId="{FB8BEA18-D691-49ED-880B-1D07F79268FA}"/>
    <dgm:cxn modelId="{8FB638F3-0CD9-4683-AAF5-A5E4925C017F}" srcId="{E86F84E7-4792-44B8-B984-665B46D41742}" destId="{2390CD03-9FF5-4237-AA4B-3A5926E740B1}" srcOrd="0" destOrd="0" parTransId="{2EB7B0AD-D2B7-40FE-90F1-4C827C1F24D5}" sibTransId="{22CAE02E-5A84-4353-8AAE-B967C976E245}"/>
    <dgm:cxn modelId="{B76BECCE-1E4D-4E7A-8B21-06B502C1E8B9}" srcId="{26F770D9-985B-4C87-B455-B366EFB49D4F}" destId="{5019DADD-A56E-4E87-B8D4-A73BF0FEE9F2}" srcOrd="0" destOrd="0" parTransId="{EC8E769A-B440-4ACC-A381-1081D6A477B4}" sibTransId="{0567931F-DD30-410A-8B9D-A960A5973771}"/>
    <dgm:cxn modelId="{BFBA55BB-8836-4C16-A8D2-6246735ED586}" type="presOf" srcId="{2390CD03-9FF5-4237-AA4B-3A5926E740B1}" destId="{F62B06A0-76E3-4B64-9D80-559FA4562E4B}" srcOrd="0" destOrd="0" presId="urn:microsoft.com/office/officeart/2005/8/layout/chevron2"/>
    <dgm:cxn modelId="{1BBA6C3D-4870-405C-A32C-88E3B1125A89}" type="presOf" srcId="{68D94F5F-5D01-4AC1-AA60-50889751F80C}" destId="{48BEB84B-9FDA-4D2E-8197-85558F65DF42}" srcOrd="0" destOrd="0" presId="urn:microsoft.com/office/officeart/2005/8/layout/chevron2"/>
    <dgm:cxn modelId="{AAF367E5-A505-42F9-9580-D2395930F616}" srcId="{21CE2078-8575-4060-A685-6B5F50F19CE9}" destId="{BDB54A32-845E-4AE4-9AE2-907C724625E0}" srcOrd="4" destOrd="0" parTransId="{49032E94-4652-47F5-8CB0-8BEB2ECA7789}" sibTransId="{67ABA33D-DB67-46D0-B83E-16C406D5BB3A}"/>
    <dgm:cxn modelId="{40B402B2-1966-434E-A458-FE786FD5C1DB}" type="presParOf" srcId="{4A98A7FA-7531-4676-A0E6-FB5ECC726634}" destId="{0C1B2FBA-DFB9-4490-A751-B680893EC18F}" srcOrd="0" destOrd="0" presId="urn:microsoft.com/office/officeart/2005/8/layout/chevron2"/>
    <dgm:cxn modelId="{78F68974-9512-45EA-A6F1-E43A9E95DBAE}" type="presParOf" srcId="{0C1B2FBA-DFB9-4490-A751-B680893EC18F}" destId="{FA0F0B27-EE34-4B6C-A35A-A6805374336D}" srcOrd="0" destOrd="0" presId="urn:microsoft.com/office/officeart/2005/8/layout/chevron2"/>
    <dgm:cxn modelId="{82455F70-6BC0-46D9-97F1-EDD20A79E920}" type="presParOf" srcId="{0C1B2FBA-DFB9-4490-A751-B680893EC18F}" destId="{6CA60DFD-B172-44CF-A79E-CB063177349C}" srcOrd="1" destOrd="0" presId="urn:microsoft.com/office/officeart/2005/8/layout/chevron2"/>
    <dgm:cxn modelId="{ABC7C922-78A8-467D-A1B8-CEA8833D990A}" type="presParOf" srcId="{4A98A7FA-7531-4676-A0E6-FB5ECC726634}" destId="{8D56BD10-E1EA-4C94-9DC7-CA68F3371D88}" srcOrd="1" destOrd="0" presId="urn:microsoft.com/office/officeart/2005/8/layout/chevron2"/>
    <dgm:cxn modelId="{0181AFC7-B257-4C76-81AA-EDD76AC5A555}" type="presParOf" srcId="{4A98A7FA-7531-4676-A0E6-FB5ECC726634}" destId="{7340C362-037F-4B5B-B904-2076E3FC1BA5}" srcOrd="2" destOrd="0" presId="urn:microsoft.com/office/officeart/2005/8/layout/chevron2"/>
    <dgm:cxn modelId="{520CD217-4197-4597-ACED-25D6AE5D9615}" type="presParOf" srcId="{7340C362-037F-4B5B-B904-2076E3FC1BA5}" destId="{CD514866-5DA1-464A-B921-F2C172BD2F01}" srcOrd="0" destOrd="0" presId="urn:microsoft.com/office/officeart/2005/8/layout/chevron2"/>
    <dgm:cxn modelId="{1C209BAA-577B-4530-98F1-47BC131157B5}" type="presParOf" srcId="{7340C362-037F-4B5B-B904-2076E3FC1BA5}" destId="{8701BDC2-071C-43D7-A7C3-0890C3A42A95}" srcOrd="1" destOrd="0" presId="urn:microsoft.com/office/officeart/2005/8/layout/chevron2"/>
    <dgm:cxn modelId="{D8821D46-42E4-41F1-989C-D0020F05E7E3}" type="presParOf" srcId="{4A98A7FA-7531-4676-A0E6-FB5ECC726634}" destId="{10C239CC-9908-4EB6-8392-CEC8C88A3712}" srcOrd="3" destOrd="0" presId="urn:microsoft.com/office/officeart/2005/8/layout/chevron2"/>
    <dgm:cxn modelId="{6835866A-1A29-4F3D-B42F-F549C4EC55CB}" type="presParOf" srcId="{4A98A7FA-7531-4676-A0E6-FB5ECC726634}" destId="{078CE4B6-066E-4DB3-8A78-CE8AA0FE6304}" srcOrd="4" destOrd="0" presId="urn:microsoft.com/office/officeart/2005/8/layout/chevron2"/>
    <dgm:cxn modelId="{BC2B1ABB-DD04-4449-A245-B9DACD4700EA}" type="presParOf" srcId="{078CE4B6-066E-4DB3-8A78-CE8AA0FE6304}" destId="{197BED20-5C1E-4F98-9CE5-65ACF524FC97}" srcOrd="0" destOrd="0" presId="urn:microsoft.com/office/officeart/2005/8/layout/chevron2"/>
    <dgm:cxn modelId="{84D4620E-3A11-4859-AB19-2AD278083990}" type="presParOf" srcId="{078CE4B6-066E-4DB3-8A78-CE8AA0FE6304}" destId="{D5F20B65-9E44-4864-A24A-1B588BC6515D}" srcOrd="1" destOrd="0" presId="urn:microsoft.com/office/officeart/2005/8/layout/chevron2"/>
    <dgm:cxn modelId="{420336C8-B4B0-4762-9979-DD0D9CA2F137}" type="presParOf" srcId="{4A98A7FA-7531-4676-A0E6-FB5ECC726634}" destId="{D157C623-D6F4-4CFA-ACD6-D7ABF8C03969}" srcOrd="5" destOrd="0" presId="urn:microsoft.com/office/officeart/2005/8/layout/chevron2"/>
    <dgm:cxn modelId="{5D37271D-A6EF-44C0-A636-4E5CC3213474}" type="presParOf" srcId="{4A98A7FA-7531-4676-A0E6-FB5ECC726634}" destId="{162A88D8-EA9C-4994-B8C0-10E4E9C27130}" srcOrd="6" destOrd="0" presId="urn:microsoft.com/office/officeart/2005/8/layout/chevron2"/>
    <dgm:cxn modelId="{294FB6A2-24A4-4AF7-8DDF-FE8F532CC5C3}" type="presParOf" srcId="{162A88D8-EA9C-4994-B8C0-10E4E9C27130}" destId="{877108E9-4FAC-4F75-B3F3-EC7F7BDD325A}" srcOrd="0" destOrd="0" presId="urn:microsoft.com/office/officeart/2005/8/layout/chevron2"/>
    <dgm:cxn modelId="{CDEE2CAF-A207-4B58-B3E1-D4BB71AFF0C7}" type="presParOf" srcId="{162A88D8-EA9C-4994-B8C0-10E4E9C27130}" destId="{BA40B245-3576-4EC9-9AC7-94F8BAD85E1F}" srcOrd="1" destOrd="0" presId="urn:microsoft.com/office/officeart/2005/8/layout/chevron2"/>
    <dgm:cxn modelId="{E384235E-E96D-4860-B5AD-2771C80F7820}" type="presParOf" srcId="{4A98A7FA-7531-4676-A0E6-FB5ECC726634}" destId="{AFB1CE14-647A-4413-A824-2703218F1D55}" srcOrd="7" destOrd="0" presId="urn:microsoft.com/office/officeart/2005/8/layout/chevron2"/>
    <dgm:cxn modelId="{F4A2BB58-3C70-421D-B0A8-2B587CF97DA5}" type="presParOf" srcId="{4A98A7FA-7531-4676-A0E6-FB5ECC726634}" destId="{39F1266C-D7AA-4D07-BEE6-9791E9F3B7EC}" srcOrd="8" destOrd="0" presId="urn:microsoft.com/office/officeart/2005/8/layout/chevron2"/>
    <dgm:cxn modelId="{8A6D3E17-DA33-44A6-A618-5FE815A9CFA4}" type="presParOf" srcId="{39F1266C-D7AA-4D07-BEE6-9791E9F3B7EC}" destId="{E1F486E0-2B90-4593-93F4-6A0ED466A2E8}" srcOrd="0" destOrd="0" presId="urn:microsoft.com/office/officeart/2005/8/layout/chevron2"/>
    <dgm:cxn modelId="{F6F8C7F5-50E8-40AF-97E2-130C7CB50C08}" type="presParOf" srcId="{39F1266C-D7AA-4D07-BEE6-9791E9F3B7EC}" destId="{48BEB84B-9FDA-4D2E-8197-85558F65DF42}" srcOrd="1" destOrd="0" presId="urn:microsoft.com/office/officeart/2005/8/layout/chevron2"/>
    <dgm:cxn modelId="{61C81A79-1CF6-4E47-A594-CA1C378269E7}" type="presParOf" srcId="{4A98A7FA-7531-4676-A0E6-FB5ECC726634}" destId="{E7243C28-4E8F-4B31-847C-42CE5A2AE313}" srcOrd="9" destOrd="0" presId="urn:microsoft.com/office/officeart/2005/8/layout/chevron2"/>
    <dgm:cxn modelId="{F874C1B9-FC19-405E-8FAF-35CE6384D24A}" type="presParOf" srcId="{4A98A7FA-7531-4676-A0E6-FB5ECC726634}" destId="{6E665BD6-FD54-4FEF-92C0-7635A7427F18}" srcOrd="10" destOrd="0" presId="urn:microsoft.com/office/officeart/2005/8/layout/chevron2"/>
    <dgm:cxn modelId="{2424B69E-9128-414E-8F0C-7991EE9E6491}" type="presParOf" srcId="{6E665BD6-FD54-4FEF-92C0-7635A7427F18}" destId="{FB2B63C8-0571-43F3-8A34-DCD3F1AF5C6B}" srcOrd="0" destOrd="0" presId="urn:microsoft.com/office/officeart/2005/8/layout/chevron2"/>
    <dgm:cxn modelId="{AFC2EBA3-42F6-49F8-BD00-9653FDF964F3}" type="presParOf" srcId="{6E665BD6-FD54-4FEF-92C0-7635A7427F18}" destId="{F62B06A0-76E3-4B64-9D80-559FA4562E4B}" srcOrd="1" destOrd="0" presId="urn:microsoft.com/office/officeart/2005/8/layout/chevron2"/>
    <dgm:cxn modelId="{7C0CD538-7FF7-4AA1-B267-8F8F5C11CB1B}" type="presParOf" srcId="{4A98A7FA-7531-4676-A0E6-FB5ECC726634}" destId="{FFABB098-0E0B-45F1-8285-71AEFBCB1A28}" srcOrd="11" destOrd="0" presId="urn:microsoft.com/office/officeart/2005/8/layout/chevron2"/>
    <dgm:cxn modelId="{BE3704F4-0551-48E7-B1BC-5FF40163F5F6}" type="presParOf" srcId="{4A98A7FA-7531-4676-A0E6-FB5ECC726634}" destId="{9275AA80-C358-4A88-858E-3EF4BF6DC3E6}" srcOrd="12" destOrd="0" presId="urn:microsoft.com/office/officeart/2005/8/layout/chevron2"/>
    <dgm:cxn modelId="{64C513AF-E1BD-4E8B-9FF9-2CDDEF2B4241}" type="presParOf" srcId="{9275AA80-C358-4A88-858E-3EF4BF6DC3E6}" destId="{FFDFEFCB-D0DB-4270-93FC-744A70D91BB3}" srcOrd="0" destOrd="0" presId="urn:microsoft.com/office/officeart/2005/8/layout/chevron2"/>
    <dgm:cxn modelId="{D8D4E4B1-5126-4752-A632-97B2D20377A5}" type="presParOf" srcId="{9275AA80-C358-4A88-858E-3EF4BF6DC3E6}" destId="{3DEDC182-2A63-4689-94BB-465B47B239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F0B27-EE34-4B6C-A35A-A6805374336D}">
      <dsp:nvSpPr>
        <dsp:cNvPr id="0" name=""/>
        <dsp:cNvSpPr/>
      </dsp:nvSpPr>
      <dsp:spPr>
        <a:xfrm rot="5400000">
          <a:off x="-120414" y="123468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-5400000">
        <a:off x="0" y="284020"/>
        <a:ext cx="561932" cy="240828"/>
      </dsp:txXfrm>
    </dsp:sp>
    <dsp:sp modelId="{6CA60DFD-B172-44CF-A79E-CB063177349C}">
      <dsp:nvSpPr>
        <dsp:cNvPr id="0" name=""/>
        <dsp:cNvSpPr/>
      </dsp:nvSpPr>
      <dsp:spPr>
        <a:xfrm rot="5400000">
          <a:off x="4144394" y="-3579407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The bill is introduced in the Senate or House of Representatives</a:t>
          </a:r>
          <a:endParaRPr lang="en-US" sz="1700" kern="1200" dirty="0"/>
        </a:p>
      </dsp:txBody>
      <dsp:txXfrm rot="-5400000">
        <a:off x="561933" y="28526"/>
        <a:ext cx="7661245" cy="470850"/>
      </dsp:txXfrm>
    </dsp:sp>
    <dsp:sp modelId="{CD514866-5DA1-464A-B921-F2C172BD2F01}">
      <dsp:nvSpPr>
        <dsp:cNvPr id="0" name=""/>
        <dsp:cNvSpPr/>
      </dsp:nvSpPr>
      <dsp:spPr>
        <a:xfrm rot="5400000">
          <a:off x="-120414" y="842266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-5400000">
        <a:off x="0" y="1002818"/>
        <a:ext cx="561932" cy="240828"/>
      </dsp:txXfrm>
    </dsp:sp>
    <dsp:sp modelId="{8701BDC2-071C-43D7-A7C3-0890C3A42A95}">
      <dsp:nvSpPr>
        <dsp:cNvPr id="0" name=""/>
        <dsp:cNvSpPr/>
      </dsp:nvSpPr>
      <dsp:spPr>
        <a:xfrm rot="5400000">
          <a:off x="4144394" y="-2860609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The bill is sent to committee for debate and approval</a:t>
          </a:r>
          <a:endParaRPr lang="en-US" sz="1700" kern="1200" dirty="0"/>
        </a:p>
      </dsp:txBody>
      <dsp:txXfrm rot="-5400000">
        <a:off x="561933" y="747324"/>
        <a:ext cx="7661245" cy="470850"/>
      </dsp:txXfrm>
    </dsp:sp>
    <dsp:sp modelId="{197BED20-5C1E-4F98-9CE5-65ACF524FC97}">
      <dsp:nvSpPr>
        <dsp:cNvPr id="0" name=""/>
        <dsp:cNvSpPr/>
      </dsp:nvSpPr>
      <dsp:spPr>
        <a:xfrm rot="5400000">
          <a:off x="-120414" y="1561065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-5400000">
        <a:off x="0" y="1721617"/>
        <a:ext cx="561932" cy="240828"/>
      </dsp:txXfrm>
    </dsp:sp>
    <dsp:sp modelId="{D5F20B65-9E44-4864-A24A-1B588BC6515D}">
      <dsp:nvSpPr>
        <dsp:cNvPr id="0" name=""/>
        <dsp:cNvSpPr/>
      </dsp:nvSpPr>
      <dsp:spPr>
        <a:xfrm rot="5400000">
          <a:off x="4144394" y="-2141810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The bill is sent to Minority and Majority caucuses for review and approval</a:t>
          </a:r>
          <a:endParaRPr lang="en-US" sz="1700" kern="1200" dirty="0"/>
        </a:p>
      </dsp:txBody>
      <dsp:txXfrm rot="-5400000">
        <a:off x="561933" y="1466123"/>
        <a:ext cx="7661245" cy="470850"/>
      </dsp:txXfrm>
    </dsp:sp>
    <dsp:sp modelId="{877108E9-4FAC-4F75-B3F3-EC7F7BDD325A}">
      <dsp:nvSpPr>
        <dsp:cNvPr id="0" name=""/>
        <dsp:cNvSpPr/>
      </dsp:nvSpPr>
      <dsp:spPr>
        <a:xfrm rot="5400000">
          <a:off x="-120414" y="2279863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2440415"/>
        <a:ext cx="561932" cy="240828"/>
      </dsp:txXfrm>
    </dsp:sp>
    <dsp:sp modelId="{BA40B245-3576-4EC9-9AC7-94F8BAD85E1F}">
      <dsp:nvSpPr>
        <dsp:cNvPr id="0" name=""/>
        <dsp:cNvSpPr/>
      </dsp:nvSpPr>
      <dsp:spPr>
        <a:xfrm rot="5400000">
          <a:off x="4144394" y="-1423012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The bill is sent on to the full Senate or House for consideration</a:t>
          </a:r>
          <a:endParaRPr lang="en-US" sz="1700" kern="1200" dirty="0"/>
        </a:p>
      </dsp:txBody>
      <dsp:txXfrm rot="-5400000">
        <a:off x="561933" y="2184921"/>
        <a:ext cx="7661245" cy="470850"/>
      </dsp:txXfrm>
    </dsp:sp>
    <dsp:sp modelId="{E1F486E0-2B90-4593-93F4-6A0ED466A2E8}">
      <dsp:nvSpPr>
        <dsp:cNvPr id="0" name=""/>
        <dsp:cNvSpPr/>
      </dsp:nvSpPr>
      <dsp:spPr>
        <a:xfrm rot="5400000">
          <a:off x="-120414" y="2998661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3159213"/>
        <a:ext cx="561932" cy="240828"/>
      </dsp:txXfrm>
    </dsp:sp>
    <dsp:sp modelId="{48BEB84B-9FDA-4D2E-8197-85558F65DF42}">
      <dsp:nvSpPr>
        <dsp:cNvPr id="0" name=""/>
        <dsp:cNvSpPr/>
      </dsp:nvSpPr>
      <dsp:spPr>
        <a:xfrm rot="5400000">
          <a:off x="4144394" y="-704214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Passage of the bill is debated and voted upon</a:t>
          </a:r>
          <a:endParaRPr lang="en-US" sz="1700" kern="1200" dirty="0"/>
        </a:p>
      </dsp:txBody>
      <dsp:txXfrm rot="-5400000">
        <a:off x="561933" y="2903719"/>
        <a:ext cx="7661245" cy="470850"/>
      </dsp:txXfrm>
    </dsp:sp>
    <dsp:sp modelId="{FB2B63C8-0571-43F3-8A34-DCD3F1AF5C6B}">
      <dsp:nvSpPr>
        <dsp:cNvPr id="0" name=""/>
        <dsp:cNvSpPr/>
      </dsp:nvSpPr>
      <dsp:spPr>
        <a:xfrm rot="5400000">
          <a:off x="-120414" y="3717460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3878012"/>
        <a:ext cx="561932" cy="240828"/>
      </dsp:txXfrm>
    </dsp:sp>
    <dsp:sp modelId="{F62B06A0-76E3-4B64-9D80-559FA4562E4B}">
      <dsp:nvSpPr>
        <dsp:cNvPr id="0" name=""/>
        <dsp:cNvSpPr/>
      </dsp:nvSpPr>
      <dsp:spPr>
        <a:xfrm rot="5400000">
          <a:off x="4144394" y="14584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Upon approval by one chamber, the bill is sent to the other chamber  and the process is repeated</a:t>
          </a:r>
          <a:endParaRPr lang="en-US" sz="1700" kern="1200" dirty="0"/>
        </a:p>
      </dsp:txBody>
      <dsp:txXfrm rot="-5400000">
        <a:off x="561933" y="3622517"/>
        <a:ext cx="7661245" cy="470850"/>
      </dsp:txXfrm>
    </dsp:sp>
    <dsp:sp modelId="{FFDFEFCB-D0DB-4270-93FC-744A70D91BB3}">
      <dsp:nvSpPr>
        <dsp:cNvPr id="0" name=""/>
        <dsp:cNvSpPr/>
      </dsp:nvSpPr>
      <dsp:spPr>
        <a:xfrm rot="5400000">
          <a:off x="-120414" y="4436258"/>
          <a:ext cx="802760" cy="5619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-5400000">
        <a:off x="0" y="4596810"/>
        <a:ext cx="561932" cy="240828"/>
      </dsp:txXfrm>
    </dsp:sp>
    <dsp:sp modelId="{3DEDC182-2A63-4689-94BB-465B47B2396C}">
      <dsp:nvSpPr>
        <dsp:cNvPr id="0" name=""/>
        <dsp:cNvSpPr/>
      </dsp:nvSpPr>
      <dsp:spPr>
        <a:xfrm rot="5400000">
          <a:off x="4144394" y="733382"/>
          <a:ext cx="521794" cy="76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ea typeface="Calibri" pitchFamily="34" charset="0"/>
              <a:cs typeface="Calibri" pitchFamily="34" charset="0"/>
            </a:rPr>
            <a:t>If approved, the bill is signed by the Speaker of the House, the Senate Pro Tem, and sent to the Governor to be signed (or vetoed)</a:t>
          </a:r>
          <a:endParaRPr lang="en-US" sz="1700" kern="1200" dirty="0"/>
        </a:p>
      </dsp:txBody>
      <dsp:txXfrm rot="-5400000">
        <a:off x="561933" y="4341315"/>
        <a:ext cx="7661245" cy="470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61" tIns="48331" rIns="96661" bIns="48331" rtlCol="0" anchor="ctr"/>
          <a:lstStyle>
            <a:lvl1pPr algn="l">
              <a:tabLst>
                <a:tab pos="659512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700" dirty="0"/>
              <a:t>University of Pittsburgh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62550" y="9227345"/>
            <a:ext cx="2152650" cy="243839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sz="1000" b="1" dirty="0" smtClean="0"/>
              <a:t>Handout #1, Page </a:t>
            </a:r>
            <a:fld id="{1DEAAAA3-F7D2-420C-8044-4D8DB93005E2}" type="slidenum">
              <a:rPr lang="en-US" sz="1000" b="1" smtClean="0"/>
              <a:pPr>
                <a:defRPr/>
              </a:pPr>
              <a:t>‹#›</a:t>
            </a:fld>
            <a:r>
              <a:rPr lang="en-US" sz="1000" b="1" dirty="0" smtClean="0"/>
              <a:t> of 20</a:t>
            </a:r>
            <a:endParaRPr lang="en-US" sz="1000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9067801"/>
            <a:ext cx="7315200" cy="226216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The Pennsylvania Child Welfare Resource Center                                                                                     Family Center Event 2013: Advocacy: Telling the Story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9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55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24525" y="9372600"/>
            <a:ext cx="1590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A5C0BF7D-DA9C-4BF7-8FB9-4639E92C447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58</a:t>
            </a:r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62276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6661" tIns="48331" rIns="96661" bIns="48331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9065716"/>
            <a:ext cx="7315200" cy="343827"/>
          </a:xfrm>
          <a:prstGeom prst="rect">
            <a:avLst/>
          </a:prstGeom>
          <a:noFill/>
        </p:spPr>
        <p:txBody>
          <a:bodyPr wrap="square" lIns="96661" tIns="48331" rIns="96661" bIns="48331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The Pennsylvania Child Welfare Resource Center                                                                                                                                                    206: Family Center Event 2013</a:t>
            </a:r>
          </a:p>
          <a:p>
            <a:pPr algn="r"/>
            <a:r>
              <a:rPr lang="en-US" sz="800" dirty="0" smtClean="0">
                <a:latin typeface="Georgia" pitchFamily="18" charset="0"/>
              </a:rPr>
              <a:t>Advocacy: Telling the Story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25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state.pa.us/cfdocs/legis/home/member_information/senate_bio.cfm?id=28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Georgia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30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A02CCC-9A41-40AB-BFCF-24AF975E8522}" type="slidenum">
              <a:rPr lang="en-US" smtClean="0"/>
              <a:pPr eaLnBrk="1" hangingPunct="1"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03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9BB717-D962-4860-A7D9-BDA8124A1C89}" type="slidenum">
              <a:rPr lang="en-US" smtClean="0"/>
              <a:pPr eaLnBrk="1" hangingPunct="1"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92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63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01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3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Governor:  Tom Corbett (R)</a:t>
            </a:r>
          </a:p>
          <a:p>
            <a:r>
              <a:rPr lang="en-US" dirty="0" smtClean="0"/>
              <a:t>Lt. Governor:  Jim Cawley (R)</a:t>
            </a:r>
          </a:p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DDFA07-765E-40C6-9D9A-04B261459DD4}" type="slidenum">
              <a:rPr lang="en-US" smtClean="0"/>
              <a:pPr eaLnBrk="1" hangingPunct="1"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Speaker of the House: Sam Smith (R)</a:t>
            </a:r>
          </a:p>
          <a:p>
            <a:r>
              <a:rPr lang="en-US" dirty="0" smtClean="0"/>
              <a:t>Maj Leader: Mike Turzai (R)</a:t>
            </a:r>
          </a:p>
          <a:p>
            <a:r>
              <a:rPr lang="en-US" dirty="0" smtClean="0"/>
              <a:t>Min Leader: Frank Dermody (D)</a:t>
            </a:r>
          </a:p>
          <a:p>
            <a:endParaRPr lang="en-US" dirty="0" smtClean="0"/>
          </a:p>
          <a:p>
            <a:r>
              <a:rPr lang="en-US" dirty="0" smtClean="0"/>
              <a:t>Sen. President Pro Tem: </a:t>
            </a:r>
            <a:r>
              <a:rPr lang="en-US" u="sng" dirty="0" smtClean="0">
                <a:hlinkClick r:id="rId3"/>
              </a:rPr>
              <a:t>Joseph B. Scarnati III</a:t>
            </a:r>
            <a:r>
              <a:rPr lang="en-US" u="sng" dirty="0" smtClean="0"/>
              <a:t> (R)</a:t>
            </a:r>
          </a:p>
          <a:p>
            <a:r>
              <a:rPr lang="en-US" dirty="0" smtClean="0"/>
              <a:t>Maj Leader: Dominic Pileggi (R)</a:t>
            </a:r>
          </a:p>
          <a:p>
            <a:r>
              <a:rPr lang="en-US" dirty="0" smtClean="0"/>
              <a:t>Min Leader: Jay Costa (D)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49E0C3-8BC9-4584-A886-E72E4D4687C3}" type="slidenum">
              <a:rPr lang="en-US" smtClean="0"/>
              <a:pPr eaLnBrk="1" hangingPunct="1"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0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5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49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81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68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83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232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7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 smtClean="0"/>
              <a:t>Identify your change-makers and influencers</a:t>
            </a:r>
          </a:p>
          <a:p>
            <a:pPr fontAlgn="base"/>
            <a:r>
              <a:rPr lang="en-US" sz="1500" b="1" dirty="0" smtClean="0"/>
              <a:t>Change makers </a:t>
            </a:r>
            <a:r>
              <a:rPr lang="en-US" sz="1500" dirty="0" smtClean="0"/>
              <a:t>are individuals and/or institutions that can make the change you seek</a:t>
            </a:r>
          </a:p>
          <a:p>
            <a:pPr fontAlgn="base"/>
            <a:r>
              <a:rPr lang="en-US" sz="1500" dirty="0" smtClean="0"/>
              <a:t>            Examples: Governor, State Department Director,</a:t>
            </a:r>
          </a:p>
          <a:p>
            <a:pPr fontAlgn="base"/>
            <a:r>
              <a:rPr lang="en-US" sz="1500" dirty="0" smtClean="0"/>
              <a:t>            Committee Chair, General Assembly</a:t>
            </a:r>
          </a:p>
          <a:p>
            <a:pPr fontAlgn="base"/>
            <a:r>
              <a:rPr lang="en-US" sz="1500" b="1" dirty="0" smtClean="0"/>
              <a:t>Influencers </a:t>
            </a:r>
            <a:r>
              <a:rPr lang="en-US" sz="1500" dirty="0" smtClean="0"/>
              <a:t>are individuals and/or institutions that can ‘get to’, or influence the change makers.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130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46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35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2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500" dirty="0" smtClean="0"/>
              <a:t>Telling the individual family stories that demonstrate what Family Centers are able to accomplish is a powerful means of conveying their importance and worth to a variety of stakeholders, and a great strategy for advocacy. This panel presentation will examine strategies for engaging in advocacy with legislators, with educators, and by families and youth within their communities.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558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751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4B94A4-BC8A-4E2B-A3E3-3A8CE5B4923E}" type="slidenum">
              <a:rPr lang="en-US" smtClean="0"/>
              <a:pPr eaLnBrk="1" hangingPunct="1"/>
              <a:t>31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297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451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796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6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502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36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833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5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167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966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810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608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349BD-BCC6-4662-B6D9-6C8D4F32345D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451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41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238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068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50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72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50609B-F504-4B41-AFAA-6463A50D58FB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573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506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012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627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123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7053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7920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5880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00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37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75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3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0918"/>
            <a:ext cx="5111750" cy="5042647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3612"/>
            <a:ext cx="3008313" cy="4329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33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812"/>
            <a:ext cx="5486400" cy="37517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573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36376"/>
            <a:ext cx="8247888" cy="4383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969371"/>
            <a:ext cx="8229600" cy="607560"/>
          </a:xfrm>
        </p:spPr>
        <p:txBody>
          <a:bodyPr/>
          <a:lstStyle>
            <a:lvl1pPr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19566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626823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62449"/>
            <a:ext cx="7772400" cy="1294653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1963"/>
            <a:ext cx="7772400" cy="1500187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191500" y="6396335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D8E106D-DC32-4549-A2CA-3BC47D567D0F}" type="slidenum">
              <a:rPr lang="en-US" sz="1200" b="1" smtClean="0">
                <a:latin typeface="+mn-lt"/>
              </a:rPr>
              <a:pPr algn="r"/>
              <a:t>‹#›</a:t>
            </a:fld>
            <a:endParaRPr lang="en-US" sz="1200" b="1" dirty="0"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1429788"/>
            <a:ext cx="7348537" cy="503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0915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2245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80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3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54939"/>
            <a:ext cx="4040188" cy="3832412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3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54939"/>
            <a:ext cx="4041775" cy="384585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317809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cha_sm_b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1291196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963271"/>
            <a:ext cx="8243047" cy="45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791450" y="6396335"/>
            <a:ext cx="1352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C4A0D94-C641-4A53-86C7-1ECC05D83B54}" type="slidenum">
              <a:rPr lang="en-US" sz="1200" b="1" smtClean="0">
                <a:latin typeface="+mn-lt"/>
              </a:rPr>
              <a:pPr algn="r"/>
              <a:t>‹#›</a:t>
            </a:fld>
            <a:endParaRPr lang="en-US" sz="1200" b="1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hsa.org/" TargetMode="External"/><Relationship Id="rId3" Type="http://schemas.openxmlformats.org/officeDocument/2006/relationships/hyperlink" Target="http://www.papartnerships.org/" TargetMode="External"/><Relationship Id="rId7" Type="http://schemas.openxmlformats.org/officeDocument/2006/relationships/hyperlink" Target="http://www.naeyc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arentsasteachers.org/" TargetMode="External"/><Relationship Id="rId5" Type="http://schemas.openxmlformats.org/officeDocument/2006/relationships/hyperlink" Target="http://www.buildinitiative.org/content/pennsylvania" TargetMode="External"/><Relationship Id="rId4" Type="http://schemas.openxmlformats.org/officeDocument/2006/relationships/hyperlink" Target="http://www.theadvocatesagenda.com/" TargetMode="External"/><Relationship Id="rId9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Jamie.baxter@aiu3.net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ey.org/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Advocacy: Telling the Story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04800" y="1838659"/>
            <a:ext cx="8543365" cy="372037"/>
          </a:xfrm>
        </p:spPr>
        <p:txBody>
          <a:bodyPr/>
          <a:lstStyle/>
          <a:p>
            <a:pPr algn="ctr"/>
            <a:r>
              <a:rPr lang="en-US" dirty="0" smtClean="0"/>
              <a:t>2013 Family Center Annual Event </a:t>
            </a:r>
            <a:r>
              <a:rPr lang="en-US" dirty="0" smtClean="0">
                <a:sym typeface="Wingdings"/>
              </a:rPr>
              <a:t> PACWRC  April 17, 2013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2411506"/>
            <a:ext cx="3352800" cy="927847"/>
          </a:xfrm>
        </p:spPr>
        <p:txBody>
          <a:bodyPr/>
          <a:lstStyle/>
          <a:p>
            <a:r>
              <a:rPr lang="en-US" b="1" dirty="0" smtClean="0"/>
              <a:t>Alison </a:t>
            </a:r>
            <a:r>
              <a:rPr lang="en-US" b="1" dirty="0" smtClean="0"/>
              <a:t>Gee</a:t>
            </a:r>
          </a:p>
          <a:p>
            <a:r>
              <a:rPr lang="en-US" b="1" dirty="0" smtClean="0"/>
              <a:t>Jamie Baxter</a:t>
            </a:r>
          </a:p>
          <a:p>
            <a:r>
              <a:rPr lang="en-US" b="1" dirty="0" smtClean="0"/>
              <a:t>Denise </a:t>
            </a:r>
            <a:r>
              <a:rPr lang="en-US" b="1" dirty="0"/>
              <a:t>H</a:t>
            </a:r>
            <a:r>
              <a:rPr lang="en-US" b="1" dirty="0" smtClean="0"/>
              <a:t>offman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is not the same as </a:t>
            </a:r>
            <a:r>
              <a:rPr lang="en-US" dirty="0" smtClean="0"/>
              <a:t>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Advocacy = information, education, stories, 		facts, figures, persuasion to a 			point of view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Lobbying = Advocacy + “Vote NO on Senate 		Bill XXX”</a:t>
            </a:r>
          </a:p>
          <a:p>
            <a:pPr marL="457200" lvl="1" indent="0">
              <a:buNone/>
              <a:defRPr/>
            </a:pPr>
            <a:endParaRPr lang="en-US" sz="2800" dirty="0" smtClean="0">
              <a:solidFill>
                <a:srgbClr val="000099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b="1" dirty="0" smtClean="0">
                <a:solidFill>
                  <a:srgbClr val="948151"/>
                </a:solidFill>
              </a:rPr>
              <a:t>Don’t be afraid to talk about issues-</a:t>
            </a:r>
          </a:p>
          <a:p>
            <a:pPr marL="0" indent="0" algn="ctr">
              <a:buFontTx/>
              <a:buNone/>
              <a:defRPr/>
            </a:pPr>
            <a:r>
              <a:rPr lang="en-US" sz="2400" b="1" dirty="0" smtClean="0">
                <a:solidFill>
                  <a:srgbClr val="948151"/>
                </a:solidFill>
              </a:rPr>
              <a:t>just stay away from telling the legislator how to vote on a specific bill.</a:t>
            </a:r>
          </a:p>
        </p:txBody>
      </p:sp>
    </p:spTree>
    <p:extLst>
      <p:ext uri="{BB962C8B-B14F-4D97-AF65-F5344CB8AC3E}">
        <p14:creationId xmlns:p14="http://schemas.microsoft.com/office/powerpoint/2010/main" val="17013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Stay informed!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395787" y="1842245"/>
            <a:ext cx="8570794" cy="4746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Join advocacy listservs, such as:</a:t>
            </a:r>
          </a:p>
          <a:p>
            <a:pPr marL="0" indent="0" eaLnBrk="1" hangingPunct="1">
              <a:buFontTx/>
              <a:buNone/>
            </a:pPr>
            <a:endParaRPr lang="en-US" sz="1600" u="sng" dirty="0" smtClean="0"/>
          </a:p>
          <a:p>
            <a:pPr marL="0" indent="0" eaLnBrk="1" hangingPunct="1">
              <a:buFontTx/>
              <a:buNone/>
            </a:pPr>
            <a:endParaRPr lang="en-US" sz="1600" u="sng" dirty="0" smtClean="0"/>
          </a:p>
          <a:p>
            <a:pPr marL="0" indent="0" eaLnBrk="1" hangingPunct="1">
              <a:buFontTx/>
              <a:buNone/>
            </a:pPr>
            <a:r>
              <a:rPr lang="en-US" sz="2000" b="1" u="sng" dirty="0" smtClean="0">
                <a:solidFill>
                  <a:srgbClr val="000099"/>
                </a:solidFill>
              </a:rPr>
              <a:t>Pennsylvania</a:t>
            </a:r>
            <a:r>
              <a:rPr lang="en-US" sz="2000" b="1" dirty="0" smtClean="0">
                <a:solidFill>
                  <a:srgbClr val="000099"/>
                </a:solidFill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PA Partnerships for Children:  </a:t>
            </a:r>
            <a:r>
              <a:rPr lang="en-US" sz="2000" dirty="0" smtClean="0">
                <a:hlinkClick r:id="rId3"/>
              </a:rPr>
              <a:t>www.papartnerships.org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The Advocates Agenda: </a:t>
            </a:r>
            <a:r>
              <a:rPr lang="en-US" sz="2000" dirty="0" smtClean="0">
                <a:hlinkClick r:id="rId4"/>
              </a:rPr>
              <a:t>www.theadvocatesagenda.com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The Build Initiative: </a:t>
            </a:r>
            <a:r>
              <a:rPr lang="en-US" sz="2000" u="sng" dirty="0" smtClean="0">
                <a:hlinkClick r:id="rId5"/>
              </a:rPr>
              <a:t>www.buildinitiative.org/content/pennsylvania</a:t>
            </a:r>
            <a:r>
              <a:rPr lang="en-US" sz="2000" u="sng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en-US" sz="1200" u="sng" dirty="0" smtClean="0"/>
          </a:p>
          <a:p>
            <a:pPr marL="0" indent="0" eaLnBrk="1" hangingPunct="1">
              <a:buFontTx/>
              <a:buNone/>
            </a:pPr>
            <a:endParaRPr lang="en-US" sz="1200" u="sng" dirty="0" smtClean="0"/>
          </a:p>
          <a:p>
            <a:pPr marL="0" indent="0" eaLnBrk="1" hangingPunct="1">
              <a:buFontTx/>
              <a:buNone/>
            </a:pPr>
            <a:r>
              <a:rPr lang="en-US" sz="2000" b="1" u="sng" dirty="0" smtClean="0">
                <a:solidFill>
                  <a:srgbClr val="000099"/>
                </a:solidFill>
              </a:rPr>
              <a:t>National</a:t>
            </a:r>
            <a:r>
              <a:rPr lang="en-US" sz="2000" b="1" dirty="0" smtClean="0">
                <a:solidFill>
                  <a:srgbClr val="000099"/>
                </a:solidFill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Parents as Teachers National Center : </a:t>
            </a:r>
            <a:r>
              <a:rPr lang="en-US" sz="2000" dirty="0" smtClean="0">
                <a:hlinkClick r:id="rId6"/>
              </a:rPr>
              <a:t>www.parentsasteachers.org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National Association for the Education of Young Children: </a:t>
            </a:r>
            <a:r>
              <a:rPr lang="en-US" sz="2000" dirty="0" smtClean="0">
                <a:hlinkClick r:id="rId7"/>
              </a:rPr>
              <a:t>www.naeyc.org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National Head Start Association: </a:t>
            </a:r>
            <a:r>
              <a:rPr lang="en-US" sz="2000" dirty="0" smtClean="0">
                <a:hlinkClick r:id="rId8"/>
              </a:rPr>
              <a:t>www.nhsa.org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38" b="34625"/>
          <a:stretch/>
        </p:blipFill>
        <p:spPr bwMode="auto">
          <a:xfrm flipH="1">
            <a:off x="6728343" y="1407846"/>
            <a:ext cx="1989162" cy="1744782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5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key issues?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65" y="1936376"/>
            <a:ext cx="8523230" cy="4383741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</a:rPr>
              <a:t>  Ask questions:</a:t>
            </a:r>
          </a:p>
          <a:p>
            <a:pPr marL="0" indent="0" eaLnBrk="1" hangingPunct="1">
              <a:buFontTx/>
              <a:buNone/>
              <a:defRPr/>
            </a:pPr>
            <a:endParaRPr lang="en-US" b="1" dirty="0" smtClean="0">
              <a:solidFill>
                <a:srgbClr val="000099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What issues are of most concern to you, your program?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Where are the gaps in services?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What are the barriers to implementing programs?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Are your programs reaching targeted populations?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Do you have the resources you need?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What could help you be more successful?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98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your key issue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Sample advocacy issue:</a:t>
            </a:r>
          </a:p>
          <a:p>
            <a:pPr marL="0" indent="0" eaLnBrk="1" hangingPunct="1">
              <a:buFontTx/>
              <a:buNone/>
            </a:pPr>
            <a:endParaRPr lang="en-US" sz="1000" dirty="0" smtClean="0"/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Background: </a:t>
            </a:r>
          </a:p>
          <a:p>
            <a:pPr marL="400050" lvl="1" indent="0" eaLnBrk="1" hangingPunct="1">
              <a:buFontTx/>
              <a:buNone/>
            </a:pPr>
            <a:r>
              <a:rPr lang="en-US" sz="2000" dirty="0" smtClean="0"/>
              <a:t>The first 2000 days of a child’s life are critical to development. Early childhood education, including home visiting programs for children 0-5, has been demonstrated to help them be cognitively, socially and emotionally ready for school.</a:t>
            </a:r>
          </a:p>
          <a:p>
            <a:pPr marL="0" indent="0" eaLnBrk="1" hangingPunct="1">
              <a:buFontTx/>
              <a:buNone/>
            </a:pPr>
            <a:endParaRPr lang="en-US" sz="1000" dirty="0" smtClean="0"/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Issue: </a:t>
            </a:r>
          </a:p>
          <a:p>
            <a:pPr marL="400050" lvl="1" indent="0" eaLnBrk="1" hangingPunct="1">
              <a:buFontTx/>
              <a:buNone/>
            </a:pPr>
            <a:r>
              <a:rPr lang="en-US" sz="2000" dirty="0" smtClean="0"/>
              <a:t>The budget is tight, state revenues are down, and the Governor </a:t>
            </a:r>
          </a:p>
          <a:p>
            <a:pPr marL="400050" lvl="1" indent="0" eaLnBrk="1" hangingPunct="1">
              <a:buFontTx/>
              <a:buNone/>
            </a:pPr>
            <a:r>
              <a:rPr lang="en-US" sz="2000" dirty="0" smtClean="0"/>
              <a:t>has proposed cutting early education funding by 25%.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2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 goals &amp; objectives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What is a goal?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An advocacy </a:t>
            </a:r>
            <a:r>
              <a:rPr lang="en-US" sz="2000" b="1" dirty="0" smtClean="0"/>
              <a:t>goal</a:t>
            </a:r>
            <a:r>
              <a:rPr lang="en-US" sz="2000" dirty="0" smtClean="0"/>
              <a:t> is the long-term outcome of your advocacy effort.  It is the change you want to see, your vision, or your dream</a:t>
            </a:r>
          </a:p>
          <a:p>
            <a:pPr marL="400050" lvl="1" indent="0" eaLnBrk="1" hangingPunct="1">
              <a:buFontTx/>
              <a:buNone/>
            </a:pPr>
            <a:r>
              <a:rPr lang="en-US" sz="2000" u="sng" dirty="0" smtClean="0">
                <a:solidFill>
                  <a:srgbClr val="000099"/>
                </a:solidFill>
              </a:rPr>
              <a:t>Sample goal</a:t>
            </a:r>
            <a:r>
              <a:rPr lang="en-US" sz="2000" dirty="0" smtClean="0">
                <a:solidFill>
                  <a:srgbClr val="000099"/>
                </a:solidFill>
              </a:rPr>
              <a:t>: All families have access to evidence-based early learning services and programs that enable children to start school prepared for success, and help parents advance and be productive in the workforce.</a:t>
            </a:r>
          </a:p>
          <a:p>
            <a:pPr marL="0" indent="0" eaLnBrk="1" hangingPunct="1">
              <a:buFontTx/>
              <a:buNone/>
            </a:pPr>
            <a:r>
              <a:rPr lang="en-US" dirty="0" smtClean="0"/>
              <a:t>What is an objective?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An advocacy </a:t>
            </a:r>
            <a:r>
              <a:rPr lang="en-US" sz="2000" b="1" dirty="0" smtClean="0"/>
              <a:t>objective</a:t>
            </a:r>
            <a:r>
              <a:rPr lang="en-US" sz="2000" dirty="0" smtClean="0"/>
              <a:t> is a specific, short-term outcome that contributes toward your goal and is pursued in a certain period of time</a:t>
            </a:r>
          </a:p>
          <a:p>
            <a:pPr marL="400050" lvl="1" indent="0" eaLnBrk="1" hangingPunct="1">
              <a:buFontTx/>
              <a:buNone/>
            </a:pPr>
            <a:r>
              <a:rPr lang="en-US" sz="2000" u="sng" dirty="0" smtClean="0">
                <a:solidFill>
                  <a:srgbClr val="000099"/>
                </a:solidFill>
              </a:rPr>
              <a:t>Sample objective</a:t>
            </a:r>
            <a:r>
              <a:rPr lang="en-US" sz="2000" dirty="0" smtClean="0">
                <a:solidFill>
                  <a:srgbClr val="000099"/>
                </a:solidFill>
              </a:rPr>
              <a:t>: Pennsylvania policy-makers will maintain current FY funding for early childhood programs in the 2014 budget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78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2736" y="1353979"/>
            <a:ext cx="7772400" cy="524436"/>
          </a:xfrm>
        </p:spPr>
        <p:txBody>
          <a:bodyPr/>
          <a:lstStyle/>
          <a:p>
            <a:r>
              <a:rPr lang="en-US" dirty="0"/>
              <a:t>Advocacy </a:t>
            </a:r>
            <a:r>
              <a:rPr lang="en-US" dirty="0" smtClean="0"/>
              <a:t>Objectives </a:t>
            </a:r>
            <a:r>
              <a:rPr lang="en-US" dirty="0"/>
              <a:t>should be </a:t>
            </a:r>
            <a:r>
              <a:rPr lang="en-US" dirty="0" smtClean="0"/>
              <a:t>SMART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en-US" dirty="0" smtClean="0"/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63966" y="2110266"/>
            <a:ext cx="3810000" cy="4746813"/>
          </a:xfrm>
        </p:spPr>
        <p:txBody>
          <a:bodyPr/>
          <a:lstStyle/>
          <a:p>
            <a:pPr marL="463550" lvl="4" indent="-463550"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S</a:t>
            </a:r>
            <a:r>
              <a:rPr lang="en-US" sz="4000" dirty="0" smtClean="0"/>
              <a:t>pecific</a:t>
            </a:r>
            <a:endParaRPr lang="en-US" sz="4000" dirty="0"/>
          </a:p>
          <a:p>
            <a:pPr marL="463550" lvl="4" indent="-463550"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M</a:t>
            </a:r>
            <a:r>
              <a:rPr lang="en-US" sz="4000" dirty="0" smtClean="0"/>
              <a:t>easurable </a:t>
            </a:r>
            <a:endParaRPr lang="en-US" sz="4000" dirty="0"/>
          </a:p>
          <a:p>
            <a:pPr marL="463550" lvl="4" indent="-463550"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A</a:t>
            </a:r>
            <a:r>
              <a:rPr lang="en-US" sz="4000" dirty="0" smtClean="0"/>
              <a:t>chievable</a:t>
            </a:r>
            <a:endParaRPr lang="en-US" sz="4000" dirty="0"/>
          </a:p>
          <a:p>
            <a:pPr marL="463550" lvl="4" indent="-463550"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R</a:t>
            </a:r>
            <a:r>
              <a:rPr lang="en-US" sz="4000" dirty="0" smtClean="0"/>
              <a:t>ealistic</a:t>
            </a:r>
            <a:endParaRPr lang="en-US" sz="4000" dirty="0"/>
          </a:p>
          <a:p>
            <a:pPr marL="463550" lvl="4" indent="-463550">
              <a:buNone/>
            </a:pPr>
            <a:r>
              <a:rPr lang="en-US" sz="4000" b="1" dirty="0" smtClean="0">
                <a:solidFill>
                  <a:srgbClr val="000099"/>
                </a:solidFill>
              </a:rPr>
              <a:t>T</a:t>
            </a:r>
            <a:r>
              <a:rPr lang="en-US" sz="4000" dirty="0" smtClean="0"/>
              <a:t>ime-bound</a:t>
            </a:r>
            <a:endParaRPr lang="en-US" sz="4000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43" y="2258747"/>
            <a:ext cx="3471934" cy="322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74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4335517" cy="5294964"/>
          </a:xfrm>
        </p:spPr>
        <p:txBody>
          <a:bodyPr anchor="ctr"/>
          <a:lstStyle/>
          <a:p>
            <a:pPr marL="0" indent="0"/>
            <a:r>
              <a:rPr lang="en-US" sz="3200" dirty="0"/>
              <a:t>So, how does the process work?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Where do I begin?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Who can make the public policy </a:t>
            </a:r>
            <a:br>
              <a:rPr lang="en-US" sz="3200" dirty="0"/>
            </a:br>
            <a:r>
              <a:rPr lang="en-US" sz="3200" dirty="0"/>
              <a:t>changes we </a:t>
            </a:r>
            <a:r>
              <a:rPr lang="en-US" sz="3200" dirty="0" smtClean="0"/>
              <a:t>need?</a:t>
            </a:r>
            <a:endParaRPr lang="en-US" sz="32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5254" y="1576552"/>
            <a:ext cx="4871545" cy="4757013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621" y="2033322"/>
            <a:ext cx="321944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8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Understand process &amp; players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3 Branches of Government:</a:t>
            </a:r>
          </a:p>
          <a:p>
            <a:pPr marL="0" indent="0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General Assembly</a:t>
            </a:r>
            <a:r>
              <a:rPr lang="en-US" sz="2800" dirty="0" smtClean="0"/>
              <a:t>: makes the laws</a:t>
            </a:r>
          </a:p>
          <a:p>
            <a:pPr marL="1371600" lvl="2" indent="-457200" eaLnBrk="1" hangingPunct="1">
              <a:buFont typeface="Courier New" pitchFamily="49" charset="0"/>
              <a:buChar char="o"/>
            </a:pPr>
            <a:r>
              <a:rPr lang="en-US" sz="2800" dirty="0" smtClean="0"/>
              <a:t>House of Representatives</a:t>
            </a:r>
          </a:p>
          <a:p>
            <a:pPr marL="1371600" lvl="2" indent="-457200" eaLnBrk="1" hangingPunct="1">
              <a:buFont typeface="Courier New" pitchFamily="49" charset="0"/>
              <a:buChar char="o"/>
            </a:pPr>
            <a:r>
              <a:rPr lang="en-US" sz="2800" dirty="0" smtClean="0"/>
              <a:t>Senate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Judiciary</a:t>
            </a:r>
            <a:r>
              <a:rPr lang="en-US" sz="2800" dirty="0" smtClean="0"/>
              <a:t>:  interprets the laws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Executive</a:t>
            </a:r>
            <a:r>
              <a:rPr lang="en-US" sz="2800" dirty="0" smtClean="0"/>
              <a:t>: implements the laws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6542681" y="3626069"/>
            <a:ext cx="2216699" cy="2671443"/>
            <a:chOff x="6542681" y="3626069"/>
            <a:chExt cx="2216699" cy="2671443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2681" y="3626069"/>
              <a:ext cx="2216699" cy="2427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14996563">
              <a:off x="6810697" y="5372620"/>
              <a:ext cx="141889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 smtClean="0">
                  <a:solidFill>
                    <a:srgbClr val="000099"/>
                  </a:solidFill>
                  <a:latin typeface="Arial Rounded MT Bold" pitchFamily="34" charset="0"/>
                </a:rPr>
                <a:t>LAW</a:t>
              </a:r>
              <a:endParaRPr lang="en-US" sz="2200" b="1" i="1" dirty="0">
                <a:solidFill>
                  <a:srgbClr val="000099"/>
                </a:solidFill>
                <a:latin typeface="Arial Rounded MT 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7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Executive Branch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Governor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Lt. Governor (also President of Senate)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State Departments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State Boards &amp; Commissions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9220" name="Picture 4" descr="https://encrypted-tbn1.gstatic.com/images?q=tbn:ANd9GcSnfvE1-Fb3aadJ3MIxERJhQRQpufHxQEzMcrb58CxkQwyoYUx7_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979" y="2144105"/>
            <a:ext cx="3336838" cy="4229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Legislative Branch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907628"/>
            <a:ext cx="8229600" cy="421853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GENERAL ASSEMBLY</a:t>
            </a:r>
          </a:p>
          <a:p>
            <a:pPr marL="0" indent="0" algn="ctr" eaLnBrk="1" hangingPunct="1">
              <a:buFontTx/>
              <a:buNone/>
            </a:pPr>
            <a:endParaRPr lang="en-US" sz="2400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endParaRPr lang="en-US" sz="2000" i="1" dirty="0" smtClean="0"/>
          </a:p>
          <a:p>
            <a:pPr marL="0" indent="0" algn="ctr" eaLnBrk="1" hangingPunct="1">
              <a:buFontTx/>
              <a:buNone/>
            </a:pPr>
            <a:r>
              <a:rPr lang="en-US" sz="2000" i="1" dirty="0" smtClean="0"/>
              <a:t>http://www.legis.state.pa.us</a:t>
            </a:r>
            <a:endParaRPr lang="en-US" sz="2000" dirty="0" smtClean="0"/>
          </a:p>
          <a:p>
            <a:pPr marL="0" indent="0" algn="ctr" eaLnBrk="1" hangingPunct="1">
              <a:buFontTx/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72745"/>
              </p:ext>
            </p:extLst>
          </p:nvPr>
        </p:nvGraphicFramePr>
        <p:xfrm>
          <a:off x="1600200" y="2551392"/>
          <a:ext cx="6096000" cy="30332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5182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House of Representatives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Senate</a:t>
                      </a:r>
                      <a:endParaRPr lang="en-US" sz="1800" dirty="0"/>
                    </a:p>
                  </a:txBody>
                  <a:tcPr marT="45732" marB="45732"/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Speaker of the House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President Pro-Tem</a:t>
                      </a:r>
                      <a:endParaRPr lang="en-US" sz="1800" dirty="0"/>
                    </a:p>
                  </a:txBody>
                  <a:tcPr marT="45732" marB="45732"/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Majority Leader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Majority Leader</a:t>
                      </a:r>
                      <a:endParaRPr lang="en-US" sz="1800" dirty="0"/>
                    </a:p>
                  </a:txBody>
                  <a:tcPr marT="45732" marB="45732"/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Minority Leader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Minority Leader</a:t>
                      </a:r>
                      <a:endParaRPr lang="en-US" sz="1800" dirty="0"/>
                    </a:p>
                  </a:txBody>
                  <a:tcPr marT="45732" marB="45732"/>
                </a:tc>
              </a:tr>
              <a:tr h="6401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Committee Chairs &amp; Members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Committee Chairs</a:t>
                      </a:r>
                      <a:r>
                        <a:rPr lang="en-US" sz="1800" baseline="0" dirty="0" smtClean="0"/>
                        <a:t> &amp; Members</a:t>
                      </a:r>
                    </a:p>
                  </a:txBody>
                  <a:tcPr marT="45732" marB="45732"/>
                </a:tc>
              </a:tr>
              <a:tr h="6402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</a:t>
                      </a:r>
                      <a:r>
                        <a:rPr lang="en-US" sz="1800" baseline="0" dirty="0" smtClean="0"/>
                        <a:t> House (111 R, 92 D, 2v)</a:t>
                      </a:r>
                      <a:endParaRPr lang="en-US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 Senate (27R,</a:t>
                      </a:r>
                      <a:r>
                        <a:rPr lang="en-US" sz="1800" baseline="0" dirty="0" smtClean="0"/>
                        <a:t> 23D)</a:t>
                      </a:r>
                      <a:endParaRPr lang="en-US" sz="1800" dirty="0" smtClean="0"/>
                    </a:p>
                  </a:txBody>
                  <a:tcPr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29" y="3676651"/>
            <a:ext cx="2250352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25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6859" y="786403"/>
            <a:ext cx="8229600" cy="591671"/>
          </a:xfrm>
        </p:spPr>
        <p:txBody>
          <a:bodyPr/>
          <a:lstStyle/>
          <a:p>
            <a:pPr eaLnBrk="1" hangingPunct="1"/>
            <a:r>
              <a:rPr lang="en-US" dirty="0" smtClean="0"/>
              <a:t>How a bill becomes a law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474763"/>
              </p:ext>
            </p:extLst>
          </p:nvPr>
        </p:nvGraphicFramePr>
        <p:xfrm>
          <a:off x="469899" y="1481959"/>
          <a:ext cx="8248650" cy="512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49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0F0B27-EE34-4B6C-A35A-A6805374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A0F0B27-EE34-4B6C-A35A-A68053743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A60DFD-B172-44CF-A79E-CB0631773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CA60DFD-B172-44CF-A79E-CB0631773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514866-5DA1-464A-B921-F2C172BD2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D514866-5DA1-464A-B921-F2C172BD2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01BDC2-071C-43D7-A7C3-0890C3A42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8701BDC2-071C-43D7-A7C3-0890C3A42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7BED20-5C1E-4F98-9CE5-65ACF524F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197BED20-5C1E-4F98-9CE5-65ACF524F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F20B65-9E44-4864-A24A-1B588BC65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D5F20B65-9E44-4864-A24A-1B588BC65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7108E9-4FAC-4F75-B3F3-EC7F7BDD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877108E9-4FAC-4F75-B3F3-EC7F7BDD3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40B245-3576-4EC9-9AC7-94F8BAD8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A40B245-3576-4EC9-9AC7-94F8BAD85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F486E0-2B90-4593-93F4-6A0ED466A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E1F486E0-2B90-4593-93F4-6A0ED466A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BEB84B-9FDA-4D2E-8197-85558F65D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48BEB84B-9FDA-4D2E-8197-85558F65D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B63C8-0571-43F3-8A34-DCD3F1AF5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FB2B63C8-0571-43F3-8A34-DCD3F1AF5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2B06A0-76E3-4B64-9D80-559FA4562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dgm id="{F62B06A0-76E3-4B64-9D80-559FA4562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DFEFCB-D0DB-4270-93FC-744A70D9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FFDFEFCB-D0DB-4270-93FC-744A70D91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EDC182-2A63-4689-94BB-465B47B23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graphicEl>
                                              <a:dgm id="{3DEDC182-2A63-4689-94BB-465B47B23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05" y="1665894"/>
            <a:ext cx="7189076" cy="452996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70647" y="991361"/>
            <a:ext cx="8229600" cy="591671"/>
          </a:xfrm>
        </p:spPr>
        <p:txBody>
          <a:bodyPr/>
          <a:lstStyle/>
          <a:p>
            <a:pPr eaLnBrk="1" hangingPunct="1"/>
            <a:r>
              <a:rPr lang="en-US" dirty="0" smtClean="0"/>
              <a:t>Budget Cycle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70645" y="1936377"/>
            <a:ext cx="8247888" cy="3991458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US" sz="1000" dirty="0" smtClean="0"/>
              <a:t>.</a:t>
            </a:r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 eaLnBrk="1" hangingPunct="1">
              <a:buFontTx/>
              <a:buNone/>
            </a:pPr>
            <a:endParaRPr lang="en-US" sz="1000" dirty="0" smtClean="0"/>
          </a:p>
          <a:p>
            <a:pPr marL="0" indent="0" algn="r">
              <a:buFontTx/>
              <a:buNone/>
            </a:pPr>
            <a:endParaRPr lang="en-US" sz="1000" dirty="0" smtClean="0"/>
          </a:p>
          <a:p>
            <a:pPr marL="0" indent="0" algn="r">
              <a:buFontTx/>
              <a:buNone/>
            </a:pPr>
            <a:endParaRPr lang="en-US" sz="1000" dirty="0"/>
          </a:p>
          <a:p>
            <a:pPr marL="0" indent="0" algn="r">
              <a:buFontTx/>
              <a:buNone/>
            </a:pPr>
            <a:r>
              <a:rPr lang="en-US" sz="1000" dirty="0" smtClean="0"/>
              <a:t>http://www.govtrel.pitt.edu/commonwealth/pabudget.html</a:t>
            </a:r>
          </a:p>
        </p:txBody>
      </p:sp>
    </p:spTree>
    <p:extLst>
      <p:ext uri="{BB962C8B-B14F-4D97-AF65-F5344CB8AC3E}">
        <p14:creationId xmlns:p14="http://schemas.microsoft.com/office/powerpoint/2010/main" val="34131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70647" y="833701"/>
            <a:ext cx="8229600" cy="591671"/>
          </a:xfrm>
        </p:spPr>
        <p:txBody>
          <a:bodyPr/>
          <a:lstStyle/>
          <a:p>
            <a:pPr eaLnBrk="1" hangingPunct="1"/>
            <a:r>
              <a:rPr lang="en-US" dirty="0" smtClean="0"/>
              <a:t>Where to begin…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50" y="1589524"/>
            <a:ext cx="8531465" cy="4685141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First, get to know your member(s):</a:t>
            </a:r>
          </a:p>
          <a:p>
            <a:pPr marL="0" indent="0" eaLnBrk="1" hangingPunct="1">
              <a:buFontTx/>
              <a:buNone/>
              <a:defRPr/>
            </a:pPr>
            <a:endParaRPr lang="en-US" sz="1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Republican or Democrat? In the majority or minority?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Socially or fiscally liberal, moderate, or conservative?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What is the district like? 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I</a:t>
            </a:r>
            <a:r>
              <a:rPr lang="en-US" sz="2400" dirty="0" smtClean="0"/>
              <a:t>s this issue relevant to the member? Does s/he have children</a:t>
            </a:r>
            <a:r>
              <a:rPr lang="en-US" sz="2400" dirty="0"/>
              <a:t> </a:t>
            </a:r>
            <a:r>
              <a:rPr lang="en-US" sz="2400" dirty="0" smtClean="0"/>
              <a:t>or grandchildren?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Does someone on your board or advisory council know her/him?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What are her/his key issues of interest?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What do you know about the </a:t>
            </a:r>
            <a:r>
              <a:rPr lang="en-US" sz="2400" dirty="0" smtClean="0"/>
              <a:t>spouse/partner’s </a:t>
            </a:r>
            <a:r>
              <a:rPr lang="en-US" sz="2400" dirty="0"/>
              <a:t>interest?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8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It’s all about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309" y="1842245"/>
            <a:ext cx="5596759" cy="4746813"/>
          </a:xfrm>
        </p:spPr>
        <p:txBody>
          <a:bodyPr/>
          <a:lstStyle/>
          <a:p>
            <a:pPr marL="346075" lvl="1" indent="-282575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Use your research to identify ways to build a relationship </a:t>
            </a:r>
          </a:p>
          <a:p>
            <a:pPr marL="346075" lvl="1" indent="-282575" eaLnBrk="1" hangingPunct="1">
              <a:buFont typeface="Arial" pitchFamily="34" charset="0"/>
              <a:buChar char="•"/>
              <a:defRPr/>
            </a:pPr>
            <a:endParaRPr lang="en-US" sz="2400" dirty="0"/>
          </a:p>
          <a:p>
            <a:pPr marL="346075" lvl="1" indent="-282575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Build those relationships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you need to ask them to do something</a:t>
            </a:r>
          </a:p>
          <a:p>
            <a:pPr marL="346075" lvl="1" indent="-282575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6075" lvl="1" indent="-282575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Once you have a relationship, if s/he is supportive, ask her/him to help you with other members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193" y="2065282"/>
            <a:ext cx="2420007" cy="425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1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70647" y="865233"/>
            <a:ext cx="8229600" cy="591671"/>
          </a:xfrm>
        </p:spPr>
        <p:txBody>
          <a:bodyPr/>
          <a:lstStyle/>
          <a:p>
            <a:pPr eaLnBrk="1" hangingPunct="1"/>
            <a:r>
              <a:rPr lang="en-US" dirty="0" smtClean="0"/>
              <a:t>What’s my message?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83779" y="1510694"/>
            <a:ext cx="7662042" cy="4795500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b="1" dirty="0" smtClean="0">
                <a:solidFill>
                  <a:srgbClr val="000099"/>
                </a:solidFill>
              </a:rPr>
              <a:t>An effective advocacy message </a:t>
            </a:r>
          </a:p>
          <a:p>
            <a:pPr marL="0" indent="0" eaLnBrk="1" hangingPunct="1">
              <a:buFontTx/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2400" u="sng" dirty="0" smtClean="0">
                <a:solidFill>
                  <a:srgbClr val="000099"/>
                </a:solidFill>
              </a:rPr>
              <a:t>Informs </a:t>
            </a:r>
            <a:r>
              <a:rPr lang="en-US" sz="2400" u="sng" dirty="0" smtClean="0">
                <a:solidFill>
                  <a:srgbClr val="000099"/>
                </a:solidFill>
                <a:sym typeface="Wingdings"/>
              </a:rPr>
              <a:t></a:t>
            </a:r>
            <a:r>
              <a:rPr lang="en-US" sz="2400" u="sng" dirty="0" smtClean="0">
                <a:solidFill>
                  <a:srgbClr val="000099"/>
                </a:solidFill>
              </a:rPr>
              <a:t> Persuades </a:t>
            </a:r>
            <a:r>
              <a:rPr lang="en-US" sz="2400" u="sng" dirty="0">
                <a:solidFill>
                  <a:srgbClr val="000099"/>
                </a:solidFill>
                <a:sym typeface="Wingdings"/>
              </a:rPr>
              <a:t></a:t>
            </a:r>
            <a:r>
              <a:rPr lang="en-US" sz="2400" u="sng" dirty="0" smtClean="0">
                <a:solidFill>
                  <a:srgbClr val="000099"/>
                </a:solidFill>
              </a:rPr>
              <a:t> Moves audience to action</a:t>
            </a:r>
          </a:p>
          <a:p>
            <a:pPr marL="0" indent="0" eaLnBrk="1" hangingPunct="1">
              <a:spcAft>
                <a:spcPct val="50000"/>
              </a:spcAft>
              <a:buSzPct val="120000"/>
              <a:buFontTx/>
              <a:buNone/>
            </a:pPr>
            <a:endParaRPr lang="en-US" sz="800" dirty="0" smtClean="0"/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Uses facts, figures, </a:t>
            </a:r>
            <a:r>
              <a:rPr lang="en-US" sz="2400" u="sng" dirty="0" smtClean="0"/>
              <a:t>and</a:t>
            </a:r>
            <a:r>
              <a:rPr lang="en-US" sz="2400" dirty="0" smtClean="0"/>
              <a:t> real-life examples</a:t>
            </a:r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Appeals to the values of your target audience</a:t>
            </a:r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Addresses the perceived barriers of your audience</a:t>
            </a:r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Is simple and concise</a:t>
            </a:r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Is tailored for your target audience</a:t>
            </a:r>
          </a:p>
          <a:p>
            <a:pPr lvl="1" eaLnBrk="1" hangingPunct="1">
              <a:spcAft>
                <a:spcPct val="50000"/>
              </a:spcAft>
              <a:buSzPct val="120000"/>
              <a:buFont typeface="Arial" pitchFamily="34" charset="0"/>
              <a:buChar char="•"/>
            </a:pPr>
            <a:r>
              <a:rPr lang="en-US" sz="2400" dirty="0" smtClean="0"/>
              <a:t>And, tells a story</a:t>
            </a:r>
          </a:p>
          <a:p>
            <a:pPr marL="0" indent="0" eaLnBrk="1" hangingPunct="1">
              <a:buFontTx/>
              <a:buNone/>
            </a:pPr>
            <a:endParaRPr lang="en-US" sz="20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493" y="4635890"/>
            <a:ext cx="2333328" cy="192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2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on message: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236483" y="1844573"/>
            <a:ext cx="4259317" cy="4524702"/>
          </a:xfrm>
        </p:spPr>
        <p:txBody>
          <a:bodyPr/>
          <a:lstStyle/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Know your message</a:t>
            </a:r>
          </a:p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Anticipate push-back</a:t>
            </a:r>
          </a:p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Don’t make things up</a:t>
            </a:r>
          </a:p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Avoid jargon and ‘alphabet soup’</a:t>
            </a:r>
          </a:p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Don’t repeat back negative questions</a:t>
            </a:r>
          </a:p>
          <a:p>
            <a:pPr marL="346075" lvl="1" indent="-282575" eaLnBrk="1" hangingPunct="1">
              <a:buFont typeface="Arial" pitchFamily="34" charset="0"/>
              <a:buChar char="•"/>
            </a:pPr>
            <a:r>
              <a:rPr lang="en-US" sz="2800" dirty="0" smtClean="0"/>
              <a:t>Always tell a story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98" y="2017986"/>
            <a:ext cx="4357996" cy="376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 rot="19038334">
            <a:off x="4408988" y="4267053"/>
            <a:ext cx="2269699" cy="914400"/>
          </a:xfrm>
          <a:prstGeom prst="rightArrow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6" charset="-128"/>
              </a:rPr>
              <a:t>On Target!</a:t>
            </a:r>
          </a:p>
        </p:txBody>
      </p:sp>
    </p:spTree>
    <p:extLst>
      <p:ext uri="{BB962C8B-B14F-4D97-AF65-F5344CB8AC3E}">
        <p14:creationId xmlns:p14="http://schemas.microsoft.com/office/powerpoint/2010/main" val="18170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70647" y="1386165"/>
            <a:ext cx="8229600" cy="591671"/>
          </a:xfrm>
        </p:spPr>
        <p:txBody>
          <a:bodyPr/>
          <a:lstStyle/>
          <a:p>
            <a:pPr eaLnBrk="1" hangingPunct="1"/>
            <a:r>
              <a:rPr lang="en-US" dirty="0" smtClean="0"/>
              <a:t>Identify your Change makers and Influencers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70645" y="1974476"/>
            <a:ext cx="8247888" cy="4383741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Change makers </a:t>
            </a:r>
            <a:r>
              <a:rPr lang="en-US" sz="2400" dirty="0" smtClean="0">
                <a:solidFill>
                  <a:srgbClr val="000099"/>
                </a:solidFill>
              </a:rPr>
              <a:t>are individuals and/or institutions that can make the change you seek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	Examples: Governor, State Department Director,</a:t>
            </a:r>
          </a:p>
          <a:p>
            <a:pPr marL="2397125" indent="-2397125" eaLnBrk="1" hangingPunct="1">
              <a:buFontTx/>
              <a:buNone/>
            </a:pPr>
            <a:r>
              <a:rPr lang="en-US" sz="2400" dirty="0" smtClean="0"/>
              <a:t>	Committee Chair, General Assembly</a:t>
            </a:r>
          </a:p>
          <a:p>
            <a:pPr marL="0" indent="0" eaLnBrk="1" hangingPunct="1">
              <a:buFontTx/>
              <a:buNone/>
            </a:pPr>
            <a:endParaRPr lang="en-US" sz="2400" b="1" dirty="0" smtClean="0"/>
          </a:p>
          <a:p>
            <a:pPr marL="0" indent="0" eaLnBrk="1" hangingPunct="1"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Influencers </a:t>
            </a:r>
            <a:r>
              <a:rPr lang="en-US" sz="2400" dirty="0" smtClean="0">
                <a:solidFill>
                  <a:srgbClr val="000099"/>
                </a:solidFill>
              </a:rPr>
              <a:t>are individuals and/or institutions that can influence the primary target.  </a:t>
            </a:r>
          </a:p>
          <a:p>
            <a:pPr marL="2397125" indent="-1419225" eaLnBrk="1" hangingPunct="1">
              <a:buFontTx/>
              <a:buNone/>
            </a:pPr>
            <a:r>
              <a:rPr lang="en-US" sz="2400" dirty="0" smtClean="0"/>
              <a:t>Examples: Spouses/families of politicians, Educators, Parents, Constituents, Business 	Leaders, Faith Leaders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36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70647" y="786403"/>
            <a:ext cx="8229600" cy="591671"/>
          </a:xfrm>
        </p:spPr>
        <p:txBody>
          <a:bodyPr/>
          <a:lstStyle/>
          <a:p>
            <a:r>
              <a:rPr lang="en-US" dirty="0" smtClean="0"/>
              <a:t>Advocacy tactics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50428"/>
            <a:ext cx="8229600" cy="5092262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SzPct val="140000"/>
              <a:buFontTx/>
              <a:buNone/>
              <a:defRPr/>
            </a:pPr>
            <a:r>
              <a:rPr lang="en-US" sz="2800" dirty="0" smtClean="0"/>
              <a:t>Tactics are the means to gain your objective</a:t>
            </a:r>
          </a:p>
          <a:p>
            <a:pPr marL="457200" lvl="1" indent="0" eaLnBrk="1" hangingPunct="1">
              <a:spcBef>
                <a:spcPct val="50000"/>
              </a:spcBef>
              <a:buSzPct val="140000"/>
              <a:buFontTx/>
              <a:buNone/>
              <a:defRPr/>
            </a:pPr>
            <a:endParaRPr lang="en-US" sz="2000" dirty="0" smtClean="0"/>
          </a:p>
          <a:p>
            <a:pPr lvl="1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  <a:defRPr/>
            </a:pPr>
            <a:r>
              <a:rPr lang="en-US" sz="2400" dirty="0" smtClean="0"/>
              <a:t>Invite your elected officials to join your advisory council</a:t>
            </a:r>
          </a:p>
          <a:p>
            <a:pPr lvl="1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  <a:defRPr/>
            </a:pPr>
            <a:r>
              <a:rPr lang="en-US" sz="2400" dirty="0" smtClean="0"/>
              <a:t>Invite legislators to visit your program and/or shadow you</a:t>
            </a:r>
          </a:p>
          <a:p>
            <a:pPr lvl="1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  <a:defRPr/>
            </a:pPr>
            <a:r>
              <a:rPr lang="en-US" sz="2400" dirty="0" smtClean="0"/>
              <a:t>Visit your member at the Capitol</a:t>
            </a:r>
          </a:p>
          <a:p>
            <a:pPr lvl="1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  <a:defRPr/>
            </a:pPr>
            <a:r>
              <a:rPr lang="en-US" sz="2400" dirty="0" smtClean="0"/>
              <a:t>Hold an ‘in-district’ meeting at someone’s home or a public library with a group of parents</a:t>
            </a:r>
          </a:p>
          <a:p>
            <a:pPr lvl="1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  <a:defRPr/>
            </a:pPr>
            <a:r>
              <a:rPr lang="en-US" sz="2400" dirty="0" smtClean="0"/>
              <a:t>Call or write your elected officials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8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833701"/>
            <a:ext cx="7772400" cy="524436"/>
          </a:xfrm>
        </p:spPr>
        <p:txBody>
          <a:bodyPr/>
          <a:lstStyle/>
          <a:p>
            <a:r>
              <a:rPr lang="en-US" dirty="0" smtClean="0"/>
              <a:t>Get the word out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5"/>
            <a:ext cx="4942490" cy="5312979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346075" lvl="1" indent="-2825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Develop district or                    region-specific fact sheets</a:t>
            </a:r>
          </a:p>
          <a:p>
            <a:pPr marL="346075" lvl="1" indent="-2825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Deliver petitions signed by         their constituents</a:t>
            </a:r>
          </a:p>
          <a:p>
            <a:pPr marL="346075" lvl="1" indent="-2825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Write letters-to-the-editor       (LTEs); send copies of LTEs             to your legislators</a:t>
            </a:r>
          </a:p>
          <a:p>
            <a:pPr marL="346075" lvl="1" indent="-2825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Submit an ‘op-ed’ to the paper signed by an influencer</a:t>
            </a:r>
          </a:p>
          <a:p>
            <a:pPr marL="346075" lvl="1" indent="-3460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Implement a Tell Your Story campaign; deliver stories to your legislators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929" y="2382250"/>
            <a:ext cx="2779712" cy="351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4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Keys to a successful meeting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2257" y="2113800"/>
            <a:ext cx="7940611" cy="4082287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Plan : Have a clear goal and spokesperson(s)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Make an appointment. Be prompt, patient, &amp; persistent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Practice your message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Introduce yourself and say where you live in the district and/or where your center is located and who it serves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Make your case. Be honest &amp; respectful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Share a story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Leave a </a:t>
            </a:r>
            <a:r>
              <a:rPr lang="en-US" sz="2000" b="1" dirty="0" smtClean="0">
                <a:solidFill>
                  <a:srgbClr val="000099"/>
                </a:solidFill>
              </a:rPr>
              <a:t>fact sheet </a:t>
            </a:r>
            <a:r>
              <a:rPr lang="en-US" sz="2000" dirty="0" smtClean="0"/>
              <a:t>with information about your issue</a:t>
            </a:r>
          </a:p>
          <a:p>
            <a:pPr marL="341313" lvl="1" indent="-231775" eaLnBrk="1" hangingPunct="1">
              <a:spcBef>
                <a:spcPct val="50000"/>
              </a:spcBef>
              <a:buSzPct val="140000"/>
              <a:buFont typeface="Arial" pitchFamily="34" charset="0"/>
              <a:buChar char="•"/>
            </a:pPr>
            <a:r>
              <a:rPr lang="en-US" sz="2000" dirty="0" smtClean="0"/>
              <a:t>Say thank you and follow up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86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By the end of this workshop, participants will be able to:</a:t>
            </a:r>
          </a:p>
          <a:p>
            <a:r>
              <a:rPr lang="en-US" dirty="0" smtClean="0"/>
              <a:t>Identify strategies for engaging with  change-makers and influencers</a:t>
            </a:r>
          </a:p>
          <a:p>
            <a:r>
              <a:rPr lang="en-US" dirty="0" smtClean="0"/>
              <a:t>Identify key strategies to advocate effectively for Family Centers</a:t>
            </a:r>
          </a:p>
          <a:p>
            <a:r>
              <a:rPr lang="en-US" dirty="0" smtClean="0"/>
              <a:t>Recognize the power and appropriate use of personal stories to advocate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50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990659"/>
            <a:ext cx="7772400" cy="524436"/>
          </a:xfrm>
        </p:spPr>
        <p:txBody>
          <a:bodyPr/>
          <a:lstStyle/>
          <a:p>
            <a:pPr eaLnBrk="1" hangingPunct="1"/>
            <a:r>
              <a:rPr lang="en-US" dirty="0" smtClean="0"/>
              <a:t>Monitor implementation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535672" y="1501045"/>
            <a:ext cx="4104567" cy="47468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99"/>
                </a:solidFill>
              </a:rPr>
              <a:t>Sometimes we have a really big win, but then no follow-up…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sz="1600" dirty="0" smtClean="0"/>
          </a:p>
          <a:p>
            <a:pPr marL="857250" lvl="1" indent="-457200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Rules and regulations</a:t>
            </a:r>
          </a:p>
          <a:p>
            <a:pPr marL="857250" lvl="1" indent="-457200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Dissemination of information</a:t>
            </a:r>
          </a:p>
          <a:p>
            <a:pPr marL="857250" lvl="1" indent="-457200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Oversight </a:t>
            </a:r>
          </a:p>
          <a:p>
            <a:pPr marL="857250" lvl="1" indent="-457200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Appropriations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876550"/>
            <a:ext cx="3810000" cy="265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70645" y="1936377"/>
            <a:ext cx="8247888" cy="1844053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99"/>
                </a:solidFill>
              </a:rPr>
              <a:t>“If </a:t>
            </a:r>
            <a:r>
              <a:rPr lang="en-US" b="1" dirty="0">
                <a:solidFill>
                  <a:srgbClr val="000099"/>
                </a:solidFill>
              </a:rPr>
              <a:t>you think you’re too small </a:t>
            </a:r>
            <a:r>
              <a:rPr lang="en-US" b="1" dirty="0" smtClean="0">
                <a:solidFill>
                  <a:srgbClr val="000099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9"/>
                </a:solidFill>
              </a:rPr>
              <a:t>have </a:t>
            </a:r>
            <a:r>
              <a:rPr lang="en-US" b="1" dirty="0">
                <a:solidFill>
                  <a:srgbClr val="000099"/>
                </a:solidFill>
              </a:rPr>
              <a:t>an impact, try going to sleep </a:t>
            </a:r>
            <a:endParaRPr lang="en-US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9"/>
                </a:solidFill>
              </a:rPr>
              <a:t>with </a:t>
            </a:r>
            <a:r>
              <a:rPr lang="en-US" b="1" dirty="0">
                <a:solidFill>
                  <a:srgbClr val="000099"/>
                </a:solidFill>
              </a:rPr>
              <a:t>a mosquito.”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99"/>
                </a:solidFill>
              </a:rPr>
              <a:t>Anita </a:t>
            </a:r>
            <a:r>
              <a:rPr lang="en-US" sz="2000" dirty="0">
                <a:solidFill>
                  <a:srgbClr val="000099"/>
                </a:solidFill>
              </a:rPr>
              <a:t>Roddick</a:t>
            </a:r>
          </a:p>
          <a:p>
            <a:pPr marL="0" indent="0" eaLnBrk="1" hangingPunct="1">
              <a:buFontTx/>
              <a:buNone/>
            </a:pPr>
            <a:endParaRPr lang="en-US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b="1" dirty="0" smtClean="0">
              <a:solidFill>
                <a:srgbClr val="000099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solidFill>
                  <a:srgbClr val="000099"/>
                </a:solidFill>
              </a:rPr>
              <a:t>	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865" y="4353636"/>
            <a:ext cx="1841232" cy="118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8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pic>
        <p:nvPicPr>
          <p:cNvPr id="29699" name="Picture 6" descr="MP900315598[1]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25882"/>
            <a:ext cx="5410200" cy="38608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1781449"/>
            <a:ext cx="7772400" cy="129465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Being an Effective Advocate for Family Centers</a:t>
            </a:r>
            <a:endParaRPr lang="en-US" dirty="0">
              <a:latin typeface="+mn-lt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05350" y="3833813"/>
            <a:ext cx="3562350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3090963"/>
            <a:ext cx="7772400" cy="1500187"/>
          </a:xfrm>
        </p:spPr>
        <p:txBody>
          <a:bodyPr/>
          <a:lstStyle/>
          <a:p>
            <a:r>
              <a:rPr lang="en-US" sz="2800" dirty="0" smtClean="0"/>
              <a:t>Jamie Baxter</a:t>
            </a:r>
          </a:p>
          <a:p>
            <a:r>
              <a:rPr lang="en-US" sz="2800" dirty="0" smtClean="0"/>
              <a:t>Director of Legislative Policy and Advocacy</a:t>
            </a:r>
          </a:p>
          <a:p>
            <a:r>
              <a:rPr lang="en-US" sz="2800" dirty="0" smtClean="0"/>
              <a:t>Allegheny Intermediate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Funding cuts on the local level</a:t>
            </a:r>
          </a:p>
          <a:p>
            <a:endParaRPr lang="en-US" sz="3200" dirty="0" smtClean="0"/>
          </a:p>
          <a:p>
            <a:r>
              <a:rPr lang="en-US" sz="3200" dirty="0" smtClean="0"/>
              <a:t>Funding cuts on the state level</a:t>
            </a:r>
          </a:p>
          <a:p>
            <a:endParaRPr lang="en-US" sz="3200" dirty="0"/>
          </a:p>
          <a:p>
            <a:r>
              <a:rPr lang="en-US" sz="3200" dirty="0" smtClean="0"/>
              <a:t>Funding cuts on the federal level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06723"/>
            <a:ext cx="3810000" cy="268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</a:t>
            </a:r>
            <a:r>
              <a:rPr lang="en-US" dirty="0"/>
              <a:t>A</a:t>
            </a:r>
            <a:r>
              <a:rPr lang="en-US" dirty="0" smtClean="0"/>
              <a:t>ngry?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What are you doing about it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Who else are you getting involved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How can we fight back?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5265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6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4715"/>
            <a:ext cx="7772400" cy="524436"/>
          </a:xfrm>
        </p:spPr>
        <p:txBody>
          <a:bodyPr/>
          <a:lstStyle/>
          <a:p>
            <a:r>
              <a:rPr lang="en-US" dirty="0" smtClean="0"/>
              <a:t>Advocating for Your Programs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5750" y="1842245"/>
            <a:ext cx="4781550" cy="4746813"/>
          </a:xfrm>
        </p:spPr>
        <p:txBody>
          <a:bodyPr/>
          <a:lstStyle/>
          <a:p>
            <a:r>
              <a:rPr lang="en-US" sz="2800" dirty="0"/>
              <a:t>How can you get involved earlier in the process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/>
              <a:t>Who should you be targeting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/>
              <a:t>What partnerships do you have? How can you grow your partnerships?</a:t>
            </a:r>
          </a:p>
          <a:p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49" y="2800350"/>
            <a:ext cx="3700597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7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the Media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4210050" cy="4746813"/>
          </a:xfrm>
        </p:spPr>
        <p:txBody>
          <a:bodyPr/>
          <a:lstStyle/>
          <a:p>
            <a:r>
              <a:rPr lang="en-US" sz="2800" b="1" dirty="0">
                <a:solidFill>
                  <a:srgbClr val="000099"/>
                </a:solidFill>
              </a:rPr>
              <a:t>Build relationships with reporters</a:t>
            </a:r>
          </a:p>
          <a:p>
            <a:r>
              <a:rPr lang="en-US" sz="2800" b="1" dirty="0">
                <a:solidFill>
                  <a:srgbClr val="000099"/>
                </a:solidFill>
              </a:rPr>
              <a:t>Invite media to events</a:t>
            </a:r>
          </a:p>
          <a:p>
            <a:r>
              <a:rPr lang="en-US" sz="2800" b="1" dirty="0">
                <a:solidFill>
                  <a:srgbClr val="000099"/>
                </a:solidFill>
              </a:rPr>
              <a:t>Alert media if policymakers will be in attendance</a:t>
            </a:r>
          </a:p>
          <a:p>
            <a:r>
              <a:rPr lang="en-US" sz="2800" b="1" dirty="0">
                <a:solidFill>
                  <a:srgbClr val="000099"/>
                </a:solidFill>
              </a:rPr>
              <a:t>Write letters to the editor and Op/Ed pieces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43150"/>
            <a:ext cx="38100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7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2315"/>
            <a:ext cx="7772400" cy="524436"/>
          </a:xfrm>
        </p:spPr>
        <p:txBody>
          <a:bodyPr/>
          <a:lstStyle/>
          <a:p>
            <a:r>
              <a:rPr lang="en-US" dirty="0" smtClean="0"/>
              <a:t>Other Audiences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250" y="1847851"/>
            <a:ext cx="3810000" cy="4267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Parents</a:t>
            </a:r>
          </a:p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Community </a:t>
            </a:r>
            <a:r>
              <a:rPr lang="en-US" sz="2800" b="1" dirty="0" smtClean="0">
                <a:solidFill>
                  <a:srgbClr val="000099"/>
                </a:solidFill>
              </a:rPr>
              <a:t>members</a:t>
            </a:r>
          </a:p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 smtClean="0">
                <a:solidFill>
                  <a:srgbClr val="000099"/>
                </a:solidFill>
              </a:rPr>
              <a:t>Students</a:t>
            </a:r>
          </a:p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Other educators</a:t>
            </a:r>
          </a:p>
          <a:p>
            <a:endParaRPr lang="en-US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1"/>
          <a:stretch/>
        </p:blipFill>
        <p:spPr bwMode="auto">
          <a:xfrm>
            <a:off x="4135215" y="1924051"/>
            <a:ext cx="426732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28965"/>
            <a:ext cx="7772400" cy="524436"/>
          </a:xfrm>
        </p:spPr>
        <p:txBody>
          <a:bodyPr/>
          <a:lstStyle/>
          <a:p>
            <a:r>
              <a:rPr lang="en-US" dirty="0" smtClean="0"/>
              <a:t>Coalition Building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581151"/>
            <a:ext cx="4114800" cy="5007908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sz="3200" dirty="0"/>
              <a:t>What partnerships do you have?</a:t>
            </a:r>
          </a:p>
          <a:p>
            <a:r>
              <a:rPr lang="en-US" sz="3200" dirty="0"/>
              <a:t>What groups can you reach out to support your efforts?</a:t>
            </a:r>
          </a:p>
          <a:p>
            <a:r>
              <a:rPr lang="en-US" sz="3200" dirty="0"/>
              <a:t>Role of larger education coalitions</a:t>
            </a:r>
          </a:p>
          <a:p>
            <a:endParaRPr lang="en-US" sz="32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71750"/>
            <a:ext cx="3810000" cy="272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6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97" y="1290915"/>
            <a:ext cx="8229600" cy="591671"/>
          </a:xfrm>
        </p:spPr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94" y="2545977"/>
            <a:ext cx="8673355" cy="2426074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Advocacy with </a:t>
            </a:r>
            <a:r>
              <a:rPr lang="en-US" dirty="0"/>
              <a:t>E</a:t>
            </a:r>
            <a:r>
              <a:rPr lang="en-US" dirty="0" smtClean="0"/>
              <a:t>lected Officials</a:t>
            </a:r>
          </a:p>
          <a:p>
            <a:r>
              <a:rPr lang="en-US" dirty="0"/>
              <a:t>Being an Effective Advocate for Family </a:t>
            </a:r>
            <a:r>
              <a:rPr lang="en-US" dirty="0" smtClean="0"/>
              <a:t>Centers</a:t>
            </a:r>
          </a:p>
          <a:p>
            <a:r>
              <a:rPr lang="en-US" dirty="0" smtClean="0"/>
              <a:t>Sharing Your Story: Advocacy and Personal Experience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86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sz="3200" dirty="0" smtClean="0"/>
              <a:t>The fight will continue.</a:t>
            </a:r>
          </a:p>
          <a:p>
            <a:r>
              <a:rPr lang="en-US" sz="3200" dirty="0" smtClean="0"/>
              <a:t>Remember: You are the Expert! </a:t>
            </a:r>
          </a:p>
          <a:p>
            <a:r>
              <a:rPr lang="en-US" sz="3200" dirty="0" smtClean="0"/>
              <a:t>If we don’t advocate for family centers, who will?</a:t>
            </a:r>
          </a:p>
          <a:p>
            <a:r>
              <a:rPr lang="en-US" sz="3200" dirty="0" smtClean="0"/>
              <a:t>Keep it up! Your voice is being heard! </a:t>
            </a:r>
          </a:p>
          <a:p>
            <a:r>
              <a:rPr lang="en-US" sz="3200" dirty="0" smtClean="0"/>
              <a:t>Together we can build legislative and community support.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26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36376"/>
            <a:ext cx="3739405" cy="4064373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Jamie Baxter</a:t>
            </a:r>
          </a:p>
          <a:p>
            <a:pPr marL="0" indent="0" algn="ctr">
              <a:buNone/>
            </a:pPr>
            <a:r>
              <a:rPr lang="en-US" dirty="0" smtClean="0"/>
              <a:t>Director of Legislative Policy and Advocacy </a:t>
            </a:r>
          </a:p>
          <a:p>
            <a:pPr marL="0" indent="0" algn="ctr">
              <a:buNone/>
            </a:pPr>
            <a:r>
              <a:rPr lang="en-US" dirty="0" smtClean="0"/>
              <a:t>Allegheny Intermediate Unit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Jamie.baxter@aiu3.net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412-394-4966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49" y="2724150"/>
            <a:ext cx="320436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0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pic>
        <p:nvPicPr>
          <p:cNvPr id="29699" name="Picture 6" descr="MP900315598[1]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25882"/>
            <a:ext cx="5410200" cy="38608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2" y="1781449"/>
            <a:ext cx="8269287" cy="129465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SHARING Your Story: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ADVOCACY and personal experience</a:t>
            </a:r>
            <a:endParaRPr lang="en-US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3090963"/>
            <a:ext cx="7772400" cy="1500187"/>
          </a:xfrm>
        </p:spPr>
        <p:txBody>
          <a:bodyPr/>
          <a:lstStyle/>
          <a:p>
            <a:r>
              <a:rPr lang="en-US" sz="2800" dirty="0" smtClean="0"/>
              <a:t>Denise Hoffman</a:t>
            </a:r>
          </a:p>
          <a:p>
            <a:r>
              <a:rPr lang="en-US" sz="2800" dirty="0" smtClean="0"/>
              <a:t>Pennsylvania Child Welfare Resource Center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42" y="4324350"/>
            <a:ext cx="4057808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0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2204195"/>
            <a:ext cx="5505450" cy="3606055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Strategic Sharing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Benefits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Risks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Choose, Connect &amp; Claim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Practice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Overview:	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12" y="3733800"/>
            <a:ext cx="2181938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 bwMode="auto">
          <a:xfrm>
            <a:off x="5600700" y="1809750"/>
            <a:ext cx="1657350" cy="1123950"/>
          </a:xfrm>
          <a:prstGeom prst="wedgeRoundRectCallout">
            <a:avLst>
              <a:gd name="adj1" fmla="val 32041"/>
              <a:gd name="adj2" fmla="val 123517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Rounded MT Bold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03810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1271865"/>
            <a:ext cx="7772400" cy="524436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What is Strategic Sharing?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86300" y="1842245"/>
            <a:ext cx="3810000" cy="474681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Training designed to help you share your personal story in a way that is meaningful, effective, and safe.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899" y="1905000"/>
            <a:ext cx="4299359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 bwMode="auto">
          <a:xfrm>
            <a:off x="628650" y="1885950"/>
            <a:ext cx="1409700" cy="628650"/>
          </a:xfrm>
          <a:prstGeom prst="wedgeRoundRectCallout">
            <a:avLst>
              <a:gd name="adj1" fmla="val 34723"/>
              <a:gd name="adj2" fmla="val 153409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Rounded MT Bold" pitchFamily="34" charset="0"/>
              </a:rPr>
              <a:t>Uh oh.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967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3995" y="2279277"/>
            <a:ext cx="8247888" cy="3892924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Helps “put a face” to an issue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Inspires change in the system and in individuals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Influences people’s perceptions and stereotypes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Youth and alumni of the system are the experts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900" dirty="0" smtClean="0">
                <a:latin typeface="Baskerville Old Face" pitchFamily="18" charset="0"/>
              </a:rPr>
              <a:t>Why is it important to share our stories?</a:t>
            </a:r>
            <a:endParaRPr lang="en-US" sz="39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650" y="1290915"/>
            <a:ext cx="7772400" cy="52443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What are some of the risks?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2089895"/>
            <a:ext cx="5943600" cy="2844055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Sharing regret/over-sharing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Memories can be painful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Some people only hear what they want to hear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It’s personal – it’s YOUR life!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62350"/>
            <a:ext cx="2438400" cy="2710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 bwMode="auto">
          <a:xfrm>
            <a:off x="7372350" y="1524000"/>
            <a:ext cx="1447800" cy="1428750"/>
          </a:xfrm>
          <a:prstGeom prst="wedgeRoundRectCallout">
            <a:avLst>
              <a:gd name="adj1" fmla="val -53728"/>
              <a:gd name="adj2" fmla="val 86500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Rounded MT Bold" pitchFamily="34" charset="0"/>
              </a:rPr>
              <a:t>Uh oh.</a:t>
            </a:r>
          </a:p>
        </p:txBody>
      </p:sp>
    </p:spTree>
    <p:extLst>
      <p:ext uri="{BB962C8B-B14F-4D97-AF65-F5344CB8AC3E}">
        <p14:creationId xmlns:p14="http://schemas.microsoft.com/office/powerpoint/2010/main" val="41575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How do we guard against the risks?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642345"/>
            <a:ext cx="3810000" cy="26726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Be prepared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Be strategic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Be honest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057400"/>
            <a:ext cx="4547419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Heart 5"/>
          <p:cNvSpPr/>
          <p:nvPr/>
        </p:nvSpPr>
        <p:spPr bwMode="auto">
          <a:xfrm rot="20430619">
            <a:off x="2514600" y="3409950"/>
            <a:ext cx="895350" cy="914400"/>
          </a:xfrm>
          <a:prstGeom prst="hear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5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Baskerville Old Face" pitchFamily="18" charset="0"/>
              </a:rPr>
              <a:t>Being Strategic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09550" y="1842245"/>
            <a:ext cx="4286250" cy="4746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Choose: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Your purpose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What you share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The details</a:t>
            </a:r>
          </a:p>
          <a:p>
            <a:pPr marL="393192" lvl="1" indent="0">
              <a:buNone/>
            </a:pPr>
            <a:endParaRPr lang="en-US" sz="3200" dirty="0">
              <a:latin typeface="Baskerville Old Face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latin typeface="Baskerville Old Face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>
              <a:latin typeface="Baskerville Old Face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95500"/>
            <a:ext cx="3810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6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162449"/>
            <a:ext cx="8421687" cy="1294653"/>
          </a:xfrm>
        </p:spPr>
        <p:txBody>
          <a:bodyPr/>
          <a:lstStyle/>
          <a:p>
            <a:r>
              <a:rPr lang="en-US" dirty="0"/>
              <a:t>Advocacy With Elected Officials</a:t>
            </a:r>
            <a:br>
              <a:rPr lang="en-US" dirty="0"/>
            </a:br>
            <a:endParaRPr lang="en-US" dirty="0"/>
          </a:p>
        </p:txBody>
      </p:sp>
      <p:sp>
        <p:nvSpPr>
          <p:cNvPr id="20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22313" y="2798199"/>
            <a:ext cx="5801434" cy="150018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0099"/>
                </a:solidFill>
              </a:rPr>
              <a:t>Alison Gee, MPH</a:t>
            </a:r>
          </a:p>
          <a:p>
            <a:pPr eaLnBrk="1" hangingPunct="1"/>
            <a:r>
              <a:rPr lang="en-US" sz="2000" dirty="0" smtClean="0">
                <a:solidFill>
                  <a:srgbClr val="000099"/>
                </a:solidFill>
              </a:rPr>
              <a:t>National Director of Public Policy &amp; Advocacy</a:t>
            </a:r>
          </a:p>
          <a:p>
            <a:pPr eaLnBrk="1" hangingPunct="1"/>
            <a:r>
              <a:rPr lang="en-US" sz="2000" dirty="0" smtClean="0">
                <a:solidFill>
                  <a:srgbClr val="000099"/>
                </a:solidFill>
              </a:rPr>
              <a:t>Parents as Teachers National Center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840" y="4101768"/>
            <a:ext cx="3507957" cy="219212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3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Being Strategic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219700" y="2057401"/>
            <a:ext cx="3467100" cy="3638550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Connect with your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Audience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Purpose</a:t>
            </a:r>
          </a:p>
          <a:p>
            <a:pPr marL="393192" lvl="1" indent="0">
              <a:buNone/>
            </a:pPr>
            <a:endParaRPr lang="en-US" sz="3200" dirty="0" smtClean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214152"/>
            <a:ext cx="3322226" cy="186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3566702"/>
            <a:ext cx="3322226" cy="18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3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45" y="1936377"/>
            <a:ext cx="5777755" cy="2597524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Claim the</a:t>
            </a:r>
          </a:p>
          <a:p>
            <a:pPr marL="857250" lvl="1" indent="-400050">
              <a:buFont typeface="Arial" pitchFamily="34" charset="0"/>
              <a:buChar char="•"/>
            </a:pPr>
            <a:r>
              <a:rPr lang="en-US" sz="3200" dirty="0" smtClean="0"/>
              <a:t>Meaning and significance</a:t>
            </a:r>
          </a:p>
          <a:p>
            <a:pPr marL="857250" lvl="1" indent="-400050">
              <a:buFont typeface="Arial" pitchFamily="34" charset="0"/>
              <a:buChar char="•"/>
            </a:pPr>
            <a:r>
              <a:rPr lang="en-US" sz="3200" dirty="0" smtClean="0"/>
              <a:t>Emotion</a:t>
            </a:r>
          </a:p>
          <a:p>
            <a:pPr marL="857250" lvl="1" indent="-400050">
              <a:buFont typeface="Arial" pitchFamily="34" charset="0"/>
              <a:buChar char="•"/>
            </a:pPr>
            <a:r>
              <a:rPr lang="en-US" sz="3200" dirty="0" smtClean="0"/>
              <a:t>Process of sharing</a:t>
            </a:r>
          </a:p>
          <a:p>
            <a:pPr marL="393192" lvl="1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Being Strategic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3162300"/>
            <a:ext cx="3324225" cy="315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1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2374527"/>
            <a:ext cx="8820149" cy="2692774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336699"/>
                </a:solidFill>
              </a:rPr>
              <a:t>Restate your purpose and move 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336699"/>
                </a:solidFill>
              </a:rPr>
              <a:t>Open the question up to the group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336699"/>
                </a:solidFill>
              </a:rPr>
              <a:t>Generalize to the larger issue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336699"/>
                </a:solidFill>
              </a:rPr>
              <a:t>Decline to answer</a:t>
            </a:r>
            <a:endParaRPr lang="en-US" sz="3600" b="1" dirty="0">
              <a:solidFill>
                <a:srgbClr val="3366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2997" y="1085851"/>
            <a:ext cx="8229600" cy="89198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Responding to Difficult Questions</a:t>
            </a:r>
            <a:endParaRPr lang="en-US" sz="4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2450" y="1290915"/>
            <a:ext cx="7772400" cy="524436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Credibility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90550" y="1842245"/>
            <a:ext cx="4114800" cy="4746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Can vary due to:</a:t>
            </a:r>
          </a:p>
          <a:p>
            <a:pPr marL="457200" lvl="1" indent="-400050">
              <a:buFont typeface="Arial" pitchFamily="34" charset="0"/>
              <a:buChar char="•"/>
            </a:pPr>
            <a:r>
              <a:rPr lang="en-US" sz="2800" dirty="0" smtClean="0"/>
              <a:t>Manner of communicating</a:t>
            </a:r>
          </a:p>
          <a:p>
            <a:pPr marL="457200" lvl="1" indent="-400050">
              <a:buFont typeface="Arial" pitchFamily="34" charset="0"/>
              <a:buChar char="•"/>
            </a:pPr>
            <a:r>
              <a:rPr lang="en-US" sz="2800" dirty="0" smtClean="0"/>
              <a:t>Perceived trustworthiness</a:t>
            </a:r>
          </a:p>
          <a:p>
            <a:pPr marL="457200" lvl="1" indent="-400050">
              <a:buFont typeface="Arial" pitchFamily="34" charset="0"/>
              <a:buChar char="•"/>
            </a:pPr>
            <a:r>
              <a:rPr lang="en-US" sz="2800" dirty="0"/>
              <a:t>Professional allies</a:t>
            </a:r>
          </a:p>
          <a:p>
            <a:pPr marL="457200" lvl="1" indent="-400050">
              <a:buFont typeface="Arial" pitchFamily="34" charset="0"/>
              <a:buChar char="•"/>
            </a:pPr>
            <a:r>
              <a:rPr lang="en-US" sz="2800" dirty="0" smtClean="0"/>
              <a:t>Appearance</a:t>
            </a:r>
          </a:p>
          <a:p>
            <a:pPr lvl="1"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14749" y="3817810"/>
            <a:ext cx="2702825" cy="271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 bwMode="auto">
          <a:xfrm>
            <a:off x="5562600" y="2000250"/>
            <a:ext cx="3257550" cy="1409700"/>
          </a:xfrm>
          <a:prstGeom prst="wedgeRoundRectCallout">
            <a:avLst>
              <a:gd name="adj1" fmla="val -38962"/>
              <a:gd name="adj2" fmla="val 84122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Rounded MT Bold" pitchFamily="34" charset="0"/>
              </a:rPr>
              <a:t>#@$*&amp;!!</a:t>
            </a:r>
          </a:p>
        </p:txBody>
      </p:sp>
    </p:spTree>
    <p:extLst>
      <p:ext uri="{BB962C8B-B14F-4D97-AF65-F5344CB8AC3E}">
        <p14:creationId xmlns:p14="http://schemas.microsoft.com/office/powerpoint/2010/main" val="40537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157565"/>
            <a:ext cx="7772400" cy="524436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Panel Presentation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14500" y="1842245"/>
            <a:ext cx="4171950" cy="213920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>
                <a:latin typeface="Baskerville Old Face" pitchFamily="18" charset="0"/>
              </a:rPr>
              <a:t>T</a:t>
            </a:r>
            <a:r>
              <a:rPr lang="en-US" sz="4000" b="1" dirty="0" smtClean="0">
                <a:latin typeface="Baskerville Old Face" pitchFamily="18" charset="0"/>
              </a:rPr>
              <a:t>ypical questions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>
                <a:latin typeface="Baskerville Old Face" pitchFamily="18" charset="0"/>
              </a:rPr>
              <a:t>F</a:t>
            </a:r>
            <a:r>
              <a:rPr lang="en-US" sz="4000" b="1" dirty="0" smtClean="0">
                <a:latin typeface="Baskerville Old Face" pitchFamily="18" charset="0"/>
              </a:rPr>
              <a:t>ormat and flow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atin typeface="Baskerville Old Face" pitchFamily="18" charset="0"/>
              </a:rPr>
              <a:t>Tips</a:t>
            </a:r>
            <a:endParaRPr lang="en-US" sz="4000" b="1" dirty="0">
              <a:latin typeface="Baskerville Old Face" pitchFamily="18" charset="0"/>
            </a:endParaRP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409950"/>
            <a:ext cx="4857750" cy="280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45" y="2374526"/>
            <a:ext cx="8247888" cy="3454773"/>
          </a:xfrm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Take time to choose one part of your story to share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Think about how you will choose, connect, and claim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Practice presenting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Choose, Connect, and Claim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2" y="4505325"/>
            <a:ext cx="3062288" cy="221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3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199" y="2171701"/>
            <a:ext cx="4718033" cy="3619500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How did it feel?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What was the toughest part?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What was the easiest part?</a:t>
            </a:r>
          </a:p>
          <a:p>
            <a:pPr>
              <a:buFont typeface="Wingdings" pitchFamily="2" charset="2"/>
              <a:buChar char="v"/>
            </a:pP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47" y="1119465"/>
            <a:ext cx="8229600" cy="591671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Assess Results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3824" y="1790700"/>
            <a:ext cx="4086226" cy="279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45" y="1936377"/>
            <a:ext cx="8247888" cy="3188074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This presentation was adapted from the Strategic Sharing booklet developed by Casey Family Programs and Foster Care Alumni of America</a:t>
            </a:r>
          </a:p>
          <a:p>
            <a:pPr marL="0" indent="0">
              <a:buNone/>
            </a:pPr>
            <a:r>
              <a:rPr lang="en-US" sz="3200" dirty="0" smtClean="0"/>
              <a:t>This booklet is available for download at </a:t>
            </a:r>
            <a:r>
              <a:rPr lang="en-US" sz="3200" dirty="0" smtClean="0">
                <a:hlinkClick r:id="rId3"/>
              </a:rPr>
              <a:t>www.casey.org</a:t>
            </a:r>
            <a:endParaRPr lang="en-US" sz="3200" dirty="0" smtClean="0"/>
          </a:p>
          <a:p>
            <a:pPr marL="109728" indent="0">
              <a:buNone/>
            </a:pP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askerville Old Face" pitchFamily="18" charset="0"/>
              </a:rPr>
              <a:t>Resource</a:t>
            </a:r>
            <a:endParaRPr lang="en-US" sz="4800" dirty="0">
              <a:latin typeface="Baskerville Old Face" pitchFamily="18" charset="0"/>
            </a:endParaRPr>
          </a:p>
        </p:txBody>
      </p:sp>
      <p:pic>
        <p:nvPicPr>
          <p:cNvPr id="4" name="Picture 4" descr="Strategic Sharing (2008). SeattleCasey FamilyProgram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72" y="4629150"/>
            <a:ext cx="1622227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9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pic>
        <p:nvPicPr>
          <p:cNvPr id="29699" name="Picture 6" descr="MP900315598[1]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25882"/>
            <a:ext cx="5410200" cy="38608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dirty="0"/>
              <a:t>First of all</a:t>
            </a:r>
            <a:r>
              <a:rPr lang="en-US" sz="2400" dirty="0" smtClean="0"/>
              <a:t>,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220717" y="1842245"/>
            <a:ext cx="4275083" cy="4746813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You already know how to advocate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You do it every day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You’re just talking to a different audience (</a:t>
            </a:r>
            <a:r>
              <a:rPr lang="en-US" sz="2800" i="1" dirty="0" smtClean="0">
                <a:solidFill>
                  <a:srgbClr val="000099"/>
                </a:solidFill>
              </a:rPr>
              <a:t>and legislators put their pants on one leg at a time, just like you)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78277" y="2129296"/>
            <a:ext cx="3484219" cy="464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 bwMode="auto">
          <a:xfrm>
            <a:off x="6857997" y="1860331"/>
            <a:ext cx="2017987" cy="1198179"/>
          </a:xfrm>
          <a:prstGeom prst="wedgeRoundRectCallout">
            <a:avLst>
              <a:gd name="adj1" fmla="val -80208"/>
              <a:gd name="adj2" fmla="val 39881"/>
              <a:gd name="adj3" fmla="val 16667"/>
            </a:avLst>
          </a:prstGeom>
          <a:solidFill>
            <a:srgbClr val="CDB97D"/>
          </a:solidFill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ea typeface="ＭＳ Ｐゴシック" pitchFamily="16" charset="-128"/>
              </a:rPr>
              <a:t>One leg at a time!</a:t>
            </a:r>
          </a:p>
        </p:txBody>
      </p:sp>
    </p:spTree>
    <p:extLst>
      <p:ext uri="{BB962C8B-B14F-4D97-AF65-F5344CB8AC3E}">
        <p14:creationId xmlns:p14="http://schemas.microsoft.com/office/powerpoint/2010/main" val="8263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advocacy?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199" y="1842244"/>
            <a:ext cx="4007069" cy="474681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800" dirty="0">
                <a:solidFill>
                  <a:srgbClr val="000099"/>
                </a:solidFill>
              </a:rPr>
              <a:t>An effort to shape the perception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99"/>
                </a:solidFill>
              </a:rPr>
              <a:t>and behavior of a particular audience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99"/>
                </a:solidFill>
              </a:rPr>
              <a:t>to effect public policy changes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4924"/>
            <a:ext cx="3810000" cy="41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814443">
            <a:off x="1127051" y="2481304"/>
            <a:ext cx="2073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99"/>
                </a:solidFill>
                <a:latin typeface="Arial Rounded MT Bold" pitchFamily="34" charset="0"/>
              </a:rPr>
              <a:t>Listen!</a:t>
            </a:r>
            <a:endParaRPr lang="en-US" sz="4400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involves</a:t>
            </a:r>
            <a:r>
              <a:rPr 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336699">
                  <a:tint val="66000"/>
                  <a:satMod val="160000"/>
                </a:srgbClr>
              </a:gs>
              <a:gs pos="50000">
                <a:srgbClr val="336699">
                  <a:tint val="44500"/>
                  <a:satMod val="160000"/>
                </a:srgbClr>
              </a:gs>
              <a:gs pos="100000">
                <a:srgbClr val="3366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Knowing </a:t>
            </a:r>
            <a:r>
              <a:rPr lang="en-US" sz="2400" dirty="0"/>
              <a:t>your audience &amp; who makes the decisions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Ensuring </a:t>
            </a:r>
            <a:r>
              <a:rPr lang="en-US" sz="2400" dirty="0" smtClean="0"/>
              <a:t>the key </a:t>
            </a:r>
            <a:r>
              <a:rPr lang="en-US" sz="2400" dirty="0"/>
              <a:t>decision makers are well informed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Using data that is relevant and </a:t>
            </a:r>
            <a:r>
              <a:rPr lang="en-US" sz="2400" dirty="0" smtClean="0"/>
              <a:t>persuasive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Building relationships</a:t>
            </a:r>
            <a:endParaRPr lang="en-US" sz="2400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Telling stories that illustrate why your program &amp; services </a:t>
            </a:r>
            <a:r>
              <a:rPr lang="en-US" sz="2400" dirty="0" smtClean="0"/>
              <a:t>make </a:t>
            </a:r>
            <a:r>
              <a:rPr lang="en-US" sz="2400" dirty="0"/>
              <a:t>a difference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Informing the public and opinion leaders about an issue or problem and mobilizing them to share their stories and speak their minds with those in the position to take action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voice is important</a:t>
            </a:r>
            <a:r>
              <a:rPr lang="en-US" dirty="0"/>
              <a:t> </a:t>
            </a:r>
            <a:r>
              <a:rPr lang="en-US" dirty="0" smtClean="0"/>
              <a:t>because: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3421" y="1936376"/>
            <a:ext cx="7945820" cy="4383741"/>
          </a:xfrm>
          <a:gradFill flip="none" rotWithShape="1">
            <a:gsLst>
              <a:gs pos="0">
                <a:srgbClr val="CDB97D">
                  <a:tint val="66000"/>
                  <a:satMod val="160000"/>
                </a:srgbClr>
              </a:gs>
              <a:gs pos="50000">
                <a:srgbClr val="CDB97D">
                  <a:tint val="44500"/>
                  <a:satMod val="160000"/>
                </a:srgbClr>
              </a:gs>
              <a:gs pos="100000">
                <a:srgbClr val="CDB97D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Children cannot vote &amp; have no voice in the process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Legislators don’t always have all the facts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Legislators face difficult choices over scarce resources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If you do not make your voice heard, legislators will think your program is not important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You are the voice for the children and families you serve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You have compelling stories to tell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YOU are the expert!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027" y="5545610"/>
            <a:ext cx="1681450" cy="119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 bwMode="auto">
          <a:xfrm>
            <a:off x="6018663" y="4899546"/>
            <a:ext cx="2060814" cy="450376"/>
          </a:xfrm>
          <a:prstGeom prst="wedgeRoundRectCallout">
            <a:avLst>
              <a:gd name="adj1" fmla="val -20171"/>
              <a:gd name="adj2" fmla="val 2025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ＭＳ Ｐゴシック" pitchFamily="16" charset="-128"/>
              </a:rPr>
              <a:t>Speak for me!</a:t>
            </a:r>
          </a:p>
        </p:txBody>
      </p:sp>
    </p:spTree>
    <p:extLst>
      <p:ext uri="{BB962C8B-B14F-4D97-AF65-F5344CB8AC3E}">
        <p14:creationId xmlns:p14="http://schemas.microsoft.com/office/powerpoint/2010/main" val="359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WRC PowerPoint Background - Mechanicsbur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CWRC PowerPoint Background - Mechanicsburg</Template>
  <TotalTime>436</TotalTime>
  <Words>2041</Words>
  <Application>Microsoft Office PowerPoint</Application>
  <PresentationFormat>On-screen Show (4:3)</PresentationFormat>
  <Paragraphs>450</Paragraphs>
  <Slides>58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CWRC PowerPoint Background - Mechanicsburg</vt:lpstr>
      <vt:lpstr>PowerPoint Presentation</vt:lpstr>
      <vt:lpstr>Introduction</vt:lpstr>
      <vt:lpstr>Learning Objectives</vt:lpstr>
      <vt:lpstr>Workshop Agenda</vt:lpstr>
      <vt:lpstr>Advocacy With Elected Officials </vt:lpstr>
      <vt:lpstr>First of all,</vt:lpstr>
      <vt:lpstr>  What is advocacy?  </vt:lpstr>
      <vt:lpstr>Advocacy involves:</vt:lpstr>
      <vt:lpstr>Your voice is important because:</vt:lpstr>
      <vt:lpstr>Advocacy is not the same as lobbying</vt:lpstr>
      <vt:lpstr>Stay informed!</vt:lpstr>
      <vt:lpstr>What are the key issues?</vt:lpstr>
      <vt:lpstr>Identify your key issue</vt:lpstr>
      <vt:lpstr>Develop goals &amp; objectives</vt:lpstr>
      <vt:lpstr>Advocacy Objectives should be SMART</vt:lpstr>
      <vt:lpstr>So, how does the process work?  Where do I begin?  Who can make the public policy  changes we need?</vt:lpstr>
      <vt:lpstr>Understand process &amp; players</vt:lpstr>
      <vt:lpstr>Executive Branch</vt:lpstr>
      <vt:lpstr>Legislative Branch</vt:lpstr>
      <vt:lpstr>How a bill becomes a law</vt:lpstr>
      <vt:lpstr>Budget Cycle</vt:lpstr>
      <vt:lpstr>Where to begin…</vt:lpstr>
      <vt:lpstr>It’s all about the relationship</vt:lpstr>
      <vt:lpstr>What’s my message? </vt:lpstr>
      <vt:lpstr>Stay on message: </vt:lpstr>
      <vt:lpstr>Identify your Change makers and Influencers</vt:lpstr>
      <vt:lpstr>Advocacy tactics</vt:lpstr>
      <vt:lpstr>Get the word out</vt:lpstr>
      <vt:lpstr> Keys to a successful meeting </vt:lpstr>
      <vt:lpstr>Monitor implementation</vt:lpstr>
      <vt:lpstr>PowerPoint Presentation</vt:lpstr>
      <vt:lpstr>Questions?</vt:lpstr>
      <vt:lpstr>Being an Effective Advocate for Family Centers</vt:lpstr>
      <vt:lpstr>Current Fight</vt:lpstr>
      <vt:lpstr>Are You Angry?</vt:lpstr>
      <vt:lpstr>Advocating for Your Programs</vt:lpstr>
      <vt:lpstr>Contacting the Media</vt:lpstr>
      <vt:lpstr>Other Audiences</vt:lpstr>
      <vt:lpstr>Coalition Building</vt:lpstr>
      <vt:lpstr>The Future</vt:lpstr>
      <vt:lpstr>Contact Information</vt:lpstr>
      <vt:lpstr>Questions?</vt:lpstr>
      <vt:lpstr>SHARING Your Story:  ADVOCACY and personal experience</vt:lpstr>
      <vt:lpstr>Overview: </vt:lpstr>
      <vt:lpstr>What is Strategic Sharing? </vt:lpstr>
      <vt:lpstr>Why is it important to share our stories?</vt:lpstr>
      <vt:lpstr>What are some of the risks?</vt:lpstr>
      <vt:lpstr>How do we guard against the risks?</vt:lpstr>
      <vt:lpstr>Being Strategic</vt:lpstr>
      <vt:lpstr>Being Strategic</vt:lpstr>
      <vt:lpstr>Being Strategic</vt:lpstr>
      <vt:lpstr>Responding to Difficult Questions</vt:lpstr>
      <vt:lpstr>Credibility</vt:lpstr>
      <vt:lpstr>Panel Presentation</vt:lpstr>
      <vt:lpstr>Choose, Connect, and Claim</vt:lpstr>
      <vt:lpstr>Assess Results</vt:lpstr>
      <vt:lpstr>Resource</vt:lpstr>
      <vt:lpstr>Questions?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Watt</dc:creator>
  <cp:keywords>Templates</cp:keywords>
  <cp:lastModifiedBy>Susie Watt</cp:lastModifiedBy>
  <cp:revision>84</cp:revision>
  <cp:lastPrinted>2013-04-08T13:24:17Z</cp:lastPrinted>
  <dcterms:created xsi:type="dcterms:W3CDTF">2013-03-29T13:44:06Z</dcterms:created>
  <dcterms:modified xsi:type="dcterms:W3CDTF">2013-04-12T15:23:37Z</dcterms:modified>
</cp:coreProperties>
</file>