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5"/>
  </p:notesMasterIdLst>
  <p:handoutMasterIdLst>
    <p:handoutMasterId r:id="rId56"/>
  </p:handoutMasterIdLst>
  <p:sldIdLst>
    <p:sldId id="260" r:id="rId2"/>
    <p:sldId id="381" r:id="rId3"/>
    <p:sldId id="380" r:id="rId4"/>
    <p:sldId id="382" r:id="rId5"/>
    <p:sldId id="383" r:id="rId6"/>
    <p:sldId id="332" r:id="rId7"/>
    <p:sldId id="333" r:id="rId8"/>
    <p:sldId id="334" r:id="rId9"/>
    <p:sldId id="335" r:id="rId10"/>
    <p:sldId id="336" r:id="rId11"/>
    <p:sldId id="337" r:id="rId12"/>
    <p:sldId id="338" r:id="rId13"/>
    <p:sldId id="384"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77" r:id="rId29"/>
    <p:sldId id="353" r:id="rId30"/>
    <p:sldId id="385" r:id="rId31"/>
    <p:sldId id="354" r:id="rId32"/>
    <p:sldId id="355" r:id="rId33"/>
    <p:sldId id="356" r:id="rId34"/>
    <p:sldId id="357" r:id="rId35"/>
    <p:sldId id="358" r:id="rId36"/>
    <p:sldId id="359" r:id="rId37"/>
    <p:sldId id="360" r:id="rId38"/>
    <p:sldId id="378" r:id="rId39"/>
    <p:sldId id="362" r:id="rId40"/>
    <p:sldId id="363" r:id="rId41"/>
    <p:sldId id="364" r:id="rId42"/>
    <p:sldId id="365" r:id="rId43"/>
    <p:sldId id="366" r:id="rId44"/>
    <p:sldId id="367" r:id="rId45"/>
    <p:sldId id="368" r:id="rId46"/>
    <p:sldId id="369" r:id="rId47"/>
    <p:sldId id="370" r:id="rId48"/>
    <p:sldId id="371" r:id="rId49"/>
    <p:sldId id="379" r:id="rId50"/>
    <p:sldId id="373" r:id="rId51"/>
    <p:sldId id="374" r:id="rId52"/>
    <p:sldId id="375" r:id="rId53"/>
    <p:sldId id="376" r:id="rId5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99"/>
    <a:srgbClr val="CDB97D"/>
    <a:srgbClr val="948151"/>
    <a:srgbClr val="3366FF"/>
    <a:srgbClr val="000099"/>
    <a:srgbClr val="FF66CC"/>
    <a:srgbClr val="002B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84369" autoAdjust="0"/>
  </p:normalViewPr>
  <p:slideViewPr>
    <p:cSldViewPr snapToGrid="0">
      <p:cViewPr>
        <p:scale>
          <a:sx n="50" d="100"/>
          <a:sy n="50" d="100"/>
        </p:scale>
        <p:origin x="-172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p:scale>
          <a:sx n="60" d="100"/>
          <a:sy n="60" d="100"/>
        </p:scale>
        <p:origin x="-2658"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dirty="0"/>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dirty="0"/>
              <a:t>	</a:t>
            </a:r>
            <a:r>
              <a:rPr lang="en-US" sz="1700" dirty="0"/>
              <a:t>University of Pittsburgh</a:t>
            </a:r>
          </a:p>
        </p:txBody>
      </p:sp>
      <p:sp>
        <p:nvSpPr>
          <p:cNvPr id="5" name="Slide Number Placeholder 4"/>
          <p:cNvSpPr>
            <a:spLocks noGrp="1"/>
          </p:cNvSpPr>
          <p:nvPr>
            <p:ph type="sldNum" sz="quarter" idx="3"/>
          </p:nvPr>
        </p:nvSpPr>
        <p:spPr>
          <a:xfrm>
            <a:off x="5008881" y="9357361"/>
            <a:ext cx="2306320" cy="243839"/>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smtClean="0"/>
              <a:t>Handout  #1, Page </a:t>
            </a:r>
            <a:fld id="{1DEAAAA3-F7D2-420C-8044-4D8DB93005E2}" type="slidenum">
              <a:rPr lang="en-US" b="1" smtClean="0"/>
              <a:pPr>
                <a:defRPr/>
              </a:pPr>
              <a:t>‹#›</a:t>
            </a:fld>
            <a:r>
              <a:rPr lang="en-US" b="1" dirty="0" smtClean="0"/>
              <a:t> of 18</a:t>
            </a:r>
            <a:endParaRPr lang="en-US" b="1" dirty="0"/>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a:t>
            </a:r>
            <a:r>
              <a:rPr lang="en-US" sz="1200" dirty="0" smtClean="0">
                <a:latin typeface="Georgia" pitchFamily="18" charset="0"/>
              </a:rPr>
              <a:t>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9067801"/>
            <a:ext cx="7315200" cy="355482"/>
          </a:xfrm>
          <a:prstGeom prst="rect">
            <a:avLst/>
          </a:prstGeom>
          <a:noFill/>
        </p:spPr>
        <p:txBody>
          <a:bodyPr wrap="square" lIns="96661" tIns="48331" rIns="96661" bIns="48331" rtlCol="0">
            <a:spAutoFit/>
          </a:bodyPr>
          <a:lstStyle/>
          <a:p>
            <a:pPr algn="r"/>
            <a:r>
              <a:rPr lang="en-US" sz="800" dirty="0" smtClean="0">
                <a:latin typeface="Georgia" pitchFamily="18" charset="0"/>
              </a:rPr>
              <a:t>The Pennsylvania  Child Welfare Resource Center                                                                                                                             206: Family Center Event 2013</a:t>
            </a:r>
          </a:p>
          <a:p>
            <a:pPr algn="r"/>
            <a:r>
              <a:rPr lang="en-US" sz="800" dirty="0" smtClean="0">
                <a:latin typeface="Georgia" pitchFamily="18" charset="0"/>
              </a:rPr>
              <a:t>Strengthening Our Practice, Strengthening Our Families</a:t>
            </a:r>
            <a:endParaRPr lang="en-US" sz="800" dirty="0">
              <a:latin typeface="Georgia" pitchFamily="18" charset="0"/>
            </a:endParaRPr>
          </a:p>
        </p:txBody>
      </p:sp>
    </p:spTree>
    <p:extLst>
      <p:ext uri="{BB962C8B-B14F-4D97-AF65-F5344CB8AC3E}">
        <p14:creationId xmlns:p14="http://schemas.microsoft.com/office/powerpoint/2010/main" xmlns="" val="1153097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73065" y="1325069"/>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5090768"/>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dirty="0"/>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a:t>
            </a:r>
            <a:r>
              <a:rPr lang="en-US" sz="1200" dirty="0" smtClean="0">
                <a:latin typeface="Georgia" pitchFamily="18" charset="0"/>
              </a:rPr>
              <a:t>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dirty="0"/>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smtClean="0">
              <a:latin typeface="Georgia" pitchFamily="18" charset="0"/>
            </a:endParaRPr>
          </a:p>
          <a:p>
            <a:pPr algn="l">
              <a:tabLst>
                <a:tab pos="659512"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1" y="9046880"/>
            <a:ext cx="7315200" cy="343827"/>
          </a:xfrm>
          <a:prstGeom prst="rect">
            <a:avLst/>
          </a:prstGeom>
          <a:noFill/>
        </p:spPr>
        <p:txBody>
          <a:bodyPr wrap="square" lIns="96661" tIns="48331" rIns="96661" bIns="48331" rtlCol="0" anchor="ctr">
            <a:spAutoFit/>
          </a:bodyPr>
          <a:lstStyle/>
          <a:p>
            <a:pPr algn="r"/>
            <a:r>
              <a:rPr lang="en-US" sz="800" dirty="0" smtClean="0">
                <a:latin typeface="Georgia" pitchFamily="18" charset="0"/>
              </a:rPr>
              <a:t>The Pennsylvania  Child Welfare Resource Center                                                                                                                             206: Family Center Event 2013</a:t>
            </a:r>
          </a:p>
          <a:p>
            <a:pPr algn="r"/>
            <a:r>
              <a:rPr lang="en-US" sz="800" dirty="0" smtClean="0">
                <a:latin typeface="Georgia" pitchFamily="18" charset="0"/>
              </a:rPr>
              <a:t>Strengthening Our Practice, Strengthening Our Families</a:t>
            </a:r>
            <a:endParaRPr lang="en-US" sz="800" dirty="0">
              <a:latin typeface="Georgia" pitchFamily="18" charset="0"/>
            </a:endParaRPr>
          </a:p>
        </p:txBody>
      </p:sp>
      <p:sp>
        <p:nvSpPr>
          <p:cNvPr id="19" name="TextBox 18"/>
          <p:cNvSpPr txBox="1"/>
          <p:nvPr/>
        </p:nvSpPr>
        <p:spPr>
          <a:xfrm>
            <a:off x="5457824" y="9353551"/>
            <a:ext cx="1718257" cy="276999"/>
          </a:xfrm>
          <a:prstGeom prst="rect">
            <a:avLst/>
          </a:prstGeom>
          <a:noFill/>
        </p:spPr>
        <p:txBody>
          <a:bodyPr wrap="square" rtlCol="0">
            <a:spAutoFit/>
          </a:bodyPr>
          <a:lstStyle/>
          <a:p>
            <a:pPr algn="r"/>
            <a:r>
              <a:rPr lang="en-US" sz="1200" b="1" dirty="0" smtClean="0">
                <a:latin typeface="Georgia" pitchFamily="18" charset="0"/>
              </a:rPr>
              <a:t>Page #</a:t>
            </a:r>
            <a:fld id="{F5A5040E-2D11-4E46-9B46-90BFFF49E188}" type="slidenum">
              <a:rPr lang="en-US" sz="1200" b="1" smtClean="0">
                <a:latin typeface="Georgia" pitchFamily="18" charset="0"/>
              </a:rPr>
              <a:pPr algn="r"/>
              <a:t>‹#›</a:t>
            </a:fld>
            <a:r>
              <a:rPr lang="en-US" sz="1200" b="1" dirty="0" smtClean="0">
                <a:latin typeface="Georgia" pitchFamily="18" charset="0"/>
              </a:rPr>
              <a:t> of 53</a:t>
            </a:r>
            <a:endParaRPr lang="en-US" sz="1200" b="1" dirty="0">
              <a:latin typeface="Georgia" pitchFamily="18" charset="0"/>
            </a:endParaRPr>
          </a:p>
        </p:txBody>
      </p:sp>
    </p:spTree>
    <p:extLst>
      <p:ext uri="{BB962C8B-B14F-4D97-AF65-F5344CB8AC3E}">
        <p14:creationId xmlns:p14="http://schemas.microsoft.com/office/powerpoint/2010/main" xmlns="" val="18383253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latin typeface="Georgia"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pPr>
            <a:endParaRPr lang="en-US" sz="1300" dirty="0" smtClean="0">
              <a:latin typeface="Arial" pitchFamily="34" charset="0"/>
              <a:ea typeface="ＭＳ Ｐゴシック" pitchFamily="-80" charset="-128"/>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a:xfrm>
            <a:off x="5638800" y="9372600"/>
            <a:ext cx="1676400" cy="228600"/>
          </a:xfrm>
          <a:prstGeom prst="rect">
            <a:avLst/>
          </a:prstGeo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endParaRPr lang="en-US" sz="1300" dirty="0" smtClean="0">
              <a:latin typeface="Arial" pitchFamily="34" charset="0"/>
              <a:ea typeface="ＭＳ Ｐゴシック" pitchFamily="-80" charset="-128"/>
              <a:cs typeface="Arial" pitchFamily="34" charset="0"/>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endParaRPr lang="en-US" sz="1100" dirty="0" smtClean="0">
              <a:latin typeface="Arial" pitchFamily="34" charset="0"/>
              <a:ea typeface="ＭＳ Ｐゴシック" pitchFamily="-80" charset="-128"/>
              <a:cs typeface="Arial" pitchFamily="34" charset="0"/>
            </a:endParaRP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638800" y="9372600"/>
            <a:ext cx="1676400" cy="228600"/>
          </a:xfrm>
          <a:prstGeom prst="rect">
            <a:avLst/>
          </a:prstGeo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The achievement of positive outcomes for Pennsylvania’s children, youth and families is an overarching goal that those serving families can easily agree upon.  While the approaches are as varied and unique as the families served, there are many similarities to the mission of our work.  This workshop will explore the connections and commonalities between Pennsylvania’s Child Welfare Practice Model and the Strengthening Families Protective Factors Framework.</a:t>
            </a:r>
            <a:endParaRPr lang="en-US" dirty="0"/>
          </a:p>
        </p:txBody>
      </p:sp>
    </p:spTree>
    <p:extLst>
      <p:ext uri="{BB962C8B-B14F-4D97-AF65-F5344CB8AC3E}">
        <p14:creationId xmlns:p14="http://schemas.microsoft.com/office/powerpoint/2010/main" xmlns="" val="1204775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eaLnBrk="1" fontAlgn="auto" hangingPunct="1">
              <a:spcBef>
                <a:spcPts val="0"/>
              </a:spcBef>
              <a:spcAft>
                <a:spcPts val="0"/>
              </a:spcAft>
              <a:defRPr/>
            </a:pPr>
            <a:r>
              <a:rPr lang="en-US" baseline="0" dirty="0" smtClean="0"/>
              <a:t>Before we begin, I want to take a minute to brain storm with you and ask you a few simple questions….</a:t>
            </a:r>
          </a:p>
          <a:p>
            <a:pPr defTabSz="948537">
              <a:defRPr/>
            </a:pPr>
            <a:endParaRPr lang="en-US" u="sng" baseline="0" dirty="0" smtClean="0"/>
          </a:p>
          <a:p>
            <a:pPr defTabSz="948537">
              <a:defRPr/>
            </a:pPr>
            <a:r>
              <a:rPr lang="en-US" u="sng" baseline="0" dirty="0" smtClean="0"/>
              <a:t>FLIPCHART group exercise </a:t>
            </a:r>
            <a:r>
              <a:rPr lang="en-US" baseline="0" dirty="0" smtClean="0"/>
              <a:t>to get to the point – What? – ask them to define their outcomes they want to achieve with families and how they do that to highlight our outcomes and our skills needed that we have in the practice model and measure in the QSR protocol)</a:t>
            </a:r>
          </a:p>
          <a:p>
            <a:endParaRPr lang="en-US" dirty="0"/>
          </a:p>
        </p:txBody>
      </p:sp>
    </p:spTree>
    <p:extLst>
      <p:ext uri="{BB962C8B-B14F-4D97-AF65-F5344CB8AC3E}">
        <p14:creationId xmlns:p14="http://schemas.microsoft.com/office/powerpoint/2010/main" xmlns="" val="96739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latin typeface="+mn-lt"/>
              <a:ea typeface="+mn-ea"/>
            </a:endParaRPr>
          </a:p>
          <a:p>
            <a:r>
              <a:rPr lang="en-US" sz="1300" b="1" dirty="0" smtClean="0">
                <a:latin typeface="+mn-lt"/>
                <a:ea typeface="+mn-ea"/>
              </a:rPr>
              <a:t>Practice models guide the work of a child welfare agency and improve outcomes for children, youth and families</a:t>
            </a:r>
            <a:r>
              <a:rPr lang="en-US" sz="1300" dirty="0" smtClean="0">
                <a:latin typeface="+mn-lt"/>
                <a:ea typeface="+mn-ea"/>
              </a:rPr>
              <a:t>. Practice models are the basic principles and approaches that guide an agency’s work.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mn-lt"/>
                <a:ea typeface="+mn-ea"/>
              </a:rPr>
              <a:t>Slides 6-7-8-9 are from the “GUIDE FOR Developing and Implementing Child Welfare Practice Models” by Jan McCarthy, MSW October, 2012 National Child Welfare Resource Center for Organizational Improvement A service of the Children’s Bureau, a member of the T/TA Network UNIVERSITY OF SOUTHERN MAINE Muskie School of Public Service </a:t>
            </a:r>
            <a:endParaRPr lang="en-US" sz="11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PA’s Practice Model</a:t>
            </a:r>
            <a:endParaRPr lang="en-US" dirty="0"/>
          </a:p>
        </p:txBody>
      </p:sp>
    </p:spTree>
    <p:extLst>
      <p:ext uri="{BB962C8B-B14F-4D97-AF65-F5344CB8AC3E}">
        <p14:creationId xmlns:p14="http://schemas.microsoft.com/office/powerpoint/2010/main" xmlns="" val="3617187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endParaRPr lang="en-US" sz="1300" dirty="0" smtClean="0">
              <a:latin typeface="+mn-lt"/>
              <a:ea typeface="+mn-ea"/>
            </a:endParaRP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59" eaLnBrk="1" fontAlgn="auto" hangingPunct="1">
              <a:spcBef>
                <a:spcPts val="0"/>
              </a:spcBef>
              <a:spcAft>
                <a:spcPts val="0"/>
              </a:spcAft>
              <a:buFont typeface="Arial" pitchFamily="34" charset="0"/>
              <a:buChar char="•"/>
              <a:defRPr/>
            </a:pPr>
            <a:r>
              <a:rPr lang="en-US" baseline="0" dirty="0" smtClean="0"/>
              <a:t>Your brainstorming at the beginning of this session identified exactly those things that make up PA’s Practice Model!    It is NOT something NEW. </a:t>
            </a:r>
            <a:endParaRPr lang="en-US" dirty="0" smtClean="0"/>
          </a:p>
          <a:p>
            <a:pPr defTabSz="966559">
              <a:buFont typeface="Arial" pitchFamily="34" charset="0"/>
              <a:buChar char="•"/>
              <a:defRPr/>
            </a:pPr>
            <a:r>
              <a:rPr lang="en-US" dirty="0" smtClean="0"/>
              <a:t>A lot of good work including teaming and engaging already happening across the state and this </a:t>
            </a:r>
            <a:r>
              <a:rPr lang="en-US" dirty="0" smtClean="0"/>
              <a:t>Practice Model </a:t>
            </a:r>
            <a:r>
              <a:rPr lang="en-US" dirty="0" smtClean="0"/>
              <a:t>is not a new initiative, rather this model supports and reinforces that good work.  This Practice Model purposefully aligns with other work and practices happening in PA and can serve as the keystone to connect all our great efforts. </a:t>
            </a:r>
          </a:p>
          <a:p>
            <a:pPr defTabSz="966559">
              <a:buFont typeface="Arial" pitchFamily="34" charset="0"/>
              <a:buChar char="•"/>
              <a:defRPr/>
            </a:pPr>
            <a:r>
              <a:rPr lang="en-US" dirty="0" smtClean="0"/>
              <a:t>Our values</a:t>
            </a:r>
            <a:r>
              <a:rPr lang="en-US" baseline="0" dirty="0" smtClean="0"/>
              <a:t> and principles need to be in place to continue to move forward with CQI – with this keystone in place (our </a:t>
            </a:r>
            <a:r>
              <a:rPr lang="en-US" baseline="0" dirty="0" smtClean="0"/>
              <a:t>Practice Model</a:t>
            </a:r>
            <a:r>
              <a:rPr lang="en-US" baseline="0" dirty="0" smtClean="0"/>
              <a:t>), we are better prepared to move forward.</a:t>
            </a:r>
            <a:endParaRPr lang="en-US" dirty="0" smtClean="0"/>
          </a:p>
          <a:p>
            <a:pPr defTabSz="966559">
              <a:buFont typeface="Arial" pitchFamily="34" charset="0"/>
              <a:buChar char="•"/>
              <a:defRPr/>
            </a:pPr>
            <a:r>
              <a:rPr lang="en-US" dirty="0" smtClean="0"/>
              <a:t>What we do with implementation is the key if the practice model is to become something useful.</a:t>
            </a:r>
          </a:p>
          <a:p>
            <a:pPr defTabSz="966559">
              <a:defRPr/>
            </a:pPr>
            <a:r>
              <a:rPr lang="en-US" dirty="0" smtClean="0"/>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37">
              <a:defRPr/>
            </a:pPr>
            <a:r>
              <a:rPr lang="en-US" b="1" dirty="0" smtClean="0"/>
              <a:t>See</a:t>
            </a:r>
            <a:r>
              <a:rPr lang="en-US" b="1" baseline="0" dirty="0" smtClean="0"/>
              <a:t> handout of PA Child Welfare Practice Model. </a:t>
            </a:r>
            <a:r>
              <a:rPr lang="en-US" b="1" dirty="0">
                <a:latin typeface="Arial" pitchFamily="34" charset="0"/>
                <a:cs typeface="Arial" pitchFamily="34" charset="0"/>
              </a:rPr>
              <a:t>Key Components of PA’s Practice Model: </a:t>
            </a:r>
            <a:r>
              <a:rPr lang="en-US" dirty="0">
                <a:latin typeface="Arial" pitchFamily="34" charset="0"/>
                <a:cs typeface="Arial" pitchFamily="34" charset="0"/>
              </a:rPr>
              <a:t>There are 3 key components to the </a:t>
            </a:r>
            <a:r>
              <a:rPr lang="en-US" dirty="0" smtClean="0">
                <a:latin typeface="Arial" pitchFamily="34" charset="0"/>
                <a:cs typeface="Arial" pitchFamily="34" charset="0"/>
              </a:rPr>
              <a:t>Practice </a:t>
            </a:r>
            <a:r>
              <a:rPr lang="en-US" dirty="0">
                <a:latin typeface="Arial" pitchFamily="34" charset="0"/>
                <a:cs typeface="Arial" pitchFamily="34" charset="0"/>
              </a:rPr>
              <a:t>M</a:t>
            </a:r>
            <a:r>
              <a:rPr lang="en-US" dirty="0" smtClean="0">
                <a:latin typeface="Arial" pitchFamily="34" charset="0"/>
                <a:cs typeface="Arial" pitchFamily="34" charset="0"/>
              </a:rPr>
              <a:t>odel </a:t>
            </a:r>
            <a:r>
              <a:rPr lang="en-US" dirty="0">
                <a:latin typeface="Arial" pitchFamily="34" charset="0"/>
                <a:cs typeface="Arial" pitchFamily="34" charset="0"/>
              </a:rPr>
              <a:t>1. Outcomes, 2.Values &amp; Principles, and 3. Skills </a:t>
            </a:r>
          </a:p>
          <a:p>
            <a:endParaRPr lang="en-US" dirty="0" smtClean="0"/>
          </a:p>
          <a:p>
            <a:r>
              <a:rPr lang="en-US" sz="1300" dirty="0" smtClean="0">
                <a:latin typeface="+mn-lt"/>
                <a:ea typeface="+mn-ea"/>
              </a:rPr>
              <a:t>The </a:t>
            </a:r>
            <a:r>
              <a:rPr lang="en-US" sz="1300" b="1" dirty="0" smtClean="0">
                <a:latin typeface="+mn-lt"/>
                <a:ea typeface="+mn-ea"/>
              </a:rPr>
              <a:t>vision</a:t>
            </a:r>
            <a:r>
              <a:rPr lang="en-US" sz="1300" dirty="0" smtClean="0">
                <a:latin typeface="+mn-lt"/>
                <a:ea typeface="+mn-ea"/>
              </a:rPr>
              <a:t> defines the goal and purpose of the agency and provides a framework for the strategic planning process by defining the results the agency hopes to achieve.</a:t>
            </a:r>
          </a:p>
          <a:p>
            <a:r>
              <a:rPr lang="en-US" sz="1300" dirty="0" smtClean="0">
                <a:latin typeface="+mn-lt"/>
                <a:ea typeface="+mn-ea"/>
              </a:rPr>
              <a:t>Guiding </a:t>
            </a:r>
            <a:r>
              <a:rPr lang="en-US" sz="1300" b="1" dirty="0" smtClean="0">
                <a:latin typeface="+mn-lt"/>
                <a:ea typeface="+mn-ea"/>
              </a:rPr>
              <a:t>values and principles </a:t>
            </a:r>
            <a:r>
              <a:rPr lang="en-US" sz="1300" dirty="0" smtClean="0">
                <a:latin typeface="+mn-lt"/>
                <a:ea typeface="+mn-ea"/>
              </a:rPr>
              <a:t>determine what agency services and systems look like and how services are delivered.</a:t>
            </a:r>
          </a:p>
          <a:p>
            <a:r>
              <a:rPr lang="en-US" sz="1300" dirty="0" smtClean="0">
                <a:latin typeface="+mn-lt"/>
                <a:ea typeface="+mn-ea"/>
              </a:rPr>
              <a:t>Core intervention components and practice </a:t>
            </a:r>
            <a:r>
              <a:rPr lang="en-US" sz="1300" b="1" dirty="0" smtClean="0">
                <a:latin typeface="+mn-lt"/>
                <a:ea typeface="+mn-ea"/>
              </a:rPr>
              <a:t>skills</a:t>
            </a:r>
            <a:r>
              <a:rPr lang="en-US" sz="1300" dirty="0" smtClean="0">
                <a:latin typeface="+mn-lt"/>
                <a:ea typeface="+mn-ea"/>
              </a:rPr>
              <a:t> form the agency’s approach to working with families, youth and children. </a:t>
            </a:r>
          </a:p>
          <a:p>
            <a:r>
              <a:rPr lang="en-US" sz="1300" b="1" dirty="0" smtClean="0">
                <a:latin typeface="+mn-lt"/>
                <a:ea typeface="+mn-ea"/>
              </a:rPr>
              <a:t>Outcomes</a:t>
            </a:r>
            <a:r>
              <a:rPr lang="en-US" sz="1300" dirty="0" smtClean="0">
                <a:latin typeface="+mn-lt"/>
                <a:ea typeface="+mn-ea"/>
              </a:rPr>
              <a:t> for children, youth and families are connected to the agency’s vision and principles.</a:t>
            </a:r>
            <a:endParaRPr lang="en-US" b="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u="sng" dirty="0" smtClean="0">
                <a:latin typeface="+mn-lt"/>
                <a:ea typeface="+mn-ea"/>
              </a:rPr>
              <a:t>Outcomes</a:t>
            </a:r>
            <a:r>
              <a:rPr lang="en-US" sz="1300" b="1" dirty="0" smtClean="0">
                <a:latin typeface="+mn-lt"/>
                <a:ea typeface="+mn-ea"/>
              </a:rPr>
              <a:t>:  </a:t>
            </a:r>
            <a:r>
              <a:rPr lang="en-US" sz="1300" dirty="0" smtClean="0">
                <a:latin typeface="+mn-lt"/>
                <a:ea typeface="+mn-ea"/>
              </a:rPr>
              <a:t>Children, youth, families, child welfare representatives and other child and family service partners participate as team members with shared community responsibility to achieve and maintain the following:</a:t>
            </a:r>
          </a:p>
          <a:p>
            <a:pPr lvl="0">
              <a:buFont typeface="Arial" pitchFamily="34" charset="0"/>
              <a:buChar char="•"/>
            </a:pPr>
            <a:r>
              <a:rPr lang="en-US" sz="1300" dirty="0" smtClean="0">
                <a:latin typeface="+mn-lt"/>
                <a:ea typeface="+mn-ea"/>
              </a:rPr>
              <a:t>Safety from abuse and neglect. </a:t>
            </a:r>
          </a:p>
          <a:p>
            <a:pPr lvl="0">
              <a:buFont typeface="Arial" pitchFamily="34" charset="0"/>
              <a:buChar char="•"/>
            </a:pPr>
            <a:r>
              <a:rPr lang="en-US" sz="1300" dirty="0" smtClean="0">
                <a:latin typeface="+mn-lt"/>
                <a:ea typeface="+mn-ea"/>
              </a:rPr>
              <a:t>Enduring and certain permanence and timely achievement of stability, supports and lifelong connections. </a:t>
            </a:r>
          </a:p>
          <a:p>
            <a:pPr lvl="0">
              <a:buFont typeface="Arial" pitchFamily="34" charset="0"/>
              <a:buChar char="•"/>
            </a:pPr>
            <a:r>
              <a:rPr lang="en-US" sz="1300" dirty="0" smtClean="0">
                <a:latin typeface="+mn-lt"/>
                <a:ea typeface="+mn-ea"/>
              </a:rPr>
              <a:t>Enhancement of the family’s ability to meet their child/youth’s wellbeing, including physical, emotional, behavioral and educational needs. </a:t>
            </a:r>
          </a:p>
          <a:p>
            <a:pPr lvl="0">
              <a:buFont typeface="Arial" pitchFamily="34" charset="0"/>
              <a:buChar char="•"/>
            </a:pPr>
            <a:r>
              <a:rPr lang="en-US" sz="1300" dirty="0" smtClean="0">
                <a:latin typeface="+mn-lt"/>
                <a:ea typeface="+mn-ea"/>
              </a:rPr>
              <a:t>Support families within their own homes and communities through comprehensive and accessible services that build on strengths and address individual trauma, needs and concerns.</a:t>
            </a:r>
          </a:p>
          <a:p>
            <a:pPr lvl="0">
              <a:buFont typeface="Arial" pitchFamily="34" charset="0"/>
              <a:buChar char="•"/>
            </a:pPr>
            <a:r>
              <a:rPr lang="en-US" sz="1300" dirty="0" smtClean="0">
                <a:latin typeface="+mn-lt"/>
                <a:ea typeface="+mn-ea"/>
              </a:rPr>
              <a:t>Strengthened families that successfully sustain positive changes that lead to safe, nurturing and healthy environments. </a:t>
            </a:r>
          </a:p>
          <a:p>
            <a:pPr lvl="0">
              <a:buFont typeface="Arial" pitchFamily="34" charset="0"/>
              <a:buChar char="•"/>
            </a:pPr>
            <a:r>
              <a:rPr lang="en-US" sz="1300" dirty="0" smtClean="0">
                <a:latin typeface="+mn-lt"/>
                <a:ea typeface="+mn-ea"/>
              </a:rPr>
              <a:t>Skilled and responsive child welfare professionals, who perform with a shared sense of accountability for assuring child-centered, family-focused policy, best practice and positive outcomes. </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300" b="1" u="sng" dirty="0" smtClean="0">
                <a:latin typeface="+mn-lt"/>
                <a:ea typeface="+mn-ea"/>
              </a:rPr>
              <a:t>Values and Principles</a:t>
            </a:r>
            <a:r>
              <a:rPr lang="en-US" sz="1300" dirty="0" smtClean="0">
                <a:latin typeface="+mn-lt"/>
                <a:ea typeface="+mn-ea"/>
              </a:rPr>
              <a:t>:  Our values and principles will be consistently modeled at every level and across partnerships. We believe in…</a:t>
            </a:r>
          </a:p>
          <a:p>
            <a:pPr lvl="0"/>
            <a:r>
              <a:rPr lang="en-US" sz="1300" b="1" dirty="0" smtClean="0">
                <a:latin typeface="+mn-lt"/>
                <a:ea typeface="+mn-ea"/>
              </a:rPr>
              <a:t>Children, Youth and Families</a:t>
            </a:r>
            <a:endParaRPr lang="en-US" sz="1300" dirty="0" smtClean="0">
              <a:latin typeface="+mn-lt"/>
              <a:ea typeface="+mn-ea"/>
            </a:endParaRPr>
          </a:p>
          <a:p>
            <a:pPr lvl="1"/>
            <a:r>
              <a:rPr lang="en-US" dirty="0" smtClean="0">
                <a:latin typeface="+mn-lt"/>
                <a:ea typeface="+mn-ea"/>
              </a:rPr>
              <a:t>Children and youth have the right to live in a safe, nurturing and stable family.</a:t>
            </a:r>
          </a:p>
          <a:p>
            <a:pPr lvl="1"/>
            <a:r>
              <a:rPr lang="en-US" dirty="0" smtClean="0">
                <a:latin typeface="+mn-lt"/>
                <a:ea typeface="+mn-ea"/>
              </a:rPr>
              <a:t>Families are the best place for children and youth to grow up. </a:t>
            </a:r>
          </a:p>
          <a:p>
            <a:pPr lvl="1"/>
            <a:r>
              <a:rPr lang="en-US" dirty="0" smtClean="0">
                <a:latin typeface="+mn-lt"/>
                <a:ea typeface="+mn-ea"/>
              </a:rPr>
              <a:t>Family connections are maintained whenever possible.</a:t>
            </a:r>
          </a:p>
          <a:p>
            <a:pPr lvl="1"/>
            <a:r>
              <a:rPr lang="en-US" dirty="0" smtClean="0">
                <a:latin typeface="+mn-lt"/>
                <a:ea typeface="+mn-ea"/>
              </a:rPr>
              <a:t>All families have strengths.</a:t>
            </a:r>
          </a:p>
          <a:p>
            <a:pPr lvl="1"/>
            <a:r>
              <a:rPr lang="en-US" dirty="0" smtClean="0">
                <a:latin typeface="+mn-lt"/>
                <a:ea typeface="+mn-ea"/>
              </a:rPr>
              <a:t>Families come in all shapes and sizes and family defines family.</a:t>
            </a:r>
          </a:p>
          <a:p>
            <a:pPr lvl="1"/>
            <a:r>
              <a:rPr lang="en-US" dirty="0" smtClean="0">
                <a:latin typeface="+mn-lt"/>
                <a:ea typeface="+mn-ea"/>
              </a:rPr>
              <a:t>Families are experts on themselves, are involved in decision making, and are willing to drive change.</a:t>
            </a:r>
          </a:p>
          <a:p>
            <a:pPr lvl="0"/>
            <a:r>
              <a:rPr lang="en-US" sz="1300" b="1" dirty="0" smtClean="0">
                <a:latin typeface="+mn-lt"/>
                <a:ea typeface="+mn-ea"/>
              </a:rPr>
              <a:t>Community</a:t>
            </a:r>
            <a:endParaRPr lang="en-US" sz="1300" dirty="0" smtClean="0">
              <a:latin typeface="+mn-lt"/>
              <a:ea typeface="+mn-ea"/>
            </a:endParaRPr>
          </a:p>
          <a:p>
            <a:pPr lvl="1"/>
            <a:r>
              <a:rPr lang="en-US" dirty="0" smtClean="0">
                <a:latin typeface="+mn-lt"/>
                <a:ea typeface="+mn-ea"/>
              </a:rPr>
              <a:t>Community is broadly defined. This includes, but is not limited to, families, neighbors, volunteers, spiritual, educational, medical, behavioral health and legal partners.</a:t>
            </a:r>
          </a:p>
          <a:p>
            <a:pPr lvl="1"/>
            <a:r>
              <a:rPr lang="en-US" dirty="0" smtClean="0">
                <a:latin typeface="+mn-lt"/>
                <a:ea typeface="+mn-ea"/>
              </a:rPr>
              <a:t>Natural partnerships must exist within a community to promote prevention, protection, well-being and lifelong connections.</a:t>
            </a:r>
          </a:p>
          <a:p>
            <a:pPr lvl="0"/>
            <a:r>
              <a:rPr lang="en-US" sz="1300" b="1" dirty="0" smtClean="0">
                <a:latin typeface="+mn-lt"/>
                <a:ea typeface="+mn-ea"/>
              </a:rPr>
              <a:t>Honesty</a:t>
            </a:r>
            <a:endParaRPr lang="en-US" sz="1300" dirty="0" smtClean="0">
              <a:latin typeface="+mn-lt"/>
              <a:ea typeface="+mn-ea"/>
            </a:endParaRPr>
          </a:p>
          <a:p>
            <a:pPr lvl="1"/>
            <a:r>
              <a:rPr lang="en-US" dirty="0" smtClean="0">
                <a:latin typeface="+mn-lt"/>
                <a:ea typeface="+mn-ea"/>
              </a:rPr>
              <a:t>Honesty serves as the basis for building trusting relationships.</a:t>
            </a:r>
          </a:p>
          <a:p>
            <a:pPr lvl="1"/>
            <a:r>
              <a:rPr lang="en-US" dirty="0" smtClean="0">
                <a:latin typeface="+mn-lt"/>
                <a:ea typeface="+mn-ea"/>
              </a:rPr>
              <a:t>Honesty is not only telling the truth, but also sharing information, clarifying roles and responsibilities and transparent decision making. </a:t>
            </a:r>
          </a:p>
          <a:p>
            <a:pPr lvl="1"/>
            <a:r>
              <a:rPr lang="en-US" dirty="0" smtClean="0">
                <a:latin typeface="+mn-lt"/>
                <a:ea typeface="+mn-ea"/>
              </a:rPr>
              <a:t>Honesty is an open and consistent exchange of communication in a way that everyone can understand.</a:t>
            </a:r>
          </a:p>
          <a:p>
            <a:pPr lvl="0"/>
            <a:r>
              <a:rPr lang="en-US" sz="1300" b="1" dirty="0" smtClean="0">
                <a:latin typeface="+mn-lt"/>
                <a:ea typeface="+mn-ea"/>
              </a:rPr>
              <a:t>Cultural awareness and responsiveness</a:t>
            </a:r>
            <a:endParaRPr lang="en-US" sz="1300" dirty="0" smtClean="0">
              <a:latin typeface="+mn-lt"/>
              <a:ea typeface="+mn-ea"/>
            </a:endParaRPr>
          </a:p>
          <a:p>
            <a:pPr lvl="1"/>
            <a:r>
              <a:rPr lang="en-US" dirty="0" smtClean="0">
                <a:latin typeface="+mn-lt"/>
                <a:ea typeface="+mn-ea"/>
              </a:rPr>
              <a:t>Culture is respected, valued and celebrated.</a:t>
            </a:r>
          </a:p>
          <a:p>
            <a:pPr lvl="1"/>
            <a:r>
              <a:rPr lang="en-US" dirty="0" smtClean="0">
                <a:latin typeface="+mn-lt"/>
                <a:ea typeface="+mn-ea"/>
              </a:rPr>
              <a:t>Culture is broadly defined. This includes but is not limited to families’ beliefs, values, race, gender, socio-economic status, ethnicity, history, tribe, religion/spirituality/affiliations, sexual orientation and language. </a:t>
            </a:r>
          </a:p>
          <a:p>
            <a:pPr lvl="1"/>
            <a:r>
              <a:rPr lang="en-US" dirty="0" smtClean="0">
                <a:latin typeface="+mn-lt"/>
                <a:ea typeface="+mn-ea"/>
              </a:rPr>
              <a:t>Cultural identity is explored with the family. Each child, youth and family is served with sensitivity within their unique context. </a:t>
            </a:r>
          </a:p>
          <a:p>
            <a:r>
              <a:rPr lang="en-US" sz="1300" dirty="0" smtClean="0">
                <a:latin typeface="+mn-lt"/>
                <a:ea typeface="+mn-ea"/>
              </a:rPr>
              <a:t> </a:t>
            </a:r>
            <a:r>
              <a:rPr lang="en-US" sz="1300" b="1" dirty="0" smtClean="0">
                <a:latin typeface="+mn-lt"/>
                <a:ea typeface="+mn-ea"/>
              </a:rPr>
              <a:t>Respect </a:t>
            </a:r>
            <a:endParaRPr lang="en-US" sz="1300" dirty="0" smtClean="0">
              <a:latin typeface="+mn-lt"/>
              <a:ea typeface="+mn-ea"/>
            </a:endParaRPr>
          </a:p>
          <a:p>
            <a:pPr lvl="1"/>
            <a:r>
              <a:rPr lang="en-US" dirty="0" smtClean="0">
                <a:latin typeface="+mn-lt"/>
                <a:ea typeface="+mn-ea"/>
              </a:rPr>
              <a:t>Everyone has their own unique perspective, the right to be heard and contribute to their success.</a:t>
            </a:r>
          </a:p>
          <a:p>
            <a:pPr lvl="1"/>
            <a:r>
              <a:rPr lang="en-US" dirty="0" smtClean="0">
                <a:latin typeface="+mn-lt"/>
                <a:ea typeface="+mn-ea"/>
              </a:rPr>
              <a:t>Every individual is treated with dignity and consideration.</a:t>
            </a:r>
          </a:p>
          <a:p>
            <a:pPr lvl="0"/>
            <a:r>
              <a:rPr lang="en-US" sz="1300" b="1" dirty="0" smtClean="0">
                <a:latin typeface="+mn-lt"/>
                <a:ea typeface="+mn-ea"/>
              </a:rPr>
              <a:t>Teaming</a:t>
            </a:r>
            <a:endParaRPr lang="en-US" sz="1300" dirty="0" smtClean="0">
              <a:latin typeface="+mn-lt"/>
              <a:ea typeface="+mn-ea"/>
            </a:endParaRPr>
          </a:p>
          <a:p>
            <a:pPr lvl="1"/>
            <a:r>
              <a:rPr lang="en-US" dirty="0" smtClean="0">
                <a:latin typeface="+mn-lt"/>
                <a:ea typeface="+mn-ea"/>
              </a:rPr>
              <a:t>Children, youth and families are best served through a team approach with shared responsibilities. All team members have a role and voice. Involving the child, youth, family and extended support networks as active members of the team empowers the family.</a:t>
            </a:r>
          </a:p>
          <a:p>
            <a:pPr lvl="1"/>
            <a:r>
              <a:rPr lang="en-US" dirty="0" smtClean="0">
                <a:latin typeface="+mn-lt"/>
                <a:ea typeface="+mn-ea"/>
              </a:rPr>
              <a:t>Teams are strength-based and collaborate toward common goals.</a:t>
            </a:r>
          </a:p>
          <a:p>
            <a:pPr lvl="1"/>
            <a:r>
              <a:rPr lang="en-US" dirty="0" smtClean="0">
                <a:latin typeface="+mn-lt"/>
                <a:ea typeface="+mn-ea"/>
              </a:rPr>
              <a:t>Teams change as needed to include all formal and informal supports and resources.</a:t>
            </a:r>
          </a:p>
          <a:p>
            <a:pPr lvl="1"/>
            <a:r>
              <a:rPr lang="en-US" dirty="0" smtClean="0">
                <a:latin typeface="+mn-lt"/>
                <a:ea typeface="+mn-ea"/>
              </a:rPr>
              <a:t>Team members are accountable for their actions, keeping commitments and following through with agreed upon responsibilities. </a:t>
            </a:r>
          </a:p>
          <a:p>
            <a:pPr lvl="0"/>
            <a:r>
              <a:rPr lang="en-US" sz="1300" b="1" dirty="0" smtClean="0">
                <a:latin typeface="+mn-lt"/>
                <a:ea typeface="+mn-ea"/>
              </a:rPr>
              <a:t>Organizational excellence:  </a:t>
            </a:r>
            <a:endParaRPr lang="en-US" sz="1300" dirty="0" smtClean="0">
              <a:latin typeface="+mn-lt"/>
              <a:ea typeface="+mn-ea"/>
            </a:endParaRPr>
          </a:p>
          <a:p>
            <a:pPr lvl="1"/>
            <a:r>
              <a:rPr lang="en-US" dirty="0" smtClean="0">
                <a:latin typeface="+mn-lt"/>
                <a:ea typeface="+mn-ea"/>
              </a:rPr>
              <a:t>Engaging children, youth and families, as an involved part of an accepting and empathetic team who can confront difficult issues, will effectively assist in the process toward positive change.</a:t>
            </a:r>
          </a:p>
          <a:p>
            <a:pPr lvl="1"/>
            <a:r>
              <a:rPr lang="en-US" dirty="0" smtClean="0">
                <a:latin typeface="+mn-lt"/>
                <a:ea typeface="+mn-ea"/>
              </a:rPr>
              <a:t>Advocating for and empowering children, youth, families and communities strengthen the organization.  </a:t>
            </a:r>
          </a:p>
          <a:p>
            <a:pPr lvl="1"/>
            <a:r>
              <a:rPr lang="en-US" dirty="0" smtClean="0">
                <a:latin typeface="+mn-lt"/>
                <a:ea typeface="+mn-ea"/>
              </a:rPr>
              <a:t>Building, supporting and retaining a qualified, skilled and committed workforce whose own well being and safety are valued is essential.</a:t>
            </a:r>
          </a:p>
          <a:p>
            <a:pPr lvl="1"/>
            <a:r>
              <a:rPr lang="en-US" dirty="0" smtClean="0">
                <a:latin typeface="+mn-lt"/>
                <a:ea typeface="+mn-ea"/>
              </a:rPr>
              <a:t>Responsible allocation and management of resources demonstrates accountability.</a:t>
            </a:r>
          </a:p>
          <a:p>
            <a:pPr lvl="1"/>
            <a:r>
              <a:rPr lang="en-US" dirty="0" smtClean="0">
                <a:latin typeface="+mn-lt"/>
                <a:ea typeface="+mn-ea"/>
              </a:rPr>
              <a:t>Quality practice is assured by consistently monitoring and improving performance through critical self reflection and accountability.</a:t>
            </a:r>
          </a:p>
          <a:p>
            <a:r>
              <a:rPr lang="en-US" sz="1300" b="1" dirty="0" smtClean="0">
                <a:latin typeface="+mn-lt"/>
                <a:ea typeface="+mn-ea"/>
              </a:rPr>
              <a:t> </a:t>
            </a:r>
            <a:endParaRPr lang="en-US" sz="1300" dirty="0" smtClean="0">
              <a:latin typeface="+mn-lt"/>
              <a:ea typeface="+mn-ea"/>
            </a:endParaRP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b="1" u="sng" dirty="0" smtClean="0">
                <a:latin typeface="+mn-lt"/>
                <a:ea typeface="+mn-ea"/>
              </a:rPr>
              <a:t>Skills:</a:t>
            </a:r>
            <a:r>
              <a:rPr lang="en-US" sz="1300" dirty="0" smtClean="0">
                <a:latin typeface="+mn-lt"/>
                <a:ea typeface="+mn-ea"/>
              </a:rPr>
              <a:t>  To achieve our desired outcomes and commitment to these values and principles, demonstration of the following skills is essential across all aspects of the child welfare system. </a:t>
            </a:r>
          </a:p>
          <a:p>
            <a:pPr lvl="0"/>
            <a:r>
              <a:rPr lang="en-US" sz="1300" b="1" dirty="0" smtClean="0">
                <a:latin typeface="+mn-lt"/>
                <a:ea typeface="+mn-ea"/>
              </a:rPr>
              <a:t>Engaging:</a:t>
            </a:r>
            <a:r>
              <a:rPr lang="en-US" sz="1300" dirty="0" smtClean="0">
                <a:latin typeface="+mn-lt"/>
                <a:ea typeface="+mn-ea"/>
              </a:rPr>
              <a:t> Effectively establishing and maintaining a relationship with children, youth, families and all other team members by encouraging their active role and voice and successfully accomplishing sustainable shared goals.</a:t>
            </a:r>
          </a:p>
          <a:p>
            <a:pPr lvl="0"/>
            <a:r>
              <a:rPr lang="en-US" sz="1300" b="1" dirty="0" smtClean="0">
                <a:latin typeface="+mn-lt"/>
                <a:ea typeface="+mn-ea"/>
              </a:rPr>
              <a:t>Teaming:</a:t>
            </a:r>
            <a:r>
              <a:rPr lang="en-US" sz="1300" dirty="0" smtClean="0">
                <a:latin typeface="+mn-lt"/>
                <a:ea typeface="+mn-ea"/>
              </a:rPr>
              <a:t> Engaging and assembling the members of the team, including the family, throughout all phases of the change process and based on current needs and goals.  Teaming is defining and demonstrating a unified effort, common purpose and clear roles and responsibilities that support positive change.  </a:t>
            </a:r>
          </a:p>
          <a:p>
            <a:pPr lvl="0"/>
            <a:r>
              <a:rPr lang="en-US" sz="1300" b="1" dirty="0" smtClean="0">
                <a:latin typeface="+mn-lt"/>
                <a:ea typeface="+mn-ea"/>
              </a:rPr>
              <a:t>Assessing and Understanding:</a:t>
            </a:r>
            <a:r>
              <a:rPr lang="en-US" sz="1300" dirty="0" smtClean="0">
                <a:latin typeface="+mn-lt"/>
                <a:ea typeface="+mn-ea"/>
              </a:rPr>
              <a:t> Gathering and sharing information so the team has a common big picture of the strengths, challenges, needs and underlying issues.  Assessing includes thinking critically and using information to keep the team’s understanding current and comprehensive. </a:t>
            </a:r>
          </a:p>
          <a:p>
            <a:pPr lvl="0"/>
            <a:r>
              <a:rPr lang="en-US" sz="1300" b="1" dirty="0" smtClean="0">
                <a:latin typeface="+mn-lt"/>
                <a:ea typeface="+mn-ea"/>
              </a:rPr>
              <a:t>Planning:</a:t>
            </a:r>
            <a:r>
              <a:rPr lang="en-US" sz="1300" dirty="0" smtClean="0">
                <a:latin typeface="+mn-lt"/>
                <a:ea typeface="+mn-ea"/>
              </a:rPr>
              <a:t> Applying information gathered through assessment and monitoring to develop an individualized well reasoned sequence of strategies and supports to achieve the agreed upon goals.</a:t>
            </a:r>
            <a:r>
              <a:rPr lang="en-US" sz="1300" i="1" dirty="0" smtClean="0">
                <a:latin typeface="+mn-lt"/>
                <a:ea typeface="+mn-ea"/>
              </a:rPr>
              <a:t>  </a:t>
            </a:r>
            <a:endParaRPr lang="en-US" sz="1300" dirty="0" smtClean="0">
              <a:latin typeface="+mn-lt"/>
              <a:ea typeface="+mn-ea"/>
            </a:endParaRPr>
          </a:p>
          <a:p>
            <a:pPr lvl="0"/>
            <a:r>
              <a:rPr lang="en-US" sz="1300" b="1" dirty="0" smtClean="0">
                <a:latin typeface="+mn-lt"/>
                <a:ea typeface="+mn-ea"/>
              </a:rPr>
              <a:t>Implementing:</a:t>
            </a:r>
            <a:r>
              <a:rPr lang="en-US" sz="1300" dirty="0" smtClean="0">
                <a:latin typeface="+mn-lt"/>
                <a:ea typeface="+mn-ea"/>
              </a:rPr>
              <a:t> Actively performing roles to ensure the formal and informal resources, supports and services, identified in the plan, occur in a timely manner and with sufficient intensity, frequency and sequence to produce sustainable and beneficial results.  </a:t>
            </a:r>
          </a:p>
          <a:p>
            <a:pPr lvl="0"/>
            <a:r>
              <a:rPr lang="en-US" sz="1300" b="1" dirty="0" smtClean="0">
                <a:latin typeface="+mn-lt"/>
                <a:ea typeface="+mn-ea"/>
              </a:rPr>
              <a:t>Monitoring and Adjusting:</a:t>
            </a:r>
            <a:r>
              <a:rPr lang="en-US" sz="1300" dirty="0" smtClean="0">
                <a:latin typeface="+mn-lt"/>
                <a:ea typeface="+mn-ea"/>
              </a:rPr>
              <a:t>  Continuously analyzing and evaluating the impact and effectiveness of the plan implementation and modifying accordingly in response to the changing successes and needs until goals are achieved. </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will we</a:t>
            </a:r>
            <a:r>
              <a:rPr lang="en-US" baseline="0" dirty="0" smtClean="0"/>
              <a:t> know when we have succeeded? </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257300" y="719138"/>
            <a:ext cx="4802188" cy="3602037"/>
          </a:xfrm>
          <a:ln/>
        </p:spPr>
      </p:sp>
      <p:sp>
        <p:nvSpPr>
          <p:cNvPr id="7171" name="Notes Placeholder 2"/>
          <p:cNvSpPr>
            <a:spLocks noGrp="1"/>
          </p:cNvSpPr>
          <p:nvPr>
            <p:ph type="body" idx="1"/>
          </p:nvPr>
        </p:nvSpPr>
        <p:spPr>
          <a:xfrm>
            <a:off x="731520" y="4560570"/>
            <a:ext cx="5852160" cy="4322207"/>
          </a:xfrm>
          <a:noFill/>
        </p:spPr>
        <p:txBody>
          <a:bodyPr lIns="96990" tIns="48496" rIns="96990" bIns="48496"/>
          <a:lstStyle/>
          <a:p>
            <a:pPr defTabSz="966612" eaLnBrk="1" fontAlgn="auto" hangingPunct="1">
              <a:spcBef>
                <a:spcPts val="0"/>
              </a:spcBef>
              <a:spcAft>
                <a:spcPts val="0"/>
              </a:spcAft>
              <a:defRPr/>
            </a:pPr>
            <a:r>
              <a:rPr lang="en-US" baseline="0" dirty="0" smtClean="0"/>
              <a:t>What is CQI – </a:t>
            </a:r>
            <a:r>
              <a:rPr lang="en-US" dirty="0" smtClean="0">
                <a:ea typeface="ＭＳ Ｐゴシック" pitchFamily="34" charset="-128"/>
              </a:rPr>
              <a:t>Continuous Quality Improvement (CQI) is </a:t>
            </a:r>
            <a:r>
              <a:rPr lang="en-US" b="1" u="sng" dirty="0" smtClean="0">
                <a:ea typeface="ＭＳ Ｐゴシック" pitchFamily="34" charset="-128"/>
              </a:rPr>
              <a:t>not</a:t>
            </a:r>
            <a:r>
              <a:rPr lang="en-US" dirty="0" smtClean="0">
                <a:ea typeface="ＭＳ Ｐゴシック" pitchFamily="34" charset="-128"/>
              </a:rPr>
              <a:t> a time limited project or initiative.  It is the ongoing process by which an agency makes decisions and evaluates its progress – it is the WAY in which we will ASSESS and MONITOR if we are being true to our practice model.  </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a:xfrm>
            <a:off x="1257300" y="719138"/>
            <a:ext cx="4802188" cy="3602037"/>
          </a:xfrm>
          <a:ln/>
        </p:spPr>
      </p:sp>
      <p:sp>
        <p:nvSpPr>
          <p:cNvPr id="9220" name="Rectangle 3"/>
          <p:cNvSpPr>
            <a:spLocks noGrp="1" noChangeArrowheads="1"/>
          </p:cNvSpPr>
          <p:nvPr>
            <p:ph type="body" idx="1"/>
          </p:nvPr>
        </p:nvSpPr>
        <p:spPr>
          <a:xfrm>
            <a:off x="731520" y="4560570"/>
            <a:ext cx="5852160" cy="4322207"/>
          </a:xfrm>
        </p:spPr>
        <p:txBody>
          <a:bodyPr lIns="96985" tIns="48493" rIns="96985" bIns="48493"/>
          <a:lstStyle/>
          <a:p>
            <a:pPr marL="362460" indent="-362460">
              <a:lnSpc>
                <a:spcPct val="90000"/>
              </a:lnSpc>
              <a:spcBef>
                <a:spcPct val="0"/>
              </a:spcBef>
              <a:tabLst>
                <a:tab pos="362460" algn="l"/>
              </a:tabLst>
            </a:pPr>
            <a:r>
              <a:rPr lang="en-US" sz="1700" dirty="0"/>
              <a:t>How are we going to get there?  DAPIM is nothing but a framework for how we will do our work at ALL </a:t>
            </a:r>
            <a:r>
              <a:rPr lang="en-US" sz="1700" dirty="0" smtClean="0"/>
              <a:t>levels </a:t>
            </a:r>
            <a:r>
              <a:rPr lang="en-US" sz="1700" dirty="0"/>
              <a:t>(from casework to state </a:t>
            </a:r>
            <a:r>
              <a:rPr lang="en-US" sz="1700" dirty="0" smtClean="0"/>
              <a:t>executive</a:t>
            </a:r>
            <a:r>
              <a:rPr lang="en-US" sz="1700" baseline="0" dirty="0" smtClean="0"/>
              <a:t> </a:t>
            </a:r>
            <a:r>
              <a:rPr lang="en-US" sz="1700" dirty="0" smtClean="0"/>
              <a:t>level</a:t>
            </a:r>
            <a:r>
              <a:rPr lang="en-US" sz="1700" dirty="0"/>
              <a:t>) and by keeping with this framework we will all have a common approach that we will all understand and use to move our efforts foreword.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722313"/>
            <a:ext cx="4822825" cy="3617912"/>
          </a:xfrm>
        </p:spPr>
      </p:sp>
      <p:sp>
        <p:nvSpPr>
          <p:cNvPr id="3" name="Notes Placeholder 2"/>
          <p:cNvSpPr>
            <a:spLocks noGrp="1"/>
          </p:cNvSpPr>
          <p:nvPr>
            <p:ph type="body" idx="1"/>
          </p:nvPr>
        </p:nvSpPr>
        <p:spPr/>
        <p:txBody>
          <a:bodyPr>
            <a:normAutofit/>
          </a:bodyPr>
          <a:lstStyle/>
          <a:p>
            <a:pPr algn="ctr">
              <a:spcBef>
                <a:spcPct val="50000"/>
              </a:spcBef>
            </a:pPr>
            <a:r>
              <a:rPr lang="en-US" sz="1700" b="1" i="1" u="sng" dirty="0" smtClean="0">
                <a:solidFill>
                  <a:srgbClr val="944434"/>
                </a:solidFill>
                <a:latin typeface="Arial" pitchFamily="34" charset="0"/>
                <a:cs typeface="Arial" pitchFamily="34" charset="0"/>
              </a:rPr>
              <a:t>Federal Agencies</a:t>
            </a:r>
          </a:p>
          <a:p>
            <a:pPr>
              <a:spcBef>
                <a:spcPct val="50000"/>
              </a:spcBef>
              <a:buFont typeface="Arial" pitchFamily="34" charset="0"/>
              <a:buChar char="•"/>
            </a:pPr>
            <a:r>
              <a:rPr lang="en-US" sz="1300" b="1" i="1" dirty="0" smtClean="0">
                <a:solidFill>
                  <a:srgbClr val="944434"/>
                </a:solidFill>
                <a:latin typeface="Arial" pitchFamily="34" charset="0"/>
                <a:cs typeface="Arial" pitchFamily="34" charset="0"/>
              </a:rPr>
              <a:t>Administration for Children, Youth and Families, Office on Child Abuse and Neglect </a:t>
            </a:r>
          </a:p>
          <a:p>
            <a:pPr>
              <a:spcBef>
                <a:spcPct val="50000"/>
              </a:spcBef>
              <a:buFont typeface="Arial" pitchFamily="34" charset="0"/>
              <a:buChar char="•"/>
            </a:pPr>
            <a:endParaRPr lang="en-US" sz="1300" b="1" i="1" dirty="0" smtClean="0">
              <a:solidFill>
                <a:srgbClr val="944434"/>
              </a:solidFill>
              <a:latin typeface="Arial" pitchFamily="34" charset="0"/>
              <a:cs typeface="Arial" pitchFamily="34" charset="0"/>
            </a:endParaRPr>
          </a:p>
          <a:p>
            <a:pPr>
              <a:spcBef>
                <a:spcPct val="50000"/>
              </a:spcBef>
              <a:buFont typeface="Arial" pitchFamily="34" charset="0"/>
              <a:buChar char="•"/>
            </a:pPr>
            <a:r>
              <a:rPr lang="en-US" sz="1300" b="1" i="1" dirty="0" smtClean="0">
                <a:solidFill>
                  <a:srgbClr val="944434"/>
                </a:solidFill>
                <a:latin typeface="Arial" pitchFamily="34" charset="0"/>
                <a:cs typeface="Arial" pitchFamily="34" charset="0"/>
              </a:rPr>
              <a:t>Substance Abuse and Mental Health Services Administration (SAMHSA)</a:t>
            </a:r>
          </a:p>
          <a:p>
            <a:pPr>
              <a:spcBef>
                <a:spcPct val="50000"/>
              </a:spcBef>
              <a:buFont typeface="Arial" pitchFamily="34" charset="0"/>
              <a:buChar char="•"/>
            </a:pPr>
            <a:endParaRPr lang="en-US" sz="1300" b="1" i="1" dirty="0" smtClean="0">
              <a:solidFill>
                <a:srgbClr val="944434"/>
              </a:solidFill>
              <a:latin typeface="Arial" pitchFamily="34" charset="0"/>
              <a:cs typeface="Arial" pitchFamily="34" charset="0"/>
            </a:endParaRPr>
          </a:p>
          <a:p>
            <a:pPr>
              <a:spcBef>
                <a:spcPct val="50000"/>
              </a:spcBef>
              <a:buFont typeface="Arial" pitchFamily="34" charset="0"/>
              <a:buChar char="•"/>
            </a:pPr>
            <a:r>
              <a:rPr lang="en-US" sz="1300" b="1" i="1" dirty="0" smtClean="0">
                <a:solidFill>
                  <a:srgbClr val="944434"/>
                </a:solidFill>
                <a:latin typeface="Arial" pitchFamily="34" charset="0"/>
                <a:cs typeface="Arial" pitchFamily="34" charset="0"/>
              </a:rPr>
              <a:t>Administration on Children and Families, Child Care Bureau</a:t>
            </a:r>
          </a:p>
          <a:p>
            <a:pPr>
              <a:spcBef>
                <a:spcPct val="50000"/>
              </a:spcBef>
              <a:buFont typeface="Arial" pitchFamily="34" charset="0"/>
              <a:buChar char="•"/>
            </a:pPr>
            <a:endParaRPr lang="en-US" sz="1300" b="1" i="1" dirty="0" smtClean="0">
              <a:solidFill>
                <a:srgbClr val="944434"/>
              </a:solidFill>
              <a:latin typeface="Arial" pitchFamily="34" charset="0"/>
              <a:cs typeface="Arial" pitchFamily="34" charset="0"/>
            </a:endParaRPr>
          </a:p>
          <a:p>
            <a:pPr>
              <a:spcBef>
                <a:spcPct val="50000"/>
              </a:spcBef>
              <a:buFont typeface="Arial" pitchFamily="34" charset="0"/>
              <a:buChar char="•"/>
            </a:pPr>
            <a:r>
              <a:rPr lang="en-US" sz="1300" b="1" i="1" dirty="0" smtClean="0">
                <a:solidFill>
                  <a:srgbClr val="944434"/>
                </a:solidFill>
                <a:latin typeface="Arial" pitchFamily="34" charset="0"/>
                <a:cs typeface="Arial" pitchFamily="34" charset="0"/>
              </a:rPr>
              <a:t>Maternal and Child Health Bureau</a:t>
            </a:r>
          </a:p>
          <a:p>
            <a:pPr>
              <a:spcBef>
                <a:spcPct val="50000"/>
              </a:spcBef>
              <a:buFont typeface="Arial" pitchFamily="34" charset="0"/>
              <a:buChar char="•"/>
            </a:pPr>
            <a:endParaRPr lang="en-US" sz="1300" b="1" i="1" dirty="0" smtClean="0">
              <a:solidFill>
                <a:srgbClr val="944434"/>
              </a:solidFill>
              <a:latin typeface="Arial" pitchFamily="34" charset="0"/>
              <a:cs typeface="Arial" pitchFamily="34" charset="0"/>
            </a:endParaRPr>
          </a:p>
          <a:p>
            <a:pPr>
              <a:spcBef>
                <a:spcPct val="50000"/>
              </a:spcBef>
              <a:buFont typeface="Arial" pitchFamily="34" charset="0"/>
              <a:buChar char="•"/>
            </a:pPr>
            <a:r>
              <a:rPr lang="en-US" sz="1300" b="1" i="1" dirty="0" smtClean="0">
                <a:solidFill>
                  <a:srgbClr val="944434"/>
                </a:solidFill>
                <a:latin typeface="Arial" pitchFamily="34" charset="0"/>
                <a:cs typeface="Arial" pitchFamily="34" charset="0"/>
              </a:rPr>
              <a:t>Centers for Disease Control and Prevention, Division of Violence Prevention</a:t>
            </a:r>
          </a:p>
          <a:p>
            <a:pPr>
              <a:spcBef>
                <a:spcPct val="50000"/>
              </a:spcBef>
              <a:buFont typeface="Arial" pitchFamily="34" charset="0"/>
              <a:buChar char="•"/>
            </a:pPr>
            <a:endParaRPr lang="en-US" sz="1300" b="1" i="1" dirty="0" smtClean="0">
              <a:solidFill>
                <a:srgbClr val="944434"/>
              </a:solidFill>
              <a:latin typeface="Arial" pitchFamily="34" charset="0"/>
              <a:cs typeface="Arial" pitchFamily="34" charset="0"/>
            </a:endParaRPr>
          </a:p>
          <a:p>
            <a:pPr>
              <a:spcBef>
                <a:spcPct val="50000"/>
              </a:spcBef>
              <a:buFont typeface="Arial" pitchFamily="34" charset="0"/>
              <a:buChar char="•"/>
            </a:pPr>
            <a:endParaRPr lang="en-US" sz="1300" b="1" i="1" dirty="0" smtClean="0">
              <a:solidFill>
                <a:srgbClr val="944434"/>
              </a:solidFill>
              <a:latin typeface="Arial" pitchFamily="34" charset="0"/>
              <a:cs typeface="Arial" pitchFamily="34" charset="0"/>
            </a:endParaRP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p:txBody>
          <a:bodyPr lIns="96656" tIns="48328" rIns="96656" bIns="48328"/>
          <a:lstStyle/>
          <a:p>
            <a:pPr>
              <a:spcBef>
                <a:spcPct val="0"/>
              </a:spcBef>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57300" y="719138"/>
            <a:ext cx="4802188" cy="3602037"/>
          </a:xfrm>
          <a:ln/>
        </p:spPr>
      </p:sp>
      <p:sp>
        <p:nvSpPr>
          <p:cNvPr id="25603" name="Rectangle 3"/>
          <p:cNvSpPr>
            <a:spLocks noGrp="1" noChangeArrowheads="1"/>
          </p:cNvSpPr>
          <p:nvPr>
            <p:ph type="body" idx="1"/>
          </p:nvPr>
        </p:nvSpPr>
        <p:spPr>
          <a:xfrm>
            <a:off x="731520" y="4560570"/>
            <a:ext cx="5852160" cy="4322207"/>
          </a:xfrm>
        </p:spPr>
        <p:txBody>
          <a:bodyPr/>
          <a:lstStyle/>
          <a:p>
            <a:pPr>
              <a:spcBef>
                <a:spcPct val="0"/>
              </a:spcBef>
            </a:pPr>
            <a:r>
              <a:rPr lang="en-US" dirty="0"/>
              <a:t>10 minutes for any questions from the audience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Café Talk Activity</a:t>
            </a:r>
          </a:p>
          <a:p>
            <a:endParaRPr lang="en-US" dirty="0" smtClean="0"/>
          </a:p>
          <a:p>
            <a:r>
              <a:rPr lang="en-US" dirty="0" smtClean="0"/>
              <a:t>Parent Modules</a:t>
            </a:r>
          </a:p>
          <a:p>
            <a:pPr lvl="1">
              <a:buFont typeface="Wingdings" pitchFamily="2" charset="2"/>
              <a:buChar char="Ø"/>
            </a:pPr>
            <a:r>
              <a:rPr lang="en-US" dirty="0" smtClean="0"/>
              <a:t>Center on the Social and Emotional Foundations of Early Learning</a:t>
            </a:r>
          </a:p>
          <a:p>
            <a:pPr lvl="1">
              <a:buFont typeface="Wingdings" pitchFamily="2" charset="2"/>
              <a:buChar char="Ø"/>
            </a:pPr>
            <a:r>
              <a:rPr lang="en-US" sz="2500" dirty="0" smtClean="0"/>
              <a:t>http://csefel.vanderbilt.edu/resources/training_parent.html</a:t>
            </a:r>
          </a:p>
          <a:p>
            <a:pPr defTabSz="966612" eaLnBrk="1" fontAlgn="auto" hangingPunct="1">
              <a:spcBef>
                <a:spcPts val="0"/>
              </a:spcBef>
              <a:spcAft>
                <a:spcPts val="0"/>
              </a:spcAft>
              <a:defRPr/>
            </a:pPr>
            <a:endParaRPr lang="en-US" dirty="0" smtClean="0"/>
          </a:p>
          <a:p>
            <a:endParaRPr lang="en-US" dirty="0"/>
          </a:p>
        </p:txBody>
      </p:sp>
    </p:spTree>
    <p:extLst>
      <p:ext uri="{BB962C8B-B14F-4D97-AF65-F5344CB8AC3E}">
        <p14:creationId xmlns:p14="http://schemas.microsoft.com/office/powerpoint/2010/main" xmlns="" val="354470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smtClean="0"/>
              <a:t>Name of Presenter</a:t>
            </a:r>
            <a:endParaRPr lang="en-US" dirty="0"/>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fld id="{C9BBA4C9-A133-4504-A51E-FDE0C42DAF17}" type="datetime2">
              <a:rPr lang="en-US" smtClean="0"/>
              <a:pPr/>
              <a:t>Wednesday, April 10, 2013</a:t>
            </a:fld>
            <a:endParaRPr lang="en-US"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022"/>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0918"/>
            <a:ext cx="5111750" cy="5042647"/>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03612"/>
            <a:ext cx="3008313" cy="4329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A7561FEF-4ABB-46BC-8C42-BFA8DB212CCD}" type="slidenum">
              <a:rPr lang="en-US"/>
              <a:pPr>
                <a:defRPr/>
              </a:pPr>
              <a:t>‹#›</a:t>
            </a:fld>
            <a:endParaRPr lang="en-US" sz="1400" dirty="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3327"/>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17812"/>
            <a:ext cx="5486400" cy="3751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75730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2F38B783-B8DF-4F22-AFC6-12EA8147E691}" type="slidenum">
              <a:rPr lang="en-US"/>
              <a:pPr>
                <a:defRPr/>
              </a:pPr>
              <a:t>‹#›</a:t>
            </a:fld>
            <a:endParaRPr lang="en-US" sz="1400" dirty="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1290915"/>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936376"/>
            <a:ext cx="8247888" cy="43837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a:xfrm>
            <a:off x="8126412" y="6615952"/>
            <a:ext cx="1017588" cy="188259"/>
          </a:xfrm>
          <a:prstGeom prst="rect">
            <a:avLst/>
          </a:prstGeom>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126412" y="6615952"/>
            <a:ext cx="1017588" cy="188259"/>
          </a:xfrm>
          <a:prstGeom prst="rect">
            <a:avLst/>
          </a:prstGeom>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smtClean="0"/>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62449"/>
            <a:ext cx="7772400" cy="1294653"/>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1963"/>
            <a:ext cx="7772400" cy="1500187"/>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9DD1CFFA-8140-44CC-A40B-DFAEF2E958E3}" type="slidenum">
              <a:rPr lang="en-US"/>
              <a:pPr>
                <a:defRPr/>
              </a:pPr>
              <a:t>‹#›</a:t>
            </a:fld>
            <a:endParaRPr lang="en-US" sz="1400" dirty="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13F58E50-2BAF-4EEB-9A5B-318E6BB72840}" type="slidenum">
              <a:rPr lang="en-US"/>
              <a:pPr>
                <a:defRPr/>
              </a:pPr>
              <a:t>‹#›</a:t>
            </a:fld>
            <a:endParaRPr lang="en-US" sz="1400" dirty="0">
              <a:latin typeface="Arial" charset="0"/>
            </a:endParaRPr>
          </a:p>
        </p:txBody>
      </p:sp>
      <p:sp>
        <p:nvSpPr>
          <p:cNvPr id="5" name="Text Placeholder 4"/>
          <p:cNvSpPr>
            <a:spLocks noGrp="1"/>
          </p:cNvSpPr>
          <p:nvPr>
            <p:ph type="body" sz="quarter" idx="12"/>
          </p:nvPr>
        </p:nvSpPr>
        <p:spPr>
          <a:xfrm>
            <a:off x="881063" y="1429788"/>
            <a:ext cx="7348537" cy="503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0915"/>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842245"/>
            <a:ext cx="3810000" cy="474681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42244"/>
            <a:ext cx="3810000" cy="474681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80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4439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54939"/>
            <a:ext cx="4040188" cy="3832412"/>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4439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54939"/>
            <a:ext cx="4041775" cy="384585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F82C9170-F4A7-4869-98A2-C5C61E4B3278}" type="slidenum">
              <a:rPr lang="en-US"/>
              <a:pPr>
                <a:defRPr/>
              </a:pPr>
              <a:t>‹#›</a:t>
            </a:fld>
            <a:endParaRPr lang="en-US" sz="1400" dirty="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1317809"/>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F6CEB9F7-E20C-4A9F-A27B-04456B6CAFA0}" type="slidenum">
              <a:rPr lang="en-US"/>
              <a:pPr>
                <a:defRPr/>
              </a:pPr>
              <a:t>‹#›</a:t>
            </a:fld>
            <a:endParaRPr lang="en-US" sz="1400" dirty="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8126412" y="6615952"/>
            <a:ext cx="1017588" cy="188259"/>
          </a:xfrm>
          <a:prstGeom prst="rect">
            <a:avLst/>
          </a:prstGeom>
        </p:spPr>
        <p:txBody>
          <a:bodyPr/>
          <a:lstStyle>
            <a:lvl1pPr>
              <a:defRPr/>
            </a:lvl1pPr>
          </a:lstStyle>
          <a:p>
            <a:pPr>
              <a:defRPr/>
            </a:pPr>
            <a:fld id="{13F58E50-2BAF-4EEB-9A5B-318E6BB72840}" type="slidenum">
              <a:rPr lang="en-US"/>
              <a:pPr>
                <a:defRPr/>
              </a:pPr>
              <a:t>‹#›</a:t>
            </a:fld>
            <a:endParaRPr lang="en-US" sz="1400" dirty="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echa_sm_bg.jpg"/>
          <p:cNvPicPr>
            <a:picLocks noChangeAspect="1"/>
          </p:cNvPicPr>
          <p:nvPr/>
        </p:nvPicPr>
        <p:blipFill>
          <a:blip r:embed="rId13" cstate="print"/>
          <a:stretch>
            <a:fillRect/>
          </a:stretch>
        </p:blipFill>
        <p:spPr>
          <a:xfrm>
            <a:off x="3166" y="0"/>
            <a:ext cx="9137668" cy="6858000"/>
          </a:xfrm>
          <a:prstGeom prst="rect">
            <a:avLst/>
          </a:prstGeom>
        </p:spPr>
      </p:pic>
      <p:sp>
        <p:nvSpPr>
          <p:cNvPr id="1027" name="Rectangle 2"/>
          <p:cNvSpPr>
            <a:spLocks noGrp="1" noChangeArrowheads="1"/>
          </p:cNvSpPr>
          <p:nvPr>
            <p:ph type="title"/>
          </p:nvPr>
        </p:nvSpPr>
        <p:spPr bwMode="auto">
          <a:xfrm>
            <a:off x="470646" y="1291196"/>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963271"/>
            <a:ext cx="8243047" cy="45988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Box 6"/>
          <p:cNvSpPr txBox="1"/>
          <p:nvPr userDrawn="1"/>
        </p:nvSpPr>
        <p:spPr>
          <a:xfrm>
            <a:off x="8020050" y="6396335"/>
            <a:ext cx="1123950" cy="276999"/>
          </a:xfrm>
          <a:prstGeom prst="rect">
            <a:avLst/>
          </a:prstGeom>
          <a:noFill/>
        </p:spPr>
        <p:txBody>
          <a:bodyPr wrap="square" rtlCol="0">
            <a:spAutoFit/>
          </a:bodyPr>
          <a:lstStyle/>
          <a:p>
            <a:pPr algn="r"/>
            <a:fld id="{F1038880-019F-4D76-A88E-16CD9BD68B6D}" type="slidenum">
              <a:rPr lang="en-US" sz="1200" b="1" smtClean="0">
                <a:latin typeface="+mn-lt"/>
              </a:rPr>
              <a:pPr algn="r"/>
              <a:t>‹#›</a:t>
            </a:fld>
            <a:endParaRPr lang="en-US" sz="1200" b="1" dirty="0">
              <a:latin typeface="+mn-lt"/>
            </a:endParaRPr>
          </a:p>
        </p:txBody>
      </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4" r:id="rId3"/>
    <p:sldLayoutId id="2147483836" r:id="rId4"/>
    <p:sldLayoutId id="2147483845"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hf hdr="0" ftr="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google.com/url?sa=i&amp;rct=j&amp;q=Positive+Outcomes&amp;source=images&amp;cd=&amp;cad=rja&amp;docid=SM1CyNbWaiC38M&amp;tbnid=X_al8mdYxjFabM:&amp;ved=0CAUQjRw&amp;url=http://www.psychologytoday.com/blog/dont-delay/201001/focus-the-positive-outcome-goals&amp;ei=sWI_UarBDcbJ0QHO9IHABQ&amp;bvm=bv.43287494,d.dmQ&amp;psig=AFQjCNE1I9WhBLIU-3_spCn7QWHfgPh5LA&amp;ust=1363194922121669" TargetMode="Externa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keystone&amp;source=images&amp;cd=&amp;cad=rja&amp;docid=KOEYaLnKsQI5QM&amp;tbnid=dwDKFTt-f2b4DM:&amp;ved=0CAUQjRw&amp;url=http://commons.wikimedia.org/wiki/File:Keystone_state_symbol_Pennsylvania.svg&amp;ei=4ZQ_Ub3CBufu0gHp74CwAw&amp;bvm=bv.43287494,d.dmQ&amp;psig=AFQjCNH4CI48mE6GZqr8Zl1lGMzH6BaOtQ&amp;ust=136320776782085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url?sa=i&amp;rct=j&amp;q=keystone&amp;source=images&amp;cd=&amp;cad=rja&amp;docid=KOEYaLnKsQI5QM&amp;tbnid=dwDKFTt-f2b4DM:&amp;ved=0CAUQjRw&amp;url=http://commons.wikimedia.org/wiki/File:Keystone_state_symbol_Pennsylvania.svg&amp;ei=4ZQ_Ub3CBufu0gHp74CwAw&amp;bvm=bv.43287494,d.dmQ&amp;psig=AFQjCNH4CI48mE6GZqr8Zl1lGMzH6BaOtQ&amp;ust=1363207767820859"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url?sa=i&amp;rct=j&amp;q=it+takes+a+village+to+raise+a+child&amp;source=images&amp;cd=&amp;cad=rja&amp;docid=taT5j9AZN7mqiM&amp;tbnid=O6JJk3EC707tfM:&amp;ved=0CAUQjRw&amp;url=http://www.someecards.com/usercards/viewcard/MjAxMy1hYjg4M2Q4YmZmMjdjMzQ4&amp;ei=9Dc-UYCfIMWphAf_roGgBg&amp;bvm=bv.43287494,d.dmQ&amp;psig=AFQjCNHsMtvY0rHTJEIi95lMDnf0jNedig&amp;ust=136311826200470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sa=i&amp;rct=j&amp;q=pennsylvania+roads&amp;source=images&amp;cd=&amp;cad=rja&amp;docid=xZOKHMi8uFk-aM&amp;tbnid=Ga62xLnZIL43DM:&amp;ved=0CAUQjRw&amp;url=http://geology.com/cities-map/pennsylvania.shtml&amp;ei=mDk-UeXlNIqFhQfo1oGgBg&amp;bvm=bv.43287494,d.dmQ&amp;psig=AFQjCNHF2WXHNt39bIGx5xtU4PhwFUkSqA&amp;ust=1363118822484739"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hyperlink" Target="mailto:jls192@pitt.ed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hyperlink" Target="mailto:smaldonado@pa.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it+takes+a+village+to+raise+a+child&amp;source=images&amp;cd=&amp;cad=rja&amp;docid=taT5j9AZN7mqiM&amp;tbnid=O6JJk3EC707tfM:&amp;ved=0CAUQjRw&amp;url=http://www.someecards.com/usercards/viewcard/MjAxMy1hYjg4M2Q4YmZmMjdjMzQ4&amp;ei=9Dc-UYCfIMWphAf_roGgBg&amp;bvm=bv.43287494,d.dmQ&amp;psig=AFQjCNHsMtvY0rHTJEIi95lMDnf0jNedig&amp;ust=13631182620047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it+takes+a+village+to+raise+a+child&amp;source=images&amp;cd=&amp;cad=rja&amp;docid=Dr7PmSoeW3CxSM&amp;tbnid=Lyncpa12pE_7tM:&amp;ved=0CAUQjRw&amp;url=http://alanah-smith.blogspot.com/&amp;ei=v04_Ua3GKozV0gGlsIDgDg&amp;bvm=bv.43287494,d.dmQ&amp;psig=AFQjCNHJQeY-BZmR3AqXFo3Uhk_FnfbPPQ&amp;ust=136318867841268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04800" y="1264022"/>
            <a:ext cx="8839200" cy="914400"/>
          </a:xfrm>
        </p:spPr>
        <p:txBody>
          <a:bodyPr/>
          <a:lstStyle/>
          <a:p>
            <a:r>
              <a:rPr lang="en-US" dirty="0"/>
              <a:t>Strengthening Our Practice: Strengthening Our Families</a:t>
            </a:r>
          </a:p>
        </p:txBody>
      </p:sp>
      <p:sp>
        <p:nvSpPr>
          <p:cNvPr id="17" name="Text Placeholder 16"/>
          <p:cNvSpPr>
            <a:spLocks noGrp="1"/>
          </p:cNvSpPr>
          <p:nvPr>
            <p:ph type="body" sz="quarter" idx="11"/>
          </p:nvPr>
        </p:nvSpPr>
        <p:spPr>
          <a:xfrm>
            <a:off x="304800" y="2185511"/>
            <a:ext cx="8543365" cy="372037"/>
          </a:xfrm>
        </p:spPr>
        <p:txBody>
          <a:bodyPr/>
          <a:lstStyle/>
          <a:p>
            <a:pPr algn="ctr"/>
            <a:r>
              <a:rPr lang="en-US" dirty="0" smtClean="0"/>
              <a:t>2013 Family Center Annual Event </a:t>
            </a:r>
            <a:r>
              <a:rPr lang="en-US" dirty="0" smtClean="0">
                <a:sym typeface="Wingdings"/>
              </a:rPr>
              <a:t> PACWRC  April 17, 2013</a:t>
            </a:r>
            <a:endParaRPr lang="en-US" dirty="0"/>
          </a:p>
        </p:txBody>
      </p:sp>
      <p:sp>
        <p:nvSpPr>
          <p:cNvPr id="18" name="Text Placeholder 17"/>
          <p:cNvSpPr>
            <a:spLocks noGrp="1"/>
          </p:cNvSpPr>
          <p:nvPr>
            <p:ph type="body" sz="quarter" idx="12"/>
          </p:nvPr>
        </p:nvSpPr>
        <p:spPr>
          <a:xfrm>
            <a:off x="304800" y="2738654"/>
            <a:ext cx="3352800" cy="927847"/>
          </a:xfrm>
        </p:spPr>
        <p:txBody>
          <a:bodyPr/>
          <a:lstStyle/>
          <a:p>
            <a:r>
              <a:rPr lang="en-US" dirty="0"/>
              <a:t>Karen </a:t>
            </a:r>
            <a:r>
              <a:rPr lang="en-US" dirty="0" smtClean="0"/>
              <a:t>Shanoski</a:t>
            </a:r>
          </a:p>
          <a:p>
            <a:r>
              <a:rPr lang="en-US" dirty="0" smtClean="0"/>
              <a:t>Stephanie </a:t>
            </a:r>
            <a:r>
              <a:rPr lang="en-US" dirty="0"/>
              <a:t>Maldonado </a:t>
            </a:r>
            <a:endParaRPr lang="en-US" dirty="0" smtClean="0"/>
          </a:p>
          <a:p>
            <a:r>
              <a:rPr lang="en-US" dirty="0" smtClean="0"/>
              <a:t>Jeanne </a:t>
            </a:r>
            <a:r>
              <a:rPr lang="en-US" dirty="0"/>
              <a:t>Schott</a:t>
            </a:r>
          </a:p>
        </p:txBody>
      </p:sp>
      <p:sp>
        <p:nvSpPr>
          <p:cNvPr id="14" name="Date Placeholder 13"/>
          <p:cNvSpPr>
            <a:spLocks noGrp="1"/>
          </p:cNvSpPr>
          <p:nvPr>
            <p:ph type="dt" sz="half" idx="2"/>
          </p:nvPr>
        </p:nvSpPr>
        <p:spPr/>
        <p:txBody>
          <a:bodyPr/>
          <a:lstStyle/>
          <a:p>
            <a:fld id="{C9BBA4C9-A133-4504-A51E-FDE0C42DAF17}" type="datetime2">
              <a:rPr lang="en-US" smtClean="0"/>
              <a:pPr/>
              <a:t>Wednesday, April 10, 2013</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295400"/>
            <a:ext cx="9010650" cy="1143000"/>
          </a:xfrm>
        </p:spPr>
        <p:txBody>
          <a:bodyPr>
            <a:noAutofit/>
          </a:bodyPr>
          <a:lstStyle/>
          <a:p>
            <a:r>
              <a:rPr lang="en-US" sz="4000" dirty="0" smtClean="0"/>
              <a:t>What is ‘Strengthening Families’ all about?</a:t>
            </a:r>
            <a:endParaRPr lang="en-US" sz="4000" dirty="0"/>
          </a:p>
        </p:txBody>
      </p:sp>
      <p:sp>
        <p:nvSpPr>
          <p:cNvPr id="3" name="Content Placeholder 2"/>
          <p:cNvSpPr>
            <a:spLocks noGrp="1"/>
          </p:cNvSpPr>
          <p:nvPr>
            <p:ph idx="1"/>
          </p:nvPr>
        </p:nvSpPr>
        <p:spPr>
          <a:xfrm>
            <a:off x="457200" y="2705100"/>
            <a:ext cx="8229600" cy="361950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Autofit/>
          </a:bodyPr>
          <a:lstStyle/>
          <a:p>
            <a:pPr marL="0" indent="0">
              <a:buClr>
                <a:srgbClr val="582315"/>
              </a:buClr>
              <a:buNone/>
            </a:pPr>
            <a:r>
              <a:rPr lang="en-US" dirty="0" smtClean="0"/>
              <a:t>“Strengthening Families” began as an approach to child abuse prevention</a:t>
            </a:r>
          </a:p>
          <a:p>
            <a:pPr>
              <a:buClr>
                <a:srgbClr val="582315"/>
              </a:buClr>
            </a:pPr>
            <a:r>
              <a:rPr lang="en-US" dirty="0" smtClean="0">
                <a:ea typeface="ＭＳ Ｐゴシック" pitchFamily="34" charset="-128"/>
              </a:rPr>
              <a:t>Research based</a:t>
            </a:r>
          </a:p>
          <a:p>
            <a:pPr>
              <a:buClr>
                <a:srgbClr val="582315"/>
              </a:buClr>
            </a:pPr>
            <a:r>
              <a:rPr lang="en-US" dirty="0" smtClean="0">
                <a:ea typeface="ＭＳ Ｐゴシック" pitchFamily="34" charset="-128"/>
              </a:rPr>
              <a:t>Focus on strengths, not risks</a:t>
            </a:r>
          </a:p>
          <a:p>
            <a:pPr>
              <a:buClr>
                <a:srgbClr val="582315"/>
              </a:buClr>
            </a:pPr>
            <a:r>
              <a:rPr lang="en-US" dirty="0" smtClean="0">
                <a:ea typeface="ＭＳ Ｐゴシック" pitchFamily="34" charset="-128"/>
              </a:rPr>
              <a:t>For </a:t>
            </a:r>
            <a:r>
              <a:rPr lang="en-US" b="1" dirty="0" smtClean="0">
                <a:ea typeface="ＭＳ Ｐゴシック" pitchFamily="34" charset="-128"/>
              </a:rPr>
              <a:t>all</a:t>
            </a:r>
            <a:r>
              <a:rPr lang="en-US" dirty="0" smtClean="0">
                <a:ea typeface="ＭＳ Ｐゴシック" pitchFamily="34" charset="-128"/>
              </a:rPr>
              <a:t> families</a:t>
            </a:r>
          </a:p>
          <a:p>
            <a:pPr>
              <a:buClr>
                <a:srgbClr val="582315"/>
              </a:buClr>
            </a:pPr>
            <a:r>
              <a:rPr lang="en-US" dirty="0" smtClean="0">
                <a:ea typeface="ＭＳ Ｐゴシック" pitchFamily="34" charset="-128"/>
              </a:rPr>
              <a:t>Start where families already go</a:t>
            </a:r>
          </a:p>
          <a:p>
            <a:pPr>
              <a:buClr>
                <a:srgbClr val="582315"/>
              </a:buClr>
            </a:pPr>
            <a:r>
              <a:rPr lang="en-US" dirty="0" smtClean="0">
                <a:ea typeface="ＭＳ Ｐゴシック" pitchFamily="34" charset="-128"/>
              </a:rPr>
              <a:t>Build on and connect existing programs and strategies, not invent new ones</a:t>
            </a:r>
          </a:p>
        </p:txBody>
      </p:sp>
    </p:spTree>
    <p:extLst>
      <p:ext uri="{BB962C8B-B14F-4D97-AF65-F5344CB8AC3E}">
        <p14:creationId xmlns:p14="http://schemas.microsoft.com/office/powerpoint/2010/main" xmlns="" val="68759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209800"/>
          </a:xfrm>
        </p:spPr>
        <p:txBody>
          <a:bodyPr>
            <a:noAutofit/>
          </a:bodyPr>
          <a:lstStyle/>
          <a:p>
            <a:pPr lvl="0"/>
            <a:r>
              <a:rPr lang="en-US" sz="4000" dirty="0" smtClean="0"/>
              <a:t>‘Strengthening Families’ began with a focus on children 0-5</a:t>
            </a:r>
            <a:endParaRPr lang="en-US" sz="4000" dirty="0"/>
          </a:p>
        </p:txBody>
      </p:sp>
      <p:sp>
        <p:nvSpPr>
          <p:cNvPr id="3" name="Content Placeholder 2"/>
          <p:cNvSpPr>
            <a:spLocks noGrp="1"/>
          </p:cNvSpPr>
          <p:nvPr>
            <p:ph idx="1"/>
          </p:nvPr>
        </p:nvSpPr>
        <p:spPr>
          <a:xfrm>
            <a:off x="457200" y="2647950"/>
            <a:ext cx="8229600" cy="386715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Autofit/>
          </a:bodyPr>
          <a:lstStyle/>
          <a:p>
            <a:pPr>
              <a:lnSpc>
                <a:spcPct val="80000"/>
              </a:lnSpc>
              <a:buClr>
                <a:srgbClr val="582315"/>
              </a:buClr>
            </a:pPr>
            <a:r>
              <a:rPr lang="en-US" sz="3200" dirty="0" smtClean="0">
                <a:ea typeface="ＭＳ Ｐゴシック" pitchFamily="34" charset="-128"/>
              </a:rPr>
              <a:t>Highest rates of abuse and neglect for children under 4</a:t>
            </a:r>
          </a:p>
          <a:p>
            <a:pPr>
              <a:lnSpc>
                <a:spcPct val="80000"/>
              </a:lnSpc>
              <a:buClr>
                <a:srgbClr val="582315"/>
              </a:buClr>
            </a:pPr>
            <a:endParaRPr lang="en-US" sz="3200" dirty="0" smtClean="0">
              <a:ea typeface="ＭＳ Ｐゴシック" pitchFamily="34" charset="-128"/>
            </a:endParaRPr>
          </a:p>
          <a:p>
            <a:pPr>
              <a:lnSpc>
                <a:spcPct val="80000"/>
              </a:lnSpc>
              <a:buClr>
                <a:srgbClr val="582315"/>
              </a:buClr>
            </a:pPr>
            <a:r>
              <a:rPr lang="en-US" sz="3200" dirty="0" smtClean="0">
                <a:ea typeface="ＭＳ Ｐゴシック" pitchFamily="34" charset="-128"/>
              </a:rPr>
              <a:t>The brain’</a:t>
            </a:r>
            <a:r>
              <a:rPr lang="en-US" altLang="ja-JP" sz="3200" dirty="0" smtClean="0">
                <a:ea typeface="ＭＳ Ｐゴシック" pitchFamily="34" charset="-128"/>
              </a:rPr>
              <a:t>s primary architecture is developing in years 0-5</a:t>
            </a:r>
          </a:p>
          <a:p>
            <a:pPr>
              <a:lnSpc>
                <a:spcPct val="80000"/>
              </a:lnSpc>
              <a:buClr>
                <a:srgbClr val="582315"/>
              </a:buClr>
            </a:pPr>
            <a:endParaRPr lang="en-US" altLang="ja-JP" sz="3200" dirty="0" smtClean="0">
              <a:ea typeface="ＭＳ Ｐゴシック" pitchFamily="34" charset="-128"/>
            </a:endParaRPr>
          </a:p>
          <a:p>
            <a:pPr>
              <a:lnSpc>
                <a:spcPct val="80000"/>
              </a:lnSpc>
              <a:buClr>
                <a:srgbClr val="582315"/>
              </a:buClr>
            </a:pPr>
            <a:r>
              <a:rPr lang="en-US" sz="3200" dirty="0" smtClean="0">
                <a:ea typeface="ＭＳ Ｐゴシック" pitchFamily="34" charset="-128"/>
              </a:rPr>
              <a:t>Adverse experiences at an early age create lifelong risk</a:t>
            </a:r>
          </a:p>
        </p:txBody>
      </p:sp>
    </p:spTree>
    <p:extLst>
      <p:ext uri="{BB962C8B-B14F-4D97-AF65-F5344CB8AC3E}">
        <p14:creationId xmlns:p14="http://schemas.microsoft.com/office/powerpoint/2010/main" xmlns="" val="343575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panic-family-floor.JPG"/>
          <p:cNvPicPr>
            <a:picLocks noChangeAspect="1"/>
          </p:cNvPicPr>
          <p:nvPr/>
        </p:nvPicPr>
        <p:blipFill>
          <a:blip r:embed="rId3" cstate="email"/>
          <a:srcRect/>
          <a:stretch>
            <a:fillRect/>
          </a:stretch>
        </p:blipFill>
        <p:spPr>
          <a:xfrm>
            <a:off x="4267200" y="2721102"/>
            <a:ext cx="4191000" cy="3260598"/>
          </a:xfrm>
          <a:prstGeom prst="rect">
            <a:avLst/>
          </a:prstGeom>
          <a:ln w="12700">
            <a:solidFill>
              <a:srgbClr val="000099"/>
            </a:solidFill>
          </a:ln>
        </p:spPr>
      </p:pic>
      <p:sp>
        <p:nvSpPr>
          <p:cNvPr id="2" name="Title 1"/>
          <p:cNvSpPr>
            <a:spLocks noGrp="1"/>
          </p:cNvSpPr>
          <p:nvPr>
            <p:ph type="title"/>
          </p:nvPr>
        </p:nvSpPr>
        <p:spPr>
          <a:xfrm>
            <a:off x="133350" y="1290915"/>
            <a:ext cx="7772400" cy="524436"/>
          </a:xfrm>
        </p:spPr>
        <p:txBody>
          <a:bodyPr/>
          <a:lstStyle/>
          <a:p>
            <a:r>
              <a:rPr lang="en-US" sz="3600" dirty="0" smtClean="0"/>
              <a:t>A Common Approach</a:t>
            </a:r>
            <a:endParaRPr lang="en-US" sz="3600" dirty="0"/>
          </a:p>
        </p:txBody>
      </p:sp>
      <p:sp>
        <p:nvSpPr>
          <p:cNvPr id="3" name="Content Placeholder 2"/>
          <p:cNvSpPr>
            <a:spLocks noGrp="1"/>
          </p:cNvSpPr>
          <p:nvPr>
            <p:ph sz="half" idx="1"/>
          </p:nvPr>
        </p:nvSpPr>
        <p:spPr>
          <a:xfrm>
            <a:off x="190500" y="1842245"/>
            <a:ext cx="3867150" cy="4746813"/>
          </a:xfrm>
          <a:solidFill>
            <a:schemeClr val="bg1">
              <a:alpha val="70000"/>
            </a:schemeClr>
          </a:solidFill>
        </p:spPr>
        <p:txBody>
          <a:bodyPr>
            <a:normAutofit/>
          </a:bodyPr>
          <a:lstStyle/>
          <a:p>
            <a:pPr marL="0" lvl="0" indent="0" algn="ctr">
              <a:buNone/>
            </a:pPr>
            <a:endParaRPr lang="en-US" sz="2000" dirty="0" smtClean="0">
              <a:latin typeface="Times New Roman" pitchFamily="18" charset="0"/>
              <a:ea typeface="Calibri" pitchFamily="34" charset="0"/>
              <a:cs typeface="Times New Roman" pitchFamily="18" charset="0"/>
            </a:endParaRPr>
          </a:p>
          <a:p>
            <a:pPr marL="0" lvl="0" indent="0" algn="ctr">
              <a:buNone/>
            </a:pPr>
            <a:endParaRPr lang="en-US" sz="1500" dirty="0" smtClean="0">
              <a:latin typeface="Arial" pitchFamily="34" charset="0"/>
              <a:ea typeface="Calibri" pitchFamily="34" charset="0"/>
              <a:cs typeface="Arial" pitchFamily="34" charset="0"/>
            </a:endParaRPr>
          </a:p>
          <a:p>
            <a:pPr marL="0" lvl="0" indent="0" algn="ctr">
              <a:buNone/>
            </a:pPr>
            <a:r>
              <a:rPr lang="en-US" sz="2400" dirty="0" smtClean="0">
                <a:latin typeface="Arial" pitchFamily="34" charset="0"/>
                <a:ea typeface="Calibri" pitchFamily="34" charset="0"/>
                <a:cs typeface="Arial" pitchFamily="34" charset="0"/>
              </a:rPr>
              <a:t>‘Strengthening Families’ quickly moved beyond child abuse prevention for young children and was adapted for a wide variety of programs, integrating a common approach to the needs of families into many kinds of services.</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xmlns="" val="3307587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Protective Factors Framework</a:t>
            </a:r>
            <a:endParaRPr lang="en-US" dirty="0"/>
          </a:p>
        </p:txBody>
      </p:sp>
      <p:pic>
        <p:nvPicPr>
          <p:cNvPr id="6"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185326" y="4305300"/>
            <a:ext cx="3078351"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999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7700"/>
            <a:ext cx="5410200" cy="1143000"/>
          </a:xfrm>
        </p:spPr>
        <p:txBody>
          <a:bodyPr/>
          <a:lstStyle/>
          <a:p>
            <a:pPr algn="l"/>
            <a:r>
              <a:rPr lang="en-US" dirty="0" smtClean="0"/>
              <a:t>The Protective Factors:</a:t>
            </a:r>
            <a:endParaRPr lang="en-US" dirty="0"/>
          </a:p>
        </p:txBody>
      </p:sp>
      <p:pic>
        <p:nvPicPr>
          <p:cNvPr id="1026" name="Picture 2"/>
          <p:cNvPicPr>
            <a:picLocks noGrp="1" noChangeAspect="1" noChangeArrowheads="1"/>
          </p:cNvPicPr>
          <p:nvPr>
            <p:ph idx="1"/>
          </p:nvPr>
        </p:nvPicPr>
        <p:blipFill>
          <a:blip r:embed="rId3" cstate="email"/>
          <a:srcRect/>
          <a:stretch>
            <a:fillRect/>
          </a:stretch>
        </p:blipFill>
        <p:spPr bwMode="auto">
          <a:xfrm>
            <a:off x="285750" y="1567180"/>
            <a:ext cx="8515350" cy="5251133"/>
          </a:xfrm>
          <a:prstGeom prst="rect">
            <a:avLst/>
          </a:prstGeom>
          <a:noFill/>
          <a:ln w="9525">
            <a:noFill/>
            <a:miter lim="800000"/>
            <a:headEnd/>
            <a:tailEnd/>
          </a:ln>
        </p:spPr>
      </p:pic>
    </p:spTree>
    <p:extLst>
      <p:ext uri="{BB962C8B-B14F-4D97-AF65-F5344CB8AC3E}">
        <p14:creationId xmlns:p14="http://schemas.microsoft.com/office/powerpoint/2010/main" xmlns="" val="599046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a typeface="ＭＳ Ｐゴシック" pitchFamily="34" charset="-128"/>
              </a:rPr>
              <a:t>Social and Emotional </a:t>
            </a:r>
            <a:r>
              <a:rPr lang="en-US" dirty="0">
                <a:ea typeface="ＭＳ Ｐゴシック" pitchFamily="34" charset="-128"/>
              </a:rPr>
              <a:t>C</a:t>
            </a:r>
            <a:r>
              <a:rPr lang="en-US" b="1" dirty="0" smtClean="0">
                <a:ea typeface="ＭＳ Ｐゴシック" pitchFamily="34" charset="-128"/>
              </a:rPr>
              <a:t>ompetence</a:t>
            </a:r>
            <a:endParaRPr lang="en-US" b="1" dirty="0"/>
          </a:p>
        </p:txBody>
      </p:sp>
      <p:sp>
        <p:nvSpPr>
          <p:cNvPr id="3" name="Content Placeholder 2"/>
          <p:cNvSpPr>
            <a:spLocks noGrp="1"/>
          </p:cNvSpPr>
          <p:nvPr>
            <p:ph idx="1"/>
          </p:nvPr>
        </p:nvSpPr>
        <p:spPr>
          <a:xfrm>
            <a:off x="457200" y="2190750"/>
            <a:ext cx="3695700" cy="4297363"/>
          </a:xfrm>
        </p:spPr>
        <p:txBody>
          <a:bodyPr>
            <a:normAutofit/>
          </a:bodyPr>
          <a:lstStyle/>
          <a:p>
            <a:pPr marL="0" indent="0" algn="ctr">
              <a:buNone/>
            </a:pPr>
            <a:r>
              <a:rPr lang="en-US" sz="4400" b="1" i="1" dirty="0" smtClean="0">
                <a:solidFill>
                  <a:srgbClr val="000099"/>
                </a:solidFill>
                <a:latin typeface="Times New Roman" pitchFamily="18" charset="0"/>
                <a:ea typeface="Batang" pitchFamily="18" charset="-127"/>
                <a:cs typeface="Times New Roman" pitchFamily="18" charset="0"/>
              </a:rPr>
              <a:t>“My child feels loved, a sense of belonging and can get along with others.”</a:t>
            </a:r>
          </a:p>
        </p:txBody>
      </p:sp>
      <p:pic>
        <p:nvPicPr>
          <p:cNvPr id="4" name="Picture 3" descr="mixed-race-family.JPG"/>
          <p:cNvPicPr>
            <a:picLocks noChangeAspect="1"/>
          </p:cNvPicPr>
          <p:nvPr/>
        </p:nvPicPr>
        <p:blipFill>
          <a:blip r:embed="rId3" cstate="email"/>
          <a:srcRect/>
          <a:stretch>
            <a:fillRect/>
          </a:stretch>
        </p:blipFill>
        <p:spPr>
          <a:xfrm>
            <a:off x="4591050" y="1833638"/>
            <a:ext cx="3695700" cy="4340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910993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67065"/>
            <a:ext cx="8229600" cy="1433235"/>
          </a:xfrm>
        </p:spPr>
        <p:txBody>
          <a:bodyPr>
            <a:noAutofit/>
          </a:bodyPr>
          <a:lstStyle/>
          <a:p>
            <a:pPr algn="l"/>
            <a:r>
              <a:rPr lang="en-US" dirty="0" smtClean="0"/>
              <a:t>How Programs Can Promote </a:t>
            </a:r>
            <a:br>
              <a:rPr lang="en-US" dirty="0" smtClean="0"/>
            </a:br>
            <a:r>
              <a:rPr lang="en-US" dirty="0" smtClean="0"/>
              <a:t>Social-Emotional Development: </a:t>
            </a:r>
            <a:endParaRPr lang="en-US" dirty="0"/>
          </a:p>
        </p:txBody>
      </p:sp>
      <p:sp>
        <p:nvSpPr>
          <p:cNvPr id="3" name="Content Placeholder 2"/>
          <p:cNvSpPr>
            <a:spLocks noGrp="1"/>
          </p:cNvSpPr>
          <p:nvPr>
            <p:ph idx="1"/>
          </p:nvPr>
        </p:nvSpPr>
        <p:spPr>
          <a:xfrm>
            <a:off x="457200" y="2381250"/>
            <a:ext cx="8229600" cy="4049713"/>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rmAutofit/>
          </a:bodyPr>
          <a:lstStyle/>
          <a:p>
            <a:pPr>
              <a:buClr>
                <a:srgbClr val="582315"/>
              </a:buClr>
            </a:pPr>
            <a:r>
              <a:rPr lang="en-US" sz="2800" dirty="0" smtClean="0">
                <a:latin typeface="Arial" charset="0"/>
              </a:rPr>
              <a:t>Help parents to see positives in their children, despite challenging behaviors</a:t>
            </a:r>
          </a:p>
          <a:p>
            <a:pPr>
              <a:buClr>
                <a:srgbClr val="582315"/>
              </a:buClr>
            </a:pPr>
            <a:endParaRPr lang="en-US" sz="2800" dirty="0" smtClean="0">
              <a:latin typeface="Arial" charset="0"/>
            </a:endParaRPr>
          </a:p>
          <a:p>
            <a:pPr>
              <a:buClr>
                <a:srgbClr val="582315"/>
              </a:buClr>
            </a:pPr>
            <a:r>
              <a:rPr lang="en-US" sz="2800" dirty="0" smtClean="0">
                <a:latin typeface="Arial" charset="0"/>
              </a:rPr>
              <a:t>Include parents</a:t>
            </a:r>
          </a:p>
          <a:p>
            <a:pPr>
              <a:buClr>
                <a:srgbClr val="582315"/>
              </a:buClr>
            </a:pPr>
            <a:endParaRPr lang="en-US" sz="2800" dirty="0" smtClean="0">
              <a:latin typeface="Arial" charset="0"/>
            </a:endParaRPr>
          </a:p>
          <a:p>
            <a:pPr>
              <a:buClr>
                <a:srgbClr val="582315"/>
              </a:buClr>
            </a:pPr>
            <a:r>
              <a:rPr lang="en-US" sz="2800" dirty="0" smtClean="0">
                <a:latin typeface="Arial" charset="0"/>
              </a:rPr>
              <a:t>Teach social and emotional skills</a:t>
            </a:r>
          </a:p>
          <a:p>
            <a:pPr>
              <a:buClr>
                <a:srgbClr val="582315"/>
              </a:buClr>
            </a:pPr>
            <a:endParaRPr lang="en-US" sz="2800" dirty="0" smtClean="0">
              <a:latin typeface="Arial" charset="0"/>
            </a:endParaRPr>
          </a:p>
          <a:p>
            <a:pPr>
              <a:buClr>
                <a:srgbClr val="582315"/>
              </a:buClr>
              <a:buNone/>
            </a:pPr>
            <a:r>
              <a:rPr lang="en-US" sz="2800" dirty="0" smtClean="0">
                <a:latin typeface="Arial" charset="0"/>
              </a:rPr>
              <a:t>Share strategies…. </a:t>
            </a:r>
          </a:p>
          <a:p>
            <a:pPr>
              <a:buClr>
                <a:srgbClr val="582315"/>
              </a:buClr>
              <a:buNone/>
            </a:pPr>
            <a:endParaRPr lang="en-US" dirty="0" smtClean="0">
              <a:latin typeface="Arial" charset="0"/>
            </a:endParaRPr>
          </a:p>
          <a:p>
            <a:pPr>
              <a:buClr>
                <a:srgbClr val="582315"/>
              </a:buClr>
            </a:pPr>
            <a:endParaRPr lang="en-US" dirty="0"/>
          </a:p>
        </p:txBody>
      </p:sp>
    </p:spTree>
    <p:extLst>
      <p:ext uri="{BB962C8B-B14F-4D97-AF65-F5344CB8AC3E}">
        <p14:creationId xmlns:p14="http://schemas.microsoft.com/office/powerpoint/2010/main" xmlns="" val="2610775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47" y="1352551"/>
            <a:ext cx="8229600" cy="1082486"/>
          </a:xfrm>
        </p:spPr>
        <p:txBody>
          <a:bodyPr>
            <a:noAutofit/>
          </a:bodyPr>
          <a:lstStyle/>
          <a:p>
            <a:r>
              <a:rPr lang="en-US" b="1" dirty="0" smtClean="0">
                <a:ea typeface="ＭＳ Ｐゴシック" pitchFamily="34" charset="-128"/>
              </a:rPr>
              <a:t>Adequate Knowledge of Parenting and Child Development</a:t>
            </a:r>
            <a:endParaRPr lang="en-US" b="1" dirty="0"/>
          </a:p>
        </p:txBody>
      </p:sp>
      <p:sp>
        <p:nvSpPr>
          <p:cNvPr id="3" name="Content Placeholder 2"/>
          <p:cNvSpPr>
            <a:spLocks noGrp="1"/>
          </p:cNvSpPr>
          <p:nvPr>
            <p:ph idx="1"/>
          </p:nvPr>
        </p:nvSpPr>
        <p:spPr>
          <a:xfrm>
            <a:off x="4248150" y="2743201"/>
            <a:ext cx="3886200" cy="3562350"/>
          </a:xfrm>
        </p:spPr>
        <p:txBody>
          <a:bodyPr>
            <a:normAutofit/>
          </a:bodyPr>
          <a:lstStyle/>
          <a:p>
            <a:pPr marL="0" indent="0" algn="ctr">
              <a:buNone/>
            </a:pPr>
            <a:r>
              <a:rPr lang="en-US" sz="4400" b="1" i="1" dirty="0" smtClean="0">
                <a:solidFill>
                  <a:srgbClr val="000099"/>
                </a:solidFill>
                <a:latin typeface="Times New Roman" pitchFamily="18" charset="0"/>
                <a:cs typeface="Times New Roman" pitchFamily="18" charset="0"/>
              </a:rPr>
              <a:t>“I stay curious and am responsive to what my child needs.”</a:t>
            </a:r>
          </a:p>
          <a:p>
            <a:pPr marL="0" indent="0">
              <a:buNone/>
            </a:pPr>
            <a:endParaRPr lang="en-US" sz="4400" dirty="0"/>
          </a:p>
        </p:txBody>
      </p:sp>
      <p:pic>
        <p:nvPicPr>
          <p:cNvPr id="4" name="Picture 3" descr="mom-daughter-africanamerican.JPG"/>
          <p:cNvPicPr>
            <a:picLocks noChangeAspect="1"/>
          </p:cNvPicPr>
          <p:nvPr/>
        </p:nvPicPr>
        <p:blipFill>
          <a:blip r:embed="rId3" cstate="email"/>
          <a:srcRect/>
          <a:stretch>
            <a:fillRect/>
          </a:stretch>
        </p:blipFill>
        <p:spPr>
          <a:xfrm flipH="1">
            <a:off x="952500" y="2614808"/>
            <a:ext cx="3086100" cy="4014592"/>
          </a:xfrm>
          <a:prstGeom prst="rect">
            <a:avLst/>
          </a:prstGeom>
        </p:spPr>
      </p:pic>
    </p:spTree>
    <p:extLst>
      <p:ext uri="{BB962C8B-B14F-4D97-AF65-F5344CB8AC3E}">
        <p14:creationId xmlns:p14="http://schemas.microsoft.com/office/powerpoint/2010/main" xmlns="" val="314152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47" y="1290915"/>
            <a:ext cx="8229600" cy="591671"/>
          </a:xfrm>
        </p:spPr>
        <p:txBody>
          <a:bodyPr>
            <a:noAutofit/>
          </a:bodyPr>
          <a:lstStyle/>
          <a:p>
            <a:pPr algn="l"/>
            <a:r>
              <a:rPr lang="en-US" dirty="0" smtClean="0"/>
              <a:t>How Programs Enhance Parents’ Knowledge:</a:t>
            </a:r>
            <a:endParaRPr lang="en-US" dirty="0"/>
          </a:p>
        </p:txBody>
      </p:sp>
      <p:sp>
        <p:nvSpPr>
          <p:cNvPr id="3" name="Content Placeholder 2"/>
          <p:cNvSpPr>
            <a:spLocks noGrp="1"/>
          </p:cNvSpPr>
          <p:nvPr>
            <p:ph idx="1"/>
          </p:nvPr>
        </p:nvSpPr>
        <p:spPr>
          <a:xfrm>
            <a:off x="457200" y="2171700"/>
            <a:ext cx="8229600" cy="4335463"/>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rmAutofit/>
          </a:bodyPr>
          <a:lstStyle/>
          <a:p>
            <a:pPr>
              <a:lnSpc>
                <a:spcPct val="90000"/>
              </a:lnSpc>
              <a:buClr>
                <a:srgbClr val="582315"/>
              </a:buClr>
            </a:pPr>
            <a:r>
              <a:rPr lang="en-US" sz="2800" dirty="0" smtClean="0"/>
              <a:t>Help parents understand child development</a:t>
            </a:r>
          </a:p>
          <a:p>
            <a:pPr>
              <a:lnSpc>
                <a:spcPct val="90000"/>
              </a:lnSpc>
              <a:buClr>
                <a:srgbClr val="582315"/>
              </a:buClr>
              <a:buNone/>
            </a:pPr>
            <a:endParaRPr lang="en-US" sz="2800" dirty="0" smtClean="0"/>
          </a:p>
          <a:p>
            <a:pPr>
              <a:lnSpc>
                <a:spcPct val="90000"/>
              </a:lnSpc>
              <a:buClr>
                <a:srgbClr val="582315"/>
              </a:buClr>
            </a:pPr>
            <a:r>
              <a:rPr lang="en-US" sz="2800" dirty="0" smtClean="0"/>
              <a:t>Be a role model for parents</a:t>
            </a:r>
          </a:p>
          <a:p>
            <a:pPr>
              <a:lnSpc>
                <a:spcPct val="90000"/>
              </a:lnSpc>
              <a:buClr>
                <a:srgbClr val="582315"/>
              </a:buClr>
            </a:pPr>
            <a:endParaRPr lang="en-US" sz="2800" dirty="0" smtClean="0"/>
          </a:p>
          <a:p>
            <a:pPr>
              <a:lnSpc>
                <a:spcPct val="90000"/>
              </a:lnSpc>
              <a:buClr>
                <a:srgbClr val="582315"/>
              </a:buClr>
            </a:pPr>
            <a:r>
              <a:rPr lang="en-US" sz="2800" dirty="0" smtClean="0"/>
              <a:t>Form partnerships with parent education organizations</a:t>
            </a:r>
          </a:p>
          <a:p>
            <a:pPr>
              <a:lnSpc>
                <a:spcPct val="90000"/>
              </a:lnSpc>
              <a:buClr>
                <a:srgbClr val="582315"/>
              </a:buClr>
            </a:pPr>
            <a:endParaRPr lang="en-US" sz="2800" dirty="0" smtClean="0"/>
          </a:p>
          <a:p>
            <a:pPr>
              <a:lnSpc>
                <a:spcPct val="90000"/>
              </a:lnSpc>
              <a:buClr>
                <a:srgbClr val="582315"/>
              </a:buClr>
              <a:buNone/>
            </a:pPr>
            <a:r>
              <a:rPr lang="en-US" sz="2800" dirty="0" smtClean="0"/>
              <a:t>Share strategies……</a:t>
            </a:r>
          </a:p>
          <a:p>
            <a:pPr>
              <a:buClr>
                <a:srgbClr val="582315"/>
              </a:buClr>
            </a:pPr>
            <a:endParaRPr lang="en-US" dirty="0"/>
          </a:p>
        </p:txBody>
      </p:sp>
    </p:spTree>
    <p:extLst>
      <p:ext uri="{BB962C8B-B14F-4D97-AF65-F5344CB8AC3E}">
        <p14:creationId xmlns:p14="http://schemas.microsoft.com/office/powerpoint/2010/main" xmlns="" val="15446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ucasian-family-outside.JPG"/>
          <p:cNvPicPr>
            <a:picLocks noChangeAspect="1"/>
          </p:cNvPicPr>
          <p:nvPr/>
        </p:nvPicPr>
        <p:blipFill>
          <a:blip r:embed="rId3" cstate="email"/>
          <a:srcRect/>
          <a:stretch>
            <a:fillRect/>
          </a:stretch>
        </p:blipFill>
        <p:spPr>
          <a:xfrm>
            <a:off x="1962150" y="2065971"/>
            <a:ext cx="4781550" cy="2948623"/>
          </a:xfrm>
          <a:prstGeom prst="rect">
            <a:avLst/>
          </a:prstGeom>
        </p:spPr>
      </p:pic>
      <p:sp>
        <p:nvSpPr>
          <p:cNvPr id="2" name="Title 1"/>
          <p:cNvSpPr>
            <a:spLocks noGrp="1"/>
          </p:cNvSpPr>
          <p:nvPr>
            <p:ph type="title"/>
          </p:nvPr>
        </p:nvSpPr>
        <p:spPr/>
        <p:txBody>
          <a:bodyPr>
            <a:normAutofit/>
          </a:bodyPr>
          <a:lstStyle/>
          <a:p>
            <a:r>
              <a:rPr lang="en-US" b="1" dirty="0" smtClean="0">
                <a:ea typeface="ＭＳ Ｐゴシック" pitchFamily="34" charset="-128"/>
              </a:rPr>
              <a:t>An Array of Social Connections</a:t>
            </a:r>
            <a:endParaRPr lang="en-US" b="1" dirty="0"/>
          </a:p>
        </p:txBody>
      </p:sp>
      <p:sp>
        <p:nvSpPr>
          <p:cNvPr id="5" name="Rectangle 4"/>
          <p:cNvSpPr/>
          <p:nvPr/>
        </p:nvSpPr>
        <p:spPr>
          <a:xfrm>
            <a:off x="0" y="5562600"/>
            <a:ext cx="9144000" cy="10668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3" name="Content Placeholder 2"/>
          <p:cNvSpPr>
            <a:spLocks noGrp="1"/>
          </p:cNvSpPr>
          <p:nvPr>
            <p:ph idx="1"/>
          </p:nvPr>
        </p:nvSpPr>
        <p:spPr>
          <a:xfrm>
            <a:off x="533400" y="5014594"/>
            <a:ext cx="8229600" cy="1214756"/>
          </a:xfrm>
        </p:spPr>
        <p:txBody>
          <a:bodyPr>
            <a:normAutofit/>
          </a:bodyPr>
          <a:lstStyle/>
          <a:p>
            <a:pPr marL="0" indent="0">
              <a:buNone/>
            </a:pPr>
            <a:r>
              <a:rPr lang="en-US" sz="3200" b="1" i="1" dirty="0" smtClean="0">
                <a:solidFill>
                  <a:srgbClr val="000099"/>
                </a:solidFill>
                <a:latin typeface="Times New Roman" pitchFamily="18" charset="0"/>
                <a:cs typeface="Times New Roman" pitchFamily="18" charset="0"/>
              </a:rPr>
              <a:t>“I have people who know me– friends. And at least one person who supports my parenting.”</a:t>
            </a:r>
          </a:p>
        </p:txBody>
      </p:sp>
    </p:spTree>
    <p:extLst>
      <p:ext uri="{BB962C8B-B14F-4D97-AF65-F5344CB8AC3E}">
        <p14:creationId xmlns:p14="http://schemas.microsoft.com/office/powerpoint/2010/main" xmlns="" val="228211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pPr marL="342900" indent="-342900">
              <a:buFont typeface="Arial" pitchFamily="34" charset="0"/>
              <a:buChar char="•"/>
            </a:pPr>
            <a:r>
              <a:rPr lang="en-US" dirty="0" smtClean="0"/>
              <a:t>Learning Objectives</a:t>
            </a:r>
          </a:p>
          <a:p>
            <a:pPr marL="342900" indent="-342900">
              <a:buFont typeface="Arial" pitchFamily="34" charset="0"/>
              <a:buChar char="•"/>
            </a:pPr>
            <a:r>
              <a:rPr lang="en-US" dirty="0" smtClean="0"/>
              <a:t>Agenda</a:t>
            </a:r>
            <a:endParaRPr lang="en-US" dirty="0"/>
          </a:p>
        </p:txBody>
      </p:sp>
      <p:pic>
        <p:nvPicPr>
          <p:cNvPr id="5"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280576" y="4410075"/>
            <a:ext cx="3078351"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602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290915"/>
            <a:ext cx="8229600" cy="1204635"/>
          </a:xfrm>
        </p:spPr>
        <p:txBody>
          <a:bodyPr>
            <a:noAutofit/>
          </a:bodyPr>
          <a:lstStyle/>
          <a:p>
            <a:pPr algn="l"/>
            <a:r>
              <a:rPr lang="en-US" dirty="0" smtClean="0"/>
              <a:t>How Programs Help Parents Develop Social Connections:</a:t>
            </a:r>
            <a:endParaRPr lang="en-US" dirty="0"/>
          </a:p>
        </p:txBody>
      </p:sp>
      <p:sp>
        <p:nvSpPr>
          <p:cNvPr id="3" name="Content Placeholder 2"/>
          <p:cNvSpPr>
            <a:spLocks noGrp="1"/>
          </p:cNvSpPr>
          <p:nvPr>
            <p:ph idx="1"/>
          </p:nvPr>
        </p:nvSpPr>
        <p:spPr>
          <a:xfrm>
            <a:off x="457200" y="2686050"/>
            <a:ext cx="8229600" cy="3897313"/>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rmAutofit lnSpcReduction="10000"/>
          </a:bodyPr>
          <a:lstStyle/>
          <a:p>
            <a:pPr>
              <a:lnSpc>
                <a:spcPct val="90000"/>
              </a:lnSpc>
              <a:buClr>
                <a:srgbClr val="582315"/>
              </a:buClr>
            </a:pPr>
            <a:r>
              <a:rPr lang="en-US" sz="2800" dirty="0" smtClean="0"/>
              <a:t>Informal space for parents to gather </a:t>
            </a:r>
          </a:p>
          <a:p>
            <a:pPr>
              <a:lnSpc>
                <a:spcPct val="90000"/>
              </a:lnSpc>
              <a:buClr>
                <a:srgbClr val="582315"/>
              </a:buClr>
            </a:pPr>
            <a:endParaRPr lang="en-US" sz="2800" dirty="0" smtClean="0"/>
          </a:p>
          <a:p>
            <a:pPr>
              <a:lnSpc>
                <a:spcPct val="90000"/>
              </a:lnSpc>
              <a:buClr>
                <a:srgbClr val="582315"/>
              </a:buClr>
            </a:pPr>
            <a:r>
              <a:rPr lang="en-US" sz="2800" dirty="0" smtClean="0"/>
              <a:t>Blend social and parent education activities </a:t>
            </a:r>
          </a:p>
          <a:p>
            <a:pPr>
              <a:lnSpc>
                <a:spcPct val="90000"/>
              </a:lnSpc>
              <a:buClr>
                <a:srgbClr val="582315"/>
              </a:buClr>
            </a:pPr>
            <a:endParaRPr lang="en-US" sz="2800" dirty="0" smtClean="0"/>
          </a:p>
          <a:p>
            <a:pPr>
              <a:lnSpc>
                <a:spcPct val="90000"/>
              </a:lnSpc>
              <a:buClr>
                <a:srgbClr val="582315"/>
              </a:buClr>
            </a:pPr>
            <a:r>
              <a:rPr lang="en-US" sz="2800" dirty="0" smtClean="0"/>
              <a:t>Organize activities that bring parents together</a:t>
            </a:r>
          </a:p>
          <a:p>
            <a:pPr>
              <a:lnSpc>
                <a:spcPct val="90000"/>
              </a:lnSpc>
              <a:buClr>
                <a:srgbClr val="582315"/>
              </a:buClr>
            </a:pPr>
            <a:endParaRPr lang="en-US" sz="2800" dirty="0" smtClean="0"/>
          </a:p>
          <a:p>
            <a:pPr>
              <a:lnSpc>
                <a:spcPct val="90000"/>
              </a:lnSpc>
              <a:buClr>
                <a:srgbClr val="582315"/>
              </a:buClr>
            </a:pPr>
            <a:r>
              <a:rPr lang="en-US" sz="2800" dirty="0" smtClean="0"/>
              <a:t>Reach out and connect isolated parents </a:t>
            </a:r>
          </a:p>
          <a:p>
            <a:pPr>
              <a:lnSpc>
                <a:spcPct val="90000"/>
              </a:lnSpc>
              <a:buClr>
                <a:srgbClr val="582315"/>
              </a:buClr>
            </a:pPr>
            <a:endParaRPr lang="en-US" sz="2800" dirty="0" smtClean="0"/>
          </a:p>
          <a:p>
            <a:pPr>
              <a:lnSpc>
                <a:spcPct val="90000"/>
              </a:lnSpc>
              <a:buClr>
                <a:srgbClr val="582315"/>
              </a:buClr>
              <a:buNone/>
            </a:pPr>
            <a:r>
              <a:rPr lang="en-US" sz="2800" dirty="0" smtClean="0"/>
              <a:t>Share strategies….</a:t>
            </a:r>
          </a:p>
          <a:p>
            <a:pPr>
              <a:buClr>
                <a:srgbClr val="582315"/>
              </a:buClr>
            </a:pPr>
            <a:endParaRPr lang="en-US" dirty="0"/>
          </a:p>
        </p:txBody>
      </p:sp>
    </p:spTree>
    <p:extLst>
      <p:ext uri="{BB962C8B-B14F-4D97-AF65-F5344CB8AC3E}">
        <p14:creationId xmlns:p14="http://schemas.microsoft.com/office/powerpoint/2010/main" xmlns="" val="425291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a typeface="ＭＳ Ｐゴシック" pitchFamily="34" charset="-128"/>
              </a:rPr>
              <a:t>Concrete Support in Times of Need</a:t>
            </a:r>
            <a:endParaRPr lang="en-US" b="1" dirty="0"/>
          </a:p>
        </p:txBody>
      </p:sp>
      <p:sp>
        <p:nvSpPr>
          <p:cNvPr id="3" name="Content Placeholder 2"/>
          <p:cNvSpPr>
            <a:spLocks noGrp="1"/>
          </p:cNvSpPr>
          <p:nvPr>
            <p:ph sz="half" idx="1"/>
          </p:nvPr>
        </p:nvSpPr>
        <p:spPr>
          <a:xfrm>
            <a:off x="685800" y="2647950"/>
            <a:ext cx="3810000" cy="3941108"/>
          </a:xfrm>
        </p:spPr>
        <p:txBody>
          <a:bodyPr>
            <a:normAutofit/>
          </a:bodyPr>
          <a:lstStyle/>
          <a:p>
            <a:pPr marL="0" indent="0" algn="ctr">
              <a:buNone/>
            </a:pPr>
            <a:r>
              <a:rPr lang="en-US" sz="4400" b="1" i="1" dirty="0" smtClean="0">
                <a:solidFill>
                  <a:srgbClr val="000099"/>
                </a:solidFill>
                <a:latin typeface="Times New Roman" pitchFamily="18" charset="0"/>
                <a:cs typeface="Times New Roman" pitchFamily="18" charset="0"/>
              </a:rPr>
              <a:t>“My family can access basic needs when they need it.”</a:t>
            </a:r>
          </a:p>
        </p:txBody>
      </p:sp>
      <p:pic>
        <p:nvPicPr>
          <p:cNvPr id="9218"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xmlns="" val="0"/>
              </a:ext>
            </a:extLst>
          </a:blip>
          <a:srcRect/>
          <a:stretch/>
        </p:blipFill>
        <p:spPr bwMode="auto">
          <a:xfrm>
            <a:off x="4991099" y="2019300"/>
            <a:ext cx="3448051" cy="4314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2524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290915"/>
            <a:ext cx="8229600" cy="1090335"/>
          </a:xfrm>
        </p:spPr>
        <p:txBody>
          <a:bodyPr>
            <a:noAutofit/>
          </a:bodyPr>
          <a:lstStyle/>
          <a:p>
            <a:pPr algn="l"/>
            <a:r>
              <a:rPr lang="en-US" dirty="0" smtClean="0"/>
              <a:t>How Programs Help Families Access Concrete Support:</a:t>
            </a:r>
            <a:endParaRPr lang="en-US" dirty="0"/>
          </a:p>
        </p:txBody>
      </p:sp>
      <p:sp>
        <p:nvSpPr>
          <p:cNvPr id="3" name="Content Placeholder 2"/>
          <p:cNvSpPr>
            <a:spLocks noGrp="1"/>
          </p:cNvSpPr>
          <p:nvPr>
            <p:ph idx="1"/>
          </p:nvPr>
        </p:nvSpPr>
        <p:spPr>
          <a:xfrm>
            <a:off x="457200" y="2343149"/>
            <a:ext cx="8229600" cy="4400551"/>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Autofit/>
          </a:bodyPr>
          <a:lstStyle/>
          <a:p>
            <a:pPr>
              <a:buClr>
                <a:srgbClr val="582315"/>
              </a:buClr>
            </a:pPr>
            <a:r>
              <a:rPr lang="en-US" sz="2800" dirty="0" smtClean="0">
                <a:latin typeface="Arial" charset="0"/>
              </a:rPr>
              <a:t>Distribute community resource guides</a:t>
            </a:r>
          </a:p>
          <a:p>
            <a:pPr>
              <a:buClr>
                <a:srgbClr val="582315"/>
              </a:buClr>
            </a:pPr>
            <a:r>
              <a:rPr lang="en-US" sz="2800" dirty="0" smtClean="0">
                <a:latin typeface="Arial" charset="0"/>
              </a:rPr>
              <a:t>Invite community partners to share information with families</a:t>
            </a:r>
          </a:p>
          <a:p>
            <a:pPr>
              <a:buClr>
                <a:srgbClr val="582315"/>
              </a:buClr>
            </a:pPr>
            <a:r>
              <a:rPr lang="en-US" sz="2800" dirty="0" smtClean="0">
                <a:latin typeface="Arial" charset="0"/>
              </a:rPr>
              <a:t>Refer parents to community resources – a name, a phone number, and follow-up</a:t>
            </a:r>
          </a:p>
          <a:p>
            <a:pPr>
              <a:buClr>
                <a:srgbClr val="582315"/>
              </a:buClr>
            </a:pPr>
            <a:r>
              <a:rPr lang="en-US" sz="2800" dirty="0" smtClean="0">
                <a:latin typeface="Arial" charset="0"/>
              </a:rPr>
              <a:t>Help parents to overcome barriers to getting the services they need</a:t>
            </a:r>
          </a:p>
          <a:p>
            <a:pPr>
              <a:buClr>
                <a:srgbClr val="582315"/>
              </a:buClr>
            </a:pPr>
            <a:endParaRPr lang="en-US" sz="2800" dirty="0" smtClean="0">
              <a:latin typeface="Arial" charset="0"/>
            </a:endParaRPr>
          </a:p>
          <a:p>
            <a:pPr>
              <a:buClr>
                <a:srgbClr val="582315"/>
              </a:buClr>
              <a:buNone/>
            </a:pPr>
            <a:r>
              <a:rPr lang="en-US" sz="2800" dirty="0" smtClean="0">
                <a:latin typeface="Arial" charset="0"/>
              </a:rPr>
              <a:t>Share strategies…</a:t>
            </a:r>
          </a:p>
          <a:p>
            <a:pPr>
              <a:buClr>
                <a:srgbClr val="582315"/>
              </a:buClr>
            </a:pPr>
            <a:endParaRPr lang="en-US" dirty="0"/>
          </a:p>
        </p:txBody>
      </p:sp>
    </p:spTree>
    <p:extLst>
      <p:ext uri="{BB962C8B-B14F-4D97-AF65-F5344CB8AC3E}">
        <p14:creationId xmlns:p14="http://schemas.microsoft.com/office/powerpoint/2010/main" xmlns="" val="1429257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a typeface="ＭＳ Ｐゴシック" pitchFamily="34" charset="-128"/>
              </a:rPr>
              <a:t>Parental Resilience</a:t>
            </a:r>
            <a:endParaRPr lang="en-US" b="1" dirty="0"/>
          </a:p>
        </p:txBody>
      </p:sp>
      <p:sp>
        <p:nvSpPr>
          <p:cNvPr id="3" name="Content Placeholder 2"/>
          <p:cNvSpPr>
            <a:spLocks noGrp="1"/>
          </p:cNvSpPr>
          <p:nvPr>
            <p:ph idx="1"/>
          </p:nvPr>
        </p:nvSpPr>
        <p:spPr>
          <a:xfrm>
            <a:off x="4267200" y="2381251"/>
            <a:ext cx="4419600" cy="3048000"/>
          </a:xfrm>
        </p:spPr>
        <p:txBody>
          <a:bodyPr/>
          <a:lstStyle/>
          <a:p>
            <a:pPr marL="0" indent="0" algn="ctr">
              <a:buNone/>
            </a:pPr>
            <a:r>
              <a:rPr lang="en-US" sz="4400" b="1" i="1" dirty="0" smtClean="0">
                <a:solidFill>
                  <a:srgbClr val="000099"/>
                </a:solidFill>
                <a:latin typeface="Times New Roman" pitchFamily="18" charset="0"/>
                <a:cs typeface="Times New Roman" pitchFamily="18" charset="0"/>
              </a:rPr>
              <a:t>“I will continue to have courage during stress or after a crisis.”</a:t>
            </a:r>
          </a:p>
          <a:p>
            <a:pPr marL="0" indent="0" algn="ctr">
              <a:buNone/>
            </a:pPr>
            <a:endParaRPr lang="en-US" sz="3600" b="1" dirty="0" smtClean="0">
              <a:solidFill>
                <a:srgbClr val="000099"/>
              </a:solidFill>
            </a:endParaRPr>
          </a:p>
          <a:p>
            <a:pPr marL="0" indent="0" algn="ctr">
              <a:buNone/>
            </a:pPr>
            <a:endParaRPr lang="en-US" dirty="0">
              <a:solidFill>
                <a:srgbClr val="000099"/>
              </a:solidFill>
            </a:endParaRPr>
          </a:p>
        </p:txBody>
      </p:sp>
      <p:pic>
        <p:nvPicPr>
          <p:cNvPr id="4" name="Picture 3" descr="106548692.jpg"/>
          <p:cNvPicPr>
            <a:picLocks noChangeAspect="1"/>
          </p:cNvPicPr>
          <p:nvPr/>
        </p:nvPicPr>
        <p:blipFill>
          <a:blip r:embed="rId3" cstate="email"/>
          <a:stretch>
            <a:fillRect/>
          </a:stretch>
        </p:blipFill>
        <p:spPr>
          <a:xfrm>
            <a:off x="471782" y="2305050"/>
            <a:ext cx="3033418" cy="4092927"/>
          </a:xfrm>
          <a:prstGeom prst="rect">
            <a:avLst/>
          </a:prstGeom>
        </p:spPr>
      </p:pic>
      <p:sp>
        <p:nvSpPr>
          <p:cNvPr id="5" name="TextBox 4"/>
          <p:cNvSpPr txBox="1"/>
          <p:nvPr/>
        </p:nvSpPr>
        <p:spPr>
          <a:xfrm>
            <a:off x="6629400" y="5867400"/>
            <a:ext cx="2133600" cy="461665"/>
          </a:xfrm>
          <a:prstGeom prst="rect">
            <a:avLst/>
          </a:prstGeom>
          <a:noFill/>
        </p:spPr>
        <p:txBody>
          <a:bodyPr wrap="square" rtlCol="0">
            <a:spAutoFit/>
          </a:bodyPr>
          <a:lstStyle/>
          <a:p>
            <a:r>
              <a:rPr lang="en-US" sz="1200" dirty="0" smtClean="0"/>
              <a:t>Protective Factors definitions from  Community Café </a:t>
            </a:r>
          </a:p>
        </p:txBody>
      </p:sp>
    </p:spTree>
    <p:extLst>
      <p:ext uri="{BB962C8B-B14F-4D97-AF65-F5344CB8AC3E}">
        <p14:creationId xmlns:p14="http://schemas.microsoft.com/office/powerpoint/2010/main" xmlns="" val="82028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48015"/>
            <a:ext cx="8229600" cy="591671"/>
          </a:xfrm>
        </p:spPr>
        <p:txBody>
          <a:bodyPr/>
          <a:lstStyle/>
          <a:p>
            <a:r>
              <a:rPr lang="en-US" b="1" dirty="0" smtClean="0"/>
              <a:t>Parental Resilience </a:t>
            </a:r>
            <a:endParaRPr lang="en-US" sz="2400" b="1" i="1" dirty="0"/>
          </a:p>
        </p:txBody>
      </p:sp>
      <p:grpSp>
        <p:nvGrpSpPr>
          <p:cNvPr id="3" name="Group 2"/>
          <p:cNvGrpSpPr/>
          <p:nvPr/>
        </p:nvGrpSpPr>
        <p:grpSpPr>
          <a:xfrm>
            <a:off x="142873" y="1951039"/>
            <a:ext cx="8643938" cy="4640261"/>
            <a:chOff x="142873" y="1951039"/>
            <a:chExt cx="8643938" cy="4144961"/>
          </a:xfrm>
        </p:grpSpPr>
        <p:sp>
          <p:nvSpPr>
            <p:cNvPr id="4" name="Rectangle 15"/>
            <p:cNvSpPr>
              <a:spLocks noChangeArrowheads="1"/>
            </p:cNvSpPr>
            <p:nvPr/>
          </p:nvSpPr>
          <p:spPr bwMode="auto">
            <a:xfrm>
              <a:off x="6837363" y="4616451"/>
              <a:ext cx="1882775" cy="1452563"/>
            </a:xfrm>
            <a:prstGeom prst="rect">
              <a:avLst/>
            </a:prstGeom>
            <a:solidFill>
              <a:schemeClr val="folHlink"/>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sp3d>
          </p:spPr>
          <p:txBody>
            <a:bodyPr anchor="ctr" anchorCtr="1">
              <a:flatTx/>
            </a:bodyPr>
            <a:lstStyle/>
            <a:p>
              <a:pPr algn="ctr"/>
              <a:r>
                <a:rPr lang="en-US" sz="2200" b="1" dirty="0">
                  <a:solidFill>
                    <a:schemeClr val="bg1"/>
                  </a:solidFill>
                  <a:latin typeface="Arial" charset="0"/>
                </a:rPr>
                <a:t>Hope</a:t>
              </a:r>
            </a:p>
          </p:txBody>
        </p:sp>
        <p:sp>
          <p:nvSpPr>
            <p:cNvPr id="5" name="Rectangle 22"/>
            <p:cNvSpPr>
              <a:spLocks noChangeArrowheads="1"/>
            </p:cNvSpPr>
            <p:nvPr/>
          </p:nvSpPr>
          <p:spPr bwMode="auto">
            <a:xfrm>
              <a:off x="4540250" y="4616451"/>
              <a:ext cx="1882775" cy="1452563"/>
            </a:xfrm>
            <a:prstGeom prst="rect">
              <a:avLst/>
            </a:prstGeom>
            <a:solidFill>
              <a:schemeClr val="hlink"/>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sp3d>
          </p:spPr>
          <p:txBody>
            <a:bodyPr anchor="ctr" anchorCtr="1">
              <a:flatTx/>
            </a:bodyPr>
            <a:lstStyle/>
            <a:p>
              <a:pPr algn="ctr"/>
              <a:r>
                <a:rPr lang="en-US" sz="2200" b="1" dirty="0" smtClean="0">
                  <a:solidFill>
                    <a:srgbClr val="F1EEA9"/>
                  </a:solidFill>
                  <a:latin typeface="Arial" charset="0"/>
                </a:rPr>
                <a:t>Communi-cation </a:t>
              </a:r>
              <a:r>
                <a:rPr lang="en-US" sz="2200" b="1" dirty="0">
                  <a:solidFill>
                    <a:srgbClr val="F1EEA9"/>
                  </a:solidFill>
                  <a:latin typeface="Arial" charset="0"/>
                </a:rPr>
                <a:t>skills</a:t>
              </a:r>
            </a:p>
          </p:txBody>
        </p:sp>
        <p:sp>
          <p:nvSpPr>
            <p:cNvPr id="6" name="Rectangle 21"/>
            <p:cNvSpPr>
              <a:spLocks noChangeArrowheads="1"/>
            </p:cNvSpPr>
            <p:nvPr/>
          </p:nvSpPr>
          <p:spPr bwMode="auto">
            <a:xfrm>
              <a:off x="5961061" y="3355976"/>
              <a:ext cx="1882775" cy="1452563"/>
            </a:xfrm>
            <a:prstGeom prst="rect">
              <a:avLst/>
            </a:prstGeom>
            <a:solidFill>
              <a:schemeClr val="accent1"/>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accent1"/>
              </a:extrusionClr>
            </a:sp3d>
          </p:spPr>
          <p:txBody>
            <a:bodyPr anchor="ctr" anchorCtr="1">
              <a:flatTx/>
            </a:bodyPr>
            <a:lstStyle/>
            <a:p>
              <a:pPr algn="ctr"/>
              <a:r>
                <a:rPr lang="en-US" sz="2200" b="1" dirty="0">
                  <a:solidFill>
                    <a:schemeClr val="bg1"/>
                  </a:solidFill>
                  <a:latin typeface="Arial" charset="0"/>
                </a:rPr>
                <a:t>Problem-solve</a:t>
              </a:r>
            </a:p>
          </p:txBody>
        </p:sp>
        <p:sp>
          <p:nvSpPr>
            <p:cNvPr id="7" name="Rectangle 18"/>
            <p:cNvSpPr>
              <a:spLocks noChangeArrowheads="1"/>
            </p:cNvSpPr>
            <p:nvPr/>
          </p:nvSpPr>
          <p:spPr bwMode="auto">
            <a:xfrm>
              <a:off x="6904036" y="1951039"/>
              <a:ext cx="1882775" cy="1452562"/>
            </a:xfrm>
            <a:prstGeom prst="rect">
              <a:avLst/>
            </a:prstGeom>
            <a:solidFill>
              <a:srgbClr val="99CCFF"/>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rgbClr val="99CCFF"/>
              </a:extrusionClr>
            </a:sp3d>
          </p:spPr>
          <p:txBody>
            <a:bodyPr anchor="ctr" anchorCtr="1">
              <a:flatTx/>
            </a:bodyPr>
            <a:lstStyle/>
            <a:p>
              <a:pPr algn="ctr"/>
              <a:r>
                <a:rPr lang="en-US" sz="2200" b="1" dirty="0">
                  <a:solidFill>
                    <a:schemeClr val="bg1"/>
                  </a:solidFill>
                  <a:latin typeface="Arial" charset="0"/>
                </a:rPr>
                <a:t>Make changes for the future</a:t>
              </a:r>
            </a:p>
          </p:txBody>
        </p:sp>
        <p:sp>
          <p:nvSpPr>
            <p:cNvPr id="8" name="Rectangle 19"/>
            <p:cNvSpPr>
              <a:spLocks noChangeArrowheads="1"/>
            </p:cNvSpPr>
            <p:nvPr/>
          </p:nvSpPr>
          <p:spPr bwMode="auto">
            <a:xfrm>
              <a:off x="142873" y="1951039"/>
              <a:ext cx="1882775" cy="1452562"/>
            </a:xfrm>
            <a:prstGeom prst="rect">
              <a:avLst/>
            </a:prstGeom>
            <a:solidFill>
              <a:schemeClr val="hlink"/>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sp3d>
          </p:spPr>
          <p:txBody>
            <a:bodyPr anchor="ctr" anchorCtr="1">
              <a:flatTx/>
            </a:bodyPr>
            <a:lstStyle/>
            <a:p>
              <a:pPr algn="ctr"/>
              <a:r>
                <a:rPr lang="en-US" sz="2200" b="1" dirty="0">
                  <a:solidFill>
                    <a:srgbClr val="F1EEA9"/>
                  </a:solidFill>
                  <a:latin typeface="Arial" charset="0"/>
                </a:rPr>
                <a:t>Gather resources</a:t>
              </a:r>
            </a:p>
          </p:txBody>
        </p:sp>
        <p:sp>
          <p:nvSpPr>
            <p:cNvPr id="9" name="Rectangle 13"/>
            <p:cNvSpPr>
              <a:spLocks noChangeArrowheads="1"/>
            </p:cNvSpPr>
            <p:nvPr/>
          </p:nvSpPr>
          <p:spPr bwMode="auto">
            <a:xfrm>
              <a:off x="4649787" y="1951039"/>
              <a:ext cx="1882775" cy="1452562"/>
            </a:xfrm>
            <a:prstGeom prst="rect">
              <a:avLst/>
            </a:prstGeom>
            <a:solidFill>
              <a:schemeClr val="bg2"/>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bg2"/>
              </a:extrusionClr>
            </a:sp3d>
          </p:spPr>
          <p:txBody>
            <a:bodyPr anchor="ctr" anchorCtr="1">
              <a:flatTx/>
            </a:bodyPr>
            <a:lstStyle/>
            <a:p>
              <a:pPr algn="ctr"/>
              <a:r>
                <a:rPr lang="en-US" sz="2200" b="1" dirty="0">
                  <a:solidFill>
                    <a:schemeClr val="bg1"/>
                  </a:solidFill>
                  <a:latin typeface="Arial" charset="0"/>
                </a:rPr>
                <a:t>Make good choices</a:t>
              </a:r>
            </a:p>
          </p:txBody>
        </p:sp>
        <p:sp>
          <p:nvSpPr>
            <p:cNvPr id="10" name="Rectangle 9"/>
            <p:cNvSpPr>
              <a:spLocks noChangeArrowheads="1"/>
            </p:cNvSpPr>
            <p:nvPr/>
          </p:nvSpPr>
          <p:spPr bwMode="auto">
            <a:xfrm>
              <a:off x="195259" y="4643437"/>
              <a:ext cx="1882775" cy="1452563"/>
            </a:xfrm>
            <a:prstGeom prst="rect">
              <a:avLst/>
            </a:prstGeom>
            <a:solidFill>
              <a:schemeClr val="bg2"/>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bg2"/>
              </a:extrusionClr>
            </a:sp3d>
          </p:spPr>
          <p:txBody>
            <a:bodyPr anchor="ctr" anchorCtr="1">
              <a:flatTx/>
            </a:bodyPr>
            <a:lstStyle/>
            <a:p>
              <a:pPr algn="ctr"/>
              <a:r>
                <a:rPr lang="en-US" sz="2200" b="1" dirty="0">
                  <a:solidFill>
                    <a:schemeClr val="bg1"/>
                  </a:solidFill>
                  <a:latin typeface="Arial" charset="0"/>
                </a:rPr>
                <a:t>Belief system</a:t>
              </a:r>
            </a:p>
          </p:txBody>
        </p:sp>
        <p:sp>
          <p:nvSpPr>
            <p:cNvPr id="11" name="Rectangle 23"/>
            <p:cNvSpPr>
              <a:spLocks noChangeArrowheads="1"/>
            </p:cNvSpPr>
            <p:nvPr/>
          </p:nvSpPr>
          <p:spPr bwMode="auto">
            <a:xfrm>
              <a:off x="2427285" y="4643437"/>
              <a:ext cx="1882775" cy="1452563"/>
            </a:xfrm>
            <a:prstGeom prst="rect">
              <a:avLst/>
            </a:prstGeom>
            <a:solidFill>
              <a:schemeClr val="accent1"/>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accent1"/>
              </a:extrusionClr>
            </a:sp3d>
          </p:spPr>
          <p:txBody>
            <a:bodyPr anchor="ctr" anchorCtr="1">
              <a:flatTx/>
            </a:bodyPr>
            <a:lstStyle/>
            <a:p>
              <a:pPr algn="ctr"/>
              <a:r>
                <a:rPr lang="en-US" sz="2200" b="1" dirty="0">
                  <a:solidFill>
                    <a:schemeClr val="bg1"/>
                  </a:solidFill>
                  <a:latin typeface="Arial" charset="0"/>
                </a:rPr>
                <a:t>Coping strategies</a:t>
              </a:r>
            </a:p>
          </p:txBody>
        </p:sp>
        <p:sp>
          <p:nvSpPr>
            <p:cNvPr id="12" name="Rectangle 17"/>
            <p:cNvSpPr>
              <a:spLocks noChangeArrowheads="1"/>
            </p:cNvSpPr>
            <p:nvPr/>
          </p:nvSpPr>
          <p:spPr bwMode="auto">
            <a:xfrm>
              <a:off x="3282947" y="3382962"/>
              <a:ext cx="2179637" cy="1452563"/>
            </a:xfrm>
            <a:prstGeom prst="rect">
              <a:avLst/>
            </a:prstGeom>
            <a:solidFill>
              <a:schemeClr val="folHlink"/>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sp3d>
          </p:spPr>
          <p:txBody>
            <a:bodyPr anchor="ctr" anchorCtr="1">
              <a:flatTx/>
            </a:bodyPr>
            <a:lstStyle/>
            <a:p>
              <a:pPr algn="ctr"/>
              <a:r>
                <a:rPr lang="en-US" sz="2200" b="1" dirty="0">
                  <a:solidFill>
                    <a:schemeClr val="bg1"/>
                  </a:solidFill>
                  <a:latin typeface="Arial" charset="0"/>
                </a:rPr>
                <a:t>Acknowledge feelings</a:t>
              </a:r>
            </a:p>
          </p:txBody>
        </p:sp>
        <p:sp>
          <p:nvSpPr>
            <p:cNvPr id="13" name="Rectangle 16"/>
            <p:cNvSpPr>
              <a:spLocks noChangeArrowheads="1"/>
            </p:cNvSpPr>
            <p:nvPr/>
          </p:nvSpPr>
          <p:spPr bwMode="auto">
            <a:xfrm>
              <a:off x="947734" y="3382962"/>
              <a:ext cx="1882775" cy="1452563"/>
            </a:xfrm>
            <a:prstGeom prst="rect">
              <a:avLst/>
            </a:prstGeom>
            <a:solidFill>
              <a:srgbClr val="99CCFF"/>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rgbClr val="99CCFF"/>
              </a:extrusionClr>
            </a:sp3d>
          </p:spPr>
          <p:txBody>
            <a:bodyPr anchor="ctr" anchorCtr="1">
              <a:flatTx/>
            </a:bodyPr>
            <a:lstStyle/>
            <a:p>
              <a:pPr algn="ctr"/>
              <a:r>
                <a:rPr lang="en-US" sz="2200" b="1" dirty="0">
                  <a:solidFill>
                    <a:schemeClr val="bg1"/>
                  </a:solidFill>
                  <a:latin typeface="Arial" charset="0"/>
                </a:rPr>
                <a:t>Recognize challenges</a:t>
              </a:r>
            </a:p>
          </p:txBody>
        </p:sp>
        <p:sp>
          <p:nvSpPr>
            <p:cNvPr id="14" name="Rectangle 20"/>
            <p:cNvSpPr>
              <a:spLocks noChangeArrowheads="1"/>
            </p:cNvSpPr>
            <p:nvPr/>
          </p:nvSpPr>
          <p:spPr bwMode="auto">
            <a:xfrm>
              <a:off x="2447922" y="1978025"/>
              <a:ext cx="1882775" cy="1452562"/>
            </a:xfrm>
            <a:prstGeom prst="rect">
              <a:avLst/>
            </a:prstGeom>
            <a:solidFill>
              <a:schemeClr val="accent1"/>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chemeClr val="accent1"/>
              </a:extrusionClr>
            </a:sp3d>
          </p:spPr>
          <p:txBody>
            <a:bodyPr anchor="ctr" anchorCtr="1">
              <a:flatTx/>
            </a:bodyPr>
            <a:lstStyle/>
            <a:p>
              <a:pPr algn="ctr"/>
              <a:r>
                <a:rPr lang="en-US" sz="2200" b="1" dirty="0">
                  <a:solidFill>
                    <a:schemeClr val="bg1"/>
                  </a:solidFill>
                  <a:latin typeface="Arial" charset="0"/>
                </a:rPr>
                <a:t>Take </a:t>
              </a:r>
              <a:br>
                <a:rPr lang="en-US" sz="2200" b="1" dirty="0">
                  <a:solidFill>
                    <a:schemeClr val="bg1"/>
                  </a:solidFill>
                  <a:latin typeface="Arial" charset="0"/>
                </a:rPr>
              </a:br>
              <a:r>
                <a:rPr lang="en-US" sz="2200" b="1" dirty="0">
                  <a:solidFill>
                    <a:schemeClr val="bg1"/>
                  </a:solidFill>
                  <a:latin typeface="Arial" charset="0"/>
                </a:rPr>
                <a:t>action</a:t>
              </a:r>
            </a:p>
          </p:txBody>
        </p:sp>
      </p:grpSp>
    </p:spTree>
    <p:extLst>
      <p:ext uri="{BB962C8B-B14F-4D97-AF65-F5344CB8AC3E}">
        <p14:creationId xmlns:p14="http://schemas.microsoft.com/office/powerpoint/2010/main" xmlns="" val="553867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76565"/>
            <a:ext cx="8229600" cy="1280835"/>
          </a:xfrm>
        </p:spPr>
        <p:txBody>
          <a:bodyPr>
            <a:noAutofit/>
          </a:bodyPr>
          <a:lstStyle/>
          <a:p>
            <a:pPr algn="l"/>
            <a:r>
              <a:rPr lang="en-US" dirty="0" smtClean="0"/>
              <a:t>How Do You Help Build Parental Resilience?</a:t>
            </a:r>
            <a:endParaRPr lang="en-US" dirty="0"/>
          </a:p>
        </p:txBody>
      </p:sp>
      <p:sp>
        <p:nvSpPr>
          <p:cNvPr id="3" name="Content Placeholder 2"/>
          <p:cNvSpPr>
            <a:spLocks noGrp="1"/>
          </p:cNvSpPr>
          <p:nvPr>
            <p:ph idx="1"/>
          </p:nvPr>
        </p:nvSpPr>
        <p:spPr>
          <a:xfrm>
            <a:off x="0" y="1600200"/>
            <a:ext cx="9144000" cy="476250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lstStyle/>
          <a:p>
            <a:pPr>
              <a:buClr>
                <a:srgbClr val="582315"/>
              </a:buClr>
            </a:pPr>
            <a:r>
              <a:rPr lang="en-US" sz="3200" dirty="0" smtClean="0"/>
              <a:t>Through regular contact, show parents:</a:t>
            </a:r>
          </a:p>
          <a:p>
            <a:pPr lvl="1">
              <a:buClr>
                <a:srgbClr val="582315"/>
              </a:buClr>
              <a:buFont typeface="Arial" pitchFamily="34" charset="0"/>
              <a:buChar char="•"/>
            </a:pPr>
            <a:r>
              <a:rPr lang="en-US" sz="2800" dirty="0" smtClean="0"/>
              <a:t>They are valued</a:t>
            </a:r>
          </a:p>
          <a:p>
            <a:pPr lvl="1">
              <a:buClr>
                <a:srgbClr val="582315"/>
              </a:buClr>
              <a:buFont typeface="Arial" pitchFamily="34" charset="0"/>
              <a:buChar char="•"/>
            </a:pPr>
            <a:r>
              <a:rPr lang="en-US" sz="2800" dirty="0" smtClean="0"/>
              <a:t>Staff is concerned about them</a:t>
            </a:r>
          </a:p>
          <a:p>
            <a:pPr lvl="1">
              <a:buClr>
                <a:srgbClr val="582315"/>
              </a:buClr>
              <a:buFont typeface="Arial" pitchFamily="34" charset="0"/>
              <a:buChar char="•"/>
            </a:pPr>
            <a:r>
              <a:rPr lang="en-US" sz="2800" dirty="0" smtClean="0"/>
              <a:t>Help is available</a:t>
            </a:r>
          </a:p>
          <a:p>
            <a:pPr lvl="1">
              <a:buClr>
                <a:srgbClr val="582315"/>
              </a:buClr>
              <a:buNone/>
            </a:pPr>
            <a:endParaRPr lang="en-US" dirty="0" smtClean="0"/>
          </a:p>
          <a:p>
            <a:pPr>
              <a:buClr>
                <a:srgbClr val="582315"/>
              </a:buClr>
            </a:pPr>
            <a:r>
              <a:rPr lang="en-US" sz="3200" dirty="0" smtClean="0"/>
              <a:t>Acknowledge successes</a:t>
            </a:r>
          </a:p>
          <a:p>
            <a:pPr>
              <a:buClr>
                <a:srgbClr val="582315"/>
              </a:buClr>
              <a:buNone/>
            </a:pPr>
            <a:endParaRPr lang="en-US" sz="3200" dirty="0" smtClean="0"/>
          </a:p>
          <a:p>
            <a:pPr>
              <a:buClr>
                <a:srgbClr val="582315"/>
              </a:buClr>
            </a:pPr>
            <a:r>
              <a:rPr lang="en-US" sz="3200" dirty="0" smtClean="0"/>
              <a:t>Offer extra support and trusting relationships</a:t>
            </a:r>
          </a:p>
          <a:p>
            <a:pPr>
              <a:buClr>
                <a:srgbClr val="582315"/>
              </a:buClr>
            </a:pPr>
            <a:endParaRPr lang="en-US" dirty="0"/>
          </a:p>
        </p:txBody>
      </p:sp>
      <p:pic>
        <p:nvPicPr>
          <p:cNvPr id="2050" name="Picture 2" descr="http://t2.gstatic.com/images?q=tbn:ANd9GcSg6zi-vpye8sTqQ4r_n43sSftZ-L7AhLMk2K69MccifnFEkUg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0300" y="4133850"/>
            <a:ext cx="2590800" cy="8420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8481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Foundation </a:t>
            </a:r>
            <a:r>
              <a:rPr lang="en-US" dirty="0"/>
              <a:t>T</a:t>
            </a:r>
            <a:r>
              <a:rPr lang="en-US" dirty="0" smtClean="0"/>
              <a:t>o </a:t>
            </a:r>
            <a:r>
              <a:rPr lang="en-US" dirty="0"/>
              <a:t>I</a:t>
            </a:r>
            <a:r>
              <a:rPr lang="en-US" dirty="0" smtClean="0"/>
              <a:t>t All - Relationships</a:t>
            </a:r>
            <a:endParaRPr lang="en-US" dirty="0"/>
          </a:p>
        </p:txBody>
      </p:sp>
      <p:sp>
        <p:nvSpPr>
          <p:cNvPr id="3" name="Content Placeholder 2"/>
          <p:cNvSpPr>
            <a:spLocks noGrp="1"/>
          </p:cNvSpPr>
          <p:nvPr>
            <p:ph sz="half" idx="1"/>
          </p:nvPr>
        </p:nvSpPr>
        <p:spPr>
          <a:xfrm>
            <a:off x="685800" y="2121158"/>
            <a:ext cx="4762500" cy="4467900"/>
          </a:xfrm>
        </p:spPr>
        <p:txBody>
          <a:bodyPr>
            <a:normAutofit/>
          </a:bodyPr>
          <a:lstStyle/>
          <a:p>
            <a:pPr>
              <a:buClr>
                <a:srgbClr val="582315"/>
              </a:buClr>
            </a:pPr>
            <a:r>
              <a:rPr lang="en-US" b="1" dirty="0" smtClean="0">
                <a:solidFill>
                  <a:srgbClr val="000099"/>
                </a:solidFill>
                <a:cs typeface="Times New Roman" pitchFamily="18" charset="0"/>
              </a:rPr>
              <a:t>Mutual respect and partnership </a:t>
            </a:r>
          </a:p>
          <a:p>
            <a:pPr>
              <a:buClr>
                <a:srgbClr val="582315"/>
              </a:buClr>
            </a:pPr>
            <a:endParaRPr lang="en-US" b="1" dirty="0" smtClean="0">
              <a:solidFill>
                <a:srgbClr val="000099"/>
              </a:solidFill>
              <a:cs typeface="Times New Roman" pitchFamily="18" charset="0"/>
            </a:endParaRPr>
          </a:p>
          <a:p>
            <a:pPr>
              <a:buClr>
                <a:srgbClr val="582315"/>
              </a:buClr>
            </a:pPr>
            <a:r>
              <a:rPr lang="en-US" b="1" dirty="0" smtClean="0">
                <a:solidFill>
                  <a:srgbClr val="000099"/>
                </a:solidFill>
              </a:rPr>
              <a:t>Trusting relationships with others, developed over time</a:t>
            </a:r>
          </a:p>
          <a:p>
            <a:pPr>
              <a:buClr>
                <a:srgbClr val="582315"/>
              </a:buClr>
              <a:buNone/>
            </a:pPr>
            <a:endParaRPr lang="en-US" b="1" dirty="0" smtClean="0">
              <a:solidFill>
                <a:srgbClr val="000099"/>
              </a:solidFill>
            </a:endParaRPr>
          </a:p>
          <a:p>
            <a:pPr>
              <a:buClr>
                <a:srgbClr val="582315"/>
              </a:buClr>
            </a:pPr>
            <a:r>
              <a:rPr lang="en-US" b="1" dirty="0" smtClean="0">
                <a:solidFill>
                  <a:srgbClr val="000099"/>
                </a:solidFill>
                <a:cs typeface="Times New Roman" pitchFamily="18" charset="0"/>
              </a:rPr>
              <a:t>Relationships with schools, community agencies and services</a:t>
            </a:r>
          </a:p>
        </p:txBody>
      </p:sp>
      <p:pic>
        <p:nvPicPr>
          <p:cNvPr id="10242" name="Picture 2"/>
          <p:cNvPicPr>
            <a:picLocks noGrp="1" noChangeAspect="1" noChangeArrowheads="1"/>
          </p:cNvPicPr>
          <p:nvPr>
            <p:ph sz="half" idx="2"/>
          </p:nvPr>
        </p:nvPicPr>
        <p:blipFill>
          <a:blip r:embed="rId3" cstate="print">
            <a:lum bright="-20000"/>
            <a:extLst>
              <a:ext uri="{28A0092B-C50C-407E-A947-70E740481C1C}">
                <a14:useLocalDpi xmlns:a14="http://schemas.microsoft.com/office/drawing/2010/main" xmlns="" val="0"/>
              </a:ext>
            </a:extLst>
          </a:blip>
          <a:srcRect/>
          <a:stretch>
            <a:fillRect/>
          </a:stretch>
        </p:blipFill>
        <p:spPr bwMode="auto">
          <a:xfrm>
            <a:off x="5772150" y="1962150"/>
            <a:ext cx="2686050" cy="4660081"/>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1973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305800" cy="1020762"/>
          </a:xfrm>
        </p:spPr>
        <p:txBody>
          <a:bodyPr>
            <a:noAutofit/>
          </a:bodyPr>
          <a:lstStyle/>
          <a:p>
            <a:pPr algn="l"/>
            <a:r>
              <a:rPr lang="en-US" sz="3200" dirty="0">
                <a:latin typeface="+mj-lt"/>
              </a:rPr>
              <a:t>Bringing the Protective </a:t>
            </a:r>
            <a:r>
              <a:rPr lang="en-US" sz="3200" dirty="0" smtClean="0">
                <a:latin typeface="+mj-lt"/>
              </a:rPr>
              <a:t>Factors</a:t>
            </a:r>
            <a:br>
              <a:rPr lang="en-US" sz="3200" dirty="0" smtClean="0">
                <a:latin typeface="+mj-lt"/>
              </a:rPr>
            </a:br>
            <a:r>
              <a:rPr lang="en-US" sz="3200" dirty="0" smtClean="0">
                <a:latin typeface="+mj-lt"/>
              </a:rPr>
              <a:t>Framework </a:t>
            </a:r>
            <a:r>
              <a:rPr lang="en-US" sz="3200" dirty="0">
                <a:latin typeface="+mj-lt"/>
              </a:rPr>
              <a:t>to Life in Your Work</a:t>
            </a:r>
          </a:p>
        </p:txBody>
      </p:sp>
      <p:sp>
        <p:nvSpPr>
          <p:cNvPr id="3" name="Content Placeholder 2"/>
          <p:cNvSpPr>
            <a:spLocks noGrp="1"/>
          </p:cNvSpPr>
          <p:nvPr>
            <p:ph sz="half" idx="1"/>
          </p:nvPr>
        </p:nvSpPr>
        <p:spPr>
          <a:xfrm>
            <a:off x="304800" y="2743201"/>
            <a:ext cx="4191000" cy="4038600"/>
          </a:xfrm>
        </p:spPr>
        <p:txBody>
          <a:bodyPr>
            <a:normAutofit/>
          </a:bodyPr>
          <a:lstStyle/>
          <a:p>
            <a:r>
              <a:rPr lang="en-US" sz="2600" dirty="0" smtClean="0"/>
              <a:t>Online training to support implementation of Strengthening Families™ Protective Factors Framework in multiple settings</a:t>
            </a:r>
          </a:p>
          <a:p>
            <a:r>
              <a:rPr lang="en-US" dirty="0" smtClean="0"/>
              <a:t>Systems may use for awarding CEUs, credit</a:t>
            </a:r>
          </a:p>
          <a:p>
            <a:r>
              <a:rPr lang="en-US" dirty="0"/>
              <a:t>Free of </a:t>
            </a:r>
            <a:r>
              <a:rPr lang="en-US" dirty="0" smtClean="0"/>
              <a:t>charge</a:t>
            </a:r>
            <a:endParaRPr lang="en-US" dirty="0"/>
          </a:p>
        </p:txBody>
      </p:sp>
      <p:pic>
        <p:nvPicPr>
          <p:cNvPr id="5" name="Picture 4" descr="PFMen.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105400" y="2324100"/>
            <a:ext cx="3638550" cy="3638550"/>
          </a:xfrm>
          <a:prstGeom prst="rect">
            <a:avLst/>
          </a:prstGeom>
        </p:spPr>
      </p:pic>
      <p:sp>
        <p:nvSpPr>
          <p:cNvPr id="7" name="TextBox 6"/>
          <p:cNvSpPr txBox="1"/>
          <p:nvPr/>
        </p:nvSpPr>
        <p:spPr>
          <a:xfrm>
            <a:off x="3714750" y="6044625"/>
            <a:ext cx="4800600" cy="584775"/>
          </a:xfrm>
          <a:prstGeom prst="rect">
            <a:avLst/>
          </a:prstGeom>
          <a:noFill/>
        </p:spPr>
        <p:txBody>
          <a:bodyPr wrap="square" rtlCol="0">
            <a:spAutoFit/>
          </a:bodyPr>
          <a:lstStyle/>
          <a:p>
            <a:r>
              <a:rPr lang="en-US" sz="1600" dirty="0" smtClean="0">
                <a:solidFill>
                  <a:srgbClr val="542A00"/>
                </a:solidFill>
                <a:latin typeface="+mj-lt"/>
                <a:cs typeface="Arial Narrow Bold"/>
              </a:rPr>
              <a:t>Find at     </a:t>
            </a:r>
            <a:r>
              <a:rPr lang="en-US" sz="1600" b="1" dirty="0" smtClean="0">
                <a:solidFill>
                  <a:schemeClr val="tx2"/>
                </a:solidFill>
                <a:latin typeface="+mj-lt"/>
                <a:cs typeface="Arial Narrow Bold"/>
              </a:rPr>
              <a:t>www.ctfalliance.org/onlinetraining</a:t>
            </a:r>
            <a:endParaRPr lang="en-US" sz="1600" dirty="0" smtClean="0">
              <a:solidFill>
                <a:srgbClr val="542A00"/>
              </a:solidFill>
              <a:latin typeface="+mj-lt"/>
              <a:cs typeface="Arial Narrow Bold"/>
            </a:endParaRPr>
          </a:p>
          <a:p>
            <a:r>
              <a:rPr lang="en-US" sz="1600" dirty="0" smtClean="0">
                <a:solidFill>
                  <a:srgbClr val="542A00"/>
                </a:solidFill>
                <a:latin typeface="+mj-lt"/>
                <a:cs typeface="Arial Narrow Bold"/>
              </a:rPr>
              <a:t>Contact      </a:t>
            </a:r>
            <a:r>
              <a:rPr lang="en-US" sz="1600" b="1" dirty="0" smtClean="0">
                <a:solidFill>
                  <a:schemeClr val="tx2"/>
                </a:solidFill>
                <a:latin typeface="+mj-lt"/>
                <a:cs typeface="Arial Narrow Bold"/>
              </a:rPr>
              <a:t>onlinelinetraining@ctfalliance.org</a:t>
            </a:r>
          </a:p>
        </p:txBody>
      </p:sp>
    </p:spTree>
    <p:extLst>
      <p:ext uri="{BB962C8B-B14F-4D97-AF65-F5344CB8AC3E}">
        <p14:creationId xmlns:p14="http://schemas.microsoft.com/office/powerpoint/2010/main" xmlns="" val="4148480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lianceLogo.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23850" y="2578241"/>
            <a:ext cx="4240430" cy="1346058"/>
          </a:xfrm>
          <a:prstGeom prst="rect">
            <a:avLst/>
          </a:prstGeom>
        </p:spPr>
      </p:pic>
      <p:sp>
        <p:nvSpPr>
          <p:cNvPr id="2" name="Title 1"/>
          <p:cNvSpPr>
            <a:spLocks noGrp="1"/>
          </p:cNvSpPr>
          <p:nvPr>
            <p:ph type="title"/>
          </p:nvPr>
        </p:nvSpPr>
        <p:spPr>
          <a:xfrm>
            <a:off x="457200" y="1295400"/>
            <a:ext cx="8305800" cy="1020762"/>
          </a:xfrm>
        </p:spPr>
        <p:txBody>
          <a:bodyPr>
            <a:noAutofit/>
          </a:bodyPr>
          <a:lstStyle/>
          <a:p>
            <a:pPr algn="l"/>
            <a:r>
              <a:rPr lang="en-US" sz="3200" dirty="0">
                <a:latin typeface="+mj-lt"/>
              </a:rPr>
              <a:t>Bringing the Protective </a:t>
            </a:r>
            <a:r>
              <a:rPr lang="en-US" sz="3200" dirty="0" smtClean="0">
                <a:latin typeface="+mj-lt"/>
              </a:rPr>
              <a:t>Factors</a:t>
            </a:r>
            <a:br>
              <a:rPr lang="en-US" sz="3200" dirty="0" smtClean="0">
                <a:latin typeface="+mj-lt"/>
              </a:rPr>
            </a:br>
            <a:r>
              <a:rPr lang="en-US" sz="3200" dirty="0" smtClean="0">
                <a:latin typeface="+mj-lt"/>
              </a:rPr>
              <a:t>Framework </a:t>
            </a:r>
            <a:r>
              <a:rPr lang="en-US" sz="3200" dirty="0">
                <a:latin typeface="+mj-lt"/>
              </a:rPr>
              <a:t>to Life in Your Work</a:t>
            </a:r>
          </a:p>
        </p:txBody>
      </p:sp>
      <p:sp>
        <p:nvSpPr>
          <p:cNvPr id="4" name="Content Placeholder 3"/>
          <p:cNvSpPr>
            <a:spLocks noGrp="1"/>
          </p:cNvSpPr>
          <p:nvPr>
            <p:ph sz="half" idx="2"/>
          </p:nvPr>
        </p:nvSpPr>
        <p:spPr>
          <a:xfrm>
            <a:off x="4762500" y="2343150"/>
            <a:ext cx="4114800" cy="4362450"/>
          </a:xfrm>
        </p:spPr>
        <p:txBody>
          <a:bodyPr>
            <a:normAutofit lnSpcReduction="10000"/>
          </a:bodyPr>
          <a:lstStyle/>
          <a:p>
            <a:pPr marL="0" indent="0">
              <a:buNone/>
            </a:pPr>
            <a:r>
              <a:rPr lang="en-US" sz="2600" dirty="0" smtClean="0"/>
              <a:t>7 courses,</a:t>
            </a:r>
            <a:br>
              <a:rPr lang="en-US" sz="2600" dirty="0" smtClean="0"/>
            </a:br>
            <a:r>
              <a:rPr lang="en-US" sz="2600" dirty="0" smtClean="0"/>
              <a:t>each about</a:t>
            </a:r>
            <a:br>
              <a:rPr lang="en-US" sz="2600" dirty="0" smtClean="0"/>
            </a:br>
            <a:r>
              <a:rPr lang="en-US" sz="2600" dirty="0" smtClean="0"/>
              <a:t>2 hours in length</a:t>
            </a:r>
          </a:p>
          <a:p>
            <a:pPr lvl="1">
              <a:buSzPct val="75000"/>
              <a:buFont typeface="Courier New"/>
              <a:buChar char="o"/>
            </a:pPr>
            <a:r>
              <a:rPr lang="en-US" sz="2300" dirty="0" smtClean="0"/>
              <a:t>Introduction to the Framework (also useful as a stand-alone orientation)</a:t>
            </a:r>
          </a:p>
          <a:p>
            <a:pPr lvl="1">
              <a:buSzPct val="75000"/>
              <a:buFont typeface="Courier New"/>
              <a:buChar char="o"/>
            </a:pPr>
            <a:r>
              <a:rPr lang="en-US" sz="2300" dirty="0" smtClean="0"/>
              <a:t>A course on each of the </a:t>
            </a:r>
            <a:r>
              <a:rPr lang="en-US" sz="2300" dirty="0"/>
              <a:t>5</a:t>
            </a:r>
            <a:r>
              <a:rPr lang="en-US" sz="2300" dirty="0" smtClean="0"/>
              <a:t> Protective Factors</a:t>
            </a:r>
          </a:p>
          <a:p>
            <a:pPr lvl="1">
              <a:buSzPct val="75000"/>
              <a:buFont typeface="Courier New"/>
              <a:buChar char="o"/>
            </a:pPr>
            <a:r>
              <a:rPr lang="en-US" sz="2300" dirty="0" smtClean="0"/>
              <a:t>A wrap-up course that moves users from knowledge to action</a:t>
            </a:r>
            <a:endParaRPr lang="en-US" sz="2300" dirty="0"/>
          </a:p>
        </p:txBody>
      </p:sp>
      <p:sp>
        <p:nvSpPr>
          <p:cNvPr id="8" name="Rectangle 7"/>
          <p:cNvSpPr/>
          <p:nvPr/>
        </p:nvSpPr>
        <p:spPr>
          <a:xfrm>
            <a:off x="304800" y="4585722"/>
            <a:ext cx="4572000" cy="1631216"/>
          </a:xfrm>
          <a:prstGeom prst="rect">
            <a:avLst/>
          </a:prstGeom>
        </p:spPr>
        <p:txBody>
          <a:bodyPr>
            <a:spAutoFit/>
          </a:bodyPr>
          <a:lstStyle/>
          <a:p>
            <a:r>
              <a:rPr lang="en-US" sz="2000" dirty="0">
                <a:solidFill>
                  <a:srgbClr val="542A00"/>
                </a:solidFill>
                <a:cs typeface="Arial Narrow Bold"/>
              </a:rPr>
              <a:t>Find at </a:t>
            </a:r>
            <a:r>
              <a:rPr lang="en-US" sz="2000" b="1" dirty="0">
                <a:solidFill>
                  <a:schemeClr val="tx2"/>
                </a:solidFill>
                <a:cs typeface="Arial Narrow Bold"/>
              </a:rPr>
              <a:t>www.ctfalliance.org/onlinetraining</a:t>
            </a:r>
          </a:p>
          <a:p>
            <a:endParaRPr lang="en-US" sz="2000" dirty="0">
              <a:solidFill>
                <a:srgbClr val="542A00"/>
              </a:solidFill>
              <a:cs typeface="Arial Narrow Bold"/>
            </a:endParaRPr>
          </a:p>
          <a:p>
            <a:r>
              <a:rPr lang="en-US" sz="2000" dirty="0">
                <a:solidFill>
                  <a:srgbClr val="542A00"/>
                </a:solidFill>
                <a:cs typeface="Arial Narrow Bold"/>
              </a:rPr>
              <a:t>Contact </a:t>
            </a:r>
            <a:r>
              <a:rPr lang="en-US" sz="2000" b="1" dirty="0">
                <a:solidFill>
                  <a:schemeClr val="tx2"/>
                </a:solidFill>
                <a:cs typeface="Arial Narrow Bold"/>
              </a:rPr>
              <a:t>onlinelinetraining@ctfalliance.org</a:t>
            </a:r>
          </a:p>
        </p:txBody>
      </p:sp>
    </p:spTree>
    <p:extLst>
      <p:ext uri="{BB962C8B-B14F-4D97-AF65-F5344CB8AC3E}">
        <p14:creationId xmlns:p14="http://schemas.microsoft.com/office/powerpoint/2010/main" xmlns="" val="2636465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1266935.jpg"/>
          <p:cNvPicPr>
            <a:picLocks noChangeAspect="1"/>
          </p:cNvPicPr>
          <p:nvPr/>
        </p:nvPicPr>
        <p:blipFill>
          <a:blip r:embed="rId3" cstate="email"/>
          <a:srcRect/>
          <a:stretch>
            <a:fillRect/>
          </a:stretch>
        </p:blipFill>
        <p:spPr>
          <a:xfrm>
            <a:off x="2400300" y="1420124"/>
            <a:ext cx="5086350" cy="3138153"/>
          </a:xfrm>
          <a:prstGeom prst="rect">
            <a:avLst/>
          </a:prstGeom>
        </p:spPr>
      </p:pic>
      <p:sp>
        <p:nvSpPr>
          <p:cNvPr id="2" name="Title 1"/>
          <p:cNvSpPr>
            <a:spLocks noGrp="1"/>
          </p:cNvSpPr>
          <p:nvPr>
            <p:ph type="title"/>
          </p:nvPr>
        </p:nvSpPr>
        <p:spPr>
          <a:xfrm>
            <a:off x="470647" y="890865"/>
            <a:ext cx="8229600" cy="591671"/>
          </a:xfrm>
        </p:spPr>
        <p:txBody>
          <a:bodyPr>
            <a:normAutofit/>
          </a:bodyPr>
          <a:lstStyle/>
          <a:p>
            <a:r>
              <a:rPr lang="en-US" dirty="0" smtClean="0"/>
              <a:t>Resources</a:t>
            </a:r>
            <a:endParaRPr lang="en-US" dirty="0"/>
          </a:p>
        </p:txBody>
      </p:sp>
      <p:sp>
        <p:nvSpPr>
          <p:cNvPr id="5" name="Rectangle 4"/>
          <p:cNvSpPr/>
          <p:nvPr/>
        </p:nvSpPr>
        <p:spPr>
          <a:xfrm>
            <a:off x="0" y="4724400"/>
            <a:ext cx="9144000" cy="19812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800600"/>
            <a:ext cx="8229600" cy="182880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Autofit/>
          </a:bodyPr>
          <a:lstStyle/>
          <a:p>
            <a:pPr marL="0" indent="0" algn="ctr">
              <a:buClr>
                <a:schemeClr val="hlink"/>
              </a:buClr>
              <a:buNone/>
              <a:defRPr/>
            </a:pPr>
            <a:r>
              <a:rPr lang="en-US" sz="2400" dirty="0" smtClean="0">
                <a:latin typeface="Arial" charset="0"/>
                <a:ea typeface="ＭＳ Ｐゴシック" pitchFamily="-80" charset="-128"/>
              </a:rPr>
              <a:t>Strengthening Families National Network</a:t>
            </a:r>
          </a:p>
          <a:p>
            <a:pPr marL="0" indent="0" algn="ctr">
              <a:buClr>
                <a:schemeClr val="hlink"/>
              </a:buClr>
              <a:buNone/>
              <a:defRPr/>
            </a:pPr>
            <a:r>
              <a:rPr lang="en-US" sz="2400" b="1" dirty="0" smtClean="0">
                <a:latin typeface="Arial" charset="0"/>
                <a:ea typeface="ＭＳ Ｐゴシック" pitchFamily="-80" charset="-128"/>
              </a:rPr>
              <a:t>www.strengtheningfamilies.net</a:t>
            </a:r>
            <a:r>
              <a:rPr lang="en-US" sz="2400" dirty="0" smtClean="0">
                <a:latin typeface="Arial" charset="0"/>
                <a:ea typeface="ＭＳ Ｐゴシック" pitchFamily="-80" charset="-128"/>
              </a:rPr>
              <a:t> </a:t>
            </a:r>
          </a:p>
          <a:p>
            <a:pPr marL="0" indent="0" algn="ctr">
              <a:buClr>
                <a:schemeClr val="hlink"/>
              </a:buClr>
              <a:buNone/>
              <a:defRPr/>
            </a:pPr>
            <a:endParaRPr lang="en-US" sz="2400" dirty="0" smtClean="0">
              <a:latin typeface="Arial" charset="0"/>
              <a:ea typeface="ＭＳ Ｐゴシック" pitchFamily="-80" charset="-128"/>
            </a:endParaRPr>
          </a:p>
          <a:p>
            <a:pPr marL="0" indent="0" algn="ctr">
              <a:buClr>
                <a:schemeClr val="hlink"/>
              </a:buClr>
              <a:buNone/>
              <a:defRPr/>
            </a:pPr>
            <a:r>
              <a:rPr lang="en-US" sz="2400" dirty="0" smtClean="0">
                <a:latin typeface="Arial" charset="0"/>
                <a:ea typeface="ＭＳ Ｐゴシック" pitchFamily="-80" charset="-128"/>
              </a:rPr>
              <a:t>Online Modules : </a:t>
            </a:r>
            <a:r>
              <a:rPr lang="en-US" sz="2400" b="1" dirty="0" smtClean="0">
                <a:latin typeface="Arial" charset="0"/>
                <a:ea typeface="ＭＳ Ｐゴシック" pitchFamily="-80" charset="-128"/>
              </a:rPr>
              <a:t>www.ctfalliance.org</a:t>
            </a:r>
          </a:p>
        </p:txBody>
      </p:sp>
    </p:spTree>
    <p:extLst>
      <p:ext uri="{BB962C8B-B14F-4D97-AF65-F5344CB8AC3E}">
        <p14:creationId xmlns:p14="http://schemas.microsoft.com/office/powerpoint/2010/main" xmlns="" val="3878685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70645" y="2088776"/>
            <a:ext cx="8247888" cy="4597774"/>
          </a:xfrm>
          <a:gradFill flip="none" rotWithShape="1">
            <a:gsLst>
              <a:gs pos="0">
                <a:srgbClr val="CDB97D">
                  <a:tint val="66000"/>
                  <a:satMod val="160000"/>
                </a:srgbClr>
              </a:gs>
              <a:gs pos="50000">
                <a:srgbClr val="CDB97D">
                  <a:tint val="44500"/>
                  <a:satMod val="160000"/>
                </a:srgbClr>
              </a:gs>
              <a:gs pos="100000">
                <a:srgbClr val="CDB97D">
                  <a:tint val="23500"/>
                  <a:satMod val="160000"/>
                </a:srgbClr>
              </a:gs>
            </a:gsLst>
            <a:lin ang="16200000" scaled="1"/>
            <a:tileRect/>
          </a:gradFill>
        </p:spPr>
        <p:txBody>
          <a:bodyPr/>
          <a:lstStyle/>
          <a:p>
            <a:pPr marL="0" indent="0">
              <a:buNone/>
            </a:pPr>
            <a:r>
              <a:rPr lang="en-US" sz="2400" b="1" dirty="0" smtClean="0"/>
              <a:t>By the end of this workshop , the participant will be able to:</a:t>
            </a:r>
          </a:p>
          <a:p>
            <a:r>
              <a:rPr lang="en-US" sz="2400" dirty="0" smtClean="0"/>
              <a:t>Recognize the role of ‘Strengthening Families’ and the Protective Factors Framework</a:t>
            </a:r>
          </a:p>
          <a:p>
            <a:pPr marL="0" indent="0">
              <a:buNone/>
            </a:pPr>
            <a:endParaRPr lang="en-US" sz="2400" dirty="0" smtClean="0"/>
          </a:p>
          <a:p>
            <a:r>
              <a:rPr lang="en-US" sz="2400" dirty="0" smtClean="0"/>
              <a:t>Recognize the role of the Pennsylvania Child Welfare Practice Model in fulfilling our mission </a:t>
            </a:r>
          </a:p>
          <a:p>
            <a:pPr marL="0" indent="0">
              <a:buNone/>
            </a:pPr>
            <a:endParaRPr lang="en-US" sz="2400" dirty="0" smtClean="0"/>
          </a:p>
          <a:p>
            <a:r>
              <a:rPr lang="en-US" sz="2400" dirty="0" smtClean="0"/>
              <a:t>Identify </a:t>
            </a:r>
            <a:r>
              <a:rPr lang="en-US" sz="2400" kern="1200" dirty="0">
                <a:ea typeface="ＭＳ Ｐゴシック" pitchFamily="16" charset="-128"/>
              </a:rPr>
              <a:t>connections and commonalities between Pennsylvania’s Child Welfare Practice Model and the Strengthening Families Protective Factors Framework</a:t>
            </a:r>
            <a:endParaRPr lang="en-US" sz="2400" dirty="0" smtClean="0"/>
          </a:p>
          <a:p>
            <a:pPr marL="0" indent="0">
              <a:buNone/>
            </a:pPr>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969992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Pennsylvania Child Welfare Practice Model</a:t>
            </a:r>
            <a:endParaRPr lang="en-US" dirty="0"/>
          </a:p>
        </p:txBody>
      </p:sp>
      <p:pic>
        <p:nvPicPr>
          <p:cNvPr id="6"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071026" y="4400550"/>
            <a:ext cx="3078351"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9997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a Moment </a:t>
            </a:r>
            <a:r>
              <a:rPr lang="en-US" dirty="0"/>
              <a:t>a</a:t>
            </a:r>
            <a:r>
              <a:rPr lang="en-US" dirty="0" smtClean="0"/>
              <a:t>nd Think About This…</a:t>
            </a:r>
            <a:endParaRPr lang="en-US" dirty="0"/>
          </a:p>
        </p:txBody>
      </p:sp>
      <p:sp>
        <p:nvSpPr>
          <p:cNvPr id="5" name="Content Placeholder 4"/>
          <p:cNvSpPr>
            <a:spLocks noGrp="1"/>
          </p:cNvSpPr>
          <p:nvPr>
            <p:ph idx="1"/>
          </p:nvPr>
        </p:nvSpPr>
        <p:spPr>
          <a:xfrm>
            <a:off x="304800" y="2209801"/>
            <a:ext cx="8229600" cy="3886200"/>
          </a:xfrm>
          <a:prstGeom prst="rect">
            <a:avLst/>
          </a:prstGeo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Autofit/>
          </a:bodyPr>
          <a:lstStyle/>
          <a:p>
            <a:pPr>
              <a:buFont typeface="Arial" pitchFamily="34" charset="0"/>
              <a:buChar char="•"/>
            </a:pPr>
            <a:r>
              <a:rPr lang="en-US" sz="3200" dirty="0" smtClean="0"/>
              <a:t>What do you hope to achieve when you work with children, youth and families or when an agency works with you? </a:t>
            </a:r>
          </a:p>
          <a:p>
            <a:pPr>
              <a:buFont typeface="Arial" pitchFamily="34" charset="0"/>
              <a:buChar char="•"/>
            </a:pPr>
            <a:endParaRPr lang="en-US" sz="3200" dirty="0" smtClean="0"/>
          </a:p>
          <a:p>
            <a:pPr>
              <a:buFont typeface="Arial" pitchFamily="34" charset="0"/>
              <a:buChar char="•"/>
            </a:pPr>
            <a:r>
              <a:rPr lang="en-US" sz="3200" dirty="0" smtClean="0"/>
              <a:t>What common goals do we have?</a:t>
            </a:r>
          </a:p>
          <a:p>
            <a:pPr>
              <a:buFont typeface="Arial" pitchFamily="34" charset="0"/>
              <a:buChar char="•"/>
            </a:pPr>
            <a:endParaRPr lang="en-US" dirty="0" smtClean="0"/>
          </a:p>
          <a:p>
            <a:pPr>
              <a:buFont typeface="Arial" pitchFamily="34" charset="0"/>
              <a:buChar char="•"/>
            </a:pPr>
            <a:r>
              <a:rPr lang="en-US" sz="3200" dirty="0" smtClean="0"/>
              <a:t>How </a:t>
            </a:r>
            <a:r>
              <a:rPr lang="en-US" sz="3200" dirty="0"/>
              <a:t>do we reach our goals</a:t>
            </a:r>
            <a:r>
              <a:rPr lang="en-US" sz="3200" dirty="0" smtClean="0"/>
              <a:t>?</a:t>
            </a:r>
          </a:p>
        </p:txBody>
      </p:sp>
    </p:spTree>
    <p:extLst>
      <p:ext uri="{BB962C8B-B14F-4D97-AF65-F5344CB8AC3E}">
        <p14:creationId xmlns:p14="http://schemas.microsoft.com/office/powerpoint/2010/main" xmlns="" val="43603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948015"/>
            <a:ext cx="7772400" cy="524436"/>
          </a:xfrm>
        </p:spPr>
        <p:txBody>
          <a:bodyPr/>
          <a:lstStyle/>
          <a:p>
            <a:r>
              <a:rPr lang="en-US" dirty="0" smtClean="0"/>
              <a:t>What is a “Practice Model” ?</a:t>
            </a:r>
            <a:endParaRPr lang="en-US" dirty="0"/>
          </a:p>
        </p:txBody>
      </p:sp>
      <p:sp>
        <p:nvSpPr>
          <p:cNvPr id="6" name="Content Placeholder 5"/>
          <p:cNvSpPr>
            <a:spLocks noGrp="1"/>
          </p:cNvSpPr>
          <p:nvPr>
            <p:ph sz="half" idx="1"/>
          </p:nvPr>
        </p:nvSpPr>
        <p:spPr>
          <a:xfrm>
            <a:off x="247650" y="1575545"/>
            <a:ext cx="5391150" cy="4746813"/>
          </a:xfrm>
        </p:spPr>
        <p:txBody>
          <a:bodyPr/>
          <a:lstStyle/>
          <a:p>
            <a:pPr marL="0" indent="0" algn="ctr">
              <a:buNone/>
            </a:pPr>
            <a:r>
              <a:rPr lang="en-US" sz="2000" dirty="0">
                <a:latin typeface="Arial" pitchFamily="34" charset="0"/>
                <a:cs typeface="Arial" pitchFamily="34" charset="0"/>
              </a:rPr>
              <a:t> </a:t>
            </a:r>
            <a:r>
              <a:rPr lang="en-US" sz="2800" dirty="0" smtClean="0">
                <a:latin typeface="Arial" pitchFamily="34" charset="0"/>
                <a:cs typeface="Arial" pitchFamily="34" charset="0"/>
              </a:rPr>
              <a:t>At its most basic level, a child welfare practice model is a conceptual map and organizational ideology of how agency employees, families, and stakeholders should unite in creating a physical and emotional environment that focuses on the safety, permanency, and well-being of children, youth and families.  </a:t>
            </a:r>
          </a:p>
          <a:p>
            <a:endParaRPr lang="en-US" sz="2000" dirty="0" smtClean="0">
              <a:latin typeface="Arial" pitchFamily="34" charset="0"/>
              <a:cs typeface="Arial" pitchFamily="34" charset="0"/>
            </a:endParaRPr>
          </a:p>
          <a:p>
            <a:endParaRPr lang="en-US" dirty="0"/>
          </a:p>
        </p:txBody>
      </p:sp>
      <p:pic>
        <p:nvPicPr>
          <p:cNvPr id="1126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2150" y="2209800"/>
            <a:ext cx="2914650" cy="346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9592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0"/>
            <a:ext cx="8229600" cy="1143000"/>
          </a:xfrm>
        </p:spPr>
        <p:txBody>
          <a:bodyPr/>
          <a:lstStyle/>
          <a:p>
            <a:r>
              <a:rPr lang="en-US" dirty="0" smtClean="0"/>
              <a:t>What is a “Practice Model” ?</a:t>
            </a:r>
            <a:endParaRPr lang="en-US" dirty="0"/>
          </a:p>
        </p:txBody>
      </p:sp>
      <p:sp>
        <p:nvSpPr>
          <p:cNvPr id="3" name="Content Placeholder 2"/>
          <p:cNvSpPr>
            <a:spLocks noGrp="1"/>
          </p:cNvSpPr>
          <p:nvPr>
            <p:ph idx="1"/>
          </p:nvPr>
        </p:nvSpPr>
        <p:spPr>
          <a:xfrm>
            <a:off x="470645" y="2228850"/>
            <a:ext cx="8247888" cy="4091267"/>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lstStyle/>
          <a:p>
            <a:pPr algn="ctr">
              <a:buNone/>
            </a:pPr>
            <a:r>
              <a:rPr lang="en-US" sz="2800" dirty="0">
                <a:latin typeface="Arial" pitchFamily="34" charset="0"/>
                <a:cs typeface="Arial" pitchFamily="34" charset="0"/>
              </a:rPr>
              <a:t>	</a:t>
            </a:r>
            <a:r>
              <a:rPr lang="en-US" sz="2800" dirty="0" smtClean="0">
                <a:latin typeface="Arial" pitchFamily="34" charset="0"/>
                <a:cs typeface="Arial" pitchFamily="34" charset="0"/>
              </a:rPr>
              <a:t>The practice model should make an explicit link  connecting the agency’s policy, practice, training, supervision, and quality improvement with its mission, vision, agency values, and strategic plan.  </a:t>
            </a:r>
          </a:p>
          <a:p>
            <a:pPr algn="ctr">
              <a:buNone/>
            </a:pPr>
            <a:r>
              <a:rPr lang="en-US" sz="2800" dirty="0" smtClean="0">
                <a:latin typeface="Arial" pitchFamily="34" charset="0"/>
                <a:cs typeface="Arial" pitchFamily="34" charset="0"/>
              </a:rPr>
              <a:t>It is the agency’s guide to the daily interactions among employees, children, youth, families, stakeholders, and community partners working together to achieve defined outcomes. </a:t>
            </a:r>
          </a:p>
          <a:p>
            <a:pPr algn="ctr"/>
            <a:endParaRPr lang="en-US" dirty="0"/>
          </a:p>
        </p:txBody>
      </p:sp>
    </p:spTree>
    <p:extLst>
      <p:ext uri="{BB962C8B-B14F-4D97-AF65-F5344CB8AC3E}">
        <p14:creationId xmlns:p14="http://schemas.microsoft.com/office/powerpoint/2010/main" xmlns="" val="3690438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485900"/>
          </a:xfrm>
        </p:spPr>
        <p:txBody>
          <a:bodyPr/>
          <a:lstStyle/>
          <a:p>
            <a:pPr algn="l"/>
            <a:r>
              <a:rPr lang="en-US" sz="2800" b="1" dirty="0" smtClean="0"/>
              <a:t>A Clearly Articulated </a:t>
            </a:r>
            <a:br>
              <a:rPr lang="en-US" sz="2800" b="1" dirty="0" smtClean="0"/>
            </a:br>
            <a:r>
              <a:rPr lang="en-US" sz="2800" b="1" dirty="0" smtClean="0"/>
              <a:t>Practice Model Helps Child Welfare Executives, Administrators And Managers: </a:t>
            </a:r>
            <a:endParaRPr lang="en-US" sz="2800" dirty="0"/>
          </a:p>
        </p:txBody>
      </p:sp>
      <p:sp>
        <p:nvSpPr>
          <p:cNvPr id="3" name="Content Placeholder 2"/>
          <p:cNvSpPr>
            <a:spLocks noGrp="1"/>
          </p:cNvSpPr>
          <p:nvPr>
            <p:ph idx="1"/>
          </p:nvPr>
        </p:nvSpPr>
        <p:spPr>
          <a:xfrm>
            <a:off x="457200" y="2133600"/>
            <a:ext cx="8229600" cy="4202787"/>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Autofit/>
          </a:bodyPr>
          <a:lstStyle/>
          <a:p>
            <a:pPr>
              <a:buNone/>
            </a:pPr>
            <a:r>
              <a:rPr lang="en-US" sz="2800" dirty="0" smtClean="0"/>
              <a:t>• </a:t>
            </a:r>
            <a:r>
              <a:rPr lang="en-US" sz="2800" dirty="0"/>
              <a:t>I</a:t>
            </a:r>
            <a:r>
              <a:rPr lang="en-US" sz="2800" dirty="0" smtClean="0"/>
              <a:t>dentify outcomes they hope to achieve</a:t>
            </a:r>
          </a:p>
          <a:p>
            <a:pPr>
              <a:buNone/>
            </a:pPr>
            <a:r>
              <a:rPr lang="en-US" sz="2800" dirty="0" smtClean="0"/>
              <a:t>• Develop a vision </a:t>
            </a:r>
          </a:p>
          <a:p>
            <a:pPr>
              <a:buNone/>
            </a:pPr>
            <a:r>
              <a:rPr lang="en-US" sz="2800" dirty="0" smtClean="0"/>
              <a:t>• Decide how to use agency resources</a:t>
            </a:r>
          </a:p>
          <a:p>
            <a:pPr>
              <a:buNone/>
            </a:pPr>
            <a:r>
              <a:rPr lang="en-US" sz="2800" dirty="0" smtClean="0"/>
              <a:t>• Define staff performance expectations</a:t>
            </a:r>
          </a:p>
          <a:p>
            <a:pPr>
              <a:buNone/>
            </a:pPr>
            <a:r>
              <a:rPr lang="en-US" sz="2800" dirty="0" smtClean="0"/>
              <a:t>• Develop an array of services</a:t>
            </a:r>
          </a:p>
          <a:p>
            <a:pPr>
              <a:buNone/>
            </a:pPr>
            <a:r>
              <a:rPr lang="en-US" sz="2800" dirty="0" smtClean="0"/>
              <a:t>• Create a qualitative case review system</a:t>
            </a:r>
          </a:p>
          <a:p>
            <a:pPr>
              <a:buNone/>
            </a:pPr>
            <a:r>
              <a:rPr lang="en-US" sz="2800" dirty="0" smtClean="0"/>
              <a:t>• Collaborate with families and youth</a:t>
            </a:r>
          </a:p>
          <a:p>
            <a:pPr>
              <a:buNone/>
            </a:pPr>
            <a:r>
              <a:rPr lang="en-US" sz="2800" dirty="0" smtClean="0"/>
              <a:t>• </a:t>
            </a:r>
            <a:r>
              <a:rPr lang="en-US" sz="2800" dirty="0"/>
              <a:t>W</a:t>
            </a:r>
            <a:r>
              <a:rPr lang="en-US" sz="2800" dirty="0" smtClean="0"/>
              <a:t>ork across systems.</a:t>
            </a:r>
            <a:endParaRPr lang="en-US" sz="2800" dirty="0"/>
          </a:p>
        </p:txBody>
      </p:sp>
      <p:sp>
        <p:nvSpPr>
          <p:cNvPr id="4" name="TextBox 3"/>
          <p:cNvSpPr txBox="1"/>
          <p:nvPr/>
        </p:nvSpPr>
        <p:spPr>
          <a:xfrm>
            <a:off x="38100" y="6427113"/>
            <a:ext cx="8534400" cy="430887"/>
          </a:xfrm>
          <a:prstGeom prst="rect">
            <a:avLst/>
          </a:prstGeom>
          <a:noFill/>
        </p:spPr>
        <p:txBody>
          <a:bodyPr wrap="square" rtlCol="0">
            <a:spAutoFit/>
          </a:bodyPr>
          <a:lstStyle/>
          <a:p>
            <a:r>
              <a:rPr lang="en-US" sz="1100" b="1" dirty="0" smtClean="0"/>
              <a:t>“Guide for Developing and Implementing Child Welfare Practice Models” by Jan McCarthy, MSW October, 2012 National Child Welfare Resource Center for Organizational Improvement </a:t>
            </a:r>
            <a:endParaRPr lang="en-US" sz="1100" dirty="0"/>
          </a:p>
        </p:txBody>
      </p:sp>
    </p:spTree>
    <p:extLst>
      <p:ext uri="{BB962C8B-B14F-4D97-AF65-F5344CB8AC3E}">
        <p14:creationId xmlns:p14="http://schemas.microsoft.com/office/powerpoint/2010/main" xmlns="" val="3554518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181100"/>
            <a:ext cx="8477250" cy="1752600"/>
          </a:xfrm>
        </p:spPr>
        <p:txBody>
          <a:bodyPr/>
          <a:lstStyle/>
          <a:p>
            <a:pPr algn="l"/>
            <a:r>
              <a:rPr lang="en-US" sz="2800" b="1" dirty="0" smtClean="0"/>
              <a:t>A clearly articulated practice model helps </a:t>
            </a:r>
            <a:r>
              <a:rPr lang="en-US" sz="2800" b="1" u="sng" dirty="0" smtClean="0"/>
              <a:t>supervisors</a:t>
            </a:r>
            <a:r>
              <a:rPr lang="en-US" sz="2800" b="1" dirty="0" smtClean="0"/>
              <a:t> fulfill their role as keepers of the agency’s culture with responsibility for: </a:t>
            </a:r>
            <a:endParaRPr lang="en-US" sz="2800" dirty="0"/>
          </a:p>
        </p:txBody>
      </p:sp>
      <p:sp>
        <p:nvSpPr>
          <p:cNvPr id="3" name="Content Placeholder 2"/>
          <p:cNvSpPr>
            <a:spLocks noGrp="1"/>
          </p:cNvSpPr>
          <p:nvPr>
            <p:ph idx="1"/>
          </p:nvPr>
        </p:nvSpPr>
        <p:spPr>
          <a:xfrm>
            <a:off x="533400" y="2971801"/>
            <a:ext cx="8153400" cy="291465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lstStyle/>
          <a:p>
            <a:pPr>
              <a:buNone/>
            </a:pPr>
            <a:r>
              <a:rPr lang="en-US" dirty="0" smtClean="0"/>
              <a:t>• </a:t>
            </a:r>
            <a:r>
              <a:rPr lang="en-US" sz="2600" dirty="0"/>
              <a:t>T</a:t>
            </a:r>
            <a:r>
              <a:rPr lang="en-US" sz="2600" dirty="0" smtClean="0"/>
              <a:t>raining, guiding and supporting frontline staff; </a:t>
            </a:r>
          </a:p>
          <a:p>
            <a:pPr>
              <a:buNone/>
            </a:pPr>
            <a:r>
              <a:rPr lang="en-US" sz="2600" dirty="0" smtClean="0"/>
              <a:t>• Monitoring and assessing staff performance and child/family outcomes; </a:t>
            </a:r>
          </a:p>
          <a:p>
            <a:pPr>
              <a:buNone/>
            </a:pPr>
            <a:r>
              <a:rPr lang="en-US" sz="2600" dirty="0" smtClean="0"/>
              <a:t>• Modeling the agency’s values and approach to working with families; and </a:t>
            </a:r>
          </a:p>
          <a:p>
            <a:pPr>
              <a:buNone/>
            </a:pPr>
            <a:r>
              <a:rPr lang="en-US" sz="2600" dirty="0" smtClean="0"/>
              <a:t>• Observing and advocating for needed change.</a:t>
            </a:r>
            <a:endParaRPr lang="en-US" sz="2600" dirty="0"/>
          </a:p>
        </p:txBody>
      </p:sp>
      <p:sp>
        <p:nvSpPr>
          <p:cNvPr id="4" name="TextBox 3"/>
          <p:cNvSpPr txBox="1"/>
          <p:nvPr/>
        </p:nvSpPr>
        <p:spPr>
          <a:xfrm>
            <a:off x="2514600" y="6172200"/>
            <a:ext cx="6629400" cy="430887"/>
          </a:xfrm>
          <a:prstGeom prst="rect">
            <a:avLst/>
          </a:prstGeom>
          <a:noFill/>
        </p:spPr>
        <p:txBody>
          <a:bodyPr wrap="square" rtlCol="0">
            <a:spAutoFit/>
          </a:bodyPr>
          <a:lstStyle/>
          <a:p>
            <a:r>
              <a:rPr lang="en-US" sz="1100" b="1" dirty="0" smtClean="0"/>
              <a:t>“Guide for Developing and Implementing Child Welfare Practice Models” by Jan McCarthy, MSW October, 2012 National Child Welfare Resource Center for Organizational Improvement </a:t>
            </a:r>
            <a:endParaRPr lang="en-US" sz="1100" dirty="0"/>
          </a:p>
        </p:txBody>
      </p:sp>
    </p:spTree>
    <p:extLst>
      <p:ext uri="{BB962C8B-B14F-4D97-AF65-F5344CB8AC3E}">
        <p14:creationId xmlns:p14="http://schemas.microsoft.com/office/powerpoint/2010/main" xmlns="" val="2375340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295400"/>
          </a:xfrm>
        </p:spPr>
        <p:txBody>
          <a:bodyPr/>
          <a:lstStyle/>
          <a:p>
            <a:pPr algn="l"/>
            <a:r>
              <a:rPr lang="en-US" sz="2800" b="1" dirty="0" smtClean="0"/>
              <a:t>A clearly articulated practice model  gives </a:t>
            </a:r>
            <a:r>
              <a:rPr lang="en-US" sz="2800" b="1" u="sng" dirty="0" smtClean="0"/>
              <a:t>child welfare workers</a:t>
            </a:r>
            <a:r>
              <a:rPr lang="en-US" sz="2800" b="1" dirty="0" smtClean="0"/>
              <a:t>: </a:t>
            </a:r>
            <a:endParaRPr lang="en-US" sz="2800" dirty="0"/>
          </a:p>
        </p:txBody>
      </p:sp>
      <p:sp>
        <p:nvSpPr>
          <p:cNvPr id="3" name="Content Placeholder 2"/>
          <p:cNvSpPr>
            <a:spLocks noGrp="1"/>
          </p:cNvSpPr>
          <p:nvPr>
            <p:ph idx="1"/>
          </p:nvPr>
        </p:nvSpPr>
        <p:spPr>
          <a:xfrm>
            <a:off x="457200" y="2476501"/>
            <a:ext cx="8229600" cy="331470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lstStyle/>
          <a:p>
            <a:pPr>
              <a:buNone/>
            </a:pPr>
            <a:r>
              <a:rPr lang="en-US" dirty="0" smtClean="0"/>
              <a:t>• </a:t>
            </a:r>
            <a:r>
              <a:rPr lang="en-US" sz="2600" dirty="0"/>
              <a:t>A</a:t>
            </a:r>
            <a:r>
              <a:rPr lang="en-US" sz="2600" dirty="0" smtClean="0"/>
              <a:t> consistent basis for decision making; </a:t>
            </a:r>
          </a:p>
          <a:p>
            <a:pPr>
              <a:buNone/>
            </a:pPr>
            <a:r>
              <a:rPr lang="en-US" sz="2600" dirty="0" smtClean="0"/>
              <a:t>• Clear expectations and values for their approach to working with families, children, and youth; </a:t>
            </a:r>
          </a:p>
          <a:p>
            <a:pPr>
              <a:buNone/>
            </a:pPr>
            <a:r>
              <a:rPr lang="en-US" sz="2600" dirty="0" smtClean="0"/>
              <a:t>• A focus on desired outcomes; </a:t>
            </a:r>
          </a:p>
          <a:p>
            <a:pPr>
              <a:buNone/>
            </a:pPr>
            <a:r>
              <a:rPr lang="en-US" sz="2600" dirty="0" smtClean="0"/>
              <a:t>• Guidance in working with service providers and other child-serving systems; and </a:t>
            </a:r>
          </a:p>
          <a:p>
            <a:pPr>
              <a:buNone/>
            </a:pPr>
            <a:r>
              <a:rPr lang="en-US" sz="2600" dirty="0" smtClean="0"/>
              <a:t>• A way to evaluate their own performance.</a:t>
            </a:r>
            <a:endParaRPr lang="en-US" sz="2600" dirty="0"/>
          </a:p>
        </p:txBody>
      </p:sp>
      <p:sp>
        <p:nvSpPr>
          <p:cNvPr id="4" name="TextBox 3"/>
          <p:cNvSpPr txBox="1"/>
          <p:nvPr/>
        </p:nvSpPr>
        <p:spPr>
          <a:xfrm>
            <a:off x="2514600" y="6172200"/>
            <a:ext cx="6629400" cy="430887"/>
          </a:xfrm>
          <a:prstGeom prst="rect">
            <a:avLst/>
          </a:prstGeom>
          <a:noFill/>
        </p:spPr>
        <p:txBody>
          <a:bodyPr wrap="square" rtlCol="0">
            <a:spAutoFit/>
          </a:bodyPr>
          <a:lstStyle/>
          <a:p>
            <a:r>
              <a:rPr lang="en-US" sz="1100" b="1" dirty="0" smtClean="0"/>
              <a:t>“Guide for Developing and Implementing Child Welfare Practice Models” by Jan McCarthy, MSW October, 2012 National Child Welfare Resource Center for Organizational Improvement </a:t>
            </a:r>
            <a:endParaRPr lang="en-US" sz="1100" dirty="0"/>
          </a:p>
        </p:txBody>
      </p:sp>
    </p:spTree>
    <p:extLst>
      <p:ext uri="{BB962C8B-B14F-4D97-AF65-F5344CB8AC3E}">
        <p14:creationId xmlns:p14="http://schemas.microsoft.com/office/powerpoint/2010/main" xmlns="" val="1342655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0900"/>
            <a:ext cx="8153400" cy="2552700"/>
          </a:xfrm>
        </p:spPr>
        <p:txBody>
          <a:bodyPr/>
          <a:lstStyle/>
          <a:p>
            <a:pPr algn="ctr"/>
            <a:r>
              <a:rPr lang="en-US" sz="2800" b="1" dirty="0" smtClean="0"/>
              <a:t>A clearly articulated practice model encourages the </a:t>
            </a:r>
            <a:r>
              <a:rPr lang="en-US" sz="2800" b="1" dirty="0" smtClean="0">
                <a:solidFill>
                  <a:srgbClr val="000099"/>
                </a:solidFill>
              </a:rPr>
              <a:t>community</a:t>
            </a:r>
            <a:r>
              <a:rPr lang="en-US" sz="2800" b="1" dirty="0" smtClean="0"/>
              <a:t>, the agency’s network of </a:t>
            </a:r>
            <a:r>
              <a:rPr lang="en-US" sz="2800" b="1" dirty="0" smtClean="0">
                <a:solidFill>
                  <a:srgbClr val="000099"/>
                </a:solidFill>
              </a:rPr>
              <a:t>stakeholders</a:t>
            </a:r>
            <a:r>
              <a:rPr lang="en-US" sz="2800" b="1" dirty="0" smtClean="0"/>
              <a:t>, and </a:t>
            </a:r>
            <a:r>
              <a:rPr lang="en-US" sz="2800" b="1" dirty="0" smtClean="0">
                <a:solidFill>
                  <a:srgbClr val="000099"/>
                </a:solidFill>
              </a:rPr>
              <a:t>children, youth and families</a:t>
            </a:r>
            <a:r>
              <a:rPr lang="en-US" sz="2800" b="1" dirty="0" smtClean="0"/>
              <a:t> to engage with the agency in fulfilling its mission. </a:t>
            </a:r>
            <a:endParaRPr lang="en-US" sz="2800" b="1" dirty="0"/>
          </a:p>
        </p:txBody>
      </p:sp>
      <p:sp>
        <p:nvSpPr>
          <p:cNvPr id="4" name="TextBox 3"/>
          <p:cNvSpPr txBox="1"/>
          <p:nvPr/>
        </p:nvSpPr>
        <p:spPr>
          <a:xfrm>
            <a:off x="2514600" y="6172200"/>
            <a:ext cx="6629400" cy="430887"/>
          </a:xfrm>
          <a:prstGeom prst="rect">
            <a:avLst/>
          </a:prstGeom>
          <a:noFill/>
        </p:spPr>
        <p:txBody>
          <a:bodyPr wrap="square" rtlCol="0">
            <a:spAutoFit/>
          </a:bodyPr>
          <a:lstStyle/>
          <a:p>
            <a:r>
              <a:rPr lang="en-US" sz="1100" b="1" dirty="0" smtClean="0"/>
              <a:t>“Guide for Developing and Implementing Child Welfare Practice Models” by Jan McCarthy, MSW October, 2012 National Child Welfare Resource Center for Organizational Improvement </a:t>
            </a:r>
            <a:endParaRPr lang="en-US" sz="11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6324600" cy="2057400"/>
          </a:xfrm>
          <a:prstGeom prst="rect">
            <a:avLst/>
          </a:prstGeom>
        </p:spPr>
      </p:pic>
    </p:spTree>
    <p:extLst>
      <p:ext uri="{BB962C8B-B14F-4D97-AF65-F5344CB8AC3E}">
        <p14:creationId xmlns:p14="http://schemas.microsoft.com/office/powerpoint/2010/main" xmlns="" val="1081721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580876" y="3945403"/>
            <a:ext cx="1528066" cy="369332"/>
          </a:xfrm>
          <a:prstGeom prst="rect">
            <a:avLst/>
          </a:prstGeom>
          <a:noFill/>
        </p:spPr>
        <p:txBody>
          <a:bodyPr wrap="square" rtlCol="0">
            <a:spAutoFit/>
          </a:bodyPr>
          <a:lstStyle/>
          <a:p>
            <a:r>
              <a:rPr lang="en-US" dirty="0" smtClean="0">
                <a:solidFill>
                  <a:schemeClr val="bg1"/>
                </a:solidFill>
              </a:rPr>
              <a:t>Permanency</a:t>
            </a:r>
            <a:endParaRPr lang="en-US" dirty="0">
              <a:solidFill>
                <a:schemeClr val="bg1"/>
              </a:solidFill>
            </a:endParaRPr>
          </a:p>
        </p:txBody>
      </p:sp>
      <p:grpSp>
        <p:nvGrpSpPr>
          <p:cNvPr id="16" name="Group 15"/>
          <p:cNvGrpSpPr/>
          <p:nvPr/>
        </p:nvGrpSpPr>
        <p:grpSpPr>
          <a:xfrm>
            <a:off x="-34183" y="1216342"/>
            <a:ext cx="9232903" cy="4415035"/>
            <a:chOff x="-34183" y="1216342"/>
            <a:chExt cx="9232903" cy="4415035"/>
          </a:xfrm>
        </p:grpSpPr>
        <p:pic>
          <p:nvPicPr>
            <p:cNvPr id="37" name="Picture 36"/>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xmlns="">
                    <a14:imgLayer r:embed="rId4">
                      <a14:imgEffect>
                        <a14:artisticGlowDiffused/>
                      </a14:imgEffect>
                    </a14:imgLayer>
                  </a14:imgProps>
                </a:ext>
                <a:ext uri="{28A0092B-C50C-407E-A947-70E740481C1C}">
                  <a14:useLocalDpi xmlns:a14="http://schemas.microsoft.com/office/drawing/2010/main" xmlns="" val="0"/>
                </a:ext>
              </a:extLst>
            </a:blip>
            <a:stretch>
              <a:fillRect/>
            </a:stretch>
          </p:blipFill>
          <p:spPr>
            <a:xfrm>
              <a:off x="2609386" y="1216342"/>
              <a:ext cx="3971490" cy="3347531"/>
            </a:xfrm>
            <a:prstGeom prst="rect">
              <a:avLst/>
            </a:prstGeom>
          </p:spPr>
        </p:pic>
        <p:sp>
          <p:nvSpPr>
            <p:cNvPr id="2" name="TextBox 1"/>
            <p:cNvSpPr txBox="1"/>
            <p:nvPr/>
          </p:nvSpPr>
          <p:spPr>
            <a:xfrm>
              <a:off x="3257550" y="1695450"/>
              <a:ext cx="2705100" cy="2062103"/>
            </a:xfrm>
            <a:prstGeom prst="rect">
              <a:avLst/>
            </a:prstGeom>
            <a:noFill/>
          </p:spPr>
          <p:txBody>
            <a:bodyPr wrap="square" rtlCol="0">
              <a:spAutoFit/>
            </a:bodyPr>
            <a:lstStyle/>
            <a:p>
              <a:pPr algn="ctr"/>
              <a:r>
                <a:rPr lang="en-US" sz="3200" dirty="0" smtClean="0"/>
                <a:t>PA </a:t>
              </a:r>
            </a:p>
            <a:p>
              <a:pPr algn="ctr"/>
              <a:r>
                <a:rPr lang="en-US" sz="3200" dirty="0" smtClean="0"/>
                <a:t>Child Welfare Practice Model</a:t>
              </a:r>
              <a:endParaRPr lang="en-US" sz="3200" dirty="0"/>
            </a:p>
          </p:txBody>
        </p:sp>
        <p:sp>
          <p:nvSpPr>
            <p:cNvPr id="4" name="Trapezoid 3"/>
            <p:cNvSpPr/>
            <p:nvPr/>
          </p:nvSpPr>
          <p:spPr bwMode="auto">
            <a:xfrm rot="19478907" flipV="1">
              <a:off x="933450" y="2762250"/>
              <a:ext cx="2819400" cy="2190750"/>
            </a:xfrm>
            <a:prstGeom prst="trapezoi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6" name="TextBox 5"/>
            <p:cNvSpPr txBox="1"/>
            <p:nvPr/>
          </p:nvSpPr>
          <p:spPr>
            <a:xfrm rot="19473392">
              <a:off x="1143000" y="3417837"/>
              <a:ext cx="2552700" cy="830997"/>
            </a:xfrm>
            <a:prstGeom prst="rect">
              <a:avLst/>
            </a:prstGeom>
            <a:noFill/>
          </p:spPr>
          <p:txBody>
            <a:bodyPr wrap="square" rtlCol="0">
              <a:spAutoFit/>
            </a:bodyPr>
            <a:lstStyle/>
            <a:p>
              <a:pPr algn="ctr"/>
              <a:r>
                <a:rPr lang="en-US" b="1" dirty="0" smtClean="0">
                  <a:solidFill>
                    <a:schemeClr val="bg1"/>
                  </a:solidFill>
                </a:rPr>
                <a:t>Strengthening Families</a:t>
              </a:r>
              <a:endParaRPr lang="en-US" b="1" dirty="0">
                <a:solidFill>
                  <a:schemeClr val="bg1"/>
                </a:solidFill>
              </a:endParaRPr>
            </a:p>
          </p:txBody>
        </p:sp>
        <p:sp>
          <p:nvSpPr>
            <p:cNvPr id="10" name="Trapezoid 9"/>
            <p:cNvSpPr/>
            <p:nvPr/>
          </p:nvSpPr>
          <p:spPr bwMode="auto">
            <a:xfrm rot="7379279">
              <a:off x="440362" y="3864369"/>
              <a:ext cx="1292463" cy="2241553"/>
            </a:xfrm>
            <a:prstGeom prst="trapezoi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45" name="Trapezoid 44"/>
            <p:cNvSpPr/>
            <p:nvPr/>
          </p:nvSpPr>
          <p:spPr bwMode="auto">
            <a:xfrm rot="2147297" flipV="1">
              <a:off x="5420860" y="2719502"/>
              <a:ext cx="2819400" cy="2190750"/>
            </a:xfrm>
            <a:prstGeom prst="trapezoi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46" name="Trapezoid 45"/>
            <p:cNvSpPr/>
            <p:nvPr/>
          </p:nvSpPr>
          <p:spPr bwMode="auto">
            <a:xfrm rot="14237331" flipH="1">
              <a:off x="7431712" y="3845319"/>
              <a:ext cx="1292463" cy="2241553"/>
            </a:xfrm>
            <a:prstGeom prst="trapezoid">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47" name="Picture 4" descr="http://www.psychologytoday.com/files/u45/outcomes.gif">
              <a:hlinkClick r:id="rId5"/>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3537856" y="4404170"/>
              <a:ext cx="2114550" cy="11565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8" name="TextBox 47"/>
          <p:cNvSpPr txBox="1"/>
          <p:nvPr/>
        </p:nvSpPr>
        <p:spPr>
          <a:xfrm>
            <a:off x="381000" y="5485746"/>
            <a:ext cx="8763000" cy="1384995"/>
          </a:xfrm>
          <a:prstGeom prst="rect">
            <a:avLst/>
          </a:prstGeom>
          <a:noFill/>
        </p:spPr>
        <p:txBody>
          <a:bodyPr wrap="square" rtlCol="0">
            <a:spAutoFit/>
          </a:bodyPr>
          <a:lstStyle/>
          <a:p>
            <a:pPr algn="ctr"/>
            <a:endParaRPr lang="en-US" sz="2800" b="1" dirty="0" smtClean="0">
              <a:solidFill>
                <a:srgbClr val="000099"/>
              </a:solidFill>
            </a:endParaRPr>
          </a:p>
          <a:p>
            <a:pPr algn="ctr"/>
            <a:r>
              <a:rPr lang="en-US" sz="2800" b="1" dirty="0" smtClean="0">
                <a:solidFill>
                  <a:srgbClr val="000099"/>
                </a:solidFill>
              </a:rPr>
              <a:t>FOR PENNSYLVANIA’S CHILDREN, YOUTH AND FAMILIES</a:t>
            </a:r>
            <a:endParaRPr lang="en-US" sz="2800" b="1" dirty="0">
              <a:solidFill>
                <a:srgbClr val="000099"/>
              </a:solidFill>
            </a:endParaRPr>
          </a:p>
        </p:txBody>
      </p:sp>
    </p:spTree>
    <p:extLst>
      <p:ext uri="{BB962C8B-B14F-4D97-AF65-F5344CB8AC3E}">
        <p14:creationId xmlns:p14="http://schemas.microsoft.com/office/powerpoint/2010/main" xmlns="" val="1683376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123951"/>
            <a:ext cx="8490697" cy="1200150"/>
          </a:xfrm>
        </p:spPr>
        <p:txBody>
          <a:bodyPr>
            <a:normAutofit fontScale="90000"/>
          </a:bodyPr>
          <a:lstStyle/>
          <a:p>
            <a:r>
              <a:rPr lang="en-US" sz="4000" dirty="0" smtClean="0"/>
              <a:t>Pennsylvania’s Child Welfare </a:t>
            </a:r>
            <a:br>
              <a:rPr lang="en-US" sz="4000" dirty="0" smtClean="0"/>
            </a:br>
            <a:r>
              <a:rPr lang="en-US" sz="4000" dirty="0" smtClean="0"/>
              <a:t>Practice Model</a:t>
            </a:r>
            <a:endParaRPr lang="en-US" sz="4000" dirty="0"/>
          </a:p>
        </p:txBody>
      </p:sp>
      <p:sp>
        <p:nvSpPr>
          <p:cNvPr id="3" name="Content Placeholder 2"/>
          <p:cNvSpPr>
            <a:spLocks noGrp="1"/>
          </p:cNvSpPr>
          <p:nvPr>
            <p:ph idx="1"/>
          </p:nvPr>
        </p:nvSpPr>
        <p:spPr>
          <a:xfrm>
            <a:off x="457200" y="2457450"/>
            <a:ext cx="8229600" cy="4267200"/>
          </a:xfrm>
        </p:spPr>
        <p:txBody>
          <a:bodyPr>
            <a:normAutofit/>
          </a:bodyPr>
          <a:lstStyle/>
          <a:p>
            <a:pPr>
              <a:buFont typeface="Arial" pitchFamily="34" charset="0"/>
              <a:buChar char="•"/>
            </a:pPr>
            <a:r>
              <a:rPr lang="en-US" sz="2800" dirty="0">
                <a:latin typeface="Arial" pitchFamily="34" charset="0"/>
                <a:cs typeface="Arial" pitchFamily="34" charset="0"/>
              </a:rPr>
              <a:t>We believe the Practice Model will serve to improve practice and ultimately result in better services and outcomes for </a:t>
            </a:r>
            <a:r>
              <a:rPr lang="en-US" sz="2800" dirty="0" smtClean="0">
                <a:latin typeface="Arial" pitchFamily="34" charset="0"/>
                <a:cs typeface="Arial" pitchFamily="34" charset="0"/>
              </a:rPr>
              <a:t> children, youth and families</a:t>
            </a:r>
            <a:endParaRPr lang="en-US" sz="2800" dirty="0">
              <a:latin typeface="Arial" pitchFamily="34" charset="0"/>
              <a:cs typeface="Arial" pitchFamily="34" charset="0"/>
            </a:endParaRPr>
          </a:p>
          <a:p>
            <a:pPr lvl="0">
              <a:buFont typeface="Arial" pitchFamily="34" charset="0"/>
              <a:buChar char="•"/>
            </a:pPr>
            <a:r>
              <a:rPr lang="en-US" sz="2800" dirty="0" smtClean="0">
                <a:latin typeface="Arial" pitchFamily="34" charset="0"/>
                <a:cs typeface="Arial" pitchFamily="34" charset="0"/>
              </a:rPr>
              <a:t>The Practice Model </a:t>
            </a:r>
            <a:r>
              <a:rPr lang="en-US" sz="2800" dirty="0">
                <a:latin typeface="Arial" pitchFamily="34" charset="0"/>
                <a:cs typeface="Arial" pitchFamily="34" charset="0"/>
              </a:rPr>
              <a:t>can serve as the </a:t>
            </a:r>
            <a:r>
              <a:rPr lang="en-US" sz="2800" b="1" i="1" dirty="0">
                <a:latin typeface="Arial" pitchFamily="34" charset="0"/>
                <a:cs typeface="Arial" pitchFamily="34" charset="0"/>
              </a:rPr>
              <a:t>keystone</a:t>
            </a:r>
            <a:r>
              <a:rPr lang="en-US" sz="2800" dirty="0">
                <a:latin typeface="Arial" pitchFamily="34" charset="0"/>
                <a:cs typeface="Arial" pitchFamily="34" charset="0"/>
              </a:rPr>
              <a:t> to connect and link </a:t>
            </a:r>
            <a:r>
              <a:rPr lang="en-US" sz="2800" dirty="0" smtClean="0">
                <a:latin typeface="Arial" pitchFamily="34" charset="0"/>
                <a:cs typeface="Arial" pitchFamily="34" charset="0"/>
              </a:rPr>
              <a:t>our values with our efforts </a:t>
            </a:r>
            <a:r>
              <a:rPr lang="en-US" sz="2800" dirty="0">
                <a:latin typeface="Arial" pitchFamily="34" charset="0"/>
                <a:cs typeface="Arial" pitchFamily="34" charset="0"/>
              </a:rPr>
              <a:t>at improving </a:t>
            </a:r>
            <a:r>
              <a:rPr lang="en-US" sz="2800" dirty="0" smtClean="0">
                <a:latin typeface="Arial" pitchFamily="34" charset="0"/>
                <a:cs typeface="Arial" pitchFamily="34" charset="0"/>
              </a:rPr>
              <a:t>outcomes</a:t>
            </a:r>
            <a:endParaRPr lang="en-US" sz="2800" dirty="0">
              <a:latin typeface="Arial" pitchFamily="34" charset="0"/>
              <a:cs typeface="Arial" pitchFamily="34" charset="0"/>
            </a:endParaRPr>
          </a:p>
          <a:p>
            <a:pPr lvl="0">
              <a:buFont typeface="Arial" pitchFamily="34" charset="0"/>
              <a:buChar char="•"/>
            </a:pPr>
            <a:r>
              <a:rPr lang="en-US" sz="2800" dirty="0" smtClean="0">
                <a:latin typeface="Arial" pitchFamily="34" charset="0"/>
                <a:cs typeface="Arial" pitchFamily="34" charset="0"/>
              </a:rPr>
              <a:t>Successful implementation is critical.</a:t>
            </a:r>
          </a:p>
          <a:p>
            <a:pPr lvl="0"/>
            <a:endParaRPr lang="en-US" dirty="0" smtClean="0"/>
          </a:p>
          <a:p>
            <a:pPr lvl="0"/>
            <a:endParaRPr lang="en-US" dirty="0" smtClean="0"/>
          </a:p>
          <a:p>
            <a:endParaRPr lang="en-US" dirty="0"/>
          </a:p>
        </p:txBody>
      </p:sp>
      <p:pic>
        <p:nvPicPr>
          <p:cNvPr id="3074" name="Picture 2" descr="http://upload.wikimedia.org/wikipedia/commons/thumb/1/1a/Keystone_state_symbol_Pennsylvania.svg/497px-Keystone_state_symbol_Pennsylvania.svg.png">
            <a:hlinkClick r:id="rId3"/>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48500" y="5180139"/>
            <a:ext cx="1745911" cy="1698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2359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a:xfrm>
            <a:off x="470645" y="2698377"/>
            <a:ext cx="8247888" cy="2254624"/>
          </a:xfrm>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16200000" scaled="1"/>
            <a:tileRect/>
          </a:gradFill>
        </p:spPr>
        <p:txBody>
          <a:bodyPr/>
          <a:lstStyle/>
          <a:p>
            <a:r>
              <a:rPr lang="en-US" dirty="0" smtClean="0"/>
              <a:t>Introduction</a:t>
            </a:r>
          </a:p>
          <a:p>
            <a:r>
              <a:rPr lang="en-US" dirty="0" smtClean="0"/>
              <a:t>Strengthening Families</a:t>
            </a:r>
          </a:p>
          <a:p>
            <a:r>
              <a:rPr lang="en-US" dirty="0" smtClean="0"/>
              <a:t>The Protective Factors Framework</a:t>
            </a:r>
          </a:p>
          <a:p>
            <a:r>
              <a:rPr lang="en-US" dirty="0" smtClean="0"/>
              <a:t>The </a:t>
            </a:r>
            <a:r>
              <a:rPr lang="en-US" dirty="0"/>
              <a:t>P</a:t>
            </a:r>
            <a:r>
              <a:rPr lang="en-US" dirty="0" smtClean="0"/>
              <a:t>ennsylvania Child Welfare Practice Model</a:t>
            </a:r>
          </a:p>
          <a:p>
            <a:endParaRPr lang="en-US" dirty="0" smtClean="0"/>
          </a:p>
          <a:p>
            <a:endParaRPr lang="en-US" dirty="0"/>
          </a:p>
        </p:txBody>
      </p:sp>
    </p:spTree>
    <p:extLst>
      <p:ext uri="{BB962C8B-B14F-4D97-AF65-F5344CB8AC3E}">
        <p14:creationId xmlns:p14="http://schemas.microsoft.com/office/powerpoint/2010/main" xmlns="" val="591041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47" y="1119465"/>
            <a:ext cx="8229600" cy="1318935"/>
          </a:xfrm>
        </p:spPr>
        <p:txBody>
          <a:bodyPr>
            <a:normAutofit/>
          </a:bodyPr>
          <a:lstStyle/>
          <a:p>
            <a:r>
              <a:rPr lang="en-US" sz="4000" dirty="0" smtClean="0"/>
              <a:t>Pennsylvania’s Child Welfare Practice Model</a:t>
            </a:r>
            <a:endParaRPr lang="en-US" sz="4000" dirty="0"/>
          </a:p>
        </p:txBody>
      </p:sp>
      <p:sp>
        <p:nvSpPr>
          <p:cNvPr id="3" name="Content Placeholder 2"/>
          <p:cNvSpPr>
            <a:spLocks noGrp="1"/>
          </p:cNvSpPr>
          <p:nvPr>
            <p:ph idx="1"/>
          </p:nvPr>
        </p:nvSpPr>
        <p:spPr>
          <a:xfrm>
            <a:off x="470645" y="2603127"/>
            <a:ext cx="8247888" cy="3911974"/>
          </a:xfrm>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16200000" scaled="1"/>
            <a:tileRect/>
          </a:gradFill>
        </p:spPr>
        <p:txBody>
          <a:bodyPr/>
          <a:lstStyle/>
          <a:p>
            <a:pPr>
              <a:buNone/>
            </a:pPr>
            <a:r>
              <a:rPr lang="en-US" sz="3600" b="1" dirty="0" smtClean="0">
                <a:solidFill>
                  <a:srgbClr val="000099"/>
                </a:solidFill>
                <a:latin typeface="Arial" pitchFamily="34" charset="0"/>
                <a:cs typeface="Arial" pitchFamily="34" charset="0"/>
              </a:rPr>
              <a:t>Key Components : </a:t>
            </a:r>
            <a:endParaRPr lang="en-US" sz="3600" dirty="0" smtClean="0">
              <a:solidFill>
                <a:srgbClr val="000099"/>
              </a:solidFill>
              <a:latin typeface="Arial" pitchFamily="34" charset="0"/>
              <a:cs typeface="Arial" pitchFamily="34" charset="0"/>
            </a:endParaRPr>
          </a:p>
          <a:p>
            <a:pPr lvl="1">
              <a:lnSpc>
                <a:spcPct val="200000"/>
              </a:lnSpc>
              <a:buFont typeface="Arial" pitchFamily="34" charset="0"/>
              <a:buChar char="•"/>
            </a:pPr>
            <a:r>
              <a:rPr lang="en-US" sz="3200" b="1" dirty="0" smtClean="0">
                <a:solidFill>
                  <a:srgbClr val="000099"/>
                </a:solidFill>
                <a:latin typeface="Arial" pitchFamily="34" charset="0"/>
                <a:cs typeface="Arial" pitchFamily="34" charset="0"/>
              </a:rPr>
              <a:t>Outcomes</a:t>
            </a:r>
          </a:p>
          <a:p>
            <a:pPr lvl="1">
              <a:lnSpc>
                <a:spcPct val="200000"/>
              </a:lnSpc>
              <a:buFont typeface="Arial" pitchFamily="34" charset="0"/>
              <a:buChar char="•"/>
            </a:pPr>
            <a:r>
              <a:rPr lang="en-US" sz="3200" b="1" dirty="0" smtClean="0">
                <a:solidFill>
                  <a:srgbClr val="000099"/>
                </a:solidFill>
                <a:latin typeface="Arial" pitchFamily="34" charset="0"/>
                <a:cs typeface="Arial" pitchFamily="34" charset="0"/>
              </a:rPr>
              <a:t>Values &amp; Principles</a:t>
            </a:r>
          </a:p>
          <a:p>
            <a:pPr lvl="1">
              <a:lnSpc>
                <a:spcPct val="200000"/>
              </a:lnSpc>
              <a:buFont typeface="Arial" pitchFamily="34" charset="0"/>
              <a:buChar char="•"/>
            </a:pPr>
            <a:r>
              <a:rPr lang="en-US" sz="3200" b="1" dirty="0" smtClean="0">
                <a:solidFill>
                  <a:srgbClr val="000099"/>
                </a:solidFill>
                <a:latin typeface="Arial" pitchFamily="34" charset="0"/>
                <a:cs typeface="Arial" pitchFamily="34" charset="0"/>
              </a:rPr>
              <a:t> Skills </a:t>
            </a:r>
          </a:p>
          <a:p>
            <a:pPr>
              <a:buNone/>
            </a:pPr>
            <a:endParaRPr lang="en-US" dirty="0"/>
          </a:p>
        </p:txBody>
      </p:sp>
      <p:pic>
        <p:nvPicPr>
          <p:cNvPr id="4" name="Picture 2" descr="http://upload.wikimedia.org/wikipedia/commons/thumb/1/1a/Keystone_state_symbol_Pennsylvania.svg/497px-Keystone_state_symbol_Pennsylvania.svg.png">
            <a:hlinkClick r:id="rId3"/>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838950" y="2836989"/>
            <a:ext cx="1745911" cy="1698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7409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290915"/>
            <a:ext cx="8229600" cy="1071285"/>
          </a:xfrm>
        </p:spPr>
        <p:txBody>
          <a:bodyPr>
            <a:normAutofit fontScale="90000"/>
          </a:bodyPr>
          <a:lstStyle/>
          <a:p>
            <a:r>
              <a:rPr lang="en-US" sz="4000" dirty="0" smtClean="0"/>
              <a:t>Pennsylvania’s Child Welfare Practice Model</a:t>
            </a:r>
            <a:endParaRPr lang="en-US" sz="4000" dirty="0"/>
          </a:p>
        </p:txBody>
      </p:sp>
      <p:sp>
        <p:nvSpPr>
          <p:cNvPr id="3" name="Content Placeholder 2"/>
          <p:cNvSpPr>
            <a:spLocks noGrp="1"/>
          </p:cNvSpPr>
          <p:nvPr>
            <p:ph idx="1"/>
          </p:nvPr>
        </p:nvSpPr>
        <p:spPr>
          <a:xfrm>
            <a:off x="470645" y="2667000"/>
            <a:ext cx="8247888" cy="3653117"/>
          </a:xfrm>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16200000" scaled="1"/>
            <a:tileRect/>
          </a:gradFill>
        </p:spPr>
        <p:txBody>
          <a:bodyPr/>
          <a:lstStyle/>
          <a:p>
            <a:pPr>
              <a:buNone/>
            </a:pPr>
            <a:r>
              <a:rPr lang="en-US" sz="2800" b="1" dirty="0" smtClean="0">
                <a:latin typeface="Arial" pitchFamily="34" charset="0"/>
                <a:cs typeface="Arial" pitchFamily="34" charset="0"/>
              </a:rPr>
              <a:t>Outcomes: </a:t>
            </a:r>
          </a:p>
          <a:p>
            <a:pPr>
              <a:buNone/>
            </a:pPr>
            <a:endParaRPr lang="en-US" sz="2800" b="1" kern="1200" dirty="0">
              <a:latin typeface="Arial" pitchFamily="34" charset="0"/>
              <a:cs typeface="Arial" pitchFamily="34" charset="0"/>
            </a:endParaRPr>
          </a:p>
          <a:p>
            <a:pPr marL="0" indent="0">
              <a:buNone/>
            </a:pPr>
            <a:r>
              <a:rPr lang="en-US" sz="2800" kern="1200" dirty="0" smtClean="0"/>
              <a:t>Children, youth, families, child welfare representatives and other child and family service partners participate as team members with shared community responsibility to achieve and maintain the outcomes.</a:t>
            </a:r>
          </a:p>
          <a:p>
            <a:pPr>
              <a:buNone/>
            </a:pPr>
            <a:endParaRPr lang="en-US" sz="28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930521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1481415"/>
            <a:ext cx="7772400" cy="524436"/>
          </a:xfrm>
        </p:spPr>
        <p:txBody>
          <a:bodyPr>
            <a:noAutofit/>
          </a:bodyPr>
          <a:lstStyle/>
          <a:p>
            <a:r>
              <a:rPr lang="en-US" sz="3200" dirty="0" smtClean="0"/>
              <a:t>Pennsylvania’s Child Welfare Practice Model</a:t>
            </a:r>
            <a:endParaRPr lang="en-US" sz="3200" dirty="0"/>
          </a:p>
        </p:txBody>
      </p:sp>
      <p:sp>
        <p:nvSpPr>
          <p:cNvPr id="3" name="Content Placeholder 2"/>
          <p:cNvSpPr>
            <a:spLocks noGrp="1"/>
          </p:cNvSpPr>
          <p:nvPr>
            <p:ph sz="half" idx="1"/>
          </p:nvPr>
        </p:nvSpPr>
        <p:spPr>
          <a:xfrm>
            <a:off x="647700" y="2266950"/>
            <a:ext cx="3810000" cy="4341158"/>
          </a:xfrm>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16200000" scaled="1"/>
            <a:tileRect/>
          </a:gradFill>
        </p:spPr>
        <p:txBody>
          <a:bodyPr>
            <a:normAutofit/>
          </a:bodyPr>
          <a:lstStyle/>
          <a:p>
            <a:pPr marL="0" lvl="0" indent="0">
              <a:buNone/>
            </a:pPr>
            <a:r>
              <a:rPr lang="en-US" sz="2600" b="1" dirty="0" smtClean="0">
                <a:latin typeface="Arial" pitchFamily="34" charset="0"/>
                <a:cs typeface="Arial" pitchFamily="34" charset="0"/>
              </a:rPr>
              <a:t>Values and Principles</a:t>
            </a:r>
            <a:r>
              <a:rPr lang="en-US" sz="2600" dirty="0" smtClean="0">
                <a:latin typeface="Arial" pitchFamily="34" charset="0"/>
                <a:cs typeface="Arial" pitchFamily="34" charset="0"/>
              </a:rPr>
              <a:t>: </a:t>
            </a:r>
          </a:p>
          <a:p>
            <a:pPr marL="0" lvl="0" indent="0">
              <a:buNone/>
            </a:pPr>
            <a:endParaRPr lang="en-US" sz="2800" kern="1200" dirty="0" smtClean="0"/>
          </a:p>
          <a:p>
            <a:pPr marL="0" lvl="0" indent="0">
              <a:buNone/>
            </a:pPr>
            <a:r>
              <a:rPr lang="en-US" sz="2800" kern="1200" dirty="0" smtClean="0"/>
              <a:t>Our values and principles will be consistently modeled at every level and across partnerships. We believe in…</a:t>
            </a:r>
            <a:endParaRPr lang="en-US" sz="2600" dirty="0" smtClean="0">
              <a:latin typeface="Arial" pitchFamily="34" charset="0"/>
              <a:cs typeface="Arial" pitchFamily="34" charset="0"/>
            </a:endParaRPr>
          </a:p>
          <a:p>
            <a:pPr lvl="0">
              <a:buNone/>
            </a:pPr>
            <a:endParaRPr lang="en-US" sz="2600" dirty="0" smtClean="0">
              <a:latin typeface="Arial" pitchFamily="34" charset="0"/>
              <a:cs typeface="Arial" pitchFamily="34" charset="0"/>
            </a:endParaRPr>
          </a:p>
          <a:p>
            <a:endParaRPr lang="en-US" dirty="0"/>
          </a:p>
        </p:txBody>
      </p:sp>
      <p:sp>
        <p:nvSpPr>
          <p:cNvPr id="4" name="Content Placeholder 3"/>
          <p:cNvSpPr>
            <a:spLocks noGrp="1"/>
          </p:cNvSpPr>
          <p:nvPr>
            <p:ph sz="half" idx="2"/>
          </p:nvPr>
        </p:nvSpPr>
        <p:spPr>
          <a:xfrm>
            <a:off x="4762500" y="2038350"/>
            <a:ext cx="4095750" cy="4819650"/>
          </a:xfrm>
        </p:spPr>
        <p:txBody>
          <a:bodyPr/>
          <a:lstStyle/>
          <a:p>
            <a:pPr marL="285750" lvl="1">
              <a:buFont typeface="Arial" pitchFamily="34" charset="0"/>
              <a:buChar char="•"/>
            </a:pPr>
            <a:r>
              <a:rPr lang="en-US" sz="2600" b="1" kern="1200" dirty="0"/>
              <a:t>Children, Youth and Families</a:t>
            </a:r>
            <a:endParaRPr lang="en-US" sz="2600" kern="1200" dirty="0"/>
          </a:p>
          <a:p>
            <a:pPr marL="285750" lvl="1">
              <a:buFont typeface="Arial" pitchFamily="34" charset="0"/>
              <a:buChar char="•"/>
            </a:pPr>
            <a:r>
              <a:rPr lang="en-US" sz="2600" b="1" kern="1200" dirty="0"/>
              <a:t>Community</a:t>
            </a:r>
            <a:endParaRPr lang="en-US" sz="2600" b="1" dirty="0">
              <a:cs typeface="Arial" pitchFamily="34" charset="0"/>
            </a:endParaRPr>
          </a:p>
          <a:p>
            <a:pPr marL="285750" lvl="1">
              <a:buFont typeface="Arial" pitchFamily="34" charset="0"/>
              <a:buChar char="•"/>
            </a:pPr>
            <a:r>
              <a:rPr lang="en-US" sz="2600" b="1" dirty="0">
                <a:cs typeface="Arial" pitchFamily="34" charset="0"/>
              </a:rPr>
              <a:t>Honesty</a:t>
            </a:r>
          </a:p>
          <a:p>
            <a:pPr marL="285750" lvl="1">
              <a:buFont typeface="Arial" pitchFamily="34" charset="0"/>
              <a:buChar char="•"/>
            </a:pPr>
            <a:r>
              <a:rPr lang="en-US" sz="2600" b="1" kern="1200" dirty="0"/>
              <a:t>Cultural awareness and responsiveness</a:t>
            </a:r>
            <a:endParaRPr lang="en-US" sz="2600" kern="1200" dirty="0"/>
          </a:p>
          <a:p>
            <a:pPr marL="285750" lvl="1">
              <a:buFont typeface="Arial" pitchFamily="34" charset="0"/>
              <a:buChar char="•"/>
            </a:pPr>
            <a:r>
              <a:rPr lang="en-US" sz="2600" b="1" dirty="0">
                <a:cs typeface="Arial" pitchFamily="34" charset="0"/>
              </a:rPr>
              <a:t>Respect </a:t>
            </a:r>
          </a:p>
          <a:p>
            <a:pPr marL="285750" lvl="1">
              <a:buFont typeface="Arial" pitchFamily="34" charset="0"/>
              <a:buChar char="•"/>
            </a:pPr>
            <a:r>
              <a:rPr lang="en-US" sz="2600" b="1" dirty="0">
                <a:cs typeface="Arial" pitchFamily="34" charset="0"/>
              </a:rPr>
              <a:t>Teaming</a:t>
            </a:r>
          </a:p>
          <a:p>
            <a:pPr marL="285750" lvl="1">
              <a:buFont typeface="Arial" pitchFamily="34" charset="0"/>
              <a:buChar char="•"/>
            </a:pPr>
            <a:r>
              <a:rPr lang="en-US" sz="2600" b="1" dirty="0">
                <a:cs typeface="Arial" pitchFamily="34" charset="0"/>
              </a:rPr>
              <a:t>Organizational excellence</a:t>
            </a:r>
          </a:p>
          <a:p>
            <a:endParaRPr lang="en-US" dirty="0"/>
          </a:p>
        </p:txBody>
      </p:sp>
    </p:spTree>
    <p:extLst>
      <p:ext uri="{BB962C8B-B14F-4D97-AF65-F5344CB8AC3E}">
        <p14:creationId xmlns:p14="http://schemas.microsoft.com/office/powerpoint/2010/main" xmlns="" val="2911642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Pennsylvania’s Child Welfare Practice Model</a:t>
            </a:r>
            <a:endParaRPr lang="en-US" sz="4000" dirty="0"/>
          </a:p>
        </p:txBody>
      </p:sp>
      <p:sp>
        <p:nvSpPr>
          <p:cNvPr id="3" name="Content Placeholder 2"/>
          <p:cNvSpPr>
            <a:spLocks noGrp="1"/>
          </p:cNvSpPr>
          <p:nvPr>
            <p:ph sz="half" idx="1"/>
          </p:nvPr>
        </p:nvSpPr>
        <p:spPr>
          <a:xfrm>
            <a:off x="685800" y="2266950"/>
            <a:ext cx="3810000" cy="4322108"/>
          </a:xfrm>
          <a:gradFill flip="none" rotWithShape="1">
            <a:gsLst>
              <a:gs pos="0">
                <a:srgbClr val="336699">
                  <a:tint val="66000"/>
                  <a:satMod val="160000"/>
                </a:srgbClr>
              </a:gs>
              <a:gs pos="50000">
                <a:srgbClr val="336699">
                  <a:tint val="44500"/>
                  <a:satMod val="160000"/>
                </a:srgbClr>
              </a:gs>
              <a:gs pos="100000">
                <a:srgbClr val="336699">
                  <a:tint val="23500"/>
                  <a:satMod val="160000"/>
                </a:srgbClr>
              </a:gs>
            </a:gsLst>
            <a:lin ang="16200000" scaled="1"/>
            <a:tileRect/>
          </a:gradFill>
        </p:spPr>
        <p:txBody>
          <a:bodyPr>
            <a:normAutofit/>
          </a:bodyPr>
          <a:lstStyle/>
          <a:p>
            <a:pPr>
              <a:buNone/>
            </a:pPr>
            <a:r>
              <a:rPr lang="en-US" sz="3000" dirty="0" smtClean="0">
                <a:latin typeface="Arial" pitchFamily="34" charset="0"/>
                <a:cs typeface="Arial" pitchFamily="34" charset="0"/>
              </a:rPr>
              <a:t>Skills: </a:t>
            </a:r>
          </a:p>
          <a:p>
            <a:pPr marL="0" indent="0">
              <a:buNone/>
            </a:pPr>
            <a:r>
              <a:rPr lang="en-US" sz="2600" kern="1200" dirty="0" smtClean="0"/>
              <a:t>To achieve our desired outcomes and commitment to these values and principles, demonstration of the following skills is essential across all aspects of the child welfare system. </a:t>
            </a:r>
          </a:p>
          <a:p>
            <a:endParaRPr lang="en-US" sz="2600" dirty="0" smtClean="0">
              <a:latin typeface="Arial" pitchFamily="34" charset="0"/>
              <a:cs typeface="Arial" pitchFamily="34" charset="0"/>
            </a:endParaRPr>
          </a:p>
          <a:p>
            <a:pPr>
              <a:buNone/>
            </a:pPr>
            <a:endParaRPr lang="en-US" dirty="0"/>
          </a:p>
        </p:txBody>
      </p:sp>
      <p:sp>
        <p:nvSpPr>
          <p:cNvPr id="4" name="Content Placeholder 3"/>
          <p:cNvSpPr>
            <a:spLocks noGrp="1"/>
          </p:cNvSpPr>
          <p:nvPr>
            <p:ph sz="half" idx="2"/>
          </p:nvPr>
        </p:nvSpPr>
        <p:spPr>
          <a:xfrm>
            <a:off x="5143500" y="2318495"/>
            <a:ext cx="3810000" cy="4253756"/>
          </a:xfrm>
        </p:spPr>
        <p:txBody>
          <a:bodyPr/>
          <a:lstStyle/>
          <a:p>
            <a:pPr marL="228600" lvl="1" indent="-228600">
              <a:buFont typeface="Arial" pitchFamily="34" charset="0"/>
              <a:buChar char="•"/>
              <a:tabLst>
                <a:tab pos="228600" algn="l"/>
              </a:tabLst>
            </a:pPr>
            <a:r>
              <a:rPr lang="en-US" sz="2800" b="1" dirty="0">
                <a:latin typeface="Arial" pitchFamily="34" charset="0"/>
                <a:cs typeface="Arial" pitchFamily="34" charset="0"/>
              </a:rPr>
              <a:t>Engaging</a:t>
            </a:r>
          </a:p>
          <a:p>
            <a:pPr marL="228600" lvl="1" indent="-228600">
              <a:buFont typeface="Arial" pitchFamily="34" charset="0"/>
              <a:buChar char="•"/>
              <a:tabLst>
                <a:tab pos="228600" algn="l"/>
              </a:tabLst>
            </a:pPr>
            <a:r>
              <a:rPr lang="en-US" sz="2800" b="1" dirty="0">
                <a:latin typeface="Arial" pitchFamily="34" charset="0"/>
                <a:cs typeface="Arial" pitchFamily="34" charset="0"/>
              </a:rPr>
              <a:t>Teaming</a:t>
            </a:r>
          </a:p>
          <a:p>
            <a:pPr marL="228600" lvl="1" indent="-228600">
              <a:buFont typeface="Arial" pitchFamily="34" charset="0"/>
              <a:buChar char="•"/>
              <a:tabLst>
                <a:tab pos="228600" algn="l"/>
              </a:tabLst>
            </a:pPr>
            <a:r>
              <a:rPr lang="en-US" sz="2800" b="1" dirty="0">
                <a:latin typeface="Arial" pitchFamily="34" charset="0"/>
                <a:cs typeface="Arial" pitchFamily="34" charset="0"/>
              </a:rPr>
              <a:t>Assessing and Understanding</a:t>
            </a:r>
          </a:p>
          <a:p>
            <a:pPr marL="228600" lvl="1" indent="-228600">
              <a:buFont typeface="Arial" pitchFamily="34" charset="0"/>
              <a:buChar char="•"/>
              <a:tabLst>
                <a:tab pos="228600" algn="l"/>
              </a:tabLst>
            </a:pPr>
            <a:r>
              <a:rPr lang="en-US" sz="2800" b="1" dirty="0">
                <a:latin typeface="Arial" pitchFamily="34" charset="0"/>
                <a:cs typeface="Arial" pitchFamily="34" charset="0"/>
              </a:rPr>
              <a:t>Planning</a:t>
            </a:r>
          </a:p>
          <a:p>
            <a:pPr marL="228600" lvl="1" indent="-228600">
              <a:buFont typeface="Arial" pitchFamily="34" charset="0"/>
              <a:buChar char="•"/>
              <a:tabLst>
                <a:tab pos="228600" algn="l"/>
              </a:tabLst>
            </a:pPr>
            <a:r>
              <a:rPr lang="en-US" sz="2800" b="1" dirty="0">
                <a:latin typeface="Arial" pitchFamily="34" charset="0"/>
                <a:cs typeface="Arial" pitchFamily="34" charset="0"/>
              </a:rPr>
              <a:t>Implementing</a:t>
            </a:r>
          </a:p>
          <a:p>
            <a:pPr marL="228600" lvl="1" indent="-228600">
              <a:buFont typeface="Arial" pitchFamily="34" charset="0"/>
              <a:buChar char="•"/>
              <a:tabLst>
                <a:tab pos="228600" algn="l"/>
              </a:tabLst>
            </a:pPr>
            <a:r>
              <a:rPr lang="en-US" sz="2800" b="1" dirty="0">
                <a:latin typeface="Arial" pitchFamily="34" charset="0"/>
                <a:cs typeface="Arial" pitchFamily="34" charset="0"/>
              </a:rPr>
              <a:t>Monitoring and </a:t>
            </a:r>
            <a:r>
              <a:rPr lang="en-US" sz="2800" b="1" dirty="0" smtClean="0">
                <a:latin typeface="Arial" pitchFamily="34" charset="0"/>
                <a:cs typeface="Arial" pitchFamily="34" charset="0"/>
              </a:rPr>
              <a:t>Adjusting</a:t>
            </a:r>
            <a:endParaRPr lang="en-US" dirty="0"/>
          </a:p>
          <a:p>
            <a:endParaRPr lang="en-US" dirty="0"/>
          </a:p>
        </p:txBody>
      </p:sp>
    </p:spTree>
    <p:extLst>
      <p:ext uri="{BB962C8B-B14F-4D97-AF65-F5344CB8AC3E}">
        <p14:creationId xmlns:p14="http://schemas.microsoft.com/office/powerpoint/2010/main" xmlns="" val="3205282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5312"/>
            <a:ext cx="8229600" cy="1143000"/>
          </a:xfrm>
        </p:spPr>
        <p:txBody>
          <a:bodyPr>
            <a:normAutofit/>
          </a:bodyPr>
          <a:lstStyle/>
          <a:p>
            <a:r>
              <a:rPr lang="en-US" dirty="0" smtClean="0"/>
              <a:t>How Will We Know When We Got There?</a:t>
            </a:r>
            <a:endParaRPr lang="en-US" dirty="0"/>
          </a:p>
        </p:txBody>
      </p:sp>
      <p:sp>
        <p:nvSpPr>
          <p:cNvPr id="3" name="Content Placeholder 2"/>
          <p:cNvSpPr>
            <a:spLocks noGrp="1"/>
          </p:cNvSpPr>
          <p:nvPr>
            <p:ph idx="1"/>
          </p:nvPr>
        </p:nvSpPr>
        <p:spPr>
          <a:xfrm>
            <a:off x="457200" y="4076700"/>
            <a:ext cx="8229600" cy="2438400"/>
          </a:xfrm>
          <a:gradFill flip="none" rotWithShape="1">
            <a:gsLst>
              <a:gs pos="0">
                <a:srgbClr val="CDB97D">
                  <a:tint val="66000"/>
                  <a:satMod val="160000"/>
                </a:srgbClr>
              </a:gs>
              <a:gs pos="50000">
                <a:srgbClr val="CDB97D">
                  <a:tint val="44500"/>
                  <a:satMod val="160000"/>
                </a:srgbClr>
              </a:gs>
              <a:gs pos="100000">
                <a:srgbClr val="CDB97D">
                  <a:tint val="23500"/>
                  <a:satMod val="160000"/>
                </a:srgbClr>
              </a:gs>
            </a:gsLst>
            <a:lin ang="16200000" scaled="1"/>
            <a:tileRect/>
          </a:gradFill>
        </p:spPr>
        <p:txBody>
          <a:bodyPr>
            <a:normAutofit/>
          </a:bodyPr>
          <a:lstStyle/>
          <a:p>
            <a:pPr marL="0" indent="0" algn="ctr">
              <a:buNone/>
            </a:pPr>
            <a:r>
              <a:rPr lang="en-US" sz="2800" dirty="0" smtClean="0"/>
              <a:t>The outcomes of safety, permanence and well-being for the children, youth and families whom we serve will be achieved by the use of the best quality of services we have provided.</a:t>
            </a:r>
            <a:endParaRPr lang="en-US" sz="28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70540" y="2184401"/>
            <a:ext cx="2530209" cy="172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595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685800" y="1295400"/>
            <a:ext cx="7772400" cy="920001"/>
          </a:xfrm>
        </p:spPr>
        <p:txBody>
          <a:bodyPr/>
          <a:lstStyle/>
          <a:p>
            <a:pPr algn="l"/>
            <a:r>
              <a:rPr lang="en-US" sz="3600" b="1" dirty="0" smtClean="0">
                <a:latin typeface="Cambria Math" pitchFamily="18" charset="0"/>
                <a:ea typeface="Cambria Math" pitchFamily="18" charset="0"/>
                <a:cs typeface="Cambria Math" pitchFamily="18" charset="0"/>
              </a:rPr>
              <a:t>Child/Youth &amp; Family Status Indicators</a:t>
            </a:r>
            <a:endParaRPr lang="en-US" sz="3600" dirty="0" smtClean="0"/>
          </a:p>
        </p:txBody>
      </p:sp>
      <p:sp>
        <p:nvSpPr>
          <p:cNvPr id="2" name="Content Placeholder 1"/>
          <p:cNvSpPr>
            <a:spLocks noGrp="1"/>
          </p:cNvSpPr>
          <p:nvPr>
            <p:ph sz="half" idx="1"/>
          </p:nvPr>
        </p:nvSpPr>
        <p:spPr>
          <a:xfrm>
            <a:off x="685800" y="2261345"/>
            <a:ext cx="3810000" cy="4746813"/>
          </a:xfrm>
        </p:spPr>
        <p:txBody>
          <a:bodyPr/>
          <a:lstStyle/>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Safety </a:t>
            </a:r>
            <a:r>
              <a:rPr lang="en-US" sz="2400" b="1" dirty="0">
                <a:solidFill>
                  <a:srgbClr val="000099"/>
                </a:solidFill>
                <a:latin typeface="Georgia" pitchFamily="18" charset="0"/>
                <a:ea typeface="Cambria Math" pitchFamily="18" charset="0"/>
                <a:cs typeface="Arial" charset="0"/>
              </a:rPr>
              <a:t>– Exposure to Threats of Harm</a:t>
            </a: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Safety </a:t>
            </a:r>
            <a:r>
              <a:rPr lang="en-US" sz="2400" b="1" dirty="0">
                <a:solidFill>
                  <a:srgbClr val="000099"/>
                </a:solidFill>
                <a:latin typeface="Georgia" pitchFamily="18" charset="0"/>
                <a:ea typeface="Cambria Math" pitchFamily="18" charset="0"/>
                <a:cs typeface="Arial" charset="0"/>
              </a:rPr>
              <a:t>– Risk to Self/Others</a:t>
            </a: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Stability </a:t>
            </a:r>
            <a:endParaRPr lang="en-US" sz="2400" b="1" dirty="0">
              <a:solidFill>
                <a:srgbClr val="000099"/>
              </a:solidFill>
              <a:latin typeface="Georgia" pitchFamily="18" charset="0"/>
              <a:ea typeface="Cambria Math" pitchFamily="18" charset="0"/>
              <a:cs typeface="Arial" charset="0"/>
            </a:endParaRP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Living </a:t>
            </a:r>
            <a:r>
              <a:rPr lang="en-US" sz="2400" b="1" dirty="0">
                <a:solidFill>
                  <a:srgbClr val="000099"/>
                </a:solidFill>
                <a:latin typeface="Georgia" pitchFamily="18" charset="0"/>
                <a:ea typeface="Cambria Math" pitchFamily="18" charset="0"/>
                <a:cs typeface="Arial" charset="0"/>
              </a:rPr>
              <a:t>Arrangement</a:t>
            </a: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Permanency</a:t>
            </a:r>
            <a:endParaRPr lang="en-US" sz="2400" b="1" dirty="0">
              <a:solidFill>
                <a:srgbClr val="000099"/>
              </a:solidFill>
              <a:latin typeface="Georgia" pitchFamily="18" charset="0"/>
              <a:ea typeface="Cambria Math" pitchFamily="18" charset="0"/>
              <a:cs typeface="Arial" charset="0"/>
            </a:endParaRP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Physical </a:t>
            </a:r>
            <a:r>
              <a:rPr lang="en-US" sz="2400" b="1" dirty="0">
                <a:solidFill>
                  <a:srgbClr val="000099"/>
                </a:solidFill>
                <a:latin typeface="Georgia" pitchFamily="18" charset="0"/>
                <a:ea typeface="Cambria Math" pitchFamily="18" charset="0"/>
                <a:cs typeface="Arial" charset="0"/>
              </a:rPr>
              <a:t>Health </a:t>
            </a:r>
          </a:p>
        </p:txBody>
      </p:sp>
      <p:sp>
        <p:nvSpPr>
          <p:cNvPr id="3" name="Content Placeholder 2"/>
          <p:cNvSpPr>
            <a:spLocks noGrp="1"/>
          </p:cNvSpPr>
          <p:nvPr>
            <p:ph sz="half" idx="2"/>
          </p:nvPr>
        </p:nvSpPr>
        <p:spPr>
          <a:xfrm>
            <a:off x="4648200" y="2261344"/>
            <a:ext cx="4133850" cy="4746813"/>
          </a:xfrm>
        </p:spPr>
        <p:txBody>
          <a:bodyPr/>
          <a:lstStyle/>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Emotional Well-Being</a:t>
            </a: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Early </a:t>
            </a:r>
            <a:r>
              <a:rPr lang="en-US" sz="2400" b="1" dirty="0">
                <a:solidFill>
                  <a:srgbClr val="000099"/>
                </a:solidFill>
                <a:latin typeface="Georgia" pitchFamily="18" charset="0"/>
                <a:ea typeface="Cambria Math" pitchFamily="18" charset="0"/>
                <a:cs typeface="Arial" charset="0"/>
              </a:rPr>
              <a:t>Learning and Development and Academic Status</a:t>
            </a: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Pathway </a:t>
            </a:r>
            <a:r>
              <a:rPr lang="en-US" sz="2400" b="1" dirty="0">
                <a:solidFill>
                  <a:srgbClr val="000099"/>
                </a:solidFill>
                <a:latin typeface="Georgia" pitchFamily="18" charset="0"/>
                <a:ea typeface="Cambria Math" pitchFamily="18" charset="0"/>
                <a:cs typeface="Arial" charset="0"/>
              </a:rPr>
              <a:t>to Independence</a:t>
            </a:r>
          </a:p>
          <a:p>
            <a:pPr>
              <a:spcBef>
                <a:spcPts val="400"/>
              </a:spcBef>
              <a:spcAft>
                <a:spcPts val="400"/>
              </a:spcAft>
              <a:buSzPct val="68000"/>
            </a:pPr>
            <a:r>
              <a:rPr lang="en-US" sz="2400" b="1" dirty="0" smtClean="0">
                <a:solidFill>
                  <a:srgbClr val="000099"/>
                </a:solidFill>
                <a:latin typeface="Georgia" pitchFamily="18" charset="0"/>
                <a:ea typeface="Cambria Math" pitchFamily="18" charset="0"/>
                <a:cs typeface="Arial" charset="0"/>
              </a:rPr>
              <a:t>Parent </a:t>
            </a:r>
            <a:r>
              <a:rPr lang="en-US" sz="2400" b="1" dirty="0">
                <a:solidFill>
                  <a:srgbClr val="000099"/>
                </a:solidFill>
                <a:latin typeface="Georgia" pitchFamily="18" charset="0"/>
                <a:ea typeface="Cambria Math" pitchFamily="18" charset="0"/>
                <a:cs typeface="Arial" charset="0"/>
              </a:rPr>
              <a:t>and Caregiver Functioning</a:t>
            </a:r>
          </a:p>
          <a:p>
            <a:endParaRPr lang="en-US" dirty="0">
              <a:solidFill>
                <a:srgbClr val="000099"/>
              </a:solidFill>
            </a:endParaRPr>
          </a:p>
        </p:txBody>
      </p:sp>
    </p:spTree>
    <p:extLst>
      <p:ext uri="{BB962C8B-B14F-4D97-AF65-F5344CB8AC3E}">
        <p14:creationId xmlns:p14="http://schemas.microsoft.com/office/powerpoint/2010/main" xmlns="" val="354755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152400" y="1112838"/>
            <a:ext cx="8839200" cy="1143000"/>
          </a:xfrm>
        </p:spPr>
        <p:txBody>
          <a:bodyPr/>
          <a:lstStyle/>
          <a:p>
            <a:pPr algn="l"/>
            <a:r>
              <a:rPr lang="en-US" sz="4100" b="1" dirty="0" smtClean="0">
                <a:latin typeface="Cambria Math" pitchFamily="18" charset="0"/>
                <a:ea typeface="Cambria Math" pitchFamily="18" charset="0"/>
                <a:cs typeface="Cambria Math" pitchFamily="18" charset="0"/>
              </a:rPr>
              <a:t>Practice Performance Status Indicators</a:t>
            </a:r>
            <a:endParaRPr lang="en-US" sz="4100" dirty="0" smtClean="0"/>
          </a:p>
        </p:txBody>
      </p:sp>
      <p:sp>
        <p:nvSpPr>
          <p:cNvPr id="5" name="Content Placeholder 1"/>
          <p:cNvSpPr txBox="1">
            <a:spLocks/>
          </p:cNvSpPr>
          <p:nvPr/>
        </p:nvSpPr>
        <p:spPr>
          <a:xfrm>
            <a:off x="4238624" y="2266950"/>
            <a:ext cx="4391025" cy="4514850"/>
          </a:xfrm>
          <a:prstGeom prst="rect">
            <a:avLst/>
          </a:prstGeom>
        </p:spPr>
        <p:txBody>
          <a:bodyPr/>
          <a:lstStyle/>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Planning </a:t>
            </a:r>
            <a:r>
              <a:rPr lang="en-US" sz="2000" b="1" dirty="0">
                <a:solidFill>
                  <a:schemeClr val="accent2"/>
                </a:solidFill>
                <a:latin typeface="Georgia" pitchFamily="18" charset="0"/>
                <a:ea typeface="Cambria Math" pitchFamily="18" charset="0"/>
                <a:cs typeface="Arial" charset="0"/>
              </a:rPr>
              <a:t>for Transitions and Life Adjustments</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Efforts </a:t>
            </a:r>
            <a:r>
              <a:rPr lang="en-US" sz="2000" b="1" dirty="0">
                <a:solidFill>
                  <a:schemeClr val="accent2"/>
                </a:solidFill>
                <a:latin typeface="Georgia" pitchFamily="18" charset="0"/>
                <a:ea typeface="Cambria Math" pitchFamily="18" charset="0"/>
                <a:cs typeface="Arial" charset="0"/>
              </a:rPr>
              <a:t>to Timely Permanency</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Intervention </a:t>
            </a:r>
            <a:r>
              <a:rPr lang="en-US" sz="2000" b="1" dirty="0">
                <a:solidFill>
                  <a:schemeClr val="accent2"/>
                </a:solidFill>
                <a:latin typeface="Georgia" pitchFamily="18" charset="0"/>
                <a:ea typeface="Cambria Math" pitchFamily="18" charset="0"/>
                <a:cs typeface="Arial" charset="0"/>
              </a:rPr>
              <a:t>Adequacy and Resource Availability</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Maintaining </a:t>
            </a:r>
            <a:r>
              <a:rPr lang="en-US" sz="2000" b="1" dirty="0">
                <a:solidFill>
                  <a:schemeClr val="accent2"/>
                </a:solidFill>
                <a:latin typeface="Georgia" pitchFamily="18" charset="0"/>
                <a:ea typeface="Cambria Math" pitchFamily="18" charset="0"/>
                <a:cs typeface="Arial" charset="0"/>
              </a:rPr>
              <a:t>Family Connections</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Tracking </a:t>
            </a:r>
            <a:r>
              <a:rPr lang="en-US" sz="2000" b="1" dirty="0">
                <a:solidFill>
                  <a:schemeClr val="accent2"/>
                </a:solidFill>
                <a:latin typeface="Georgia" pitchFamily="18" charset="0"/>
                <a:ea typeface="Cambria Math" pitchFamily="18" charset="0"/>
                <a:cs typeface="Arial" charset="0"/>
              </a:rPr>
              <a:t>and Adjusting</a:t>
            </a:r>
          </a:p>
          <a:p>
            <a:pPr marL="365125" indent="-255588">
              <a:spcBef>
                <a:spcPts val="400"/>
              </a:spcBef>
              <a:spcAft>
                <a:spcPts val="400"/>
              </a:spcAft>
              <a:buClr>
                <a:schemeClr val="accent1"/>
              </a:buClr>
              <a:buSzPct val="68000"/>
              <a:buFont typeface="Wingdings 3" pitchFamily="18" charset="2"/>
              <a:buChar char=""/>
              <a:defRPr/>
            </a:pPr>
            <a:endParaRPr lang="en-US" sz="2000" b="1" dirty="0">
              <a:solidFill>
                <a:schemeClr val="accent2"/>
              </a:solidFill>
              <a:latin typeface="Georgia" pitchFamily="18" charset="0"/>
              <a:cs typeface="Arial" charset="0"/>
            </a:endParaRPr>
          </a:p>
        </p:txBody>
      </p:sp>
      <p:sp>
        <p:nvSpPr>
          <p:cNvPr id="2" name="TextBox 1"/>
          <p:cNvSpPr txBox="1"/>
          <p:nvPr/>
        </p:nvSpPr>
        <p:spPr>
          <a:xfrm>
            <a:off x="285750" y="2266950"/>
            <a:ext cx="3733800" cy="4555093"/>
          </a:xfrm>
          <a:prstGeom prst="rect">
            <a:avLst/>
          </a:prstGeom>
          <a:noFill/>
        </p:spPr>
        <p:txBody>
          <a:bodyPr wrap="square" rtlCol="0">
            <a:spAutoFit/>
          </a:bodyPr>
          <a:lstStyle/>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Engagement </a:t>
            </a:r>
            <a:r>
              <a:rPr lang="en-US" sz="2000" b="1" dirty="0">
                <a:solidFill>
                  <a:schemeClr val="accent2"/>
                </a:solidFill>
                <a:latin typeface="Georgia" pitchFamily="18" charset="0"/>
                <a:ea typeface="Cambria Math" pitchFamily="18" charset="0"/>
                <a:cs typeface="Arial" charset="0"/>
              </a:rPr>
              <a:t>Efforts </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Role </a:t>
            </a:r>
            <a:r>
              <a:rPr lang="en-US" sz="2000" b="1" dirty="0">
                <a:solidFill>
                  <a:schemeClr val="accent2"/>
                </a:solidFill>
                <a:latin typeface="Georgia" pitchFamily="18" charset="0"/>
                <a:ea typeface="Cambria Math" pitchFamily="18" charset="0"/>
                <a:cs typeface="Arial" charset="0"/>
              </a:rPr>
              <a:t>and Voice </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Teaming</a:t>
            </a:r>
            <a:endParaRPr lang="en-US" sz="2000" b="1" dirty="0">
              <a:solidFill>
                <a:schemeClr val="accent2"/>
              </a:solidFill>
              <a:latin typeface="Georgia" pitchFamily="18" charset="0"/>
              <a:ea typeface="Cambria Math" pitchFamily="18" charset="0"/>
              <a:cs typeface="Arial" charset="0"/>
            </a:endParaRP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Cultural </a:t>
            </a:r>
            <a:r>
              <a:rPr lang="en-US" sz="2000" b="1" dirty="0">
                <a:solidFill>
                  <a:schemeClr val="accent2"/>
                </a:solidFill>
                <a:latin typeface="Georgia" pitchFamily="18" charset="0"/>
                <a:ea typeface="Cambria Math" pitchFamily="18" charset="0"/>
                <a:cs typeface="Arial" charset="0"/>
              </a:rPr>
              <a:t>Awareness and Responsiveness</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Assessment </a:t>
            </a:r>
            <a:r>
              <a:rPr lang="en-US" sz="2000" b="1" dirty="0">
                <a:solidFill>
                  <a:schemeClr val="accent2"/>
                </a:solidFill>
                <a:latin typeface="Georgia" pitchFamily="18" charset="0"/>
                <a:ea typeface="Cambria Math" pitchFamily="18" charset="0"/>
                <a:cs typeface="Arial" charset="0"/>
              </a:rPr>
              <a:t>and Understanding</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Long-Term View</a:t>
            </a:r>
          </a:p>
          <a:p>
            <a:pPr marL="365125" indent="-255588">
              <a:spcBef>
                <a:spcPts val="400"/>
              </a:spcBef>
              <a:spcAft>
                <a:spcPts val="400"/>
              </a:spcAft>
              <a:buClr>
                <a:schemeClr val="accent1"/>
              </a:buClr>
              <a:buSzPct val="68000"/>
              <a:defRPr/>
            </a:pPr>
            <a:r>
              <a:rPr lang="en-US" sz="2000" b="1" dirty="0" smtClean="0">
                <a:solidFill>
                  <a:schemeClr val="accent2"/>
                </a:solidFill>
                <a:latin typeface="Georgia" pitchFamily="18" charset="0"/>
                <a:ea typeface="Cambria Math" pitchFamily="18" charset="0"/>
                <a:cs typeface="Arial" charset="0"/>
              </a:rPr>
              <a:t>Child</a:t>
            </a:r>
            <a:r>
              <a:rPr lang="en-US" sz="2000" b="1" dirty="0">
                <a:solidFill>
                  <a:schemeClr val="accent2"/>
                </a:solidFill>
                <a:latin typeface="Georgia" pitchFamily="18" charset="0"/>
                <a:ea typeface="Cambria Math" pitchFamily="18" charset="0"/>
                <a:cs typeface="Arial" charset="0"/>
              </a:rPr>
              <a:t>, Youth and Family Planning Process</a:t>
            </a:r>
          </a:p>
          <a:p>
            <a:pPr marL="365125" indent="-255588">
              <a:spcBef>
                <a:spcPts val="400"/>
              </a:spcBef>
              <a:spcAft>
                <a:spcPts val="400"/>
              </a:spcAft>
              <a:buClr>
                <a:schemeClr val="accent1"/>
              </a:buClr>
              <a:buSzPct val="68000"/>
              <a:defRPr/>
            </a:pPr>
            <a:endParaRPr lang="en-US" sz="2000" b="1" dirty="0">
              <a:solidFill>
                <a:schemeClr val="accent2"/>
              </a:solidFill>
              <a:latin typeface="Georgia" pitchFamily="18" charset="0"/>
              <a:ea typeface="Cambria Math" pitchFamily="18" charset="0"/>
              <a:cs typeface="Arial" charset="0"/>
            </a:endParaRPr>
          </a:p>
          <a:p>
            <a:endParaRPr lang="en-US" sz="2000" b="1" dirty="0">
              <a:solidFill>
                <a:schemeClr val="accent2"/>
              </a:solidFill>
              <a:latin typeface="Georgia" pitchFamily="18" charset="0"/>
            </a:endParaRPr>
          </a:p>
        </p:txBody>
      </p:sp>
    </p:spTree>
    <p:extLst>
      <p:ext uri="{BB962C8B-B14F-4D97-AF65-F5344CB8AC3E}">
        <p14:creationId xmlns:p14="http://schemas.microsoft.com/office/powerpoint/2010/main" xmlns="" val="695150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57200" y="1200150"/>
            <a:ext cx="8382000" cy="646331"/>
          </a:xfrm>
          <a:prstGeom prst="rect">
            <a:avLst/>
          </a:prstGeom>
          <a:noFill/>
          <a:ln w="9525">
            <a:noFill/>
            <a:miter lim="800000"/>
            <a:headEnd/>
            <a:tailEnd/>
          </a:ln>
        </p:spPr>
        <p:txBody>
          <a:bodyPr>
            <a:spAutoFit/>
          </a:bodyPr>
          <a:lstStyle/>
          <a:p>
            <a:pPr eaLnBrk="1" hangingPunct="1"/>
            <a:r>
              <a:rPr lang="en-US" sz="3600" dirty="0">
                <a:solidFill>
                  <a:srgbClr val="948151"/>
                </a:solidFill>
                <a:latin typeface="+mj-lt"/>
                <a:ea typeface="ＭＳ Ｐゴシック" pitchFamily="34" charset="-128"/>
              </a:rPr>
              <a:t>Continuous Quality Improvement</a:t>
            </a:r>
          </a:p>
        </p:txBody>
      </p:sp>
      <p:sp>
        <p:nvSpPr>
          <p:cNvPr id="6147" name="Rectangle 2"/>
          <p:cNvSpPr>
            <a:spLocks noChangeArrowheads="1"/>
          </p:cNvSpPr>
          <p:nvPr/>
        </p:nvSpPr>
        <p:spPr bwMode="auto">
          <a:xfrm>
            <a:off x="457200" y="1905000"/>
            <a:ext cx="6477000" cy="523875"/>
          </a:xfrm>
          <a:prstGeom prst="rect">
            <a:avLst/>
          </a:prstGeom>
          <a:noFill/>
          <a:ln w="9525">
            <a:noFill/>
            <a:miter lim="800000"/>
            <a:headEnd/>
            <a:tailEnd/>
          </a:ln>
        </p:spPr>
        <p:txBody>
          <a:bodyPr wrap="square">
            <a:spAutoFit/>
          </a:bodyPr>
          <a:lstStyle/>
          <a:p>
            <a:pPr eaLnBrk="1" hangingPunct="1"/>
            <a:r>
              <a:rPr lang="en-US" sz="2800" b="1" dirty="0">
                <a:solidFill>
                  <a:srgbClr val="000099"/>
                </a:solidFill>
                <a:latin typeface="+mn-lt"/>
                <a:ea typeface="ＭＳ Ｐゴシック" pitchFamily="34" charset="-128"/>
              </a:rPr>
              <a:t>What it isn’t and what it is…</a:t>
            </a:r>
          </a:p>
        </p:txBody>
      </p:sp>
      <p:sp>
        <p:nvSpPr>
          <p:cNvPr id="6148" name="Rectangle 3"/>
          <p:cNvSpPr>
            <a:spLocks noChangeArrowheads="1"/>
          </p:cNvSpPr>
          <p:nvPr/>
        </p:nvSpPr>
        <p:spPr bwMode="auto">
          <a:xfrm>
            <a:off x="457200" y="2686050"/>
            <a:ext cx="8134350" cy="2308324"/>
          </a:xfrm>
          <a:prstGeom prst="rect">
            <a:avLst/>
          </a:prstGeom>
          <a:gradFill flip="none" rotWithShape="1">
            <a:gsLst>
              <a:gs pos="0">
                <a:srgbClr val="CDB97D">
                  <a:tint val="66000"/>
                  <a:satMod val="160000"/>
                </a:srgbClr>
              </a:gs>
              <a:gs pos="50000">
                <a:srgbClr val="CDB97D">
                  <a:tint val="44500"/>
                  <a:satMod val="160000"/>
                </a:srgbClr>
              </a:gs>
              <a:gs pos="100000">
                <a:srgbClr val="CDB97D">
                  <a:tint val="23500"/>
                  <a:satMod val="160000"/>
                </a:srgbClr>
              </a:gs>
            </a:gsLst>
            <a:lin ang="16200000" scaled="1"/>
            <a:tileRect/>
          </a:gradFill>
          <a:ln w="9525">
            <a:noFill/>
            <a:miter lim="800000"/>
            <a:headEnd/>
            <a:tailEnd/>
          </a:ln>
        </p:spPr>
        <p:txBody>
          <a:bodyPr wrap="square">
            <a:spAutoFit/>
          </a:bodyPr>
          <a:lstStyle/>
          <a:p>
            <a:pPr eaLnBrk="1" hangingPunct="1"/>
            <a:endParaRPr lang="en-US" sz="2400" dirty="0">
              <a:ea typeface="ＭＳ Ｐゴシック" pitchFamily="34" charset="-128"/>
            </a:endParaRPr>
          </a:p>
          <a:p>
            <a:pPr algn="ctr" eaLnBrk="1" hangingPunct="1"/>
            <a:r>
              <a:rPr lang="en-US" sz="2400" b="1" dirty="0">
                <a:solidFill>
                  <a:srgbClr val="000099"/>
                </a:solidFill>
                <a:ea typeface="ＭＳ Ｐゴシック" pitchFamily="34" charset="-128"/>
              </a:rPr>
              <a:t>Continuous Quality Improvement (CQI) is </a:t>
            </a:r>
            <a:r>
              <a:rPr lang="en-US" sz="2400" b="1" u="sng" dirty="0">
                <a:solidFill>
                  <a:srgbClr val="000099"/>
                </a:solidFill>
                <a:ea typeface="ＭＳ Ｐゴシック" pitchFamily="34" charset="-128"/>
              </a:rPr>
              <a:t>not</a:t>
            </a:r>
            <a:r>
              <a:rPr lang="en-US" sz="2400" b="1" dirty="0">
                <a:solidFill>
                  <a:srgbClr val="000099"/>
                </a:solidFill>
                <a:ea typeface="ＭＳ Ｐゴシック" pitchFamily="34" charset="-128"/>
              </a:rPr>
              <a:t> a time limited project or initiative. </a:t>
            </a:r>
            <a:endParaRPr lang="en-US" sz="2400" b="1" dirty="0" smtClean="0">
              <a:solidFill>
                <a:srgbClr val="000099"/>
              </a:solidFill>
              <a:ea typeface="ＭＳ Ｐゴシック" pitchFamily="34" charset="-128"/>
            </a:endParaRPr>
          </a:p>
          <a:p>
            <a:pPr algn="ctr" eaLnBrk="1" hangingPunct="1"/>
            <a:r>
              <a:rPr lang="en-US" sz="2400" b="1" dirty="0" smtClean="0">
                <a:solidFill>
                  <a:srgbClr val="000099"/>
                </a:solidFill>
                <a:ea typeface="ＭＳ Ｐゴシック" pitchFamily="34" charset="-128"/>
              </a:rPr>
              <a:t> </a:t>
            </a:r>
            <a:r>
              <a:rPr lang="en-US" sz="2400" b="1" dirty="0">
                <a:solidFill>
                  <a:srgbClr val="000099"/>
                </a:solidFill>
                <a:ea typeface="ＭＳ Ｐゴシック" pitchFamily="34" charset="-128"/>
              </a:rPr>
              <a:t>It is the ongoing process by which an agency makes decisions and evaluates its progress.</a:t>
            </a:r>
          </a:p>
          <a:p>
            <a:pPr eaLnBrk="1" hangingPunct="1"/>
            <a:endParaRPr lang="en-US" dirty="0">
              <a:ea typeface="ＭＳ Ｐゴシック" pitchFamily="34" charset="-128"/>
            </a:endParaRPr>
          </a:p>
        </p:txBody>
      </p:sp>
    </p:spTree>
    <p:extLst>
      <p:ext uri="{BB962C8B-B14F-4D97-AF65-F5344CB8AC3E}">
        <p14:creationId xmlns:p14="http://schemas.microsoft.com/office/powerpoint/2010/main" xmlns="" val="1776092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txBox="1">
            <a:spLocks noGrp="1"/>
          </p:cNvSpPr>
          <p:nvPr/>
        </p:nvSpPr>
        <p:spPr bwMode="auto">
          <a:xfrm flipH="1">
            <a:off x="9982200" y="6248400"/>
            <a:ext cx="457200" cy="365125"/>
          </a:xfrm>
          <a:prstGeom prst="rect">
            <a:avLst/>
          </a:prstGeom>
          <a:noFill/>
          <a:ln w="9525">
            <a:noFill/>
            <a:miter lim="800000"/>
            <a:headEnd/>
            <a:tailEnd/>
          </a:ln>
        </p:spPr>
        <p:txBody>
          <a:bodyPr/>
          <a:lstStyle/>
          <a:p>
            <a:pPr eaLnBrk="1" hangingPunct="1"/>
            <a:endParaRPr lang="en-US">
              <a:ea typeface="ＭＳ Ｐゴシック" pitchFamily="34" charset="-128"/>
            </a:endParaRPr>
          </a:p>
        </p:txBody>
      </p:sp>
      <p:sp>
        <p:nvSpPr>
          <p:cNvPr id="8195" name="Rectangle 2"/>
          <p:cNvSpPr>
            <a:spLocks noGrp="1" noChangeArrowheads="1"/>
          </p:cNvSpPr>
          <p:nvPr>
            <p:ph type="title" idx="4294967295"/>
          </p:nvPr>
        </p:nvSpPr>
        <p:spPr>
          <a:xfrm>
            <a:off x="0" y="800100"/>
            <a:ext cx="8940800" cy="914400"/>
          </a:xfrm>
          <a:prstGeom prst="rect">
            <a:avLst/>
          </a:prstGeom>
          <a:ln/>
        </p:spPr>
        <p:txBody>
          <a:bodyPr>
            <a:noAutofit/>
          </a:bodyPr>
          <a:lstStyle/>
          <a:p>
            <a:r>
              <a:rPr lang="en-US" sz="3200" b="1" dirty="0"/>
              <a:t>The </a:t>
            </a:r>
            <a:r>
              <a:rPr lang="en-US" sz="3200" b="1" i="1" dirty="0"/>
              <a:t>DAPIM</a:t>
            </a:r>
            <a:r>
              <a:rPr lang="en-US" sz="3200" b="1" i="1" baseline="30000" dirty="0"/>
              <a:t>TM</a:t>
            </a:r>
            <a:r>
              <a:rPr lang="en-US" sz="3200" b="1" dirty="0"/>
              <a:t> Model</a:t>
            </a:r>
            <a:r>
              <a:rPr lang="en-US" sz="3200" b="1" dirty="0" smtClean="0"/>
              <a:t>:</a:t>
            </a:r>
            <a:br>
              <a:rPr lang="en-US" sz="3200" b="1" dirty="0" smtClean="0"/>
            </a:br>
            <a:r>
              <a:rPr lang="en-US" sz="3200" b="1" dirty="0" smtClean="0"/>
              <a:t> </a:t>
            </a:r>
            <a:r>
              <a:rPr lang="en-US" sz="3200" b="1" dirty="0"/>
              <a:t>A “Flywheel”</a:t>
            </a:r>
          </a:p>
        </p:txBody>
      </p:sp>
      <p:sp>
        <p:nvSpPr>
          <p:cNvPr id="8196" name="Oval 3"/>
          <p:cNvSpPr>
            <a:spLocks noChangeArrowheads="1"/>
          </p:cNvSpPr>
          <p:nvPr/>
        </p:nvSpPr>
        <p:spPr bwMode="auto">
          <a:xfrm>
            <a:off x="3454400" y="3201988"/>
            <a:ext cx="2125663" cy="1046162"/>
          </a:xfrm>
          <a:prstGeom prst="ellipse">
            <a:avLst/>
          </a:prstGeom>
          <a:solidFill>
            <a:srgbClr val="3366FF"/>
          </a:solidFill>
          <a:ln w="9525">
            <a:noFill/>
            <a:round/>
            <a:headEnd/>
            <a:tailEnd/>
          </a:ln>
        </p:spPr>
        <p:txBody>
          <a:bodyPr wrap="none" anchor="ctr"/>
          <a:lstStyle/>
          <a:p>
            <a:pPr eaLnBrk="1" hangingPunct="1"/>
            <a:endParaRPr lang="en-US">
              <a:ea typeface="ＭＳ Ｐゴシック" pitchFamily="34" charset="-128"/>
            </a:endParaRPr>
          </a:p>
        </p:txBody>
      </p:sp>
      <p:sp>
        <p:nvSpPr>
          <p:cNvPr id="8197" name="Rectangle 4"/>
          <p:cNvSpPr>
            <a:spLocks noChangeArrowheads="1"/>
          </p:cNvSpPr>
          <p:nvPr/>
        </p:nvSpPr>
        <p:spPr bwMode="auto">
          <a:xfrm>
            <a:off x="1600200" y="4724400"/>
            <a:ext cx="2362200" cy="688975"/>
          </a:xfrm>
          <a:prstGeom prst="rect">
            <a:avLst/>
          </a:prstGeom>
          <a:solidFill>
            <a:srgbClr val="3366FF"/>
          </a:solidFill>
          <a:ln w="19050">
            <a:noFill/>
            <a:miter lim="800000"/>
            <a:headEnd/>
            <a:tailEnd/>
          </a:ln>
        </p:spPr>
        <p:txBody>
          <a:bodyPr/>
          <a:lstStyle/>
          <a:p>
            <a:pPr eaLnBrk="1" hangingPunct="1">
              <a:spcBef>
                <a:spcPct val="20000"/>
              </a:spcBef>
              <a:buClr>
                <a:srgbClr val="993300"/>
              </a:buClr>
              <a:buFont typeface="Wingdings" pitchFamily="2" charset="2"/>
              <a:buNone/>
            </a:pPr>
            <a:r>
              <a:rPr lang="en-US" sz="2800" b="1">
                <a:latin typeface="Arial Black" pitchFamily="34" charset="0"/>
                <a:ea typeface="ＭＳ Ｐゴシック" pitchFamily="34" charset="-128"/>
              </a:rPr>
              <a:t>Implemen</a:t>
            </a:r>
            <a:r>
              <a:rPr lang="en-US" sz="2400" b="1">
                <a:latin typeface="Arial Black" pitchFamily="34" charset="0"/>
                <a:ea typeface="ＭＳ Ｐゴシック" pitchFamily="34" charset="-128"/>
              </a:rPr>
              <a:t>t</a:t>
            </a:r>
          </a:p>
        </p:txBody>
      </p:sp>
      <p:sp>
        <p:nvSpPr>
          <p:cNvPr id="8198" name="Rectangle 5"/>
          <p:cNvSpPr>
            <a:spLocks noChangeArrowheads="1"/>
          </p:cNvSpPr>
          <p:nvPr/>
        </p:nvSpPr>
        <p:spPr bwMode="auto">
          <a:xfrm>
            <a:off x="5410200" y="4800600"/>
            <a:ext cx="1600200" cy="598488"/>
          </a:xfrm>
          <a:prstGeom prst="rect">
            <a:avLst/>
          </a:prstGeom>
          <a:solidFill>
            <a:srgbClr val="3366FF"/>
          </a:solidFill>
          <a:ln w="19050">
            <a:noFill/>
            <a:miter lim="800000"/>
            <a:headEnd/>
            <a:tailEnd/>
          </a:ln>
        </p:spPr>
        <p:txBody>
          <a:bodyPr/>
          <a:lstStyle/>
          <a:p>
            <a:pPr algn="ctr" eaLnBrk="1" hangingPunct="1">
              <a:spcBef>
                <a:spcPct val="20000"/>
              </a:spcBef>
              <a:buClr>
                <a:srgbClr val="993300"/>
              </a:buClr>
              <a:buFont typeface="Wingdings" pitchFamily="2" charset="2"/>
              <a:buNone/>
            </a:pPr>
            <a:r>
              <a:rPr lang="en-US" sz="2800" b="1">
                <a:latin typeface="Arial Black" pitchFamily="34" charset="0"/>
                <a:ea typeface="ＭＳ Ｐゴシック" pitchFamily="34" charset="-128"/>
              </a:rPr>
              <a:t>Plan</a:t>
            </a:r>
          </a:p>
        </p:txBody>
      </p:sp>
      <p:sp>
        <p:nvSpPr>
          <p:cNvPr id="8199" name="Rectangle 6"/>
          <p:cNvSpPr>
            <a:spLocks noChangeArrowheads="1"/>
          </p:cNvSpPr>
          <p:nvPr/>
        </p:nvSpPr>
        <p:spPr bwMode="auto">
          <a:xfrm>
            <a:off x="3744913" y="1447800"/>
            <a:ext cx="1600200" cy="762000"/>
          </a:xfrm>
          <a:prstGeom prst="rect">
            <a:avLst/>
          </a:prstGeom>
          <a:solidFill>
            <a:srgbClr val="3366FF"/>
          </a:solidFill>
          <a:ln w="19050">
            <a:noFill/>
            <a:miter lim="800000"/>
            <a:headEnd/>
            <a:tailEnd/>
          </a:ln>
        </p:spPr>
        <p:txBody>
          <a:bodyPr/>
          <a:lstStyle/>
          <a:p>
            <a:pPr algn="ctr" eaLnBrk="1" hangingPunct="1">
              <a:spcBef>
                <a:spcPct val="20000"/>
              </a:spcBef>
              <a:buClr>
                <a:srgbClr val="993300"/>
              </a:buClr>
              <a:buFont typeface="Wingdings" pitchFamily="2" charset="2"/>
              <a:buNone/>
            </a:pPr>
            <a:r>
              <a:rPr lang="en-US" sz="2800" b="1" dirty="0">
                <a:latin typeface="Arial Black" pitchFamily="34" charset="0"/>
                <a:ea typeface="ＭＳ Ｐゴシック" pitchFamily="34" charset="-128"/>
              </a:rPr>
              <a:t>Define</a:t>
            </a:r>
          </a:p>
        </p:txBody>
      </p:sp>
      <p:sp>
        <p:nvSpPr>
          <p:cNvPr id="8200" name="Rectangle 7"/>
          <p:cNvSpPr>
            <a:spLocks noChangeArrowheads="1"/>
          </p:cNvSpPr>
          <p:nvPr/>
        </p:nvSpPr>
        <p:spPr bwMode="auto">
          <a:xfrm>
            <a:off x="3514725" y="3346450"/>
            <a:ext cx="2057400" cy="447675"/>
          </a:xfrm>
          <a:prstGeom prst="rect">
            <a:avLst/>
          </a:prstGeom>
          <a:noFill/>
          <a:ln w="19050">
            <a:noFill/>
            <a:miter lim="800000"/>
            <a:headEnd/>
            <a:tailEnd/>
          </a:ln>
        </p:spPr>
        <p:txBody>
          <a:bodyPr/>
          <a:lstStyle/>
          <a:p>
            <a:pPr algn="ctr" eaLnBrk="1" hangingPunct="1">
              <a:spcBef>
                <a:spcPct val="20000"/>
              </a:spcBef>
              <a:buClr>
                <a:srgbClr val="993300"/>
              </a:buClr>
              <a:buFont typeface="Wingdings" pitchFamily="2" charset="2"/>
              <a:buNone/>
            </a:pPr>
            <a:r>
              <a:rPr lang="en-US" sz="2000" b="1">
                <a:latin typeface="Arial Black" pitchFamily="34" charset="0"/>
                <a:ea typeface="ＭＳ Ｐゴシック" pitchFamily="34" charset="-128"/>
              </a:rPr>
              <a:t>Performance</a:t>
            </a:r>
          </a:p>
          <a:p>
            <a:pPr algn="ctr" eaLnBrk="1" hangingPunct="1">
              <a:spcBef>
                <a:spcPct val="20000"/>
              </a:spcBef>
              <a:buClr>
                <a:srgbClr val="993300"/>
              </a:buClr>
              <a:buFont typeface="Wingdings" pitchFamily="2" charset="2"/>
              <a:buNone/>
            </a:pPr>
            <a:r>
              <a:rPr lang="en-US" sz="2000" b="1">
                <a:latin typeface="Arial Black" pitchFamily="34" charset="0"/>
                <a:ea typeface="ＭＳ Ｐゴシック" pitchFamily="34" charset="-128"/>
              </a:rPr>
              <a:t>&amp; Capacity</a:t>
            </a:r>
          </a:p>
        </p:txBody>
      </p:sp>
      <p:sp>
        <p:nvSpPr>
          <p:cNvPr id="8201" name="Rectangle 8"/>
          <p:cNvSpPr>
            <a:spLocks noChangeArrowheads="1"/>
          </p:cNvSpPr>
          <p:nvPr/>
        </p:nvSpPr>
        <p:spPr bwMode="auto">
          <a:xfrm>
            <a:off x="1149350" y="2984500"/>
            <a:ext cx="1746250" cy="673100"/>
          </a:xfrm>
          <a:prstGeom prst="rect">
            <a:avLst/>
          </a:prstGeom>
          <a:solidFill>
            <a:srgbClr val="3366FF"/>
          </a:solidFill>
          <a:ln w="19050">
            <a:noFill/>
            <a:miter lim="800000"/>
            <a:headEnd/>
            <a:tailEnd/>
          </a:ln>
        </p:spPr>
        <p:txBody>
          <a:bodyPr/>
          <a:lstStyle/>
          <a:p>
            <a:pPr algn="ctr" eaLnBrk="1" hangingPunct="1">
              <a:spcBef>
                <a:spcPct val="20000"/>
              </a:spcBef>
              <a:buClr>
                <a:srgbClr val="993300"/>
              </a:buClr>
              <a:buFont typeface="Wingdings" pitchFamily="2" charset="2"/>
              <a:buNone/>
            </a:pPr>
            <a:r>
              <a:rPr lang="en-US" sz="2800" b="1">
                <a:latin typeface="Arial Black" pitchFamily="34" charset="0"/>
                <a:ea typeface="ＭＳ Ｐゴシック" pitchFamily="34" charset="-128"/>
              </a:rPr>
              <a:t>Monitor</a:t>
            </a:r>
          </a:p>
        </p:txBody>
      </p:sp>
      <p:sp>
        <p:nvSpPr>
          <p:cNvPr id="8202" name="AutoShape 9"/>
          <p:cNvSpPr>
            <a:spLocks noChangeArrowheads="1"/>
          </p:cNvSpPr>
          <p:nvPr/>
        </p:nvSpPr>
        <p:spPr bwMode="auto">
          <a:xfrm rot="2100000">
            <a:off x="6026150" y="2189163"/>
            <a:ext cx="454025" cy="446087"/>
          </a:xfrm>
          <a:prstGeom prst="rightArrow">
            <a:avLst>
              <a:gd name="adj1" fmla="val 50000"/>
              <a:gd name="adj2" fmla="val 25445"/>
            </a:avLst>
          </a:prstGeom>
          <a:solidFill>
            <a:srgbClr val="3366FF"/>
          </a:solidFill>
          <a:ln w="9525">
            <a:noFill/>
            <a:miter lim="800000"/>
            <a:headEnd/>
            <a:tailEnd/>
          </a:ln>
        </p:spPr>
        <p:txBody>
          <a:bodyPr wrap="none" anchor="ctr"/>
          <a:lstStyle/>
          <a:p>
            <a:pPr eaLnBrk="1" hangingPunct="1"/>
            <a:endParaRPr lang="en-US">
              <a:ea typeface="ＭＳ Ｐゴシック" pitchFamily="34" charset="-128"/>
            </a:endParaRPr>
          </a:p>
        </p:txBody>
      </p:sp>
      <p:sp>
        <p:nvSpPr>
          <p:cNvPr id="8203" name="AutoShape 10"/>
          <p:cNvSpPr>
            <a:spLocks noChangeArrowheads="1"/>
          </p:cNvSpPr>
          <p:nvPr/>
        </p:nvSpPr>
        <p:spPr bwMode="auto">
          <a:xfrm rot="10800000">
            <a:off x="4311650" y="4957763"/>
            <a:ext cx="454025" cy="446087"/>
          </a:xfrm>
          <a:prstGeom prst="rightArrow">
            <a:avLst>
              <a:gd name="adj1" fmla="val 50000"/>
              <a:gd name="adj2" fmla="val 25445"/>
            </a:avLst>
          </a:prstGeom>
          <a:solidFill>
            <a:srgbClr val="3366FF"/>
          </a:solidFill>
          <a:ln w="9525">
            <a:noFill/>
            <a:miter lim="800000"/>
            <a:headEnd/>
            <a:tailEnd/>
          </a:ln>
        </p:spPr>
        <p:txBody>
          <a:bodyPr wrap="none" anchor="ctr"/>
          <a:lstStyle/>
          <a:p>
            <a:pPr eaLnBrk="1" hangingPunct="1"/>
            <a:endParaRPr lang="en-US">
              <a:ea typeface="ＭＳ Ｐゴシック" pitchFamily="34" charset="-128"/>
            </a:endParaRPr>
          </a:p>
        </p:txBody>
      </p:sp>
      <p:sp>
        <p:nvSpPr>
          <p:cNvPr id="8204" name="AutoShape 11"/>
          <p:cNvSpPr>
            <a:spLocks noChangeArrowheads="1"/>
          </p:cNvSpPr>
          <p:nvPr/>
        </p:nvSpPr>
        <p:spPr bwMode="auto">
          <a:xfrm rot="6300000">
            <a:off x="6368256" y="4069557"/>
            <a:ext cx="454025" cy="446088"/>
          </a:xfrm>
          <a:prstGeom prst="rightArrow">
            <a:avLst>
              <a:gd name="adj1" fmla="val 50000"/>
              <a:gd name="adj2" fmla="val 25445"/>
            </a:avLst>
          </a:prstGeom>
          <a:solidFill>
            <a:srgbClr val="3366FF"/>
          </a:solidFill>
          <a:ln w="9525">
            <a:noFill/>
            <a:miter lim="800000"/>
            <a:headEnd/>
            <a:tailEnd/>
          </a:ln>
        </p:spPr>
        <p:txBody>
          <a:bodyPr wrap="none" anchor="ctr"/>
          <a:lstStyle/>
          <a:p>
            <a:pPr eaLnBrk="1" hangingPunct="1"/>
            <a:endParaRPr lang="en-US">
              <a:ea typeface="ＭＳ Ｐゴシック" pitchFamily="34" charset="-128"/>
            </a:endParaRPr>
          </a:p>
        </p:txBody>
      </p:sp>
      <p:sp>
        <p:nvSpPr>
          <p:cNvPr id="8205" name="AutoShape 12"/>
          <p:cNvSpPr>
            <a:spLocks noChangeArrowheads="1"/>
          </p:cNvSpPr>
          <p:nvPr/>
        </p:nvSpPr>
        <p:spPr bwMode="auto">
          <a:xfrm rot="-6300000">
            <a:off x="2139156" y="4031457"/>
            <a:ext cx="454025" cy="446088"/>
          </a:xfrm>
          <a:prstGeom prst="rightArrow">
            <a:avLst>
              <a:gd name="adj1" fmla="val 50000"/>
              <a:gd name="adj2" fmla="val 25445"/>
            </a:avLst>
          </a:prstGeom>
          <a:solidFill>
            <a:srgbClr val="3366FF"/>
          </a:solidFill>
          <a:ln w="9525">
            <a:noFill/>
            <a:miter lim="800000"/>
            <a:headEnd/>
            <a:tailEnd/>
          </a:ln>
        </p:spPr>
        <p:txBody>
          <a:bodyPr wrap="none" anchor="ctr"/>
          <a:lstStyle/>
          <a:p>
            <a:pPr eaLnBrk="1" hangingPunct="1"/>
            <a:endParaRPr lang="en-US">
              <a:ea typeface="ＭＳ Ｐゴシック" pitchFamily="34" charset="-128"/>
            </a:endParaRPr>
          </a:p>
        </p:txBody>
      </p:sp>
      <p:sp>
        <p:nvSpPr>
          <p:cNvPr id="8206" name="AutoShape 13"/>
          <p:cNvSpPr>
            <a:spLocks noChangeArrowheads="1"/>
          </p:cNvSpPr>
          <p:nvPr/>
        </p:nvSpPr>
        <p:spPr bwMode="auto">
          <a:xfrm rot="-2100000">
            <a:off x="2622550" y="2201863"/>
            <a:ext cx="454025" cy="446087"/>
          </a:xfrm>
          <a:prstGeom prst="rightArrow">
            <a:avLst>
              <a:gd name="adj1" fmla="val 50000"/>
              <a:gd name="adj2" fmla="val 25445"/>
            </a:avLst>
          </a:prstGeom>
          <a:solidFill>
            <a:srgbClr val="3366FF"/>
          </a:solidFill>
          <a:ln w="9525">
            <a:noFill/>
            <a:miter lim="800000"/>
            <a:headEnd/>
            <a:tailEnd/>
          </a:ln>
        </p:spPr>
        <p:txBody>
          <a:bodyPr wrap="none" anchor="ctr"/>
          <a:lstStyle/>
          <a:p>
            <a:pPr eaLnBrk="1" hangingPunct="1"/>
            <a:endParaRPr lang="en-US">
              <a:ea typeface="ＭＳ Ｐゴシック" pitchFamily="34" charset="-128"/>
            </a:endParaRPr>
          </a:p>
        </p:txBody>
      </p:sp>
      <p:sp>
        <p:nvSpPr>
          <p:cNvPr id="8207" name="Rectangle 14"/>
          <p:cNvSpPr>
            <a:spLocks noChangeArrowheads="1"/>
          </p:cNvSpPr>
          <p:nvPr/>
        </p:nvSpPr>
        <p:spPr bwMode="auto">
          <a:xfrm>
            <a:off x="6249988" y="2989263"/>
            <a:ext cx="1600200" cy="744537"/>
          </a:xfrm>
          <a:prstGeom prst="rect">
            <a:avLst/>
          </a:prstGeom>
          <a:solidFill>
            <a:srgbClr val="3366FF"/>
          </a:solidFill>
          <a:ln w="19050">
            <a:noFill/>
            <a:miter lim="800000"/>
            <a:headEnd/>
            <a:tailEnd/>
          </a:ln>
        </p:spPr>
        <p:txBody>
          <a:bodyPr/>
          <a:lstStyle/>
          <a:p>
            <a:pPr eaLnBrk="1" hangingPunct="1">
              <a:spcBef>
                <a:spcPct val="20000"/>
              </a:spcBef>
              <a:buClr>
                <a:srgbClr val="993300"/>
              </a:buClr>
              <a:buFont typeface="Wingdings" pitchFamily="2" charset="2"/>
              <a:buNone/>
            </a:pPr>
            <a:r>
              <a:rPr lang="en-US" sz="2800" b="1">
                <a:latin typeface="Arial Black" pitchFamily="34" charset="0"/>
                <a:ea typeface="ＭＳ Ｐゴシック" pitchFamily="34" charset="-128"/>
              </a:rPr>
              <a:t>Assess</a:t>
            </a:r>
          </a:p>
        </p:txBody>
      </p:sp>
      <p:sp>
        <p:nvSpPr>
          <p:cNvPr id="8208" name="Rectangle 16"/>
          <p:cNvSpPr>
            <a:spLocks noChangeArrowheads="1"/>
          </p:cNvSpPr>
          <p:nvPr/>
        </p:nvSpPr>
        <p:spPr bwMode="auto">
          <a:xfrm>
            <a:off x="457200" y="5981700"/>
            <a:ext cx="8382000" cy="646331"/>
          </a:xfrm>
          <a:prstGeom prst="rect">
            <a:avLst/>
          </a:prstGeom>
          <a:noFill/>
          <a:ln w="9525">
            <a:noFill/>
            <a:miter lim="800000"/>
            <a:headEnd/>
            <a:tailEnd/>
          </a:ln>
        </p:spPr>
        <p:txBody>
          <a:bodyPr>
            <a:spAutoFit/>
          </a:bodyPr>
          <a:lstStyle/>
          <a:p>
            <a:pPr eaLnBrk="1" hangingPunct="1">
              <a:lnSpc>
                <a:spcPct val="150000"/>
              </a:lnSpc>
            </a:pPr>
            <a:r>
              <a:rPr lang="en-US" dirty="0" smtClean="0">
                <a:ea typeface="ＭＳ Ｐゴシック" pitchFamily="34" charset="-128"/>
              </a:rPr>
              <a:t>© </a:t>
            </a:r>
            <a:r>
              <a:rPr lang="en-US" dirty="0">
                <a:ea typeface="ＭＳ Ｐゴシック" pitchFamily="34" charset="-128"/>
              </a:rPr>
              <a:t>2009 American Public Human Services Association</a:t>
            </a:r>
          </a:p>
        </p:txBody>
      </p:sp>
      <p:pic>
        <p:nvPicPr>
          <p:cNvPr id="8209" name="Picture 17" descr="aphsa color"/>
          <p:cNvPicPr>
            <a:picLocks noChangeAspect="1" noChangeArrowheads="1"/>
          </p:cNvPicPr>
          <p:nvPr/>
        </p:nvPicPr>
        <p:blipFill>
          <a:blip r:embed="rId3" cstate="print"/>
          <a:srcRect/>
          <a:stretch>
            <a:fillRect/>
          </a:stretch>
        </p:blipFill>
        <p:spPr bwMode="auto">
          <a:xfrm>
            <a:off x="7968852" y="6153546"/>
            <a:ext cx="812007" cy="321469"/>
          </a:xfrm>
          <a:prstGeom prst="rect">
            <a:avLst/>
          </a:prstGeom>
          <a:noFill/>
          <a:ln w="9525">
            <a:noFill/>
            <a:miter lim="800000"/>
            <a:headEnd/>
            <a:tailEnd/>
          </a:ln>
        </p:spPr>
      </p:pic>
    </p:spTree>
    <p:extLst>
      <p:ext uri="{BB962C8B-B14F-4D97-AF65-F5344CB8AC3E}">
        <p14:creationId xmlns:p14="http://schemas.microsoft.com/office/powerpoint/2010/main" xmlns="" val="2202852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tatic.someecards.com/someecards/usercards/MjAxMy0zMWExZDliYTQzMGU1YmU3.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7755" y="1209598"/>
            <a:ext cx="5266072" cy="36862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4800" y="5029200"/>
            <a:ext cx="8534400" cy="1384995"/>
          </a:xfrm>
          <a:prstGeom prst="rect">
            <a:avLst/>
          </a:prstGeom>
          <a:noFill/>
        </p:spPr>
        <p:txBody>
          <a:bodyPr wrap="square" rtlCol="0">
            <a:spAutoFit/>
          </a:bodyPr>
          <a:lstStyle/>
          <a:p>
            <a:pPr algn="ctr"/>
            <a:r>
              <a:rPr lang="en-US" sz="2800" u="sng" dirty="0" smtClean="0"/>
              <a:t>Our goal</a:t>
            </a:r>
            <a:r>
              <a:rPr lang="en-US" sz="2800" dirty="0" smtClean="0"/>
              <a:t>: To help everyone understand how we are all fellow villagers working together as a team to help raise the children and youth of Pennsylvania.</a:t>
            </a:r>
            <a:endParaRPr lang="en-US" sz="2800" dirty="0"/>
          </a:p>
        </p:txBody>
      </p:sp>
    </p:spTree>
    <p:extLst>
      <p:ext uri="{BB962C8B-B14F-4D97-AF65-F5344CB8AC3E}">
        <p14:creationId xmlns:p14="http://schemas.microsoft.com/office/powerpoint/2010/main" xmlns="" val="633010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a:t>
            </a:r>
            <a:endParaRPr lang="en-US" dirty="0"/>
          </a:p>
        </p:txBody>
      </p:sp>
      <p:pic>
        <p:nvPicPr>
          <p:cNvPr id="1026"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071026" y="4248150"/>
            <a:ext cx="3078351" cy="173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9997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36" y="1200150"/>
            <a:ext cx="8229600" cy="1600200"/>
          </a:xfrm>
        </p:spPr>
        <p:txBody>
          <a:bodyPr>
            <a:normAutofit/>
          </a:bodyPr>
          <a:lstStyle/>
          <a:p>
            <a:r>
              <a:rPr lang="en-US" dirty="0" smtClean="0"/>
              <a:t>Here’s the map! Pick a village.  </a:t>
            </a:r>
            <a:br>
              <a:rPr lang="en-US" dirty="0" smtClean="0"/>
            </a:br>
            <a:r>
              <a:rPr lang="en-US" dirty="0" smtClean="0"/>
              <a:t>We are all working together to help raise the children and youth of Pennsylvania!</a:t>
            </a:r>
            <a:endParaRPr lang="en-US" dirty="0"/>
          </a:p>
        </p:txBody>
      </p:sp>
      <p:pic>
        <p:nvPicPr>
          <p:cNvPr id="4100" name="Picture 4" descr="http://geology.com/cities-map/map-of-pennsylvania-cities.gif">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14500" y="2889312"/>
            <a:ext cx="6334973" cy="3511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2340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1" y="1151939"/>
            <a:ext cx="6553200" cy="4585871"/>
          </a:xfrm>
          <a:prstGeom prst="rect">
            <a:avLst/>
          </a:prstGeom>
          <a:noFill/>
        </p:spPr>
        <p:txBody>
          <a:bodyPr wrap="square" rtlCol="0">
            <a:spAutoFit/>
          </a:bodyPr>
          <a:lstStyle/>
          <a:p>
            <a:pPr algn="r"/>
            <a:r>
              <a:rPr lang="en-US" sz="2400" b="1" dirty="0" smtClean="0">
                <a:solidFill>
                  <a:srgbClr val="660033"/>
                </a:solidFill>
                <a:latin typeface="+mn-lt"/>
              </a:rPr>
              <a:t>Karen Shanoski	</a:t>
            </a:r>
          </a:p>
          <a:p>
            <a:pPr algn="r"/>
            <a:r>
              <a:rPr lang="en-US" sz="2400" b="1" dirty="0" smtClean="0">
                <a:solidFill>
                  <a:srgbClr val="660033"/>
                </a:solidFill>
                <a:latin typeface="+mn-lt"/>
              </a:rPr>
              <a:t>Family Support </a:t>
            </a:r>
            <a:r>
              <a:rPr lang="en-US" sz="2400" b="1" dirty="0" smtClean="0">
                <a:solidFill>
                  <a:srgbClr val="660033"/>
                </a:solidFill>
              </a:rPr>
              <a:t>Project </a:t>
            </a:r>
            <a:r>
              <a:rPr lang="en-US" sz="2400" b="1" dirty="0" smtClean="0">
                <a:solidFill>
                  <a:srgbClr val="660033"/>
                </a:solidFill>
                <a:latin typeface="+mn-lt"/>
              </a:rPr>
              <a:t>Manager</a:t>
            </a:r>
          </a:p>
          <a:p>
            <a:pPr algn="r"/>
            <a:r>
              <a:rPr lang="en-US" sz="2400" b="1" dirty="0" smtClean="0">
                <a:solidFill>
                  <a:srgbClr val="660033"/>
                </a:solidFill>
                <a:latin typeface="+mn-lt"/>
              </a:rPr>
              <a:t>Center for Schools and Communities      	</a:t>
            </a:r>
          </a:p>
          <a:p>
            <a:pPr algn="r"/>
            <a:r>
              <a:rPr lang="en-US" sz="2400" b="1" dirty="0" smtClean="0">
                <a:solidFill>
                  <a:srgbClr val="660033"/>
                </a:solidFill>
                <a:latin typeface="+mn-lt"/>
              </a:rPr>
              <a:t>275 Grandview Ave., Suite 200</a:t>
            </a:r>
          </a:p>
          <a:p>
            <a:pPr algn="r"/>
            <a:r>
              <a:rPr lang="en-US" sz="2400" b="1" dirty="0" smtClean="0">
                <a:solidFill>
                  <a:srgbClr val="660033"/>
                </a:solidFill>
                <a:latin typeface="+mn-lt"/>
              </a:rPr>
              <a:t>Camp Hill, PA  17011</a:t>
            </a:r>
          </a:p>
          <a:p>
            <a:pPr algn="r"/>
            <a:endParaRPr lang="en-US" sz="2400" b="1" dirty="0" smtClean="0">
              <a:solidFill>
                <a:srgbClr val="660033"/>
              </a:solidFill>
              <a:latin typeface="+mn-lt"/>
            </a:endParaRPr>
          </a:p>
          <a:p>
            <a:pPr algn="r"/>
            <a:r>
              <a:rPr lang="en-US" sz="2400" b="1" dirty="0" smtClean="0">
                <a:solidFill>
                  <a:srgbClr val="660033"/>
                </a:solidFill>
                <a:latin typeface="+mn-lt"/>
              </a:rPr>
              <a:t>kshanoski@csc.csiu.org	         </a:t>
            </a:r>
          </a:p>
          <a:p>
            <a:pPr algn="r"/>
            <a:r>
              <a:rPr lang="en-US" sz="2400" b="1" dirty="0" smtClean="0">
                <a:solidFill>
                  <a:srgbClr val="660033"/>
                </a:solidFill>
                <a:latin typeface="+mn-lt"/>
              </a:rPr>
              <a:t>717-763-1661 x 139		         </a:t>
            </a:r>
          </a:p>
          <a:p>
            <a:pPr algn="r"/>
            <a:endParaRPr lang="en-US" sz="2400" b="1" dirty="0" smtClean="0">
              <a:solidFill>
                <a:srgbClr val="660033"/>
              </a:solidFill>
            </a:endParaRPr>
          </a:p>
          <a:p>
            <a:pPr algn="r"/>
            <a:r>
              <a:rPr lang="en-US" sz="2400" b="1" dirty="0" smtClean="0">
                <a:solidFill>
                  <a:srgbClr val="660033"/>
                </a:solidFill>
                <a:latin typeface="+mn-lt"/>
              </a:rPr>
              <a:t>PA  Strengthening Families : Toolkit for Educators</a:t>
            </a:r>
          </a:p>
          <a:p>
            <a:pPr algn="r"/>
            <a:r>
              <a:rPr lang="en-US" sz="2800" b="1" dirty="0" smtClean="0">
                <a:solidFill>
                  <a:srgbClr val="660033"/>
                </a:solidFill>
                <a:latin typeface="+mn-lt"/>
              </a:rPr>
              <a:t>www.pa-strengthening-families.org</a:t>
            </a:r>
          </a:p>
          <a:p>
            <a:endParaRPr lang="en-US" sz="2400" b="1" dirty="0">
              <a:solidFill>
                <a:srgbClr val="660033"/>
              </a:solidFill>
              <a:latin typeface="+mn-lt"/>
            </a:endParaRPr>
          </a:p>
        </p:txBody>
      </p:sp>
      <p:sp>
        <p:nvSpPr>
          <p:cNvPr id="5" name="Rectangle 2"/>
          <p:cNvSpPr txBox="1">
            <a:spLocks noChangeArrowheads="1"/>
          </p:cNvSpPr>
          <p:nvPr/>
        </p:nvSpPr>
        <p:spPr>
          <a:xfrm>
            <a:off x="685800" y="304800"/>
            <a:ext cx="76962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Contact</a:t>
            </a:r>
            <a:endParaRPr kumimoji="0" lang="en-US"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9" name="Picture 20" descr="NCCIC logo"/>
          <p:cNvPicPr>
            <a:picLocks noChangeAspect="1" noChangeArrowheads="1"/>
          </p:cNvPicPr>
          <p:nvPr/>
        </p:nvPicPr>
        <p:blipFill>
          <a:blip r:embed="rId3" cstate="email"/>
          <a:srcRect/>
          <a:stretch>
            <a:fillRect/>
          </a:stretch>
        </p:blipFill>
        <p:spPr bwMode="auto">
          <a:xfrm>
            <a:off x="304801" y="2971800"/>
            <a:ext cx="1868487" cy="946150"/>
          </a:xfrm>
          <a:prstGeom prst="rect">
            <a:avLst/>
          </a:prstGeom>
          <a:noFill/>
          <a:ln w="9525">
            <a:noFill/>
            <a:miter lim="800000"/>
            <a:headEnd/>
            <a:tailEnd/>
          </a:ln>
        </p:spPr>
      </p:pic>
      <p:pic>
        <p:nvPicPr>
          <p:cNvPr id="10" name="Picture 15" descr="http://www1.gotomeeting.com/g2w/images/800855600/95386779725532810/embed.jpg"/>
          <p:cNvPicPr>
            <a:picLocks noChangeAspect="1" noChangeArrowheads="1"/>
          </p:cNvPicPr>
          <p:nvPr/>
        </p:nvPicPr>
        <p:blipFill>
          <a:blip r:embed="rId4" cstate="email"/>
          <a:srcRect/>
          <a:stretch>
            <a:fillRect/>
          </a:stretch>
        </p:blipFill>
        <p:spPr bwMode="auto">
          <a:xfrm>
            <a:off x="304801" y="4038600"/>
            <a:ext cx="1524000" cy="1408112"/>
          </a:xfrm>
          <a:prstGeom prst="rect">
            <a:avLst/>
          </a:prstGeom>
          <a:noFill/>
          <a:ln w="9525">
            <a:noFill/>
            <a:miter lim="800000"/>
            <a:headEnd/>
            <a:tailEnd/>
          </a:ln>
        </p:spPr>
      </p:pic>
      <p:pic>
        <p:nvPicPr>
          <p:cNvPr id="11" name="Picture 10" descr="United-Way-Logo.jpg"/>
          <p:cNvPicPr>
            <a:picLocks noChangeAspect="1"/>
          </p:cNvPicPr>
          <p:nvPr/>
        </p:nvPicPr>
        <p:blipFill>
          <a:blip r:embed="rId5" cstate="email"/>
          <a:stretch>
            <a:fillRect/>
          </a:stretch>
        </p:blipFill>
        <p:spPr>
          <a:xfrm>
            <a:off x="304801" y="2057400"/>
            <a:ext cx="2057400" cy="838200"/>
          </a:xfrm>
          <a:prstGeom prst="rect">
            <a:avLst/>
          </a:prstGeom>
        </p:spPr>
      </p:pic>
      <p:pic>
        <p:nvPicPr>
          <p:cNvPr id="12" name="Picture 11" descr="pat_logo.gif"/>
          <p:cNvPicPr>
            <a:picLocks noChangeAspect="1"/>
          </p:cNvPicPr>
          <p:nvPr/>
        </p:nvPicPr>
        <p:blipFill>
          <a:blip r:embed="rId6" cstate="email"/>
          <a:stretch>
            <a:fillRect/>
          </a:stretch>
        </p:blipFill>
        <p:spPr>
          <a:xfrm>
            <a:off x="304801" y="304800"/>
            <a:ext cx="1676399" cy="1524000"/>
          </a:xfrm>
          <a:prstGeom prst="rect">
            <a:avLst/>
          </a:prstGeom>
        </p:spPr>
      </p:pic>
    </p:spTree>
    <p:extLst>
      <p:ext uri="{BB962C8B-B14F-4D97-AF65-F5344CB8AC3E}">
        <p14:creationId xmlns:p14="http://schemas.microsoft.com/office/powerpoint/2010/main" xmlns="" val="1495526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13"/>
          <p:cNvSpPr>
            <a:spLocks noGrp="1" noChangeArrowheads="1"/>
          </p:cNvSpPr>
          <p:nvPr>
            <p:ph type="title"/>
          </p:nvPr>
        </p:nvSpPr>
        <p:spPr>
          <a:xfrm>
            <a:off x="506704" y="252535"/>
            <a:ext cx="8229600" cy="3733800"/>
          </a:xfrm>
        </p:spPr>
        <p:txBody>
          <a:bodyPr/>
          <a:lstStyle/>
          <a:p>
            <a:r>
              <a:rPr lang="en-US" sz="2800" dirty="0"/>
              <a:t>Please contact us </a:t>
            </a:r>
            <a:r>
              <a:rPr lang="en-US" sz="2800" dirty="0" smtClean="0"/>
              <a:t/>
            </a:r>
            <a:br>
              <a:rPr lang="en-US" sz="2800" dirty="0" smtClean="0"/>
            </a:br>
            <a:r>
              <a:rPr lang="en-US" sz="2800" dirty="0" smtClean="0"/>
              <a:t>if </a:t>
            </a:r>
            <a:r>
              <a:rPr lang="en-US" sz="2800" dirty="0"/>
              <a:t>you have any additional questions </a:t>
            </a:r>
            <a:br>
              <a:rPr lang="en-US" sz="2800" dirty="0"/>
            </a:br>
            <a:r>
              <a:rPr lang="en-US" sz="2800" dirty="0"/>
              <a:t/>
            </a:r>
            <a:br>
              <a:rPr lang="en-US" sz="2800" dirty="0"/>
            </a:br>
            <a:r>
              <a:rPr lang="en-US" sz="2800" dirty="0"/>
              <a:t>Jeanne Schott </a:t>
            </a:r>
            <a:r>
              <a:rPr lang="en-US" sz="2800" dirty="0">
                <a:hlinkClick r:id="rId3"/>
              </a:rPr>
              <a:t>jls192@pitt.edu</a:t>
            </a:r>
            <a:r>
              <a:rPr lang="en-US" sz="2800" dirty="0"/>
              <a:t/>
            </a:r>
            <a:br>
              <a:rPr lang="en-US" sz="2800" dirty="0"/>
            </a:br>
            <a:r>
              <a:rPr lang="en-US" sz="2800" dirty="0"/>
              <a:t>or</a:t>
            </a:r>
            <a:br>
              <a:rPr lang="en-US" sz="2800" dirty="0"/>
            </a:br>
            <a:r>
              <a:rPr lang="en-US" sz="2800" dirty="0"/>
              <a:t>Stephanie Maldonado </a:t>
            </a:r>
            <a:r>
              <a:rPr lang="en-US" sz="2800" dirty="0" smtClean="0">
                <a:hlinkClick r:id="rId4"/>
              </a:rPr>
              <a:t>smaldonado@pa.gov</a:t>
            </a:r>
            <a:r>
              <a:rPr lang="en-US" sz="2800" dirty="0" smtClean="0"/>
              <a:t> </a:t>
            </a:r>
            <a:r>
              <a:rPr lang="en-US" sz="3200" dirty="0" smtClean="0"/>
              <a:t> </a:t>
            </a:r>
            <a:endParaRPr lang="en-US" sz="3200" dirty="0"/>
          </a:p>
        </p:txBody>
      </p:sp>
      <p:sp>
        <p:nvSpPr>
          <p:cNvPr id="3" name="AutoShape 2" descr="data:image/jpeg;base64,/9j/4AAQSkZJRgABAQAAAQABAAD/2wCEAAkGBhQSEBQUExQUFBQWGRoXGBgYFRgYGBwYFxgaHBoYHBgYHCYeFxwkHBgaHy8gIycpLCwsGB4xNTAqNSYsLCkBCQoKDgwOGg8PGS8fHyUuKiwqLy0qLCwsLCwqLSwsKSwpLCwsLC0sLC8sLCksLCwsKSwsLCwqLCwsLCwsLCwsLP/AABEIALEBHAMBIgACEQEDEQH/xAAbAAABBQEBAAAAAAAAAAAAAAAFAQIDBAYAB//EAD8QAAIBAgMECAQDBwMEAwAAAAECAwARBBIhBTFBUQYTImFxgZHwMqGxwSNC0RRSYnKS4fEHM4IWQ6LCFbLS/8QAGgEAAgMBAQAAAAAAAAAAAAAAAAQBAwUCBv/EADQRAAEDAwICCQMEAgMBAAAAAAEAAgMEESESMUFRBRMiYXGBkaHwMrHBFCNC4UPRFTPxBv/aAAwDAQACEQMRAD8ApX93+ddx500H5UubX5j2KyFpJwHDd7511tKaW4/SpLa1CEirXEa0tqT5XqULrAmlppbT36VyyUKE/wB7uVOtTA1c76fPdQhI3z9abz9+lRRMWJtuFt1SdVWjDQPlj1grPmr2RSaCFIutPXTuqqDbjUySX3/rVElJNHu38q+Orhk+l34UmXh6VzcOFNB8jXNxpVMpQ3ff0rjbu/vTVanE+dClc1MA101pSK4n1oQu8qcg7/vTQfDzpM/fQoTga6/d9au7PwVxnOtxYDhbn776WbZPFTbuO714Ui6uibIYz6q4QuLdQVK3CkANLIhU2IIpGPeadBBFwqiLLqb776UW4+/A0hNxcDd75UKF1/8AG6uB14U3P7/xXZtO79KlCca6+nH35U0UoHu9CFx7revypD73VzDSkMelCEobT3uppHvWnDdSHy9KhSlDXpyAX9+lNVaePWhC4jupC3fxpra870ySYDj7+1SASbBClNQPiha3vSq0uLJ3VCELH5mtSn6NfJl+B7qt8gaLlSvjOWtdFiGBuamfDIqXzAtexW40NRqgNa36GJrSy2/qqmSiQamlXUk5emnu1Rzy0yE27J8fLl61DjBcWB1awHn/AJrzLoy15Yd9leSALqfA4pFUBnUM/asWF7Hdoddwoh1lZ/aGFjlxaIyqUjiZm01IPZUE79BqKdsba0YhhWSUByugbeVJIW552Ar1EVmAM5LysrS8mQbnPrdGppBbhUGFxKvmtvXfu52+tNxmHuN96h2ZgkUvYjN+bXUE6jw5023TbtJYWurosd1cI/GnRjgak6kk2XU8BbU0pNBE8EvA8f7V0VRLHhjioCOFcDa4v79KNYTotK1s5CA7/wAza+GnzovhujMK7wZD/FqP6d3revDzV0LCbG/gvVh9gL5KyOHwzvois/OwNvM7qL4PonIf9xlQch2j+nzrWpAQugso5Cw9KbWZJ0lI76BZcmQ8F57jYDHK6G/ZPqOB986bDGWYKL3OngOJ+VF+mmGyyJJ+8Mp5XXd8j/41m8fNIkCmIkSTkhTuKRIMzPfhfnyrTZMXxAjc48+J8t1czIuVr41AAA3DSnlLis1sbpcsgUSjI2VnLnsx2DWGpN+Q8bijMm0YxGZc65B+bMCu+28ab9K89LTyxu0vGfutFkjXC4KtDA9YQtr3Onj48KFbS2S8ZIG8flJ18juNFdm7XYJlINxexHeb0zEkyMSxue+iGolgdYHHsoLNZ7QWSxE1ibix7/nWq6Ha4W/7zt8jlH0qni9nK47Qv3jePOruyJkw2FysxyxK7sSNct2Ymw32vWsaxszA3Y3WZXQODLtyEWMQJ1UHxANRPgoidY4/6R+lMO14gsLFgFmKrGde0XF1G7TTnU/WKdxF9RvB3b/S/lXHaaOSxLkKq2x4TuRR4Ej6GoX6PxXtZgeFmP3vSwYBmkBZjZdbc6KSKD4111jgNzfxXLZpdRuceKASbAXgzj0P2oCF32113+F63UmiMSQbAndyF6wqndwpyle919RutOle519RSgez/mmlaW4A4e/Guy+z/im06lJpc3+OHDfTM+nvWlB/xQpUc72NQst+VSzw6eH6a0xa9F0YWGPAyN1S/dQmKoHga+nh5VPBjo3QuDotwSdLZd977qBDaIiRzGZHaTMyu1gLobHTw1vxtWiZA3KqdYix2RdkAIuQCdBew9KC4vaREzFC+Uq0V/y9YAbZe+5Aqripi8hEn4oCEKQNe0Lq1hxBIBqxgNiSyJlcmMFgxuDmzAaML8DfXvFUuldIbALgYFmhT7AxRylSS1kEi63IB0ZfWtBsrtzDeVVSx8ToPqT5VXjwaR3KgAn4iABc8zarfR3DZFkbfmc2/lGgHrmpZ1H+61/Lfy2VVVL1cBHPCr43o/IZJWWTKsoAJyXYKBbKpvbnwoNjMC6LLEsTESyKgkIBHViwUC2vDWtuJxxBHhUKjXTdThiBWG2dze9YzATyJIr9YwVpHbJw6qMWZjfW9gAPCinR7GFxnEbEyOzSubBQeAXi3AW7zRjH4BZFIZb3UoSPiyneA28VHgMAsTPlvZyDl4AgWJHjYGuWxkEZXTpmuacZ+fPJQDFM2LZAfw40GYafGxuNe5fvRnoTiP2hjJlsFZrHmAbKfOxrKJLMgmiET9bLIx6z/thW0DZr6WXhXofR9Y8HgDIwIRFubC5smmg7zc+dZPS87mUrgN3dn14el1fTxAyDu/HH1WitUM0hBFqC7Y6SK2zpcRhnBOWynirsQtip3ML3sas9G9p9fg45nIBC2kJNgGTRiSd26/nXgHUz9Gojjbvuti6MRlilr7+FCOkePmhgLwRGWS4FgCcoN+0VGrAEDQc6HbX6fRRKhhDYhpCQmT4SysoIva9+1uAN9OdWMDtOXEY6QA5IIo0utu2zzLmBJ3rl3e9O4qR0YD3DA5939lSXXT8fs98TgkEwySZUdhyYDtrbhoWHnQzGYZXjMbA5GXKbG2nIEbqt/wCn2NYQy4aW5kw8rIxO8qxJU3O+5zfKkxUOR2XkdPDh8q4nLo5NN9jcefL2WjRkFpBWZx/R05xJGizAMCYmOUZESyILA3ANzbjWezy2fOg6tWGIkjPYQM3+2lrXudDl8L2sTXo0XpUO0dmrL8a5gCG8xuOnjxpqCvLRaQX7+Pz0KtfTgm7TZUtm9IYZCqgkM2nwtlzAXKh7WJGvoavQbQjdnVTcxtlbQ2DWva/HyrI4rZM0BjKuZY4QeqUKARK7WXMBvtmzFjytpeu2ftOTDwvlEJjjkyMC5EzyXAZhw1J0BG5al9FG8aoTflnv8Bwtjmd8IEzgbPC2tVOkkFtnYphb/aYH+9V9uY8wQOw+OxCj+K2/y30Tk2X1mFbDuWUPHkY6E7gL676opItLhK7a/wBt0r0jNpaGDjusnsjaSsoxc91iwKJHHF+frCijORza4y+R/Lrc2fOkOJ62fDvh2Mc+IW0ue6tlMoZLaNoDaisvQ2J+sBdgssUUbAAXzwWCSg87C1rVLD0Xlz9c+KaWVY2SJmiWyZt7FQe2f1rYMsbr5+/ze97rEuFFgOmPW4fr1w8zJnKgRZZXAA+JlUgrrw8KF7X2mm0I4DBiZsPmlMNsrDOxUN+RuA4k21qdeieK6vEgTQI84VT1cbItluGNh8LMDa4HPnU+F6NzA4EFYUTDvIWWNmI+CyMMwuSTcnvNH7TTqaflu/vwjsjIR7GNlgl336s+N7W+9Yy/v7Vq9vTEYeS/EAepArJKKKT6T4p2jHZPiu48u/8AzXCHNr9jSsd3lUi9/wBP7U4nlFelB3GuU++6lI0qEJFF/YoVtp2jjYqbWI15KW1Njvt96LAWPpUGLiBUgi43HwO8d9NUkxik3wcFcvFwsbiwVkkYtr++ugzEXViBpZxoR31e2dsxmhAbsgMJI2GpAIBIINF8JsmOMMFDMGtfMbiw3AX4VOU8PKvSsizcpcNQeTAnrk6qMRqjZi9wAQRqoA1PKjAPAeZrlFSAW8aua0BdWURiJ041bi2msUdmDWUb1GbzsNe+qk+KCDU6n19Kr4TNLNGlsoZhpvNr634DTxqiaojiwTnkq5Kds40uRiPaauLqb+Vj6EXp0b+fdejjbMiOjRr5C30ql/8AAR71Z07gbj0YGl2VZ/kPRKS9DO/xuv4qukw8Kdl8Ke2y2W/aU+RB89TUIwjW017wQaZbMw8VnSUFQzdh8s/ZLIoGvCi/QycTQTYeTUamx/clvceTZvWs/jGZVsQRfTdT+jmP6rGRG4Cv+G3/ACOn/kBXn+nD1jQxvDPn8+6e6PgIY5zhn/Sj6PdEM7vH1hjeCYLPGblZEVs0bgDcTYjloDpc3t7XwcitjsHGLiYDFRLzAcGVBbedNB/D31sBsNRjDiVY3aPq3Tg1iCG7iALVNPspHnjmI/EiDBTcjRxYgjjXmXVt36jkW9Dv9x6JuyweyNndfhFaAE4iHELOc6CNMz2zxJwAAReW4br1qNq9EI5p+uEk0TkBX6t8odRwbTlYeQrQlhuNMykVQ+qe52puN/fh8CmyjiwkalmVVVmtmYAAtlFhmPGw01odtjDjMrX39nzGo8dL+lFDprQDpYUeAod+YMDxBXXMPmPOqYqd1TK2Nu5VrJxB2zsoLEcvfhUoOu/51lodrzQmxXrk8QJB4E6P4HXvo9gMfHMOySDxVlysPEH6i4766qujaim/7GY58Fpw1cM30OBV94gw1Go48aDz9H4usEvVoXG5sovp9++isE/MVS27jQkeUHtPoO4fmPzt50vCHucGsNicK9xAFys5tUmZwN4uFHKxIBPn+lbx5ATv31hYcUFeNjewZSQLHQEHTXurRf8AV2GYa51PfG3/AKg1uSwO0tbG0kBYFaHPcDZGAaXrCN1DU2/h7fGf6W/SoZek8A4sfBT964FDUnaN3oUiI3ngjhnPGl60jlQD/q+HcBIf+I/WmSdMIxujc+YH3q4dG1Z/xlT1T+Su9JZh+zmw1LKPnf7VllOvviKObexOeCI2sGYHyyn9aA3qynBDLHmtGlFo1xNKAPetNty/tXD3bT70wmU/fyrhbn7Ncx3/AC/zS5dO6oUrmOlRPJfgff0pZDy+enK9Sy3OnCmqen62+dk5TU4mvc2sqmGhLId91NiL3NuB+3lSqBUhw7DUXvw1tVLGRSkfFa/IfevSMeGsAKH9Hu6yzNuZRPCbMeVXaMZsm8C172JsBfU2F6oojHfdR8/XhTNkQTRMzB2VWFiASL6W18ifWrzYxFdEPxPew37hvPId9UCaUk6sDgnY6GKI3dlV58ILKRwv8+/yqbo9FfGKeCKzfLKP/sKkxpGRrbxY7+APKk2Ti+phxWItfIoA9CR5XK1lzM/fBStW0NlutbM1Vma1AdnbByvBN1v41i8+ZiSwkX4QL9kL4cPCrGD6XYWVWIfIFALZxltc2GvHXlzFXqgPHHCp9IMROxAizWvY2tc38eHdRnZ2DtGAfjsC3jbXdpXYXHQunWI6Fb2zXAF+Wtte6o9u4qaNUOHi60sbHXQWGm48d1+FRoF7q90/Y0q5e1Cuk+w5pCphi3C5IKKb3Ft5HKimKN0udDbWxvr70o7I4ta/DnUmMSNsVmVs7owLcVZ2dK0kMbsLMVGYXGjfmGmm+9TGhmB2gIwynW7XXtADXePXlzqht7b7xxsw3gXsB9Tv9LV5f/hp3zFjBYXwSVnfqGhtyj7yADUgefu9DsZtd00jhaXxZUX1Y5v/ABrO7C2nNiGSTKBGbgk8bDfr2t+nlWlKaVqt/wDn44TaV2o92yqFSTkBZfbO1sdlJa0Mf8GW+uguxJbu0tQXZdzGXJLM7nUkkkDQanfx9a03SxSMK455bf1C1ZGDa8K/h5suQlTcWFwcuh3anWtOhpIoJSW4x91XVSukhAA48OQRCmTHKb7rag7redcJFJIBBK6EAgkePKulW6kVt2vhZGyZgelFmyP2ybWNrGx52Gtqk2kDJIWvfQAW3W7vOoMNgQNba99W+p5Uiei6JrtTIwCfH25eSeHSVSWgatkJFySDwrhFTy2WRgeOU/X9KGzbe7eUQSljewIAJtx8KZY1sLQ0bLYglMkYe7cq/I2VT61SwOMZ3IKm1id2420+dWcI7uhLx9XyF82nPSkwOLBZwB8DZT6A1D2dYBkj2TsM3V3wD4qxDxpSldh8QJGkAGUo2W/Am1/LlT5ImA3ee+rW7Kkm5urK5sqgliANxYkDwB3eVKDxqJJMw1p493ryEos9w7yrhsuv7tXZ+dcvP1pMxG7Sq1KlI0vSW8q4j379613vv8ahSubwqZXFgSRy891RAeB5UJ29CriEPdU63KxBtbMuhvw409Qus8juTdLJ1ZKJHacZDEOpygk2YEgLv030Pfb6GN3AbMgByMLGzEAHiLag0ExWBUTyheMigG9+zMra34jUVaw+CklcgxsimHqiSLDNGFsedsyitbUU1+plcdIHMIjNtiUCQGNFZYRIAbnXNY3sd1taGux6yedWKsqxyKB8LIyi4IPDhpRCXZE0wVnZY2KdU4F2ulwb9zb6sp0dQpGsgzFFy3uVzAG4BAOoFQQSuiyV/ltfHzf2QFowSXzfjGcCxJzdXINFA4rY8K2+ydkCbAMl7ddn7XibC48UBoXj4EX8QqudRocouLDQA1rsDh+rijT91QD4ga/O9USMyHKmeDQLnjdZZujGIklEjrh1kRWs8eYNI+TKuckdkDS/uyTdHWhiwYMJmSK7SolixkI0ax+MA3rZSa63pguONQk+rCwMBRI8bNioRd5VCxMNMwVivdubVvHnanDDDDRQGNwTK7TOI27GSBGYxrY7tSDv+VbyQZhrYjkdfrVQbMitbIlhmsMg0z/FbTS99edC56pZXZEuKldZH65VYMzhrCHIy9jqxvJvY3q7/qN0egGHbEBLTM6AsC35t5y3tfTlVt9kx4WCdoiwUo3ZLkqND8IO7U0S6Z7NebAZY1Lv+EwA39ki+ngakcQkKsFui55/hZrZeFwOHxeIEqxRfs8iCJi8hYnKbnKWNyNDoNK1WJ2lhhIqNNEHYCylhuIuO4XB42vWW6Q7Gk63aTiEsXSLq2C3vmKiTL/SbkageNDdtbIlCYmAYaR3M3WiUJf8ILYAMNTvGg76sBISFg7cr0FdsYdCYzJECjCMgsFIY7l8aq9H9q5ziWkkAX9paKPOQAMtgFHeTwrKbX6Os0uLfqXLNPh1Q5Sey2rlTyuFBbdSbE2dMMaJWieSD9pnAUiwje/+7Y+Wp/dPG1BJUaRZbDpICwRTYdtW3cEIbf4gV5tiNhyKwDLfMbaa3+KVz3XIVNa9A2viMz2H5Rz5/wCBQ868qbjiBbcpF8xa6wWBijsQzho0AjRyQQSWYyMxG83ykDyq++05cvWBzoocLYWLSuwRCTwC2rWFuDKD4iqmK2XFIpQoMpykgafB8Oo5DS1dCIjYoM7XHtBCIukwuQwuqhiXXiEAGYD+JyQBflRGPa8WZlz2KkA5gQLtay33XubWvzobN0WGZQrkRjKCpGpCuWILd96bitlzBEyZXbrnmY30ub5DY6m3LmKm8g3XJbE44KKY5L66EC4JBB1BsRccQeFA8abYnDNzLJ6jT61d2WCiLG1weqLsDvzu4Jv32qPaWzy5jKkApIra8hvrrVrbcLapmaYgPm6p4zGTZZJlYBEawSw7QBsSTv41QkxxDyonxTMmU3sBnUa356ijR2FmLqXYRsc2UDTNzv8A2pJ+jcZv2jqEG8XGQWBHlXBY8/PFX2KCmfK8uHBsZHUZzwXLY+Z+9ayHsqANwAA8ALWoZi9ixvnJBu5BJvuK6C1+6rcEeRQtyRa1ydfEmrI2FpN1IFlbjI9+/GpWPn67qrQHv92qct4615epFpneJTA2SEc6RkFKxppHLdS6lWRu198qSuI+flTiNPpf9fOoUpAvLzqJsKrhldQ6sASDzXwqT6UkMg69AdxJU+YI+tqvp3aZAVfAbSC6kWIDcqjQDSw0G4eVderGKwpU6ajhV3o1sxZ5HD3IVQdDbUnT5A1sVFQyCMyO2C3HvbG0uOyFA1IorWP0MiPwvIPMH7feh+I6JvbsSIe5lK6eWbWs+Ppqkfu63iClxWwnjZZ2dd17lbi4HK9zRqTpHAXsXyE3PbVhpfna3zpkvRzEAaIrfyyD/wBgKFYzY8twXhcWvuUnf3jSupOkKdw7DwSqKmeJ7ey65WmhxCOLo6P/ACsD9KcR41hzg0vqtj3i1WIAyfDI69wdgPQ6Vw2qHEJDrFsSdKYz0H2ccVIbRkSc8yCw8WBW3nWtwOwzlHXZS3EITl9TqaYZIH7KHTMbusxtqF5oWjiRnZrCwHnqeG7ea1SRlFRW0OUd/AA0QjhCiygAcgLUzGRXTTeNf1qxuHXWXVP63I4LJbW220W0MPExVIJEYkkD4xe3aO4Cy/1UAwvS7EYgokTRRmaeSNXylsqIikaE9pjm5eQvpo+lMSNEufCyYoBvhT4l5nQ3twsL340I2D0SSTCuMRG0ReZpY1ByvGDYL4Gw3eFXZSY02uquC6R4n9ohillBUYmWJ5MqqHVFW3Cy2LHUeulFOjG3GxEUzuQ2WZ1Swt2AFK+O876vP0PwzQxwshZIyWF2OYlviJIsTfj4DlUuB6OxwK6xKVDsXIve1xuHIDgKFySCMIPMpJJtvqBRV7b2z3WFmRirC1iP5hWYTac671R/LKflp8qvNZHGQ12EsKOSQFzco0RURaxqpH0gW3bRk77XHqNflV1J0dQUYNr339DTDJ437OCWkgkj+oWTT/emiPyqdxu8PrUkEV2Aqx7wxpcdhlUgXNlnZv8AdLc7j0I+wqfZ2EMsqRjide5RqT6UU29stYo42VQACVbU65hoSTyK/OrfQTA36yYjj1a+Vix9bDyNZNBWtkhJvm5wvTF4EV2+C7GdEyB+E1/4W/8A0PuKC47CvH8aFe+2l+4jQ16IRTHAI7ViDvB3fpTrZ3DfKWbUOG+V5qN1cwrXbT6ORM14/wAMnlquv8N/pas3jdgzxX3MvNRf1G8V2+qYwXIKbZM1/FVhv8hUyvwI31Ai8b1MnPT39d9eaneHyOcOJTg2TyP0pAffs1zteksOXqaoUqfNY2v4d1OJ40zNr79KcRz9+/tUKU3u51BJGbqQNxB/pq1a1IG4241INlN12K2pIw+FF9W+4rR/6eKxjndje7qo0A+Fb/8AtWXnb3wolgtoyR4SCCFljlxDSOZDujiQ2aTXS9l08+6qa2SSWPRff/38KZ53ubYlegmmM4G+sxhdspgEy4jFGZJHbqXN5WCqozB2UfvHhff6FIdu4aWUxLPG0g/KDrw0B3HfuF688+neL6Rcc7JHUihItpwqMMap7W2j1EZMaPO4t+GhBcXvZiN6rpvsd9WsMWeNGZTGzKCVJuVJGqnwpWOB7G6nLtzgdlIIc+mXN4i4+dDP+jojM0knaBOiKMqAAAa21bd3UewM11sd6/Q1xr13RlJG1glBuSPIKovI2UaBUUKqhVG4AADyAq1G62OlDNpbRihydbIsec5VzG1z7O/drVXpBtlsKcOcgMLydXK+t0zDsNyte978q2rKtGjaqK7Zi6kzFska3DM4KWynKbhwNL7ufCg8/TRBieoCOT137PnNgglKZlF73IJ7PC1qwm3OkOJxSIw7QlZPwfiVMRhj2owN5V1s4F9TpvFTZC020elJR/wUjliYZo5BIe0p/wCOhDArbursJtB5EWQjKW1sCTYcNT3WNDtlYJZ8E4jzl4pSzu6LGCZiOsVUuSoXQ2I4d9gRgxcTMY0dCy71DAkW7ga8501PK20YJ5rRoYo/qtnZW49ouOR8ap4jbWKBuqQMPFwfQm3zqah22ccIo2a1yNw86zKbpOrBDGuv4599/dOmghkP059FBtHpJI0bLIirffow3EHidd1GI+i8anUs/wAh8vHnQrZOMWaHORa5IsdQbbz4H7GtPs+TNEh7rea6H6U9PVTONn4Pis2upzSjsYF8qGHZUSfDGvja59TrTcWkemfLroL1P+0oZGjDDOoDMt9QrbjblpQvaeymmIAYqQb3pdvad2zhYUzn6SW5PeuXAxuCYyDY20PGp8JszKb8aobdkbBQJJHuE0YluL3Rjlbw1IOlEMbt+GEyh3sYUEjgAkhSbDuJJsLX4jnTJlm06Y3EtOLf15rlkZIBeBfuXdIMC0mElVBd8uZRzZdQPO1vOo8Tj12fgU0LsoVAoNi8jHW2h3kk0/Ye3lxJkXJJE8eXMklswDrmU6EjUcN4rOdMoZpJ7Rlo1wsTT5suhkvoATpcKu/W2taXRXZL2HfHz7JgE/SdlrMRt6NJI4ma0snwpa7biTe3wjTedKH7dw0ki2Q2491BsTsyFYsPHEjPLjCjOxkbrMgAd2L8gOG48jaoMPtRIVlxCyyCCINDBCzAiQxhRmU3uRm7ri51toN9j9LgVw5moWWm2XstwqFnuQNRrYfwi53UQ/ZqrdHWl/Z4+vt1rC7WFgLkkC3MCwPhRENr410+QvNyq2sDRYIVjNgxyb1F/wB4aN68fOsjNEAzBSWUGwPE++dbbpBjeqgY7mPZXxPHyFz5Vhg1hWVV6bgAZWrRh1iScJxFJlHH61y8fe6l8LedIJ5WFF+VK3ypAaQEmoXSW1hy96U4+FvKkB7hSFrgW9/rrQoUWJJAO7d7+taabos8kGFePqusjiyMsqlo3SVbsrAaggm4rL4gZhYcdB56fevVo1y2W1rC3kNKzq2Us027/nuqZdrLBYT/AE/dZcOX6pkV5ZZABZA7hciqhGqDIu/kdKDDo7ilOEjGFK9XMXaUFWzve4JK/CgCgC+leqsKSlG18g3sfh/2l9K8vXAocDfJKMXNLHDMzh1JZ5M5AvofgAuNfWn7I27KcTg2/aHklxEriWItdI0z5QMn5TYE+Q8/S3S9rgG2ouL2I3HXjVJ9hwFxIYUzgk5wtmuQQSStidDxq0VrSCHt59+428NvRRZBdgbbljmxJxsjRsi5+rKKIxDmsJEddXHA37vJmJ6czifEBYF6vDEF42LicxcZkFshXja+4jnUO2ujcWGws5VpGzqsQEj5giGRTkXS4GnG/wBaD4bFt1cOJClpsJaKZbX6zCOSN35iu751tdHStcCG7cOHAXUlp06kV6Q9JYcSY1jwrzP2jh5ZEKxGRVD9kZgZFIAvwvbfWe2dN/8AI42T9ol6rroyI1Jc5i62VEHw5Y5FLG+tx6Gtg9GJ5Y4XSZ8NHBLP1GaIGTqZCMps+in4rXB0NaLHdDkMJSBmhk63rldWbRzYOQARYFb9kWF7cq11Ws70Z6OTyYd8PiowsZd3627JOs6to4uCJAeDjgCNav7S6DrFgymFRmnzxOHL2YujfGSTlFgzXtz41trUjaCouhZ/HbOiiaV1W0s5UyMOOUaW5C+veSSa81w0K5hiFUAvjVRLC3Y1Vhpwa5v4V6LtVy5YKbEgqDy03+VY/DdFGRVDTF+qDdUuQIquwPbaxJYgm9eUqKtjp5CXW2bxyBe/v7LXjhcI22Hf88k/FbetiXySxmJY8zrmuV6ssXC6asQQN+nlVnBocRBHJIoDOtyu8WO7f3W9azzdHCuECiGRZ3ZYe02dQGILOMuiqbamlWeTqI5DOyvK6wnciRKrHNYbr9jeeBql9PG5o6o5Btfjgd3n6KxkrmntePy/zK2f7OEjAFgo000AqTZ+0UihnaQ2SK8hO/skX056g+tZibpBHPZCmaNpwiEMynKi3kk03BQ3oatbNmixEYhIMSYmJ4UU6myA2I52C3qmKndGQXg53+eR4cFVWObLE4csqHaG3ZIsdDiHw7RCSCVFBdWz2HWRg5fgbNYWN/iFObbOIMUGaZbY5HCZF6topcoMYVgbsMxCknW5q3iOieJxAiXEzRqMPbqzEpJZgV7b59Botso4m/cSCdBcKHzWdgDdEaV8kfaDHqwCCmo51qGSIAX37s87b+X2Xn7tWQwcDTxIXd2bGriIpLnTrY+1Cco0W2UDThep9mdH8RPhpY5VYHFKsvXkEMHjtaKVDYgdnTKNxv4ekQYZUFlVVBJJygDU7zYcSac0dcOqj/EfOH49EF/JZnohsGbD5g64dFa2kfWMxf8AfaSQ3Ol9P730M8CsCrAMrAgg7iDoQfKpstNkGl6uoZz+pBPHCpcbm6DY3o2CrmH8OUwmBCSSqJ3KN3iNd1AttbDZVgiSLPDhopJCbA55AtlTnq3aI437q2cRvXN3616iy6DiF51sfFkPE2HbEYiYK74m7PkPYJCdoWBzWAt961HRTa02IjZ5DDvsFTOGUi+ZHD/mGm6re1tirPlJeSN0JKOjWIJFj3EdxqDAbIXCRzO0rSMxMrswAJIHALoN3rUbLokOQvpdtHPKsfCMXP8AM1voLepoOG+dNaQszOTdmNzoeOtPQga/Xj41iyP1uLlsxs0NDUttNaQnvt52rivLjwpruRuH2qtWKxfd798adm+fvjSW/vSqfXneuF0lFITS0p3cee+hCbgZlE8TSGyB1Zja9gCDwF69Ohx0Uo7EiP8AysCfQG4ry2SEE8/H3rUZwgPsUrUUwmsb2Vbmal60y2303LXmEGLmjtkmlUcs5tp3bhVqPpVjF/7gb+ZFP2v86RPR7+BCrMRXo9cRWEj6ezr8cUbd4zL9zar+H/1Dj0zxOv8AKwb62ql1HMOC40OU/TuW0CL+89/6QfuRWZ2Djf2fEJJrl+F9/wADbz5EBv8AjV7pTthcQY8l8qg3zC2pPnwAoR1ZsPDWtWjaY2C+6va3s2K9VpQKDdE8f1sAUntx2U+H5T6af8TVnaO3Iobhmuw/KureY4edq3w8adSSLTeyIg0L23t6KAWdxnbRUGrknQaDcL8TYVmNp9LJpLiO0S9xu/8AVw8reNZ8XWRXADEMGNydSDfU76WkqbDsZV7IM9pa7E6ORTM3O1D320rG7KV0G7tD9flVqDEK47LA+B+28V4aaGRhJeFtte07FWVFU8Vs6NxZ0VlBzWKi2bnbnVpTalbdVQcQbg2XVgVjdm4COeWbqTaFY3RW1P4k9y5F9dBpamxbOmw88M0rIyQIAuUWA1AIAOpOUEk99bDJ5Vn+l8logg3u1vIan7DzrUhqnyyhg2OM5Peb890q+FoYSVvRbxpCtUNg4wSYSJ2IByhWJPFeybk+F/Oo8V0ow0e+QMeS3Y/LT51fodewC8xodewCKoaWTfWQxPT8booSbcXNh6Le/rQnEdLMVJezBRyRQCPM3b51c2mkO+Fa2mee5ehSShRdiFHMkAepoNtTpZDGjdWwkf8AKoBKk8iw0HjesG8bO13LMebEk/OrHV+N/typmOn0ODr5CYZRj+RWo2f06gcgSq8J7+0v9Q+4FaSORWXMpDKdzAgg+YrzJsNfQ+NRYYyQnNC7RnuNgdeI3HzFbEdWf5BD6MfxK9StQDphjcsaxje5uf5V/U29DQ3AdNZBYTIG/iTsn+k6HytVPbWOE85cXy2CrfTQeHEkmrJqhpj7J3VcNO4SdobKoo/SnIPp60oXf3Ui91Zq00hOmlIR71FPb5UhB9mhCnHlzpwXT3vpF+VIP1rhdJ3H3409bW0/Wo7CnBfe7WhCW+nj3Ujbq63s0/LbvoQm8e7lSW40oOn1pBy/Tl32oQmFb0hj7takvw4+zbxrtRw09+/ShCQR6e/relt3VxHPwpttaEKXD4pkLZGZcws2XS437+H+agB5fr8qffx+dKU7qm6hcGOlMca061Nt9ve+hCQgaVHNh7m40PMXB8iKm30rjTShCZHtGZPzhhycX/8AIWPrV/D9JltaRGTvHaX9flVH501k1J0pSSjhk3bbwwrWyuHFaPD4tJPgYMO46+Y3isv0lfPOFG5Bbz3n6j0pGgBNxoQd/wDg04xG5N7nW5/U1XT0LYZNYN10+XU2yorhiRru4d199O/ZO/SruSkC3rQul7BV0w9uH0vbyp/Va+/dqsL303Lx/X0oQmgDup9ve7zpANfdq4jje9CE0rqb12UU4i1cBbn40ITOdLw9inDnxpT3fW3v/FShMBtSmkINJ5f4+9CFzaae/lTWb2SKctLnI3e/lQhWYt3lUkPGurq4XSiX7fep49/r9a6uoQmvv9Kad/lXV1CF0G6uPxCurqEJMR9/tS+/pXV1CE5ty+H2FKu9vH9a6uoKAoJ+HlSpvPgPoKSuqUKRN1Rj7/aurqFCcn5aXgPA11dQhcu73zqJ+PlXV1QpTW3e+VPO4+P2rq6pUJG/X6mnN+X3xrq6hCjHHw/Smt9q6uoQnPw8PuafF8J98a6uqVCa27yFNXcvvia6uoUp39qiPxeYrq6hQnJu98hUf5vfIUtdUoSTbqRNw8K6uoQv/9k="/>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xQUFBQWGRoXGBgYFRgYGBwYFxgaHBoYHBgYHCYeFxwkHBgaHy8gIycpLCwsGB4xNTAqNSYsLCkBCQoKDgwOGg8PGS8fHyUuKiwqLy0qLCwsLCwqLSwsKSwpLCwsLC0sLC8sLCksLCwsKSwsLCwqLCwsLCwsLCwsLP/AABEIALEBHAMBIgACEQEDEQH/xAAbAAABBQEBAAAAAAAAAAAAAAAFAQIDBAYAB//EAD8QAAIBAgMECAQDBwMEAwAAAAECAwARBBIhBTFBUQYTImFxgZHwMqGxwSNC0RRSYnKS4fEHM4IWQ6LCFbLS/8QAGgEAAgMBAQAAAAAAAAAAAAAAAAQBAwUCBv/EADQRAAEDAwICCQMEAgMBAAAAAAEAAgMEESESMUFRBRMiYXGBkaHwMrHBFCNC4UPRFTPxBv/aAAwDAQACEQMRAD8ApX93+ddx500H5UubX5j2KyFpJwHDd7511tKaW4/SpLa1CEirXEa0tqT5XqULrAmlppbT36VyyUKE/wB7uVOtTA1c76fPdQhI3z9abz9+lRRMWJtuFt1SdVWjDQPlj1grPmr2RSaCFIutPXTuqqDbjUySX3/rVElJNHu38q+Orhk+l34UmXh6VzcOFNB8jXNxpVMpQ3ff0rjbu/vTVanE+dClc1MA101pSK4n1oQu8qcg7/vTQfDzpM/fQoTga6/d9au7PwVxnOtxYDhbn776WbZPFTbuO714Ui6uibIYz6q4QuLdQVK3CkANLIhU2IIpGPeadBBFwqiLLqb776UW4+/A0hNxcDd75UKF1/8AG6uB14U3P7/xXZtO79KlCca6+nH35U0UoHu9CFx7revypD73VzDSkMelCEobT3uppHvWnDdSHy9KhSlDXpyAX9+lNVaePWhC4jupC3fxpra870ySYDj7+1SASbBClNQPiha3vSq0uLJ3VCELH5mtSn6NfJl+B7qt8gaLlSvjOWtdFiGBuamfDIqXzAtexW40NRqgNa36GJrSy2/qqmSiQamlXUk5emnu1Rzy0yE27J8fLl61DjBcWB1awHn/AJrzLoy15Yd9leSALqfA4pFUBnUM/asWF7Hdoddwoh1lZ/aGFjlxaIyqUjiZm01IPZUE79BqKdsba0YhhWSUByugbeVJIW552Ar1EVmAM5LysrS8mQbnPrdGppBbhUGFxKvmtvXfu52+tNxmHuN96h2ZgkUvYjN+bXUE6jw5023TbtJYWurosd1cI/GnRjgak6kk2XU8BbU0pNBE8EvA8f7V0VRLHhjioCOFcDa4v79KNYTotK1s5CA7/wAza+GnzovhujMK7wZD/FqP6d3revDzV0LCbG/gvVh9gL5KyOHwzvois/OwNvM7qL4PonIf9xlQch2j+nzrWpAQugso5Cw9KbWZJ0lI76BZcmQ8F57jYDHK6G/ZPqOB986bDGWYKL3OngOJ+VF+mmGyyJJ+8Mp5XXd8j/41m8fNIkCmIkSTkhTuKRIMzPfhfnyrTZMXxAjc48+J8t1czIuVr41AAA3DSnlLis1sbpcsgUSjI2VnLnsx2DWGpN+Q8bijMm0YxGZc65B+bMCu+28ab9K89LTyxu0vGfutFkjXC4KtDA9YQtr3Onj48KFbS2S8ZIG8flJ18juNFdm7XYJlINxexHeb0zEkyMSxue+iGolgdYHHsoLNZ7QWSxE1ibix7/nWq6Ha4W/7zt8jlH0qni9nK47Qv3jePOruyJkw2FysxyxK7sSNct2Ymw32vWsaxszA3Y3WZXQODLtyEWMQJ1UHxANRPgoidY4/6R+lMO14gsLFgFmKrGde0XF1G7TTnU/WKdxF9RvB3b/S/lXHaaOSxLkKq2x4TuRR4Ej6GoX6PxXtZgeFmP3vSwYBmkBZjZdbc6KSKD4111jgNzfxXLZpdRuceKASbAXgzj0P2oCF32113+F63UmiMSQbAndyF6wqndwpyle919RutOle519RSgez/mmlaW4A4e/Guy+z/im06lJpc3+OHDfTM+nvWlB/xQpUc72NQst+VSzw6eH6a0xa9F0YWGPAyN1S/dQmKoHga+nh5VPBjo3QuDotwSdLZd977qBDaIiRzGZHaTMyu1gLobHTw1vxtWiZA3KqdYix2RdkAIuQCdBew9KC4vaREzFC+Uq0V/y9YAbZe+5Aqripi8hEn4oCEKQNe0Lq1hxBIBqxgNiSyJlcmMFgxuDmzAaML8DfXvFUuldIbALgYFmhT7AxRylSS1kEi63IB0ZfWtBsrtzDeVVSx8ToPqT5VXjwaR3KgAn4iABc8zarfR3DZFkbfmc2/lGgHrmpZ1H+61/Lfy2VVVL1cBHPCr43o/IZJWWTKsoAJyXYKBbKpvbnwoNjMC6LLEsTESyKgkIBHViwUC2vDWtuJxxBHhUKjXTdThiBWG2dze9YzATyJIr9YwVpHbJw6qMWZjfW9gAPCinR7GFxnEbEyOzSubBQeAXi3AW7zRjH4BZFIZb3UoSPiyneA28VHgMAsTPlvZyDl4AgWJHjYGuWxkEZXTpmuacZ+fPJQDFM2LZAfw40GYafGxuNe5fvRnoTiP2hjJlsFZrHmAbKfOxrKJLMgmiET9bLIx6z/thW0DZr6WXhXofR9Y8HgDIwIRFubC5smmg7zc+dZPS87mUrgN3dn14el1fTxAyDu/HH1WitUM0hBFqC7Y6SK2zpcRhnBOWynirsQtip3ML3sas9G9p9fg45nIBC2kJNgGTRiSd26/nXgHUz9Gojjbvuti6MRlilr7+FCOkePmhgLwRGWS4FgCcoN+0VGrAEDQc6HbX6fRRKhhDYhpCQmT4SysoIva9+1uAN9OdWMDtOXEY6QA5IIo0utu2zzLmBJ3rl3e9O4qR0YD3DA5939lSXXT8fs98TgkEwySZUdhyYDtrbhoWHnQzGYZXjMbA5GXKbG2nIEbqt/wCn2NYQy4aW5kw8rIxO8qxJU3O+5zfKkxUOR2XkdPDh8q4nLo5NN9jcefL2WjRkFpBWZx/R05xJGizAMCYmOUZESyILA3ANzbjWezy2fOg6tWGIkjPYQM3+2lrXudDl8L2sTXo0XpUO0dmrL8a5gCG8xuOnjxpqCvLRaQX7+Pz0KtfTgm7TZUtm9IYZCqgkM2nwtlzAXKh7WJGvoavQbQjdnVTcxtlbQ2DWva/HyrI4rZM0BjKuZY4QeqUKARK7WXMBvtmzFjytpeu2ftOTDwvlEJjjkyMC5EzyXAZhw1J0BG5al9FG8aoTflnv8Bwtjmd8IEzgbPC2tVOkkFtnYphb/aYH+9V9uY8wQOw+OxCj+K2/y30Tk2X1mFbDuWUPHkY6E7gL676opItLhK7a/wBt0r0jNpaGDjusnsjaSsoxc91iwKJHHF+frCijORza4y+R/Lrc2fOkOJ62fDvh2Mc+IW0ue6tlMoZLaNoDaisvQ2J+sBdgssUUbAAXzwWCSg87C1rVLD0Xlz9c+KaWVY2SJmiWyZt7FQe2f1rYMsbr5+/ze97rEuFFgOmPW4fr1w8zJnKgRZZXAA+JlUgrrw8KF7X2mm0I4DBiZsPmlMNsrDOxUN+RuA4k21qdeieK6vEgTQI84VT1cbItluGNh8LMDa4HPnU+F6NzA4EFYUTDvIWWNmI+CyMMwuSTcnvNH7TTqaflu/vwjsjIR7GNlgl336s+N7W+9Yy/v7Vq9vTEYeS/EAepArJKKKT6T4p2jHZPiu48u/8AzXCHNr9jSsd3lUi9/wBP7U4nlFelB3GuU++6lI0qEJFF/YoVtp2jjYqbWI15KW1Njvt96LAWPpUGLiBUgi43HwO8d9NUkxik3wcFcvFwsbiwVkkYtr++ugzEXViBpZxoR31e2dsxmhAbsgMJI2GpAIBIINF8JsmOMMFDMGtfMbiw3AX4VOU8PKvSsizcpcNQeTAnrk6qMRqjZi9wAQRqoA1PKjAPAeZrlFSAW8aua0BdWURiJ041bi2msUdmDWUb1GbzsNe+qk+KCDU6n19Kr4TNLNGlsoZhpvNr634DTxqiaojiwTnkq5Kds40uRiPaauLqb+Vj6EXp0b+fdejjbMiOjRr5C30ql/8AAR71Z07gbj0YGl2VZ/kPRKS9DO/xuv4qukw8Kdl8Ke2y2W/aU+RB89TUIwjW017wQaZbMw8VnSUFQzdh8s/ZLIoGvCi/QycTQTYeTUamx/clvceTZvWs/jGZVsQRfTdT+jmP6rGRG4Cv+G3/ACOn/kBXn+nD1jQxvDPn8+6e6PgIY5zhn/Sj6PdEM7vH1hjeCYLPGblZEVs0bgDcTYjloDpc3t7XwcitjsHGLiYDFRLzAcGVBbedNB/D31sBsNRjDiVY3aPq3Tg1iCG7iALVNPspHnjmI/EiDBTcjRxYgjjXmXVt36jkW9Dv9x6JuyweyNndfhFaAE4iHELOc6CNMz2zxJwAAReW4br1qNq9EI5p+uEk0TkBX6t8odRwbTlYeQrQlhuNMykVQ+qe52puN/fh8CmyjiwkalmVVVmtmYAAtlFhmPGw01odtjDjMrX39nzGo8dL+lFDprQDpYUeAod+YMDxBXXMPmPOqYqd1TK2Nu5VrJxB2zsoLEcvfhUoOu/51lodrzQmxXrk8QJB4E6P4HXvo9gMfHMOySDxVlysPEH6i4766qujaim/7GY58Fpw1cM30OBV94gw1Go48aDz9H4usEvVoXG5sovp9++isE/MVS27jQkeUHtPoO4fmPzt50vCHucGsNicK9xAFys5tUmZwN4uFHKxIBPn+lbx5ATv31hYcUFeNjewZSQLHQEHTXurRf8AV2GYa51PfG3/AKg1uSwO0tbG0kBYFaHPcDZGAaXrCN1DU2/h7fGf6W/SoZek8A4sfBT964FDUnaN3oUiI3ngjhnPGl60jlQD/q+HcBIf+I/WmSdMIxujc+YH3q4dG1Z/xlT1T+Su9JZh+zmw1LKPnf7VllOvviKObexOeCI2sGYHyyn9aA3qynBDLHmtGlFo1xNKAPetNty/tXD3bT70wmU/fyrhbn7Ncx3/AC/zS5dO6oUrmOlRPJfgff0pZDy+enK9Sy3OnCmqen62+dk5TU4mvc2sqmGhLId91NiL3NuB+3lSqBUhw7DUXvw1tVLGRSkfFa/IfevSMeGsAKH9Hu6yzNuZRPCbMeVXaMZsm8C172JsBfU2F6oojHfdR8/XhTNkQTRMzB2VWFiASL6W18ifWrzYxFdEPxPew37hvPId9UCaUk6sDgnY6GKI3dlV58ILKRwv8+/yqbo9FfGKeCKzfLKP/sKkxpGRrbxY7+APKk2Ti+phxWItfIoA9CR5XK1lzM/fBStW0NlutbM1Vma1AdnbByvBN1v41i8+ZiSwkX4QL9kL4cPCrGD6XYWVWIfIFALZxltc2GvHXlzFXqgPHHCp9IMROxAizWvY2tc38eHdRnZ2DtGAfjsC3jbXdpXYXHQunWI6Fb2zXAF+Wtte6o9u4qaNUOHi60sbHXQWGm48d1+FRoF7q90/Y0q5e1Cuk+w5pCphi3C5IKKb3Ft5HKimKN0udDbWxvr70o7I4ta/DnUmMSNsVmVs7owLcVZ2dK0kMbsLMVGYXGjfmGmm+9TGhmB2gIwynW7XXtADXePXlzqht7b7xxsw3gXsB9Tv9LV5f/hp3zFjBYXwSVnfqGhtyj7yADUgefu9DsZtd00jhaXxZUX1Y5v/ABrO7C2nNiGSTKBGbgk8bDfr2t+nlWlKaVqt/wDn44TaV2o92yqFSTkBZfbO1sdlJa0Mf8GW+uguxJbu0tQXZdzGXJLM7nUkkkDQanfx9a03SxSMK455bf1C1ZGDa8K/h5suQlTcWFwcuh3anWtOhpIoJSW4x91XVSukhAA48OQRCmTHKb7rag7redcJFJIBBK6EAgkePKulW6kVt2vhZGyZgelFmyP2ybWNrGx52Gtqk2kDJIWvfQAW3W7vOoMNgQNba99W+p5Uiei6JrtTIwCfH25eSeHSVSWgatkJFySDwrhFTy2WRgeOU/X9KGzbe7eUQSljewIAJtx8KZY1sLQ0bLYglMkYe7cq/I2VT61SwOMZ3IKm1id2420+dWcI7uhLx9XyF82nPSkwOLBZwB8DZT6A1D2dYBkj2TsM3V3wD4qxDxpSldh8QJGkAGUo2W/Am1/LlT5ImA3ee+rW7Kkm5urK5sqgliANxYkDwB3eVKDxqJJMw1p493ryEos9w7yrhsuv7tXZ+dcvP1pMxG7Sq1KlI0vSW8q4j379613vv8ahSubwqZXFgSRy891RAeB5UJ29CriEPdU63KxBtbMuhvw409Qus8juTdLJ1ZKJHacZDEOpygk2YEgLv030Pfb6GN3AbMgByMLGzEAHiLag0ExWBUTyheMigG9+zMra34jUVaw+CklcgxsimHqiSLDNGFsedsyitbUU1+plcdIHMIjNtiUCQGNFZYRIAbnXNY3sd1taGux6yedWKsqxyKB8LIyi4IPDhpRCXZE0wVnZY2KdU4F2ulwb9zb6sp0dQpGsgzFFy3uVzAG4BAOoFQQSuiyV/ltfHzf2QFowSXzfjGcCxJzdXINFA4rY8K2+ydkCbAMl7ddn7XibC48UBoXj4EX8QqudRocouLDQA1rsDh+rijT91QD4ga/O9USMyHKmeDQLnjdZZujGIklEjrh1kRWs8eYNI+TKuckdkDS/uyTdHWhiwYMJmSK7SolixkI0ax+MA3rZSa63pguONQk+rCwMBRI8bNioRd5VCxMNMwVivdubVvHnanDDDDRQGNwTK7TOI27GSBGYxrY7tSDv+VbyQZhrYjkdfrVQbMitbIlhmsMg0z/FbTS99edC56pZXZEuKldZH65VYMzhrCHIy9jqxvJvY3q7/qN0egGHbEBLTM6AsC35t5y3tfTlVt9kx4WCdoiwUo3ZLkqND8IO7U0S6Z7NebAZY1Lv+EwA39ki+ngakcQkKsFui55/hZrZeFwOHxeIEqxRfs8iCJi8hYnKbnKWNyNDoNK1WJ2lhhIqNNEHYCylhuIuO4XB42vWW6Q7Gk63aTiEsXSLq2C3vmKiTL/SbkageNDdtbIlCYmAYaR3M3WiUJf8ILYAMNTvGg76sBISFg7cr0FdsYdCYzJECjCMgsFIY7l8aq9H9q5ziWkkAX9paKPOQAMtgFHeTwrKbX6Os0uLfqXLNPh1Q5Sey2rlTyuFBbdSbE2dMMaJWieSD9pnAUiwje/+7Y+Wp/dPG1BJUaRZbDpICwRTYdtW3cEIbf4gV5tiNhyKwDLfMbaa3+KVz3XIVNa9A2viMz2H5Rz5/wCBQ868qbjiBbcpF8xa6wWBijsQzho0AjRyQQSWYyMxG83ykDyq++05cvWBzoocLYWLSuwRCTwC2rWFuDKD4iqmK2XFIpQoMpykgafB8Oo5DS1dCIjYoM7XHtBCIukwuQwuqhiXXiEAGYD+JyQBflRGPa8WZlz2KkA5gQLtay33XubWvzobN0WGZQrkRjKCpGpCuWILd96bitlzBEyZXbrnmY30ub5DY6m3LmKm8g3XJbE44KKY5L66EC4JBB1BsRccQeFA8abYnDNzLJ6jT61d2WCiLG1weqLsDvzu4Jv32qPaWzy5jKkApIra8hvrrVrbcLapmaYgPm6p4zGTZZJlYBEawSw7QBsSTv41QkxxDyonxTMmU3sBnUa356ijR2FmLqXYRsc2UDTNzv8A2pJ+jcZv2jqEG8XGQWBHlXBY8/PFX2KCmfK8uHBsZHUZzwXLY+Z+9ayHsqANwAA8ALWoZi9ixvnJBu5BJvuK6C1+6rcEeRQtyRa1ydfEmrI2FpN1IFlbjI9+/GpWPn67qrQHv92qct4615epFpneJTA2SEc6RkFKxppHLdS6lWRu198qSuI+flTiNPpf9fOoUpAvLzqJsKrhldQ6sASDzXwqT6UkMg69AdxJU+YI+tqvp3aZAVfAbSC6kWIDcqjQDSw0G4eVderGKwpU6ajhV3o1sxZ5HD3IVQdDbUnT5A1sVFQyCMyO2C3HvbG0uOyFA1IorWP0MiPwvIPMH7feh+I6JvbsSIe5lK6eWbWs+Ppqkfu63iClxWwnjZZ2dd17lbi4HK9zRqTpHAXsXyE3PbVhpfna3zpkvRzEAaIrfyyD/wBgKFYzY8twXhcWvuUnf3jSupOkKdw7DwSqKmeJ7ey65WmhxCOLo6P/ACsD9KcR41hzg0vqtj3i1WIAyfDI69wdgPQ6Vw2qHEJDrFsSdKYz0H2ccVIbRkSc8yCw8WBW3nWtwOwzlHXZS3EITl9TqaYZIH7KHTMbusxtqF5oWjiRnZrCwHnqeG7ea1SRlFRW0OUd/AA0QjhCiygAcgLUzGRXTTeNf1qxuHXWXVP63I4LJbW220W0MPExVIJEYkkD4xe3aO4Cy/1UAwvS7EYgokTRRmaeSNXylsqIikaE9pjm5eQvpo+lMSNEufCyYoBvhT4l5nQ3twsL340I2D0SSTCuMRG0ReZpY1ByvGDYL4Gw3eFXZSY02uquC6R4n9ohillBUYmWJ5MqqHVFW3Cy2LHUeulFOjG3GxEUzuQ2WZ1Swt2AFK+O876vP0PwzQxwshZIyWF2OYlviJIsTfj4DlUuB6OxwK6xKVDsXIve1xuHIDgKFySCMIPMpJJtvqBRV7b2z3WFmRirC1iP5hWYTac671R/LKflp8qvNZHGQ12EsKOSQFzco0RURaxqpH0gW3bRk77XHqNflV1J0dQUYNr339DTDJ437OCWkgkj+oWTT/emiPyqdxu8PrUkEV2Aqx7wxpcdhlUgXNlnZv8AdLc7j0I+wqfZ2EMsqRjide5RqT6UU29stYo42VQACVbU65hoSTyK/OrfQTA36yYjj1a+Vix9bDyNZNBWtkhJvm5wvTF4EV2+C7GdEyB+E1/4W/8A0PuKC47CvH8aFe+2l+4jQ16IRTHAI7ViDvB3fpTrZ3DfKWbUOG+V5qN1cwrXbT6ORM14/wAMnlquv8N/pas3jdgzxX3MvNRf1G8V2+qYwXIKbZM1/FVhv8hUyvwI31Ai8b1MnPT39d9eaneHyOcOJTg2TyP0pAffs1zteksOXqaoUqfNY2v4d1OJ40zNr79KcRz9+/tUKU3u51BJGbqQNxB/pq1a1IG4241INlN12K2pIw+FF9W+4rR/6eKxjndje7qo0A+Fb/8AtWXnb3wolgtoyR4SCCFljlxDSOZDujiQ2aTXS9l08+6qa2SSWPRff/38KZ53ubYlegmmM4G+sxhdspgEy4jFGZJHbqXN5WCqozB2UfvHhff6FIdu4aWUxLPG0g/KDrw0B3HfuF688+neL6Rcc7JHUihItpwqMMap7W2j1EZMaPO4t+GhBcXvZiN6rpvsd9WsMWeNGZTGzKCVJuVJGqnwpWOB7G6nLtzgdlIIc+mXN4i4+dDP+jojM0knaBOiKMqAAAa21bd3UewM11sd6/Q1xr13RlJG1glBuSPIKovI2UaBUUKqhVG4AADyAq1G62OlDNpbRihydbIsec5VzG1z7O/drVXpBtlsKcOcgMLydXK+t0zDsNyte978q2rKtGjaqK7Zi6kzFska3DM4KWynKbhwNL7ufCg8/TRBieoCOT137PnNgglKZlF73IJ7PC1qwm3OkOJxSIw7QlZPwfiVMRhj2owN5V1s4F9TpvFTZC020elJR/wUjliYZo5BIe0p/wCOhDArbursJtB5EWQjKW1sCTYcNT3WNDtlYJZ8E4jzl4pSzu6LGCZiOsVUuSoXQ2I4d9gRgxcTMY0dCy71DAkW7ga8501PK20YJ5rRoYo/qtnZW49ouOR8ap4jbWKBuqQMPFwfQm3zqah22ccIo2a1yNw86zKbpOrBDGuv4599/dOmghkP059FBtHpJI0bLIirffow3EHidd1GI+i8anUs/wAh8vHnQrZOMWaHORa5IsdQbbz4H7GtPs+TNEh7rea6H6U9PVTONn4Pis2upzSjsYF8qGHZUSfDGvja59TrTcWkemfLroL1P+0oZGjDDOoDMt9QrbjblpQvaeymmIAYqQb3pdvad2zhYUzn6SW5PeuXAxuCYyDY20PGp8JszKb8aobdkbBQJJHuE0YluL3Rjlbw1IOlEMbt+GEyh3sYUEjgAkhSbDuJJsLX4jnTJlm06Y3EtOLf15rlkZIBeBfuXdIMC0mElVBd8uZRzZdQPO1vOo8Tj12fgU0LsoVAoNi8jHW2h3kk0/Ye3lxJkXJJE8eXMklswDrmU6EjUcN4rOdMoZpJ7Rlo1wsTT5suhkvoATpcKu/W2taXRXZL2HfHz7JgE/SdlrMRt6NJI4ma0snwpa7biTe3wjTedKH7dw0ki2Q2491BsTsyFYsPHEjPLjCjOxkbrMgAd2L8gOG48jaoMPtRIVlxCyyCCINDBCzAiQxhRmU3uRm7ri51toN9j9LgVw5moWWm2XstwqFnuQNRrYfwi53UQ/ZqrdHWl/Z4+vt1rC7WFgLkkC3MCwPhRENr410+QvNyq2sDRYIVjNgxyb1F/wB4aN68fOsjNEAzBSWUGwPE++dbbpBjeqgY7mPZXxPHyFz5Vhg1hWVV6bgAZWrRh1iScJxFJlHH61y8fe6l8LedIJ5WFF+VK3ypAaQEmoXSW1hy96U4+FvKkB7hSFrgW9/rrQoUWJJAO7d7+taabos8kGFePqusjiyMsqlo3SVbsrAaggm4rL4gZhYcdB56fevVo1y2W1rC3kNKzq2Us027/nuqZdrLBYT/AE/dZcOX6pkV5ZZABZA7hciqhGqDIu/kdKDDo7ilOEjGFK9XMXaUFWzve4JK/CgCgC+leqsKSlG18g3sfh/2l9K8vXAocDfJKMXNLHDMzh1JZ5M5AvofgAuNfWn7I27KcTg2/aHklxEriWItdI0z5QMn5TYE+Q8/S3S9rgG2ouL2I3HXjVJ9hwFxIYUzgk5wtmuQQSStidDxq0VrSCHt59+428NvRRZBdgbbljmxJxsjRsi5+rKKIxDmsJEddXHA37vJmJ6czifEBYF6vDEF42LicxcZkFshXja+4jnUO2ujcWGws5VpGzqsQEj5giGRTkXS4GnG/wBaD4bFt1cOJClpsJaKZbX6zCOSN35iu751tdHStcCG7cOHAXUlp06kV6Q9JYcSY1jwrzP2jh5ZEKxGRVD9kZgZFIAvwvbfWe2dN/8AI42T9ol6rroyI1Jc5i62VEHw5Y5FLG+tx6Gtg9GJ5Y4XSZ8NHBLP1GaIGTqZCMps+in4rXB0NaLHdDkMJSBmhk63rldWbRzYOQARYFb9kWF7cq11Ws70Z6OTyYd8PiowsZd3627JOs6to4uCJAeDjgCNav7S6DrFgymFRmnzxOHL2YujfGSTlFgzXtz41trUjaCouhZ/HbOiiaV1W0s5UyMOOUaW5C+veSSa81w0K5hiFUAvjVRLC3Y1Vhpwa5v4V6LtVy5YKbEgqDy03+VY/DdFGRVDTF+qDdUuQIquwPbaxJYgm9eUqKtjp5CXW2bxyBe/v7LXjhcI22Hf88k/FbetiXySxmJY8zrmuV6ssXC6asQQN+nlVnBocRBHJIoDOtyu8WO7f3W9azzdHCuECiGRZ3ZYe02dQGILOMuiqbamlWeTqI5DOyvK6wnciRKrHNYbr9jeeBql9PG5o6o5Btfjgd3n6KxkrmntePy/zK2f7OEjAFgo000AqTZ+0UihnaQ2SK8hO/skX056g+tZibpBHPZCmaNpwiEMynKi3kk03BQ3oatbNmixEYhIMSYmJ4UU6myA2I52C3qmKndGQXg53+eR4cFVWObLE4csqHaG3ZIsdDiHw7RCSCVFBdWz2HWRg5fgbNYWN/iFObbOIMUGaZbY5HCZF6topcoMYVgbsMxCknW5q3iOieJxAiXEzRqMPbqzEpJZgV7b59Botso4m/cSCdBcKHzWdgDdEaV8kfaDHqwCCmo51qGSIAX37s87b+X2Xn7tWQwcDTxIXd2bGriIpLnTrY+1Cco0W2UDThep9mdH8RPhpY5VYHFKsvXkEMHjtaKVDYgdnTKNxv4ekQYZUFlVVBJJygDU7zYcSac0dcOqj/EfOH49EF/JZnohsGbD5g64dFa2kfWMxf8AfaSQ3Ol9P730M8CsCrAMrAgg7iDoQfKpstNkGl6uoZz+pBPHCpcbm6DY3o2CrmH8OUwmBCSSqJ3KN3iNd1AttbDZVgiSLPDhopJCbA55AtlTnq3aI437q2cRvXN3616iy6DiF51sfFkPE2HbEYiYK74m7PkPYJCdoWBzWAt961HRTa02IjZ5DDvsFTOGUi+ZHD/mGm6re1tirPlJeSN0JKOjWIJFj3EdxqDAbIXCRzO0rSMxMrswAJIHALoN3rUbLokOQvpdtHPKsfCMXP8AM1voLepoOG+dNaQszOTdmNzoeOtPQga/Xj41iyP1uLlsxs0NDUttNaQnvt52rivLjwpruRuH2qtWKxfd798adm+fvjSW/vSqfXneuF0lFITS0p3cee+hCbgZlE8TSGyB1Zja9gCDwF69Ohx0Uo7EiP8AysCfQG4ry2SEE8/H3rUZwgPsUrUUwmsb2Vbmal60y2303LXmEGLmjtkmlUcs5tp3bhVqPpVjF/7gb+ZFP2v86RPR7+BCrMRXo9cRWEj6ezr8cUbd4zL9zar+H/1Dj0zxOv8AKwb62ql1HMOC40OU/TuW0CL+89/6QfuRWZ2Djf2fEJJrl+F9/wADbz5EBv8AjV7pTthcQY8l8qg3zC2pPnwAoR1ZsPDWtWjaY2C+6va3s2K9VpQKDdE8f1sAUntx2U+H5T6af8TVnaO3Iobhmuw/KureY4edq3w8adSSLTeyIg0L23t6KAWdxnbRUGrknQaDcL8TYVmNp9LJpLiO0S9xu/8AVw8reNZ8XWRXADEMGNydSDfU76WkqbDsZV7IM9pa7E6ORTM3O1D320rG7KV0G7tD9flVqDEK47LA+B+28V4aaGRhJeFtte07FWVFU8Vs6NxZ0VlBzWKi2bnbnVpTalbdVQcQbg2XVgVjdm4COeWbqTaFY3RW1P4k9y5F9dBpamxbOmw88M0rIyQIAuUWA1AIAOpOUEk99bDJ5Vn+l8logg3u1vIan7DzrUhqnyyhg2OM5Peb890q+FoYSVvRbxpCtUNg4wSYSJ2IByhWJPFeybk+F/Oo8V0ow0e+QMeS3Y/LT51fodewC8xodewCKoaWTfWQxPT8booSbcXNh6Le/rQnEdLMVJezBRyRQCPM3b51c2mkO+Fa2mee5ehSShRdiFHMkAepoNtTpZDGjdWwkf8AKoBKk8iw0HjesG8bO13LMebEk/OrHV+N/typmOn0ODr5CYZRj+RWo2f06gcgSq8J7+0v9Q+4FaSORWXMpDKdzAgg+YrzJsNfQ+NRYYyQnNC7RnuNgdeI3HzFbEdWf5BD6MfxK9StQDphjcsaxje5uf5V/U29DQ3AdNZBYTIG/iTsn+k6HytVPbWOE85cXy2CrfTQeHEkmrJqhpj7J3VcNO4SdobKoo/SnIPp60oXf3Ui91Zq00hOmlIR71FPb5UhB9mhCnHlzpwXT3vpF+VIP1rhdJ3H3409bW0/Wo7CnBfe7WhCW+nj3Ujbq63s0/LbvoQm8e7lSW40oOn1pBy/Tl32oQmFb0hj7takvw4+zbxrtRw09+/ShCQR6e/relt3VxHPwpttaEKXD4pkLZGZcws2XS437+H+agB5fr8qffx+dKU7qm6hcGOlMca061Nt9ve+hCQgaVHNh7m40PMXB8iKm30rjTShCZHtGZPzhhycX/8AIWPrV/D9JltaRGTvHaX9flVH501k1J0pSSjhk3bbwwrWyuHFaPD4tJPgYMO46+Y3isv0lfPOFG5Bbz3n6j0pGgBNxoQd/wDg04xG5N7nW5/U1XT0LYZNYN10+XU2yorhiRru4d199O/ZO/SruSkC3rQul7BV0w9uH0vbyp/Va+/dqsL303Lx/X0oQmgDup9ve7zpANfdq4jje9CE0rqb12UU4i1cBbn40ITOdLw9inDnxpT3fW3v/FShMBtSmkINJ5f4+9CFzaae/lTWb2SKctLnI3e/lQhWYt3lUkPGurq4XSiX7fep49/r9a6uoQmvv9Kad/lXV1CF0G6uPxCurqEJMR9/tS+/pXV1CE5ty+H2FKu9vH9a6uoKAoJ+HlSpvPgPoKSuqUKRN1Rj7/aurqFCcn5aXgPA11dQhcu73zqJ+PlXV1QpTW3e+VPO4+P2rq6pUJG/X6mnN+X3xrq6hCjHHw/Smt9q6uoQnPw8PuafF8J98a6uqVCa27yFNXcvvia6uoUp39qiPxeYrq6hQnJu98hUf5vfIUtdUoSTbqRNw8K6uoQv/9k="/>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583" b="98835" l="500" r="100000">
                        <a14:backgroundMark x1="13500" y1="4660" x2="13500" y2="4660"/>
                        <a14:backgroundMark x1="91667" y1="72039" x2="91667" y2="7203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857500" y="3292707"/>
            <a:ext cx="4152900" cy="3565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5757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jrodtrained.com/storage/Questions-and-Answers.jpg?__SQUARESPACE_CACHEVERSION=1342125997107"/>
          <p:cNvPicPr>
            <a:picLocks noChangeAspect="1" noChangeArrowheads="1"/>
          </p:cNvPicPr>
          <p:nvPr/>
        </p:nvPicPr>
        <p:blipFill>
          <a:blip r:embed="rId3" cstate="print"/>
          <a:srcRect/>
          <a:stretch>
            <a:fillRect/>
          </a:stretch>
        </p:blipFill>
        <p:spPr bwMode="auto">
          <a:xfrm>
            <a:off x="1600200" y="2114550"/>
            <a:ext cx="5918200" cy="4438650"/>
          </a:xfrm>
          <a:prstGeom prst="rect">
            <a:avLst/>
          </a:prstGeom>
          <a:noFill/>
        </p:spPr>
      </p:pic>
      <p:sp>
        <p:nvSpPr>
          <p:cNvPr id="8" name="Title 2"/>
          <p:cNvSpPr txBox="1">
            <a:spLocks/>
          </p:cNvSpPr>
          <p:nvPr/>
        </p:nvSpPr>
        <p:spPr>
          <a:xfrm>
            <a:off x="381000" y="1143000"/>
            <a:ext cx="8001000" cy="4572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948151"/>
                </a:solidFill>
                <a:effectLst/>
                <a:uLnTx/>
                <a:uFillTx/>
                <a:latin typeface="+mj-lt"/>
                <a:ea typeface="ＭＳ Ｐゴシック" pitchFamily="-111" charset="-128"/>
                <a:cs typeface="ＭＳ Ｐゴシック" pitchFamily="-111" charset="-128"/>
              </a:rPr>
              <a:t>Thank you…</a:t>
            </a:r>
            <a:endParaRPr kumimoji="0" lang="en-US" sz="4400" b="0" i="0" u="none" strike="noStrike" kern="0" cap="none" spc="0" normalizeH="0" baseline="0" noProof="0" dirty="0">
              <a:ln>
                <a:noFill/>
              </a:ln>
              <a:solidFill>
                <a:srgbClr val="948151"/>
              </a:solidFill>
              <a:effectLst/>
              <a:uLnTx/>
              <a:uFillTx/>
              <a:latin typeface="+mj-lt"/>
              <a:ea typeface="ＭＳ Ｐゴシック" pitchFamily="-111" charset="-128"/>
              <a:cs typeface="ＭＳ Ｐゴシック" pitchFamily="-111" charset="-128"/>
            </a:endParaRPr>
          </a:p>
        </p:txBody>
      </p:sp>
    </p:spTree>
    <p:extLst>
      <p:ext uri="{BB962C8B-B14F-4D97-AF65-F5344CB8AC3E}">
        <p14:creationId xmlns:p14="http://schemas.microsoft.com/office/powerpoint/2010/main" xmlns="" val="627581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tatic.someecards.com/someecards/usercards/MjAxMy0zMWExZDliYTQzMGU1YmU3.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7755" y="1209598"/>
            <a:ext cx="5266072" cy="36862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4800" y="5029200"/>
            <a:ext cx="8534400" cy="1384995"/>
          </a:xfrm>
          <a:prstGeom prst="rect">
            <a:avLst/>
          </a:prstGeom>
          <a:noFill/>
        </p:spPr>
        <p:txBody>
          <a:bodyPr wrap="square" rtlCol="0">
            <a:spAutoFit/>
          </a:bodyPr>
          <a:lstStyle/>
          <a:p>
            <a:pPr algn="ctr"/>
            <a:r>
              <a:rPr lang="en-US" sz="2800" u="sng" dirty="0" smtClean="0"/>
              <a:t>Our goal</a:t>
            </a:r>
            <a:r>
              <a:rPr lang="en-US" sz="2800" dirty="0" smtClean="0"/>
              <a:t>: To help everyone understand how we are all fellow villagers working together as a team to help raise the children and youth of Pennsylvania.</a:t>
            </a:r>
            <a:endParaRPr lang="en-US" sz="2800" dirty="0"/>
          </a:p>
        </p:txBody>
      </p:sp>
    </p:spTree>
    <p:extLst>
      <p:ext uri="{BB962C8B-B14F-4D97-AF65-F5344CB8AC3E}">
        <p14:creationId xmlns:p14="http://schemas.microsoft.com/office/powerpoint/2010/main" xmlns="" val="225811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take a village?</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dirty="0"/>
              <a:t>Strengthening families and preventing child abuse requires a shared commitment of individuals and organizations in every community. </a:t>
            </a:r>
          </a:p>
        </p:txBody>
      </p:sp>
      <p:pic>
        <p:nvPicPr>
          <p:cNvPr id="1034" name="Picture 10" descr="http://4.bp.blogspot.com/_N4MLgz67qRU/S7Hb331NZLI/AAAAAAAAABA/I1pieyxYyEs/s1600/villag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305050"/>
            <a:ext cx="4042884" cy="4105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9579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09950"/>
            <a:ext cx="8229600" cy="3181350"/>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lstStyle/>
          <a:p>
            <a:pPr marL="0" indent="0" algn="ctr">
              <a:buNone/>
            </a:pPr>
            <a:r>
              <a:rPr lang="en-US" sz="2800" dirty="0"/>
              <a:t>Juggling the demands of work, home, and other responsibilities leaves many parents feeling like they do not have nearly enough time with their children. </a:t>
            </a:r>
            <a:r>
              <a:rPr lang="en-US" sz="2800" dirty="0" smtClean="0"/>
              <a:t>Even </a:t>
            </a:r>
            <a:r>
              <a:rPr lang="en-US" sz="2800" dirty="0"/>
              <a:t>small acts of </a:t>
            </a:r>
            <a:r>
              <a:rPr lang="en-US" sz="2800" dirty="0" smtClean="0"/>
              <a:t>kindness and can make a big difference to a parent who is struggling to achieve all their goals. </a:t>
            </a:r>
          </a:p>
          <a:p>
            <a:pPr marL="0" indent="0" algn="ctr">
              <a:buNone/>
            </a:pPr>
            <a:r>
              <a:rPr lang="en-US" sz="2800" dirty="0" smtClean="0"/>
              <a:t>So where do we begin? How do we help?</a:t>
            </a:r>
            <a:endParaRPr lang="en-US" sz="2800" dirty="0"/>
          </a:p>
        </p:txBody>
      </p:sp>
      <p:pic>
        <p:nvPicPr>
          <p:cNvPr id="2052" name="Picture 4" descr="http://t0.gstatic.com/images?q=tbn:ANd9GcRzQJv4FPo6kF2ALRMrUQAE6q4fLYUeg44WWP0IW9-Tw05FoDT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844511"/>
            <a:ext cx="2590800" cy="25090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008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ucasian-family-couch.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143000" y="1733867"/>
            <a:ext cx="6610350" cy="3466784"/>
          </a:xfrm>
          <a:prstGeom prst="rect">
            <a:avLst/>
          </a:prstGeom>
          <a:noFill/>
          <a:ln>
            <a:solidFill>
              <a:srgbClr val="000099"/>
            </a:solidFill>
          </a:ln>
        </p:spPr>
      </p:pic>
      <p:sp>
        <p:nvSpPr>
          <p:cNvPr id="2" name="Title 1"/>
          <p:cNvSpPr>
            <a:spLocks noGrp="1"/>
          </p:cNvSpPr>
          <p:nvPr>
            <p:ph type="title"/>
          </p:nvPr>
        </p:nvSpPr>
        <p:spPr>
          <a:xfrm>
            <a:off x="0" y="533400"/>
            <a:ext cx="8229600" cy="1143000"/>
          </a:xfrm>
        </p:spPr>
        <p:txBody>
          <a:bodyPr>
            <a:normAutofit/>
          </a:bodyPr>
          <a:lstStyle/>
          <a:p>
            <a:pPr algn="l"/>
            <a:r>
              <a:rPr lang="en-US" dirty="0" smtClean="0"/>
              <a:t>Parents say they want to…</a:t>
            </a:r>
            <a:endParaRPr lang="en-US" dirty="0">
              <a:solidFill>
                <a:schemeClr val="bg1"/>
              </a:solidFill>
            </a:endParaRPr>
          </a:p>
        </p:txBody>
      </p:sp>
      <p:sp>
        <p:nvSpPr>
          <p:cNvPr id="6" name="Rectangle 5"/>
          <p:cNvSpPr/>
          <p:nvPr/>
        </p:nvSpPr>
        <p:spPr>
          <a:xfrm>
            <a:off x="0" y="5410200"/>
            <a:ext cx="9144000" cy="14478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1450" y="5200650"/>
            <a:ext cx="4533900" cy="1371600"/>
          </a:xfrm>
          <a:solidFill>
            <a:schemeClr val="bg1">
              <a:alpha val="0"/>
            </a:schemeClr>
          </a:solidFill>
        </p:spPr>
        <p:txBody>
          <a:bodyPr>
            <a:normAutofit/>
          </a:bodyPr>
          <a:lstStyle/>
          <a:p>
            <a:pPr>
              <a:buClr>
                <a:srgbClr val="582315"/>
              </a:buClr>
            </a:pPr>
            <a:r>
              <a:rPr lang="en-US" sz="2400" dirty="0" smtClean="0">
                <a:latin typeface="Arial" pitchFamily="34" charset="0"/>
                <a:cs typeface="Arial" pitchFamily="34" charset="0"/>
              </a:rPr>
              <a:t>Know their children feel loved</a:t>
            </a:r>
          </a:p>
          <a:p>
            <a:pPr>
              <a:buClr>
                <a:srgbClr val="582315"/>
              </a:buClr>
            </a:pPr>
            <a:r>
              <a:rPr lang="en-US" sz="2400" dirty="0" smtClean="0">
                <a:latin typeface="Arial" pitchFamily="34" charset="0"/>
                <a:cs typeface="Arial" pitchFamily="34" charset="0"/>
              </a:rPr>
              <a:t>Be responsive to child</a:t>
            </a:r>
          </a:p>
        </p:txBody>
      </p:sp>
      <p:sp>
        <p:nvSpPr>
          <p:cNvPr id="5" name="Content Placeholder 2"/>
          <p:cNvSpPr txBox="1">
            <a:spLocks/>
          </p:cNvSpPr>
          <p:nvPr/>
        </p:nvSpPr>
        <p:spPr>
          <a:xfrm>
            <a:off x="4876800" y="5238748"/>
            <a:ext cx="4152900" cy="1371601"/>
          </a:xfrm>
          <a:prstGeom prst="rect">
            <a:avLst/>
          </a:prstGeom>
          <a:solidFill>
            <a:schemeClr val="bg1">
              <a:alpha val="0"/>
            </a:schemeClr>
          </a:solidFill>
        </p:spPr>
        <p:txBody>
          <a:bodyPr vert="horz" lIns="91440" tIns="45720" rIns="91440" bIns="45720" rtlCol="0">
            <a:normAutofit/>
          </a:bodyPr>
          <a:lstStyle/>
          <a:p>
            <a:pPr marL="342900" indent="-342900">
              <a:spcBef>
                <a:spcPct val="20000"/>
              </a:spcBef>
              <a:buClr>
                <a:srgbClr val="582315"/>
              </a:buClr>
              <a:buFont typeface="Arial" pitchFamily="34" charset="0"/>
              <a:buChar char="•"/>
            </a:pPr>
            <a:r>
              <a:rPr lang="en-US" sz="2400" dirty="0" smtClean="0">
                <a:latin typeface="Arial" pitchFamily="34" charset="0"/>
                <a:cs typeface="Arial" pitchFamily="34" charset="0"/>
              </a:rPr>
              <a:t>Have connections</a:t>
            </a:r>
          </a:p>
          <a:p>
            <a:pPr marL="342900" marR="0" lvl="0" indent="-342900" algn="l" defTabSz="914400" rtl="0" eaLnBrk="1" fontAlgn="auto" latinLnBrk="0" hangingPunct="1">
              <a:lnSpc>
                <a:spcPct val="100000"/>
              </a:lnSpc>
              <a:spcBef>
                <a:spcPct val="20000"/>
              </a:spcBef>
              <a:spcAft>
                <a:spcPts val="0"/>
              </a:spcAft>
              <a:buClr>
                <a:srgbClr val="582315"/>
              </a:buClr>
              <a:buSzTx/>
              <a:buFont typeface="Arial" pitchFamily="34" charset="0"/>
              <a:buChar char="•"/>
              <a:tabLst/>
              <a:defRPr/>
            </a:pPr>
            <a:r>
              <a:rPr kumimoji="0" lang="en-US" sz="2400" b="0" i="0" u="none" strike="noStrike" kern="1200" cap="none" spc="0" normalizeH="0" baseline="0" noProof="0" dirty="0" smtClean="0">
                <a:ln>
                  <a:noFill/>
                </a:ln>
                <a:effectLst/>
                <a:uLnTx/>
                <a:uFillTx/>
                <a:latin typeface="Arial" pitchFamily="34" charset="0"/>
                <a:cs typeface="Arial" pitchFamily="34" charset="0"/>
              </a:rPr>
              <a:t>Meet basic needs</a:t>
            </a:r>
          </a:p>
          <a:p>
            <a:pPr marL="342900" marR="0" lvl="0" indent="-342900" algn="l" defTabSz="914400" rtl="0" eaLnBrk="1" fontAlgn="auto" latinLnBrk="0" hangingPunct="1">
              <a:lnSpc>
                <a:spcPct val="100000"/>
              </a:lnSpc>
              <a:spcBef>
                <a:spcPct val="20000"/>
              </a:spcBef>
              <a:spcAft>
                <a:spcPts val="0"/>
              </a:spcAft>
              <a:buClr>
                <a:srgbClr val="582315"/>
              </a:buClr>
              <a:buSzTx/>
              <a:buFont typeface="Arial" pitchFamily="34" charset="0"/>
              <a:buChar char="•"/>
              <a:tabLst/>
              <a:defRPr/>
            </a:pPr>
            <a:r>
              <a:rPr kumimoji="0" lang="en-US" sz="2400" b="0" i="0" u="none" strike="noStrike" kern="1200" cap="none" spc="0" normalizeH="0" baseline="0" noProof="0" dirty="0" smtClean="0">
                <a:ln>
                  <a:noFill/>
                </a:ln>
                <a:effectLst/>
                <a:uLnTx/>
                <a:uFillTx/>
                <a:latin typeface="Arial" pitchFamily="34" charset="0"/>
                <a:cs typeface="Arial" pitchFamily="34" charset="0"/>
              </a:rPr>
              <a:t>Show courage</a:t>
            </a:r>
          </a:p>
        </p:txBody>
      </p:sp>
    </p:spTree>
    <p:extLst>
      <p:ext uri="{BB962C8B-B14F-4D97-AF65-F5344CB8AC3E}">
        <p14:creationId xmlns:p14="http://schemas.microsoft.com/office/powerpoint/2010/main" xmlns="" val="578975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WRC PowerPoint Background - Mechanicsburg">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CWRC PowerPoint Background - Mechanicsburg</Template>
  <TotalTime>592</TotalTime>
  <Words>2976</Words>
  <Application>Microsoft Office PowerPoint</Application>
  <PresentationFormat>On-screen Show (4:3)</PresentationFormat>
  <Paragraphs>367</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CWRC PowerPoint Background - Mechanicsburg</vt:lpstr>
      <vt:lpstr>Slide 1</vt:lpstr>
      <vt:lpstr>Introduction</vt:lpstr>
      <vt:lpstr>Learning Objectives</vt:lpstr>
      <vt:lpstr>Workshop Agenda</vt:lpstr>
      <vt:lpstr>Strengthening Families</vt:lpstr>
      <vt:lpstr>Slide 6</vt:lpstr>
      <vt:lpstr>Why does it take a village?</vt:lpstr>
      <vt:lpstr>Slide 8</vt:lpstr>
      <vt:lpstr>Parents say they want to…</vt:lpstr>
      <vt:lpstr>What is ‘Strengthening Families’ all about?</vt:lpstr>
      <vt:lpstr>‘Strengthening Families’ began with a focus on children 0-5</vt:lpstr>
      <vt:lpstr>A Common Approach</vt:lpstr>
      <vt:lpstr>The Protective Factors Framework</vt:lpstr>
      <vt:lpstr>The Protective Factors:</vt:lpstr>
      <vt:lpstr>Social and Emotional Competence</vt:lpstr>
      <vt:lpstr>How Programs Can Promote  Social-Emotional Development: </vt:lpstr>
      <vt:lpstr>Adequate Knowledge of Parenting and Child Development</vt:lpstr>
      <vt:lpstr>How Programs Enhance Parents’ Knowledge:</vt:lpstr>
      <vt:lpstr>An Array of Social Connections</vt:lpstr>
      <vt:lpstr>How Programs Help Parents Develop Social Connections:</vt:lpstr>
      <vt:lpstr>Concrete Support in Times of Need</vt:lpstr>
      <vt:lpstr>How Programs Help Families Access Concrete Support:</vt:lpstr>
      <vt:lpstr>Parental Resilience</vt:lpstr>
      <vt:lpstr>Parental Resilience </vt:lpstr>
      <vt:lpstr>How Do You Help Build Parental Resilience?</vt:lpstr>
      <vt:lpstr>The Foundation To It All - Relationships</vt:lpstr>
      <vt:lpstr>Bringing the Protective Factors Framework to Life in Your Work</vt:lpstr>
      <vt:lpstr>Bringing the Protective Factors Framework to Life in Your Work</vt:lpstr>
      <vt:lpstr>Resources</vt:lpstr>
      <vt:lpstr>The Pennsylvania Child Welfare Practice Model</vt:lpstr>
      <vt:lpstr>Take a Moment and Think About This…</vt:lpstr>
      <vt:lpstr>What is a “Practice Model” ?</vt:lpstr>
      <vt:lpstr>What is a “Practice Model” ?</vt:lpstr>
      <vt:lpstr>A Clearly Articulated  Practice Model Helps Child Welfare Executives, Administrators And Managers: </vt:lpstr>
      <vt:lpstr>A clearly articulated practice model helps supervisors fulfill their role as keepers of the agency’s culture with responsibility for: </vt:lpstr>
      <vt:lpstr>A clearly articulated practice model  gives child welfare workers: </vt:lpstr>
      <vt:lpstr>A clearly articulated practice model encourages the community, the agency’s network of stakeholders, and children, youth and families to engage with the agency in fulfilling its mission. </vt:lpstr>
      <vt:lpstr>Slide 38</vt:lpstr>
      <vt:lpstr>Pennsylvania’s Child Welfare  Practice Model</vt:lpstr>
      <vt:lpstr>Pennsylvania’s Child Welfare Practice Model</vt:lpstr>
      <vt:lpstr>Pennsylvania’s Child Welfare Practice Model</vt:lpstr>
      <vt:lpstr>Pennsylvania’s Child Welfare Practice Model</vt:lpstr>
      <vt:lpstr>Pennsylvania’s Child Welfare Practice Model</vt:lpstr>
      <vt:lpstr>How Will We Know When We Got There?</vt:lpstr>
      <vt:lpstr>Child/Youth &amp; Family Status Indicators</vt:lpstr>
      <vt:lpstr>Practice Performance Status Indicators</vt:lpstr>
      <vt:lpstr>Slide 47</vt:lpstr>
      <vt:lpstr>The DAPIMTM Model:  A “Flywheel”</vt:lpstr>
      <vt:lpstr>Slide 49</vt:lpstr>
      <vt:lpstr>Here’s the map! Pick a village.   We are all working together to help raise the children and youth of Pennsylvania!</vt:lpstr>
      <vt:lpstr>Slide 51</vt:lpstr>
      <vt:lpstr>Please contact us  if you have any additional questions   Jeanne Schott jls192@pitt.edu or Stephanie Maldonado smaldonado@pa.gov  </vt:lpstr>
      <vt:lpstr>Slide 53</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Watt</dc:creator>
  <cp:keywords>Templates</cp:keywords>
  <cp:lastModifiedBy>Elizabeth Neail</cp:lastModifiedBy>
  <cp:revision>108</cp:revision>
  <dcterms:created xsi:type="dcterms:W3CDTF">2013-03-29T13:44:06Z</dcterms:created>
  <dcterms:modified xsi:type="dcterms:W3CDTF">2013-04-10T15:24:22Z</dcterms:modified>
</cp:coreProperties>
</file>