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27"/>
  </p:notesMasterIdLst>
  <p:handoutMasterIdLst>
    <p:handoutMasterId r:id="rId28"/>
  </p:handoutMasterIdLst>
  <p:sldIdLst>
    <p:sldId id="262" r:id="rId5"/>
    <p:sldId id="260" r:id="rId6"/>
    <p:sldId id="263" r:id="rId7"/>
    <p:sldId id="278" r:id="rId8"/>
    <p:sldId id="271" r:id="rId9"/>
    <p:sldId id="272" r:id="rId10"/>
    <p:sldId id="276" r:id="rId11"/>
    <p:sldId id="277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3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151"/>
    <a:srgbClr val="002B5E"/>
    <a:srgbClr val="CDB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C43F9A-158B-7B35-F6DA-6A70692F3EAE}" v="8" dt="2021-02-13T18:28:17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38" autoAdjust="0"/>
    <p:restoredTop sz="90929"/>
  </p:normalViewPr>
  <p:slideViewPr>
    <p:cSldViewPr snapToGrid="0">
      <p:cViewPr varScale="1">
        <p:scale>
          <a:sx n="79" d="100"/>
          <a:sy n="79" d="100"/>
        </p:scale>
        <p:origin x="98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890" y="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ister, Jenna" userId="d8f3b1e4-685f-4347-830c-7b295416e666" providerId="ADAL" clId="{9DFCBB10-B702-47C7-B1D5-D9E8CA87E8FF}"/>
    <pc:docChg chg="modSld">
      <pc:chgData name="Meister, Jenna" userId="d8f3b1e4-685f-4347-830c-7b295416e666" providerId="ADAL" clId="{9DFCBB10-B702-47C7-B1D5-D9E8CA87E8FF}" dt="2021-02-13T19:05:03.760" v="6" actId="20577"/>
      <pc:docMkLst>
        <pc:docMk/>
      </pc:docMkLst>
      <pc:sldChg chg="modSp mod">
        <pc:chgData name="Meister, Jenna" userId="d8f3b1e4-685f-4347-830c-7b295416e666" providerId="ADAL" clId="{9DFCBB10-B702-47C7-B1D5-D9E8CA87E8FF}" dt="2021-02-13T19:05:03.760" v="6" actId="20577"/>
        <pc:sldMkLst>
          <pc:docMk/>
          <pc:sldMk cId="3440222698" sldId="262"/>
        </pc:sldMkLst>
        <pc:spChg chg="mod">
          <ac:chgData name="Meister, Jenna" userId="d8f3b1e4-685f-4347-830c-7b295416e666" providerId="ADAL" clId="{9DFCBB10-B702-47C7-B1D5-D9E8CA87E8FF}" dt="2021-02-13T19:05:03.760" v="6" actId="20577"/>
          <ac:spMkLst>
            <pc:docMk/>
            <pc:sldMk cId="3440222698" sldId="262"/>
            <ac:spMk id="16" creationId="{00000000-0000-0000-0000-000000000000}"/>
          </ac:spMkLst>
        </pc:spChg>
      </pc:sldChg>
    </pc:docChg>
  </pc:docChgLst>
  <pc:docChgLst>
    <pc:chgData name="Meister, Jenna" userId="S::jem275@pitt.edu::d8f3b1e4-685f-4347-830c-7b295416e666" providerId="AD" clId="Web-{84C43F9A-158B-7B35-F6DA-6A70692F3EAE}"/>
    <pc:docChg chg="modSld">
      <pc:chgData name="Meister, Jenna" userId="S::jem275@pitt.edu::d8f3b1e4-685f-4347-830c-7b295416e666" providerId="AD" clId="Web-{84C43F9A-158B-7B35-F6DA-6A70692F3EAE}" dt="2021-02-13T18:28:17.342" v="7" actId="14100"/>
      <pc:docMkLst>
        <pc:docMk/>
      </pc:docMkLst>
      <pc:sldChg chg="modSp">
        <pc:chgData name="Meister, Jenna" userId="S::jem275@pitt.edu::d8f3b1e4-685f-4347-830c-7b295416e666" providerId="AD" clId="Web-{84C43F9A-158B-7B35-F6DA-6A70692F3EAE}" dt="2021-02-13T18:03:12.934" v="5" actId="20577"/>
        <pc:sldMkLst>
          <pc:docMk/>
          <pc:sldMk cId="0" sldId="260"/>
        </pc:sldMkLst>
        <pc:spChg chg="mod">
          <ac:chgData name="Meister, Jenna" userId="S::jem275@pitt.edu::d8f3b1e4-685f-4347-830c-7b295416e666" providerId="AD" clId="Web-{84C43F9A-158B-7B35-F6DA-6A70692F3EAE}" dt="2021-02-13T18:02:55.605" v="2" actId="20577"/>
          <ac:spMkLst>
            <pc:docMk/>
            <pc:sldMk cId="0" sldId="260"/>
            <ac:spMk id="6" creationId="{00000000-0000-0000-0000-000000000000}"/>
          </ac:spMkLst>
        </pc:spChg>
        <pc:spChg chg="mod">
          <ac:chgData name="Meister, Jenna" userId="S::jem275@pitt.edu::d8f3b1e4-685f-4347-830c-7b295416e666" providerId="AD" clId="Web-{84C43F9A-158B-7B35-F6DA-6A70692F3EAE}" dt="2021-02-13T18:03:12.934" v="5" actId="20577"/>
          <ac:spMkLst>
            <pc:docMk/>
            <pc:sldMk cId="0" sldId="260"/>
            <ac:spMk id="7" creationId="{00000000-0000-0000-0000-000000000000}"/>
          </ac:spMkLst>
        </pc:spChg>
      </pc:sldChg>
      <pc:sldChg chg="modSp">
        <pc:chgData name="Meister, Jenna" userId="S::jem275@pitt.edu::d8f3b1e4-685f-4347-830c-7b295416e666" providerId="AD" clId="Web-{84C43F9A-158B-7B35-F6DA-6A70692F3EAE}" dt="2021-02-13T18:28:17.342" v="7" actId="14100"/>
        <pc:sldMkLst>
          <pc:docMk/>
          <pc:sldMk cId="208130471" sldId="271"/>
        </pc:sldMkLst>
        <pc:spChg chg="mod">
          <ac:chgData name="Meister, Jenna" userId="S::jem275@pitt.edu::d8f3b1e4-685f-4347-830c-7b295416e666" providerId="AD" clId="Web-{84C43F9A-158B-7B35-F6DA-6A70692F3EAE}" dt="2021-02-13T18:28:17.342" v="7" actId="14100"/>
          <ac:spMkLst>
            <pc:docMk/>
            <pc:sldMk cId="208130471" sldId="27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23733" cy="640080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96661" tIns="48331" rIns="96661" bIns="48331" rtlCol="0" anchor="ctr"/>
          <a:lstStyle>
            <a:lvl1pPr algn="l">
              <a:tabLst>
                <a:tab pos="659512" algn="l"/>
              </a:tabLst>
              <a:defRPr sz="13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dirty="0"/>
              <a:t>	</a:t>
            </a:r>
            <a:r>
              <a:rPr lang="en-US" sz="1700" dirty="0"/>
              <a:t>University of Pittsburgh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9067799"/>
            <a:ext cx="2662879" cy="259082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sz="800" dirty="0"/>
              <a:t>The Pennsylvania Child Welfare Resource Center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561668" y="9357361"/>
            <a:ext cx="753533" cy="198120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100">
                <a:latin typeface="Georgia" pitchFamily="18" charset="0"/>
              </a:defRPr>
            </a:lvl1pPr>
          </a:lstStyle>
          <a:p>
            <a:pPr>
              <a:defRPr/>
            </a:pPr>
            <a:fld id="{1DEAAAA3-F7D2-420C-8044-4D8DB93005E2}" type="slidenum">
              <a:rPr lang="en-US" b="1"/>
              <a:pPr>
                <a:defRPr/>
              </a:pPr>
              <a:t>‹#›</a:t>
            </a:fld>
            <a:endParaRPr lang="en-US" b="1" dirty="0"/>
          </a:p>
        </p:txBody>
      </p:sp>
      <p:pic>
        <p:nvPicPr>
          <p:cNvPr id="14343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67761" y="33337"/>
            <a:ext cx="1940560" cy="661750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08320" y="0"/>
            <a:ext cx="1706880" cy="655082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23733" y="653415"/>
            <a:ext cx="3677920" cy="315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Resource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01627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24815" y="9067801"/>
            <a:ext cx="4590385" cy="226216"/>
          </a:xfrm>
          <a:prstGeom prst="rect">
            <a:avLst/>
          </a:prstGeom>
          <a:noFill/>
        </p:spPr>
        <p:txBody>
          <a:bodyPr wrap="square" lIns="96661" tIns="48331" rIns="96661" bIns="48331" rtlCol="0">
            <a:spAutoFit/>
          </a:bodyPr>
          <a:lstStyle/>
          <a:p>
            <a:pPr algn="r"/>
            <a:r>
              <a:rPr lang="en-US" sz="800" dirty="0">
                <a:latin typeface="Georgia" pitchFamily="18" charset="0"/>
              </a:rPr>
              <a:t>209: Family Reunification and Case Closure in Child Sexual Abuse Cases </a:t>
            </a:r>
          </a:p>
        </p:txBody>
      </p:sp>
    </p:spTree>
    <p:extLst>
      <p:ext uri="{BB962C8B-B14F-4D97-AF65-F5344CB8AC3E}">
        <p14:creationId xmlns:p14="http://schemas.microsoft.com/office/powerpoint/2010/main" val="302583989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10255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743926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0"/>
            <a:ext cx="2631924" cy="23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Georgia" pitchFamily="18" charset="0"/>
              </a:defRPr>
            </a:lvl1pPr>
          </a:lstStyle>
          <a:p>
            <a:pPr algn="l">
              <a:defRPr/>
            </a:pPr>
            <a:r>
              <a:rPr lang="en-US" dirty="0"/>
              <a:t>The Pennsylvania Child Welfare Resource Center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5054" y="9372600"/>
            <a:ext cx="750146" cy="19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latin typeface="Georgia" pitchFamily="18" charset="0"/>
              </a:defRPr>
            </a:lvl1pPr>
          </a:lstStyle>
          <a:p>
            <a:pPr>
              <a:defRPr/>
            </a:pPr>
            <a:fld id="{A5C0BF7D-DA9C-4BF7-8FB9-4639E92C44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296" name="Picture 2" descr="pittseal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171027" y="100013"/>
            <a:ext cx="513079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23733" y="0"/>
            <a:ext cx="367792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08320" y="0"/>
            <a:ext cx="1706880" cy="655082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346515" y="315040"/>
            <a:ext cx="51006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23733" y="653415"/>
            <a:ext cx="3677920" cy="3150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Resource</a:t>
            </a:r>
            <a:r>
              <a:rPr lang="en-US" sz="1200" baseline="0" dirty="0">
                <a:latin typeface="Georgia" pitchFamily="18" charset="0"/>
              </a:rPr>
              <a:t> Center</a:t>
            </a:r>
            <a:endParaRPr lang="en-US" sz="200" dirty="0">
              <a:latin typeface="Georgia" pitchFamily="18" charset="0"/>
            </a:endParaRPr>
          </a:p>
          <a:p>
            <a:pPr>
              <a:defRPr/>
            </a:pPr>
            <a:endParaRPr lang="en-US" sz="200" dirty="0">
              <a:latin typeface="Georgia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701627" y="913448"/>
            <a:ext cx="344762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67761" y="33337"/>
            <a:ext cx="1940560" cy="661750"/>
          </a:xfrm>
          <a:prstGeom prst="rect">
            <a:avLst/>
          </a:prstGeom>
          <a:noFill/>
        </p:spPr>
        <p:txBody>
          <a:bodyPr lIns="96661" tIns="48331" rIns="96661" bIns="48331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dirty="0">
                <a:latin typeface="Georgia" pitchFamily="18" charset="0"/>
              </a:rPr>
              <a:t>Social 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3622766" cy="6400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61" tIns="48331" rIns="96661" bIns="48331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5"/>
            <a:ext cx="3622766" cy="646331"/>
          </a:xfrm>
          <a:prstGeom prst="rect">
            <a:avLst/>
          </a:prstGeom>
          <a:noFill/>
          <a:ln w="15875">
            <a:noFill/>
          </a:ln>
        </p:spPr>
        <p:txBody>
          <a:bodyPr wrap="square" lIns="96661" tIns="48331" rIns="96661" bIns="48331" rtlCol="0">
            <a:spAutoFit/>
          </a:bodyPr>
          <a:lstStyle/>
          <a:p>
            <a:endParaRPr lang="en-US" sz="1000" dirty="0">
              <a:latin typeface="Georgia" pitchFamily="18" charset="0"/>
            </a:endParaRPr>
          </a:p>
          <a:p>
            <a:pPr algn="l">
              <a:tabLst>
                <a:tab pos="659512" algn="l"/>
              </a:tabLst>
            </a:pPr>
            <a:r>
              <a:rPr lang="en-US" sz="1700" dirty="0">
                <a:latin typeface="Georgia" pitchFamily="18" charset="0"/>
              </a:rPr>
              <a:t>	University of Pittsburgh</a:t>
            </a:r>
            <a:endParaRPr lang="en-US" sz="900" dirty="0">
              <a:latin typeface="Georgia" pitchFamily="18" charset="0"/>
            </a:endParaRPr>
          </a:p>
          <a:p>
            <a:pPr algn="l">
              <a:tabLst>
                <a:tab pos="659512" algn="l"/>
              </a:tabLst>
            </a:pPr>
            <a:endParaRPr lang="en-US" sz="900" dirty="0">
              <a:latin typeface="Georg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09333" y="9124521"/>
            <a:ext cx="4605867" cy="226216"/>
          </a:xfrm>
          <a:prstGeom prst="rect">
            <a:avLst/>
          </a:prstGeom>
          <a:noFill/>
        </p:spPr>
        <p:txBody>
          <a:bodyPr wrap="square" lIns="96661" tIns="48331" rIns="96661" bIns="48331" rtlCol="0" anchor="ctr">
            <a:spAutoFit/>
          </a:bodyPr>
          <a:lstStyle/>
          <a:p>
            <a:pPr algn="r"/>
            <a:r>
              <a:rPr lang="en-US" sz="800" dirty="0">
                <a:latin typeface="Georgia" pitchFamily="18" charset="0"/>
              </a:rPr>
              <a:t>Update Title in Notes Master</a:t>
            </a:r>
          </a:p>
        </p:txBody>
      </p:sp>
    </p:spTree>
    <p:extLst>
      <p:ext uri="{BB962C8B-B14F-4D97-AF65-F5344CB8AC3E}">
        <p14:creationId xmlns:p14="http://schemas.microsoft.com/office/powerpoint/2010/main" val="16046222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Georgia" pitchFamily="18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1</a:t>
            </a:fld>
            <a:endParaRPr lang="en-US" dirty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Georgia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9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166BA7-0684-400B-BDBC-D100F67EB7F2}" type="slidenum">
              <a:rPr lang="en-US" smtClean="0">
                <a:latin typeface="Georgia" pitchFamily="16" charset="0"/>
              </a:rPr>
              <a:pPr/>
              <a:t>2</a:t>
            </a:fld>
            <a:endParaRPr lang="en-US" dirty="0">
              <a:latin typeface="Georgia" pitchFamily="16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Georgia" pitchFamily="1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The Pennsylvania Child Welfare Training Program</a:t>
            </a:r>
          </a:p>
        </p:txBody>
      </p:sp>
    </p:spTree>
    <p:extLst>
      <p:ext uri="{BB962C8B-B14F-4D97-AF65-F5344CB8AC3E}">
        <p14:creationId xmlns:p14="http://schemas.microsoft.com/office/powerpoint/2010/main" val="7466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38834"/>
            <a:ext cx="8247888" cy="48812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036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6482"/>
            <a:ext cx="5111750" cy="556708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65729"/>
            <a:ext cx="3008313" cy="48678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61FEF-4ABB-46BC-8C42-BFA8DB212CCD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094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6481"/>
            <a:ext cx="5486400" cy="39668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87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783-B8DF-4F22-AFC6-12EA8147E691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echa_sm_b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 marL="228600" indent="-228600">
              <a:buNone/>
              <a:defRPr sz="3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Title of Presentation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39"/>
            <a:ext cx="8543365" cy="37203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/>
              <a:t>Click to Add Subtitle of Presentation</a:t>
            </a:r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716306"/>
            <a:ext cx="3352800" cy="927847"/>
          </a:xfrm>
        </p:spPr>
        <p:txBody>
          <a:bodyPr/>
          <a:lstStyle>
            <a:lvl1pPr marL="228600" indent="-228600">
              <a:buNone/>
              <a:defRPr lang="en-US" sz="1800" i="1" kern="1200" dirty="0">
                <a:solidFill>
                  <a:srgbClr val="948151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Date Placeholder 8"/>
          <p:cNvSpPr>
            <a:spLocks noGrp="1"/>
          </p:cNvSpPr>
          <p:nvPr>
            <p:ph type="dt" sz="half" idx="2"/>
          </p:nvPr>
        </p:nvSpPr>
        <p:spPr>
          <a:xfrm>
            <a:off x="304800" y="6437010"/>
            <a:ext cx="3325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C9BBA4C9-A133-4504-A51E-FDE0C42DAF17}" type="datetime2">
              <a:rPr lang="en-US" smtClean="0"/>
              <a:pPr/>
              <a:t>Saturday, February 13,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48250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094807"/>
            <a:ext cx="8247888" cy="42253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8E0BD697-C650-4553-8269-3DAFA0DE6DB9}" type="slidenum">
              <a:rPr lang="en-US"/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5888" y="1429674"/>
            <a:ext cx="8229600" cy="594360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8200"/>
            <a:ext cx="7772400" cy="979772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38463"/>
            <a:ext cx="7772400" cy="1016912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FFA-8140-44CC-A40B-DFAEF2E958E3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9929"/>
            <a:ext cx="7772400" cy="5244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85047"/>
            <a:ext cx="3810000" cy="492162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5047"/>
            <a:ext cx="3810000" cy="4921624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BE67-B3D0-4F17-AB43-0FFFF70BD775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437371"/>
            <a:ext cx="8229600" cy="60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04176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111433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992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74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7741"/>
            <a:ext cx="4040188" cy="420893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374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7741"/>
            <a:ext cx="4041775" cy="420892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C9170-F4A7-4869-98A2-C5C61E4B3278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793376"/>
            <a:ext cx="8229600" cy="6035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B9F7-E20C-4A9F-A27B-04456B6CAFA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980902"/>
            <a:ext cx="7348537" cy="51706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8E50-2BAF-4EEB-9A5B-318E6BB72840}" type="slidenum">
              <a:rPr lang="en-US"/>
              <a:pPr>
                <a:defRPr/>
              </a:pPr>
              <a:t>‹#›</a:t>
            </a:fld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199" y="1202900"/>
            <a:ext cx="8229601" cy="970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2213113"/>
            <a:ext cx="8243047" cy="410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6250" y="6591300"/>
            <a:ext cx="1017588" cy="18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ea typeface="+mn-ea"/>
              </a:defRPr>
            </a:lvl1pPr>
          </a:lstStyle>
          <a:p>
            <a:pPr>
              <a:defRPr/>
            </a:pPr>
            <a:fld id="{A4624807-03D1-4D82-87D2-E5151F74A2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24325" y="6343650"/>
            <a:ext cx="4989513" cy="247650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latin typeface="+mn-lt"/>
              </a:rPr>
              <a:t>209:</a:t>
            </a:r>
            <a:r>
              <a:rPr lang="en-US" sz="1000" baseline="0" dirty="0">
                <a:latin typeface="+mn-lt"/>
              </a:rPr>
              <a:t> Family Reunification and Case Closure in Child Sexual Abuse Cases</a:t>
            </a:r>
            <a:endParaRPr lang="en-US" sz="1000" dirty="0">
              <a:latin typeface="+mn-lt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14288" y="6343650"/>
            <a:ext cx="4024312" cy="246063"/>
            <a:chOff x="14514" y="6343702"/>
            <a:chExt cx="4023360" cy="246221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Georgia" pitchFamily="18" charset="0"/>
                  <a:ea typeface="ＭＳ Ｐゴシック" pitchFamily="16" charset="-128"/>
                  <a:cs typeface="+mn-cs"/>
                </a:rPr>
                <a:t>The Pennsylvania Child Welfare Resource</a:t>
              </a:r>
              <a:r>
                <a:rPr lang="en-US" sz="1000" baseline="0" dirty="0">
                  <a:latin typeface="Georgia" pitchFamily="18" charset="0"/>
                  <a:ea typeface="ＭＳ Ｐゴシック" pitchFamily="16" charset="-128"/>
                  <a:cs typeface="+mn-cs"/>
                </a:rPr>
                <a:t> Center</a:t>
              </a:r>
              <a:endParaRPr lang="en-US" sz="1000" dirty="0">
                <a:latin typeface="Georgia" pitchFamily="18" charset="0"/>
                <a:ea typeface="ＭＳ Ｐゴシック" pitchFamily="16" charset="-128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46" r:id="rId2"/>
    <p:sldLayoutId id="2147483845" r:id="rId3"/>
    <p:sldLayoutId id="2147483837" r:id="rId4"/>
    <p:sldLayoutId id="2147483847" r:id="rId5"/>
    <p:sldLayoutId id="2147483838" r:id="rId6"/>
    <p:sldLayoutId id="2147483839" r:id="rId7"/>
    <p:sldLayoutId id="2147483848" r:id="rId8"/>
    <p:sldLayoutId id="2147483840" r:id="rId9"/>
    <p:sldLayoutId id="2147483841" r:id="rId10"/>
    <p:sldLayoutId id="2147483842" r:id="rId11"/>
    <p:sldLayoutId id="2147483849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04800" y="2217058"/>
            <a:ext cx="8534400" cy="914400"/>
          </a:xfrm>
        </p:spPr>
        <p:txBody>
          <a:bodyPr/>
          <a:lstStyle/>
          <a:p>
            <a:r>
              <a:rPr lang="en-US" sz="2400" dirty="0"/>
              <a:t>209 Remote: Family Reunification and Case Closure in Child Sexual Abuse Cases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304800" y="3203175"/>
            <a:ext cx="8543365" cy="3720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304800" y="3669342"/>
            <a:ext cx="3352800" cy="9278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BBA4C9-A133-4504-A51E-FDE0C42DAF17}" type="datetime2">
              <a:rPr lang="en-US" smtClean="0"/>
              <a:pPr/>
              <a:t>Saturday, February 13,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22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Statistics Related to Victims Recanting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365391"/>
            <a:ext cx="8247888" cy="4814046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“In an examination of 116 children with substantiated histories of child sexual abuse, Sorenson and Snow (1991) found that at various points during the process of disclosure:</a:t>
            </a:r>
          </a:p>
          <a:p>
            <a:pPr marL="0" lvl="0" indent="0">
              <a:spcBef>
                <a:spcPct val="0"/>
              </a:spcBef>
              <a:buNone/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72% of the victims denied that the abuse occurred;</a:t>
            </a:r>
            <a:endParaRPr lang="en-US" sz="2400" dirty="0"/>
          </a:p>
          <a:p>
            <a:pPr marL="0" lvl="0" indent="0" eaLnBrk="0" hangingPunct="0">
              <a:spcBef>
                <a:spcPct val="0"/>
              </a:spcBef>
              <a:buNone/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</a:t>
            </a: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78% tentatively offered an acknowledgement  of the abuse</a:t>
            </a: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22% recanted</a:t>
            </a: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914400" algn="l"/>
                <a:tab pos="1000125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the vast majority (93%) ultimately reaffirmed their allegations of abuse”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10</a:t>
            </a:fld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7045" y="5855680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(CSOM, 2005)</a:t>
            </a:r>
          </a:p>
        </p:txBody>
      </p:sp>
    </p:spTree>
    <p:extLst>
      <p:ext uri="{BB962C8B-B14F-4D97-AF65-F5344CB8AC3E}">
        <p14:creationId xmlns:p14="http://schemas.microsoft.com/office/powerpoint/2010/main" val="206933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Treatment Milestones for Reunification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marL="0" lvl="0" inden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Family members must have established appropriate 	physical and psychological boundaries.</a:t>
            </a:r>
          </a:p>
          <a:p>
            <a:pPr marL="0" lvl="0" inden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The couple must have established an appropriate 	relationship and communication pattern, if reunification 	is the goal.</a:t>
            </a: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Development of and agreement to a safety plan by all 	members of the family.</a:t>
            </a: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Acceptance of the occurrence of abuse by all family 	members, placing responsibility for the abuse solely on 	the perpetrator.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1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793376"/>
            <a:ext cx="8482820" cy="591671"/>
          </a:xfrm>
        </p:spPr>
        <p:txBody>
          <a:bodyPr/>
          <a:lstStyle/>
          <a:p>
            <a:r>
              <a:rPr lang="en-US" sz="2600" dirty="0"/>
              <a:t>Treatment Milestones for Reunification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marL="0" lvl="0" inden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Victim has made significant progress in therapy and expresses a genuine desire for reunification.</a:t>
            </a:r>
          </a:p>
          <a:p>
            <a:pPr marL="0" lvl="0" inden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>
              <a:ea typeface="Times New Roman" pitchFamily="18" charset="0"/>
              <a:cs typeface="Arial" pitchFamily="34" charset="0"/>
            </a:endParaRPr>
          </a:p>
          <a:p>
            <a:pPr marL="0" lvl="0" inden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NOP has demonstrated the ability to protect the victim and places the needs of the victim as their first priority.</a:t>
            </a: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>
              <a:ea typeface="Times New Roman" pitchFamily="18" charset="0"/>
              <a:cs typeface="Arial" pitchFamily="34" charset="0"/>
            </a:endParaRPr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marL="0" lvl="0" indent="0" eaLnBrk="0" hangingPunct="0">
              <a:spcBef>
                <a:spcPct val="0"/>
              </a:spcBef>
              <a:tabLst>
                <a:tab pos="4572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 All team members are able to agree that reunification or case closure is appropriate.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5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793376"/>
            <a:ext cx="8482820" cy="591671"/>
          </a:xfrm>
        </p:spPr>
        <p:txBody>
          <a:bodyPr/>
          <a:lstStyle/>
          <a:p>
            <a:r>
              <a:rPr lang="en-US" sz="2600" dirty="0"/>
              <a:t>Desired Results of Clarification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marL="0" lvl="0" inden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 Responsibility for abuse consistently placed on perpetrator</a:t>
            </a:r>
          </a:p>
          <a:p>
            <a:pPr marL="0" lvl="0" inden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800" dirty="0"/>
          </a:p>
          <a:p>
            <a:pPr marL="0" lvl="0" indent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 Recognition of misperceptions and thought distortions</a:t>
            </a:r>
          </a:p>
          <a:p>
            <a:pPr marL="0" lvl="0" indent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800" dirty="0"/>
          </a:p>
          <a:p>
            <a:pPr marL="0" lvl="0" indent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 Change in family structure and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13</a:t>
            </a:fld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7045" y="5855680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(CSOM, 2005)</a:t>
            </a:r>
          </a:p>
        </p:txBody>
      </p:sp>
    </p:spTree>
    <p:extLst>
      <p:ext uri="{BB962C8B-B14F-4D97-AF65-F5344CB8AC3E}">
        <p14:creationId xmlns:p14="http://schemas.microsoft.com/office/powerpoint/2010/main" val="424035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793376"/>
            <a:ext cx="8792309" cy="591671"/>
          </a:xfrm>
        </p:spPr>
        <p:txBody>
          <a:bodyPr/>
          <a:lstStyle/>
          <a:p>
            <a:r>
              <a:rPr lang="en-US" sz="2600" dirty="0"/>
              <a:t>Desired Results of Clarification Sessions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lvl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Understanding and recognition of risk factors, warning signs and behavior patterns</a:t>
            </a:r>
          </a:p>
          <a:p>
            <a:pPr lvl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800" dirty="0"/>
          </a:p>
          <a:p>
            <a:pPr lvl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All family members to “have a voice”</a:t>
            </a:r>
          </a:p>
          <a:p>
            <a:pPr lvl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800" dirty="0"/>
          </a:p>
          <a:p>
            <a:pPr lvl="0"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Establishment and agreement of a relapse 		prevention plan and safety plan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14</a:t>
            </a:fld>
            <a:endParaRPr lang="en-US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57045" y="5855680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(CSOM, 2005)</a:t>
            </a:r>
          </a:p>
        </p:txBody>
      </p:sp>
    </p:spTree>
    <p:extLst>
      <p:ext uri="{BB962C8B-B14F-4D97-AF65-F5344CB8AC3E}">
        <p14:creationId xmlns:p14="http://schemas.microsoft.com/office/powerpoint/2010/main" val="1385754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793376"/>
            <a:ext cx="8792309" cy="591671"/>
          </a:xfrm>
        </p:spPr>
        <p:txBody>
          <a:bodyPr/>
          <a:lstStyle/>
          <a:p>
            <a:r>
              <a:rPr lang="en-US" sz="2600" dirty="0"/>
              <a:t>Instructions for Visitation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marL="514350" lvl="0" indent="-514350" eaLnBrk="0" hangingPunct="0">
              <a:spcBef>
                <a:spcPct val="0"/>
              </a:spcBef>
              <a:buFont typeface="+mj-lt"/>
              <a:buAutoNum type="arabicPeriod"/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Therapeutic Setting</a:t>
            </a:r>
          </a:p>
          <a:p>
            <a:pPr marL="514350" lvl="0" indent="-514350" eaLnBrk="0" hangingPunct="0">
              <a:spcBef>
                <a:spcPct val="0"/>
              </a:spcBef>
              <a:buFont typeface="+mj-lt"/>
              <a:buAutoNum type="arabicPeriod"/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Supervised by Professional in the Community Setting</a:t>
            </a:r>
          </a:p>
          <a:p>
            <a:pPr marL="514350" lvl="0" indent="-514350" eaLnBrk="0" hangingPunct="0">
              <a:spcBef>
                <a:spcPct val="0"/>
              </a:spcBef>
              <a:buFont typeface="+mj-lt"/>
              <a:buAutoNum type="arabicPeriod"/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Supervised by Family in the Community Setting</a:t>
            </a:r>
          </a:p>
          <a:p>
            <a:pPr marL="514350" lvl="0" indent="-514350" eaLnBrk="0" hangingPunct="0">
              <a:spcBef>
                <a:spcPct val="0"/>
              </a:spcBef>
              <a:buFont typeface="+mj-lt"/>
              <a:buAutoNum type="arabicPeriod"/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Supervised by Family in the Home Setting</a:t>
            </a:r>
          </a:p>
          <a:p>
            <a:pPr marL="514350" lvl="0" indent="-514350" eaLnBrk="0" hangingPunct="0">
              <a:spcBef>
                <a:spcPct val="0"/>
              </a:spcBef>
              <a:buFont typeface="+mj-lt"/>
              <a:buAutoNum type="arabicPeriod"/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Overnight Visitation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63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793376"/>
            <a:ext cx="8792309" cy="591671"/>
          </a:xfrm>
        </p:spPr>
        <p:txBody>
          <a:bodyPr/>
          <a:lstStyle/>
          <a:p>
            <a:r>
              <a:rPr lang="en-US" sz="2600" dirty="0"/>
              <a:t>Instructions for Visitation Activity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385047"/>
            <a:ext cx="8247888" cy="4814046"/>
          </a:xfrm>
        </p:spPr>
        <p:txBody>
          <a:bodyPr/>
          <a:lstStyle/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Who can be present?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What are the “ground rules” (i.e. touching, whispering, what can be brought along, etc.)?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Under what circumstances would you end the visit?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Any other rules you think would be important?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87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/>
              <a:t>Factors to Consider for Case Closure: Reunification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Rules and boundaries established and followed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Family members</a:t>
            </a:r>
            <a:r>
              <a:rPr lang="en-US" sz="2800" dirty="0"/>
              <a:t> continue to participate in treatment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A safety plan has been established and adhered to by the family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Ability of family to acknowledge the risk of abuse continues vigilance in following the safety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048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/>
              <a:t>Factors to Consider for Case Closure: Reunification Cases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The family has adequate support systems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Other issues have been adequately addressed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A plan is in place for reporting any re-abuse of the victim or any other child in the family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95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/>
              <a:t>Factors to Consider for Case Closure: </a:t>
            </a:r>
            <a:br>
              <a:rPr lang="en-US" sz="2600" dirty="0"/>
            </a:br>
            <a:r>
              <a:rPr lang="en-US" sz="2600" dirty="0"/>
              <a:t>Non-reunification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Rules and boundaries established and are followed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Family members continue to participate in treatment</a:t>
            </a:r>
          </a:p>
          <a:p>
            <a:pPr eaLnBrk="0" hangingPunct="0">
              <a:spcBef>
                <a:spcPct val="0"/>
              </a:spcBef>
              <a:tabLst>
                <a:tab pos="228600" algn="l"/>
                <a:tab pos="457200" algn="l"/>
                <a:tab pos="9144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800" dirty="0">
                <a:cs typeface="Arial" pitchFamily="34" charset="0"/>
              </a:rPr>
              <a:t>A safety plan has been established and adhered to by the family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19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7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40667" y="1064218"/>
            <a:ext cx="8229600" cy="591671"/>
          </a:xfrm>
        </p:spPr>
        <p:txBody>
          <a:bodyPr/>
          <a:lstStyle/>
          <a:p>
            <a:r>
              <a:rPr lang="en-US" dirty="0"/>
              <a:t>Competencies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0645" y="1691967"/>
            <a:ext cx="8247888" cy="4574362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110-2: Assessment: The child welfare professional gathers relevant information and engages in critical thinking, utilizing a strength-based perspective and the competency model leading to an ongoing, accurate, and comprehensive assessment process.</a:t>
            </a:r>
            <a:endParaRPr lang="en-US" sz="2000" dirty="0"/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110-4: Planning: The child welfare professional facilitates the planning, development, and coordination of relevant information to a well-reasoned sequence of strategies and goals to achieve sustainable and beneficial results.</a:t>
            </a:r>
            <a:endParaRPr lang="en-US" sz="2000" dirty="0"/>
          </a:p>
          <a:p>
            <a:pPr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110-7: Professionalism: The child welfare professional comprehends and applies social work and child welfare ethics and principles to interactions and communications with children, youth, families, colleagues, and team members.</a:t>
            </a:r>
          </a:p>
          <a:p>
            <a:pPr marL="0" indent="0">
              <a:buNone/>
            </a:pPr>
            <a:br>
              <a:rPr lang="en-US" dirty="0"/>
            </a:b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34" y="751796"/>
            <a:ext cx="4167266" cy="45110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/>
              <a:t>Factors to Consider for Case Closure: </a:t>
            </a:r>
            <a:br>
              <a:rPr lang="en-US" sz="2600" dirty="0"/>
            </a:br>
            <a:r>
              <a:rPr lang="en-US" sz="2600" dirty="0"/>
              <a:t>Non-reunification Cases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Rules for continued contact between the victim 	and the perpetrator have been established (if 	appropriate) and the NOP is willing and able 	to follow the rules</a:t>
            </a:r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endParaRPr lang="en-US" sz="2800" dirty="0"/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The NOP or caregiver demonstrates the 		ability to protect the child</a:t>
            </a:r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endParaRPr lang="en-US" sz="2800" dirty="0"/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A plan is in place for reporting any re-abuse of 	the victim or any other child in the family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20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275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/>
              <a:t>Female Offender Statistics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r>
              <a:rPr lang="en-US" sz="2800" dirty="0">
                <a:ea typeface="Times New Roman" pitchFamily="18" charset="0"/>
                <a:cs typeface="Arial" pitchFamily="34" charset="0"/>
              </a:rPr>
              <a:t>Females account for less than 10% of all adults and juveniles reported for sex crimes</a:t>
            </a:r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endParaRPr lang="en-US" sz="2800" dirty="0"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spcBef>
                <a:spcPct val="0"/>
              </a:spcBef>
              <a:tabLst>
                <a:tab pos="457200" algn="l"/>
              </a:tabLst>
            </a:pPr>
            <a:r>
              <a:rPr lang="en-US" sz="2800" dirty="0">
                <a:cs typeface="Arial" pitchFamily="34" charset="0"/>
              </a:rPr>
              <a:t>Arrests of adult women for sex-related offenses have recently decreased; however, have increased for adolescent girls in the juvenile court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21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36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27" y="934054"/>
            <a:ext cx="8792309" cy="591671"/>
          </a:xfrm>
        </p:spPr>
        <p:txBody>
          <a:bodyPr/>
          <a:lstStyle/>
          <a:p>
            <a:r>
              <a:rPr lang="en-US" sz="2600" dirty="0"/>
              <a:t>Female Offender Statistics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27" y="1772529"/>
            <a:ext cx="8247888" cy="5031479"/>
          </a:xfrm>
        </p:spPr>
        <p:txBody>
          <a:bodyPr/>
          <a:lstStyle/>
          <a:p>
            <a:pPr lvl="0" eaLnBrk="0" hangingPunct="0">
              <a:spcBef>
                <a:spcPct val="0"/>
              </a:spcBef>
              <a:tabLst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Evidence exists that sexual victimization perpetrated by females is likely to be under-identified and under-reported</a:t>
            </a:r>
          </a:p>
          <a:p>
            <a:pPr lvl="0" eaLnBrk="0" hangingPunct="0">
              <a:spcBef>
                <a:spcPct val="0"/>
              </a:spcBef>
              <a:tabLst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lvl="0" eaLnBrk="0" hangingPunct="0">
              <a:spcBef>
                <a:spcPct val="0"/>
              </a:spcBef>
              <a:tabLst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Societal and professional denial of sexual abuse perpetrated by women, particularly when the offender is the child’s mother, is prevalent  </a:t>
            </a:r>
            <a:endParaRPr lang="en-US" sz="2400" dirty="0"/>
          </a:p>
          <a:p>
            <a:pPr marL="0" lvl="0" indent="0" eaLnBrk="0" hangingPunct="0">
              <a:spcBef>
                <a:spcPct val="0"/>
              </a:spcBef>
              <a:buNone/>
              <a:tabLst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endParaRPr lang="en-US" sz="2400" dirty="0"/>
          </a:p>
          <a:p>
            <a:pPr lvl="0" eaLnBrk="0" hangingPunct="0">
              <a:spcBef>
                <a:spcPct val="0"/>
              </a:spcBef>
              <a:tabLst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400" dirty="0">
                <a:ea typeface="Times New Roman" pitchFamily="18" charset="0"/>
                <a:cs typeface="Arial" pitchFamily="34" charset="0"/>
              </a:rPr>
              <a:t>Female perpetration of sexual abuse has increased potential for the presence of a male co-offender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22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63277"/>
            <a:ext cx="8247888" cy="455407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1800" dirty="0">
                <a:ea typeface="Times New Roman" pitchFamily="18" charset="0"/>
                <a:cs typeface="Times New Roman" pitchFamily="18" charset="0"/>
              </a:rPr>
              <a:t>Identify factors that place a child at risk for sexual abuse;</a:t>
            </a:r>
            <a:br>
              <a:rPr lang="en-US" sz="1800" dirty="0">
                <a:ea typeface="Times New Roman" pitchFamily="18" charset="0"/>
                <a:cs typeface="Times New Roman" pitchFamily="18" charset="0"/>
              </a:rPr>
            </a:br>
            <a:endParaRPr lang="en-US" sz="1800" dirty="0"/>
          </a:p>
          <a:p>
            <a:pPr eaLnBrk="0" hangingPunct="0">
              <a:spcBef>
                <a:spcPct val="0"/>
              </a:spcBef>
            </a:pPr>
            <a:r>
              <a:rPr lang="en-US" sz="1800" dirty="0">
                <a:ea typeface="Times New Roman" pitchFamily="18" charset="0"/>
                <a:cs typeface="Times New Roman" pitchFamily="18" charset="0"/>
              </a:rPr>
              <a:t>Identify and implement the key ingredients of safety planning in a sexual abuse case;</a:t>
            </a:r>
            <a:br>
              <a:rPr lang="en-US" sz="1800" dirty="0">
                <a:ea typeface="Times New Roman" pitchFamily="18" charset="0"/>
                <a:cs typeface="Times New Roman" pitchFamily="18" charset="0"/>
              </a:rPr>
            </a:br>
            <a:endParaRPr lang="en-US" sz="1800" dirty="0"/>
          </a:p>
          <a:p>
            <a:pPr eaLnBrk="0" hangingPunct="0">
              <a:spcBef>
                <a:spcPct val="0"/>
              </a:spcBef>
            </a:pPr>
            <a:r>
              <a:rPr lang="en-US" sz="1800" dirty="0">
                <a:ea typeface="Times New Roman" pitchFamily="18" charset="0"/>
                <a:cs typeface="Times New Roman" pitchFamily="18" charset="0"/>
              </a:rPr>
              <a:t>Determine critical treatment milestones in preparation for reunification or case closure; and</a:t>
            </a:r>
          </a:p>
          <a:p>
            <a:pPr eaLnBrk="0" hangingPunct="0">
              <a:spcBef>
                <a:spcPct val="0"/>
              </a:spcBef>
            </a:pPr>
            <a:endParaRPr lang="en-US" sz="1800" dirty="0"/>
          </a:p>
          <a:p>
            <a:pPr eaLnBrk="0" hangingPunct="0">
              <a:spcBef>
                <a:spcPct val="0"/>
              </a:spcBef>
            </a:pPr>
            <a:r>
              <a:rPr lang="en-US" sz="1800" dirty="0">
                <a:ea typeface="Times New Roman" pitchFamily="18" charset="0"/>
                <a:cs typeface="Times New Roman" pitchFamily="18" charset="0"/>
              </a:rPr>
              <a:t>Carry out the process and ingredients of a reunification plan and case closure.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3</a:t>
            </a:fld>
            <a:endParaRPr lang="en-US" dirty="0">
              <a:latin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1800" b="0" dirty="0"/>
              <a:t>Participants will be able to:</a:t>
            </a:r>
          </a:p>
        </p:txBody>
      </p:sp>
    </p:spTree>
    <p:extLst>
      <p:ext uri="{BB962C8B-B14F-4D97-AF65-F5344CB8AC3E}">
        <p14:creationId xmlns:p14="http://schemas.microsoft.com/office/powerpoint/2010/main" val="25538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385047"/>
            <a:ext cx="8247888" cy="513230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>
                <a:ea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>
                <a:cs typeface="Times New Roman" pitchFamily="18" charset="0"/>
              </a:rPr>
              <a:t>Dealing With Personal and Professional Issues Regarding Sexual Abuse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>
                <a:cs typeface="Times New Roman" pitchFamily="18" charset="0"/>
              </a:rPr>
              <a:t>Assessing Safety and Risk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>
                <a:cs typeface="Times New Roman" pitchFamily="18" charset="0"/>
              </a:rPr>
              <a:t>Assessment and Treatment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>
                <a:cs typeface="Times New Roman" pitchFamily="18" charset="0"/>
              </a:rPr>
              <a:t>Determining Readiness and Reunification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>
                <a:cs typeface="Times New Roman" pitchFamily="18" charset="0"/>
              </a:rPr>
              <a:t>Techniques in Reunification and Case Closure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sz="1800" dirty="0">
                <a:cs typeface="Times New Roman" pitchFamily="18" charset="0"/>
              </a:rPr>
              <a:t>Closing and Evaluation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0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963711"/>
            <a:ext cx="8229600" cy="591671"/>
          </a:xfrm>
        </p:spPr>
        <p:txBody>
          <a:bodyPr/>
          <a:lstStyle/>
          <a:p>
            <a:r>
              <a:rPr lang="en-US" dirty="0"/>
              <a:t>Protective Capacities: Three Areas of Functioning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74700"/>
            <a:ext cx="8229746" cy="4232623"/>
          </a:xfrm>
        </p:spPr>
        <p:txBody>
          <a:bodyPr/>
          <a:lstStyle/>
          <a:p>
            <a:r>
              <a:rPr lang="en-US" dirty="0"/>
              <a:t>Behavioral</a:t>
            </a:r>
          </a:p>
          <a:p>
            <a:pPr lvl="1"/>
            <a:r>
              <a:rPr lang="en-US" dirty="0"/>
              <a:t>Demonstration of protection of the child</a:t>
            </a:r>
          </a:p>
          <a:p>
            <a:r>
              <a:rPr lang="en-US" dirty="0"/>
              <a:t>Emotional</a:t>
            </a:r>
          </a:p>
          <a:p>
            <a:pPr lvl="1"/>
            <a:r>
              <a:rPr lang="en-US" dirty="0"/>
              <a:t>Motivation to protect the child, feelings and attitude of identification with the child</a:t>
            </a:r>
          </a:p>
          <a:p>
            <a:r>
              <a:rPr lang="en-US" dirty="0"/>
              <a:t>Cognitive</a:t>
            </a:r>
          </a:p>
          <a:p>
            <a:pPr lvl="1"/>
            <a:r>
              <a:rPr lang="en-US" dirty="0"/>
              <a:t>Knowledge, intellect, understanding and perceptions to protect the child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1107151"/>
            <a:ext cx="8229600" cy="591671"/>
          </a:xfrm>
        </p:spPr>
        <p:txBody>
          <a:bodyPr/>
          <a:lstStyle/>
          <a:p>
            <a:r>
              <a:rPr lang="en-US" dirty="0"/>
              <a:t>Quote Regarding Safety of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909496"/>
            <a:ext cx="8247888" cy="32541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“Effective and responsible sex offender management requires that while addressing the changing needs of offenders, the safety and protection of victims must remain an overriding consideration.”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        </a:t>
            </a:r>
            <a:r>
              <a:rPr lang="en-US" sz="1800" dirty="0"/>
              <a:t>(Center for Sex Offender Management, 2005)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6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Stages of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25388"/>
            <a:ext cx="8247888" cy="4894729"/>
          </a:xfrm>
        </p:spPr>
        <p:txBody>
          <a:bodyPr/>
          <a:lstStyle/>
          <a:p>
            <a:r>
              <a:rPr lang="en-US" sz="3200" dirty="0"/>
              <a:t>Crisis Intervention</a:t>
            </a:r>
          </a:p>
          <a:p>
            <a:r>
              <a:rPr lang="en-US" sz="3200" dirty="0"/>
              <a:t>Individuation</a:t>
            </a:r>
          </a:p>
          <a:p>
            <a:r>
              <a:rPr lang="en-US" sz="3200" dirty="0"/>
              <a:t>Dyadic</a:t>
            </a:r>
          </a:p>
          <a:p>
            <a:r>
              <a:rPr lang="en-US" sz="3200" dirty="0"/>
              <a:t>Family Resolution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7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Family Treatment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506071"/>
            <a:ext cx="8247888" cy="4814046"/>
          </a:xfrm>
        </p:spPr>
        <p:txBody>
          <a:bodyPr/>
          <a:lstStyle/>
          <a:p>
            <a:r>
              <a:rPr lang="en-US" dirty="0"/>
              <a:t>Attainment of individual therapeutic goals for the victim, NOP, siblings &amp; perpetrator</a:t>
            </a:r>
          </a:p>
          <a:p>
            <a:r>
              <a:rPr lang="en-US" dirty="0"/>
              <a:t>Restoration of relationships between victims &amp; NOP &amp; between victim &amp; perpetrator if reunification is planned</a:t>
            </a:r>
          </a:p>
          <a:p>
            <a:r>
              <a:rPr lang="en-US" dirty="0"/>
              <a:t>Understanding that the victim was not to blame for the abuse &amp; that the perpetrator is wholly responsible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8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16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Family Treatment Milestones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506071"/>
            <a:ext cx="8247888" cy="4814046"/>
          </a:xfrm>
        </p:spPr>
        <p:txBody>
          <a:bodyPr/>
          <a:lstStyle/>
          <a:p>
            <a:r>
              <a:rPr lang="en-US" dirty="0"/>
              <a:t>Development of a family safety plan</a:t>
            </a:r>
          </a:p>
          <a:p>
            <a:r>
              <a:rPr lang="en-US" dirty="0"/>
              <a:t>Establishment of appropriate physical &amp; psychological boundaries for all family members</a:t>
            </a:r>
          </a:p>
          <a:p>
            <a:r>
              <a:rPr lang="en-US" dirty="0"/>
              <a:t>Establishment of an appropriate marital relationship &amp; communication pattern for the couple if reunification is planned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0BD697-C650-4553-8269-3DAFA0DE6DB9}" type="slidenum">
              <a:rPr lang="en-US" smtClean="0"/>
              <a:pPr>
                <a:defRPr/>
              </a:pPr>
              <a:t>9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25535"/>
      </p:ext>
    </p:extLst>
  </p:cSld>
  <p:clrMapOvr>
    <a:masterClrMapping/>
  </p:clrMapOvr>
</p:sld>
</file>

<file path=ppt/theme/theme1.xml><?xml version="1.0" encoding="utf-8"?>
<a:theme xmlns:a="http://schemas.openxmlformats.org/drawingml/2006/main" name="PwrPntTrnrDvlpdTmplt0817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1d65098-8ef3-4d2d-9eb9-bcd24ea44e49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F5F3140ACFC4B999548D0C4FE20A1" ma:contentTypeVersion="12" ma:contentTypeDescription="Create a new document." ma:contentTypeScope="" ma:versionID="926697512a696002d44355a6701c6d04">
  <xsd:schema xmlns:xsd="http://www.w3.org/2001/XMLSchema" xmlns:xs="http://www.w3.org/2001/XMLSchema" xmlns:p="http://schemas.microsoft.com/office/2006/metadata/properties" xmlns:ns2="0f708cff-2e9b-4f08-bc58-c81d1a4fe008" xmlns:ns3="11d65098-8ef3-4d2d-9eb9-bcd24ea44e49" targetNamespace="http://schemas.microsoft.com/office/2006/metadata/properties" ma:root="true" ma:fieldsID="8ce25ec9c18ed7c0d308f78bbb8a02c6" ns2:_="" ns3:_="">
    <xsd:import namespace="0f708cff-2e9b-4f08-bc58-c81d1a4fe008"/>
    <xsd:import namespace="11d65098-8ef3-4d2d-9eb9-bcd24ea44e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708cff-2e9b-4f08-bc58-c81d1a4fe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65098-8ef3-4d2d-9eb9-bcd24ea44e4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E6AEF-E5E4-4C24-AF95-F1E4D73E5587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1d65098-8ef3-4d2d-9eb9-bcd24ea44e49"/>
    <ds:schemaRef ds:uri="0f708cff-2e9b-4f08-bc58-c81d1a4fe00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D9F0907-6F3F-440A-BDB6-2E836FCCBA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C231C0-4823-4FEF-A138-D46F3BE912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708cff-2e9b-4f08-bc58-c81d1a4fe008"/>
    <ds:schemaRef ds:uri="11d65098-8ef3-4d2d-9eb9-bcd24ea44e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PwrPntTrnrDvlpdTmplt081711</Template>
  <TotalTime>294</TotalTime>
  <Words>1119</Words>
  <Application>Microsoft Office PowerPoint</Application>
  <PresentationFormat>On-screen Show (4:3)</PresentationFormat>
  <Paragraphs>153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Georgia</vt:lpstr>
      <vt:lpstr>PwrPntTrnrDvlpdTmplt081711</vt:lpstr>
      <vt:lpstr>PowerPoint Presentation</vt:lpstr>
      <vt:lpstr>Competencies</vt:lpstr>
      <vt:lpstr>Learning Objectives</vt:lpstr>
      <vt:lpstr>Agenda</vt:lpstr>
      <vt:lpstr>Protective Capacities: Three Areas of Functioning</vt:lpstr>
      <vt:lpstr>Quote Regarding Safety of Child</vt:lpstr>
      <vt:lpstr>Stages of Treatment</vt:lpstr>
      <vt:lpstr>Family Treatment Milestones</vt:lpstr>
      <vt:lpstr>Family Treatment Milestones (Cont’d)</vt:lpstr>
      <vt:lpstr>Statistics Related to Victims Recanting Abuse</vt:lpstr>
      <vt:lpstr>Treatment Milestones for Reunification</vt:lpstr>
      <vt:lpstr>Treatment Milestones for Reunification (Cont’d)</vt:lpstr>
      <vt:lpstr>Desired Results of Clarification Sessions</vt:lpstr>
      <vt:lpstr>Desired Results of Clarification Sessions (Cont’d)</vt:lpstr>
      <vt:lpstr>Instructions for Visitation Activity</vt:lpstr>
      <vt:lpstr>Instructions for Visitation Activity (Cont’d)</vt:lpstr>
      <vt:lpstr>Factors to Consider for Case Closure: Reunification Cases</vt:lpstr>
      <vt:lpstr>Factors to Consider for Case Closure: Reunification Cases (Cont’d)</vt:lpstr>
      <vt:lpstr>Factors to Consider for Case Closure:  Non-reunification Cases</vt:lpstr>
      <vt:lpstr>Factors to Consider for Case Closure:  Non-reunification Cases (Cont’d)</vt:lpstr>
      <vt:lpstr>Female Offender Statistics </vt:lpstr>
      <vt:lpstr>Female Offender Statistics (Cont’d)</vt:lpstr>
    </vt:vector>
  </TitlesOfParts>
  <Company>The University of Pittsburgh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Truchon</dc:creator>
  <cp:keywords>Templates</cp:keywords>
  <cp:lastModifiedBy>Meister, Jenna</cp:lastModifiedBy>
  <cp:revision>72</cp:revision>
  <cp:lastPrinted>2016-12-14T21:49:16Z</cp:lastPrinted>
  <dcterms:created xsi:type="dcterms:W3CDTF">2015-09-29T12:40:14Z</dcterms:created>
  <dcterms:modified xsi:type="dcterms:W3CDTF">2021-02-13T19:05:18Z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0x010100061F5F3140ACFC4B999548D0C4FE20A1</vt:lpwstr>
  </property>
  <property fmtid="{D5CDD505-2E9C-101B-9397-08002B2CF9AE}" pid="3" name="Order">
    <vt:r8>19312100</vt:r8>
  </property>
  <property fmtid="{D5CDD505-2E9C-101B-9397-08002B2CF9AE}" pid="4" name="ComplianceAssetId">
    <vt:lpwstr/>
  </property>
</Properties>
</file>