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46" r:id="rId1"/>
  </p:sldMasterIdLst>
  <p:notesMasterIdLst>
    <p:notesMasterId r:id="rId53"/>
  </p:notesMasterIdLst>
  <p:handoutMasterIdLst>
    <p:handoutMasterId r:id="rId54"/>
  </p:handoutMasterIdLst>
  <p:sldIdLst>
    <p:sldId id="260" r:id="rId2"/>
    <p:sldId id="261" r:id="rId3"/>
    <p:sldId id="262" r:id="rId4"/>
    <p:sldId id="263" r:id="rId5"/>
    <p:sldId id="264" r:id="rId6"/>
    <p:sldId id="265" r:id="rId7"/>
    <p:sldId id="266" r:id="rId8"/>
    <p:sldId id="267" r:id="rId9"/>
    <p:sldId id="268" r:id="rId10"/>
    <p:sldId id="269" r:id="rId11"/>
    <p:sldId id="311" r:id="rId12"/>
    <p:sldId id="270" r:id="rId13"/>
    <p:sldId id="271" r:id="rId14"/>
    <p:sldId id="272" r:id="rId15"/>
    <p:sldId id="273" r:id="rId16"/>
    <p:sldId id="275" r:id="rId17"/>
    <p:sldId id="274"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8151"/>
    <a:srgbClr val="002B5E"/>
    <a:srgbClr val="CDB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238" autoAdjust="0"/>
    <p:restoredTop sz="90929"/>
  </p:normalViewPr>
  <p:slideViewPr>
    <p:cSldViewPr snapToGrid="0">
      <p:cViewPr>
        <p:scale>
          <a:sx n="60" d="100"/>
          <a:sy n="60" d="100"/>
        </p:scale>
        <p:origin x="-1422"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746" y="24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3623733" y="0"/>
            <a:ext cx="3677920" cy="6400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2" name="Header Placeholder 1"/>
          <p:cNvSpPr>
            <a:spLocks noGrp="1"/>
          </p:cNvSpPr>
          <p:nvPr>
            <p:ph type="hdr" sz="quarter"/>
          </p:nvPr>
        </p:nvSpPr>
        <p:spPr>
          <a:xfrm>
            <a:off x="0" y="0"/>
            <a:ext cx="3623733" cy="640080"/>
          </a:xfrm>
          <a:prstGeom prst="rect">
            <a:avLst/>
          </a:prstGeom>
          <a:ln w="6350">
            <a:solidFill>
              <a:schemeClr val="tx1"/>
            </a:solidFill>
            <a:prstDash val="solid"/>
          </a:ln>
        </p:spPr>
        <p:txBody>
          <a:bodyPr vert="horz" lIns="96661" tIns="48331" rIns="96661" bIns="48331" rtlCol="0" anchor="ctr"/>
          <a:lstStyle>
            <a:lvl1pPr algn="l">
              <a:tabLst>
                <a:tab pos="659512" algn="l"/>
              </a:tabLst>
              <a:defRPr sz="1300">
                <a:latin typeface="Georgia" pitchFamily="18" charset="0"/>
              </a:defRPr>
            </a:lvl1pPr>
          </a:lstStyle>
          <a:p>
            <a:pPr>
              <a:defRPr/>
            </a:pPr>
            <a:r>
              <a:rPr lang="en-US"/>
              <a:t>	</a:t>
            </a:r>
            <a:r>
              <a:rPr lang="en-US" sz="1700"/>
              <a:t>University of Pittsburgh</a:t>
            </a:r>
          </a:p>
        </p:txBody>
      </p:sp>
      <p:sp>
        <p:nvSpPr>
          <p:cNvPr id="5" name="Slide Number Placeholder 4"/>
          <p:cNvSpPr>
            <a:spLocks noGrp="1"/>
          </p:cNvSpPr>
          <p:nvPr>
            <p:ph type="sldNum" sz="quarter" idx="3"/>
          </p:nvPr>
        </p:nvSpPr>
        <p:spPr>
          <a:xfrm>
            <a:off x="5110481" y="9331167"/>
            <a:ext cx="2204720" cy="224315"/>
          </a:xfrm>
          <a:prstGeom prst="rect">
            <a:avLst/>
          </a:prstGeom>
        </p:spPr>
        <p:txBody>
          <a:bodyPr vert="horz" lIns="96661" tIns="48331" rIns="96661" bIns="48331" rtlCol="0" anchor="ctr"/>
          <a:lstStyle>
            <a:lvl1pPr algn="r">
              <a:defRPr sz="1100">
                <a:latin typeface="Georgia" pitchFamily="18" charset="0"/>
              </a:defRPr>
            </a:lvl1pPr>
          </a:lstStyle>
          <a:p>
            <a:pPr>
              <a:defRPr/>
            </a:pPr>
            <a:r>
              <a:rPr lang="en-US" b="1" dirty="0" smtClean="0">
                <a:latin typeface="Arial" pitchFamily="34" charset="0"/>
                <a:cs typeface="Arial" pitchFamily="34" charset="0"/>
              </a:rPr>
              <a:t>Handout #1 , Page </a:t>
            </a:r>
            <a:fld id="{2569132B-4F3C-4217-A2C2-FFCBC9921A3A}" type="slidenum">
              <a:rPr lang="en-US" b="1" smtClean="0">
                <a:latin typeface="Arial" pitchFamily="34" charset="0"/>
                <a:cs typeface="Arial" pitchFamily="34" charset="0"/>
              </a:rPr>
              <a:t>‹#›</a:t>
            </a:fld>
            <a:r>
              <a:rPr lang="en-US" b="1" dirty="0" smtClean="0">
                <a:latin typeface="Arial" pitchFamily="34" charset="0"/>
                <a:cs typeface="Arial" pitchFamily="34" charset="0"/>
              </a:rPr>
              <a:t> of 17</a:t>
            </a:r>
            <a:endParaRPr lang="en-US" b="1" dirty="0">
              <a:latin typeface="Arial" pitchFamily="34" charset="0"/>
              <a:cs typeface="Arial" pitchFamily="34" charset="0"/>
            </a:endParaRPr>
          </a:p>
        </p:txBody>
      </p:sp>
      <p:pic>
        <p:nvPicPr>
          <p:cNvPr id="14343" name="Picture 2" descr="pittseal"/>
          <p:cNvPicPr>
            <a:picLocks noChangeAspect="1" noChangeArrowheads="1"/>
          </p:cNvPicPr>
          <p:nvPr/>
        </p:nvPicPr>
        <p:blipFill>
          <a:blip r:embed="rId2" cstate="print">
            <a:grayscl/>
          </a:blip>
          <a:srcRect/>
          <a:stretch>
            <a:fillRect/>
          </a:stretch>
        </p:blipFill>
        <p:spPr bwMode="auto">
          <a:xfrm>
            <a:off x="171027" y="100013"/>
            <a:ext cx="513079" cy="450056"/>
          </a:xfrm>
          <a:prstGeom prst="rect">
            <a:avLst/>
          </a:prstGeom>
          <a:noFill/>
          <a:ln w="9525">
            <a:noFill/>
            <a:miter lim="800000"/>
            <a:headEnd/>
            <a:tailEnd/>
          </a:ln>
        </p:spPr>
      </p:pic>
      <p:sp>
        <p:nvSpPr>
          <p:cNvPr id="9" name="TextBox 8"/>
          <p:cNvSpPr txBox="1"/>
          <p:nvPr/>
        </p:nvSpPr>
        <p:spPr>
          <a:xfrm>
            <a:off x="3667761" y="33337"/>
            <a:ext cx="1940560" cy="661750"/>
          </a:xfrm>
          <a:prstGeom prst="rect">
            <a:avLst/>
          </a:prstGeom>
          <a:noFill/>
        </p:spPr>
        <p:txBody>
          <a:bodyPr lIns="96661" tIns="48331" rIns="96661" bIns="48331">
            <a:spAutoFit/>
          </a:bodyPr>
          <a:lstStyle/>
          <a:p>
            <a:pPr>
              <a:defRPr/>
            </a:pPr>
            <a:r>
              <a:rPr lang="en-US" sz="1200" dirty="0">
                <a:latin typeface="Georgia" pitchFamily="18" charset="0"/>
              </a:rPr>
              <a:t>SCHOOL OF</a:t>
            </a:r>
          </a:p>
          <a:p>
            <a:pPr>
              <a:defRPr/>
            </a:pPr>
            <a:r>
              <a:rPr lang="en-US" dirty="0">
                <a:latin typeface="Georgia" pitchFamily="18" charset="0"/>
              </a:rPr>
              <a:t>Social Work</a:t>
            </a:r>
          </a:p>
        </p:txBody>
      </p:sp>
      <p:sp>
        <p:nvSpPr>
          <p:cNvPr id="10" name="TextBox 9"/>
          <p:cNvSpPr txBox="1"/>
          <p:nvPr/>
        </p:nvSpPr>
        <p:spPr>
          <a:xfrm>
            <a:off x="5608320" y="0"/>
            <a:ext cx="1706880" cy="655082"/>
          </a:xfrm>
          <a:prstGeom prst="rect">
            <a:avLst/>
          </a:prstGeom>
          <a:noFill/>
        </p:spPr>
        <p:txBody>
          <a:bodyPr lIns="96661" tIns="48331" rIns="96661" bIns="48331">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5" name="Straight Connector 14"/>
          <p:cNvCxnSpPr/>
          <p:nvPr/>
        </p:nvCxnSpPr>
        <p:spPr>
          <a:xfrm rot="5400000">
            <a:off x="5346515" y="315040"/>
            <a:ext cx="51006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23733" y="653415"/>
            <a:ext cx="3677920" cy="315040"/>
          </a:xfrm>
          <a:prstGeom prst="rect">
            <a:avLst/>
          </a:prstGeom>
          <a:noFill/>
          <a:ln w="6350">
            <a:solidFill>
              <a:schemeClr val="tx1"/>
            </a:solidFill>
          </a:ln>
        </p:spPr>
        <p:txBody>
          <a:bodyPr lIns="96661" tIns="48331" rIns="96661" bIns="48331">
            <a:spAutoFit/>
          </a:bodyPr>
          <a:lstStyle/>
          <a:p>
            <a:pPr>
              <a:defRPr/>
            </a:pPr>
            <a:r>
              <a:rPr lang="en-US" sz="1200" dirty="0">
                <a:latin typeface="Georgia" pitchFamily="18" charset="0"/>
              </a:rPr>
              <a:t>The Pennsylvania Child Welfare Resource Center</a:t>
            </a:r>
            <a:endParaRPr lang="en-US" sz="200" dirty="0">
              <a:latin typeface="Georgia" pitchFamily="18" charset="0"/>
            </a:endParaRPr>
          </a:p>
          <a:p>
            <a:pPr>
              <a:defRPr/>
            </a:pPr>
            <a:endParaRPr lang="en-US" sz="200" dirty="0">
              <a:latin typeface="Georgia" pitchFamily="18" charset="0"/>
            </a:endParaRPr>
          </a:p>
        </p:txBody>
      </p:sp>
      <p:cxnSp>
        <p:nvCxnSpPr>
          <p:cNvPr id="20" name="Straight Connector 19"/>
          <p:cNvCxnSpPr/>
          <p:nvPr/>
        </p:nvCxnSpPr>
        <p:spPr>
          <a:xfrm>
            <a:off x="3701627" y="913448"/>
            <a:ext cx="344762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1027" y="9067801"/>
            <a:ext cx="7144173" cy="343827"/>
          </a:xfrm>
          <a:prstGeom prst="rect">
            <a:avLst/>
          </a:prstGeom>
          <a:noFill/>
        </p:spPr>
        <p:txBody>
          <a:bodyPr wrap="square" lIns="96661" tIns="48331" rIns="96661" bIns="48331" rtlCol="0">
            <a:spAutoFit/>
          </a:bodyPr>
          <a:lstStyle/>
          <a:p>
            <a:r>
              <a:rPr lang="en-US" sz="800" dirty="0">
                <a:latin typeface="Arial" pitchFamily="34" charset="0"/>
                <a:cs typeface="Arial" pitchFamily="34" charset="0"/>
              </a:rPr>
              <a:t>The Pennsylvania Child Welfare Resource Center                                                                                                 </a:t>
            </a:r>
            <a:r>
              <a:rPr lang="en-US" sz="800" dirty="0" smtClean="0">
                <a:latin typeface="Arial" pitchFamily="34" charset="0"/>
                <a:cs typeface="Arial" pitchFamily="34" charset="0"/>
              </a:rPr>
              <a:t>               308</a:t>
            </a:r>
            <a:r>
              <a:rPr lang="en-US" sz="800" dirty="0">
                <a:latin typeface="Arial" pitchFamily="34" charset="0"/>
                <a:cs typeface="Arial" pitchFamily="34" charset="0"/>
              </a:rPr>
              <a:t>: Adult Mental Health Issues:</a:t>
            </a:r>
          </a:p>
          <a:p>
            <a:pPr algn="r"/>
            <a:r>
              <a:rPr lang="en-US" sz="800" dirty="0">
                <a:latin typeface="Arial" pitchFamily="34" charset="0"/>
                <a:cs typeface="Arial" pitchFamily="34" charset="0"/>
              </a:rPr>
              <a:t>An Introduction for Child Welfare Professionals</a:t>
            </a:r>
          </a:p>
        </p:txBody>
      </p:sp>
    </p:spTree>
    <p:extLst>
      <p:ext uri="{BB962C8B-B14F-4D97-AF65-F5344CB8AC3E}">
        <p14:creationId xmlns:p14="http://schemas.microsoft.com/office/powerpoint/2010/main" val="16211956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1" name="Rectangle 4"/>
          <p:cNvSpPr>
            <a:spLocks noGrp="1" noRot="1" noChangeAspect="1" noChangeArrowheads="1" noTextEdit="1"/>
          </p:cNvSpPr>
          <p:nvPr>
            <p:ph type="sldImg" idx="2"/>
          </p:nvPr>
        </p:nvSpPr>
        <p:spPr bwMode="auto">
          <a:xfrm>
            <a:off x="1257300" y="1025525"/>
            <a:ext cx="4800600" cy="36004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75360" y="4743926"/>
            <a:ext cx="5364480" cy="432054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319" name="Rectangle 7"/>
          <p:cNvSpPr>
            <a:spLocks noGrp="1" noChangeArrowheads="1"/>
          </p:cNvSpPr>
          <p:nvPr>
            <p:ph type="sldNum" sz="quarter" idx="5"/>
          </p:nvPr>
        </p:nvSpPr>
        <p:spPr bwMode="auto">
          <a:xfrm>
            <a:off x="6565054" y="9372600"/>
            <a:ext cx="750146" cy="198120"/>
          </a:xfrm>
          <a:prstGeom prst="rect">
            <a:avLst/>
          </a:prstGeom>
          <a:noFill/>
          <a:ln w="9525">
            <a:noFill/>
            <a:miter lim="800000"/>
            <a:headEnd/>
            <a:tailEnd/>
          </a:ln>
        </p:spPr>
        <p:txBody>
          <a:bodyPr vert="horz" wrap="square" lIns="96661" tIns="48331" rIns="96661" bIns="48331" numCol="1" anchor="ctr" anchorCtr="0" compatLnSpc="1">
            <a:prstTxWarp prst="textNoShape">
              <a:avLst/>
            </a:prstTxWarp>
          </a:bodyPr>
          <a:lstStyle>
            <a:lvl1pPr algn="r">
              <a:defRPr sz="1100" b="1">
                <a:latin typeface="Georgia" pitchFamily="18" charset="0"/>
              </a:defRPr>
            </a:lvl1pPr>
          </a:lstStyle>
          <a:p>
            <a:pPr>
              <a:defRPr/>
            </a:pPr>
            <a:fld id="{A5C0BF7D-DA9C-4BF7-8FB9-4639E92C447C}" type="slidenum">
              <a:rPr lang="en-US" smtClean="0"/>
              <a:pPr>
                <a:defRPr/>
              </a:pPr>
              <a:t>‹#›</a:t>
            </a:fld>
            <a:endParaRPr lang="en-US" dirty="0"/>
          </a:p>
        </p:txBody>
      </p:sp>
      <p:pic>
        <p:nvPicPr>
          <p:cNvPr id="12296" name="Picture 2" descr="pittseal"/>
          <p:cNvPicPr>
            <a:picLocks noChangeAspect="1" noChangeArrowheads="1"/>
          </p:cNvPicPr>
          <p:nvPr/>
        </p:nvPicPr>
        <p:blipFill>
          <a:blip r:embed="rId2">
            <a:grayscl/>
          </a:blip>
          <a:srcRect/>
          <a:stretch>
            <a:fillRect/>
          </a:stretch>
        </p:blipFill>
        <p:spPr bwMode="auto">
          <a:xfrm>
            <a:off x="171027" y="100013"/>
            <a:ext cx="513079" cy="450056"/>
          </a:xfrm>
          <a:prstGeom prst="rect">
            <a:avLst/>
          </a:prstGeom>
          <a:noFill/>
          <a:ln w="9525">
            <a:noFill/>
            <a:miter lim="800000"/>
            <a:headEnd/>
            <a:tailEnd/>
          </a:ln>
        </p:spPr>
      </p:pic>
      <p:sp>
        <p:nvSpPr>
          <p:cNvPr id="10" name="Rectangle 9"/>
          <p:cNvSpPr/>
          <p:nvPr/>
        </p:nvSpPr>
        <p:spPr>
          <a:xfrm>
            <a:off x="3623733" y="0"/>
            <a:ext cx="3677920" cy="6400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11" name="TextBox 10"/>
          <p:cNvSpPr txBox="1"/>
          <p:nvPr/>
        </p:nvSpPr>
        <p:spPr>
          <a:xfrm>
            <a:off x="5608320" y="0"/>
            <a:ext cx="1706880" cy="655082"/>
          </a:xfrm>
          <a:prstGeom prst="rect">
            <a:avLst/>
          </a:prstGeom>
          <a:noFill/>
        </p:spPr>
        <p:txBody>
          <a:bodyPr lIns="96661" tIns="48331" rIns="96661" bIns="48331">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2" name="Straight Connector 11"/>
          <p:cNvCxnSpPr/>
          <p:nvPr/>
        </p:nvCxnSpPr>
        <p:spPr>
          <a:xfrm rot="5400000">
            <a:off x="5346515" y="315040"/>
            <a:ext cx="51006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23733" y="653415"/>
            <a:ext cx="3677920" cy="315040"/>
          </a:xfrm>
          <a:prstGeom prst="rect">
            <a:avLst/>
          </a:prstGeom>
          <a:noFill/>
          <a:ln w="6350">
            <a:solidFill>
              <a:schemeClr val="tx1"/>
            </a:solidFill>
          </a:ln>
        </p:spPr>
        <p:txBody>
          <a:bodyPr lIns="96661" tIns="48331" rIns="96661" bIns="48331">
            <a:spAutoFit/>
          </a:bodyPr>
          <a:lstStyle/>
          <a:p>
            <a:pPr>
              <a:defRPr/>
            </a:pPr>
            <a:r>
              <a:rPr lang="en-US" sz="1200" dirty="0">
                <a:latin typeface="Georgia" pitchFamily="18" charset="0"/>
              </a:rPr>
              <a:t>The Pennsylvania Child Welfare </a:t>
            </a:r>
            <a:r>
              <a:rPr lang="en-US" sz="1200" dirty="0" smtClean="0">
                <a:latin typeface="Georgia" pitchFamily="18" charset="0"/>
              </a:rPr>
              <a:t>Resource Center</a:t>
            </a:r>
            <a:endParaRPr lang="en-US" sz="200" dirty="0">
              <a:latin typeface="Georgia" pitchFamily="18" charset="0"/>
            </a:endParaRPr>
          </a:p>
          <a:p>
            <a:pPr>
              <a:defRPr/>
            </a:pPr>
            <a:endParaRPr lang="en-US" sz="200" dirty="0">
              <a:latin typeface="Georgia" pitchFamily="18" charset="0"/>
            </a:endParaRPr>
          </a:p>
        </p:txBody>
      </p:sp>
      <p:cxnSp>
        <p:nvCxnSpPr>
          <p:cNvPr id="14" name="Straight Connector 13"/>
          <p:cNvCxnSpPr/>
          <p:nvPr/>
        </p:nvCxnSpPr>
        <p:spPr>
          <a:xfrm>
            <a:off x="3701627" y="913448"/>
            <a:ext cx="344762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67761" y="33337"/>
            <a:ext cx="1940560" cy="661750"/>
          </a:xfrm>
          <a:prstGeom prst="rect">
            <a:avLst/>
          </a:prstGeom>
          <a:noFill/>
        </p:spPr>
        <p:txBody>
          <a:bodyPr lIns="96661" tIns="48331" rIns="96661" bIns="48331">
            <a:spAutoFit/>
          </a:bodyPr>
          <a:lstStyle/>
          <a:p>
            <a:pPr>
              <a:defRPr/>
            </a:pPr>
            <a:r>
              <a:rPr lang="en-US" sz="1200" dirty="0">
                <a:latin typeface="Georgia" pitchFamily="18" charset="0"/>
              </a:rPr>
              <a:t>SCHOOL OF</a:t>
            </a:r>
          </a:p>
          <a:p>
            <a:pPr>
              <a:defRPr/>
            </a:pPr>
            <a:r>
              <a:rPr lang="en-US" dirty="0">
                <a:latin typeface="Georgia" pitchFamily="18" charset="0"/>
              </a:rPr>
              <a:t>Social Work</a:t>
            </a:r>
          </a:p>
        </p:txBody>
      </p:sp>
      <p:sp>
        <p:nvSpPr>
          <p:cNvPr id="16" name="Rectangle 15"/>
          <p:cNvSpPr/>
          <p:nvPr/>
        </p:nvSpPr>
        <p:spPr>
          <a:xfrm>
            <a:off x="0" y="0"/>
            <a:ext cx="3622766" cy="6400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17" name="TextBox 16"/>
          <p:cNvSpPr txBox="1"/>
          <p:nvPr/>
        </p:nvSpPr>
        <p:spPr>
          <a:xfrm>
            <a:off x="0" y="15"/>
            <a:ext cx="3622766" cy="646331"/>
          </a:xfrm>
          <a:prstGeom prst="rect">
            <a:avLst/>
          </a:prstGeom>
          <a:noFill/>
          <a:ln w="15875">
            <a:noFill/>
          </a:ln>
        </p:spPr>
        <p:txBody>
          <a:bodyPr wrap="square" lIns="96661" tIns="48331" rIns="96661" bIns="48331" rtlCol="0">
            <a:spAutoFit/>
          </a:bodyPr>
          <a:lstStyle/>
          <a:p>
            <a:endParaRPr lang="en-US" sz="1000" dirty="0" smtClean="0">
              <a:latin typeface="Georgia" pitchFamily="18" charset="0"/>
            </a:endParaRPr>
          </a:p>
          <a:p>
            <a:pPr algn="l">
              <a:tabLst>
                <a:tab pos="659512" algn="l"/>
              </a:tabLst>
            </a:pPr>
            <a:r>
              <a:rPr lang="en-US" sz="1700" dirty="0" smtClean="0">
                <a:latin typeface="Georgia" pitchFamily="18" charset="0"/>
              </a:rPr>
              <a:t>	University of Pittsburgh</a:t>
            </a:r>
            <a:endParaRPr lang="en-US" sz="900" dirty="0" smtClean="0">
              <a:latin typeface="Georgia" pitchFamily="18" charset="0"/>
            </a:endParaRPr>
          </a:p>
          <a:p>
            <a:pPr algn="l">
              <a:tabLst>
                <a:tab pos="659512" algn="l"/>
              </a:tabLst>
            </a:pPr>
            <a:endParaRPr lang="en-US" sz="900" dirty="0">
              <a:latin typeface="Georgia" pitchFamily="18" charset="0"/>
            </a:endParaRPr>
          </a:p>
        </p:txBody>
      </p:sp>
      <p:sp>
        <p:nvSpPr>
          <p:cNvPr id="18" name="TextBox 17"/>
          <p:cNvSpPr txBox="1"/>
          <p:nvPr/>
        </p:nvSpPr>
        <p:spPr>
          <a:xfrm>
            <a:off x="2709333" y="9124521"/>
            <a:ext cx="4605867" cy="226216"/>
          </a:xfrm>
          <a:prstGeom prst="rect">
            <a:avLst/>
          </a:prstGeom>
          <a:noFill/>
        </p:spPr>
        <p:txBody>
          <a:bodyPr wrap="square" lIns="96661" tIns="48331" rIns="96661" bIns="48331" rtlCol="0" anchor="ctr">
            <a:spAutoFit/>
          </a:bodyPr>
          <a:lstStyle/>
          <a:p>
            <a:pPr algn="r"/>
            <a:r>
              <a:rPr lang="en-US" sz="800" dirty="0" smtClean="0">
                <a:latin typeface="Georgia" pitchFamily="18" charset="0"/>
              </a:rPr>
              <a:t>Update Title in Notes Master</a:t>
            </a:r>
            <a:endParaRPr lang="en-US" sz="800" dirty="0">
              <a:latin typeface="Georgia" pitchFamily="18" charset="0"/>
            </a:endParaRPr>
          </a:p>
        </p:txBody>
      </p:sp>
    </p:spTree>
    <p:extLst>
      <p:ext uri="{BB962C8B-B14F-4D97-AF65-F5344CB8AC3E}">
        <p14:creationId xmlns:p14="http://schemas.microsoft.com/office/powerpoint/2010/main" val="112515942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400" kern="1200">
        <a:solidFill>
          <a:schemeClr val="tx1"/>
        </a:solidFill>
        <a:latin typeface="Georgia" pitchFamily="18" charset="0"/>
        <a:ea typeface="ＭＳ Ｐゴシック" pitchFamily="16" charset="-128"/>
        <a:cs typeface="+mn-cs"/>
      </a:defRPr>
    </a:lvl1pPr>
    <a:lvl2pPr marL="457200" algn="l" rtl="0" eaLnBrk="0" fontAlgn="base" hangingPunct="0">
      <a:spcBef>
        <a:spcPct val="30000"/>
      </a:spcBef>
      <a:spcAft>
        <a:spcPct val="0"/>
      </a:spcAft>
      <a:defRPr sz="1300" kern="1200">
        <a:solidFill>
          <a:schemeClr val="tx1"/>
        </a:solidFill>
        <a:latin typeface="Georgia" pitchFamily="18"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6" charset="-128"/>
        <a:cs typeface="+mn-cs"/>
      </a:defRPr>
    </a:lvl3pPr>
    <a:lvl4pPr marL="1371600" algn="l" rtl="0" eaLnBrk="0" fontAlgn="base" hangingPunct="0">
      <a:spcBef>
        <a:spcPct val="30000"/>
      </a:spcBef>
      <a:spcAft>
        <a:spcPct val="0"/>
      </a:spcAft>
      <a:defRPr sz="1100" kern="1200">
        <a:solidFill>
          <a:schemeClr val="tx1"/>
        </a:solidFill>
        <a:latin typeface="Georgia" pitchFamily="18" charset="0"/>
        <a:ea typeface="ＭＳ Ｐゴシック" pitchFamily="16" charset="-128"/>
        <a:cs typeface="+mn-cs"/>
      </a:defRPr>
    </a:lvl4pPr>
    <a:lvl5pPr marL="1828800" algn="l" rtl="0" eaLnBrk="0" fontAlgn="base" hangingPunct="0">
      <a:spcBef>
        <a:spcPct val="30000"/>
      </a:spcBef>
      <a:spcAft>
        <a:spcPct val="0"/>
      </a:spcAft>
      <a:defRPr sz="1000" kern="1200">
        <a:solidFill>
          <a:schemeClr val="tx1"/>
        </a:solidFill>
        <a:latin typeface="Georgia" pitchFamily="18"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7B166BA7-0684-400B-BDBC-D100F67EB7F2}" type="slidenum">
              <a:rPr lang="en-US" smtClean="0">
                <a:latin typeface="Georgia" pitchFamily="16" charset="0"/>
              </a:rPr>
              <a:pPr/>
              <a:t>1</a:t>
            </a:fld>
            <a:endParaRPr lang="en-US" dirty="0" smtClean="0">
              <a:latin typeface="Georgia" pitchFamily="16"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smtClean="0">
              <a:latin typeface="Georgia" pitchFamily="1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C0BF7D-DA9C-4BF7-8FB9-4639E92C447C}" type="slidenum">
              <a:rPr lang="en-US" smtClean="0"/>
              <a:pPr>
                <a:defRPr/>
              </a:pPr>
              <a:t>5</a:t>
            </a:fld>
            <a:endParaRPr lang="en-US" dirty="0"/>
          </a:p>
        </p:txBody>
      </p:sp>
    </p:spTree>
    <p:extLst>
      <p:ext uri="{BB962C8B-B14F-4D97-AF65-F5344CB8AC3E}">
        <p14:creationId xmlns:p14="http://schemas.microsoft.com/office/powerpoint/2010/main" val="4011577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2412"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304800" y="1371600"/>
            <a:ext cx="8534400" cy="533400"/>
          </a:xfrm>
        </p:spPr>
        <p:txBody>
          <a:bodyPr/>
          <a:lstStyle>
            <a:lvl1pPr>
              <a:buNone/>
              <a:defRPr sz="3000" b="1">
                <a:solidFill>
                  <a:schemeClr val="bg1"/>
                </a:solidFill>
              </a:defRPr>
            </a:lvl1pPr>
          </a:lstStyle>
          <a:p>
            <a:pPr lvl="0"/>
            <a:r>
              <a:rPr lang="en-US" smtClean="0"/>
              <a:t>Click to edit Master text styles</a:t>
            </a:r>
          </a:p>
        </p:txBody>
      </p:sp>
      <p:sp>
        <p:nvSpPr>
          <p:cNvPr id="16" name="Text Placeholder 15"/>
          <p:cNvSpPr>
            <a:spLocks noGrp="1"/>
          </p:cNvSpPr>
          <p:nvPr>
            <p:ph type="body" sz="quarter" idx="11"/>
          </p:nvPr>
        </p:nvSpPr>
        <p:spPr>
          <a:xfrm>
            <a:off x="304800" y="1981200"/>
            <a:ext cx="7772400"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smtClean="0"/>
              <a:t>Click to edit Master text styles</a:t>
            </a:r>
          </a:p>
        </p:txBody>
      </p:sp>
    </p:spTree>
    <p:extLst>
      <p:ext uri="{BB962C8B-B14F-4D97-AF65-F5344CB8AC3E}">
        <p14:creationId xmlns:p14="http://schemas.microsoft.com/office/powerpoint/2010/main" val="3915899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7" name="Picture 6" descr="mecha_large_bg.jpg"/>
          <p:cNvPicPr>
            <a:picLocks noChangeAspect="1"/>
          </p:cNvPicPr>
          <p:nvPr userDrawn="1"/>
        </p:nvPicPr>
        <p:blipFill>
          <a:blip r:embed="rId2" cstate="print"/>
          <a:stretch>
            <a:fillRect/>
          </a:stretch>
        </p:blipFill>
        <p:spPr>
          <a:xfrm>
            <a:off x="3166"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marL="228600" indent="-228600">
              <a:buNone/>
              <a:defRPr sz="3000" b="1">
                <a:solidFill>
                  <a:schemeClr val="bg1"/>
                </a:solidFill>
              </a:defRPr>
            </a:lvl1pPr>
          </a:lstStyle>
          <a:p>
            <a:pPr lvl="0"/>
            <a:r>
              <a:rPr lang="en-US" dirty="0" smtClean="0"/>
              <a:t>Click to Add Title of Presentation</a:t>
            </a:r>
            <a:endParaRPr lang="en-US" dirty="0"/>
          </a:p>
        </p:txBody>
      </p:sp>
      <p:sp>
        <p:nvSpPr>
          <p:cNvPr id="16" name="Text Placeholder 15"/>
          <p:cNvSpPr>
            <a:spLocks noGrp="1"/>
          </p:cNvSpPr>
          <p:nvPr>
            <p:ph type="body" sz="quarter" idx="11" hasCustomPrompt="1"/>
          </p:nvPr>
        </p:nvSpPr>
        <p:spPr>
          <a:xfrm>
            <a:off x="304800" y="2250139"/>
            <a:ext cx="8543365" cy="372037"/>
          </a:xfrm>
        </p:spPr>
        <p:txBody>
          <a:bodyPr/>
          <a:lstStyle>
            <a:lvl1pPr marL="228600" indent="-228600">
              <a:buNone/>
              <a:defRPr lang="en-US" sz="1800" i="1" kern="1200" dirty="0">
                <a:solidFill>
                  <a:srgbClr val="CDB97D"/>
                </a:solidFill>
                <a:latin typeface="Georgia" pitchFamily="16" charset="0"/>
                <a:ea typeface="Osaka" pitchFamily="16" charset="-128"/>
                <a:cs typeface="+mn-cs"/>
              </a:defRPr>
            </a:lvl1pPr>
          </a:lstStyle>
          <a:p>
            <a:pPr lvl="0"/>
            <a:r>
              <a:rPr lang="en-US" dirty="0" smtClean="0"/>
              <a:t>Click to Add Subtitle of Presentation</a:t>
            </a:r>
            <a:endParaRPr lang="en-US" dirty="0"/>
          </a:p>
        </p:txBody>
      </p:sp>
      <p:sp>
        <p:nvSpPr>
          <p:cNvPr id="5" name="Text Placeholder 15"/>
          <p:cNvSpPr>
            <a:spLocks noGrp="1"/>
          </p:cNvSpPr>
          <p:nvPr>
            <p:ph type="body" sz="quarter" idx="12" hasCustomPrompt="1"/>
          </p:nvPr>
        </p:nvSpPr>
        <p:spPr>
          <a:xfrm>
            <a:off x="304800" y="2716306"/>
            <a:ext cx="3352800" cy="927847"/>
          </a:xfrm>
        </p:spPr>
        <p:txBody>
          <a:bodyPr/>
          <a:lstStyle>
            <a:lvl1pPr marL="228600" indent="-228600">
              <a:buNone/>
              <a:defRPr lang="en-US" sz="1800" i="1" kern="1200" dirty="0">
                <a:solidFill>
                  <a:srgbClr val="CDB97D"/>
                </a:solidFill>
                <a:latin typeface="Georgia" pitchFamily="16" charset="0"/>
                <a:ea typeface="Osaka" pitchFamily="16" charset="-128"/>
                <a:cs typeface="+mn-cs"/>
              </a:defRPr>
            </a:lvl1pPr>
          </a:lstStyle>
          <a:p>
            <a:pPr lvl="0"/>
            <a:r>
              <a:rPr lang="en-US" dirty="0" smtClean="0"/>
              <a:t>Name of Presenter</a:t>
            </a:r>
            <a:endParaRPr lang="en-US" dirty="0"/>
          </a:p>
        </p:txBody>
      </p:sp>
      <p:sp>
        <p:nvSpPr>
          <p:cNvPr id="18" name="Date Placeholder 8"/>
          <p:cNvSpPr>
            <a:spLocks noGrp="1"/>
          </p:cNvSpPr>
          <p:nvPr>
            <p:ph type="dt" sz="half" idx="2"/>
          </p:nvPr>
        </p:nvSpPr>
        <p:spPr>
          <a:xfrm>
            <a:off x="304800" y="6437010"/>
            <a:ext cx="3325906" cy="365125"/>
          </a:xfrm>
          <a:prstGeom prst="rect">
            <a:avLst/>
          </a:prstGeom>
        </p:spPr>
        <p:txBody>
          <a:bodyPr vert="horz" lIns="91440" tIns="45720" rIns="91440" bIns="45720" rtlCol="0" anchor="ctr"/>
          <a:lstStyle>
            <a:lvl1pPr algn="l">
              <a:defRPr sz="1200" b="1">
                <a:solidFill>
                  <a:schemeClr val="bg1"/>
                </a:solidFill>
                <a:latin typeface="+mn-lt"/>
              </a:defRPr>
            </a:lvl1pPr>
          </a:lstStyle>
          <a:p>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3089564" y="6553200"/>
            <a:ext cx="6054436" cy="304800"/>
          </a:xfrm>
        </p:spPr>
        <p:txBody>
          <a:bodyPr/>
          <a:lstStyle/>
          <a:p>
            <a:pPr>
              <a:defRPr/>
            </a:pPr>
            <a:r>
              <a:rPr lang="en-US" sz="1000" b="0" dirty="0" smtClean="0">
                <a:latin typeface="Arial" pitchFamily="34" charset="0"/>
                <a:cs typeface="Arial" pitchFamily="34" charset="0"/>
              </a:rPr>
              <a:t>308: Adult Mental Health Issues: An Introduction for Child Welfare Professionals  </a:t>
            </a:r>
            <a:fld id="{A4624807-03D1-4D82-87D2-E5151F74A2DA}" type="slidenum">
              <a:rPr lang="en-US" smtClean="0"/>
              <a:pPr>
                <a:defRPr/>
              </a:pPr>
              <a:t>‹#›</a:t>
            </a:fld>
            <a:endParaRPr lang="en-US" dirty="0"/>
          </a:p>
        </p:txBody>
      </p:sp>
      <p:sp>
        <p:nvSpPr>
          <p:cNvPr id="5" name="Text Placeholder 4"/>
          <p:cNvSpPr>
            <a:spLocks noGrp="1"/>
          </p:cNvSpPr>
          <p:nvPr>
            <p:ph type="body" sz="quarter" idx="11"/>
          </p:nvPr>
        </p:nvSpPr>
        <p:spPr>
          <a:xfrm>
            <a:off x="479425" y="1969371"/>
            <a:ext cx="8229600" cy="607560"/>
          </a:xfrm>
        </p:spPr>
        <p:txBody>
          <a:bodyPr/>
          <a:lstStyle>
            <a:lvl1pPr>
              <a:buFontTx/>
              <a:buNone/>
              <a:defRPr b="1"/>
            </a:lvl1pPr>
          </a:lstStyle>
          <a:p>
            <a:pPr lvl="0"/>
            <a:r>
              <a:rPr lang="en-US" smtClean="0"/>
              <a:t>Click to edit Master text styles</a:t>
            </a:r>
          </a:p>
        </p:txBody>
      </p:sp>
      <p:sp>
        <p:nvSpPr>
          <p:cNvPr id="6" name="Content Placeholder 3"/>
          <p:cNvSpPr>
            <a:spLocks noGrp="1"/>
          </p:cNvSpPr>
          <p:nvPr>
            <p:ph sz="half" idx="2" hasCustomPrompt="1"/>
          </p:nvPr>
        </p:nvSpPr>
        <p:spPr>
          <a:xfrm>
            <a:off x="457200" y="2619566"/>
            <a:ext cx="4040188" cy="3650606"/>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12" hasCustomPrompt="1"/>
          </p:nvPr>
        </p:nvSpPr>
        <p:spPr>
          <a:xfrm>
            <a:off x="4673600" y="2626823"/>
            <a:ext cx="4040188" cy="3650606"/>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a:latin typeface="Arial" charset="0"/>
            </a:endParaRPr>
          </a:p>
        </p:txBody>
      </p:sp>
      <p:sp>
        <p:nvSpPr>
          <p:cNvPr id="5" name="Text Placeholder 4"/>
          <p:cNvSpPr>
            <a:spLocks noGrp="1"/>
          </p:cNvSpPr>
          <p:nvPr>
            <p:ph type="body" sz="quarter" idx="12"/>
          </p:nvPr>
        </p:nvSpPr>
        <p:spPr>
          <a:xfrm>
            <a:off x="881063" y="1429788"/>
            <a:ext cx="7348537" cy="503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1438835"/>
            <a:ext cx="8247888" cy="42519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8126413" y="6605588"/>
            <a:ext cx="1017587" cy="236537"/>
          </a:xfrm>
        </p:spPr>
        <p:txBody>
          <a:bodyPr/>
          <a:lstStyle>
            <a:lvl1pPr>
              <a:defRPr sz="1200"/>
            </a:lvl1pPr>
          </a:lstStyle>
          <a:p>
            <a:pPr>
              <a:defRPr/>
            </a:pPr>
            <a:fld id="{DEF8101C-FC59-4877-A91F-A4D9D5505764}" type="slidenum">
              <a:rPr lang="en-US"/>
              <a:pPr>
                <a:defRPr/>
              </a:pPr>
              <a:t>‹#›</a:t>
            </a:fld>
            <a:endParaRPr lang="en-US" dirty="0">
              <a:latin typeface="Arial" charset="0"/>
            </a:endParaRPr>
          </a:p>
        </p:txBody>
      </p:sp>
    </p:spTree>
    <p:extLst>
      <p:ext uri="{BB962C8B-B14F-4D97-AF65-F5344CB8AC3E}">
        <p14:creationId xmlns:p14="http://schemas.microsoft.com/office/powerpoint/2010/main" val="142510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294653"/>
          </a:xfrm>
        </p:spPr>
        <p:txBody>
          <a:bodyPr anchor="t"/>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A889901B-F990-436B-8F21-2F6D7220190D}" type="slidenum">
              <a:rPr lang="en-US"/>
              <a:pPr>
                <a:defRPr/>
              </a:pPr>
              <a:t>‹#›</a:t>
            </a:fld>
            <a:endParaRPr lang="en-US" sz="1400">
              <a:latin typeface="Arial" charset="0"/>
            </a:endParaRPr>
          </a:p>
        </p:txBody>
      </p:sp>
    </p:spTree>
    <p:extLst>
      <p:ext uri="{BB962C8B-B14F-4D97-AF65-F5344CB8AC3E}">
        <p14:creationId xmlns:p14="http://schemas.microsoft.com/office/powerpoint/2010/main" val="2893464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385048"/>
            <a:ext cx="3810000" cy="437029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85047"/>
            <a:ext cx="3810000" cy="4356847"/>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4F2FC41F-FB59-420B-840C-5F2FF68BF828}" type="slidenum">
              <a:rPr lang="en-US"/>
              <a:pPr>
                <a:defRPr/>
              </a:pPr>
              <a:t>‹#›</a:t>
            </a:fld>
            <a:endParaRPr lang="en-US" sz="1400" dirty="0">
              <a:latin typeface="Arial" charset="0"/>
            </a:endParaRPr>
          </a:p>
        </p:txBody>
      </p:sp>
    </p:spTree>
    <p:extLst>
      <p:ext uri="{BB962C8B-B14F-4D97-AF65-F5344CB8AC3E}">
        <p14:creationId xmlns:p14="http://schemas.microsoft.com/office/powerpoint/2010/main" val="155581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9"/>
            <a:ext cx="8229600" cy="4706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73749"/>
            <a:ext cx="4040188" cy="63976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97741"/>
            <a:ext cx="4040188" cy="3630706"/>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3749"/>
            <a:ext cx="4041775" cy="63976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97742"/>
            <a:ext cx="4041775" cy="3630706"/>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8"/>
          <p:cNvSpPr>
            <a:spLocks noGrp="1"/>
          </p:cNvSpPr>
          <p:nvPr>
            <p:ph type="sldNum" sz="quarter" idx="10"/>
          </p:nvPr>
        </p:nvSpPr>
        <p:spPr/>
        <p:txBody>
          <a:bodyPr/>
          <a:lstStyle>
            <a:lvl1pPr>
              <a:defRPr/>
            </a:lvl1pPr>
          </a:lstStyle>
          <a:p>
            <a:pPr>
              <a:defRPr/>
            </a:pPr>
            <a:fld id="{78450C1F-934A-4341-8D3A-1957CB98C06E}" type="slidenum">
              <a:rPr lang="en-US"/>
              <a:pPr>
                <a:defRPr/>
              </a:pPr>
              <a:t>‹#›</a:t>
            </a:fld>
            <a:endParaRPr lang="en-US" sz="1400">
              <a:latin typeface="Arial" charset="0"/>
            </a:endParaRPr>
          </a:p>
        </p:txBody>
      </p:sp>
    </p:spTree>
    <p:extLst>
      <p:ext uri="{BB962C8B-B14F-4D97-AF65-F5344CB8AC3E}">
        <p14:creationId xmlns:p14="http://schemas.microsoft.com/office/powerpoint/2010/main" val="202921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229600" cy="603504"/>
          </a:xfrm>
        </p:spPr>
        <p:txBody>
          <a:bodyPr/>
          <a:lstStyle/>
          <a:p>
            <a:r>
              <a:rPr lang="en-US"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769C5857-583C-4D92-A137-F79439A3BE30}" type="slidenum">
              <a:rPr lang="en-US"/>
              <a:pPr>
                <a:defRPr/>
              </a:pPr>
              <a:t>‹#›</a:t>
            </a:fld>
            <a:endParaRPr lang="en-US" sz="1400">
              <a:latin typeface="Arial" charset="0"/>
            </a:endParaRPr>
          </a:p>
        </p:txBody>
      </p:sp>
    </p:spTree>
    <p:extLst>
      <p:ext uri="{BB962C8B-B14F-4D97-AF65-F5344CB8AC3E}">
        <p14:creationId xmlns:p14="http://schemas.microsoft.com/office/powerpoint/2010/main" val="1859144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6A82BB83-E89D-45ED-B019-63283D5F51D5}" type="slidenum">
              <a:rPr lang="en-US"/>
              <a:pPr>
                <a:defRPr/>
              </a:pPr>
              <a:t>‹#›</a:t>
            </a:fld>
            <a:endParaRPr lang="en-US" sz="1400">
              <a:latin typeface="Arial" charset="0"/>
            </a:endParaRPr>
          </a:p>
        </p:txBody>
      </p:sp>
    </p:spTree>
    <p:extLst>
      <p:ext uri="{BB962C8B-B14F-4D97-AF65-F5344CB8AC3E}">
        <p14:creationId xmlns:p14="http://schemas.microsoft.com/office/powerpoint/2010/main" val="19936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36"/>
            <a:ext cx="3008313" cy="654799"/>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766482"/>
            <a:ext cx="5111750" cy="4961965"/>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65729"/>
            <a:ext cx="3008313" cy="4262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F7D9328-0BAA-4E40-92F5-45C2923092BC}" type="slidenum">
              <a:rPr lang="en-US"/>
              <a:pPr>
                <a:defRPr/>
              </a:pPr>
              <a:t>‹#›</a:t>
            </a:fld>
            <a:endParaRPr lang="en-US" sz="1400">
              <a:latin typeface="Arial" charset="0"/>
            </a:endParaRPr>
          </a:p>
        </p:txBody>
      </p:sp>
    </p:spTree>
    <p:extLst>
      <p:ext uri="{BB962C8B-B14F-4D97-AF65-F5344CB8AC3E}">
        <p14:creationId xmlns:p14="http://schemas.microsoft.com/office/powerpoint/2010/main" val="197947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268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6481"/>
            <a:ext cx="5486400" cy="38189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28665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pPr>
              <a:defRPr/>
            </a:pPr>
            <a:fld id="{B15F7FC1-4851-4D31-A056-946F7E4603AA}" type="slidenum">
              <a:rPr lang="en-US"/>
              <a:pPr>
                <a:defRPr/>
              </a:pPr>
              <a:t>‹#›</a:t>
            </a:fld>
            <a:endParaRPr lang="en-US" sz="1400">
              <a:latin typeface="Arial" charset="0"/>
            </a:endParaRPr>
          </a:p>
        </p:txBody>
      </p:sp>
    </p:spTree>
    <p:extLst>
      <p:ext uri="{BB962C8B-B14F-4D97-AF65-F5344CB8AC3E}">
        <p14:creationId xmlns:p14="http://schemas.microsoft.com/office/powerpoint/2010/main" val="4258010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69900" y="779463"/>
            <a:ext cx="82296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69900" y="1438275"/>
            <a:ext cx="8243888"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sldNum" sz="quarter" idx="4"/>
          </p:nvPr>
        </p:nvSpPr>
        <p:spPr bwMode="auto">
          <a:xfrm>
            <a:off x="8096250" y="6605588"/>
            <a:ext cx="1017588" cy="236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latin typeface="+mn-lt"/>
                <a:ea typeface="+mn-ea"/>
                <a:cs typeface="+mn-cs"/>
              </a:defRPr>
            </a:lvl1pPr>
          </a:lstStyle>
          <a:p>
            <a:pPr>
              <a:defRPr/>
            </a:pPr>
            <a:fld id="{7DACA467-D68D-4384-AECC-69245726AEC9}" type="slidenum">
              <a:rPr lang="en-US"/>
              <a:pPr>
                <a:defRPr/>
              </a:pPr>
              <a:t>‹#›</a:t>
            </a:fld>
            <a:endParaRPr lang="en-US" dirty="0"/>
          </a:p>
        </p:txBody>
      </p:sp>
      <p:sp>
        <p:nvSpPr>
          <p:cNvPr id="9" name="TextBox 8"/>
          <p:cNvSpPr txBox="1"/>
          <p:nvPr userDrawn="1"/>
        </p:nvSpPr>
        <p:spPr>
          <a:xfrm>
            <a:off x="4124325" y="6343650"/>
            <a:ext cx="4989513" cy="247650"/>
          </a:xfrm>
          <a:prstGeom prst="rect">
            <a:avLst/>
          </a:prstGeom>
          <a:solidFill>
            <a:srgbClr val="91A3BB"/>
          </a:solidFill>
          <a:ln>
            <a:solidFill>
              <a:schemeClr val="tx1"/>
            </a:solidFill>
          </a:ln>
        </p:spPr>
        <p:txBody>
          <a:bodyPr>
            <a:spAutoFit/>
          </a:bodyPr>
          <a:lstStyle/>
          <a:p>
            <a:pPr algn="r">
              <a:defRPr/>
            </a:pPr>
            <a:r>
              <a:rPr lang="en-US" sz="1000" dirty="0" smtClean="0">
                <a:latin typeface="+mn-lt"/>
                <a:ea typeface="ＭＳ Ｐゴシック"/>
                <a:cs typeface="ＭＳ Ｐゴシック"/>
              </a:rPr>
              <a:t>308: Adult Mental Health Issues:</a:t>
            </a:r>
            <a:r>
              <a:rPr lang="en-US" sz="1000" baseline="0" dirty="0" smtClean="0">
                <a:latin typeface="+mn-lt"/>
                <a:ea typeface="ＭＳ Ｐゴシック"/>
                <a:cs typeface="ＭＳ Ｐゴシック"/>
              </a:rPr>
              <a:t> An Introduction for Child Welfare Professionals</a:t>
            </a:r>
            <a:endParaRPr lang="en-US" sz="1000" dirty="0">
              <a:latin typeface="+mn-lt"/>
              <a:ea typeface="ＭＳ Ｐゴシック"/>
              <a:cs typeface="ＭＳ Ｐゴシック"/>
            </a:endParaRPr>
          </a:p>
        </p:txBody>
      </p:sp>
      <p:grpSp>
        <p:nvGrpSpPr>
          <p:cNvPr id="1031" name="Group 17"/>
          <p:cNvGrpSpPr>
            <a:grpSpLocks/>
          </p:cNvGrpSpPr>
          <p:nvPr userDrawn="1"/>
        </p:nvGrpSpPr>
        <p:grpSpPr bwMode="auto">
          <a:xfrm>
            <a:off x="0" y="6343650"/>
            <a:ext cx="4024312" cy="246063"/>
            <a:chOff x="229" y="6343702"/>
            <a:chExt cx="4023360" cy="246221"/>
          </a:xfrm>
        </p:grpSpPr>
        <p:sp>
          <p:nvSpPr>
            <p:cNvPr id="11" name="TextBox 10"/>
            <p:cNvSpPr txBox="1"/>
            <p:nvPr userDrawn="1"/>
          </p:nvSpPr>
          <p:spPr>
            <a:xfrm>
              <a:off x="229" y="6343702"/>
              <a:ext cx="4023360" cy="246221"/>
            </a:xfrm>
            <a:prstGeom prst="rect">
              <a:avLst/>
            </a:prstGeom>
            <a:solidFill>
              <a:srgbClr val="91A3BB"/>
            </a:solidFill>
            <a:ln w="6350">
              <a:solidFill>
                <a:schemeClr val="tx1"/>
              </a:solidFill>
            </a:ln>
          </p:spPr>
          <p:txBody>
            <a:bodyPr>
              <a:spAutoFit/>
            </a:bodyPr>
            <a:lstStyle/>
            <a:p>
              <a:pPr eaLnBrk="0" hangingPunct="0">
                <a:defRPr/>
              </a:pPr>
              <a:r>
                <a:rPr lang="en-US" sz="1000" dirty="0">
                  <a:latin typeface="Georgia" pitchFamily="18" charset="0"/>
                  <a:ea typeface="ＭＳ Ｐゴシック" pitchFamily="16" charset="-128"/>
                </a:rPr>
                <a:t>The Pennsylvania Child Welfare </a:t>
              </a:r>
              <a:r>
                <a:rPr lang="en-US" sz="1000" dirty="0" smtClean="0">
                  <a:latin typeface="Georgia" pitchFamily="18" charset="0"/>
                  <a:ea typeface="ＭＳ Ｐゴシック" pitchFamily="16" charset="-128"/>
                </a:rPr>
                <a:t>Resource Center</a:t>
              </a:r>
              <a:endParaRPr lang="en-US" sz="1000" dirty="0">
                <a:latin typeface="Georgia" pitchFamily="18" charset="0"/>
                <a:ea typeface="ＭＳ Ｐゴシック" pitchFamily="16" charset="-128"/>
              </a:endParaRPr>
            </a:p>
          </p:txBody>
        </p:sp>
        <p:cxnSp>
          <p:nvCxnSpPr>
            <p:cNvPr id="12" name="Straight Connector 11"/>
            <p:cNvCxnSpPr/>
            <p:nvPr userDrawn="1"/>
          </p:nvCxnSpPr>
          <p:spPr>
            <a:xfrm>
              <a:off x="95457" y="6554976"/>
              <a:ext cx="2845715" cy="4765"/>
            </a:xfrm>
            <a:prstGeom prst="line">
              <a:avLst/>
            </a:prstGeom>
            <a:ln w="9525">
              <a:solidFill>
                <a:srgbClr val="E5D19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0886991"/>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45"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000" b="1">
          <a:solidFill>
            <a:srgbClr val="948151"/>
          </a:solidFill>
          <a:latin typeface="+mj-lt"/>
          <a:ea typeface="+mj-ea"/>
          <a:cs typeface="Osaka"/>
        </a:defRPr>
      </a:lvl1pPr>
      <a:lvl2pPr algn="l" rtl="0" eaLnBrk="0" fontAlgn="base" hangingPunct="0">
        <a:spcBef>
          <a:spcPct val="0"/>
        </a:spcBef>
        <a:spcAft>
          <a:spcPct val="0"/>
        </a:spcAft>
        <a:defRPr sz="3000" b="1">
          <a:solidFill>
            <a:srgbClr val="948151"/>
          </a:solidFill>
          <a:latin typeface="Georgia" pitchFamily="16" charset="0"/>
          <a:ea typeface="Osaka" pitchFamily="16" charset="-128"/>
          <a:cs typeface="Osaka"/>
        </a:defRPr>
      </a:lvl2pPr>
      <a:lvl3pPr algn="l" rtl="0" eaLnBrk="0" fontAlgn="base" hangingPunct="0">
        <a:spcBef>
          <a:spcPct val="0"/>
        </a:spcBef>
        <a:spcAft>
          <a:spcPct val="0"/>
        </a:spcAft>
        <a:defRPr sz="3000" b="1">
          <a:solidFill>
            <a:srgbClr val="948151"/>
          </a:solidFill>
          <a:latin typeface="Georgia" pitchFamily="16" charset="0"/>
          <a:ea typeface="Osaka" pitchFamily="16" charset="-128"/>
          <a:cs typeface="Osaka"/>
        </a:defRPr>
      </a:lvl3pPr>
      <a:lvl4pPr algn="l" rtl="0" eaLnBrk="0" fontAlgn="base" hangingPunct="0">
        <a:spcBef>
          <a:spcPct val="0"/>
        </a:spcBef>
        <a:spcAft>
          <a:spcPct val="0"/>
        </a:spcAft>
        <a:defRPr sz="3000" b="1">
          <a:solidFill>
            <a:srgbClr val="948151"/>
          </a:solidFill>
          <a:latin typeface="Georgia" pitchFamily="16" charset="0"/>
          <a:ea typeface="Osaka" pitchFamily="16" charset="-128"/>
          <a:cs typeface="Osaka"/>
        </a:defRPr>
      </a:lvl4pPr>
      <a:lvl5pPr algn="l" rtl="0" eaLnBrk="0" fontAlgn="base" hangingPunct="0">
        <a:spcBef>
          <a:spcPct val="0"/>
        </a:spcBef>
        <a:spcAft>
          <a:spcPct val="0"/>
        </a:spcAft>
        <a:defRPr sz="3000" b="1">
          <a:solidFill>
            <a:srgbClr val="948151"/>
          </a:solidFill>
          <a:latin typeface="Georgia" pitchFamily="16" charset="0"/>
          <a:ea typeface="Osaka" pitchFamily="16" charset="-128"/>
          <a:cs typeface="Osaka"/>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3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1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1900">
          <a:solidFill>
            <a:schemeClr val="tx1"/>
          </a:solidFill>
          <a:latin typeface="+mn-lt"/>
          <a:ea typeface="+mn-ea"/>
          <a:cs typeface="Osaka"/>
        </a:defRPr>
      </a:lvl4pPr>
      <a:lvl5pPr marL="2057400" indent="-228600" algn="l" rtl="0" eaLnBrk="0" fontAlgn="base" hangingPunct="0">
        <a:spcBef>
          <a:spcPct val="20000"/>
        </a:spcBef>
        <a:spcAft>
          <a:spcPct val="0"/>
        </a:spcAft>
        <a:buChar char="»"/>
        <a:defRPr>
          <a:solidFill>
            <a:schemeClr val="tx1"/>
          </a:solidFill>
          <a:latin typeface="+mn-lt"/>
          <a:ea typeface="+mn-ea"/>
          <a:cs typeface="Osak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pacode.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pacode.com/"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hyperlink" Target="http://www.pacode.com/"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hyperlink" Target="http://www.pacode.com/"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304800" y="1378322"/>
            <a:ext cx="8534400" cy="914400"/>
          </a:xfrm>
        </p:spPr>
        <p:txBody>
          <a:bodyPr/>
          <a:lstStyle/>
          <a:p>
            <a:r>
              <a:rPr lang="en-US" dirty="0" smtClean="0"/>
              <a:t>308: Adult Mental Health</a:t>
            </a:r>
            <a:endParaRPr lang="en-US" dirty="0"/>
          </a:p>
        </p:txBody>
      </p:sp>
      <p:sp>
        <p:nvSpPr>
          <p:cNvPr id="17" name="Text Placeholder 16"/>
          <p:cNvSpPr>
            <a:spLocks noGrp="1"/>
          </p:cNvSpPr>
          <p:nvPr>
            <p:ph type="body" sz="quarter" idx="11"/>
          </p:nvPr>
        </p:nvSpPr>
        <p:spPr/>
        <p:txBody>
          <a:bodyPr/>
          <a:lstStyle/>
          <a:p>
            <a:r>
              <a:rPr lang="en-US" dirty="0" smtClean="0"/>
              <a:t>An Introduction for Child Welfare Professionals</a:t>
            </a:r>
            <a:endParaRPr lang="en-US" dirty="0"/>
          </a:p>
        </p:txBody>
      </p:sp>
      <p:sp>
        <p:nvSpPr>
          <p:cNvPr id="18" name="Text Placeholder 17"/>
          <p:cNvSpPr>
            <a:spLocks noGrp="1"/>
          </p:cNvSpPr>
          <p:nvPr>
            <p:ph type="body" sz="quarter" idx="12"/>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3" y="837518"/>
            <a:ext cx="8229600" cy="591671"/>
          </a:xfrm>
        </p:spPr>
        <p:txBody>
          <a:bodyPr/>
          <a:lstStyle/>
          <a:p>
            <a:r>
              <a:rPr lang="en-US" dirty="0" smtClean="0"/>
              <a:t>Rates of Serious Psychological Distress</a:t>
            </a:r>
            <a:endParaRPr lang="en-US" dirty="0"/>
          </a:p>
        </p:txBody>
      </p:sp>
      <p:sp>
        <p:nvSpPr>
          <p:cNvPr id="4" name="Slide Number Placeholder 3"/>
          <p:cNvSpPr>
            <a:spLocks noGrp="1"/>
          </p:cNvSpPr>
          <p:nvPr>
            <p:ph type="sldNum" sz="quarter" idx="10"/>
          </p:nvPr>
        </p:nvSpPr>
        <p:spPr/>
        <p:txBody>
          <a:bodyPr/>
          <a:lstStyle/>
          <a:p>
            <a:pPr>
              <a:defRPr/>
            </a:pPr>
            <a:fld id="{8E0BD697-C650-4553-8269-3DAFA0DE6DB9}" type="slidenum">
              <a:rPr lang="en-US" smtClean="0"/>
              <a:pPr>
                <a:defRPr/>
              </a:pPr>
              <a:t>10</a:t>
            </a:fld>
            <a:endParaRPr lang="en-US" dirty="0">
              <a:latin typeface="Arial" charset="0"/>
            </a:endParaRPr>
          </a:p>
        </p:txBody>
      </p:sp>
      <p:pic>
        <p:nvPicPr>
          <p:cNvPr id="3076" name="Picture 4" descr="C:\Users\eneail\Desktop\grap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1" y="2107927"/>
            <a:ext cx="6696076" cy="40829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4373" y="1329176"/>
            <a:ext cx="8058149" cy="646331"/>
          </a:xfrm>
          <a:prstGeom prst="rect">
            <a:avLst/>
          </a:prstGeom>
          <a:noFill/>
        </p:spPr>
        <p:txBody>
          <a:bodyPr wrap="square" rtlCol="0">
            <a:spAutoFit/>
          </a:bodyPr>
          <a:lstStyle/>
          <a:p>
            <a:r>
              <a:rPr lang="en-US" sz="1800" b="1" dirty="0"/>
              <a:t>Figure 8.1 Rates of Serious Psychological Distress in the Past Year among Adults Aged 18 or Older, by Age: 2005-2006</a:t>
            </a:r>
          </a:p>
        </p:txBody>
      </p:sp>
    </p:spTree>
    <p:extLst>
      <p:ext uri="{BB962C8B-B14F-4D97-AF65-F5344CB8AC3E}">
        <p14:creationId xmlns:p14="http://schemas.microsoft.com/office/powerpoint/2010/main" val="536340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Biopsychosocial Model </a:t>
            </a:r>
            <a:endParaRPr lang="en-US" dirty="0"/>
          </a:p>
        </p:txBody>
      </p:sp>
      <p:sp>
        <p:nvSpPr>
          <p:cNvPr id="3" name="Content Placeholder 2"/>
          <p:cNvSpPr>
            <a:spLocks noGrp="1"/>
          </p:cNvSpPr>
          <p:nvPr>
            <p:ph idx="1"/>
          </p:nvPr>
        </p:nvSpPr>
        <p:spPr/>
        <p:txBody>
          <a:bodyPr/>
          <a:lstStyle/>
          <a:p>
            <a:r>
              <a:rPr lang="en-US" dirty="0"/>
              <a:t>Temperamental </a:t>
            </a:r>
          </a:p>
          <a:p>
            <a:pPr lvl="1"/>
            <a:r>
              <a:rPr lang="en-US" dirty="0" smtClean="0"/>
              <a:t>Easy, difficult, slow to warm up (Chess &amp; Thomas, 1991)</a:t>
            </a:r>
            <a:endParaRPr lang="en-US" dirty="0"/>
          </a:p>
          <a:p>
            <a:r>
              <a:rPr lang="en-US" dirty="0"/>
              <a:t>Environmental</a:t>
            </a:r>
          </a:p>
          <a:p>
            <a:pPr lvl="1"/>
            <a:r>
              <a:rPr lang="en-US" dirty="0"/>
              <a:t>Family dynamics, parenting styles, larger social systems, </a:t>
            </a:r>
            <a:r>
              <a:rPr lang="en-US" dirty="0" smtClean="0"/>
              <a:t>adverse life </a:t>
            </a:r>
            <a:r>
              <a:rPr lang="en-US" dirty="0"/>
              <a:t>stressors</a:t>
            </a:r>
          </a:p>
          <a:p>
            <a:r>
              <a:rPr lang="en-US" dirty="0"/>
              <a:t>Genetic and physiological </a:t>
            </a:r>
          </a:p>
          <a:p>
            <a:pPr lvl="1"/>
            <a:r>
              <a:rPr lang="en-US" dirty="0"/>
              <a:t>Predispositions</a:t>
            </a:r>
          </a:p>
          <a:p>
            <a:pPr lvl="1"/>
            <a:r>
              <a:rPr lang="en-US" dirty="0"/>
              <a:t>Physical health</a:t>
            </a:r>
          </a:p>
          <a:p>
            <a:pPr marL="0" indent="0">
              <a:buNone/>
            </a:pPr>
            <a:endParaRPr lang="en-US" dirty="0"/>
          </a:p>
          <a:p>
            <a:pPr marL="0" indent="0">
              <a:buNone/>
            </a:pPr>
            <a:endParaRPr lang="en-US" dirty="0" smtClean="0"/>
          </a:p>
          <a:p>
            <a:pPr marL="0" indent="0">
              <a:buNone/>
            </a:pPr>
            <a:r>
              <a:rPr lang="en-US" dirty="0" smtClean="0"/>
              <a:t>(American Psychiatric Association, 2013)</a:t>
            </a:r>
            <a:endParaRPr lang="en-US" dirty="0"/>
          </a:p>
        </p:txBody>
      </p:sp>
      <p:sp>
        <p:nvSpPr>
          <p:cNvPr id="4" name="Slide Number Placeholder 3"/>
          <p:cNvSpPr>
            <a:spLocks noGrp="1"/>
          </p:cNvSpPr>
          <p:nvPr>
            <p:ph type="sldNum" sz="quarter" idx="4294967295"/>
          </p:nvPr>
        </p:nvSpPr>
        <p:spPr>
          <a:xfrm>
            <a:off x="8126412" y="6615952"/>
            <a:ext cx="1017588" cy="188259"/>
          </a:xfrm>
          <a:prstGeom prst="rect">
            <a:avLst/>
          </a:prstGeom>
        </p:spPr>
        <p:txBody>
          <a:bodyPr/>
          <a:lstStyle/>
          <a:p>
            <a:pPr>
              <a:defRPr/>
            </a:pPr>
            <a:fld id="{8E0BD697-C650-4553-8269-3DAFA0DE6DB9}" type="slidenum">
              <a:rPr lang="en-US" smtClean="0">
                <a:solidFill>
                  <a:srgbClr val="000000"/>
                </a:solidFill>
              </a:rPr>
              <a:pPr>
                <a:defRPr/>
              </a:pPr>
              <a:t>11</a:t>
            </a:fld>
            <a:endParaRPr lang="en-US" dirty="0">
              <a:solidFill>
                <a:srgbClr val="000000"/>
              </a:solidFill>
              <a:latin typeface="Arial" charset="0"/>
            </a:endParaRPr>
          </a:p>
        </p:txBody>
      </p:sp>
      <p:pic>
        <p:nvPicPr>
          <p:cNvPr id="2052" name="Picture 4" descr="C:\Users\eneail\AppData\Local\Microsoft\Windows\Temporary Internet Files\Content.IE5\TP5T97AM\MP9004425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271381"/>
            <a:ext cx="38862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665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Making Crosswalk</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2344406"/>
              </p:ext>
            </p:extLst>
          </p:nvPr>
        </p:nvGraphicFramePr>
        <p:xfrm>
          <a:off x="557212" y="1508750"/>
          <a:ext cx="8272463" cy="4543530"/>
        </p:xfrm>
        <a:graphic>
          <a:graphicData uri="http://schemas.openxmlformats.org/drawingml/2006/table">
            <a:tbl>
              <a:tblPr firstRow="1" firstCol="1" lastRow="1" lastCol="1" bandRow="1" bandCol="1">
                <a:tableStyleId>{5C22544A-7EE6-4342-B048-85BDC9FD1C3A}</a:tableStyleId>
              </a:tblPr>
              <a:tblGrid>
                <a:gridCol w="4135843"/>
                <a:gridCol w="4136620"/>
              </a:tblGrid>
              <a:tr h="151274">
                <a:tc>
                  <a:txBody>
                    <a:bodyPr/>
                    <a:lstStyle/>
                    <a:p>
                      <a:pPr marL="0" marR="0" algn="ctr">
                        <a:spcBef>
                          <a:spcPts val="0"/>
                        </a:spcBef>
                        <a:spcAft>
                          <a:spcPts val="0"/>
                        </a:spcAft>
                      </a:pPr>
                      <a:r>
                        <a:rPr lang="en-US" sz="1400" dirty="0">
                          <a:solidFill>
                            <a:schemeClr val="tx1"/>
                          </a:solidFill>
                          <a:effectLst/>
                        </a:rPr>
                        <a:t>Mental Health</a:t>
                      </a:r>
                      <a:endParaRPr lang="en-US" sz="1400" dirty="0">
                        <a:solidFill>
                          <a:schemeClr val="tx1"/>
                        </a:solidFill>
                        <a:effectLst/>
                        <a:latin typeface="Times New Roman"/>
                        <a:ea typeface="Times New Roman"/>
                      </a:endParaRPr>
                    </a:p>
                  </a:txBody>
                  <a:tcPr marL="36526" marR="36526" marT="0" marB="0"/>
                </a:tc>
                <a:tc>
                  <a:txBody>
                    <a:bodyPr/>
                    <a:lstStyle/>
                    <a:p>
                      <a:pPr marL="0" marR="0" algn="ctr">
                        <a:spcBef>
                          <a:spcPts val="0"/>
                        </a:spcBef>
                        <a:spcAft>
                          <a:spcPts val="0"/>
                        </a:spcAft>
                      </a:pPr>
                      <a:r>
                        <a:rPr lang="en-US" sz="1400">
                          <a:solidFill>
                            <a:schemeClr val="tx1"/>
                          </a:solidFill>
                          <a:effectLst/>
                        </a:rPr>
                        <a:t>Child Welfare</a:t>
                      </a:r>
                      <a:endParaRPr lang="en-US" sz="1400">
                        <a:solidFill>
                          <a:schemeClr val="tx1"/>
                        </a:solidFill>
                        <a:effectLst/>
                        <a:latin typeface="Times New Roman"/>
                        <a:ea typeface="Times New Roman"/>
                      </a:endParaRPr>
                    </a:p>
                  </a:txBody>
                  <a:tcPr marL="36526" marR="36526" marT="0" marB="0"/>
                </a:tc>
              </a:tr>
              <a:tr h="151274">
                <a:tc>
                  <a:txBody>
                    <a:bodyPr/>
                    <a:lstStyle/>
                    <a:p>
                      <a:pPr marL="0" marR="0">
                        <a:spcBef>
                          <a:spcPts val="0"/>
                        </a:spcBef>
                        <a:spcAft>
                          <a:spcPts val="0"/>
                        </a:spcAft>
                      </a:pPr>
                      <a:r>
                        <a:rPr lang="en-US" sz="1400">
                          <a:solidFill>
                            <a:schemeClr val="tx1"/>
                          </a:solidFill>
                          <a:effectLst/>
                        </a:rPr>
                        <a:t>Referral</a:t>
                      </a:r>
                      <a:endParaRPr lang="en-US" sz="1400">
                        <a:solidFill>
                          <a:schemeClr val="tx1"/>
                        </a:solidFill>
                        <a:effectLst/>
                        <a:latin typeface="Times New Roman"/>
                        <a:ea typeface="Times New Roman"/>
                      </a:endParaRPr>
                    </a:p>
                  </a:txBody>
                  <a:tcPr marL="36526" marR="36526" marT="0" marB="0"/>
                </a:tc>
                <a:tc>
                  <a:txBody>
                    <a:bodyPr/>
                    <a:lstStyle/>
                    <a:p>
                      <a:pPr marL="0" marR="0">
                        <a:spcBef>
                          <a:spcPts val="0"/>
                        </a:spcBef>
                        <a:spcAft>
                          <a:spcPts val="0"/>
                        </a:spcAft>
                      </a:pPr>
                      <a:r>
                        <a:rPr lang="en-US" sz="1400">
                          <a:solidFill>
                            <a:schemeClr val="tx1"/>
                          </a:solidFill>
                          <a:effectLst/>
                        </a:rPr>
                        <a:t>Referral</a:t>
                      </a:r>
                      <a:endParaRPr lang="en-US" sz="1400">
                        <a:solidFill>
                          <a:schemeClr val="tx1"/>
                        </a:solidFill>
                        <a:effectLst/>
                        <a:latin typeface="Times New Roman"/>
                        <a:ea typeface="Times New Roman"/>
                      </a:endParaRPr>
                    </a:p>
                  </a:txBody>
                  <a:tcPr marL="36526" marR="36526" marT="0" marB="0"/>
                </a:tc>
              </a:tr>
              <a:tr h="261070">
                <a:tc>
                  <a:txBody>
                    <a:bodyPr/>
                    <a:lstStyle/>
                    <a:p>
                      <a:pPr marL="0" marR="0">
                        <a:spcBef>
                          <a:spcPts val="0"/>
                        </a:spcBef>
                        <a:spcAft>
                          <a:spcPts val="0"/>
                        </a:spcAft>
                      </a:pPr>
                      <a:r>
                        <a:rPr lang="en-US" sz="1400">
                          <a:solidFill>
                            <a:schemeClr val="tx1"/>
                          </a:solidFill>
                          <a:effectLst/>
                        </a:rPr>
                        <a:t>Safety Assessment/Decisions</a:t>
                      </a:r>
                      <a:endParaRPr lang="en-US" sz="1400">
                        <a:solidFill>
                          <a:schemeClr val="tx1"/>
                        </a:solidFill>
                        <a:effectLst/>
                        <a:latin typeface="Times New Roman"/>
                        <a:ea typeface="Times New Roman"/>
                      </a:endParaRPr>
                    </a:p>
                  </a:txBody>
                  <a:tcPr marL="36526" marR="36526" marT="0" marB="0"/>
                </a:tc>
                <a:tc>
                  <a:txBody>
                    <a:bodyPr/>
                    <a:lstStyle/>
                    <a:p>
                      <a:pPr marL="0" marR="0">
                        <a:spcBef>
                          <a:spcPts val="0"/>
                        </a:spcBef>
                        <a:spcAft>
                          <a:spcPts val="0"/>
                        </a:spcAft>
                      </a:pPr>
                      <a:r>
                        <a:rPr lang="en-US" sz="1400">
                          <a:solidFill>
                            <a:schemeClr val="tx1"/>
                          </a:solidFill>
                          <a:effectLst/>
                        </a:rPr>
                        <a:t>Safety Assessment/Decisions</a:t>
                      </a:r>
                      <a:endParaRPr lang="en-US" sz="1400">
                        <a:solidFill>
                          <a:schemeClr val="tx1"/>
                        </a:solidFill>
                        <a:effectLst/>
                        <a:latin typeface="Times New Roman"/>
                        <a:ea typeface="Times New Roman"/>
                      </a:endParaRPr>
                    </a:p>
                  </a:txBody>
                  <a:tcPr marL="36526" marR="36526" marT="0" marB="0"/>
                </a:tc>
              </a:tr>
              <a:tr h="522139">
                <a:tc>
                  <a:txBody>
                    <a:bodyPr/>
                    <a:lstStyle/>
                    <a:p>
                      <a:pPr marL="0" marR="0">
                        <a:spcBef>
                          <a:spcPts val="0"/>
                        </a:spcBef>
                        <a:spcAft>
                          <a:spcPts val="0"/>
                        </a:spcAft>
                      </a:pPr>
                      <a:r>
                        <a:rPr lang="en-US" sz="1400">
                          <a:solidFill>
                            <a:schemeClr val="tx1"/>
                          </a:solidFill>
                          <a:effectLst/>
                        </a:rPr>
                        <a:t>Immediate Safety Plan – Is emergency hospitalization necessary?</a:t>
                      </a:r>
                      <a:endParaRPr lang="en-US" sz="1400">
                        <a:solidFill>
                          <a:schemeClr val="tx1"/>
                        </a:solidFill>
                        <a:effectLst/>
                        <a:latin typeface="Times New Roman"/>
                        <a:ea typeface="Times New Roman"/>
                      </a:endParaRPr>
                    </a:p>
                  </a:txBody>
                  <a:tcPr marL="36526" marR="36526" marT="0" marB="0"/>
                </a:tc>
                <a:tc>
                  <a:txBody>
                    <a:bodyPr/>
                    <a:lstStyle/>
                    <a:p>
                      <a:pPr marL="0" marR="0">
                        <a:spcBef>
                          <a:spcPts val="0"/>
                        </a:spcBef>
                        <a:spcAft>
                          <a:spcPts val="0"/>
                        </a:spcAft>
                      </a:pPr>
                      <a:r>
                        <a:rPr lang="en-US" sz="1400">
                          <a:solidFill>
                            <a:schemeClr val="tx1"/>
                          </a:solidFill>
                          <a:effectLst/>
                        </a:rPr>
                        <a:t>Immediate, Preliminary Safety Plan – Is emergency placement necessary?</a:t>
                      </a:r>
                      <a:endParaRPr lang="en-US" sz="1400">
                        <a:solidFill>
                          <a:schemeClr val="tx1"/>
                        </a:solidFill>
                        <a:effectLst/>
                        <a:latin typeface="Times New Roman"/>
                        <a:ea typeface="Times New Roman"/>
                      </a:endParaRPr>
                    </a:p>
                  </a:txBody>
                  <a:tcPr marL="36526" marR="36526" marT="0" marB="0"/>
                </a:tc>
              </a:tr>
              <a:tr h="522139">
                <a:tc>
                  <a:txBody>
                    <a:bodyPr/>
                    <a:lstStyle/>
                    <a:p>
                      <a:pPr marL="0" marR="0">
                        <a:spcBef>
                          <a:spcPts val="0"/>
                        </a:spcBef>
                        <a:spcAft>
                          <a:spcPts val="0"/>
                        </a:spcAft>
                      </a:pPr>
                      <a:r>
                        <a:rPr lang="en-US" sz="1400">
                          <a:solidFill>
                            <a:schemeClr val="tx1"/>
                          </a:solidFill>
                          <a:effectLst/>
                        </a:rPr>
                        <a:t> </a:t>
                      </a:r>
                      <a:endParaRPr lang="en-US" sz="1400">
                        <a:solidFill>
                          <a:schemeClr val="tx1"/>
                        </a:solidFill>
                        <a:effectLst/>
                        <a:latin typeface="Times New Roman"/>
                        <a:ea typeface="Times New Roman"/>
                      </a:endParaRPr>
                    </a:p>
                  </a:txBody>
                  <a:tcPr marL="36526" marR="36526" marT="0" marB="0"/>
                </a:tc>
                <a:tc>
                  <a:txBody>
                    <a:bodyPr/>
                    <a:lstStyle/>
                    <a:p>
                      <a:pPr marL="0" marR="0">
                        <a:spcBef>
                          <a:spcPts val="0"/>
                        </a:spcBef>
                        <a:spcAft>
                          <a:spcPts val="0"/>
                        </a:spcAft>
                      </a:pPr>
                      <a:r>
                        <a:rPr lang="en-US" sz="1400">
                          <a:solidFill>
                            <a:schemeClr val="tx1"/>
                          </a:solidFill>
                          <a:effectLst/>
                        </a:rPr>
                        <a:t>Safety Plan – What interventions are necessary to address safety threats?</a:t>
                      </a:r>
                      <a:endParaRPr lang="en-US" sz="1400">
                        <a:solidFill>
                          <a:schemeClr val="tx1"/>
                        </a:solidFill>
                        <a:effectLst/>
                        <a:latin typeface="Times New Roman"/>
                        <a:ea typeface="Times New Roman"/>
                      </a:endParaRPr>
                    </a:p>
                  </a:txBody>
                  <a:tcPr marL="36526" marR="36526" marT="0" marB="0"/>
                </a:tc>
              </a:tr>
              <a:tr h="261070">
                <a:tc>
                  <a:txBody>
                    <a:bodyPr/>
                    <a:lstStyle/>
                    <a:p>
                      <a:pPr marL="0" marR="0">
                        <a:spcBef>
                          <a:spcPts val="0"/>
                        </a:spcBef>
                        <a:spcAft>
                          <a:spcPts val="0"/>
                        </a:spcAft>
                      </a:pPr>
                      <a:r>
                        <a:rPr lang="en-US" sz="1400" dirty="0">
                          <a:solidFill>
                            <a:schemeClr val="tx1"/>
                          </a:solidFill>
                          <a:effectLst/>
                        </a:rPr>
                        <a:t>Diagnostic Evaluation to explore:</a:t>
                      </a:r>
                      <a:endParaRPr lang="en-US" sz="1400" dirty="0">
                        <a:solidFill>
                          <a:schemeClr val="tx1"/>
                        </a:solidFill>
                        <a:effectLst/>
                        <a:latin typeface="Times New Roman"/>
                        <a:ea typeface="Times New Roman"/>
                      </a:endParaRPr>
                    </a:p>
                  </a:txBody>
                  <a:tcPr marL="36526" marR="36526" marT="0" marB="0"/>
                </a:tc>
                <a:tc>
                  <a:txBody>
                    <a:bodyPr/>
                    <a:lstStyle/>
                    <a:p>
                      <a:pPr marL="0" marR="0">
                        <a:spcBef>
                          <a:spcPts val="0"/>
                        </a:spcBef>
                        <a:spcAft>
                          <a:spcPts val="0"/>
                        </a:spcAft>
                      </a:pPr>
                      <a:r>
                        <a:rPr lang="en-US" sz="1400">
                          <a:solidFill>
                            <a:schemeClr val="tx1"/>
                          </a:solidFill>
                          <a:effectLst/>
                        </a:rPr>
                        <a:t>Risk Assessment to explore:</a:t>
                      </a:r>
                      <a:endParaRPr lang="en-US" sz="1400">
                        <a:solidFill>
                          <a:schemeClr val="tx1"/>
                        </a:solidFill>
                        <a:effectLst/>
                        <a:latin typeface="Times New Roman"/>
                        <a:ea typeface="Times New Roman"/>
                      </a:endParaRPr>
                    </a:p>
                  </a:txBody>
                  <a:tcPr marL="36526" marR="36526" marT="0" marB="0"/>
                </a:tc>
              </a:tr>
              <a:tr h="391604">
                <a:tc>
                  <a:txBody>
                    <a:bodyPr/>
                    <a:lstStyle/>
                    <a:p>
                      <a:pPr marL="342900" marR="0" lvl="0" indent="-342900">
                        <a:spcBef>
                          <a:spcPts val="0"/>
                        </a:spcBef>
                        <a:spcAft>
                          <a:spcPts val="0"/>
                        </a:spcAft>
                        <a:buFont typeface="Wingdings"/>
                        <a:buChar char=""/>
                        <a:tabLst>
                          <a:tab pos="457200" algn="l"/>
                        </a:tabLst>
                      </a:pPr>
                      <a:r>
                        <a:rPr lang="en-US" sz="1400">
                          <a:solidFill>
                            <a:schemeClr val="tx1"/>
                          </a:solidFill>
                          <a:effectLst/>
                        </a:rPr>
                        <a:t>Axis I &amp; II - Exploration of symptoms</a:t>
                      </a:r>
                      <a:endParaRPr lang="en-US" sz="1400">
                        <a:solidFill>
                          <a:schemeClr val="tx1"/>
                        </a:solidFill>
                        <a:effectLst/>
                        <a:latin typeface="Times New Roman"/>
                        <a:ea typeface="Times New Roman"/>
                      </a:endParaRPr>
                    </a:p>
                  </a:txBody>
                  <a:tcPr marL="36526" marR="36526" marT="0" marB="0"/>
                </a:tc>
                <a:tc>
                  <a:txBody>
                    <a:bodyPr/>
                    <a:lstStyle/>
                    <a:p>
                      <a:pPr marL="342900" marR="0" lvl="0" indent="-342900">
                        <a:spcBef>
                          <a:spcPts val="0"/>
                        </a:spcBef>
                        <a:spcAft>
                          <a:spcPts val="0"/>
                        </a:spcAft>
                        <a:buFont typeface="Wingdings"/>
                        <a:buChar char=""/>
                        <a:tabLst>
                          <a:tab pos="457200" algn="l"/>
                        </a:tabLst>
                      </a:pPr>
                      <a:r>
                        <a:rPr lang="en-US" sz="1400" dirty="0">
                          <a:solidFill>
                            <a:schemeClr val="tx1"/>
                          </a:solidFill>
                          <a:effectLst/>
                        </a:rPr>
                        <a:t>Child Factors - Exploration of abuse &amp; neglect</a:t>
                      </a:r>
                      <a:endParaRPr lang="en-US" sz="1400" dirty="0">
                        <a:solidFill>
                          <a:schemeClr val="tx1"/>
                        </a:solidFill>
                        <a:effectLst/>
                        <a:latin typeface="Times New Roman"/>
                        <a:ea typeface="Times New Roman"/>
                      </a:endParaRPr>
                    </a:p>
                  </a:txBody>
                  <a:tcPr marL="36526" marR="36526" marT="0" marB="0"/>
                </a:tc>
              </a:tr>
              <a:tr h="652674">
                <a:tc>
                  <a:txBody>
                    <a:bodyPr/>
                    <a:lstStyle/>
                    <a:p>
                      <a:pPr marL="342900" marR="0" lvl="0" indent="-342900">
                        <a:spcBef>
                          <a:spcPts val="0"/>
                        </a:spcBef>
                        <a:spcAft>
                          <a:spcPts val="0"/>
                        </a:spcAft>
                        <a:buFont typeface="Wingdings"/>
                        <a:buChar char=""/>
                        <a:tabLst>
                          <a:tab pos="457200" algn="l"/>
                        </a:tabLst>
                      </a:pPr>
                      <a:r>
                        <a:rPr lang="en-US" sz="1400">
                          <a:solidFill>
                            <a:schemeClr val="tx1"/>
                          </a:solidFill>
                          <a:effectLst/>
                        </a:rPr>
                        <a:t>Axis III &amp; IV – Medical, Psychosocial and Environmental Factors</a:t>
                      </a:r>
                      <a:endParaRPr lang="en-US" sz="1400">
                        <a:solidFill>
                          <a:schemeClr val="tx1"/>
                        </a:solidFill>
                        <a:effectLst/>
                        <a:latin typeface="Times New Roman"/>
                        <a:ea typeface="Times New Roman"/>
                      </a:endParaRPr>
                    </a:p>
                  </a:txBody>
                  <a:tcPr marL="36526" marR="36526" marT="0" marB="0"/>
                </a:tc>
                <a:tc>
                  <a:txBody>
                    <a:bodyPr/>
                    <a:lstStyle/>
                    <a:p>
                      <a:pPr marL="342900" marR="0" lvl="0" indent="-342900">
                        <a:spcBef>
                          <a:spcPts val="0"/>
                        </a:spcBef>
                        <a:spcAft>
                          <a:spcPts val="0"/>
                        </a:spcAft>
                        <a:buFont typeface="Wingdings"/>
                        <a:buChar char=""/>
                        <a:tabLst>
                          <a:tab pos="457200" algn="l"/>
                        </a:tabLst>
                      </a:pPr>
                      <a:r>
                        <a:rPr lang="en-US" sz="1400">
                          <a:solidFill>
                            <a:schemeClr val="tx1"/>
                          </a:solidFill>
                          <a:effectLst/>
                        </a:rPr>
                        <a:t>Caregiver &amp; Environmental Factors</a:t>
                      </a:r>
                      <a:endParaRPr lang="en-US" sz="1400">
                        <a:solidFill>
                          <a:schemeClr val="tx1"/>
                        </a:solidFill>
                        <a:effectLst/>
                        <a:latin typeface="Times New Roman"/>
                        <a:ea typeface="Times New Roman"/>
                      </a:endParaRPr>
                    </a:p>
                  </a:txBody>
                  <a:tcPr marL="36526" marR="36526" marT="0" marB="0"/>
                </a:tc>
              </a:tr>
              <a:tr h="391604">
                <a:tc>
                  <a:txBody>
                    <a:bodyPr/>
                    <a:lstStyle/>
                    <a:p>
                      <a:pPr marL="342900" marR="0" lvl="0" indent="-342900">
                        <a:spcBef>
                          <a:spcPts val="0"/>
                        </a:spcBef>
                        <a:spcAft>
                          <a:spcPts val="0"/>
                        </a:spcAft>
                        <a:buFont typeface="Wingdings"/>
                        <a:buChar char=""/>
                        <a:tabLst>
                          <a:tab pos="457200" algn="l"/>
                        </a:tabLst>
                      </a:pPr>
                      <a:r>
                        <a:rPr lang="en-US" sz="1400">
                          <a:solidFill>
                            <a:schemeClr val="tx1"/>
                          </a:solidFill>
                          <a:effectLst/>
                        </a:rPr>
                        <a:t>Axis V –Severity of Symptoms and ability to function</a:t>
                      </a:r>
                      <a:endParaRPr lang="en-US" sz="1400">
                        <a:solidFill>
                          <a:schemeClr val="tx1"/>
                        </a:solidFill>
                        <a:effectLst/>
                        <a:latin typeface="Times New Roman"/>
                        <a:ea typeface="Times New Roman"/>
                      </a:endParaRPr>
                    </a:p>
                  </a:txBody>
                  <a:tcPr marL="36526" marR="36526" marT="0" marB="0"/>
                </a:tc>
                <a:tc>
                  <a:txBody>
                    <a:bodyPr/>
                    <a:lstStyle/>
                    <a:p>
                      <a:pPr marL="342900" marR="0" lvl="0" indent="-342900">
                        <a:spcBef>
                          <a:spcPts val="0"/>
                        </a:spcBef>
                        <a:spcAft>
                          <a:spcPts val="0"/>
                        </a:spcAft>
                        <a:buFont typeface="Wingdings"/>
                        <a:buChar char=""/>
                        <a:tabLst>
                          <a:tab pos="457200" algn="l"/>
                        </a:tabLst>
                      </a:pPr>
                      <a:r>
                        <a:rPr lang="en-US" sz="1400">
                          <a:solidFill>
                            <a:schemeClr val="tx1"/>
                          </a:solidFill>
                          <a:effectLst/>
                        </a:rPr>
                        <a:t>Overall Risk and Severity </a:t>
                      </a:r>
                      <a:endParaRPr lang="en-US" sz="1400">
                        <a:solidFill>
                          <a:schemeClr val="tx1"/>
                        </a:solidFill>
                        <a:effectLst/>
                        <a:latin typeface="Times New Roman"/>
                        <a:ea typeface="Times New Roman"/>
                      </a:endParaRPr>
                    </a:p>
                  </a:txBody>
                  <a:tcPr marL="36526" marR="36526" marT="0" marB="0"/>
                </a:tc>
              </a:tr>
              <a:tr h="261070">
                <a:tc>
                  <a:txBody>
                    <a:bodyPr/>
                    <a:lstStyle/>
                    <a:p>
                      <a:pPr marL="0" marR="0">
                        <a:spcBef>
                          <a:spcPts val="0"/>
                        </a:spcBef>
                        <a:spcAft>
                          <a:spcPts val="0"/>
                        </a:spcAft>
                      </a:pPr>
                      <a:r>
                        <a:rPr lang="en-US" sz="1400">
                          <a:solidFill>
                            <a:schemeClr val="tx1"/>
                          </a:solidFill>
                          <a:effectLst/>
                        </a:rPr>
                        <a:t>Development of a Treatment Plan</a:t>
                      </a:r>
                      <a:endParaRPr lang="en-US" sz="1400">
                        <a:solidFill>
                          <a:schemeClr val="tx1"/>
                        </a:solidFill>
                        <a:effectLst/>
                        <a:latin typeface="Times New Roman"/>
                        <a:ea typeface="Times New Roman"/>
                      </a:endParaRPr>
                    </a:p>
                  </a:txBody>
                  <a:tcPr marL="36526" marR="36526" marT="0" marB="0"/>
                </a:tc>
                <a:tc>
                  <a:txBody>
                    <a:bodyPr/>
                    <a:lstStyle/>
                    <a:p>
                      <a:pPr marL="0" marR="0">
                        <a:spcBef>
                          <a:spcPts val="0"/>
                        </a:spcBef>
                        <a:spcAft>
                          <a:spcPts val="0"/>
                        </a:spcAft>
                      </a:pPr>
                      <a:r>
                        <a:rPr lang="en-US" sz="1400" dirty="0">
                          <a:solidFill>
                            <a:schemeClr val="tx1"/>
                          </a:solidFill>
                          <a:effectLst/>
                        </a:rPr>
                        <a:t>Development of a FSP and CPP</a:t>
                      </a:r>
                      <a:endParaRPr lang="en-US" sz="1400" dirty="0">
                        <a:solidFill>
                          <a:schemeClr val="tx1"/>
                        </a:solidFill>
                        <a:effectLst/>
                        <a:latin typeface="Times New Roman"/>
                        <a:ea typeface="Times New Roman"/>
                      </a:endParaRPr>
                    </a:p>
                  </a:txBody>
                  <a:tcPr marL="36526" marR="36526" marT="0" marB="0"/>
                </a:tc>
              </a:tr>
              <a:tr h="783208">
                <a:tc>
                  <a:txBody>
                    <a:bodyPr/>
                    <a:lstStyle/>
                    <a:p>
                      <a:pPr marL="0" marR="0">
                        <a:spcBef>
                          <a:spcPts val="0"/>
                        </a:spcBef>
                        <a:spcAft>
                          <a:spcPts val="0"/>
                        </a:spcAft>
                      </a:pPr>
                      <a:r>
                        <a:rPr lang="en-US" sz="1400" dirty="0">
                          <a:solidFill>
                            <a:schemeClr val="tx1"/>
                          </a:solidFill>
                          <a:effectLst/>
                        </a:rPr>
                        <a:t>Ongoing Mental Health Assessment – medication management, treatment interventions</a:t>
                      </a:r>
                      <a:endParaRPr lang="en-US" sz="1400" dirty="0">
                        <a:solidFill>
                          <a:schemeClr val="tx1"/>
                        </a:solidFill>
                        <a:effectLst/>
                        <a:latin typeface="Times New Roman"/>
                        <a:ea typeface="Times New Roman"/>
                      </a:endParaRPr>
                    </a:p>
                  </a:txBody>
                  <a:tcPr marL="36526" marR="36526" marT="0" marB="0"/>
                </a:tc>
                <a:tc>
                  <a:txBody>
                    <a:bodyPr/>
                    <a:lstStyle/>
                    <a:p>
                      <a:pPr marL="0" marR="0">
                        <a:spcBef>
                          <a:spcPts val="0"/>
                        </a:spcBef>
                        <a:spcAft>
                          <a:spcPts val="0"/>
                        </a:spcAft>
                      </a:pPr>
                      <a:r>
                        <a:rPr lang="en-US" sz="1400" dirty="0">
                          <a:solidFill>
                            <a:schemeClr val="tx1"/>
                          </a:solidFill>
                          <a:effectLst/>
                        </a:rPr>
                        <a:t>Review Process – Review, Revise and Implement Plans</a:t>
                      </a:r>
                      <a:endParaRPr lang="en-US" sz="1400" dirty="0">
                        <a:solidFill>
                          <a:schemeClr val="tx1"/>
                        </a:solidFill>
                        <a:effectLst/>
                        <a:latin typeface="Times New Roman"/>
                        <a:ea typeface="Times New Roman"/>
                      </a:endParaRPr>
                    </a:p>
                  </a:txBody>
                  <a:tcPr marL="36526" marR="36526" marT="0" marB="0"/>
                </a:tc>
              </a:tr>
            </a:tbl>
          </a:graphicData>
        </a:graphic>
      </p:graphicFrame>
      <p:sp>
        <p:nvSpPr>
          <p:cNvPr id="4" name="Slide Number Placeholder 3"/>
          <p:cNvSpPr>
            <a:spLocks noGrp="1"/>
          </p:cNvSpPr>
          <p:nvPr>
            <p:ph type="sldNum" sz="quarter" idx="10"/>
          </p:nvPr>
        </p:nvSpPr>
        <p:spPr/>
        <p:txBody>
          <a:bodyPr/>
          <a:lstStyle/>
          <a:p>
            <a:pPr>
              <a:defRPr/>
            </a:pPr>
            <a:fld id="{8E0BD697-C650-4553-8269-3DAFA0DE6DB9}" type="slidenum">
              <a:rPr lang="en-US" smtClean="0"/>
              <a:pPr>
                <a:defRPr/>
              </a:pPr>
              <a:t>12</a:t>
            </a:fld>
            <a:endParaRPr lang="en-US" dirty="0">
              <a:latin typeface="Arial" charset="0"/>
            </a:endParaRPr>
          </a:p>
        </p:txBody>
      </p:sp>
    </p:spTree>
    <p:extLst>
      <p:ext uri="{BB962C8B-B14F-4D97-AF65-F5344CB8AC3E}">
        <p14:creationId xmlns:p14="http://schemas.microsoft.com/office/powerpoint/2010/main" val="3226029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Commitments </a:t>
            </a:r>
            <a:endParaRPr lang="en-US" dirty="0"/>
          </a:p>
        </p:txBody>
      </p:sp>
      <p:sp>
        <p:nvSpPr>
          <p:cNvPr id="3" name="Content Placeholder 2"/>
          <p:cNvSpPr>
            <a:spLocks noGrp="1"/>
          </p:cNvSpPr>
          <p:nvPr>
            <p:ph idx="1"/>
          </p:nvPr>
        </p:nvSpPr>
        <p:spPr/>
        <p:txBody>
          <a:bodyPr/>
          <a:lstStyle/>
          <a:p>
            <a:r>
              <a:rPr lang="en-US" sz="2100" dirty="0"/>
              <a:t> </a:t>
            </a:r>
            <a:r>
              <a:rPr lang="en-US" sz="2100" b="1" dirty="0" smtClean="0"/>
              <a:t>201 </a:t>
            </a:r>
            <a:r>
              <a:rPr lang="en-US" sz="2100" b="1" dirty="0"/>
              <a:t>- Voluntary commitment </a:t>
            </a:r>
            <a:r>
              <a:rPr lang="en-US" sz="2100" b="1" dirty="0" smtClean="0"/>
              <a:t>– (</a:t>
            </a:r>
            <a:r>
              <a:rPr lang="en-US" sz="2100" b="1" dirty="0"/>
              <a:t>Mental Health Procedures Act §7201-7207)  </a:t>
            </a:r>
            <a:endParaRPr lang="en-US" sz="2100" dirty="0"/>
          </a:p>
          <a:p>
            <a:pPr marL="0" indent="0">
              <a:buNone/>
            </a:pPr>
            <a:r>
              <a:rPr lang="en-US" sz="2100" b="1" dirty="0"/>
              <a:t> </a:t>
            </a:r>
            <a:endParaRPr lang="en-US" sz="2100" dirty="0"/>
          </a:p>
          <a:p>
            <a:r>
              <a:rPr lang="en-US" sz="2100" b="1" dirty="0"/>
              <a:t>302 - Emergency Involuntary Examination and Treatment – (Mental Health Procedures Act §7302) </a:t>
            </a:r>
            <a:endParaRPr lang="en-US" sz="2100" dirty="0"/>
          </a:p>
          <a:p>
            <a:endParaRPr lang="en-US" sz="2100" dirty="0"/>
          </a:p>
          <a:p>
            <a:r>
              <a:rPr lang="en-US" sz="2100" b="1" dirty="0"/>
              <a:t>303 - Extended Involuntary Emergency Treatment - (Mental Health Procedures Act §7303) </a:t>
            </a:r>
            <a:endParaRPr lang="en-US" sz="2100" dirty="0"/>
          </a:p>
          <a:p>
            <a:endParaRPr lang="en-US" sz="2100" dirty="0"/>
          </a:p>
          <a:p>
            <a:r>
              <a:rPr lang="en-US" sz="2100" b="1" dirty="0"/>
              <a:t>304 - Court Ordered Involuntary Commitment - (Mental Health Procedures Act §7304) </a:t>
            </a:r>
            <a:endParaRPr lang="en-US" sz="2100" dirty="0"/>
          </a:p>
          <a:p>
            <a:endParaRPr lang="en-US" dirty="0"/>
          </a:p>
        </p:txBody>
      </p:sp>
      <p:sp>
        <p:nvSpPr>
          <p:cNvPr id="4" name="Slide Number Placeholder 3"/>
          <p:cNvSpPr>
            <a:spLocks noGrp="1"/>
          </p:cNvSpPr>
          <p:nvPr>
            <p:ph type="sldNum" sz="quarter" idx="10"/>
          </p:nvPr>
        </p:nvSpPr>
        <p:spPr/>
        <p:txBody>
          <a:bodyPr/>
          <a:lstStyle/>
          <a:p>
            <a:pPr>
              <a:defRPr/>
            </a:pPr>
            <a:fld id="{8E0BD697-C650-4553-8269-3DAFA0DE6DB9}" type="slidenum">
              <a:rPr lang="en-US" smtClean="0"/>
              <a:pPr>
                <a:defRPr/>
              </a:pPr>
              <a:t>13</a:t>
            </a:fld>
            <a:endParaRPr lang="en-US" dirty="0">
              <a:latin typeface="Arial" charset="0"/>
            </a:endParaRPr>
          </a:p>
        </p:txBody>
      </p:sp>
    </p:spTree>
    <p:extLst>
      <p:ext uri="{BB962C8B-B14F-4D97-AF65-F5344CB8AC3E}">
        <p14:creationId xmlns:p14="http://schemas.microsoft.com/office/powerpoint/2010/main" val="3005690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390928"/>
            <a:ext cx="8229600" cy="591671"/>
          </a:xfrm>
        </p:spPr>
        <p:txBody>
          <a:bodyPr/>
          <a:lstStyle/>
          <a:p>
            <a:r>
              <a:rPr lang="en-US" dirty="0" smtClean="0"/>
              <a:t>Pennsylvania Mental Health Procedures Regulation</a:t>
            </a:r>
            <a:endParaRPr lang="en-US" dirty="0"/>
          </a:p>
        </p:txBody>
      </p:sp>
      <p:sp>
        <p:nvSpPr>
          <p:cNvPr id="3" name="Content Placeholder 2"/>
          <p:cNvSpPr>
            <a:spLocks noGrp="1"/>
          </p:cNvSpPr>
          <p:nvPr>
            <p:ph idx="1"/>
          </p:nvPr>
        </p:nvSpPr>
        <p:spPr>
          <a:xfrm>
            <a:off x="442070" y="2050675"/>
            <a:ext cx="8247888" cy="4383741"/>
          </a:xfrm>
        </p:spPr>
        <p:txBody>
          <a:bodyPr/>
          <a:lstStyle/>
          <a:p>
            <a:pPr lvl="0"/>
            <a:endParaRPr lang="en-US" dirty="0" smtClean="0"/>
          </a:p>
          <a:p>
            <a:pPr lvl="0"/>
            <a:r>
              <a:rPr lang="en-US" dirty="0" smtClean="0"/>
              <a:t>Implements </a:t>
            </a:r>
            <a:r>
              <a:rPr lang="en-US" dirty="0"/>
              <a:t>and supplements the Mental Health Procedures Act (50 P.S. § 7101-7503) and the Mental Health and Mental Retardation Act of 1966. </a:t>
            </a:r>
          </a:p>
          <a:p>
            <a:pPr marL="0" indent="0">
              <a:buNone/>
            </a:pPr>
            <a:r>
              <a:rPr lang="en-US" dirty="0"/>
              <a:t> </a:t>
            </a:r>
          </a:p>
          <a:p>
            <a:r>
              <a:rPr lang="en-US" dirty="0"/>
              <a:t>Establishes procedures for treatment of persons with mental </a:t>
            </a:r>
            <a:r>
              <a:rPr lang="en-US" dirty="0" smtClean="0"/>
              <a:t>illnesses.</a:t>
            </a:r>
          </a:p>
          <a:p>
            <a:endParaRPr lang="en-US" dirty="0"/>
          </a:p>
          <a:p>
            <a:pPr marL="0" indent="0">
              <a:buNone/>
            </a:pPr>
            <a:endParaRPr lang="en-US" sz="1200" i="1" dirty="0" smtClean="0"/>
          </a:p>
          <a:p>
            <a:pPr marL="0" indent="0">
              <a:buNone/>
            </a:pPr>
            <a:endParaRPr lang="en-US" sz="1200" i="1" dirty="0"/>
          </a:p>
          <a:p>
            <a:pPr marL="0" indent="0" algn="r">
              <a:buNone/>
            </a:pPr>
            <a:r>
              <a:rPr lang="en-US" sz="1200" i="1" dirty="0" smtClean="0"/>
              <a:t>Excerpted </a:t>
            </a:r>
            <a:r>
              <a:rPr lang="en-US" sz="1200" i="1" dirty="0"/>
              <a:t>from Title 55, PA Code, Chapter 5100. </a:t>
            </a:r>
            <a:r>
              <a:rPr lang="en-US" sz="1200" i="1" u="sng" dirty="0">
                <a:hlinkClick r:id="rId2"/>
              </a:rPr>
              <a:t>www.pacode.com</a:t>
            </a:r>
            <a:r>
              <a:rPr lang="en-US" sz="1200" i="1" dirty="0"/>
              <a:t> </a:t>
            </a: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8E0BD697-C650-4553-8269-3DAFA0DE6DB9}" type="slidenum">
              <a:rPr lang="en-US" smtClean="0"/>
              <a:pPr>
                <a:defRPr/>
              </a:pPr>
              <a:t>14</a:t>
            </a:fld>
            <a:endParaRPr lang="en-US" dirty="0">
              <a:latin typeface="Arial" charset="0"/>
            </a:endParaRPr>
          </a:p>
        </p:txBody>
      </p:sp>
    </p:spTree>
    <p:extLst>
      <p:ext uri="{BB962C8B-B14F-4D97-AF65-F5344CB8AC3E}">
        <p14:creationId xmlns:p14="http://schemas.microsoft.com/office/powerpoint/2010/main" val="2183007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152" y="938489"/>
            <a:ext cx="8229600" cy="604837"/>
          </a:xfrm>
        </p:spPr>
        <p:txBody>
          <a:bodyPr/>
          <a:lstStyle/>
          <a:p>
            <a:r>
              <a:rPr lang="en-US" dirty="0" smtClean="0"/>
              <a:t>Pennsylvania Mental Health Procedures Regulation (continued)</a:t>
            </a:r>
            <a:endParaRPr lang="en-US" dirty="0"/>
          </a:p>
        </p:txBody>
      </p:sp>
      <p:sp>
        <p:nvSpPr>
          <p:cNvPr id="4" name="Slide Number Placeholder 3"/>
          <p:cNvSpPr>
            <a:spLocks noGrp="1"/>
          </p:cNvSpPr>
          <p:nvPr>
            <p:ph type="sldNum" sz="quarter" idx="10"/>
          </p:nvPr>
        </p:nvSpPr>
        <p:spPr/>
        <p:txBody>
          <a:bodyPr/>
          <a:lstStyle/>
          <a:p>
            <a:pPr>
              <a:defRPr/>
            </a:pPr>
            <a:fld id="{8E0BD697-C650-4553-8269-3DAFA0DE6DB9}" type="slidenum">
              <a:rPr lang="en-US" smtClean="0"/>
              <a:pPr>
                <a:defRPr/>
              </a:pPr>
              <a:t>15</a:t>
            </a:fld>
            <a:endParaRPr lang="en-US" dirty="0">
              <a:latin typeface="Arial" charset="0"/>
            </a:endParaRPr>
          </a:p>
        </p:txBody>
      </p:sp>
      <p:sp>
        <p:nvSpPr>
          <p:cNvPr id="5" name="Text Placeholder 4"/>
          <p:cNvSpPr>
            <a:spLocks noGrp="1"/>
          </p:cNvSpPr>
          <p:nvPr>
            <p:ph type="body" sz="quarter" idx="11"/>
          </p:nvPr>
        </p:nvSpPr>
        <p:spPr>
          <a:xfrm>
            <a:off x="522287" y="1626471"/>
            <a:ext cx="8229600" cy="607560"/>
          </a:xfrm>
        </p:spPr>
        <p:txBody>
          <a:bodyPr/>
          <a:lstStyle/>
          <a:p>
            <a:r>
              <a:rPr lang="en-US" dirty="0"/>
              <a:t>Procedures for treatment </a:t>
            </a:r>
            <a:r>
              <a:rPr lang="en-US" dirty="0" smtClean="0"/>
              <a:t>include:</a:t>
            </a:r>
            <a:endParaRPr lang="en-US" dirty="0"/>
          </a:p>
          <a:p>
            <a:endParaRPr lang="en-US" dirty="0"/>
          </a:p>
        </p:txBody>
      </p:sp>
      <p:sp>
        <p:nvSpPr>
          <p:cNvPr id="3" name="Content Placeholder 2"/>
          <p:cNvSpPr>
            <a:spLocks noGrp="1"/>
          </p:cNvSpPr>
          <p:nvPr>
            <p:ph sz="half" idx="2"/>
          </p:nvPr>
        </p:nvSpPr>
        <p:spPr>
          <a:xfrm>
            <a:off x="0" y="2176654"/>
            <a:ext cx="4400550" cy="3650606"/>
          </a:xfrm>
        </p:spPr>
        <p:txBody>
          <a:bodyPr/>
          <a:lstStyle/>
          <a:p>
            <a:pPr lvl="1">
              <a:buFont typeface="Arial" pitchFamily="34" charset="0"/>
              <a:buChar char="•"/>
            </a:pPr>
            <a:r>
              <a:rPr lang="en-US" sz="2000" dirty="0"/>
              <a:t>Adequate treatment – facility, type of service, etc</a:t>
            </a:r>
            <a:r>
              <a:rPr lang="en-US" sz="2000" dirty="0" smtClean="0"/>
              <a:t>.</a:t>
            </a:r>
          </a:p>
          <a:p>
            <a:pPr marL="457200" lvl="1" indent="0">
              <a:buNone/>
            </a:pPr>
            <a:endParaRPr lang="en-US" sz="2000" dirty="0"/>
          </a:p>
          <a:p>
            <a:pPr lvl="1">
              <a:buFont typeface="Arial" pitchFamily="34" charset="0"/>
              <a:buChar char="•"/>
            </a:pPr>
            <a:r>
              <a:rPr lang="en-US" sz="2000" dirty="0"/>
              <a:t>Treatment facilities – appropriate, approved </a:t>
            </a:r>
            <a:r>
              <a:rPr lang="en-US" sz="2000" dirty="0" smtClean="0"/>
              <a:t>facilities</a:t>
            </a:r>
            <a:endParaRPr lang="en-US" sz="2000" dirty="0"/>
          </a:p>
          <a:p>
            <a:pPr marL="457200" lvl="1" indent="0">
              <a:buNone/>
            </a:pPr>
            <a:r>
              <a:rPr lang="en-US" sz="2000" dirty="0" smtClean="0"/>
              <a:t> </a:t>
            </a:r>
          </a:p>
          <a:p>
            <a:pPr marL="457200" lvl="1" indent="0">
              <a:buNone/>
            </a:pPr>
            <a:endParaRPr lang="en-US" sz="1200" i="1" dirty="0" smtClean="0"/>
          </a:p>
          <a:p>
            <a:pPr marL="457200" lvl="1" indent="0">
              <a:buNone/>
            </a:pPr>
            <a:endParaRPr lang="en-US" sz="1200" i="1" dirty="0"/>
          </a:p>
          <a:p>
            <a:pPr lvl="1">
              <a:buFont typeface="Arial" pitchFamily="34" charset="0"/>
              <a:buChar char="•"/>
            </a:pPr>
            <a:endParaRPr lang="en-US" sz="4800" dirty="0"/>
          </a:p>
          <a:p>
            <a:pPr marL="457200" lvl="1" indent="0">
              <a:buNone/>
            </a:pPr>
            <a:endParaRPr lang="en-US" sz="2000" dirty="0"/>
          </a:p>
        </p:txBody>
      </p:sp>
      <p:sp>
        <p:nvSpPr>
          <p:cNvPr id="6" name="Content Placeholder 5"/>
          <p:cNvSpPr>
            <a:spLocks noGrp="1"/>
          </p:cNvSpPr>
          <p:nvPr>
            <p:ph sz="half" idx="12"/>
          </p:nvPr>
        </p:nvSpPr>
        <p:spPr>
          <a:xfrm>
            <a:off x="4043363" y="2183911"/>
            <a:ext cx="4986337" cy="3859702"/>
          </a:xfrm>
        </p:spPr>
        <p:txBody>
          <a:bodyPr/>
          <a:lstStyle/>
          <a:p>
            <a:pPr lvl="1">
              <a:buFont typeface="Arial" pitchFamily="34" charset="0"/>
              <a:buChar char="•"/>
            </a:pPr>
            <a:r>
              <a:rPr lang="en-US" sz="2000" dirty="0"/>
              <a:t>Responsibility to develop and review treatment plan – consumer involved in his/her own treatment </a:t>
            </a:r>
            <a:r>
              <a:rPr lang="en-US" sz="2000" dirty="0" smtClean="0"/>
              <a:t>plan</a:t>
            </a:r>
          </a:p>
          <a:p>
            <a:pPr marL="457200" lvl="1" indent="0">
              <a:buNone/>
            </a:pPr>
            <a:endParaRPr lang="en-US" sz="2000" dirty="0"/>
          </a:p>
          <a:p>
            <a:pPr lvl="1">
              <a:buFont typeface="Arial" pitchFamily="34" charset="0"/>
              <a:buChar char="•"/>
            </a:pPr>
            <a:r>
              <a:rPr lang="en-US" sz="2000" dirty="0"/>
              <a:t>Appeal </a:t>
            </a:r>
            <a:r>
              <a:rPr lang="en-US" sz="2000" dirty="0" smtClean="0"/>
              <a:t>process</a:t>
            </a:r>
          </a:p>
          <a:p>
            <a:pPr marL="457200" lvl="1" indent="0">
              <a:buNone/>
            </a:pPr>
            <a:endParaRPr lang="en-US" sz="2000" dirty="0"/>
          </a:p>
          <a:p>
            <a:pPr lvl="1">
              <a:buFont typeface="Arial" pitchFamily="34" charset="0"/>
              <a:buChar char="•"/>
            </a:pPr>
            <a:r>
              <a:rPr lang="en-US" sz="2000" dirty="0"/>
              <a:t>Contents of treatment plan and review of treatment </a:t>
            </a:r>
            <a:r>
              <a:rPr lang="en-US" sz="2000" dirty="0" smtClean="0"/>
              <a:t>plan</a:t>
            </a:r>
          </a:p>
          <a:p>
            <a:pPr marL="457200" lvl="1" indent="0">
              <a:buNone/>
            </a:pPr>
            <a:endParaRPr lang="en-US" sz="2000" dirty="0" smtClean="0"/>
          </a:p>
          <a:p>
            <a:pPr marL="457200" lvl="1" indent="0" algn="r">
              <a:buNone/>
            </a:pPr>
            <a:endParaRPr lang="en-US" sz="1200" i="1" dirty="0" smtClean="0"/>
          </a:p>
          <a:p>
            <a:pPr marL="457200" lvl="1" indent="0" algn="r">
              <a:buNone/>
            </a:pPr>
            <a:r>
              <a:rPr lang="en-US" sz="1200" i="1" dirty="0" smtClean="0"/>
              <a:t>Excerpted </a:t>
            </a:r>
            <a:r>
              <a:rPr lang="en-US" sz="1200" i="1" dirty="0"/>
              <a:t>from Title 55, PA Code, Chapter 5100. </a:t>
            </a:r>
            <a:r>
              <a:rPr lang="en-US" sz="1200" i="1" u="sng" dirty="0">
                <a:hlinkClick r:id="rId2"/>
              </a:rPr>
              <a:t>www.pacode.com</a:t>
            </a:r>
            <a:r>
              <a:rPr lang="en-US" sz="1200" i="1" dirty="0"/>
              <a:t> </a:t>
            </a:r>
            <a:endParaRPr lang="en-US" sz="1200" dirty="0"/>
          </a:p>
          <a:p>
            <a:pPr marL="457200" lvl="1" indent="0">
              <a:buNone/>
            </a:pPr>
            <a:endParaRPr lang="en-US" sz="2000" dirty="0"/>
          </a:p>
        </p:txBody>
      </p:sp>
    </p:spTree>
    <p:extLst>
      <p:ext uri="{BB962C8B-B14F-4D97-AF65-F5344CB8AC3E}">
        <p14:creationId xmlns:p14="http://schemas.microsoft.com/office/powerpoint/2010/main" val="3048764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950913"/>
            <a:ext cx="8229600" cy="604837"/>
          </a:xfrm>
        </p:spPr>
        <p:txBody>
          <a:bodyPr/>
          <a:lstStyle/>
          <a:p>
            <a:r>
              <a:rPr lang="en-US" dirty="0" smtClean="0"/>
              <a:t>Pennsylvania Mental Health Procedures Regulation (continued)</a:t>
            </a:r>
            <a:endParaRPr lang="en-US" dirty="0"/>
          </a:p>
        </p:txBody>
      </p:sp>
      <p:sp>
        <p:nvSpPr>
          <p:cNvPr id="4" name="Slide Number Placeholder 3"/>
          <p:cNvSpPr>
            <a:spLocks noGrp="1"/>
          </p:cNvSpPr>
          <p:nvPr>
            <p:ph type="sldNum" sz="quarter" idx="10"/>
          </p:nvPr>
        </p:nvSpPr>
        <p:spPr/>
        <p:txBody>
          <a:bodyPr/>
          <a:lstStyle/>
          <a:p>
            <a:pPr>
              <a:defRPr/>
            </a:pPr>
            <a:fld id="{8E0BD697-C650-4553-8269-3DAFA0DE6DB9}" type="slidenum">
              <a:rPr lang="en-US" smtClean="0"/>
              <a:pPr>
                <a:defRPr/>
              </a:pPr>
              <a:t>16</a:t>
            </a:fld>
            <a:endParaRPr lang="en-US" dirty="0">
              <a:latin typeface="Arial" charset="0"/>
            </a:endParaRPr>
          </a:p>
        </p:txBody>
      </p:sp>
      <p:sp>
        <p:nvSpPr>
          <p:cNvPr id="5" name="Text Placeholder 4"/>
          <p:cNvSpPr>
            <a:spLocks noGrp="1"/>
          </p:cNvSpPr>
          <p:nvPr>
            <p:ph type="body" sz="quarter" idx="11"/>
          </p:nvPr>
        </p:nvSpPr>
        <p:spPr>
          <a:xfrm>
            <a:off x="450850" y="1826496"/>
            <a:ext cx="8229600" cy="607560"/>
          </a:xfrm>
        </p:spPr>
        <p:txBody>
          <a:bodyPr/>
          <a:lstStyle/>
          <a:p>
            <a:r>
              <a:rPr lang="en-US" dirty="0"/>
              <a:t>Procedures for treatment </a:t>
            </a:r>
            <a:r>
              <a:rPr lang="en-US" dirty="0" smtClean="0"/>
              <a:t>include:</a:t>
            </a:r>
            <a:endParaRPr lang="en-US" dirty="0"/>
          </a:p>
          <a:p>
            <a:endParaRPr lang="en-US" dirty="0"/>
          </a:p>
        </p:txBody>
      </p:sp>
      <p:sp>
        <p:nvSpPr>
          <p:cNvPr id="3" name="Content Placeholder 2"/>
          <p:cNvSpPr>
            <a:spLocks noGrp="1"/>
          </p:cNvSpPr>
          <p:nvPr>
            <p:ph sz="half" idx="2"/>
          </p:nvPr>
        </p:nvSpPr>
        <p:spPr>
          <a:xfrm>
            <a:off x="0" y="2691004"/>
            <a:ext cx="4200525" cy="3650606"/>
          </a:xfrm>
        </p:spPr>
        <p:txBody>
          <a:bodyPr/>
          <a:lstStyle/>
          <a:p>
            <a:pPr lvl="1">
              <a:buFont typeface="Arial" pitchFamily="34" charset="0"/>
              <a:buChar char="•"/>
            </a:pPr>
            <a:r>
              <a:rPr lang="en-US" sz="2000" dirty="0"/>
              <a:t>Role of Mental Health Review Officer – must be trained in mental health </a:t>
            </a:r>
            <a:r>
              <a:rPr lang="en-US" sz="2000" dirty="0" smtClean="0"/>
              <a:t>law</a:t>
            </a:r>
          </a:p>
          <a:p>
            <a:pPr marL="457200" lvl="1" indent="0">
              <a:buNone/>
            </a:pPr>
            <a:endParaRPr lang="en-US" sz="2000" dirty="0"/>
          </a:p>
          <a:p>
            <a:pPr lvl="1">
              <a:buFont typeface="Arial" pitchFamily="34" charset="0"/>
              <a:buChar char="•"/>
            </a:pPr>
            <a:r>
              <a:rPr lang="en-US" sz="2000" dirty="0"/>
              <a:t>Confidentiality of records – persons over 14 years of age control the release of their records</a:t>
            </a:r>
          </a:p>
          <a:p>
            <a:pPr marL="457200" lvl="1" indent="0">
              <a:buNone/>
            </a:pPr>
            <a:r>
              <a:rPr lang="en-US" sz="2000" dirty="0" smtClean="0"/>
              <a:t> </a:t>
            </a:r>
            <a:endParaRPr lang="en-US" sz="2000" dirty="0"/>
          </a:p>
        </p:txBody>
      </p:sp>
      <p:sp>
        <p:nvSpPr>
          <p:cNvPr id="6" name="Content Placeholder 5"/>
          <p:cNvSpPr>
            <a:spLocks noGrp="1"/>
          </p:cNvSpPr>
          <p:nvPr>
            <p:ph sz="half" idx="12"/>
          </p:nvPr>
        </p:nvSpPr>
        <p:spPr>
          <a:xfrm>
            <a:off x="3871913" y="2626823"/>
            <a:ext cx="4986337" cy="3859702"/>
          </a:xfrm>
        </p:spPr>
        <p:txBody>
          <a:bodyPr/>
          <a:lstStyle/>
          <a:p>
            <a:pPr lvl="1">
              <a:buFont typeface="Arial" pitchFamily="34" charset="0"/>
              <a:buChar char="•"/>
            </a:pPr>
            <a:r>
              <a:rPr lang="en-US" sz="2000" dirty="0"/>
              <a:t>Bill of Rights for patients/consumers – rights are posted in every approved MH facility, includes grievance and appeal </a:t>
            </a:r>
            <a:r>
              <a:rPr lang="en-US" sz="2000" dirty="0" smtClean="0"/>
              <a:t>procedures</a:t>
            </a:r>
          </a:p>
          <a:p>
            <a:pPr marL="457200" lvl="1" indent="0">
              <a:buNone/>
            </a:pPr>
            <a:endParaRPr lang="en-US" sz="2000" dirty="0"/>
          </a:p>
          <a:p>
            <a:pPr lvl="1">
              <a:buFont typeface="Arial" pitchFamily="34" charset="0"/>
              <a:buChar char="•"/>
            </a:pPr>
            <a:r>
              <a:rPr lang="en-US" sz="2000" dirty="0"/>
              <a:t>Continuity of care – discharge </a:t>
            </a:r>
            <a:r>
              <a:rPr lang="en-US" sz="2000" dirty="0" smtClean="0"/>
              <a:t>planning</a:t>
            </a:r>
          </a:p>
          <a:p>
            <a:pPr lvl="1">
              <a:buFont typeface="Arial" pitchFamily="34" charset="0"/>
              <a:buChar char="•"/>
            </a:pPr>
            <a:endParaRPr lang="en-US" sz="2000" dirty="0"/>
          </a:p>
          <a:p>
            <a:pPr marL="457200" lvl="1" indent="0" algn="r">
              <a:buNone/>
            </a:pPr>
            <a:r>
              <a:rPr lang="en-US" sz="1200" i="1" dirty="0" smtClean="0"/>
              <a:t>Excerpted </a:t>
            </a:r>
            <a:r>
              <a:rPr lang="en-US" sz="1200" i="1" dirty="0"/>
              <a:t>from Title 55, PA Code, Chapter 5100. </a:t>
            </a:r>
            <a:r>
              <a:rPr lang="en-US" sz="1200" i="1" u="sng" dirty="0">
                <a:hlinkClick r:id="rId2"/>
              </a:rPr>
              <a:t>www.pacode.com</a:t>
            </a:r>
            <a:r>
              <a:rPr lang="en-US" sz="1200" i="1" dirty="0"/>
              <a:t> </a:t>
            </a:r>
            <a:endParaRPr lang="en-US" sz="1200" dirty="0"/>
          </a:p>
          <a:p>
            <a:pPr lvl="1">
              <a:buFont typeface="Arial" pitchFamily="34" charset="0"/>
              <a:buChar char="•"/>
            </a:pPr>
            <a:endParaRPr lang="en-US" sz="2000" dirty="0"/>
          </a:p>
          <a:p>
            <a:pPr lvl="1">
              <a:buFont typeface="Arial" pitchFamily="34" charset="0"/>
              <a:buChar char="•"/>
            </a:pPr>
            <a:endParaRPr lang="en-US" sz="2000" dirty="0"/>
          </a:p>
        </p:txBody>
      </p:sp>
    </p:spTree>
    <p:extLst>
      <p:ext uri="{BB962C8B-B14F-4D97-AF65-F5344CB8AC3E}">
        <p14:creationId xmlns:p14="http://schemas.microsoft.com/office/powerpoint/2010/main" val="3170116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25" y="979488"/>
            <a:ext cx="8229600" cy="604837"/>
          </a:xfrm>
        </p:spPr>
        <p:txBody>
          <a:bodyPr/>
          <a:lstStyle/>
          <a:p>
            <a:r>
              <a:rPr lang="en-US" dirty="0" smtClean="0"/>
              <a:t>Pennsylvania Mental Health Procedures Regulation (continued)</a:t>
            </a:r>
            <a:endParaRPr lang="en-US" dirty="0"/>
          </a:p>
        </p:txBody>
      </p:sp>
      <p:sp>
        <p:nvSpPr>
          <p:cNvPr id="4" name="Slide Number Placeholder 3"/>
          <p:cNvSpPr>
            <a:spLocks noGrp="1"/>
          </p:cNvSpPr>
          <p:nvPr>
            <p:ph type="sldNum" sz="quarter" idx="10"/>
          </p:nvPr>
        </p:nvSpPr>
        <p:spPr/>
        <p:txBody>
          <a:bodyPr/>
          <a:lstStyle/>
          <a:p>
            <a:pPr>
              <a:defRPr/>
            </a:pPr>
            <a:fld id="{8E0BD697-C650-4553-8269-3DAFA0DE6DB9}" type="slidenum">
              <a:rPr lang="en-US" smtClean="0"/>
              <a:pPr>
                <a:defRPr/>
              </a:pPr>
              <a:t>17</a:t>
            </a:fld>
            <a:endParaRPr lang="en-US" dirty="0">
              <a:latin typeface="Arial" charset="0"/>
            </a:endParaRPr>
          </a:p>
        </p:txBody>
      </p:sp>
      <p:sp>
        <p:nvSpPr>
          <p:cNvPr id="5" name="Text Placeholder 4"/>
          <p:cNvSpPr>
            <a:spLocks noGrp="1"/>
          </p:cNvSpPr>
          <p:nvPr>
            <p:ph type="body" sz="quarter" idx="11"/>
          </p:nvPr>
        </p:nvSpPr>
        <p:spPr>
          <a:xfrm>
            <a:off x="508000" y="1655047"/>
            <a:ext cx="8229600" cy="607560"/>
          </a:xfrm>
        </p:spPr>
        <p:txBody>
          <a:bodyPr/>
          <a:lstStyle/>
          <a:p>
            <a:r>
              <a:rPr lang="en-US" dirty="0"/>
              <a:t>Procedures for treatment </a:t>
            </a:r>
            <a:r>
              <a:rPr lang="en-US" dirty="0" smtClean="0"/>
              <a:t>include (continued):</a:t>
            </a:r>
            <a:endParaRPr lang="en-US" dirty="0"/>
          </a:p>
          <a:p>
            <a:endParaRPr lang="en-US" dirty="0"/>
          </a:p>
        </p:txBody>
      </p:sp>
      <p:sp>
        <p:nvSpPr>
          <p:cNvPr id="3" name="Content Placeholder 2"/>
          <p:cNvSpPr>
            <a:spLocks noGrp="1"/>
          </p:cNvSpPr>
          <p:nvPr>
            <p:ph sz="half" idx="2"/>
          </p:nvPr>
        </p:nvSpPr>
        <p:spPr>
          <a:xfrm>
            <a:off x="0" y="2133791"/>
            <a:ext cx="4200525" cy="3650606"/>
          </a:xfrm>
        </p:spPr>
        <p:txBody>
          <a:bodyPr/>
          <a:lstStyle/>
          <a:p>
            <a:pPr lvl="1">
              <a:buFont typeface="Arial" pitchFamily="34" charset="0"/>
              <a:buChar char="•"/>
            </a:pPr>
            <a:r>
              <a:rPr lang="en-US" sz="1900" dirty="0"/>
              <a:t>Voluntary treatment (examination and treatment; notices; withdrawal discharge and transfer) </a:t>
            </a:r>
            <a:endParaRPr lang="en-US" sz="1900" dirty="0" smtClean="0"/>
          </a:p>
          <a:p>
            <a:pPr marL="457200" lvl="1" indent="0">
              <a:buNone/>
            </a:pPr>
            <a:endParaRPr lang="en-US" sz="1900" dirty="0"/>
          </a:p>
          <a:p>
            <a:pPr lvl="1">
              <a:buFont typeface="Arial" pitchFamily="34" charset="0"/>
              <a:buChar char="•"/>
            </a:pPr>
            <a:r>
              <a:rPr lang="en-US" sz="1900" dirty="0" smtClean="0"/>
              <a:t>Involuntary </a:t>
            </a:r>
            <a:r>
              <a:rPr lang="en-US" sz="1900" dirty="0"/>
              <a:t>treatment (examination and treatment; jurisdiction and venue of legal proceedings; who may be considered for involuntary treatment; standard; admissions to state operated facilities of involuntary committed consumers) </a:t>
            </a:r>
          </a:p>
        </p:txBody>
      </p:sp>
      <p:sp>
        <p:nvSpPr>
          <p:cNvPr id="6" name="Content Placeholder 5"/>
          <p:cNvSpPr>
            <a:spLocks noGrp="1"/>
          </p:cNvSpPr>
          <p:nvPr>
            <p:ph sz="half" idx="12"/>
          </p:nvPr>
        </p:nvSpPr>
        <p:spPr>
          <a:xfrm>
            <a:off x="3900489" y="2026747"/>
            <a:ext cx="4986337" cy="3859702"/>
          </a:xfrm>
        </p:spPr>
        <p:txBody>
          <a:bodyPr/>
          <a:lstStyle/>
          <a:p>
            <a:pPr lvl="1">
              <a:buFont typeface="Arial" pitchFamily="34" charset="0"/>
              <a:buChar char="•"/>
            </a:pPr>
            <a:r>
              <a:rPr lang="en-US" sz="2000" dirty="0"/>
              <a:t>Procedures for persons charged with a crime or under sentence receiving involuntary or voluntary treatment </a:t>
            </a:r>
            <a:endParaRPr lang="en-US" sz="2000" dirty="0" smtClean="0"/>
          </a:p>
          <a:p>
            <a:pPr marL="457200" lvl="1" indent="0">
              <a:buNone/>
            </a:pPr>
            <a:endParaRPr lang="en-US" sz="2000" dirty="0" smtClean="0"/>
          </a:p>
          <a:p>
            <a:pPr lvl="1">
              <a:buFont typeface="Arial" pitchFamily="34" charset="0"/>
              <a:buChar char="•"/>
            </a:pPr>
            <a:r>
              <a:rPr lang="en-US" sz="2000" dirty="0" smtClean="0"/>
              <a:t>Costs </a:t>
            </a:r>
            <a:r>
              <a:rPr lang="en-US" sz="2000" dirty="0"/>
              <a:t>of treatment – establishes liability for treatment costs between the state and the county; also determines county of residence as the county where the consumer had legal address prior to treatment</a:t>
            </a:r>
            <a:r>
              <a:rPr lang="en-US" sz="2000" dirty="0" smtClean="0"/>
              <a:t>.</a:t>
            </a:r>
          </a:p>
          <a:p>
            <a:pPr marL="457200" lvl="1" indent="0">
              <a:buNone/>
            </a:pPr>
            <a:endParaRPr lang="en-US" sz="2000" dirty="0" smtClean="0"/>
          </a:p>
          <a:p>
            <a:pPr marL="457200" lvl="1" indent="0" algn="r">
              <a:buNone/>
            </a:pPr>
            <a:r>
              <a:rPr lang="en-US" sz="1200" i="1" dirty="0" smtClean="0"/>
              <a:t>Excerpted </a:t>
            </a:r>
            <a:r>
              <a:rPr lang="en-US" sz="1200" i="1" dirty="0"/>
              <a:t>from Title 55, PA Code, Chapter 5100. </a:t>
            </a:r>
            <a:r>
              <a:rPr lang="en-US" sz="1200" i="1" u="sng" dirty="0">
                <a:hlinkClick r:id="rId2"/>
              </a:rPr>
              <a:t>www.pacode.com</a:t>
            </a:r>
            <a:r>
              <a:rPr lang="en-US" sz="1200" i="1" dirty="0"/>
              <a:t> </a:t>
            </a:r>
            <a:endParaRPr lang="en-US" sz="1200" dirty="0"/>
          </a:p>
          <a:p>
            <a:pPr lvl="1">
              <a:buFont typeface="Arial" pitchFamily="34" charset="0"/>
              <a:buChar char="•"/>
            </a:pPr>
            <a:endParaRPr lang="en-US" sz="4800" dirty="0"/>
          </a:p>
          <a:p>
            <a:pPr lvl="1">
              <a:buFont typeface="Arial" pitchFamily="34" charset="0"/>
              <a:buChar char="•"/>
            </a:pPr>
            <a:endParaRPr lang="en-US" sz="2000" dirty="0"/>
          </a:p>
          <a:p>
            <a:pPr marL="457200" lvl="1" indent="0">
              <a:buNone/>
            </a:pPr>
            <a:r>
              <a:rPr lang="en-US" sz="2000" dirty="0"/>
              <a:t> </a:t>
            </a:r>
          </a:p>
          <a:p>
            <a:pPr lvl="1">
              <a:buFont typeface="Arial" pitchFamily="34" charset="0"/>
              <a:buChar char="•"/>
            </a:pPr>
            <a:endParaRPr lang="en-US" sz="2000" dirty="0"/>
          </a:p>
        </p:txBody>
      </p:sp>
    </p:spTree>
    <p:extLst>
      <p:ext uri="{BB962C8B-B14F-4D97-AF65-F5344CB8AC3E}">
        <p14:creationId xmlns:p14="http://schemas.microsoft.com/office/powerpoint/2010/main" val="2879746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eneail\AppData\Local\Microsoft\Windows\Temporary Internet Files\Content.IE5\VT834RVI\MP90043924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1780" y="3604260"/>
            <a:ext cx="3497580" cy="233172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t>Definition of a Safety Threat</a:t>
            </a:r>
            <a:endParaRPr lang="en-US" dirty="0"/>
          </a:p>
        </p:txBody>
      </p:sp>
      <p:sp>
        <p:nvSpPr>
          <p:cNvPr id="8" name="Content Placeholder 7"/>
          <p:cNvSpPr>
            <a:spLocks noGrp="1"/>
          </p:cNvSpPr>
          <p:nvPr>
            <p:ph idx="1"/>
          </p:nvPr>
        </p:nvSpPr>
        <p:spPr>
          <a:xfrm>
            <a:off x="436626" y="1410260"/>
            <a:ext cx="8247888" cy="4251960"/>
          </a:xfrm>
        </p:spPr>
        <p:txBody>
          <a:bodyPr/>
          <a:lstStyle/>
          <a:p>
            <a:pPr marL="0" indent="0" algn="ctr">
              <a:buNone/>
            </a:pPr>
            <a:endParaRPr lang="en-US" dirty="0" smtClean="0"/>
          </a:p>
          <a:p>
            <a:pPr marL="0" indent="0" algn="ctr">
              <a:buNone/>
            </a:pPr>
            <a:r>
              <a:rPr lang="en-US" dirty="0" smtClean="0"/>
              <a:t>A </a:t>
            </a:r>
            <a:r>
              <a:rPr lang="en-US" b="1" dirty="0"/>
              <a:t>SAFETY THREAT</a:t>
            </a:r>
            <a:r>
              <a:rPr lang="en-US" dirty="0"/>
              <a:t> is the conditions or actions within the child’s own home that represent the likelihood of imminent serious harm to the child. A safety threat only exists if it meets the safety threshold.</a:t>
            </a:r>
          </a:p>
        </p:txBody>
      </p:sp>
      <p:sp>
        <p:nvSpPr>
          <p:cNvPr id="3" name="Slide Number Placeholder 2"/>
          <p:cNvSpPr>
            <a:spLocks noGrp="1"/>
          </p:cNvSpPr>
          <p:nvPr>
            <p:ph type="sldNum" sz="quarter" idx="10"/>
          </p:nvPr>
        </p:nvSpPr>
        <p:spPr/>
        <p:txBody>
          <a:bodyPr/>
          <a:lstStyle/>
          <a:p>
            <a:pPr>
              <a:defRPr/>
            </a:pPr>
            <a:fld id="{A4624807-03D1-4D82-87D2-E5151F74A2DA}" type="slidenum">
              <a:rPr lang="en-US" smtClean="0"/>
              <a:pPr>
                <a:defRPr/>
              </a:pPr>
              <a:t>18</a:t>
            </a:fld>
            <a:endParaRPr lang="en-US" dirty="0"/>
          </a:p>
        </p:txBody>
      </p:sp>
    </p:spTree>
    <p:extLst>
      <p:ext uri="{BB962C8B-B14F-4D97-AF65-F5344CB8AC3E}">
        <p14:creationId xmlns:p14="http://schemas.microsoft.com/office/powerpoint/2010/main" val="3956954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a Safety Threshold</a:t>
            </a:r>
            <a:endParaRPr lang="en-US" dirty="0"/>
          </a:p>
        </p:txBody>
      </p:sp>
      <p:sp>
        <p:nvSpPr>
          <p:cNvPr id="3" name="Content Placeholder 2"/>
          <p:cNvSpPr>
            <a:spLocks noGrp="1"/>
          </p:cNvSpPr>
          <p:nvPr>
            <p:ph idx="1"/>
          </p:nvPr>
        </p:nvSpPr>
        <p:spPr/>
        <p:txBody>
          <a:bodyPr/>
          <a:lstStyle/>
          <a:p>
            <a:pPr marL="0" indent="0">
              <a:buNone/>
            </a:pPr>
            <a:r>
              <a:rPr lang="en-US" sz="2400" b="1" dirty="0"/>
              <a:t>SAFETY THRESHOLD</a:t>
            </a:r>
            <a:r>
              <a:rPr lang="en-US" sz="2400" dirty="0"/>
              <a:t> is the point when a caregiver’s behaviors, attitudes, emotions, intent, or situations are manifested in such a way that they are beyond being risk influences and have become an imminent threat to child safety. In order to reach the Safety Threshold, a condition must: </a:t>
            </a:r>
            <a:endParaRPr lang="en-US" sz="1100" dirty="0"/>
          </a:p>
          <a:p>
            <a:pPr lvl="2"/>
            <a:r>
              <a:rPr lang="en-US" sz="2400" dirty="0"/>
              <a:t>Have potential to cause</a:t>
            </a:r>
            <a:r>
              <a:rPr lang="en-US" sz="2400" b="1" dirty="0"/>
              <a:t> </a:t>
            </a:r>
            <a:r>
              <a:rPr lang="en-US" sz="2400" b="1" u="sng" dirty="0"/>
              <a:t>S</a:t>
            </a:r>
            <a:r>
              <a:rPr lang="en-US" sz="2400" b="1" dirty="0"/>
              <a:t>erious </a:t>
            </a:r>
            <a:r>
              <a:rPr lang="en-US" sz="2400" dirty="0"/>
              <a:t>harm to a child</a:t>
            </a:r>
            <a:endParaRPr lang="en-US" sz="1100" dirty="0"/>
          </a:p>
          <a:p>
            <a:pPr lvl="2"/>
            <a:r>
              <a:rPr lang="en-US" sz="2400" dirty="0"/>
              <a:t>Be specific and</a:t>
            </a:r>
            <a:r>
              <a:rPr lang="en-US" sz="2400" b="1" dirty="0"/>
              <a:t> </a:t>
            </a:r>
            <a:r>
              <a:rPr lang="en-US" sz="2400" b="1" u="sng" dirty="0"/>
              <a:t>O</a:t>
            </a:r>
            <a:r>
              <a:rPr lang="en-US" sz="2400" b="1" dirty="0"/>
              <a:t>bservable</a:t>
            </a:r>
            <a:endParaRPr lang="en-US" sz="1100" dirty="0"/>
          </a:p>
          <a:p>
            <a:pPr lvl="2"/>
            <a:r>
              <a:rPr lang="en-US" sz="2400" dirty="0"/>
              <a:t>Be </a:t>
            </a:r>
            <a:r>
              <a:rPr lang="en-US" sz="2400" b="1" u="sng" dirty="0"/>
              <a:t>O</a:t>
            </a:r>
            <a:r>
              <a:rPr lang="en-US" sz="2400" b="1" dirty="0"/>
              <a:t>ut of control</a:t>
            </a:r>
            <a:endParaRPr lang="en-US" sz="1100" dirty="0"/>
          </a:p>
          <a:p>
            <a:pPr lvl="2"/>
            <a:r>
              <a:rPr lang="en-US" sz="2400" dirty="0"/>
              <a:t>Affect a</a:t>
            </a:r>
            <a:r>
              <a:rPr lang="en-US" sz="2400" b="1" dirty="0"/>
              <a:t> </a:t>
            </a:r>
            <a:r>
              <a:rPr lang="en-US" sz="2400" b="1" u="sng" dirty="0"/>
              <a:t>V</a:t>
            </a:r>
            <a:r>
              <a:rPr lang="en-US" sz="2400" b="1" dirty="0"/>
              <a:t>ulnerable</a:t>
            </a:r>
            <a:r>
              <a:rPr lang="en-US" sz="2400" dirty="0"/>
              <a:t> child</a:t>
            </a:r>
            <a:endParaRPr lang="en-US" sz="1100" dirty="0"/>
          </a:p>
          <a:p>
            <a:pPr lvl="2"/>
            <a:r>
              <a:rPr lang="en-US" sz="2400" dirty="0"/>
              <a:t>Be</a:t>
            </a:r>
            <a:r>
              <a:rPr lang="en-US" sz="2400" b="1" dirty="0"/>
              <a:t> </a:t>
            </a:r>
            <a:r>
              <a:rPr lang="en-US" sz="2400" b="1" u="sng" dirty="0"/>
              <a:t>I</a:t>
            </a:r>
            <a:r>
              <a:rPr lang="en-US" sz="2400" b="1" dirty="0"/>
              <a:t>mminent</a:t>
            </a:r>
            <a:endParaRPr lang="en-US" sz="1100" dirty="0"/>
          </a:p>
          <a:p>
            <a:endParaRPr lang="en-US" dirty="0"/>
          </a:p>
        </p:txBody>
      </p:sp>
      <p:sp>
        <p:nvSpPr>
          <p:cNvPr id="4" name="Slide Number Placeholder 3"/>
          <p:cNvSpPr>
            <a:spLocks noGrp="1"/>
          </p:cNvSpPr>
          <p:nvPr>
            <p:ph type="sldNum" sz="quarter" idx="10"/>
          </p:nvPr>
        </p:nvSpPr>
        <p:spPr/>
        <p:txBody>
          <a:bodyPr/>
          <a:lstStyle/>
          <a:p>
            <a:pPr>
              <a:defRPr/>
            </a:pPr>
            <a:fld id="{8E0BD697-C650-4553-8269-3DAFA0DE6DB9}" type="slidenum">
              <a:rPr lang="en-US" smtClean="0"/>
              <a:pPr>
                <a:defRPr/>
              </a:pPr>
              <a:t>19</a:t>
            </a:fld>
            <a:endParaRPr lang="en-US" dirty="0">
              <a:latin typeface="Arial" charset="0"/>
            </a:endParaRPr>
          </a:p>
        </p:txBody>
      </p:sp>
    </p:spTree>
    <p:extLst>
      <p:ext uri="{BB962C8B-B14F-4D97-AF65-F5344CB8AC3E}">
        <p14:creationId xmlns:p14="http://schemas.microsoft.com/office/powerpoint/2010/main" val="2327197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Agenda	</a:t>
            </a:r>
            <a:endParaRPr lang="en-US" dirty="0"/>
          </a:p>
        </p:txBody>
      </p:sp>
      <p:sp>
        <p:nvSpPr>
          <p:cNvPr id="8" name="Content Placeholder 7"/>
          <p:cNvSpPr>
            <a:spLocks noGrp="1"/>
          </p:cNvSpPr>
          <p:nvPr>
            <p:ph idx="1"/>
          </p:nvPr>
        </p:nvSpPr>
        <p:spPr>
          <a:xfrm>
            <a:off x="416857" y="2124635"/>
            <a:ext cx="8247888" cy="4383741"/>
          </a:xfrm>
        </p:spPr>
        <p:txBody>
          <a:bodyPr/>
          <a:lstStyle/>
          <a:p>
            <a:r>
              <a:rPr lang="en-US" dirty="0" smtClean="0"/>
              <a:t>Day One</a:t>
            </a:r>
          </a:p>
          <a:p>
            <a:pPr lvl="1"/>
            <a:r>
              <a:rPr lang="en-US" dirty="0" smtClean="0"/>
              <a:t>Welcome and Introduction to Adult Mental Health</a:t>
            </a:r>
          </a:p>
          <a:p>
            <a:pPr lvl="1"/>
            <a:r>
              <a:rPr lang="en-US" dirty="0" smtClean="0"/>
              <a:t>DSM-5</a:t>
            </a:r>
          </a:p>
          <a:p>
            <a:pPr lvl="1"/>
            <a:r>
              <a:rPr lang="en-US" dirty="0" smtClean="0"/>
              <a:t>Crosswalk between the Adult Mental Health and Child Welfare Systems</a:t>
            </a:r>
          </a:p>
          <a:p>
            <a:pPr lvl="1"/>
            <a:r>
              <a:rPr lang="en-US" dirty="0" smtClean="0"/>
              <a:t>Adult Mental Health Disorders</a:t>
            </a:r>
          </a:p>
        </p:txBody>
      </p:sp>
      <p:sp>
        <p:nvSpPr>
          <p:cNvPr id="6" name="Slide Number Placeholder 5"/>
          <p:cNvSpPr>
            <a:spLocks noGrp="1"/>
          </p:cNvSpPr>
          <p:nvPr>
            <p:ph type="sldNum" sz="quarter" idx="10"/>
          </p:nvPr>
        </p:nvSpPr>
        <p:spPr/>
        <p:txBody>
          <a:bodyPr/>
          <a:lstStyle/>
          <a:p>
            <a:fld id="{C49FAA35-CF82-4C62-BBAA-2977F00373C6}"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Protective Capacities</a:t>
            </a:r>
            <a:endParaRPr lang="en-US" dirty="0"/>
          </a:p>
        </p:txBody>
      </p:sp>
      <p:sp>
        <p:nvSpPr>
          <p:cNvPr id="3" name="Content Placeholder 2"/>
          <p:cNvSpPr>
            <a:spLocks noGrp="1"/>
          </p:cNvSpPr>
          <p:nvPr>
            <p:ph idx="1"/>
          </p:nvPr>
        </p:nvSpPr>
        <p:spPr>
          <a:xfrm>
            <a:off x="470645" y="1295960"/>
            <a:ext cx="8247888" cy="4251960"/>
          </a:xfrm>
        </p:spPr>
        <p:txBody>
          <a:bodyPr/>
          <a:lstStyle/>
          <a:p>
            <a:r>
              <a:rPr lang="en-US" b="1" dirty="0"/>
              <a:t> </a:t>
            </a:r>
            <a:r>
              <a:rPr lang="en-US" b="1" dirty="0" smtClean="0"/>
              <a:t>Cognitive </a:t>
            </a:r>
            <a:r>
              <a:rPr lang="en-US" b="1" dirty="0"/>
              <a:t>Protective Capacity (</a:t>
            </a:r>
            <a:r>
              <a:rPr lang="en-US" b="1" dirty="0" smtClean="0"/>
              <a:t>Thinking): </a:t>
            </a:r>
            <a:r>
              <a:rPr lang="en-US" dirty="0" smtClean="0"/>
              <a:t>Does </a:t>
            </a:r>
            <a:r>
              <a:rPr lang="en-US" dirty="0"/>
              <a:t>the caregiver of origin have the specific knowledge, understanding, and perceptions to protect the child? </a:t>
            </a:r>
            <a:endParaRPr lang="en-US" dirty="0" smtClean="0"/>
          </a:p>
          <a:p>
            <a:pPr marL="0" indent="0">
              <a:buNone/>
            </a:pPr>
            <a:r>
              <a:rPr lang="en-US" dirty="0" smtClean="0"/>
              <a:t> </a:t>
            </a:r>
            <a:endParaRPr lang="en-US" dirty="0"/>
          </a:p>
          <a:p>
            <a:r>
              <a:rPr lang="en-US" b="1" dirty="0"/>
              <a:t>Emotional</a:t>
            </a:r>
            <a:r>
              <a:rPr lang="en-US" dirty="0"/>
              <a:t> </a:t>
            </a:r>
            <a:r>
              <a:rPr lang="en-US" b="1" dirty="0"/>
              <a:t>Protective Capacity (</a:t>
            </a:r>
            <a:r>
              <a:rPr lang="en-US" b="1" dirty="0" smtClean="0"/>
              <a:t>Feelings):</a:t>
            </a:r>
            <a:r>
              <a:rPr lang="en-US" dirty="0" smtClean="0"/>
              <a:t> Does </a:t>
            </a:r>
            <a:r>
              <a:rPr lang="en-US" dirty="0"/>
              <a:t>the caregiver of origin have the specific feelings, attitudes, and identification with the child and motivation to protect the child</a:t>
            </a:r>
            <a:r>
              <a:rPr lang="en-US" dirty="0" smtClean="0"/>
              <a:t>?</a:t>
            </a:r>
          </a:p>
          <a:p>
            <a:pPr marL="0" indent="0">
              <a:buNone/>
            </a:pPr>
            <a:endParaRPr lang="en-US" dirty="0"/>
          </a:p>
          <a:p>
            <a:r>
              <a:rPr lang="en-US" b="1" dirty="0"/>
              <a:t>Behavioral Protective Capacity (</a:t>
            </a:r>
            <a:r>
              <a:rPr lang="en-US" b="1" dirty="0" smtClean="0"/>
              <a:t>Action):</a:t>
            </a:r>
            <a:r>
              <a:rPr lang="en-US" dirty="0" smtClean="0"/>
              <a:t> Does </a:t>
            </a:r>
            <a:r>
              <a:rPr lang="en-US" dirty="0"/>
              <a:t>the caregiver of origin behave in a manner that is consistent with protecting the child?</a:t>
            </a:r>
          </a:p>
          <a:p>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20</a:t>
            </a:fld>
            <a:endParaRPr lang="en-US" dirty="0">
              <a:latin typeface="Arial" charset="0"/>
            </a:endParaRPr>
          </a:p>
        </p:txBody>
      </p:sp>
    </p:spTree>
    <p:extLst>
      <p:ext uri="{BB962C8B-B14F-4D97-AF65-F5344CB8AC3E}">
        <p14:creationId xmlns:p14="http://schemas.microsoft.com/office/powerpoint/2010/main" val="770047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Affects on Children</a:t>
            </a:r>
            <a:endParaRPr lang="en-US" dirty="0"/>
          </a:p>
        </p:txBody>
      </p:sp>
      <p:sp>
        <p:nvSpPr>
          <p:cNvPr id="3" name="Content Placeholder 2"/>
          <p:cNvSpPr>
            <a:spLocks noGrp="1"/>
          </p:cNvSpPr>
          <p:nvPr>
            <p:ph idx="1"/>
          </p:nvPr>
        </p:nvSpPr>
        <p:spPr/>
        <p:txBody>
          <a:bodyPr/>
          <a:lstStyle/>
          <a:p>
            <a:pPr lvl="0"/>
            <a:r>
              <a:rPr lang="en-US" dirty="0"/>
              <a:t>Almost 1/3</a:t>
            </a:r>
            <a:r>
              <a:rPr lang="en-US" baseline="30000" dirty="0"/>
              <a:t>rd</a:t>
            </a:r>
            <a:r>
              <a:rPr lang="en-US" dirty="0"/>
              <a:t> of American women and 1/5</a:t>
            </a:r>
            <a:r>
              <a:rPr lang="en-US" baseline="30000" dirty="0"/>
              <a:t>th</a:t>
            </a:r>
            <a:r>
              <a:rPr lang="en-US" dirty="0"/>
              <a:t> of American men provide evidence of psychiatric disorder in the past 12 months. 65% of these women are mothers; 52% are fathers.</a:t>
            </a:r>
          </a:p>
          <a:p>
            <a:endParaRPr lang="en-US" dirty="0"/>
          </a:p>
          <a:p>
            <a:pPr lvl="0"/>
            <a:r>
              <a:rPr lang="en-US" dirty="0"/>
              <a:t>Rates of child psychiatric diagnosis among offspring range from 30% to 50%, compared with an estimated rate of 20% among the general child population. </a:t>
            </a:r>
            <a:endParaRPr lang="en-US" dirty="0" smtClean="0"/>
          </a:p>
          <a:p>
            <a:pPr lvl="0"/>
            <a:endParaRPr lang="en-US" dirty="0"/>
          </a:p>
          <a:p>
            <a:pPr marL="3657600" lvl="8" indent="0">
              <a:buNone/>
            </a:pPr>
            <a:r>
              <a:rPr lang="en-US" sz="1800" dirty="0" smtClean="0"/>
              <a:t>(Nicholson et al, 2001)</a:t>
            </a:r>
            <a:endParaRPr lang="en-US" sz="1800"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21</a:t>
            </a:fld>
            <a:endParaRPr lang="en-US" dirty="0">
              <a:latin typeface="Arial" charset="0"/>
            </a:endParaRPr>
          </a:p>
        </p:txBody>
      </p:sp>
    </p:spTree>
    <p:extLst>
      <p:ext uri="{BB962C8B-B14F-4D97-AF65-F5344CB8AC3E}">
        <p14:creationId xmlns:p14="http://schemas.microsoft.com/office/powerpoint/2010/main" val="2910741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907676"/>
            <a:ext cx="8229600" cy="591671"/>
          </a:xfrm>
        </p:spPr>
        <p:txBody>
          <a:bodyPr/>
          <a:lstStyle/>
          <a:p>
            <a:r>
              <a:rPr lang="en-US" dirty="0" smtClean="0"/>
              <a:t>Mental Health Affects on Children (continued)</a:t>
            </a:r>
            <a:endParaRPr lang="en-US" dirty="0"/>
          </a:p>
        </p:txBody>
      </p:sp>
      <p:sp>
        <p:nvSpPr>
          <p:cNvPr id="3" name="Content Placeholder 2"/>
          <p:cNvSpPr>
            <a:spLocks noGrp="1"/>
          </p:cNvSpPr>
          <p:nvPr>
            <p:ph idx="1"/>
          </p:nvPr>
        </p:nvSpPr>
        <p:spPr>
          <a:xfrm>
            <a:off x="399207" y="1896035"/>
            <a:ext cx="8247888" cy="4251960"/>
          </a:xfrm>
        </p:spPr>
        <p:txBody>
          <a:bodyPr/>
          <a:lstStyle/>
          <a:p>
            <a:pPr lvl="0"/>
            <a:r>
              <a:rPr lang="en-US" sz="2300" dirty="0"/>
              <a:t>Research indicates that children who have a parent with mental illness are at significantly greater risk for multiple psychosocial problems.</a:t>
            </a:r>
          </a:p>
          <a:p>
            <a:pPr marL="0" indent="0">
              <a:buNone/>
            </a:pPr>
            <a:endParaRPr lang="en-US" sz="2300" dirty="0"/>
          </a:p>
          <a:p>
            <a:pPr lvl="0"/>
            <a:r>
              <a:rPr lang="en-US" sz="2300" dirty="0"/>
              <a:t> Children whose parents have a mental illness are at risk of developing social, emotional, and/or behavioral problems.</a:t>
            </a:r>
          </a:p>
          <a:p>
            <a:pPr marL="0" indent="0">
              <a:buNone/>
            </a:pPr>
            <a:endParaRPr lang="en-US" sz="2300" dirty="0"/>
          </a:p>
          <a:p>
            <a:pPr lvl="0"/>
            <a:r>
              <a:rPr lang="en-US" sz="2300" dirty="0"/>
              <a:t>The environment in which children grow affects their developmental and emotional well-being as much as their genetic makeup does. </a:t>
            </a:r>
          </a:p>
          <a:p>
            <a:pPr marL="3657600" lvl="8" indent="0">
              <a:buNone/>
            </a:pPr>
            <a:r>
              <a:rPr lang="en-US" sz="1800" dirty="0">
                <a:solidFill>
                  <a:srgbClr val="000000"/>
                </a:solidFill>
              </a:rPr>
              <a:t>(Nicholson et al, 2001)</a:t>
            </a:r>
          </a:p>
          <a:p>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22</a:t>
            </a:fld>
            <a:endParaRPr lang="en-US" dirty="0">
              <a:latin typeface="Arial" charset="0"/>
            </a:endParaRPr>
          </a:p>
        </p:txBody>
      </p:sp>
    </p:spTree>
    <p:extLst>
      <p:ext uri="{BB962C8B-B14F-4D97-AF65-F5344CB8AC3E}">
        <p14:creationId xmlns:p14="http://schemas.microsoft.com/office/powerpoint/2010/main" val="148593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Disorders</a:t>
            </a:r>
            <a:endParaRPr lang="en-US" dirty="0"/>
          </a:p>
        </p:txBody>
      </p:sp>
      <p:sp>
        <p:nvSpPr>
          <p:cNvPr id="3" name="Content Placeholder 2"/>
          <p:cNvSpPr>
            <a:spLocks noGrp="1"/>
          </p:cNvSpPr>
          <p:nvPr>
            <p:ph sz="half" idx="1"/>
          </p:nvPr>
        </p:nvSpPr>
        <p:spPr>
          <a:xfrm>
            <a:off x="130629" y="1370534"/>
            <a:ext cx="4688113" cy="4370294"/>
          </a:xfrm>
        </p:spPr>
        <p:txBody>
          <a:bodyPr/>
          <a:lstStyle/>
          <a:p>
            <a:r>
              <a:rPr lang="en-US" b="1" u="sng" dirty="0"/>
              <a:t>Depressive </a:t>
            </a:r>
            <a:r>
              <a:rPr lang="en-US" b="1" u="sng" dirty="0" smtClean="0"/>
              <a:t>Disorders</a:t>
            </a:r>
            <a:endParaRPr lang="en-US" dirty="0"/>
          </a:p>
          <a:p>
            <a:pPr lvl="1"/>
            <a:r>
              <a:rPr lang="en-US" dirty="0"/>
              <a:t>Major Depressive Disorder</a:t>
            </a:r>
          </a:p>
          <a:p>
            <a:pPr lvl="1"/>
            <a:r>
              <a:rPr lang="en-US" dirty="0"/>
              <a:t>Persistent Depressive Disorder (dysthymia)</a:t>
            </a:r>
          </a:p>
          <a:p>
            <a:pPr lvl="1"/>
            <a:r>
              <a:rPr lang="en-US" dirty="0"/>
              <a:t>With </a:t>
            </a:r>
            <a:r>
              <a:rPr lang="en-US" dirty="0" err="1"/>
              <a:t>peripartum</a:t>
            </a:r>
            <a:r>
              <a:rPr lang="en-US" dirty="0"/>
              <a:t> onset</a:t>
            </a:r>
          </a:p>
          <a:p>
            <a:pPr marL="0" indent="0">
              <a:buNone/>
            </a:pPr>
            <a:endParaRPr lang="en-US" dirty="0"/>
          </a:p>
          <a:p>
            <a:r>
              <a:rPr lang="en-US" b="1" u="sng" dirty="0"/>
              <a:t>Bipolar and Related Disorders</a:t>
            </a:r>
            <a:endParaRPr lang="en-US" dirty="0"/>
          </a:p>
          <a:p>
            <a:pPr lvl="1"/>
            <a:r>
              <a:rPr lang="en-US" dirty="0"/>
              <a:t>Bipolar I Disorder</a:t>
            </a:r>
          </a:p>
          <a:p>
            <a:pPr lvl="1"/>
            <a:r>
              <a:rPr lang="en-US" dirty="0"/>
              <a:t>Bipolar II Disorder</a:t>
            </a:r>
          </a:p>
          <a:p>
            <a:pPr lvl="1"/>
            <a:r>
              <a:rPr lang="en-US" dirty="0"/>
              <a:t>Cyclothymic Disorder</a:t>
            </a:r>
          </a:p>
          <a:p>
            <a:pPr marL="0" indent="0">
              <a:buNone/>
            </a:pPr>
            <a:endParaRPr lang="en-US" dirty="0"/>
          </a:p>
          <a:p>
            <a:endParaRPr lang="en-US" dirty="0"/>
          </a:p>
        </p:txBody>
      </p:sp>
      <p:sp>
        <p:nvSpPr>
          <p:cNvPr id="5" name="Content Placeholder 4"/>
          <p:cNvSpPr>
            <a:spLocks noGrp="1"/>
          </p:cNvSpPr>
          <p:nvPr>
            <p:ph sz="half" idx="2"/>
          </p:nvPr>
        </p:nvSpPr>
        <p:spPr>
          <a:xfrm>
            <a:off x="4851399" y="1385046"/>
            <a:ext cx="3810000" cy="4356847"/>
          </a:xfrm>
        </p:spPr>
        <p:txBody>
          <a:bodyPr/>
          <a:lstStyle/>
          <a:p>
            <a:r>
              <a:rPr lang="en-US" b="1" u="sng" dirty="0"/>
              <a:t>Anxiety Disorder</a:t>
            </a:r>
            <a:endParaRPr lang="en-US" dirty="0"/>
          </a:p>
          <a:p>
            <a:pPr lvl="1"/>
            <a:r>
              <a:rPr lang="en-US" dirty="0"/>
              <a:t>Panic Disorder </a:t>
            </a:r>
          </a:p>
          <a:p>
            <a:pPr lvl="1"/>
            <a:r>
              <a:rPr lang="en-US" dirty="0"/>
              <a:t>Agoraphobia</a:t>
            </a:r>
          </a:p>
          <a:p>
            <a:pPr lvl="1"/>
            <a:r>
              <a:rPr lang="en-US" dirty="0"/>
              <a:t>Post-Traumatic Stress Disorder</a:t>
            </a:r>
          </a:p>
          <a:p>
            <a:pPr lvl="1"/>
            <a:r>
              <a:rPr lang="en-US" dirty="0"/>
              <a:t>General Anxiety Disorder</a:t>
            </a:r>
          </a:p>
          <a:p>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23</a:t>
            </a:fld>
            <a:endParaRPr lang="en-US" dirty="0">
              <a:latin typeface="Arial" charset="0"/>
            </a:endParaRPr>
          </a:p>
        </p:txBody>
      </p:sp>
    </p:spTree>
    <p:extLst>
      <p:ext uri="{BB962C8B-B14F-4D97-AF65-F5344CB8AC3E}">
        <p14:creationId xmlns:p14="http://schemas.microsoft.com/office/powerpoint/2010/main" val="330006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Disorders (continued)</a:t>
            </a:r>
            <a:endParaRPr lang="en-US" dirty="0"/>
          </a:p>
        </p:txBody>
      </p:sp>
      <p:sp>
        <p:nvSpPr>
          <p:cNvPr id="6" name="Content Placeholder 5"/>
          <p:cNvSpPr>
            <a:spLocks noGrp="1"/>
          </p:cNvSpPr>
          <p:nvPr>
            <p:ph idx="1"/>
          </p:nvPr>
        </p:nvSpPr>
        <p:spPr/>
        <p:txBody>
          <a:bodyPr/>
          <a:lstStyle/>
          <a:p>
            <a:r>
              <a:rPr lang="en-US" b="1" u="sng" dirty="0"/>
              <a:t>Personality </a:t>
            </a:r>
            <a:r>
              <a:rPr lang="en-US" b="1" u="sng" dirty="0" smtClean="0"/>
              <a:t>Disorders</a:t>
            </a:r>
            <a:endParaRPr lang="en-US" dirty="0"/>
          </a:p>
          <a:p>
            <a:pPr lvl="1"/>
            <a:r>
              <a:rPr lang="en-US" dirty="0"/>
              <a:t>Antisocial Personality Disorder</a:t>
            </a:r>
          </a:p>
          <a:p>
            <a:pPr lvl="1"/>
            <a:r>
              <a:rPr lang="en-US" dirty="0"/>
              <a:t>Borderline Personality Disorder</a:t>
            </a:r>
          </a:p>
          <a:p>
            <a:pPr marL="0" indent="0">
              <a:buNone/>
            </a:pPr>
            <a:endParaRPr lang="en-US" dirty="0"/>
          </a:p>
          <a:p>
            <a:r>
              <a:rPr lang="en-US" b="1" u="sng" dirty="0"/>
              <a:t>Schizophrenia Spectrum and Other Psychotic Disorders</a:t>
            </a:r>
            <a:endParaRPr lang="en-US" dirty="0"/>
          </a:p>
          <a:p>
            <a:pPr marL="0" indent="0">
              <a:buNone/>
            </a:pPr>
            <a:endParaRPr lang="en-US" dirty="0"/>
          </a:p>
          <a:p>
            <a:r>
              <a:rPr lang="en-US" b="1" u="sng" dirty="0"/>
              <a:t>Somatic Symptom and Related </a:t>
            </a:r>
            <a:r>
              <a:rPr lang="en-US" b="1" u="sng" dirty="0" smtClean="0"/>
              <a:t>Disorders</a:t>
            </a:r>
            <a:endParaRPr lang="en-US" dirty="0"/>
          </a:p>
          <a:p>
            <a:pPr lvl="1"/>
            <a:r>
              <a:rPr lang="en-US" dirty="0"/>
              <a:t>Factitious Disorder imposed on self</a:t>
            </a:r>
          </a:p>
          <a:p>
            <a:pPr lvl="1"/>
            <a:r>
              <a:rPr lang="en-US" dirty="0"/>
              <a:t>Factitious Disorder imposed on another</a:t>
            </a:r>
          </a:p>
          <a:p>
            <a:endParaRPr lang="en-US" dirty="0"/>
          </a:p>
        </p:txBody>
      </p:sp>
      <p:sp>
        <p:nvSpPr>
          <p:cNvPr id="5" name="Slide Number Placeholder 4"/>
          <p:cNvSpPr>
            <a:spLocks noGrp="1"/>
          </p:cNvSpPr>
          <p:nvPr>
            <p:ph type="sldNum" sz="quarter" idx="10"/>
          </p:nvPr>
        </p:nvSpPr>
        <p:spPr/>
        <p:txBody>
          <a:bodyPr/>
          <a:lstStyle/>
          <a:p>
            <a:pPr>
              <a:defRPr/>
            </a:pPr>
            <a:fld id="{4F2FC41F-FB59-420B-840C-5F2FF68BF828}" type="slidenum">
              <a:rPr lang="en-US" smtClean="0"/>
              <a:pPr>
                <a:defRPr/>
              </a:pPr>
              <a:t>24</a:t>
            </a:fld>
            <a:endParaRPr lang="en-US" sz="1400" dirty="0">
              <a:latin typeface="Arial" charset="0"/>
            </a:endParaRPr>
          </a:p>
        </p:txBody>
      </p:sp>
    </p:spTree>
    <p:extLst>
      <p:ext uri="{BB962C8B-B14F-4D97-AF65-F5344CB8AC3E}">
        <p14:creationId xmlns:p14="http://schemas.microsoft.com/office/powerpoint/2010/main" val="3215305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Mood Episodes</a:t>
            </a:r>
            <a:endParaRPr lang="en-US" dirty="0"/>
          </a:p>
        </p:txBody>
      </p:sp>
      <p:sp>
        <p:nvSpPr>
          <p:cNvPr id="3" name="Content Placeholder 2"/>
          <p:cNvSpPr>
            <a:spLocks noGrp="1"/>
          </p:cNvSpPr>
          <p:nvPr>
            <p:ph idx="1"/>
          </p:nvPr>
        </p:nvSpPr>
        <p:spPr>
          <a:xfrm>
            <a:off x="470645" y="1235635"/>
            <a:ext cx="8247888" cy="4251960"/>
          </a:xfrm>
        </p:spPr>
        <p:txBody>
          <a:bodyPr/>
          <a:lstStyle/>
          <a:p>
            <a:pPr marL="0" indent="0">
              <a:buNone/>
            </a:pPr>
            <a:r>
              <a:rPr lang="en-US" b="1" dirty="0"/>
              <a:t>Depressive episode</a:t>
            </a:r>
            <a:endParaRPr lang="en-US" dirty="0"/>
          </a:p>
          <a:p>
            <a:pPr marL="0" indent="0">
              <a:buNone/>
            </a:pPr>
            <a:r>
              <a:rPr lang="en-US" dirty="0" smtClean="0"/>
              <a:t>At </a:t>
            </a:r>
            <a:r>
              <a:rPr lang="en-US" dirty="0"/>
              <a:t>least two weeks of depressed mood or loss of interest or pleasure accompanied by at least four additional symptoms of </a:t>
            </a:r>
            <a:r>
              <a:rPr lang="en-US" dirty="0" smtClean="0"/>
              <a:t>depression:</a:t>
            </a:r>
          </a:p>
          <a:p>
            <a:pPr lvl="1"/>
            <a:r>
              <a:rPr lang="en-US" dirty="0" smtClean="0"/>
              <a:t>Significant </a:t>
            </a:r>
            <a:r>
              <a:rPr lang="en-US" dirty="0"/>
              <a:t>weight gain or </a:t>
            </a:r>
            <a:r>
              <a:rPr lang="en-US" dirty="0" smtClean="0"/>
              <a:t>loss</a:t>
            </a:r>
          </a:p>
          <a:p>
            <a:pPr lvl="1"/>
            <a:r>
              <a:rPr lang="en-US" dirty="0"/>
              <a:t>I</a:t>
            </a:r>
            <a:r>
              <a:rPr lang="en-US" dirty="0" smtClean="0"/>
              <a:t>nsomnia </a:t>
            </a:r>
            <a:r>
              <a:rPr lang="en-US" dirty="0"/>
              <a:t>or </a:t>
            </a:r>
            <a:r>
              <a:rPr lang="en-US" dirty="0" smtClean="0"/>
              <a:t>hypersomnia</a:t>
            </a:r>
          </a:p>
          <a:p>
            <a:pPr lvl="1"/>
            <a:r>
              <a:rPr lang="en-US" dirty="0"/>
              <a:t>O</a:t>
            </a:r>
            <a:r>
              <a:rPr lang="en-US" dirty="0" smtClean="0"/>
              <a:t>bservable </a:t>
            </a:r>
            <a:r>
              <a:rPr lang="en-US" dirty="0"/>
              <a:t>agitation or </a:t>
            </a:r>
            <a:r>
              <a:rPr lang="en-US" dirty="0" smtClean="0"/>
              <a:t>slowing</a:t>
            </a:r>
          </a:p>
          <a:p>
            <a:pPr lvl="1"/>
            <a:r>
              <a:rPr lang="en-US" dirty="0"/>
              <a:t>F</a:t>
            </a:r>
            <a:r>
              <a:rPr lang="en-US" dirty="0" smtClean="0"/>
              <a:t>atigue/energy loss</a:t>
            </a:r>
          </a:p>
          <a:p>
            <a:pPr lvl="1"/>
            <a:r>
              <a:rPr lang="en-US" dirty="0"/>
              <a:t>F</a:t>
            </a:r>
            <a:r>
              <a:rPr lang="en-US" dirty="0" smtClean="0"/>
              <a:t>eelings </a:t>
            </a:r>
            <a:r>
              <a:rPr lang="en-US" dirty="0"/>
              <a:t>of guilt or worthlessness, indecisiveness or inability to </a:t>
            </a:r>
            <a:r>
              <a:rPr lang="en-US" dirty="0" smtClean="0"/>
              <a:t>concentrate</a:t>
            </a:r>
          </a:p>
          <a:p>
            <a:pPr lvl="1"/>
            <a:r>
              <a:rPr lang="en-US" dirty="0"/>
              <a:t>R</a:t>
            </a:r>
            <a:r>
              <a:rPr lang="en-US" dirty="0" smtClean="0"/>
              <a:t>e-current </a:t>
            </a:r>
            <a:r>
              <a:rPr lang="en-US" dirty="0"/>
              <a:t>thoughts of death or suicidal ideation, attempt or </a:t>
            </a:r>
            <a:r>
              <a:rPr lang="en-US" dirty="0" smtClean="0"/>
              <a:t>plan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25</a:t>
            </a:fld>
            <a:endParaRPr lang="en-US" dirty="0">
              <a:latin typeface="Arial"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6847" y="3472772"/>
            <a:ext cx="1243906" cy="282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36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Mood Episodes (continued)</a:t>
            </a:r>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26</a:t>
            </a:fld>
            <a:endParaRPr lang="en-US" dirty="0">
              <a:latin typeface="Arial" charset="0"/>
            </a:endParaRPr>
          </a:p>
        </p:txBody>
      </p:sp>
      <p:sp>
        <p:nvSpPr>
          <p:cNvPr id="5" name="Text Placeholder 4"/>
          <p:cNvSpPr>
            <a:spLocks noGrp="1"/>
          </p:cNvSpPr>
          <p:nvPr>
            <p:ph type="body" sz="quarter" idx="11"/>
          </p:nvPr>
        </p:nvSpPr>
        <p:spPr>
          <a:xfrm>
            <a:off x="522514" y="1330742"/>
            <a:ext cx="8099425" cy="607560"/>
          </a:xfrm>
        </p:spPr>
        <p:txBody>
          <a:bodyPr/>
          <a:lstStyle/>
          <a:p>
            <a:r>
              <a:rPr lang="en-US" dirty="0" smtClean="0"/>
              <a:t>Manic Episode</a:t>
            </a:r>
          </a:p>
          <a:p>
            <a:r>
              <a:rPr lang="en-US" b="0" dirty="0"/>
              <a:t>Distinct period (at least 1 week) marked by </a:t>
            </a:r>
            <a:r>
              <a:rPr lang="en-US" b="0" dirty="0" smtClean="0"/>
              <a:t>abnormally and </a:t>
            </a:r>
            <a:r>
              <a:rPr lang="en-US" b="0" dirty="0"/>
              <a:t>persistently elevated, expansive, or irritable mood, plus at least 3 of the following:</a:t>
            </a:r>
          </a:p>
          <a:p>
            <a:endParaRPr lang="en-US" dirty="0" smtClean="0"/>
          </a:p>
          <a:p>
            <a:endParaRPr lang="en-US" dirty="0"/>
          </a:p>
        </p:txBody>
      </p:sp>
      <p:sp>
        <p:nvSpPr>
          <p:cNvPr id="3" name="Content Placeholder 2"/>
          <p:cNvSpPr>
            <a:spLocks noGrp="1"/>
          </p:cNvSpPr>
          <p:nvPr>
            <p:ph sz="half" idx="2"/>
          </p:nvPr>
        </p:nvSpPr>
        <p:spPr>
          <a:xfrm>
            <a:off x="457200" y="3120572"/>
            <a:ext cx="4040188" cy="3323772"/>
          </a:xfrm>
        </p:spPr>
        <p:txBody>
          <a:bodyPr/>
          <a:lstStyle/>
          <a:p>
            <a:pPr lvl="1"/>
            <a:r>
              <a:rPr lang="en-US" dirty="0"/>
              <a:t>G</a:t>
            </a:r>
            <a:r>
              <a:rPr lang="en-US" dirty="0" smtClean="0"/>
              <a:t>randiosity</a:t>
            </a:r>
          </a:p>
          <a:p>
            <a:pPr lvl="1"/>
            <a:r>
              <a:rPr lang="en-US" dirty="0"/>
              <a:t>D</a:t>
            </a:r>
            <a:r>
              <a:rPr lang="en-US" dirty="0" smtClean="0"/>
              <a:t>ecreased </a:t>
            </a:r>
            <a:r>
              <a:rPr lang="en-US" dirty="0"/>
              <a:t>need for </a:t>
            </a:r>
            <a:r>
              <a:rPr lang="en-US" dirty="0" smtClean="0"/>
              <a:t>sleep</a:t>
            </a:r>
          </a:p>
          <a:p>
            <a:pPr lvl="1"/>
            <a:r>
              <a:rPr lang="en-US" dirty="0"/>
              <a:t>P</a:t>
            </a:r>
            <a:r>
              <a:rPr lang="en-US" dirty="0" smtClean="0"/>
              <a:t>ressure </a:t>
            </a:r>
            <a:r>
              <a:rPr lang="en-US" dirty="0"/>
              <a:t>of </a:t>
            </a:r>
            <a:r>
              <a:rPr lang="en-US" dirty="0" smtClean="0"/>
              <a:t>speech</a:t>
            </a:r>
          </a:p>
          <a:p>
            <a:pPr lvl="1"/>
            <a:r>
              <a:rPr lang="en-US" dirty="0"/>
              <a:t>F</a:t>
            </a:r>
            <a:r>
              <a:rPr lang="en-US" dirty="0" smtClean="0"/>
              <a:t>light </a:t>
            </a:r>
            <a:r>
              <a:rPr lang="en-US" dirty="0"/>
              <a:t>of </a:t>
            </a:r>
            <a:r>
              <a:rPr lang="en-US" dirty="0" smtClean="0"/>
              <a:t>ideas</a:t>
            </a:r>
          </a:p>
          <a:p>
            <a:pPr lvl="1"/>
            <a:r>
              <a:rPr lang="en-US" dirty="0" smtClean="0"/>
              <a:t>Distractibility</a:t>
            </a:r>
            <a:endParaRPr lang="en-US" dirty="0"/>
          </a:p>
          <a:p>
            <a:pPr marL="457200" lvl="1" indent="0">
              <a:buNone/>
            </a:pPr>
            <a:endParaRPr lang="en-US" dirty="0" smtClean="0"/>
          </a:p>
          <a:p>
            <a:endParaRPr lang="en-US" dirty="0"/>
          </a:p>
        </p:txBody>
      </p:sp>
      <p:sp>
        <p:nvSpPr>
          <p:cNvPr id="6" name="Content Placeholder 5"/>
          <p:cNvSpPr>
            <a:spLocks noGrp="1"/>
          </p:cNvSpPr>
          <p:nvPr>
            <p:ph sz="half" idx="12"/>
          </p:nvPr>
        </p:nvSpPr>
        <p:spPr>
          <a:xfrm>
            <a:off x="4644571" y="3048002"/>
            <a:ext cx="4040188" cy="3345542"/>
          </a:xfrm>
        </p:spPr>
        <p:txBody>
          <a:bodyPr/>
          <a:lstStyle/>
          <a:p>
            <a:pPr lvl="1"/>
            <a:r>
              <a:rPr lang="en-US" sz="2100" dirty="0"/>
              <a:t>I</a:t>
            </a:r>
            <a:r>
              <a:rPr lang="en-US" sz="2100" dirty="0" smtClean="0"/>
              <a:t>ncreased </a:t>
            </a:r>
            <a:r>
              <a:rPr lang="en-US" sz="2100" dirty="0"/>
              <a:t>goal-directed activity or psychomotor </a:t>
            </a:r>
            <a:r>
              <a:rPr lang="en-US" sz="2100" dirty="0" smtClean="0"/>
              <a:t>agitation</a:t>
            </a:r>
            <a:endParaRPr lang="en-US" sz="2100" dirty="0"/>
          </a:p>
          <a:p>
            <a:pPr lvl="1"/>
            <a:r>
              <a:rPr lang="en-US" sz="2100" dirty="0" smtClean="0"/>
              <a:t>Involvement </a:t>
            </a:r>
            <a:r>
              <a:rPr lang="en-US" sz="2100" dirty="0"/>
              <a:t>in pleasurable activities with a high potential for painful consequences (e.g. gambling, fast driving, sexual promiscuity</a:t>
            </a:r>
            <a:r>
              <a:rPr lang="en-US" sz="2100" dirty="0" smtClean="0"/>
              <a:t>)</a:t>
            </a:r>
            <a:endParaRPr lang="en-US" sz="2100" dirty="0"/>
          </a:p>
          <a:p>
            <a:pPr marL="0" indent="0">
              <a:buNone/>
            </a:pPr>
            <a:endParaRPr lang="en-US" dirty="0"/>
          </a:p>
        </p:txBody>
      </p:sp>
    </p:spTree>
    <p:extLst>
      <p:ext uri="{BB962C8B-B14F-4D97-AF65-F5344CB8AC3E}">
        <p14:creationId xmlns:p14="http://schemas.microsoft.com/office/powerpoint/2010/main" val="2007066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Mood Episodes (continued)</a:t>
            </a:r>
            <a:endParaRPr lang="en-US" dirty="0"/>
          </a:p>
        </p:txBody>
      </p:sp>
      <p:sp>
        <p:nvSpPr>
          <p:cNvPr id="4" name="Text Placeholder 3"/>
          <p:cNvSpPr>
            <a:spLocks noGrp="1"/>
          </p:cNvSpPr>
          <p:nvPr>
            <p:ph type="body" sz="quarter" idx="11"/>
          </p:nvPr>
        </p:nvSpPr>
        <p:spPr>
          <a:xfrm>
            <a:off x="435882" y="1635542"/>
            <a:ext cx="8229600" cy="607560"/>
          </a:xfrm>
        </p:spPr>
        <p:txBody>
          <a:bodyPr/>
          <a:lstStyle/>
          <a:p>
            <a:r>
              <a:rPr lang="en-US" dirty="0" smtClean="0"/>
              <a:t>Hypomanic Episode</a:t>
            </a:r>
            <a:endParaRPr lang="en-US" dirty="0"/>
          </a:p>
        </p:txBody>
      </p:sp>
      <p:sp>
        <p:nvSpPr>
          <p:cNvPr id="5" name="Content Placeholder 4"/>
          <p:cNvSpPr>
            <a:spLocks noGrp="1"/>
          </p:cNvSpPr>
          <p:nvPr>
            <p:ph sz="half" idx="2"/>
          </p:nvPr>
        </p:nvSpPr>
        <p:spPr>
          <a:xfrm>
            <a:off x="413657" y="1980937"/>
            <a:ext cx="7032171" cy="1517006"/>
          </a:xfrm>
        </p:spPr>
        <p:txBody>
          <a:bodyPr/>
          <a:lstStyle/>
          <a:p>
            <a:pPr marL="0" indent="0">
              <a:buNone/>
            </a:pPr>
            <a:endParaRPr lang="en-US" dirty="0" smtClean="0"/>
          </a:p>
          <a:p>
            <a:pPr marL="0" indent="0">
              <a:buNone/>
            </a:pPr>
            <a:r>
              <a:rPr lang="en-US" dirty="0" smtClean="0"/>
              <a:t>At </a:t>
            </a:r>
            <a:r>
              <a:rPr lang="en-US" dirty="0"/>
              <a:t>least 4 days of markedly elevated, expansive, or irritable mood.</a:t>
            </a:r>
          </a:p>
        </p:txBody>
      </p:sp>
      <p:pic>
        <p:nvPicPr>
          <p:cNvPr id="7172" name="Picture 4" descr="MCj033199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1029" y="3550557"/>
            <a:ext cx="23796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A4624807-03D1-4D82-87D2-E5151F74A2DA}" type="slidenum">
              <a:rPr lang="en-US" smtClean="0"/>
              <a:pPr>
                <a:defRPr/>
              </a:pPr>
              <a:t>27</a:t>
            </a:fld>
            <a:endParaRPr lang="en-US" dirty="0"/>
          </a:p>
        </p:txBody>
      </p:sp>
    </p:spTree>
    <p:extLst>
      <p:ext uri="{BB962C8B-B14F-4D97-AF65-F5344CB8AC3E}">
        <p14:creationId xmlns:p14="http://schemas.microsoft.com/office/powerpoint/2010/main" val="1912927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Bipolar Questions</a:t>
            </a:r>
            <a:endParaRPr lang="en-US" dirty="0"/>
          </a:p>
        </p:txBody>
      </p:sp>
      <p:sp>
        <p:nvSpPr>
          <p:cNvPr id="8" name="Content Placeholder 7"/>
          <p:cNvSpPr>
            <a:spLocks noGrp="1"/>
          </p:cNvSpPr>
          <p:nvPr>
            <p:ph idx="1"/>
          </p:nvPr>
        </p:nvSpPr>
        <p:spPr>
          <a:xfrm>
            <a:off x="470645" y="1395292"/>
            <a:ext cx="8247888" cy="4251960"/>
          </a:xfrm>
        </p:spPr>
        <p:txBody>
          <a:bodyPr/>
          <a:lstStyle/>
          <a:p>
            <a:pPr lvl="0">
              <a:buFont typeface="Wingdings" pitchFamily="2" charset="2"/>
              <a:buChar char="ü"/>
            </a:pPr>
            <a:r>
              <a:rPr lang="en-US" dirty="0"/>
              <a:t>What answers for bi-polar remained the same? Why or why not?</a:t>
            </a:r>
          </a:p>
          <a:p>
            <a:pPr>
              <a:buFont typeface="Wingdings" pitchFamily="2" charset="2"/>
              <a:buChar char="ü"/>
            </a:pPr>
            <a:endParaRPr lang="en-US" dirty="0"/>
          </a:p>
          <a:p>
            <a:pPr lvl="0">
              <a:buFont typeface="Wingdings" pitchFamily="2" charset="2"/>
              <a:buChar char="ü"/>
            </a:pPr>
            <a:r>
              <a:rPr lang="en-US" dirty="0"/>
              <a:t>What answers for bi-polar are different? Why or why not?</a:t>
            </a:r>
          </a:p>
          <a:p>
            <a:pPr marL="0" indent="0">
              <a:buNone/>
            </a:pPr>
            <a:endParaRPr lang="en-US" dirty="0"/>
          </a:p>
          <a:p>
            <a:pPr lvl="0">
              <a:buFont typeface="Wingdings" pitchFamily="2" charset="2"/>
              <a:buChar char="ü"/>
            </a:pPr>
            <a:r>
              <a:rPr lang="en-US" dirty="0"/>
              <a:t>What other concerns do you have with the addition of mania?</a:t>
            </a:r>
          </a:p>
          <a:p>
            <a:endParaRPr lang="en-US" dirty="0"/>
          </a:p>
        </p:txBody>
      </p:sp>
      <p:pic>
        <p:nvPicPr>
          <p:cNvPr id="8194" name="Picture 2" descr="C:\Users\eneail\AppData\Local\Microsoft\Windows\Temporary Internet Files\Content.IE5\VT834RVI\MC90043379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8396" y="4618076"/>
            <a:ext cx="1737217" cy="173721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defRPr/>
            </a:pPr>
            <a:fld id="{DEF8101C-FC59-4877-A91F-A4D9D5505764}" type="slidenum">
              <a:rPr lang="en-US" smtClean="0"/>
              <a:pPr>
                <a:defRPr/>
              </a:pPr>
              <a:t>28</a:t>
            </a:fld>
            <a:endParaRPr lang="en-US" dirty="0">
              <a:latin typeface="Arial" charset="0"/>
            </a:endParaRPr>
          </a:p>
        </p:txBody>
      </p:sp>
    </p:spTree>
    <p:extLst>
      <p:ext uri="{BB962C8B-B14F-4D97-AF65-F5344CB8AC3E}">
        <p14:creationId xmlns:p14="http://schemas.microsoft.com/office/powerpoint/2010/main" val="609475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 Disorders</a:t>
            </a:r>
            <a:endParaRPr lang="en-US" dirty="0"/>
          </a:p>
        </p:txBody>
      </p:sp>
      <p:sp>
        <p:nvSpPr>
          <p:cNvPr id="3" name="Content Placeholder 2"/>
          <p:cNvSpPr>
            <a:spLocks noGrp="1"/>
          </p:cNvSpPr>
          <p:nvPr>
            <p:ph idx="1"/>
          </p:nvPr>
        </p:nvSpPr>
        <p:spPr/>
        <p:txBody>
          <a:bodyPr/>
          <a:lstStyle/>
          <a:p>
            <a:pPr marL="0" indent="0">
              <a:buNone/>
            </a:pPr>
            <a:endParaRPr lang="en-US" dirty="0"/>
          </a:p>
          <a:p>
            <a:pPr lvl="0"/>
            <a:r>
              <a:rPr lang="en-US" dirty="0" smtClean="0"/>
              <a:t>Panic Disorder </a:t>
            </a:r>
          </a:p>
          <a:p>
            <a:pPr marL="0" indent="0">
              <a:buNone/>
            </a:pPr>
            <a:endParaRPr lang="en-US" dirty="0" smtClean="0"/>
          </a:p>
          <a:p>
            <a:pPr lvl="0"/>
            <a:r>
              <a:rPr lang="en-US" dirty="0" smtClean="0"/>
              <a:t>Agoraphobia</a:t>
            </a:r>
          </a:p>
          <a:p>
            <a:pPr marL="0" indent="0">
              <a:buNone/>
            </a:pPr>
            <a:endParaRPr lang="en-US" dirty="0" smtClean="0"/>
          </a:p>
          <a:p>
            <a:pPr lvl="0"/>
            <a:r>
              <a:rPr lang="en-US" dirty="0" smtClean="0"/>
              <a:t>Generalized Anxiety Disorder</a:t>
            </a:r>
          </a:p>
          <a:p>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29</a:t>
            </a:fld>
            <a:endParaRPr lang="en-US" dirty="0">
              <a:latin typeface="Arial"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3630" y="3292791"/>
            <a:ext cx="25717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75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(continued)</a:t>
            </a:r>
            <a:endParaRPr lang="en-US" dirty="0"/>
          </a:p>
        </p:txBody>
      </p:sp>
      <p:sp>
        <p:nvSpPr>
          <p:cNvPr id="3" name="Content Placeholder 2"/>
          <p:cNvSpPr>
            <a:spLocks noGrp="1"/>
          </p:cNvSpPr>
          <p:nvPr>
            <p:ph idx="1"/>
          </p:nvPr>
        </p:nvSpPr>
        <p:spPr>
          <a:xfrm>
            <a:off x="470645" y="2102631"/>
            <a:ext cx="8247888" cy="4383741"/>
          </a:xfrm>
        </p:spPr>
        <p:txBody>
          <a:bodyPr/>
          <a:lstStyle/>
          <a:p>
            <a:r>
              <a:rPr lang="en-US" dirty="0"/>
              <a:t>Day Two</a:t>
            </a:r>
          </a:p>
          <a:p>
            <a:pPr lvl="1"/>
            <a:r>
              <a:rPr lang="en-US" dirty="0"/>
              <a:t>Adult Mental Health Disorder (cont.)</a:t>
            </a:r>
          </a:p>
          <a:p>
            <a:pPr lvl="1"/>
            <a:r>
              <a:rPr lang="en-US" dirty="0"/>
              <a:t>Dual Diagnosis and Co-Morbidity</a:t>
            </a:r>
          </a:p>
          <a:p>
            <a:pPr lvl="1"/>
            <a:r>
              <a:rPr lang="en-US" dirty="0"/>
              <a:t>Engaging Families</a:t>
            </a:r>
          </a:p>
          <a:p>
            <a:pPr lvl="1"/>
            <a:r>
              <a:rPr lang="en-US" dirty="0"/>
              <a:t>Services for Families Dealing with Adult Mental Health</a:t>
            </a:r>
          </a:p>
          <a:p>
            <a:pPr lvl="1"/>
            <a:r>
              <a:rPr lang="en-US" dirty="0"/>
              <a:t>Wrap-Up and Evaluations</a:t>
            </a:r>
          </a:p>
          <a:p>
            <a:endParaRPr lang="en-US" dirty="0"/>
          </a:p>
        </p:txBody>
      </p:sp>
      <p:sp>
        <p:nvSpPr>
          <p:cNvPr id="4" name="Slide Number Placeholder 3"/>
          <p:cNvSpPr>
            <a:spLocks noGrp="1"/>
          </p:cNvSpPr>
          <p:nvPr>
            <p:ph type="sldNum" sz="quarter" idx="10"/>
          </p:nvPr>
        </p:nvSpPr>
        <p:spPr/>
        <p:txBody>
          <a:bodyPr/>
          <a:lstStyle/>
          <a:p>
            <a:pPr>
              <a:defRPr/>
            </a:pPr>
            <a:fld id="{8E0BD697-C650-4553-8269-3DAFA0DE6DB9}" type="slidenum">
              <a:rPr lang="en-US" smtClean="0"/>
              <a:pPr>
                <a:defRPr/>
              </a:pPr>
              <a:t>3</a:t>
            </a:fld>
            <a:endParaRPr lang="en-US" dirty="0">
              <a:latin typeface="Arial" charset="0"/>
            </a:endParaRPr>
          </a:p>
        </p:txBody>
      </p:sp>
    </p:spTree>
    <p:extLst>
      <p:ext uri="{BB962C8B-B14F-4D97-AF65-F5344CB8AC3E}">
        <p14:creationId xmlns:p14="http://schemas.microsoft.com/office/powerpoint/2010/main" val="1765890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 Disorders</a:t>
            </a:r>
            <a:endParaRPr lang="en-US" dirty="0"/>
          </a:p>
        </p:txBody>
      </p:sp>
      <p:sp>
        <p:nvSpPr>
          <p:cNvPr id="3" name="Content Placeholder 2"/>
          <p:cNvSpPr>
            <a:spLocks noGrp="1"/>
          </p:cNvSpPr>
          <p:nvPr>
            <p:ph idx="1"/>
          </p:nvPr>
        </p:nvSpPr>
        <p:spPr>
          <a:xfrm>
            <a:off x="470645" y="1621715"/>
            <a:ext cx="8247888" cy="4251960"/>
          </a:xfrm>
        </p:spPr>
        <p:txBody>
          <a:bodyPr/>
          <a:lstStyle/>
          <a:p>
            <a:r>
              <a:rPr lang="en-US" b="1" dirty="0"/>
              <a:t>Cluster A: </a:t>
            </a:r>
            <a:r>
              <a:rPr lang="en-US" dirty="0"/>
              <a:t>Characterized by a pervasive pattern of oddness, eccentricity</a:t>
            </a:r>
          </a:p>
          <a:p>
            <a:pPr marL="0" indent="0">
              <a:buNone/>
            </a:pPr>
            <a:endParaRPr lang="en-US" dirty="0"/>
          </a:p>
          <a:p>
            <a:r>
              <a:rPr lang="en-US" b="1" dirty="0"/>
              <a:t>Cluster B: </a:t>
            </a:r>
            <a:r>
              <a:rPr lang="en-US" dirty="0"/>
              <a:t>Characterized by a pervasive pattern of emotionality, drama, and erratic behavior</a:t>
            </a:r>
          </a:p>
          <a:p>
            <a:pPr marL="0" indent="0">
              <a:buNone/>
            </a:pPr>
            <a:endParaRPr lang="en-US" i="1" dirty="0"/>
          </a:p>
          <a:p>
            <a:r>
              <a:rPr lang="en-US" b="1" dirty="0"/>
              <a:t>Cluster C: </a:t>
            </a:r>
            <a:r>
              <a:rPr lang="en-US" dirty="0"/>
              <a:t>Characterized by a pervasive pattern of anxiety, fearfulness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30</a:t>
            </a:fld>
            <a:endParaRPr lang="en-US" dirty="0">
              <a:latin typeface="Arial" charset="0"/>
            </a:endParaRPr>
          </a:p>
        </p:txBody>
      </p:sp>
    </p:spTree>
    <p:extLst>
      <p:ext uri="{BB962C8B-B14F-4D97-AF65-F5344CB8AC3E}">
        <p14:creationId xmlns:p14="http://schemas.microsoft.com/office/powerpoint/2010/main" val="1051787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Dual Diagnosis…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A </a:t>
            </a:r>
            <a:r>
              <a:rPr lang="en-US" dirty="0"/>
              <a:t>person who has both an alcohol or drug problem and an emotional/psychiatric problem.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31</a:t>
            </a:fld>
            <a:endParaRPr lang="en-US" dirty="0">
              <a:latin typeface="Arial" charset="0"/>
            </a:endParaRPr>
          </a:p>
        </p:txBody>
      </p:sp>
      <p:pic>
        <p:nvPicPr>
          <p:cNvPr id="10243" name="Picture 3" descr="C:\Users\eneail\AppData\Local\Microsoft\Windows\Temporary Internet Files\Content.IE5\VT834RVI\MC9002809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6036" y="3406140"/>
            <a:ext cx="2138127" cy="229656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eneail\AppData\Local\Microsoft\Windows\Temporary Internet Files\Content.IE5\6AJCH6T2\MM9000465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17382" y="3342128"/>
            <a:ext cx="2150745" cy="236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115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 on Dual Diagnosis</a:t>
            </a:r>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32</a:t>
            </a:fld>
            <a:endParaRPr lang="en-US" dirty="0">
              <a:latin typeface="Arial"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94430494"/>
              </p:ext>
            </p:extLst>
          </p:nvPr>
        </p:nvGraphicFramePr>
        <p:xfrm>
          <a:off x="469900" y="1438276"/>
          <a:ext cx="8331200" cy="4459603"/>
        </p:xfrm>
        <a:graphic>
          <a:graphicData uri="http://schemas.openxmlformats.org/drawingml/2006/table">
            <a:tbl>
              <a:tblPr firstRow="1" bandRow="1">
                <a:tableStyleId>{5C22544A-7EE6-4342-B048-85BDC9FD1C3A}</a:tableStyleId>
              </a:tblPr>
              <a:tblGrid>
                <a:gridCol w="4165600"/>
                <a:gridCol w="4165600"/>
              </a:tblGrid>
              <a:tr h="882120">
                <a:tc>
                  <a:txBody>
                    <a:bodyPr/>
                    <a:lstStyle/>
                    <a:p>
                      <a:r>
                        <a:rPr lang="en-US" dirty="0" smtClean="0">
                          <a:solidFill>
                            <a:schemeClr val="tx1"/>
                          </a:solidFill>
                        </a:rPr>
                        <a:t>Psychiatric Disorder</a:t>
                      </a:r>
                      <a:endParaRPr lang="en-US" dirty="0">
                        <a:solidFill>
                          <a:schemeClr val="tx1"/>
                        </a:solidFill>
                      </a:endParaRPr>
                    </a:p>
                  </a:txBody>
                  <a:tcPr/>
                </a:tc>
                <a:tc>
                  <a:txBody>
                    <a:bodyPr/>
                    <a:lstStyle/>
                    <a:p>
                      <a:r>
                        <a:rPr lang="en-US" dirty="0" smtClean="0">
                          <a:solidFill>
                            <a:schemeClr val="tx1"/>
                          </a:solidFill>
                        </a:rPr>
                        <a:t>Increased</a:t>
                      </a:r>
                      <a:r>
                        <a:rPr lang="en-US" baseline="0" dirty="0" smtClean="0">
                          <a:solidFill>
                            <a:schemeClr val="tx1"/>
                          </a:solidFill>
                        </a:rPr>
                        <a:t> Risk for Substance Abuse</a:t>
                      </a:r>
                      <a:endParaRPr lang="en-US" dirty="0">
                        <a:solidFill>
                          <a:schemeClr val="tx1"/>
                        </a:solidFill>
                      </a:endParaRPr>
                    </a:p>
                  </a:txBody>
                  <a:tcPr/>
                </a:tc>
              </a:tr>
              <a:tr h="511069">
                <a:tc>
                  <a:txBody>
                    <a:bodyPr/>
                    <a:lstStyle/>
                    <a:p>
                      <a:r>
                        <a:rPr lang="en-US" dirty="0" smtClean="0">
                          <a:solidFill>
                            <a:schemeClr val="tx1"/>
                          </a:solidFill>
                        </a:rPr>
                        <a:t>Antisocial Personality Disorder</a:t>
                      </a:r>
                      <a:endParaRPr lang="en-US" dirty="0">
                        <a:solidFill>
                          <a:schemeClr val="tx1"/>
                        </a:solidFill>
                      </a:endParaRPr>
                    </a:p>
                  </a:txBody>
                  <a:tcPr/>
                </a:tc>
                <a:tc>
                  <a:txBody>
                    <a:bodyPr/>
                    <a:lstStyle/>
                    <a:p>
                      <a:r>
                        <a:rPr lang="en-US" dirty="0" smtClean="0">
                          <a:solidFill>
                            <a:schemeClr val="tx1"/>
                          </a:solidFill>
                        </a:rPr>
                        <a:t>15.5%</a:t>
                      </a:r>
                      <a:endParaRPr lang="en-US" dirty="0">
                        <a:solidFill>
                          <a:schemeClr val="tx1"/>
                        </a:solidFill>
                      </a:endParaRPr>
                    </a:p>
                  </a:txBody>
                  <a:tcPr/>
                </a:tc>
              </a:tr>
              <a:tr h="511069">
                <a:tc>
                  <a:txBody>
                    <a:bodyPr/>
                    <a:lstStyle/>
                    <a:p>
                      <a:r>
                        <a:rPr lang="en-US" dirty="0" smtClean="0">
                          <a:solidFill>
                            <a:schemeClr val="tx1"/>
                          </a:solidFill>
                        </a:rPr>
                        <a:t>Manic Episode</a:t>
                      </a:r>
                      <a:endParaRPr lang="en-US" dirty="0">
                        <a:solidFill>
                          <a:schemeClr val="tx1"/>
                        </a:solidFill>
                      </a:endParaRPr>
                    </a:p>
                  </a:txBody>
                  <a:tcPr/>
                </a:tc>
                <a:tc>
                  <a:txBody>
                    <a:bodyPr/>
                    <a:lstStyle/>
                    <a:p>
                      <a:r>
                        <a:rPr lang="en-US" dirty="0" smtClean="0">
                          <a:solidFill>
                            <a:schemeClr val="tx1"/>
                          </a:solidFill>
                        </a:rPr>
                        <a:t>14.5%</a:t>
                      </a:r>
                      <a:endParaRPr lang="en-US" dirty="0">
                        <a:solidFill>
                          <a:schemeClr val="tx1"/>
                        </a:solidFill>
                      </a:endParaRPr>
                    </a:p>
                  </a:txBody>
                  <a:tcPr/>
                </a:tc>
              </a:tr>
              <a:tr h="511069">
                <a:tc>
                  <a:txBody>
                    <a:bodyPr/>
                    <a:lstStyle/>
                    <a:p>
                      <a:r>
                        <a:rPr lang="en-US" dirty="0" smtClean="0">
                          <a:solidFill>
                            <a:schemeClr val="tx1"/>
                          </a:solidFill>
                        </a:rPr>
                        <a:t>Schizophrenia</a:t>
                      </a:r>
                      <a:endParaRPr lang="en-US" dirty="0">
                        <a:solidFill>
                          <a:schemeClr val="tx1"/>
                        </a:solidFill>
                      </a:endParaRPr>
                    </a:p>
                  </a:txBody>
                  <a:tcPr/>
                </a:tc>
                <a:tc>
                  <a:txBody>
                    <a:bodyPr/>
                    <a:lstStyle/>
                    <a:p>
                      <a:r>
                        <a:rPr lang="en-US" dirty="0" smtClean="0">
                          <a:solidFill>
                            <a:schemeClr val="tx1"/>
                          </a:solidFill>
                        </a:rPr>
                        <a:t>10.1%</a:t>
                      </a:r>
                      <a:endParaRPr lang="en-US" dirty="0">
                        <a:solidFill>
                          <a:schemeClr val="tx1"/>
                        </a:solidFill>
                      </a:endParaRPr>
                    </a:p>
                  </a:txBody>
                  <a:tcPr/>
                </a:tc>
              </a:tr>
              <a:tr h="511069">
                <a:tc>
                  <a:txBody>
                    <a:bodyPr/>
                    <a:lstStyle/>
                    <a:p>
                      <a:r>
                        <a:rPr lang="en-US" dirty="0" smtClean="0">
                          <a:solidFill>
                            <a:schemeClr val="tx1"/>
                          </a:solidFill>
                        </a:rPr>
                        <a:t>Panic</a:t>
                      </a:r>
                      <a:r>
                        <a:rPr lang="en-US" baseline="0" dirty="0" smtClean="0">
                          <a:solidFill>
                            <a:schemeClr val="tx1"/>
                          </a:solidFill>
                        </a:rPr>
                        <a:t> Disorder</a:t>
                      </a:r>
                      <a:endParaRPr lang="en-US" dirty="0">
                        <a:solidFill>
                          <a:schemeClr val="tx1"/>
                        </a:solidFill>
                      </a:endParaRPr>
                    </a:p>
                  </a:txBody>
                  <a:tcPr/>
                </a:tc>
                <a:tc>
                  <a:txBody>
                    <a:bodyPr/>
                    <a:lstStyle/>
                    <a:p>
                      <a:r>
                        <a:rPr lang="en-US" dirty="0" smtClean="0">
                          <a:solidFill>
                            <a:schemeClr val="tx1"/>
                          </a:solidFill>
                        </a:rPr>
                        <a:t>4.3%</a:t>
                      </a:r>
                      <a:endParaRPr lang="en-US" dirty="0">
                        <a:solidFill>
                          <a:schemeClr val="tx1"/>
                        </a:solidFill>
                      </a:endParaRPr>
                    </a:p>
                  </a:txBody>
                  <a:tcPr/>
                </a:tc>
              </a:tr>
              <a:tr h="511069">
                <a:tc>
                  <a:txBody>
                    <a:bodyPr/>
                    <a:lstStyle/>
                    <a:p>
                      <a:r>
                        <a:rPr lang="en-US" dirty="0" smtClean="0">
                          <a:solidFill>
                            <a:schemeClr val="tx1"/>
                          </a:solidFill>
                        </a:rPr>
                        <a:t>Major Depressive Episode</a:t>
                      </a:r>
                      <a:endParaRPr lang="en-US" dirty="0">
                        <a:solidFill>
                          <a:schemeClr val="tx1"/>
                        </a:solidFill>
                      </a:endParaRPr>
                    </a:p>
                  </a:txBody>
                  <a:tcPr/>
                </a:tc>
                <a:tc>
                  <a:txBody>
                    <a:bodyPr/>
                    <a:lstStyle/>
                    <a:p>
                      <a:r>
                        <a:rPr lang="en-US" dirty="0" smtClean="0">
                          <a:solidFill>
                            <a:schemeClr val="tx1"/>
                          </a:solidFill>
                        </a:rPr>
                        <a:t>4.1%</a:t>
                      </a:r>
                      <a:endParaRPr lang="en-US" dirty="0">
                        <a:solidFill>
                          <a:schemeClr val="tx1"/>
                        </a:solidFill>
                      </a:endParaRPr>
                    </a:p>
                  </a:txBody>
                  <a:tcPr/>
                </a:tc>
              </a:tr>
              <a:tr h="511069">
                <a:tc>
                  <a:txBody>
                    <a:bodyPr/>
                    <a:lstStyle/>
                    <a:p>
                      <a:r>
                        <a:rPr lang="en-US" dirty="0" smtClean="0">
                          <a:solidFill>
                            <a:schemeClr val="tx1"/>
                          </a:solidFill>
                        </a:rPr>
                        <a:t>Obsessive-Compulsive</a:t>
                      </a:r>
                      <a:r>
                        <a:rPr lang="en-US" baseline="0" dirty="0" smtClean="0">
                          <a:solidFill>
                            <a:schemeClr val="tx1"/>
                          </a:solidFill>
                        </a:rPr>
                        <a:t> Disorder</a:t>
                      </a:r>
                      <a:endParaRPr lang="en-US" dirty="0">
                        <a:solidFill>
                          <a:schemeClr val="tx1"/>
                        </a:solidFill>
                      </a:endParaRPr>
                    </a:p>
                  </a:txBody>
                  <a:tcPr/>
                </a:tc>
                <a:tc>
                  <a:txBody>
                    <a:bodyPr/>
                    <a:lstStyle/>
                    <a:p>
                      <a:r>
                        <a:rPr lang="en-US" dirty="0" smtClean="0">
                          <a:solidFill>
                            <a:schemeClr val="tx1"/>
                          </a:solidFill>
                        </a:rPr>
                        <a:t>3.4%</a:t>
                      </a:r>
                      <a:endParaRPr lang="en-US" dirty="0">
                        <a:solidFill>
                          <a:schemeClr val="tx1"/>
                        </a:solidFill>
                      </a:endParaRPr>
                    </a:p>
                  </a:txBody>
                  <a:tcPr/>
                </a:tc>
              </a:tr>
              <a:tr h="511069">
                <a:tc>
                  <a:txBody>
                    <a:bodyPr/>
                    <a:lstStyle/>
                    <a:p>
                      <a:r>
                        <a:rPr lang="en-US" dirty="0" smtClean="0">
                          <a:solidFill>
                            <a:schemeClr val="tx1"/>
                          </a:solidFill>
                        </a:rPr>
                        <a:t>Phobias</a:t>
                      </a:r>
                      <a:endParaRPr lang="en-US" dirty="0">
                        <a:solidFill>
                          <a:schemeClr val="tx1"/>
                        </a:solidFill>
                      </a:endParaRPr>
                    </a:p>
                  </a:txBody>
                  <a:tcPr/>
                </a:tc>
                <a:tc>
                  <a:txBody>
                    <a:bodyPr/>
                    <a:lstStyle/>
                    <a:p>
                      <a:r>
                        <a:rPr lang="en-US" dirty="0" smtClean="0">
                          <a:solidFill>
                            <a:schemeClr val="tx1"/>
                          </a:solidFill>
                        </a:rPr>
                        <a:t>2.4%</a:t>
                      </a:r>
                      <a:endParaRPr lang="en-US" dirty="0">
                        <a:solidFill>
                          <a:schemeClr val="tx1"/>
                        </a:solidFill>
                      </a:endParaRPr>
                    </a:p>
                  </a:txBody>
                  <a:tcPr/>
                </a:tc>
              </a:tr>
            </a:tbl>
          </a:graphicData>
        </a:graphic>
      </p:graphicFrame>
      <p:sp>
        <p:nvSpPr>
          <p:cNvPr id="3" name="TextBox 2"/>
          <p:cNvSpPr txBox="1"/>
          <p:nvPr/>
        </p:nvSpPr>
        <p:spPr>
          <a:xfrm>
            <a:off x="5076497" y="5880539"/>
            <a:ext cx="3626069" cy="338554"/>
          </a:xfrm>
          <a:prstGeom prst="rect">
            <a:avLst/>
          </a:prstGeom>
          <a:noFill/>
        </p:spPr>
        <p:txBody>
          <a:bodyPr wrap="square" rtlCol="0">
            <a:spAutoFit/>
          </a:bodyPr>
          <a:lstStyle/>
          <a:p>
            <a:r>
              <a:rPr lang="en-US" sz="1600" dirty="0" smtClean="0"/>
              <a:t>National Drug Intelligence Center</a:t>
            </a:r>
            <a:endParaRPr lang="en-US" sz="1600" dirty="0"/>
          </a:p>
        </p:txBody>
      </p:sp>
    </p:spTree>
    <p:extLst>
      <p:ext uri="{BB962C8B-B14F-4D97-AF65-F5344CB8AC3E}">
        <p14:creationId xmlns:p14="http://schemas.microsoft.com/office/powerpoint/2010/main" val="4025300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Co-Morbidity</a:t>
            </a:r>
            <a:endParaRPr lang="en-US" dirty="0"/>
          </a:p>
        </p:txBody>
      </p:sp>
      <p:sp>
        <p:nvSpPr>
          <p:cNvPr id="3" name="Content Placeholder 2"/>
          <p:cNvSpPr>
            <a:spLocks noGrp="1"/>
          </p:cNvSpPr>
          <p:nvPr>
            <p:ph idx="1"/>
          </p:nvPr>
        </p:nvSpPr>
        <p:spPr>
          <a:xfrm>
            <a:off x="447785" y="1918895"/>
            <a:ext cx="8247888" cy="4251960"/>
          </a:xfrm>
        </p:spPr>
        <p:txBody>
          <a:bodyPr/>
          <a:lstStyle/>
          <a:p>
            <a:pPr marL="0" indent="0">
              <a:buNone/>
            </a:pPr>
            <a:r>
              <a:rPr lang="en-US" dirty="0"/>
              <a:t>T</a:t>
            </a:r>
            <a:r>
              <a:rPr lang="en-US" dirty="0" smtClean="0"/>
              <a:t>he </a:t>
            </a:r>
            <a:r>
              <a:rPr lang="en-US" dirty="0"/>
              <a:t>presence of more than one mental health disorder occurring in an individual at the same time. </a:t>
            </a:r>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33</a:t>
            </a:fld>
            <a:endParaRPr lang="en-US" dirty="0">
              <a:latin typeface="Arial" charset="0"/>
            </a:endParaRPr>
          </a:p>
        </p:txBody>
      </p:sp>
      <p:pic>
        <p:nvPicPr>
          <p:cNvPr id="22530" name="Picture 2" descr="C:\Users\eneail\AppData\Local\Microsoft\Windows\Temporary Internet Files\Content.IE5\3MQF4ONX\MC9002949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6684" y="3314700"/>
            <a:ext cx="2528316" cy="2528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7961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Co-Morbidity and Mental Illness</a:t>
            </a:r>
            <a:endParaRPr lang="en-US" dirty="0"/>
          </a:p>
        </p:txBody>
      </p:sp>
      <p:sp>
        <p:nvSpPr>
          <p:cNvPr id="3" name="Content Placeholder 2"/>
          <p:cNvSpPr>
            <a:spLocks noGrp="1"/>
          </p:cNvSpPr>
          <p:nvPr>
            <p:ph idx="1"/>
          </p:nvPr>
        </p:nvSpPr>
        <p:spPr>
          <a:xfrm>
            <a:off x="424925" y="1644575"/>
            <a:ext cx="8247888" cy="4251960"/>
          </a:xfrm>
        </p:spPr>
        <p:txBody>
          <a:bodyPr/>
          <a:lstStyle/>
          <a:p>
            <a:pPr lvl="0"/>
            <a:r>
              <a:rPr lang="en-US" sz="2300" dirty="0"/>
              <a:t>45 percent of those with one mental disorder met criteria for two or more disorders</a:t>
            </a:r>
            <a:r>
              <a:rPr lang="en-US" sz="2300" dirty="0" smtClean="0"/>
              <a:t>.</a:t>
            </a:r>
            <a:r>
              <a:rPr lang="en-US" sz="2300" dirty="0"/>
              <a:t> </a:t>
            </a:r>
            <a:endParaRPr lang="en-US" sz="2300" dirty="0" smtClean="0"/>
          </a:p>
          <a:p>
            <a:pPr marL="0" lvl="0" indent="0">
              <a:buNone/>
            </a:pPr>
            <a:endParaRPr lang="en-US" sz="2300" dirty="0"/>
          </a:p>
          <a:p>
            <a:pPr lvl="0"/>
            <a:r>
              <a:rPr lang="en-US" sz="2300" dirty="0"/>
              <a:t>Major Depressive Disorder is a very common comorbid disorder. </a:t>
            </a:r>
            <a:endParaRPr lang="en-US" sz="2300" dirty="0" smtClean="0"/>
          </a:p>
          <a:p>
            <a:pPr marL="0" lvl="0" indent="0">
              <a:buNone/>
            </a:pPr>
            <a:endParaRPr lang="en-US" sz="2300" dirty="0"/>
          </a:p>
          <a:p>
            <a:pPr lvl="0"/>
            <a:r>
              <a:rPr lang="en-US" sz="2300" dirty="0"/>
              <a:t>Personality Disorders are often criticized because their comorbidity rates are excessively high, approaching 60% </a:t>
            </a:r>
            <a:endParaRPr lang="en-US" sz="2300" dirty="0" smtClean="0"/>
          </a:p>
          <a:p>
            <a:pPr marL="0" lvl="0" indent="0">
              <a:buNone/>
            </a:pPr>
            <a:endParaRPr lang="en-US" sz="2300" dirty="0"/>
          </a:p>
          <a:p>
            <a:pPr lvl="0"/>
            <a:r>
              <a:rPr lang="en-US" sz="2300" dirty="0"/>
              <a:t>Comorbidity is also found to be high in drug addicts, both physiologically and psychologically. </a:t>
            </a:r>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34</a:t>
            </a:fld>
            <a:endParaRPr lang="en-US" dirty="0">
              <a:latin typeface="Arial" charset="0"/>
            </a:endParaRPr>
          </a:p>
        </p:txBody>
      </p:sp>
    </p:spTree>
    <p:extLst>
      <p:ext uri="{BB962C8B-B14F-4D97-AF65-F5344CB8AC3E}">
        <p14:creationId xmlns:p14="http://schemas.microsoft.com/office/powerpoint/2010/main" val="2597873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999116"/>
            <a:ext cx="8229600" cy="591671"/>
          </a:xfrm>
        </p:spPr>
        <p:txBody>
          <a:bodyPr/>
          <a:lstStyle/>
          <a:p>
            <a:r>
              <a:rPr lang="en-US" dirty="0" smtClean="0"/>
              <a:t>Co-Morbidity and Mental Illness (continued)</a:t>
            </a:r>
            <a:endParaRPr lang="en-US" dirty="0"/>
          </a:p>
        </p:txBody>
      </p:sp>
      <p:sp>
        <p:nvSpPr>
          <p:cNvPr id="3" name="Content Placeholder 2"/>
          <p:cNvSpPr>
            <a:spLocks noGrp="1"/>
          </p:cNvSpPr>
          <p:nvPr>
            <p:ph idx="1"/>
          </p:nvPr>
        </p:nvSpPr>
        <p:spPr>
          <a:xfrm>
            <a:off x="379205" y="1850315"/>
            <a:ext cx="8247888" cy="4251960"/>
          </a:xfrm>
        </p:spPr>
        <p:txBody>
          <a:bodyPr/>
          <a:lstStyle/>
          <a:p>
            <a:r>
              <a:rPr lang="en-US" sz="2200" dirty="0" smtClean="0"/>
              <a:t>OCD </a:t>
            </a:r>
            <a:r>
              <a:rPr lang="en-US" sz="2200" dirty="0"/>
              <a:t>is sometimes accompanied by depression, eating disorders, substance abuse, or other anxiety disorders.2-4 Symptoms of OCD can also coexist and may even be part of a spectrum of other brain disorders, such as Tourette’s syndrome.  </a:t>
            </a:r>
            <a:endParaRPr lang="en-US" sz="2200" dirty="0" smtClean="0"/>
          </a:p>
          <a:p>
            <a:pPr marL="0" indent="0">
              <a:buNone/>
            </a:pPr>
            <a:endParaRPr lang="en-US" sz="2200" dirty="0"/>
          </a:p>
          <a:p>
            <a:pPr lvl="0"/>
            <a:r>
              <a:rPr lang="en-US" sz="2200" dirty="0"/>
              <a:t>OCD and Schizophrenia have been seen together as the OCD seems to be a coping mechanism that help the person with schizophrenia feel protected. </a:t>
            </a:r>
            <a:endParaRPr lang="en-US" sz="2200" dirty="0" smtClean="0"/>
          </a:p>
          <a:p>
            <a:pPr marL="0" lvl="0" indent="0">
              <a:buNone/>
            </a:pPr>
            <a:endParaRPr lang="en-US" sz="2200" dirty="0"/>
          </a:p>
          <a:p>
            <a:pPr lvl="0"/>
            <a:r>
              <a:rPr lang="en-US" sz="2200" dirty="0"/>
              <a:t>An association also exists between respiratory diseases and Panic Disorder. </a:t>
            </a:r>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35</a:t>
            </a:fld>
            <a:endParaRPr lang="en-US" dirty="0">
              <a:latin typeface="Arial" charset="0"/>
            </a:endParaRPr>
          </a:p>
        </p:txBody>
      </p:sp>
    </p:spTree>
    <p:extLst>
      <p:ext uri="{BB962C8B-B14F-4D97-AF65-F5344CB8AC3E}">
        <p14:creationId xmlns:p14="http://schemas.microsoft.com/office/powerpoint/2010/main" val="1465718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Saleeby</a:t>
            </a:r>
            <a:r>
              <a:rPr lang="en-US" dirty="0" smtClean="0"/>
              <a:t> Quote…</a:t>
            </a:r>
            <a:endParaRPr lang="en-US" dirty="0"/>
          </a:p>
        </p:txBody>
      </p:sp>
      <p:sp>
        <p:nvSpPr>
          <p:cNvPr id="3" name="Content Placeholder 2"/>
          <p:cNvSpPr>
            <a:spLocks noGrp="1"/>
          </p:cNvSpPr>
          <p:nvPr>
            <p:ph idx="1"/>
          </p:nvPr>
        </p:nvSpPr>
        <p:spPr>
          <a:xfrm>
            <a:off x="447785" y="1804595"/>
            <a:ext cx="8247888" cy="4251960"/>
          </a:xfrm>
        </p:spPr>
        <p:txBody>
          <a:bodyPr/>
          <a:lstStyle/>
          <a:p>
            <a:pPr marL="0" indent="0">
              <a:buNone/>
            </a:pPr>
            <a:r>
              <a:rPr lang="en-US" dirty="0"/>
              <a:t>At the very least, the strengths perspective obligates workers to understand that; however downtrodden or sick, individuals have survived (and in some cases even thrived). They have taken steps, summoned up resources, and coped. We need to know what they have done, how they have done it, what they have learned from doing it, what resources (inner and outer) were available in their struggle to surmount their troubles. (</a:t>
            </a:r>
            <a:r>
              <a:rPr lang="en-US" dirty="0" err="1"/>
              <a:t>Saleeby</a:t>
            </a:r>
            <a:r>
              <a:rPr lang="en-US" dirty="0"/>
              <a:t>, 1992)</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36</a:t>
            </a:fld>
            <a:endParaRPr lang="en-US" dirty="0">
              <a:latin typeface="Arial" charset="0"/>
            </a:endParaRPr>
          </a:p>
        </p:txBody>
      </p:sp>
    </p:spTree>
    <p:extLst>
      <p:ext uri="{BB962C8B-B14F-4D97-AF65-F5344CB8AC3E}">
        <p14:creationId xmlns:p14="http://schemas.microsoft.com/office/powerpoint/2010/main" val="39849020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Eco-Maps</a:t>
            </a:r>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37</a:t>
            </a:fld>
            <a:endParaRPr lang="en-US" dirty="0">
              <a:latin typeface="Arial" charset="0"/>
            </a:endParaRPr>
          </a:p>
        </p:txBody>
      </p:sp>
      <p:pic>
        <p:nvPicPr>
          <p:cNvPr id="2458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3972" y="1197105"/>
            <a:ext cx="6537819" cy="504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8561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Decisions</a:t>
            </a:r>
            <a:endParaRPr lang="en-US" dirty="0"/>
          </a:p>
        </p:txBody>
      </p:sp>
      <p:sp>
        <p:nvSpPr>
          <p:cNvPr id="3" name="Content Placeholder 2"/>
          <p:cNvSpPr>
            <a:spLocks noGrp="1"/>
          </p:cNvSpPr>
          <p:nvPr>
            <p:ph idx="1"/>
          </p:nvPr>
        </p:nvSpPr>
        <p:spPr>
          <a:xfrm>
            <a:off x="205740" y="1438835"/>
            <a:ext cx="8641079" cy="4251960"/>
          </a:xfrm>
        </p:spPr>
        <p:txBody>
          <a:bodyPr/>
          <a:lstStyle/>
          <a:p>
            <a:pPr marL="0" indent="0">
              <a:buNone/>
            </a:pPr>
            <a:r>
              <a:rPr lang="en-US" sz="2200" b="1" u="sng" dirty="0"/>
              <a:t>Safe</a:t>
            </a:r>
            <a:r>
              <a:rPr lang="en-US" sz="2200" b="1" dirty="0"/>
              <a:t>:  </a:t>
            </a:r>
            <a:endParaRPr lang="en-US" sz="2200" dirty="0"/>
          </a:p>
          <a:p>
            <a:pPr marL="0" indent="0">
              <a:buNone/>
            </a:pPr>
            <a:r>
              <a:rPr lang="en-US" sz="2200" dirty="0"/>
              <a:t>Either caregiver’s existing Protective Capacities sufficiently control each specific and identified Safety Threat or no Safety Threats exist. Child can safely remain in the current living arrangement or with caregiver(s) of origin. Safety plan is not required</a:t>
            </a:r>
            <a:r>
              <a:rPr lang="en-US" sz="2200" dirty="0" smtClean="0"/>
              <a:t>.</a:t>
            </a:r>
          </a:p>
          <a:p>
            <a:pPr marL="0" indent="0">
              <a:buNone/>
            </a:pPr>
            <a:endParaRPr lang="en-US" sz="2200" dirty="0"/>
          </a:p>
          <a:p>
            <a:pPr marL="0" indent="0">
              <a:buNone/>
            </a:pPr>
            <a:r>
              <a:rPr lang="en-US" sz="2200" b="1" u="sng" dirty="0"/>
              <a:t>Safe with a Comprehensive Safety Plan</a:t>
            </a:r>
            <a:r>
              <a:rPr lang="en-US" sz="2200" b="1" dirty="0"/>
              <a:t>:</a:t>
            </a:r>
            <a:r>
              <a:rPr lang="en-US" sz="2200" dirty="0"/>
              <a:t>  </a:t>
            </a:r>
          </a:p>
          <a:p>
            <a:pPr marL="0" indent="0">
              <a:buNone/>
            </a:pPr>
            <a:r>
              <a:rPr lang="en-US" sz="2200" dirty="0"/>
              <a:t>Either the caregiver(s) of origin existing Protective Capacities can be supplemented by safety actions to control each specific and identified Safety Threat or the child must temporarily reside in an alternate informal living arrangement. No court involvement is necessary; however a Safety Plan is required. </a:t>
            </a:r>
          </a:p>
          <a:p>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38</a:t>
            </a:fld>
            <a:endParaRPr lang="en-US" dirty="0">
              <a:latin typeface="Arial" charset="0"/>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8519" y="2910840"/>
            <a:ext cx="1109662" cy="105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5713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Decisions (continued)</a:t>
            </a:r>
            <a:endParaRPr lang="en-US" dirty="0"/>
          </a:p>
        </p:txBody>
      </p:sp>
      <p:sp>
        <p:nvSpPr>
          <p:cNvPr id="3" name="Content Placeholder 2"/>
          <p:cNvSpPr>
            <a:spLocks noGrp="1"/>
          </p:cNvSpPr>
          <p:nvPr>
            <p:ph idx="1"/>
          </p:nvPr>
        </p:nvSpPr>
        <p:spPr>
          <a:xfrm>
            <a:off x="470645" y="1438835"/>
            <a:ext cx="6911230" cy="4251960"/>
          </a:xfrm>
        </p:spPr>
        <p:txBody>
          <a:bodyPr/>
          <a:lstStyle/>
          <a:p>
            <a:pPr marL="0" indent="0">
              <a:buNone/>
            </a:pPr>
            <a:r>
              <a:rPr lang="en-US" b="1" u="sng" dirty="0"/>
              <a:t>Unsafe</a:t>
            </a:r>
            <a:r>
              <a:rPr lang="en-US" b="1" dirty="0"/>
              <a:t>:  </a:t>
            </a:r>
            <a:endParaRPr lang="en-US" dirty="0"/>
          </a:p>
          <a:p>
            <a:pPr marL="0" indent="0">
              <a:buNone/>
            </a:pPr>
            <a:r>
              <a:rPr lang="en-US" dirty="0"/>
              <a:t>Caregiver(s) of origin’s existing Protective Capacities cannot be sufficiently supplemented by safety actions to control specific and identified Safety Threats.</a:t>
            </a:r>
            <a:r>
              <a:rPr lang="en-US" b="1" dirty="0"/>
              <a:t> </a:t>
            </a:r>
            <a:r>
              <a:rPr lang="en-US" dirty="0"/>
              <a:t>Child cannot remain safely in the current living arrangement or with the caregiver(s) of origin; County Children and Youth Agency must petition for custody of the child. A Safety Plan is required.</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39</a:t>
            </a:fld>
            <a:endParaRPr lang="en-US" dirty="0">
              <a:latin typeface="Arial" charset="0"/>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75" y="2909888"/>
            <a:ext cx="1762125"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856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70645" y="1936376"/>
            <a:ext cx="8247888" cy="4921624"/>
          </a:xfrm>
        </p:spPr>
        <p:txBody>
          <a:bodyPr/>
          <a:lstStyle/>
          <a:p>
            <a:r>
              <a:rPr lang="en-US" dirty="0" smtClean="0"/>
              <a:t>Name the laws and regulations that are associated with adult mental health issues</a:t>
            </a:r>
          </a:p>
          <a:p>
            <a:r>
              <a:rPr lang="en-US" dirty="0" smtClean="0"/>
              <a:t>Recognize how and when a caseworker needs to intervene to assure safety, permanency, and well-being for children/adolescents</a:t>
            </a:r>
          </a:p>
          <a:p>
            <a:r>
              <a:rPr lang="en-US" dirty="0" smtClean="0"/>
              <a:t>Identify the diagnostic criteria for adult mental health disorders and how they manifest behaviorally</a:t>
            </a:r>
          </a:p>
          <a:p>
            <a:r>
              <a:rPr lang="en-US" dirty="0" smtClean="0"/>
              <a:t>Determine connections between the behavioral indicators for adult mental health disorders and child safety and risk</a:t>
            </a:r>
            <a:endParaRPr lang="en-US" dirty="0"/>
          </a:p>
        </p:txBody>
      </p:sp>
      <p:sp>
        <p:nvSpPr>
          <p:cNvPr id="4" name="Slide Number Placeholder 3"/>
          <p:cNvSpPr>
            <a:spLocks noGrp="1"/>
          </p:cNvSpPr>
          <p:nvPr>
            <p:ph type="sldNum" sz="quarter" idx="10"/>
          </p:nvPr>
        </p:nvSpPr>
        <p:spPr/>
        <p:txBody>
          <a:bodyPr/>
          <a:lstStyle/>
          <a:p>
            <a:pPr>
              <a:defRPr/>
            </a:pPr>
            <a:fld id="{8E0BD697-C650-4553-8269-3DAFA0DE6DB9}" type="slidenum">
              <a:rPr lang="en-US" smtClean="0"/>
              <a:pPr>
                <a:defRPr/>
              </a:pPr>
              <a:t>4</a:t>
            </a:fld>
            <a:endParaRPr lang="en-US" dirty="0">
              <a:latin typeface="Arial" charset="0"/>
            </a:endParaRPr>
          </a:p>
        </p:txBody>
      </p:sp>
    </p:spTree>
    <p:extLst>
      <p:ext uri="{BB962C8B-B14F-4D97-AF65-F5344CB8AC3E}">
        <p14:creationId xmlns:p14="http://schemas.microsoft.com/office/powerpoint/2010/main" val="29994299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Stages of Change</a:t>
            </a:r>
            <a:endParaRPr lang="en-US" dirty="0"/>
          </a:p>
        </p:txBody>
      </p:sp>
      <p:sp>
        <p:nvSpPr>
          <p:cNvPr id="5" name="Content Placeholder 4"/>
          <p:cNvSpPr>
            <a:spLocks noGrp="1"/>
          </p:cNvSpPr>
          <p:nvPr>
            <p:ph sz="half" idx="1"/>
          </p:nvPr>
        </p:nvSpPr>
        <p:spPr>
          <a:xfrm>
            <a:off x="685800" y="1270748"/>
            <a:ext cx="3810000" cy="4370294"/>
          </a:xfrm>
        </p:spPr>
        <p:txBody>
          <a:bodyPr/>
          <a:lstStyle/>
          <a:p>
            <a:pPr lvl="0"/>
            <a:r>
              <a:rPr lang="en-US" dirty="0"/>
              <a:t>Pre-contemplation – unaware, uninterested or unwilling to make a change e.g. </a:t>
            </a:r>
            <a:r>
              <a:rPr lang="en-US" dirty="0" smtClean="0"/>
              <a:t>denial</a:t>
            </a:r>
          </a:p>
          <a:p>
            <a:pPr marL="0" lvl="0" indent="0">
              <a:buNone/>
            </a:pPr>
            <a:endParaRPr lang="en-US" dirty="0"/>
          </a:p>
          <a:p>
            <a:pPr lvl="0"/>
            <a:r>
              <a:rPr lang="en-US" dirty="0"/>
              <a:t>Contemplation – considering the change e.g. on the fence</a:t>
            </a:r>
          </a:p>
          <a:p>
            <a:pPr marL="0" indent="0">
              <a:buNone/>
            </a:pPr>
            <a:endParaRPr lang="en-US" dirty="0"/>
          </a:p>
          <a:p>
            <a:pPr lvl="0"/>
            <a:r>
              <a:rPr lang="en-US" dirty="0"/>
              <a:t>Determination – deciding and planning to change</a:t>
            </a:r>
          </a:p>
          <a:p>
            <a:endParaRPr lang="en-US" dirty="0"/>
          </a:p>
        </p:txBody>
      </p:sp>
      <p:sp>
        <p:nvSpPr>
          <p:cNvPr id="6" name="Content Placeholder 5"/>
          <p:cNvSpPr>
            <a:spLocks noGrp="1"/>
          </p:cNvSpPr>
          <p:nvPr>
            <p:ph sz="half" idx="2"/>
          </p:nvPr>
        </p:nvSpPr>
        <p:spPr>
          <a:xfrm>
            <a:off x="4648200" y="1316467"/>
            <a:ext cx="3810000" cy="4356847"/>
          </a:xfrm>
        </p:spPr>
        <p:txBody>
          <a:bodyPr/>
          <a:lstStyle/>
          <a:p>
            <a:pPr lvl="0"/>
            <a:r>
              <a:rPr lang="en-US" dirty="0"/>
              <a:t>Action – making the change</a:t>
            </a:r>
          </a:p>
          <a:p>
            <a:pPr marL="0" indent="0">
              <a:buNone/>
            </a:pPr>
            <a:endParaRPr lang="en-US" dirty="0"/>
          </a:p>
          <a:p>
            <a:pPr lvl="0"/>
            <a:r>
              <a:rPr lang="en-US" dirty="0"/>
              <a:t>Maintenance – keeping the change going, includes relapse</a:t>
            </a:r>
          </a:p>
          <a:p>
            <a:pPr marL="0" indent="0">
              <a:buNone/>
            </a:pPr>
            <a:endParaRPr lang="en-US" dirty="0"/>
          </a:p>
          <a:p>
            <a:pPr lvl="0"/>
            <a:r>
              <a:rPr lang="en-US" dirty="0"/>
              <a:t>Termination – permanent change</a:t>
            </a:r>
          </a:p>
          <a:p>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40</a:t>
            </a:fld>
            <a:endParaRPr lang="en-US" dirty="0">
              <a:latin typeface="Arial" charset="0"/>
            </a:endParaRPr>
          </a:p>
        </p:txBody>
      </p:sp>
    </p:spTree>
    <p:extLst>
      <p:ext uri="{BB962C8B-B14F-4D97-AF65-F5344CB8AC3E}">
        <p14:creationId xmlns:p14="http://schemas.microsoft.com/office/powerpoint/2010/main" val="13205432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39949"/>
            <a:ext cx="7772400" cy="524436"/>
          </a:xfrm>
        </p:spPr>
        <p:txBody>
          <a:bodyPr/>
          <a:lstStyle/>
          <a:p>
            <a:r>
              <a:rPr lang="en-US" dirty="0" smtClean="0"/>
              <a:t>Parenting Domains</a:t>
            </a:r>
            <a:endParaRPr lang="en-US" dirty="0"/>
          </a:p>
        </p:txBody>
      </p:sp>
      <p:sp>
        <p:nvSpPr>
          <p:cNvPr id="3" name="Content Placeholder 2"/>
          <p:cNvSpPr>
            <a:spLocks noGrp="1"/>
          </p:cNvSpPr>
          <p:nvPr>
            <p:ph sz="half" idx="1"/>
          </p:nvPr>
        </p:nvSpPr>
        <p:spPr>
          <a:xfrm>
            <a:off x="617220" y="1933688"/>
            <a:ext cx="3810000" cy="3461272"/>
          </a:xfrm>
        </p:spPr>
        <p:txBody>
          <a:bodyPr/>
          <a:lstStyle/>
          <a:p>
            <a:pPr lvl="0"/>
            <a:r>
              <a:rPr lang="en-US" sz="2800" dirty="0"/>
              <a:t>Focus on parenting</a:t>
            </a:r>
          </a:p>
          <a:p>
            <a:pPr marL="0" indent="0">
              <a:buNone/>
            </a:pPr>
            <a:endParaRPr lang="en-US" sz="2800" dirty="0"/>
          </a:p>
          <a:p>
            <a:pPr lvl="0"/>
            <a:r>
              <a:rPr lang="en-US" sz="2800" dirty="0"/>
              <a:t>Focus on mentally ill parent</a:t>
            </a:r>
          </a:p>
          <a:p>
            <a:pPr marL="0" indent="0">
              <a:buNone/>
            </a:pPr>
            <a:endParaRPr lang="en-US" sz="2800" dirty="0"/>
          </a:p>
          <a:p>
            <a:pPr lvl="0"/>
            <a:r>
              <a:rPr lang="en-US" sz="2800" dirty="0"/>
              <a:t>Focus on other caregiver, if relevant</a:t>
            </a:r>
          </a:p>
          <a:p>
            <a:endParaRPr lang="en-US" dirty="0"/>
          </a:p>
        </p:txBody>
      </p:sp>
      <p:sp>
        <p:nvSpPr>
          <p:cNvPr id="4" name="Content Placeholder 3"/>
          <p:cNvSpPr>
            <a:spLocks noGrp="1"/>
          </p:cNvSpPr>
          <p:nvPr>
            <p:ph sz="half" idx="2"/>
          </p:nvPr>
        </p:nvSpPr>
        <p:spPr>
          <a:xfrm>
            <a:off x="4625340" y="1842247"/>
            <a:ext cx="4130040" cy="3575573"/>
          </a:xfrm>
        </p:spPr>
        <p:txBody>
          <a:bodyPr/>
          <a:lstStyle/>
          <a:p>
            <a:pPr lvl="0"/>
            <a:r>
              <a:rPr lang="en-US" sz="2800" dirty="0"/>
              <a:t>Focus on </a:t>
            </a:r>
            <a:r>
              <a:rPr lang="en-US" sz="2800" dirty="0" smtClean="0"/>
              <a:t>marriage/partnership</a:t>
            </a:r>
            <a:r>
              <a:rPr lang="en-US" sz="2800" dirty="0"/>
              <a:t>, if relevant</a:t>
            </a:r>
          </a:p>
          <a:p>
            <a:pPr marL="0" indent="0">
              <a:buNone/>
            </a:pPr>
            <a:endParaRPr lang="en-US" sz="2800" dirty="0"/>
          </a:p>
          <a:p>
            <a:pPr lvl="0"/>
            <a:r>
              <a:rPr lang="en-US" sz="2800" dirty="0"/>
              <a:t>Focus on the child</a:t>
            </a:r>
          </a:p>
          <a:p>
            <a:pPr marL="0" indent="0">
              <a:buNone/>
            </a:pPr>
            <a:endParaRPr lang="en-US" sz="2800" dirty="0"/>
          </a:p>
          <a:p>
            <a:pPr lvl="0"/>
            <a:r>
              <a:rPr lang="en-US" sz="2800" dirty="0"/>
              <a:t>Focus on Context</a:t>
            </a:r>
          </a:p>
          <a:p>
            <a:endParaRPr lang="en-US" dirty="0"/>
          </a:p>
        </p:txBody>
      </p:sp>
      <p:sp>
        <p:nvSpPr>
          <p:cNvPr id="5" name="Slide Number Placeholder 4"/>
          <p:cNvSpPr>
            <a:spLocks noGrp="1"/>
          </p:cNvSpPr>
          <p:nvPr>
            <p:ph type="sldNum" sz="quarter" idx="10"/>
          </p:nvPr>
        </p:nvSpPr>
        <p:spPr/>
        <p:txBody>
          <a:bodyPr/>
          <a:lstStyle/>
          <a:p>
            <a:pPr>
              <a:defRPr/>
            </a:pPr>
            <a:fld id="{4F2FC41F-FB59-420B-840C-5F2FF68BF828}" type="slidenum">
              <a:rPr lang="en-US" smtClean="0"/>
              <a:pPr>
                <a:defRPr/>
              </a:pPr>
              <a:t>41</a:t>
            </a:fld>
            <a:endParaRPr lang="en-US" sz="1400" dirty="0">
              <a:latin typeface="Arial" charset="0"/>
            </a:endParaRPr>
          </a:p>
        </p:txBody>
      </p:sp>
    </p:spTree>
    <p:extLst>
      <p:ext uri="{BB962C8B-B14F-4D97-AF65-F5344CB8AC3E}">
        <p14:creationId xmlns:p14="http://schemas.microsoft.com/office/powerpoint/2010/main" val="5346136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Psychological Evaluations</a:t>
            </a:r>
            <a:endParaRPr lang="en-US" dirty="0"/>
          </a:p>
        </p:txBody>
      </p:sp>
      <p:sp>
        <p:nvSpPr>
          <p:cNvPr id="7" name="Content Placeholder 6"/>
          <p:cNvSpPr>
            <a:spLocks noGrp="1"/>
          </p:cNvSpPr>
          <p:nvPr>
            <p:ph idx="1"/>
          </p:nvPr>
        </p:nvSpPr>
        <p:spPr>
          <a:xfrm>
            <a:off x="470645" y="1438835"/>
            <a:ext cx="6090175" cy="4251960"/>
          </a:xfrm>
        </p:spPr>
        <p:txBody>
          <a:bodyPr/>
          <a:lstStyle/>
          <a:p>
            <a:r>
              <a:rPr lang="en-US" sz="2000" dirty="0"/>
              <a:t>Psychological evaluations are intended to</a:t>
            </a:r>
            <a:r>
              <a:rPr lang="en-US" sz="2000" dirty="0" smtClean="0"/>
              <a:t>:</a:t>
            </a:r>
            <a:endParaRPr lang="en-US" sz="2000" dirty="0"/>
          </a:p>
          <a:p>
            <a:pPr lvl="1"/>
            <a:r>
              <a:rPr lang="en-US" sz="2000" dirty="0"/>
              <a:t>provide a structured, organized, and succinct description of current psychological functioning</a:t>
            </a:r>
          </a:p>
          <a:p>
            <a:pPr lvl="1"/>
            <a:r>
              <a:rPr lang="en-US" sz="2000" dirty="0"/>
              <a:t>include cognitive abilities and emotional experience.</a:t>
            </a:r>
          </a:p>
          <a:p>
            <a:pPr marL="0" indent="0">
              <a:buNone/>
            </a:pPr>
            <a:endParaRPr lang="en-US" sz="2000" dirty="0"/>
          </a:p>
          <a:p>
            <a:r>
              <a:rPr lang="en-US" sz="2000" dirty="0"/>
              <a:t>Psychological evaluations offer</a:t>
            </a:r>
            <a:r>
              <a:rPr lang="en-US" sz="2000" dirty="0" smtClean="0"/>
              <a:t>:</a:t>
            </a:r>
            <a:endParaRPr lang="en-US" sz="2000" dirty="0"/>
          </a:p>
          <a:p>
            <a:pPr lvl="1"/>
            <a:r>
              <a:rPr lang="en-US" sz="2000" dirty="0"/>
              <a:t>insight as to the severity of a particular disturbance and of the capacity for adequate functioning. </a:t>
            </a:r>
          </a:p>
          <a:p>
            <a:pPr lvl="1"/>
            <a:r>
              <a:rPr lang="en-US" sz="2000" dirty="0"/>
              <a:t>a formal and structured way of gathering objective information </a:t>
            </a:r>
            <a:r>
              <a:rPr lang="en-US" dirty="0"/>
              <a:t/>
            </a:r>
            <a:br>
              <a:rPr lang="en-US" dirty="0"/>
            </a:br>
            <a:endParaRPr lang="en-US" dirty="0"/>
          </a:p>
        </p:txBody>
      </p:sp>
      <p:sp>
        <p:nvSpPr>
          <p:cNvPr id="5" name="Slide Number Placeholder 4"/>
          <p:cNvSpPr>
            <a:spLocks noGrp="1"/>
          </p:cNvSpPr>
          <p:nvPr>
            <p:ph type="sldNum" sz="quarter" idx="10"/>
          </p:nvPr>
        </p:nvSpPr>
        <p:spPr/>
        <p:txBody>
          <a:bodyPr/>
          <a:lstStyle/>
          <a:p>
            <a:pPr>
              <a:defRPr/>
            </a:pPr>
            <a:fld id="{4F2FC41F-FB59-420B-840C-5F2FF68BF828}" type="slidenum">
              <a:rPr lang="en-US" smtClean="0"/>
              <a:pPr>
                <a:defRPr/>
              </a:pPr>
              <a:t>42</a:t>
            </a:fld>
            <a:endParaRPr lang="en-US" sz="1400" dirty="0">
              <a:latin typeface="Arial" charset="0"/>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4668" y="2513571"/>
            <a:ext cx="1570672" cy="249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8161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Evaluations (continued)</a:t>
            </a:r>
            <a:endParaRPr lang="en-US" dirty="0"/>
          </a:p>
        </p:txBody>
      </p:sp>
      <p:sp>
        <p:nvSpPr>
          <p:cNvPr id="3" name="Content Placeholder 2"/>
          <p:cNvSpPr>
            <a:spLocks noGrp="1"/>
          </p:cNvSpPr>
          <p:nvPr>
            <p:ph idx="1"/>
          </p:nvPr>
        </p:nvSpPr>
        <p:spPr/>
        <p:txBody>
          <a:bodyPr/>
          <a:lstStyle/>
          <a:p>
            <a:r>
              <a:rPr lang="en-US" sz="2000" dirty="0"/>
              <a:t>Psychological evaluation may be used to:</a:t>
            </a:r>
          </a:p>
          <a:p>
            <a:pPr lvl="1"/>
            <a:r>
              <a:rPr lang="en-US" sz="2000" dirty="0"/>
              <a:t>confirm or impressions formed by referring therapists </a:t>
            </a:r>
          </a:p>
          <a:p>
            <a:pPr lvl="1"/>
            <a:r>
              <a:rPr lang="en-US" sz="2000" dirty="0"/>
              <a:t>modify impressions formed by referring therapists </a:t>
            </a:r>
            <a:endParaRPr lang="en-US" sz="2000" dirty="0" smtClean="0"/>
          </a:p>
          <a:p>
            <a:pPr marL="457200" lvl="1" indent="0">
              <a:buNone/>
            </a:pPr>
            <a:endParaRPr lang="en-US" sz="2000" dirty="0"/>
          </a:p>
          <a:p>
            <a:r>
              <a:rPr lang="en-US" sz="2000" dirty="0"/>
              <a:t>A Psychological evaluation may identify:</a:t>
            </a:r>
          </a:p>
          <a:p>
            <a:pPr lvl="1"/>
            <a:r>
              <a:rPr lang="en-US" sz="2000" dirty="0"/>
              <a:t>needs in therapy</a:t>
            </a:r>
          </a:p>
          <a:p>
            <a:pPr lvl="1"/>
            <a:r>
              <a:rPr lang="en-US" sz="2000" dirty="0"/>
              <a:t>highlight issues that may come up in treatment</a:t>
            </a:r>
          </a:p>
          <a:p>
            <a:pPr lvl="1"/>
            <a:r>
              <a:rPr lang="en-US" sz="2000" dirty="0"/>
              <a:t>recommend particular forms of intervention</a:t>
            </a:r>
          </a:p>
          <a:p>
            <a:pPr lvl="1"/>
            <a:r>
              <a:rPr lang="en-US" sz="2000" dirty="0"/>
              <a:t>offer guidance about potential outcomes of treatment</a:t>
            </a:r>
          </a:p>
          <a:p>
            <a:pPr marL="0" indent="0">
              <a:buNone/>
            </a:pPr>
            <a:endParaRPr lang="en-US" sz="2000" dirty="0"/>
          </a:p>
          <a:p>
            <a:r>
              <a:rPr lang="en-US" sz="2000" dirty="0"/>
              <a:t>Psychological evaluations typically begin with a clinical interview, and may include any number of psychological tests. </a:t>
            </a:r>
          </a:p>
          <a:p>
            <a:pPr marL="0" indent="0">
              <a:buNone/>
            </a:pPr>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43</a:t>
            </a:fld>
            <a:endParaRPr lang="en-US" dirty="0">
              <a:latin typeface="Arial" charset="0"/>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8965" y="2781300"/>
            <a:ext cx="13525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627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Evaluations (continued)</a:t>
            </a:r>
            <a:endParaRPr lang="en-US" dirty="0"/>
          </a:p>
        </p:txBody>
      </p:sp>
      <p:sp>
        <p:nvSpPr>
          <p:cNvPr id="3" name="Content Placeholder 2"/>
          <p:cNvSpPr>
            <a:spLocks noGrp="1"/>
          </p:cNvSpPr>
          <p:nvPr>
            <p:ph idx="1"/>
          </p:nvPr>
        </p:nvSpPr>
        <p:spPr/>
        <p:txBody>
          <a:bodyPr/>
          <a:lstStyle/>
          <a:p>
            <a:r>
              <a:rPr lang="en-US" sz="2100" dirty="0"/>
              <a:t>Psychological tests can include:</a:t>
            </a:r>
          </a:p>
          <a:p>
            <a:pPr lvl="1"/>
            <a:r>
              <a:rPr lang="en-US" sz="2100" dirty="0"/>
              <a:t>assessments of personality styles</a:t>
            </a:r>
          </a:p>
          <a:p>
            <a:pPr lvl="1"/>
            <a:r>
              <a:rPr lang="en-US" sz="2100" dirty="0"/>
              <a:t>tests of emotional well-being</a:t>
            </a:r>
          </a:p>
          <a:p>
            <a:pPr lvl="1"/>
            <a:r>
              <a:rPr lang="en-US" sz="2100" dirty="0"/>
              <a:t>intellectual (or IQ) tests</a:t>
            </a:r>
          </a:p>
          <a:p>
            <a:pPr lvl="1"/>
            <a:r>
              <a:rPr lang="en-US" sz="2100" dirty="0"/>
              <a:t>tests of academic achievement</a:t>
            </a:r>
          </a:p>
          <a:p>
            <a:pPr lvl="1"/>
            <a:r>
              <a:rPr lang="en-US" sz="2100" dirty="0"/>
              <a:t>tests for possible neurological damage</a:t>
            </a:r>
          </a:p>
          <a:p>
            <a:pPr lvl="1"/>
            <a:r>
              <a:rPr lang="en-US" sz="2100" dirty="0"/>
              <a:t>tests for specific psychological disturbances and their severity</a:t>
            </a:r>
          </a:p>
          <a:p>
            <a:pPr marL="0" indent="0">
              <a:buNone/>
            </a:pPr>
            <a:endParaRPr lang="en-US" sz="2100" dirty="0"/>
          </a:p>
          <a:p>
            <a:r>
              <a:rPr lang="en-US" sz="2100" dirty="0"/>
              <a:t>Psychological tests may also include:</a:t>
            </a:r>
          </a:p>
          <a:p>
            <a:pPr lvl="1"/>
            <a:r>
              <a:rPr lang="en-US" sz="2100" dirty="0"/>
              <a:t>interviews with significant others (such as caregivers, spouses, or social worker)</a:t>
            </a:r>
          </a:p>
          <a:p>
            <a:pPr lvl="1"/>
            <a:r>
              <a:rPr lang="en-US" sz="2100" dirty="0"/>
              <a:t>a review of past records and relevant documents</a:t>
            </a:r>
          </a:p>
          <a:p>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44</a:t>
            </a:fld>
            <a:endParaRPr lang="en-US" dirty="0">
              <a:latin typeface="Arial" charset="0"/>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018" y="1619250"/>
            <a:ext cx="18383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5417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509" y="1140147"/>
            <a:ext cx="7772400" cy="524436"/>
          </a:xfrm>
        </p:spPr>
        <p:txBody>
          <a:bodyPr/>
          <a:lstStyle/>
          <a:p>
            <a:r>
              <a:rPr lang="en-US" dirty="0" smtClean="0"/>
              <a:t>Components of a Psychological Evaluation</a:t>
            </a:r>
            <a:endParaRPr lang="en-US" dirty="0"/>
          </a:p>
        </p:txBody>
      </p:sp>
      <p:sp>
        <p:nvSpPr>
          <p:cNvPr id="5" name="Content Placeholder 4"/>
          <p:cNvSpPr>
            <a:spLocks noGrp="1"/>
          </p:cNvSpPr>
          <p:nvPr>
            <p:ph sz="half" idx="1"/>
          </p:nvPr>
        </p:nvSpPr>
        <p:spPr>
          <a:xfrm>
            <a:off x="325582" y="1939230"/>
            <a:ext cx="3810000" cy="4370294"/>
          </a:xfrm>
        </p:spPr>
        <p:txBody>
          <a:bodyPr/>
          <a:lstStyle/>
          <a:p>
            <a:r>
              <a:rPr lang="en-US" dirty="0" smtClean="0"/>
              <a:t>Reason for the evaluation</a:t>
            </a:r>
          </a:p>
          <a:p>
            <a:pPr marL="0" indent="0">
              <a:buNone/>
            </a:pPr>
            <a:endParaRPr lang="en-US" dirty="0" smtClean="0"/>
          </a:p>
          <a:p>
            <a:r>
              <a:rPr lang="en-US" dirty="0" smtClean="0"/>
              <a:t>History of the present illness</a:t>
            </a:r>
          </a:p>
          <a:p>
            <a:pPr marL="0" indent="0">
              <a:buNone/>
            </a:pPr>
            <a:endParaRPr lang="en-US" dirty="0" smtClean="0"/>
          </a:p>
          <a:p>
            <a:r>
              <a:rPr lang="en-US" dirty="0" smtClean="0"/>
              <a:t>Past psychiatric history</a:t>
            </a:r>
          </a:p>
          <a:p>
            <a:pPr marL="0" indent="0">
              <a:buNone/>
            </a:pPr>
            <a:endParaRPr lang="en-US" dirty="0" smtClean="0"/>
          </a:p>
          <a:p>
            <a:r>
              <a:rPr lang="en-US" dirty="0" smtClean="0"/>
              <a:t>General medial history</a:t>
            </a:r>
          </a:p>
        </p:txBody>
      </p:sp>
      <p:sp>
        <p:nvSpPr>
          <p:cNvPr id="6" name="Content Placeholder 5"/>
          <p:cNvSpPr>
            <a:spLocks noGrp="1"/>
          </p:cNvSpPr>
          <p:nvPr>
            <p:ph sz="half" idx="2"/>
          </p:nvPr>
        </p:nvSpPr>
        <p:spPr>
          <a:xfrm>
            <a:off x="4073236" y="1994646"/>
            <a:ext cx="4655128" cy="4356847"/>
          </a:xfrm>
        </p:spPr>
        <p:txBody>
          <a:bodyPr/>
          <a:lstStyle/>
          <a:p>
            <a:r>
              <a:rPr lang="en-US" dirty="0" smtClean="0"/>
              <a:t>History of substance use</a:t>
            </a:r>
          </a:p>
          <a:p>
            <a:pPr marL="0" indent="0">
              <a:buNone/>
            </a:pPr>
            <a:endParaRPr lang="en-US" dirty="0" smtClean="0"/>
          </a:p>
          <a:p>
            <a:r>
              <a:rPr lang="en-US" dirty="0" smtClean="0"/>
              <a:t>Psychosocial/Developmental history (personal history)</a:t>
            </a:r>
          </a:p>
          <a:p>
            <a:endParaRPr lang="en-US" dirty="0"/>
          </a:p>
          <a:p>
            <a:r>
              <a:rPr lang="en-US" dirty="0" smtClean="0"/>
              <a:t>Information derived from the interview process</a:t>
            </a:r>
          </a:p>
          <a:p>
            <a:pPr marL="0" indent="0">
              <a:buNone/>
            </a:pP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45</a:t>
            </a:fld>
            <a:endParaRPr lang="en-US" dirty="0">
              <a:latin typeface="Arial" charset="0"/>
            </a:endParaRPr>
          </a:p>
        </p:txBody>
      </p:sp>
    </p:spTree>
    <p:extLst>
      <p:ext uri="{BB962C8B-B14F-4D97-AF65-F5344CB8AC3E}">
        <p14:creationId xmlns:p14="http://schemas.microsoft.com/office/powerpoint/2010/main" val="38038507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18" y="973893"/>
            <a:ext cx="7772400" cy="524436"/>
          </a:xfrm>
        </p:spPr>
        <p:txBody>
          <a:bodyPr/>
          <a:lstStyle/>
          <a:p>
            <a:r>
              <a:rPr lang="en-US" dirty="0" smtClean="0"/>
              <a:t>Components of a Psychological Evaluation (continued)</a:t>
            </a:r>
            <a:endParaRPr lang="en-US" dirty="0"/>
          </a:p>
        </p:txBody>
      </p:sp>
      <p:sp>
        <p:nvSpPr>
          <p:cNvPr id="3" name="Content Placeholder 2"/>
          <p:cNvSpPr>
            <a:spLocks noGrp="1"/>
          </p:cNvSpPr>
          <p:nvPr>
            <p:ph sz="half" idx="1"/>
          </p:nvPr>
        </p:nvSpPr>
        <p:spPr>
          <a:xfrm>
            <a:off x="630382" y="1966939"/>
            <a:ext cx="3810000" cy="4370294"/>
          </a:xfrm>
        </p:spPr>
        <p:txBody>
          <a:bodyPr/>
          <a:lstStyle/>
          <a:p>
            <a:r>
              <a:rPr lang="en-US" dirty="0" smtClean="0"/>
              <a:t>Social history</a:t>
            </a:r>
          </a:p>
          <a:p>
            <a:endParaRPr lang="en-US" dirty="0"/>
          </a:p>
          <a:p>
            <a:r>
              <a:rPr lang="en-US" dirty="0" smtClean="0"/>
              <a:t>Occupational history</a:t>
            </a:r>
          </a:p>
          <a:p>
            <a:endParaRPr lang="en-US" dirty="0"/>
          </a:p>
          <a:p>
            <a:r>
              <a:rPr lang="en-US" dirty="0" smtClean="0"/>
              <a:t>Family history</a:t>
            </a:r>
          </a:p>
          <a:p>
            <a:endParaRPr lang="en-US" dirty="0"/>
          </a:p>
          <a:p>
            <a:r>
              <a:rPr lang="en-US" dirty="0" smtClean="0"/>
              <a:t>Review of symptoms</a:t>
            </a:r>
            <a:endParaRPr lang="en-US" dirty="0"/>
          </a:p>
        </p:txBody>
      </p:sp>
      <p:sp>
        <p:nvSpPr>
          <p:cNvPr id="4" name="Content Placeholder 3"/>
          <p:cNvSpPr>
            <a:spLocks noGrp="1"/>
          </p:cNvSpPr>
          <p:nvPr>
            <p:ph sz="half" idx="2"/>
          </p:nvPr>
        </p:nvSpPr>
        <p:spPr>
          <a:xfrm>
            <a:off x="4675909" y="1994647"/>
            <a:ext cx="3810000" cy="4356847"/>
          </a:xfrm>
        </p:spPr>
        <p:txBody>
          <a:bodyPr/>
          <a:lstStyle/>
          <a:p>
            <a:r>
              <a:rPr lang="en-US" dirty="0" smtClean="0"/>
              <a:t>Physical examination</a:t>
            </a:r>
          </a:p>
          <a:p>
            <a:endParaRPr lang="en-US" dirty="0"/>
          </a:p>
          <a:p>
            <a:r>
              <a:rPr lang="en-US" dirty="0" smtClean="0"/>
              <a:t>Mental status examination</a:t>
            </a:r>
          </a:p>
          <a:p>
            <a:endParaRPr lang="en-US" dirty="0"/>
          </a:p>
          <a:p>
            <a:r>
              <a:rPr lang="en-US" dirty="0" smtClean="0"/>
              <a:t>Functional assessment</a:t>
            </a:r>
          </a:p>
          <a:p>
            <a:endParaRPr lang="en-US" dirty="0"/>
          </a:p>
          <a:p>
            <a:r>
              <a:rPr lang="en-US" dirty="0" smtClean="0"/>
              <a:t>Diagnostic tests</a:t>
            </a:r>
            <a:endParaRPr lang="en-US" dirty="0"/>
          </a:p>
        </p:txBody>
      </p:sp>
      <p:sp>
        <p:nvSpPr>
          <p:cNvPr id="5" name="Slide Number Placeholder 4"/>
          <p:cNvSpPr>
            <a:spLocks noGrp="1"/>
          </p:cNvSpPr>
          <p:nvPr>
            <p:ph type="sldNum" sz="quarter" idx="10"/>
          </p:nvPr>
        </p:nvSpPr>
        <p:spPr/>
        <p:txBody>
          <a:bodyPr/>
          <a:lstStyle/>
          <a:p>
            <a:pPr>
              <a:defRPr/>
            </a:pPr>
            <a:fld id="{4F2FC41F-FB59-420B-840C-5F2FF68BF828}" type="slidenum">
              <a:rPr lang="en-US" smtClean="0"/>
              <a:pPr>
                <a:defRPr/>
              </a:pPr>
              <a:t>46</a:t>
            </a:fld>
            <a:endParaRPr lang="en-US" sz="1400" dirty="0">
              <a:latin typeface="Arial" charset="0"/>
            </a:endParaRPr>
          </a:p>
        </p:txBody>
      </p:sp>
    </p:spTree>
    <p:extLst>
      <p:ext uri="{BB962C8B-B14F-4D97-AF65-F5344CB8AC3E}">
        <p14:creationId xmlns:p14="http://schemas.microsoft.com/office/powerpoint/2010/main" val="16075415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Past Year of Treatment</a:t>
            </a:r>
            <a:endParaRPr lang="en-US" dirty="0"/>
          </a:p>
        </p:txBody>
      </p:sp>
      <p:sp>
        <p:nvSpPr>
          <p:cNvPr id="5" name="Slide Number Placeholder 4"/>
          <p:cNvSpPr>
            <a:spLocks noGrp="1"/>
          </p:cNvSpPr>
          <p:nvPr>
            <p:ph type="sldNum" sz="quarter" idx="10"/>
          </p:nvPr>
        </p:nvSpPr>
        <p:spPr/>
        <p:txBody>
          <a:bodyPr/>
          <a:lstStyle/>
          <a:p>
            <a:pPr>
              <a:defRPr/>
            </a:pPr>
            <a:fld id="{4F2FC41F-FB59-420B-840C-5F2FF68BF828}" type="slidenum">
              <a:rPr lang="en-US" smtClean="0"/>
              <a:pPr>
                <a:defRPr/>
              </a:pPr>
              <a:t>47</a:t>
            </a:fld>
            <a:endParaRPr lang="en-US" sz="1400" dirty="0">
              <a:latin typeface="Arial" charset="0"/>
            </a:endParaRPr>
          </a:p>
        </p:txBody>
      </p:sp>
      <p:sp>
        <p:nvSpPr>
          <p:cNvPr id="8" name="Text Placeholder 7"/>
          <p:cNvSpPr>
            <a:spLocks noGrp="1"/>
          </p:cNvSpPr>
          <p:nvPr>
            <p:ph type="body" sz="quarter" idx="11"/>
          </p:nvPr>
        </p:nvSpPr>
        <p:spPr>
          <a:xfrm>
            <a:off x="424007" y="1415189"/>
            <a:ext cx="8229600" cy="607560"/>
          </a:xfrm>
        </p:spPr>
        <p:txBody>
          <a:bodyPr/>
          <a:lstStyle/>
          <a:p>
            <a:r>
              <a:rPr lang="en-US" sz="2000" dirty="0"/>
              <a:t>Figure 8.2 Past Year Treatment among Adults Aged 18 or Older with Both Serious Psychological Distress and a Substance Use Disorder: 2006</a:t>
            </a:r>
          </a:p>
        </p:txBody>
      </p:sp>
      <p:pic>
        <p:nvPicPr>
          <p:cNvPr id="317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667625" y="2466109"/>
            <a:ext cx="5650313" cy="3685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4428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Treatment</a:t>
            </a:r>
            <a:endParaRPr lang="en-US" dirty="0"/>
          </a:p>
        </p:txBody>
      </p:sp>
      <p:sp>
        <p:nvSpPr>
          <p:cNvPr id="4" name="Text Placeholder 3"/>
          <p:cNvSpPr>
            <a:spLocks noGrp="1"/>
          </p:cNvSpPr>
          <p:nvPr>
            <p:ph type="body" sz="quarter" idx="11"/>
          </p:nvPr>
        </p:nvSpPr>
        <p:spPr>
          <a:xfrm>
            <a:off x="479425" y="1359771"/>
            <a:ext cx="8229600" cy="607560"/>
          </a:xfrm>
        </p:spPr>
        <p:txBody>
          <a:bodyPr/>
          <a:lstStyle/>
          <a:p>
            <a:r>
              <a:rPr lang="en-US" sz="2000" dirty="0"/>
              <a:t>Figure 8.6 Past Year Treatment for Mental Health Problems among Adults Aged 18 or Older, by Type of Treatment: 2002-2006</a:t>
            </a:r>
          </a:p>
          <a:p>
            <a:endParaRPr lang="en-US" dirty="0"/>
          </a:p>
        </p:txBody>
      </p:sp>
      <p:pic>
        <p:nvPicPr>
          <p:cNvPr id="32771" name="Picture 3" descr="C:\Users\eneail\Desktop\othergrap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57" y="2318678"/>
            <a:ext cx="6615979" cy="39030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pPr>
              <a:defRPr/>
            </a:pPr>
            <a:fld id="{A4624807-03D1-4D82-87D2-E5151F74A2DA}" type="slidenum">
              <a:rPr lang="en-US" smtClean="0"/>
              <a:pPr>
                <a:defRPr/>
              </a:pPr>
              <a:t>48</a:t>
            </a:fld>
            <a:endParaRPr lang="en-US" dirty="0"/>
          </a:p>
        </p:txBody>
      </p:sp>
    </p:spTree>
    <p:extLst>
      <p:ext uri="{BB962C8B-B14F-4D97-AF65-F5344CB8AC3E}">
        <p14:creationId xmlns:p14="http://schemas.microsoft.com/office/powerpoint/2010/main" val="3960018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701448"/>
            <a:ext cx="8229600" cy="604837"/>
          </a:xfrm>
        </p:spPr>
        <p:txBody>
          <a:bodyPr/>
          <a:lstStyle/>
          <a:p>
            <a:r>
              <a:rPr lang="en-US" dirty="0" smtClean="0"/>
              <a:t>Reasons for Not Receiving Treatment</a:t>
            </a:r>
            <a:endParaRPr lang="en-US" dirty="0"/>
          </a:p>
        </p:txBody>
      </p:sp>
      <p:sp>
        <p:nvSpPr>
          <p:cNvPr id="4" name="Text Placeholder 3"/>
          <p:cNvSpPr>
            <a:spLocks noGrp="1"/>
          </p:cNvSpPr>
          <p:nvPr>
            <p:ph type="body" sz="quarter" idx="11"/>
          </p:nvPr>
        </p:nvSpPr>
        <p:spPr>
          <a:xfrm>
            <a:off x="435882" y="1243656"/>
            <a:ext cx="3439432" cy="3081601"/>
          </a:xfrm>
        </p:spPr>
        <p:txBody>
          <a:bodyPr/>
          <a:lstStyle/>
          <a:p>
            <a:r>
              <a:rPr lang="en-US" sz="2000" dirty="0"/>
              <a:t>Figure 8.7 Reasons for Not Receiving Mental Health Treatment in the Past Year among Adults Aged 18 or Older with an Unmet Need for Treatment Who Did Not Receive Treatment: 2006</a:t>
            </a:r>
          </a:p>
          <a:p>
            <a:endParaRPr lang="en-US"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6285" y="1306285"/>
            <a:ext cx="4364915" cy="498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A4624807-03D1-4D82-87D2-E5151F74A2DA}" type="slidenum">
              <a:rPr lang="en-US" smtClean="0"/>
              <a:pPr>
                <a:defRPr/>
              </a:pPr>
              <a:t>49</a:t>
            </a:fld>
            <a:endParaRPr lang="en-US" dirty="0"/>
          </a:p>
        </p:txBody>
      </p:sp>
    </p:spTree>
    <p:extLst>
      <p:ext uri="{BB962C8B-B14F-4D97-AF65-F5344CB8AC3E}">
        <p14:creationId xmlns:p14="http://schemas.microsoft.com/office/powerpoint/2010/main" val="1534369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is…</a:t>
            </a:r>
            <a:endParaRPr lang="en-US" dirty="0"/>
          </a:p>
        </p:txBody>
      </p:sp>
      <p:sp>
        <p:nvSpPr>
          <p:cNvPr id="3" name="Content Placeholder 2"/>
          <p:cNvSpPr>
            <a:spLocks noGrp="1"/>
          </p:cNvSpPr>
          <p:nvPr>
            <p:ph idx="1"/>
          </p:nvPr>
        </p:nvSpPr>
        <p:spPr>
          <a:xfrm>
            <a:off x="442936" y="1275262"/>
            <a:ext cx="8247888" cy="4383741"/>
          </a:xfrm>
        </p:spPr>
        <p:txBody>
          <a:bodyPr/>
          <a:lstStyle/>
          <a:p>
            <a:pPr marL="0" indent="0">
              <a:buNone/>
            </a:pPr>
            <a:endParaRPr lang="en-US" dirty="0" smtClean="0"/>
          </a:p>
          <a:p>
            <a:pPr marL="0" indent="0">
              <a:buNone/>
            </a:pPr>
            <a:r>
              <a:rPr lang="en-US" dirty="0" smtClean="0"/>
              <a:t>…a state of successful performance of mental function, resulting in productive activities, fulfilling relationships with other people, and the ability to adapt to change and to cope with adversity.  Mental health is indispensable to personal well-being, family and interpersonal relationships, and contribution to community or society.</a:t>
            </a:r>
          </a:p>
          <a:p>
            <a:pPr marL="0" indent="0">
              <a:buNone/>
            </a:pPr>
            <a:endParaRPr lang="en-US" dirty="0"/>
          </a:p>
          <a:p>
            <a:pPr marL="0" indent="0">
              <a:buNone/>
            </a:pPr>
            <a:endParaRPr lang="en-US" dirty="0" smtClean="0"/>
          </a:p>
          <a:p>
            <a:pPr marL="0" indent="0">
              <a:buNone/>
            </a:pPr>
            <a:endParaRPr lang="en-US" dirty="0"/>
          </a:p>
          <a:p>
            <a:pPr marL="0" indent="0">
              <a:buNone/>
            </a:pPr>
            <a:endParaRPr lang="en-US" sz="1000" dirty="0" smtClean="0"/>
          </a:p>
          <a:p>
            <a:pPr marL="0" indent="0">
              <a:buNone/>
            </a:pPr>
            <a:r>
              <a:rPr lang="en-US" sz="1000" dirty="0" smtClean="0"/>
              <a:t>U.S</a:t>
            </a:r>
            <a:r>
              <a:rPr lang="en-US" sz="1000" dirty="0"/>
              <a:t>. Department of Health and Human Services.  (1996). </a:t>
            </a:r>
            <a:r>
              <a:rPr lang="en-US" sz="1000" i="1" dirty="0"/>
              <a:t>Mental Health: A Report of the Surgeon General</a:t>
            </a:r>
            <a:r>
              <a:rPr lang="en-US" sz="1000" dirty="0"/>
              <a:t>.  Rockville, MD: U.S. Department of Health and Human Services, Substance Abuse and Mental Health Services Administration, Center for Mental Health Services, National Institutes of Health, National Institute of Mental Health.</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8E0BD697-C650-4553-8269-3DAFA0DE6DB9}" type="slidenum">
              <a:rPr lang="en-US" smtClean="0"/>
              <a:pPr>
                <a:defRPr/>
              </a:pPr>
              <a:t>5</a:t>
            </a:fld>
            <a:endParaRPr lang="en-US" dirty="0">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070" y="3977840"/>
            <a:ext cx="19716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4024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354" y="914549"/>
            <a:ext cx="7772400" cy="524436"/>
          </a:xfrm>
        </p:spPr>
        <p:txBody>
          <a:bodyPr/>
          <a:lstStyle/>
          <a:p>
            <a:r>
              <a:rPr lang="en-US" dirty="0" smtClean="0"/>
              <a:t>When a Caregiver Needs Hospitalization</a:t>
            </a:r>
            <a:endParaRPr lang="en-US" dirty="0"/>
          </a:p>
        </p:txBody>
      </p:sp>
      <p:sp>
        <p:nvSpPr>
          <p:cNvPr id="7" name="Content Placeholder 6"/>
          <p:cNvSpPr>
            <a:spLocks noGrp="1"/>
          </p:cNvSpPr>
          <p:nvPr>
            <p:ph sz="half" idx="1"/>
          </p:nvPr>
        </p:nvSpPr>
        <p:spPr>
          <a:xfrm>
            <a:off x="0" y="1899533"/>
            <a:ext cx="3543300" cy="4426834"/>
          </a:xfrm>
        </p:spPr>
        <p:txBody>
          <a:bodyPr/>
          <a:lstStyle/>
          <a:p>
            <a:r>
              <a:rPr lang="en-US" sz="2000" dirty="0" smtClean="0"/>
              <a:t>How </a:t>
            </a:r>
            <a:r>
              <a:rPr lang="en-US" sz="2000" dirty="0"/>
              <a:t>do you help the caregiver with the mental health needs tell the child about their caregiver’s illness and need for hospitalization?</a:t>
            </a:r>
          </a:p>
          <a:p>
            <a:pPr marL="0" indent="0">
              <a:buNone/>
            </a:pPr>
            <a:r>
              <a:rPr lang="en-US" sz="2000" dirty="0"/>
              <a:t> </a:t>
            </a:r>
          </a:p>
          <a:p>
            <a:pPr lvl="0"/>
            <a:r>
              <a:rPr lang="en-US" sz="2000" dirty="0"/>
              <a:t>How might the caregiver feel</a:t>
            </a:r>
            <a:r>
              <a:rPr lang="en-US" sz="2000" dirty="0" smtClean="0"/>
              <a:t>?</a:t>
            </a:r>
          </a:p>
          <a:p>
            <a:pPr marL="0" lvl="0" indent="0">
              <a:buNone/>
            </a:pPr>
            <a:r>
              <a:rPr lang="en-US" sz="2000" dirty="0"/>
              <a:t> </a:t>
            </a:r>
          </a:p>
          <a:p>
            <a:pPr lvl="0"/>
            <a:r>
              <a:rPr lang="en-US" sz="2000" dirty="0"/>
              <a:t>What might be some concerns of the caregiver?</a:t>
            </a:r>
          </a:p>
          <a:p>
            <a:endParaRPr lang="en-US" dirty="0"/>
          </a:p>
        </p:txBody>
      </p:sp>
      <p:sp>
        <p:nvSpPr>
          <p:cNvPr id="8" name="Content Placeholder 7"/>
          <p:cNvSpPr>
            <a:spLocks noGrp="1"/>
          </p:cNvSpPr>
          <p:nvPr>
            <p:ph sz="half" idx="2"/>
          </p:nvPr>
        </p:nvSpPr>
        <p:spPr>
          <a:xfrm>
            <a:off x="5562981" y="2003106"/>
            <a:ext cx="3428999" cy="4356847"/>
          </a:xfrm>
        </p:spPr>
        <p:txBody>
          <a:bodyPr/>
          <a:lstStyle/>
          <a:p>
            <a:pPr lvl="0"/>
            <a:r>
              <a:rPr lang="en-US" sz="2000" dirty="0"/>
              <a:t>What do you tell the child about how long they will be separated from their caregiver and who will be caring for the child?</a:t>
            </a:r>
          </a:p>
          <a:p>
            <a:endParaRPr lang="en-US" sz="2000" dirty="0"/>
          </a:p>
          <a:p>
            <a:pPr lvl="0"/>
            <a:r>
              <a:rPr lang="en-US" sz="2000" dirty="0"/>
              <a:t>What do you tell the child about when they will see their caregiver again?</a:t>
            </a:r>
          </a:p>
          <a:p>
            <a:pPr marL="0" indent="0">
              <a:buNone/>
            </a:pPr>
            <a:endParaRPr lang="en-US" sz="2000" dirty="0"/>
          </a:p>
          <a:p>
            <a:pPr lvl="0"/>
            <a:r>
              <a:rPr lang="en-US" sz="2000" dirty="0"/>
              <a:t>What other information do they need?</a:t>
            </a:r>
          </a:p>
          <a:p>
            <a:endParaRPr lang="en-US" dirty="0"/>
          </a:p>
        </p:txBody>
      </p:sp>
      <p:pic>
        <p:nvPicPr>
          <p:cNvPr id="34818" name="Picture 2" descr="C:\Users\eneail\AppData\Local\Microsoft\Windows\Temporary Internet Files\Content.IE5\33HVAFE0\MP90031436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5863" y="2521206"/>
            <a:ext cx="2087118" cy="241285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pPr>
              <a:defRPr/>
            </a:pPr>
            <a:fld id="{4F2FC41F-FB59-420B-840C-5F2FF68BF828}" type="slidenum">
              <a:rPr lang="en-US" smtClean="0"/>
              <a:pPr>
                <a:defRPr/>
              </a:pPr>
              <a:t>50</a:t>
            </a:fld>
            <a:endParaRPr lang="en-US" sz="1400" dirty="0">
              <a:latin typeface="Arial" charset="0"/>
            </a:endParaRPr>
          </a:p>
        </p:txBody>
      </p:sp>
    </p:spTree>
    <p:extLst>
      <p:ext uri="{BB962C8B-B14F-4D97-AF65-F5344CB8AC3E}">
        <p14:creationId xmlns:p14="http://schemas.microsoft.com/office/powerpoint/2010/main" val="16419426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Transfer of Learning</a:t>
            </a:r>
            <a:endParaRPr lang="en-US" dirty="0"/>
          </a:p>
        </p:txBody>
      </p:sp>
      <p:sp>
        <p:nvSpPr>
          <p:cNvPr id="7" name="Content Placeholder 6"/>
          <p:cNvSpPr>
            <a:spLocks noGrp="1"/>
          </p:cNvSpPr>
          <p:nvPr>
            <p:ph idx="1"/>
          </p:nvPr>
        </p:nvSpPr>
        <p:spPr/>
        <p:txBody>
          <a:bodyPr/>
          <a:lstStyle/>
          <a:p>
            <a:pPr>
              <a:buFont typeface="Wingdings" pitchFamily="2" charset="2"/>
              <a:buChar char="ü"/>
            </a:pPr>
            <a:endParaRPr lang="en-US" dirty="0" smtClean="0"/>
          </a:p>
          <a:p>
            <a:pPr>
              <a:buFont typeface="Wingdings" pitchFamily="2" charset="2"/>
              <a:buChar char="ü"/>
            </a:pPr>
            <a:r>
              <a:rPr lang="en-US" dirty="0" smtClean="0"/>
              <a:t>What are two things you learned today that you might apply immediately to your casework?</a:t>
            </a:r>
          </a:p>
          <a:p>
            <a:pPr>
              <a:buFont typeface="Wingdings" pitchFamily="2" charset="2"/>
              <a:buChar char="ü"/>
            </a:pPr>
            <a:endParaRPr lang="en-US" dirty="0"/>
          </a:p>
          <a:p>
            <a:pPr>
              <a:buFont typeface="Wingdings" pitchFamily="2" charset="2"/>
              <a:buChar char="ü"/>
            </a:pPr>
            <a:r>
              <a:rPr lang="en-US" dirty="0" smtClean="0"/>
              <a:t>What are three concepts you plan to share with your supervisor?</a:t>
            </a:r>
          </a:p>
          <a:p>
            <a:pPr>
              <a:buFont typeface="Wingdings" pitchFamily="2" charset="2"/>
              <a:buChar char="ü"/>
            </a:pPr>
            <a:endParaRPr lang="en-US" dirty="0"/>
          </a:p>
          <a:p>
            <a:pPr>
              <a:buFont typeface="Wingdings" pitchFamily="2" charset="2"/>
              <a:buChar char="ü"/>
            </a:pPr>
            <a:r>
              <a:rPr lang="en-US" dirty="0" smtClean="0"/>
              <a:t>Which resources/handouts from your session today do you plan to share with co-workers?</a:t>
            </a:r>
            <a:endParaRPr lang="en-US" dirty="0"/>
          </a:p>
        </p:txBody>
      </p:sp>
      <p:sp>
        <p:nvSpPr>
          <p:cNvPr id="5" name="Slide Number Placeholder 4"/>
          <p:cNvSpPr>
            <a:spLocks noGrp="1"/>
          </p:cNvSpPr>
          <p:nvPr>
            <p:ph type="sldNum" sz="quarter" idx="10"/>
          </p:nvPr>
        </p:nvSpPr>
        <p:spPr/>
        <p:txBody>
          <a:bodyPr/>
          <a:lstStyle/>
          <a:p>
            <a:pPr>
              <a:defRPr/>
            </a:pPr>
            <a:fld id="{4F2FC41F-FB59-420B-840C-5F2FF68BF828}" type="slidenum">
              <a:rPr lang="en-US" smtClean="0"/>
              <a:pPr>
                <a:defRPr/>
              </a:pPr>
              <a:t>51</a:t>
            </a:fld>
            <a:endParaRPr lang="en-US" sz="1400" dirty="0">
              <a:latin typeface="Arial" charset="0"/>
            </a:endParaRPr>
          </a:p>
        </p:txBody>
      </p:sp>
    </p:spTree>
    <p:extLst>
      <p:ext uri="{BB962C8B-B14F-4D97-AF65-F5344CB8AC3E}">
        <p14:creationId xmlns:p14="http://schemas.microsoft.com/office/powerpoint/2010/main" val="1799939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976590"/>
            <a:ext cx="8229600" cy="591671"/>
          </a:xfrm>
        </p:spPr>
        <p:txBody>
          <a:bodyPr/>
          <a:lstStyle/>
          <a:p>
            <a:r>
              <a:rPr lang="en-US" dirty="0" smtClean="0"/>
              <a:t>Results of Ice Breaker Activity</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55843257"/>
              </p:ext>
            </p:extLst>
          </p:nvPr>
        </p:nvGraphicFramePr>
        <p:xfrm>
          <a:off x="471487" y="1622425"/>
          <a:ext cx="8315325" cy="4572000"/>
        </p:xfrm>
        <a:graphic>
          <a:graphicData uri="http://schemas.openxmlformats.org/drawingml/2006/table">
            <a:tbl>
              <a:tblPr firstRow="1" bandRow="1">
                <a:tableStyleId>{5C22544A-7EE6-4342-B048-85BDC9FD1C3A}</a:tableStyleId>
              </a:tblPr>
              <a:tblGrid>
                <a:gridCol w="1197048"/>
                <a:gridCol w="2960615"/>
                <a:gridCol w="2078831"/>
                <a:gridCol w="2078831"/>
              </a:tblGrid>
              <a:tr h="457226">
                <a:tc>
                  <a:txBody>
                    <a:bodyPr/>
                    <a:lstStyle/>
                    <a:p>
                      <a:r>
                        <a:rPr lang="en-US" dirty="0" smtClean="0">
                          <a:solidFill>
                            <a:schemeClr val="tx1"/>
                          </a:solidFill>
                        </a:rPr>
                        <a:t>Poster #</a:t>
                      </a:r>
                      <a:endParaRPr lang="en-US" dirty="0">
                        <a:solidFill>
                          <a:schemeClr val="tx1"/>
                        </a:solidFill>
                      </a:endParaRPr>
                    </a:p>
                  </a:txBody>
                  <a:tcPr/>
                </a:tc>
                <a:tc>
                  <a:txBody>
                    <a:bodyPr/>
                    <a:lstStyle/>
                    <a:p>
                      <a:r>
                        <a:rPr lang="en-US" dirty="0" smtClean="0">
                          <a:solidFill>
                            <a:schemeClr val="tx1"/>
                          </a:solidFill>
                        </a:rPr>
                        <a:t>Person’s Name</a:t>
                      </a:r>
                      <a:endParaRPr lang="en-US" dirty="0">
                        <a:solidFill>
                          <a:schemeClr val="tx1"/>
                        </a:solidFill>
                      </a:endParaRPr>
                    </a:p>
                  </a:txBody>
                  <a:tcPr/>
                </a:tc>
                <a:tc>
                  <a:txBody>
                    <a:bodyPr/>
                    <a:lstStyle/>
                    <a:p>
                      <a:r>
                        <a:rPr lang="en-US" dirty="0" smtClean="0">
                          <a:solidFill>
                            <a:schemeClr val="tx1"/>
                          </a:solidFill>
                        </a:rPr>
                        <a:t>What They Are</a:t>
                      </a:r>
                      <a:r>
                        <a:rPr lang="en-US" baseline="0" dirty="0" smtClean="0">
                          <a:solidFill>
                            <a:schemeClr val="tx1"/>
                          </a:solidFill>
                        </a:rPr>
                        <a:t> Known For</a:t>
                      </a:r>
                      <a:endParaRPr lang="en-US" dirty="0">
                        <a:solidFill>
                          <a:schemeClr val="tx1"/>
                        </a:solidFill>
                      </a:endParaRPr>
                    </a:p>
                  </a:txBody>
                  <a:tcPr/>
                </a:tc>
                <a:tc>
                  <a:txBody>
                    <a:bodyPr/>
                    <a:lstStyle/>
                    <a:p>
                      <a:r>
                        <a:rPr lang="en-US" dirty="0" smtClean="0">
                          <a:solidFill>
                            <a:schemeClr val="tx1"/>
                          </a:solidFill>
                        </a:rPr>
                        <a:t>Diagnosis</a:t>
                      </a:r>
                    </a:p>
                  </a:txBody>
                  <a:tcPr/>
                </a:tc>
              </a:tr>
              <a:tr h="261272">
                <a:tc>
                  <a:txBody>
                    <a:bodyPr/>
                    <a:lstStyle/>
                    <a:p>
                      <a:r>
                        <a:rPr lang="en-US" dirty="0" smtClean="0">
                          <a:solidFill>
                            <a:schemeClr val="tx1"/>
                          </a:solidFill>
                        </a:rPr>
                        <a:t>1.</a:t>
                      </a:r>
                    </a:p>
                  </a:txBody>
                  <a:tcPr/>
                </a:tc>
                <a:tc>
                  <a:txBody>
                    <a:bodyPr/>
                    <a:lstStyle/>
                    <a:p>
                      <a:r>
                        <a:rPr lang="en-US" dirty="0" smtClean="0">
                          <a:solidFill>
                            <a:schemeClr val="tx1"/>
                          </a:solidFill>
                        </a:rPr>
                        <a:t>Abraham Lincoln</a:t>
                      </a:r>
                      <a:endParaRPr lang="en-US" dirty="0">
                        <a:solidFill>
                          <a:schemeClr val="tx1"/>
                        </a:solidFill>
                      </a:endParaRPr>
                    </a:p>
                  </a:txBody>
                  <a:tcPr/>
                </a:tc>
                <a:tc>
                  <a:txBody>
                    <a:bodyPr/>
                    <a:lstStyle/>
                    <a:p>
                      <a:r>
                        <a:rPr lang="en-US" dirty="0" smtClean="0">
                          <a:solidFill>
                            <a:schemeClr val="tx1"/>
                          </a:solidFill>
                        </a:rPr>
                        <a:t>16</a:t>
                      </a:r>
                      <a:r>
                        <a:rPr lang="en-US" baseline="30000" dirty="0" smtClean="0">
                          <a:solidFill>
                            <a:schemeClr val="tx1"/>
                          </a:solidFill>
                        </a:rPr>
                        <a:t>th</a:t>
                      </a:r>
                      <a:r>
                        <a:rPr lang="en-US" baseline="0" dirty="0" smtClean="0">
                          <a:solidFill>
                            <a:schemeClr val="tx1"/>
                          </a:solidFill>
                        </a:rPr>
                        <a:t> president</a:t>
                      </a:r>
                      <a:endParaRPr lang="en-US" dirty="0">
                        <a:solidFill>
                          <a:schemeClr val="tx1"/>
                        </a:solidFill>
                      </a:endParaRPr>
                    </a:p>
                  </a:txBody>
                  <a:tcPr/>
                </a:tc>
                <a:tc>
                  <a:txBody>
                    <a:bodyPr/>
                    <a:lstStyle/>
                    <a:p>
                      <a:r>
                        <a:rPr lang="en-US" dirty="0" smtClean="0">
                          <a:solidFill>
                            <a:schemeClr val="tx1"/>
                          </a:solidFill>
                        </a:rPr>
                        <a:t>Depression</a:t>
                      </a:r>
                      <a:endParaRPr lang="en-US" dirty="0">
                        <a:solidFill>
                          <a:schemeClr val="tx1"/>
                        </a:solidFill>
                      </a:endParaRPr>
                    </a:p>
                  </a:txBody>
                  <a:tcPr/>
                </a:tc>
              </a:tr>
              <a:tr h="849133">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Lionel Aldridge</a:t>
                      </a:r>
                      <a:endParaRPr lang="en-US" dirty="0">
                        <a:solidFill>
                          <a:schemeClr val="tx1"/>
                        </a:solidFill>
                      </a:endParaRPr>
                    </a:p>
                  </a:txBody>
                  <a:tcPr/>
                </a:tc>
                <a:tc>
                  <a:txBody>
                    <a:bodyPr/>
                    <a:lstStyle/>
                    <a:p>
                      <a:r>
                        <a:rPr lang="en-US" dirty="0" smtClean="0">
                          <a:solidFill>
                            <a:schemeClr val="tx1"/>
                          </a:solidFill>
                        </a:rPr>
                        <a:t>Hall of Fame football player</a:t>
                      </a:r>
                      <a:r>
                        <a:rPr lang="en-US" baseline="0" dirty="0" smtClean="0">
                          <a:solidFill>
                            <a:schemeClr val="tx1"/>
                          </a:solidFill>
                        </a:rPr>
                        <a:t> for the Green Bay Packers</a:t>
                      </a:r>
                      <a:endParaRPr lang="en-US" dirty="0">
                        <a:solidFill>
                          <a:schemeClr val="tx1"/>
                        </a:solidFill>
                      </a:endParaRPr>
                    </a:p>
                  </a:txBody>
                  <a:tcPr/>
                </a:tc>
                <a:tc>
                  <a:txBody>
                    <a:bodyPr/>
                    <a:lstStyle/>
                    <a:p>
                      <a:r>
                        <a:rPr lang="en-US" dirty="0" smtClean="0">
                          <a:solidFill>
                            <a:schemeClr val="tx1"/>
                          </a:solidFill>
                        </a:rPr>
                        <a:t>Paranoid Schizophrenia</a:t>
                      </a:r>
                      <a:endParaRPr lang="en-US" dirty="0">
                        <a:solidFill>
                          <a:schemeClr val="tx1"/>
                        </a:solidFill>
                      </a:endParaRPr>
                    </a:p>
                  </a:txBody>
                  <a:tcPr/>
                </a:tc>
              </a:tr>
              <a:tr h="457226">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Leo Tolstoy</a:t>
                      </a:r>
                      <a:endParaRPr lang="en-US" dirty="0">
                        <a:solidFill>
                          <a:schemeClr val="tx1"/>
                        </a:solidFill>
                      </a:endParaRPr>
                    </a:p>
                  </a:txBody>
                  <a:tcPr/>
                </a:tc>
                <a:tc>
                  <a:txBody>
                    <a:bodyPr/>
                    <a:lstStyle/>
                    <a:p>
                      <a:r>
                        <a:rPr lang="en-US" dirty="0" smtClean="0">
                          <a:solidFill>
                            <a:schemeClr val="tx1"/>
                          </a:solidFill>
                        </a:rPr>
                        <a:t>Author of </a:t>
                      </a:r>
                      <a:r>
                        <a:rPr lang="en-US" i="1" dirty="0" smtClean="0">
                          <a:solidFill>
                            <a:schemeClr val="tx1"/>
                          </a:solidFill>
                        </a:rPr>
                        <a:t>War</a:t>
                      </a:r>
                      <a:r>
                        <a:rPr lang="en-US" i="1" baseline="0" dirty="0" smtClean="0">
                          <a:solidFill>
                            <a:schemeClr val="tx1"/>
                          </a:solidFill>
                        </a:rPr>
                        <a:t> and Peace</a:t>
                      </a:r>
                      <a:endParaRPr lang="en-US" dirty="0">
                        <a:solidFill>
                          <a:schemeClr val="tx1"/>
                        </a:solidFill>
                      </a:endParaRPr>
                    </a:p>
                  </a:txBody>
                  <a:tcPr/>
                </a:tc>
                <a:tc>
                  <a:txBody>
                    <a:bodyPr/>
                    <a:lstStyle/>
                    <a:p>
                      <a:r>
                        <a:rPr lang="en-US" dirty="0" smtClean="0">
                          <a:solidFill>
                            <a:schemeClr val="tx1"/>
                          </a:solidFill>
                        </a:rPr>
                        <a:t>Depression</a:t>
                      </a:r>
                      <a:endParaRPr lang="en-US" dirty="0">
                        <a:solidFill>
                          <a:schemeClr val="tx1"/>
                        </a:solidFill>
                      </a:endParaRPr>
                    </a:p>
                  </a:txBody>
                  <a:tcPr/>
                </a:tc>
              </a:tr>
              <a:tr h="457226">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Winston Churchill</a:t>
                      </a:r>
                    </a:p>
                  </a:txBody>
                  <a:tcPr/>
                </a:tc>
                <a:tc>
                  <a:txBody>
                    <a:bodyPr/>
                    <a:lstStyle/>
                    <a:p>
                      <a:r>
                        <a:rPr lang="en-US" dirty="0" smtClean="0">
                          <a:solidFill>
                            <a:schemeClr val="tx1"/>
                          </a:solidFill>
                        </a:rPr>
                        <a:t>Prime Minister of England</a:t>
                      </a:r>
                      <a:endParaRPr lang="en-US" dirty="0">
                        <a:solidFill>
                          <a:schemeClr val="tx1"/>
                        </a:solidFill>
                      </a:endParaRPr>
                    </a:p>
                  </a:txBody>
                  <a:tcPr/>
                </a:tc>
                <a:tc>
                  <a:txBody>
                    <a:bodyPr/>
                    <a:lstStyle/>
                    <a:p>
                      <a:r>
                        <a:rPr lang="en-US" dirty="0" smtClean="0">
                          <a:solidFill>
                            <a:schemeClr val="tx1"/>
                          </a:solidFill>
                        </a:rPr>
                        <a:t>Bipolar</a:t>
                      </a:r>
                      <a:endParaRPr lang="en-US" dirty="0">
                        <a:solidFill>
                          <a:schemeClr val="tx1"/>
                        </a:solidFill>
                      </a:endParaRPr>
                    </a:p>
                  </a:txBody>
                  <a:tcPr/>
                </a:tc>
              </a:tr>
              <a:tr h="261272">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Vivien Leigh</a:t>
                      </a:r>
                      <a:endParaRPr lang="en-US" dirty="0">
                        <a:solidFill>
                          <a:schemeClr val="tx1"/>
                        </a:solidFill>
                      </a:endParaRPr>
                    </a:p>
                  </a:txBody>
                  <a:tcPr/>
                </a:tc>
                <a:tc>
                  <a:txBody>
                    <a:bodyPr/>
                    <a:lstStyle/>
                    <a:p>
                      <a:r>
                        <a:rPr lang="en-US" dirty="0" smtClean="0">
                          <a:solidFill>
                            <a:schemeClr val="tx1"/>
                          </a:solidFill>
                        </a:rPr>
                        <a:t>Actress</a:t>
                      </a:r>
                      <a:endParaRPr lang="en-US" dirty="0">
                        <a:solidFill>
                          <a:schemeClr val="tx1"/>
                        </a:solidFill>
                      </a:endParaRPr>
                    </a:p>
                  </a:txBody>
                  <a:tcPr/>
                </a:tc>
                <a:tc>
                  <a:txBody>
                    <a:bodyPr/>
                    <a:lstStyle/>
                    <a:p>
                      <a:r>
                        <a:rPr lang="en-US" dirty="0" smtClean="0">
                          <a:solidFill>
                            <a:schemeClr val="tx1"/>
                          </a:solidFill>
                        </a:rPr>
                        <a:t>Bipolar</a:t>
                      </a:r>
                      <a:endParaRPr lang="en-US" dirty="0">
                        <a:solidFill>
                          <a:schemeClr val="tx1"/>
                        </a:solidFill>
                      </a:endParaRPr>
                    </a:p>
                  </a:txBody>
                  <a:tcPr/>
                </a:tc>
              </a:tr>
              <a:tr h="261272">
                <a:tc>
                  <a:txBody>
                    <a:bodyPr/>
                    <a:lstStyle/>
                    <a:p>
                      <a:r>
                        <a:rPr lang="en-US" dirty="0" smtClean="0">
                          <a:solidFill>
                            <a:schemeClr val="tx1"/>
                          </a:solidFill>
                        </a:rPr>
                        <a:t>6.</a:t>
                      </a:r>
                      <a:endParaRPr lang="en-US" dirty="0">
                        <a:solidFill>
                          <a:schemeClr val="tx1"/>
                        </a:solidFill>
                      </a:endParaRPr>
                    </a:p>
                  </a:txBody>
                  <a:tcPr/>
                </a:tc>
                <a:tc>
                  <a:txBody>
                    <a:bodyPr/>
                    <a:lstStyle/>
                    <a:p>
                      <a:r>
                        <a:rPr lang="en-US" dirty="0" smtClean="0">
                          <a:solidFill>
                            <a:schemeClr val="tx1"/>
                          </a:solidFill>
                        </a:rPr>
                        <a:t>Sylvia Plath</a:t>
                      </a:r>
                      <a:endParaRPr lang="en-US" dirty="0">
                        <a:solidFill>
                          <a:schemeClr val="tx1"/>
                        </a:solidFill>
                      </a:endParaRPr>
                    </a:p>
                  </a:txBody>
                  <a:tcPr/>
                </a:tc>
                <a:tc>
                  <a:txBody>
                    <a:bodyPr/>
                    <a:lstStyle/>
                    <a:p>
                      <a:r>
                        <a:rPr lang="en-US" dirty="0" smtClean="0">
                          <a:solidFill>
                            <a:schemeClr val="tx1"/>
                          </a:solidFill>
                        </a:rPr>
                        <a:t>Poet/Novelist</a:t>
                      </a:r>
                      <a:endParaRPr lang="en-US" dirty="0">
                        <a:solidFill>
                          <a:schemeClr val="tx1"/>
                        </a:solidFill>
                      </a:endParaRPr>
                    </a:p>
                  </a:txBody>
                  <a:tcPr/>
                </a:tc>
                <a:tc>
                  <a:txBody>
                    <a:bodyPr/>
                    <a:lstStyle/>
                    <a:p>
                      <a:r>
                        <a:rPr lang="en-US" dirty="0" smtClean="0">
                          <a:solidFill>
                            <a:schemeClr val="tx1"/>
                          </a:solidFill>
                        </a:rPr>
                        <a:t>Depression</a:t>
                      </a:r>
                      <a:endParaRPr lang="en-US" dirty="0">
                        <a:solidFill>
                          <a:schemeClr val="tx1"/>
                        </a:solidFill>
                      </a:endParaRPr>
                    </a:p>
                  </a:txBody>
                  <a:tcPr/>
                </a:tc>
              </a:tr>
              <a:tr h="261272">
                <a:tc>
                  <a:txBody>
                    <a:bodyPr/>
                    <a:lstStyle/>
                    <a:p>
                      <a:r>
                        <a:rPr lang="en-US" dirty="0" smtClean="0">
                          <a:solidFill>
                            <a:schemeClr val="tx1"/>
                          </a:solidFill>
                        </a:rPr>
                        <a:t>7.</a:t>
                      </a:r>
                      <a:endParaRPr lang="en-US" dirty="0">
                        <a:solidFill>
                          <a:schemeClr val="tx1"/>
                        </a:solidFill>
                      </a:endParaRPr>
                    </a:p>
                  </a:txBody>
                  <a:tcPr/>
                </a:tc>
                <a:tc>
                  <a:txBody>
                    <a:bodyPr/>
                    <a:lstStyle/>
                    <a:p>
                      <a:r>
                        <a:rPr lang="en-US" dirty="0" smtClean="0">
                          <a:solidFill>
                            <a:schemeClr val="tx1"/>
                          </a:solidFill>
                        </a:rPr>
                        <a:t>Patty Duke</a:t>
                      </a:r>
                      <a:endParaRPr lang="en-US" dirty="0">
                        <a:solidFill>
                          <a:schemeClr val="tx1"/>
                        </a:solidFill>
                      </a:endParaRPr>
                    </a:p>
                  </a:txBody>
                  <a:tcPr/>
                </a:tc>
                <a:tc>
                  <a:txBody>
                    <a:bodyPr/>
                    <a:lstStyle/>
                    <a:p>
                      <a:r>
                        <a:rPr lang="en-US" dirty="0" smtClean="0">
                          <a:solidFill>
                            <a:schemeClr val="tx1"/>
                          </a:solidFill>
                        </a:rPr>
                        <a:t>Actress</a:t>
                      </a:r>
                      <a:endParaRPr lang="en-US" dirty="0">
                        <a:solidFill>
                          <a:schemeClr val="tx1"/>
                        </a:solidFill>
                      </a:endParaRPr>
                    </a:p>
                  </a:txBody>
                  <a:tcPr/>
                </a:tc>
                <a:tc>
                  <a:txBody>
                    <a:bodyPr/>
                    <a:lstStyle/>
                    <a:p>
                      <a:r>
                        <a:rPr lang="en-US" dirty="0" smtClean="0">
                          <a:solidFill>
                            <a:schemeClr val="tx1"/>
                          </a:solidFill>
                        </a:rPr>
                        <a:t>Bipolar</a:t>
                      </a:r>
                      <a:endParaRPr lang="en-US" dirty="0">
                        <a:solidFill>
                          <a:schemeClr val="tx1"/>
                        </a:solidFill>
                      </a:endParaRPr>
                    </a:p>
                  </a:txBody>
                  <a:tcPr/>
                </a:tc>
              </a:tr>
            </a:tbl>
          </a:graphicData>
        </a:graphic>
      </p:graphicFrame>
      <p:sp>
        <p:nvSpPr>
          <p:cNvPr id="4" name="Slide Number Placeholder 3"/>
          <p:cNvSpPr>
            <a:spLocks noGrp="1"/>
          </p:cNvSpPr>
          <p:nvPr>
            <p:ph type="sldNum" sz="quarter" idx="10"/>
          </p:nvPr>
        </p:nvSpPr>
        <p:spPr/>
        <p:txBody>
          <a:bodyPr/>
          <a:lstStyle/>
          <a:p>
            <a:pPr>
              <a:defRPr/>
            </a:pPr>
            <a:fld id="{8E0BD697-C650-4553-8269-3DAFA0DE6DB9}" type="slidenum">
              <a:rPr lang="en-US" smtClean="0"/>
              <a:pPr>
                <a:defRPr/>
              </a:pPr>
              <a:t>6</a:t>
            </a:fld>
            <a:endParaRPr lang="en-US" dirty="0">
              <a:latin typeface="Arial" charset="0"/>
            </a:endParaRPr>
          </a:p>
        </p:txBody>
      </p:sp>
    </p:spTree>
    <p:extLst>
      <p:ext uri="{BB962C8B-B14F-4D97-AF65-F5344CB8AC3E}">
        <p14:creationId xmlns:p14="http://schemas.microsoft.com/office/powerpoint/2010/main" val="3904155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222" y="864813"/>
            <a:ext cx="8229600" cy="591671"/>
          </a:xfrm>
        </p:spPr>
        <p:txBody>
          <a:bodyPr/>
          <a:lstStyle/>
          <a:p>
            <a:r>
              <a:rPr lang="en-US" dirty="0" smtClean="0"/>
              <a:t>Results of Ice Breaker Activity (continued)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11510416"/>
              </p:ext>
            </p:extLst>
          </p:nvPr>
        </p:nvGraphicFramePr>
        <p:xfrm>
          <a:off x="442914" y="1708150"/>
          <a:ext cx="8275642" cy="4401879"/>
        </p:xfrm>
        <a:graphic>
          <a:graphicData uri="http://schemas.openxmlformats.org/drawingml/2006/table">
            <a:tbl>
              <a:tblPr firstRow="1" bandRow="1">
                <a:tableStyleId>{5C22544A-7EE6-4342-B048-85BDC9FD1C3A}</a:tableStyleId>
              </a:tblPr>
              <a:tblGrid>
                <a:gridCol w="1234338"/>
                <a:gridCol w="2903484"/>
                <a:gridCol w="2068910"/>
                <a:gridCol w="2068910"/>
              </a:tblGrid>
              <a:tr h="768212">
                <a:tc>
                  <a:txBody>
                    <a:bodyPr/>
                    <a:lstStyle/>
                    <a:p>
                      <a:r>
                        <a:rPr lang="en-US" dirty="0" smtClean="0">
                          <a:solidFill>
                            <a:schemeClr val="tx1"/>
                          </a:solidFill>
                        </a:rPr>
                        <a:t>Poster #</a:t>
                      </a:r>
                      <a:endParaRPr lang="en-US" dirty="0">
                        <a:solidFill>
                          <a:schemeClr val="tx1"/>
                        </a:solidFill>
                      </a:endParaRPr>
                    </a:p>
                  </a:txBody>
                  <a:tcPr/>
                </a:tc>
                <a:tc>
                  <a:txBody>
                    <a:bodyPr/>
                    <a:lstStyle/>
                    <a:p>
                      <a:r>
                        <a:rPr lang="en-US" dirty="0" smtClean="0">
                          <a:solidFill>
                            <a:schemeClr val="tx1"/>
                          </a:solidFill>
                        </a:rPr>
                        <a:t>Person’s Name</a:t>
                      </a:r>
                      <a:endParaRPr lang="en-US" dirty="0">
                        <a:solidFill>
                          <a:schemeClr val="tx1"/>
                        </a:solidFill>
                      </a:endParaRPr>
                    </a:p>
                  </a:txBody>
                  <a:tcPr/>
                </a:tc>
                <a:tc>
                  <a:txBody>
                    <a:bodyPr/>
                    <a:lstStyle/>
                    <a:p>
                      <a:r>
                        <a:rPr lang="en-US" dirty="0" smtClean="0">
                          <a:solidFill>
                            <a:schemeClr val="tx1"/>
                          </a:solidFill>
                        </a:rPr>
                        <a:t>What They</a:t>
                      </a:r>
                      <a:r>
                        <a:rPr lang="en-US" baseline="0" dirty="0" smtClean="0">
                          <a:solidFill>
                            <a:schemeClr val="tx1"/>
                          </a:solidFill>
                        </a:rPr>
                        <a:t> Are Known For</a:t>
                      </a:r>
                      <a:endParaRPr lang="en-US" dirty="0">
                        <a:solidFill>
                          <a:schemeClr val="tx1"/>
                        </a:solidFill>
                      </a:endParaRPr>
                    </a:p>
                  </a:txBody>
                  <a:tcPr/>
                </a:tc>
                <a:tc>
                  <a:txBody>
                    <a:bodyPr/>
                    <a:lstStyle/>
                    <a:p>
                      <a:r>
                        <a:rPr lang="en-US" dirty="0" smtClean="0">
                          <a:solidFill>
                            <a:schemeClr val="tx1"/>
                          </a:solidFill>
                        </a:rPr>
                        <a:t>Diagnosis</a:t>
                      </a:r>
                      <a:endParaRPr lang="en-US" dirty="0">
                        <a:solidFill>
                          <a:schemeClr val="tx1"/>
                        </a:solidFill>
                      </a:endParaRPr>
                    </a:p>
                  </a:txBody>
                  <a:tcPr/>
                </a:tc>
              </a:tr>
              <a:tr h="445075">
                <a:tc>
                  <a:txBody>
                    <a:bodyPr/>
                    <a:lstStyle/>
                    <a:p>
                      <a:r>
                        <a:rPr lang="en-US" dirty="0" smtClean="0">
                          <a:solidFill>
                            <a:schemeClr val="tx1"/>
                          </a:solidFill>
                        </a:rPr>
                        <a:t>8.</a:t>
                      </a:r>
                      <a:endParaRPr lang="en-US" dirty="0">
                        <a:solidFill>
                          <a:schemeClr val="tx1"/>
                        </a:solidFill>
                      </a:endParaRPr>
                    </a:p>
                  </a:txBody>
                  <a:tcPr/>
                </a:tc>
                <a:tc>
                  <a:txBody>
                    <a:bodyPr/>
                    <a:lstStyle/>
                    <a:p>
                      <a:r>
                        <a:rPr lang="en-US" dirty="0" smtClean="0">
                          <a:solidFill>
                            <a:schemeClr val="tx1"/>
                          </a:solidFill>
                        </a:rPr>
                        <a:t>Charles Dickens</a:t>
                      </a:r>
                      <a:endParaRPr lang="en-US" dirty="0">
                        <a:solidFill>
                          <a:schemeClr val="tx1"/>
                        </a:solidFill>
                      </a:endParaRPr>
                    </a:p>
                  </a:txBody>
                  <a:tcPr/>
                </a:tc>
                <a:tc>
                  <a:txBody>
                    <a:bodyPr/>
                    <a:lstStyle/>
                    <a:p>
                      <a:r>
                        <a:rPr lang="en-US" dirty="0" smtClean="0">
                          <a:solidFill>
                            <a:schemeClr val="tx1"/>
                          </a:solidFill>
                        </a:rPr>
                        <a:t>Novelist</a:t>
                      </a:r>
                      <a:endParaRPr lang="en-US" dirty="0">
                        <a:solidFill>
                          <a:schemeClr val="tx1"/>
                        </a:solidFill>
                      </a:endParaRPr>
                    </a:p>
                  </a:txBody>
                  <a:tcPr/>
                </a:tc>
                <a:tc>
                  <a:txBody>
                    <a:bodyPr/>
                    <a:lstStyle/>
                    <a:p>
                      <a:r>
                        <a:rPr lang="en-US" dirty="0" smtClean="0">
                          <a:solidFill>
                            <a:schemeClr val="tx1"/>
                          </a:solidFill>
                        </a:rPr>
                        <a:t>Depression</a:t>
                      </a:r>
                      <a:endParaRPr lang="en-US" dirty="0">
                        <a:solidFill>
                          <a:schemeClr val="tx1"/>
                        </a:solidFill>
                      </a:endParaRPr>
                    </a:p>
                  </a:txBody>
                  <a:tcPr/>
                </a:tc>
              </a:tr>
              <a:tr h="445075">
                <a:tc>
                  <a:txBody>
                    <a:bodyPr/>
                    <a:lstStyle/>
                    <a:p>
                      <a:r>
                        <a:rPr lang="en-US" dirty="0" smtClean="0">
                          <a:solidFill>
                            <a:schemeClr val="tx1"/>
                          </a:solidFill>
                        </a:rPr>
                        <a:t>9.</a:t>
                      </a:r>
                      <a:endParaRPr lang="en-US" dirty="0">
                        <a:solidFill>
                          <a:schemeClr val="tx1"/>
                        </a:solidFill>
                      </a:endParaRPr>
                    </a:p>
                  </a:txBody>
                  <a:tcPr/>
                </a:tc>
                <a:tc>
                  <a:txBody>
                    <a:bodyPr/>
                    <a:lstStyle/>
                    <a:p>
                      <a:r>
                        <a:rPr lang="en-US" dirty="0" smtClean="0">
                          <a:solidFill>
                            <a:schemeClr val="tx1"/>
                          </a:solidFill>
                        </a:rPr>
                        <a:t>Ernest Hemmingway</a:t>
                      </a:r>
                      <a:endParaRPr lang="en-US" dirty="0">
                        <a:solidFill>
                          <a:schemeClr val="tx1"/>
                        </a:solidFill>
                      </a:endParaRPr>
                    </a:p>
                  </a:txBody>
                  <a:tcPr/>
                </a:tc>
                <a:tc>
                  <a:txBody>
                    <a:bodyPr/>
                    <a:lstStyle/>
                    <a:p>
                      <a:r>
                        <a:rPr lang="en-US" dirty="0" smtClean="0">
                          <a:solidFill>
                            <a:schemeClr val="tx1"/>
                          </a:solidFill>
                        </a:rPr>
                        <a:t>Novelist</a:t>
                      </a:r>
                      <a:endParaRPr lang="en-US" dirty="0">
                        <a:solidFill>
                          <a:schemeClr val="tx1"/>
                        </a:solidFill>
                      </a:endParaRPr>
                    </a:p>
                  </a:txBody>
                  <a:tcPr/>
                </a:tc>
                <a:tc>
                  <a:txBody>
                    <a:bodyPr/>
                    <a:lstStyle/>
                    <a:p>
                      <a:r>
                        <a:rPr lang="en-US" dirty="0" smtClean="0">
                          <a:solidFill>
                            <a:schemeClr val="tx1"/>
                          </a:solidFill>
                        </a:rPr>
                        <a:t>Depression</a:t>
                      </a:r>
                      <a:endParaRPr lang="en-US" dirty="0">
                        <a:solidFill>
                          <a:schemeClr val="tx1"/>
                        </a:solidFill>
                      </a:endParaRPr>
                    </a:p>
                  </a:txBody>
                  <a:tcPr/>
                </a:tc>
              </a:tr>
              <a:tr h="445075">
                <a:tc>
                  <a:txBody>
                    <a:bodyPr/>
                    <a:lstStyle/>
                    <a:p>
                      <a:r>
                        <a:rPr lang="en-US" dirty="0" smtClean="0">
                          <a:solidFill>
                            <a:schemeClr val="tx1"/>
                          </a:solidFill>
                        </a:rPr>
                        <a:t>10.</a:t>
                      </a:r>
                      <a:endParaRPr lang="en-US" dirty="0">
                        <a:solidFill>
                          <a:schemeClr val="tx1"/>
                        </a:solidFill>
                      </a:endParaRPr>
                    </a:p>
                  </a:txBody>
                  <a:tcPr/>
                </a:tc>
                <a:tc>
                  <a:txBody>
                    <a:bodyPr/>
                    <a:lstStyle/>
                    <a:p>
                      <a:r>
                        <a:rPr lang="en-US" dirty="0" smtClean="0">
                          <a:solidFill>
                            <a:schemeClr val="tx1"/>
                          </a:solidFill>
                        </a:rPr>
                        <a:t>Theodore Roosevelt</a:t>
                      </a:r>
                      <a:endParaRPr lang="en-US" dirty="0">
                        <a:solidFill>
                          <a:schemeClr val="tx1"/>
                        </a:solidFill>
                      </a:endParaRPr>
                    </a:p>
                  </a:txBody>
                  <a:tcPr/>
                </a:tc>
                <a:tc>
                  <a:txBody>
                    <a:bodyPr/>
                    <a:lstStyle/>
                    <a:p>
                      <a:r>
                        <a:rPr lang="en-US" dirty="0" smtClean="0">
                          <a:solidFill>
                            <a:schemeClr val="tx1"/>
                          </a:solidFill>
                        </a:rPr>
                        <a:t>26</a:t>
                      </a:r>
                      <a:r>
                        <a:rPr lang="en-US" baseline="30000" dirty="0" smtClean="0">
                          <a:solidFill>
                            <a:schemeClr val="tx1"/>
                          </a:solidFill>
                        </a:rPr>
                        <a:t>th</a:t>
                      </a:r>
                      <a:r>
                        <a:rPr lang="en-US" dirty="0" smtClean="0">
                          <a:solidFill>
                            <a:schemeClr val="tx1"/>
                          </a:solidFill>
                        </a:rPr>
                        <a:t> president</a:t>
                      </a:r>
                      <a:endParaRPr lang="en-US" dirty="0">
                        <a:solidFill>
                          <a:schemeClr val="tx1"/>
                        </a:solidFill>
                      </a:endParaRPr>
                    </a:p>
                  </a:txBody>
                  <a:tcPr/>
                </a:tc>
                <a:tc>
                  <a:txBody>
                    <a:bodyPr/>
                    <a:lstStyle/>
                    <a:p>
                      <a:r>
                        <a:rPr lang="en-US" dirty="0" smtClean="0">
                          <a:solidFill>
                            <a:schemeClr val="tx1"/>
                          </a:solidFill>
                        </a:rPr>
                        <a:t>Bipolar</a:t>
                      </a:r>
                      <a:endParaRPr lang="en-US" dirty="0">
                        <a:solidFill>
                          <a:schemeClr val="tx1"/>
                        </a:solidFill>
                      </a:endParaRPr>
                    </a:p>
                  </a:txBody>
                  <a:tcPr/>
                </a:tc>
              </a:tr>
              <a:tr h="445075">
                <a:tc>
                  <a:txBody>
                    <a:bodyPr/>
                    <a:lstStyle/>
                    <a:p>
                      <a:r>
                        <a:rPr lang="en-US" dirty="0" smtClean="0">
                          <a:solidFill>
                            <a:schemeClr val="tx1"/>
                          </a:solidFill>
                        </a:rPr>
                        <a:t>11.</a:t>
                      </a:r>
                      <a:endParaRPr lang="en-US" dirty="0">
                        <a:solidFill>
                          <a:schemeClr val="tx1"/>
                        </a:solidFill>
                      </a:endParaRPr>
                    </a:p>
                  </a:txBody>
                  <a:tcPr/>
                </a:tc>
                <a:tc>
                  <a:txBody>
                    <a:bodyPr/>
                    <a:lstStyle/>
                    <a:p>
                      <a:r>
                        <a:rPr lang="en-US" dirty="0" smtClean="0">
                          <a:solidFill>
                            <a:schemeClr val="tx1"/>
                          </a:solidFill>
                        </a:rPr>
                        <a:t>Ted Turner</a:t>
                      </a:r>
                      <a:endParaRPr lang="en-US" dirty="0">
                        <a:solidFill>
                          <a:schemeClr val="tx1"/>
                        </a:solidFill>
                      </a:endParaRPr>
                    </a:p>
                  </a:txBody>
                  <a:tcPr/>
                </a:tc>
                <a:tc>
                  <a:txBody>
                    <a:bodyPr/>
                    <a:lstStyle/>
                    <a:p>
                      <a:r>
                        <a:rPr lang="en-US" dirty="0" smtClean="0">
                          <a:solidFill>
                            <a:schemeClr val="tx1"/>
                          </a:solidFill>
                        </a:rPr>
                        <a:t>Businessman</a:t>
                      </a:r>
                      <a:endParaRPr lang="en-US" dirty="0">
                        <a:solidFill>
                          <a:schemeClr val="tx1"/>
                        </a:solidFill>
                      </a:endParaRPr>
                    </a:p>
                  </a:txBody>
                  <a:tcPr/>
                </a:tc>
                <a:tc>
                  <a:txBody>
                    <a:bodyPr/>
                    <a:lstStyle/>
                    <a:p>
                      <a:r>
                        <a:rPr lang="en-US" dirty="0" smtClean="0">
                          <a:solidFill>
                            <a:schemeClr val="tx1"/>
                          </a:solidFill>
                        </a:rPr>
                        <a:t>Bipolar</a:t>
                      </a:r>
                      <a:endParaRPr lang="en-US" dirty="0">
                        <a:solidFill>
                          <a:schemeClr val="tx1"/>
                        </a:solidFill>
                      </a:endParaRPr>
                    </a:p>
                  </a:txBody>
                  <a:tcPr/>
                </a:tc>
              </a:tr>
              <a:tr h="445075">
                <a:tc>
                  <a:txBody>
                    <a:bodyPr/>
                    <a:lstStyle/>
                    <a:p>
                      <a:r>
                        <a:rPr lang="en-US" dirty="0" smtClean="0">
                          <a:solidFill>
                            <a:schemeClr val="tx1"/>
                          </a:solidFill>
                        </a:rPr>
                        <a:t>12.</a:t>
                      </a:r>
                      <a:endParaRPr lang="en-US" dirty="0">
                        <a:solidFill>
                          <a:schemeClr val="tx1"/>
                        </a:solidFill>
                      </a:endParaRPr>
                    </a:p>
                  </a:txBody>
                  <a:tcPr/>
                </a:tc>
                <a:tc>
                  <a:txBody>
                    <a:bodyPr/>
                    <a:lstStyle/>
                    <a:p>
                      <a:r>
                        <a:rPr lang="en-US" dirty="0" smtClean="0">
                          <a:solidFill>
                            <a:schemeClr val="tx1"/>
                          </a:solidFill>
                        </a:rPr>
                        <a:t>Mike Wallace</a:t>
                      </a:r>
                      <a:endParaRPr lang="en-US" dirty="0">
                        <a:solidFill>
                          <a:schemeClr val="tx1"/>
                        </a:solidFill>
                      </a:endParaRPr>
                    </a:p>
                  </a:txBody>
                  <a:tcPr/>
                </a:tc>
                <a:tc>
                  <a:txBody>
                    <a:bodyPr/>
                    <a:lstStyle/>
                    <a:p>
                      <a:r>
                        <a:rPr lang="en-US" dirty="0" smtClean="0">
                          <a:solidFill>
                            <a:schemeClr val="tx1"/>
                          </a:solidFill>
                        </a:rPr>
                        <a:t>Journalist</a:t>
                      </a:r>
                      <a:endParaRPr lang="en-US" dirty="0">
                        <a:solidFill>
                          <a:schemeClr val="tx1"/>
                        </a:solidFill>
                      </a:endParaRPr>
                    </a:p>
                  </a:txBody>
                  <a:tcPr/>
                </a:tc>
                <a:tc>
                  <a:txBody>
                    <a:bodyPr/>
                    <a:lstStyle/>
                    <a:p>
                      <a:r>
                        <a:rPr lang="en-US" dirty="0" smtClean="0">
                          <a:solidFill>
                            <a:schemeClr val="tx1"/>
                          </a:solidFill>
                        </a:rPr>
                        <a:t>Depression</a:t>
                      </a:r>
                      <a:endParaRPr lang="en-US" dirty="0">
                        <a:solidFill>
                          <a:schemeClr val="tx1"/>
                        </a:solidFill>
                      </a:endParaRPr>
                    </a:p>
                  </a:txBody>
                  <a:tcPr/>
                </a:tc>
              </a:tr>
              <a:tr h="768212">
                <a:tc>
                  <a:txBody>
                    <a:bodyPr/>
                    <a:lstStyle/>
                    <a:p>
                      <a:r>
                        <a:rPr lang="en-US" dirty="0" smtClean="0">
                          <a:solidFill>
                            <a:schemeClr val="tx1"/>
                          </a:solidFill>
                        </a:rPr>
                        <a:t>13.</a:t>
                      </a:r>
                      <a:endParaRPr lang="en-US" dirty="0">
                        <a:solidFill>
                          <a:schemeClr val="tx1"/>
                        </a:solidFill>
                      </a:endParaRPr>
                    </a:p>
                  </a:txBody>
                  <a:tcPr/>
                </a:tc>
                <a:tc>
                  <a:txBody>
                    <a:bodyPr/>
                    <a:lstStyle/>
                    <a:p>
                      <a:r>
                        <a:rPr lang="en-US" dirty="0" smtClean="0">
                          <a:solidFill>
                            <a:schemeClr val="tx1"/>
                          </a:solidFill>
                        </a:rPr>
                        <a:t>Tracy Ullman</a:t>
                      </a:r>
                      <a:endParaRPr lang="en-US" dirty="0">
                        <a:solidFill>
                          <a:schemeClr val="tx1"/>
                        </a:solidFill>
                      </a:endParaRPr>
                    </a:p>
                  </a:txBody>
                  <a:tcPr/>
                </a:tc>
                <a:tc>
                  <a:txBody>
                    <a:bodyPr/>
                    <a:lstStyle/>
                    <a:p>
                      <a:r>
                        <a:rPr lang="en-US" dirty="0" smtClean="0">
                          <a:solidFill>
                            <a:schemeClr val="tx1"/>
                          </a:solidFill>
                        </a:rPr>
                        <a:t>Actress/</a:t>
                      </a:r>
                    </a:p>
                    <a:p>
                      <a:r>
                        <a:rPr lang="en-US" dirty="0" smtClean="0">
                          <a:solidFill>
                            <a:schemeClr val="tx1"/>
                          </a:solidFill>
                        </a:rPr>
                        <a:t>Comedienne</a:t>
                      </a:r>
                      <a:endParaRPr lang="en-US" dirty="0">
                        <a:solidFill>
                          <a:schemeClr val="tx1"/>
                        </a:solidFill>
                      </a:endParaRPr>
                    </a:p>
                  </a:txBody>
                  <a:tcPr/>
                </a:tc>
                <a:tc>
                  <a:txBody>
                    <a:bodyPr/>
                    <a:lstStyle/>
                    <a:p>
                      <a:r>
                        <a:rPr lang="en-US" dirty="0" smtClean="0">
                          <a:solidFill>
                            <a:schemeClr val="tx1"/>
                          </a:solidFill>
                        </a:rPr>
                        <a:t>Bipolar</a:t>
                      </a:r>
                      <a:endParaRPr lang="en-US" dirty="0">
                        <a:solidFill>
                          <a:schemeClr val="tx1"/>
                        </a:solidFill>
                      </a:endParaRPr>
                    </a:p>
                  </a:txBody>
                  <a:tcPr/>
                </a:tc>
              </a:tr>
              <a:tr h="445075">
                <a:tc>
                  <a:txBody>
                    <a:bodyPr/>
                    <a:lstStyle/>
                    <a:p>
                      <a:r>
                        <a:rPr lang="en-US" dirty="0" smtClean="0">
                          <a:solidFill>
                            <a:schemeClr val="tx1"/>
                          </a:solidFill>
                        </a:rPr>
                        <a:t>14.</a:t>
                      </a:r>
                      <a:endParaRPr lang="en-US" dirty="0">
                        <a:solidFill>
                          <a:schemeClr val="tx1"/>
                        </a:solidFill>
                      </a:endParaRPr>
                    </a:p>
                  </a:txBody>
                  <a:tcPr/>
                </a:tc>
                <a:tc>
                  <a:txBody>
                    <a:bodyPr/>
                    <a:lstStyle/>
                    <a:p>
                      <a:r>
                        <a:rPr lang="en-US" dirty="0" smtClean="0">
                          <a:solidFill>
                            <a:schemeClr val="tx1"/>
                          </a:solidFill>
                        </a:rPr>
                        <a:t>Brooke Shields</a:t>
                      </a:r>
                      <a:endParaRPr lang="en-US" dirty="0">
                        <a:solidFill>
                          <a:schemeClr val="tx1"/>
                        </a:solidFill>
                      </a:endParaRPr>
                    </a:p>
                  </a:txBody>
                  <a:tcPr/>
                </a:tc>
                <a:tc>
                  <a:txBody>
                    <a:bodyPr/>
                    <a:lstStyle/>
                    <a:p>
                      <a:r>
                        <a:rPr lang="en-US" dirty="0" smtClean="0">
                          <a:solidFill>
                            <a:schemeClr val="tx1"/>
                          </a:solidFill>
                        </a:rPr>
                        <a:t>Model/Actress</a:t>
                      </a:r>
                      <a:endParaRPr lang="en-US" dirty="0">
                        <a:solidFill>
                          <a:schemeClr val="tx1"/>
                        </a:solidFill>
                      </a:endParaRPr>
                    </a:p>
                  </a:txBody>
                  <a:tcPr/>
                </a:tc>
                <a:tc>
                  <a:txBody>
                    <a:bodyPr/>
                    <a:lstStyle/>
                    <a:p>
                      <a:r>
                        <a:rPr lang="en-US" dirty="0" smtClean="0">
                          <a:solidFill>
                            <a:schemeClr val="tx1"/>
                          </a:solidFill>
                        </a:rPr>
                        <a:t>Postpartum Depression</a:t>
                      </a:r>
                      <a:endParaRPr lang="en-US" dirty="0">
                        <a:solidFill>
                          <a:schemeClr val="tx1"/>
                        </a:solidFill>
                      </a:endParaRPr>
                    </a:p>
                  </a:txBody>
                  <a:tcPr/>
                </a:tc>
              </a:tr>
            </a:tbl>
          </a:graphicData>
        </a:graphic>
      </p:graphicFrame>
      <p:sp>
        <p:nvSpPr>
          <p:cNvPr id="4" name="Slide Number Placeholder 3"/>
          <p:cNvSpPr>
            <a:spLocks noGrp="1"/>
          </p:cNvSpPr>
          <p:nvPr>
            <p:ph type="sldNum" sz="quarter" idx="10"/>
          </p:nvPr>
        </p:nvSpPr>
        <p:spPr/>
        <p:txBody>
          <a:bodyPr/>
          <a:lstStyle/>
          <a:p>
            <a:pPr>
              <a:defRPr/>
            </a:pPr>
            <a:fld id="{8E0BD697-C650-4553-8269-3DAFA0DE6DB9}" type="slidenum">
              <a:rPr lang="en-US" smtClean="0"/>
              <a:pPr>
                <a:defRPr/>
              </a:pPr>
              <a:t>7</a:t>
            </a:fld>
            <a:endParaRPr lang="en-US" dirty="0">
              <a:latin typeface="Arial" charset="0"/>
            </a:endParaRPr>
          </a:p>
        </p:txBody>
      </p:sp>
    </p:spTree>
    <p:extLst>
      <p:ext uri="{BB962C8B-B14F-4D97-AF65-F5344CB8AC3E}">
        <p14:creationId xmlns:p14="http://schemas.microsoft.com/office/powerpoint/2010/main" val="2456648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893389"/>
            <a:ext cx="8229600" cy="591671"/>
          </a:xfrm>
        </p:spPr>
        <p:txBody>
          <a:bodyPr/>
          <a:lstStyle/>
          <a:p>
            <a:r>
              <a:rPr lang="en-US" dirty="0" smtClean="0"/>
              <a:t>Results of Ice Breaker Activity (continued)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67251371"/>
              </p:ext>
            </p:extLst>
          </p:nvPr>
        </p:nvGraphicFramePr>
        <p:xfrm>
          <a:off x="398462" y="1752600"/>
          <a:ext cx="8248652" cy="4226560"/>
        </p:xfrm>
        <a:graphic>
          <a:graphicData uri="http://schemas.openxmlformats.org/drawingml/2006/table">
            <a:tbl>
              <a:tblPr firstRow="1" bandRow="1">
                <a:tableStyleId>{5C22544A-7EE6-4342-B048-85BDC9FD1C3A}</a:tableStyleId>
              </a:tblPr>
              <a:tblGrid>
                <a:gridCol w="1187450"/>
                <a:gridCol w="2936876"/>
                <a:gridCol w="2062163"/>
                <a:gridCol w="2062163"/>
              </a:tblGrid>
              <a:tr h="370840">
                <a:tc>
                  <a:txBody>
                    <a:bodyPr/>
                    <a:lstStyle/>
                    <a:p>
                      <a:r>
                        <a:rPr lang="en-US" dirty="0" smtClean="0">
                          <a:solidFill>
                            <a:schemeClr val="tx1"/>
                          </a:solidFill>
                        </a:rPr>
                        <a:t>Poster #</a:t>
                      </a:r>
                      <a:endParaRPr lang="en-US" dirty="0">
                        <a:solidFill>
                          <a:schemeClr val="tx1"/>
                        </a:solidFill>
                      </a:endParaRPr>
                    </a:p>
                  </a:txBody>
                  <a:tcPr/>
                </a:tc>
                <a:tc>
                  <a:txBody>
                    <a:bodyPr/>
                    <a:lstStyle/>
                    <a:p>
                      <a:r>
                        <a:rPr lang="en-US" dirty="0" smtClean="0">
                          <a:solidFill>
                            <a:schemeClr val="tx1"/>
                          </a:solidFill>
                        </a:rPr>
                        <a:t>Person’s</a:t>
                      </a:r>
                      <a:r>
                        <a:rPr lang="en-US" baseline="0" dirty="0" smtClean="0">
                          <a:solidFill>
                            <a:schemeClr val="tx1"/>
                          </a:solidFill>
                        </a:rPr>
                        <a:t> Name</a:t>
                      </a:r>
                      <a:endParaRPr lang="en-US" dirty="0">
                        <a:solidFill>
                          <a:schemeClr val="tx1"/>
                        </a:solidFill>
                      </a:endParaRPr>
                    </a:p>
                  </a:txBody>
                  <a:tcPr/>
                </a:tc>
                <a:tc>
                  <a:txBody>
                    <a:bodyPr/>
                    <a:lstStyle/>
                    <a:p>
                      <a:r>
                        <a:rPr lang="en-US" dirty="0" smtClean="0">
                          <a:solidFill>
                            <a:schemeClr val="tx1"/>
                          </a:solidFill>
                        </a:rPr>
                        <a:t>What They</a:t>
                      </a:r>
                      <a:r>
                        <a:rPr lang="en-US" baseline="0" dirty="0" smtClean="0">
                          <a:solidFill>
                            <a:schemeClr val="tx1"/>
                          </a:solidFill>
                        </a:rPr>
                        <a:t> Are Known For</a:t>
                      </a:r>
                      <a:endParaRPr lang="en-US" dirty="0">
                        <a:solidFill>
                          <a:schemeClr val="tx1"/>
                        </a:solidFill>
                      </a:endParaRPr>
                    </a:p>
                  </a:txBody>
                  <a:tcPr/>
                </a:tc>
                <a:tc>
                  <a:txBody>
                    <a:bodyPr/>
                    <a:lstStyle/>
                    <a:p>
                      <a:r>
                        <a:rPr lang="en-US" dirty="0" smtClean="0">
                          <a:solidFill>
                            <a:schemeClr val="tx1"/>
                          </a:solidFill>
                        </a:rPr>
                        <a:t>Diagnosis</a:t>
                      </a:r>
                      <a:endParaRPr lang="en-US" dirty="0">
                        <a:solidFill>
                          <a:schemeClr val="tx1"/>
                        </a:solidFill>
                      </a:endParaRPr>
                    </a:p>
                  </a:txBody>
                  <a:tcPr/>
                </a:tc>
              </a:tr>
              <a:tr h="370840">
                <a:tc>
                  <a:txBody>
                    <a:bodyPr/>
                    <a:lstStyle/>
                    <a:p>
                      <a:r>
                        <a:rPr lang="en-US" dirty="0" smtClean="0">
                          <a:solidFill>
                            <a:schemeClr val="tx1"/>
                          </a:solidFill>
                        </a:rPr>
                        <a:t>15.</a:t>
                      </a:r>
                      <a:endParaRPr lang="en-US" dirty="0">
                        <a:solidFill>
                          <a:schemeClr val="tx1"/>
                        </a:solidFill>
                      </a:endParaRPr>
                    </a:p>
                  </a:txBody>
                  <a:tcPr/>
                </a:tc>
                <a:tc>
                  <a:txBody>
                    <a:bodyPr/>
                    <a:lstStyle/>
                    <a:p>
                      <a:r>
                        <a:rPr lang="en-US" dirty="0" smtClean="0">
                          <a:solidFill>
                            <a:schemeClr val="tx1"/>
                          </a:solidFill>
                        </a:rPr>
                        <a:t>Michael Jackson</a:t>
                      </a:r>
                      <a:endParaRPr lang="en-US" dirty="0">
                        <a:solidFill>
                          <a:schemeClr val="tx1"/>
                        </a:solidFill>
                      </a:endParaRPr>
                    </a:p>
                  </a:txBody>
                  <a:tcPr/>
                </a:tc>
                <a:tc>
                  <a:txBody>
                    <a:bodyPr/>
                    <a:lstStyle/>
                    <a:p>
                      <a:r>
                        <a:rPr lang="en-US" dirty="0" smtClean="0">
                          <a:solidFill>
                            <a:schemeClr val="tx1"/>
                          </a:solidFill>
                        </a:rPr>
                        <a:t>Singer</a:t>
                      </a:r>
                      <a:endParaRPr lang="en-US" dirty="0">
                        <a:solidFill>
                          <a:schemeClr val="tx1"/>
                        </a:solidFill>
                      </a:endParaRPr>
                    </a:p>
                  </a:txBody>
                  <a:tcPr/>
                </a:tc>
                <a:tc>
                  <a:txBody>
                    <a:bodyPr/>
                    <a:lstStyle/>
                    <a:p>
                      <a:r>
                        <a:rPr lang="en-US" dirty="0" smtClean="0">
                          <a:solidFill>
                            <a:schemeClr val="tx1"/>
                          </a:solidFill>
                        </a:rPr>
                        <a:t>None</a:t>
                      </a:r>
                      <a:endParaRPr lang="en-US" dirty="0">
                        <a:solidFill>
                          <a:schemeClr val="tx1"/>
                        </a:solidFill>
                      </a:endParaRPr>
                    </a:p>
                  </a:txBody>
                  <a:tcPr/>
                </a:tc>
              </a:tr>
              <a:tr h="370840">
                <a:tc>
                  <a:txBody>
                    <a:bodyPr/>
                    <a:lstStyle/>
                    <a:p>
                      <a:r>
                        <a:rPr lang="en-US" dirty="0" smtClean="0">
                          <a:solidFill>
                            <a:schemeClr val="tx1"/>
                          </a:solidFill>
                        </a:rPr>
                        <a:t>16.</a:t>
                      </a:r>
                      <a:endParaRPr lang="en-US" dirty="0">
                        <a:solidFill>
                          <a:schemeClr val="tx1"/>
                        </a:solidFill>
                      </a:endParaRPr>
                    </a:p>
                  </a:txBody>
                  <a:tcPr/>
                </a:tc>
                <a:tc>
                  <a:txBody>
                    <a:bodyPr/>
                    <a:lstStyle/>
                    <a:p>
                      <a:r>
                        <a:rPr lang="en-US" dirty="0" smtClean="0">
                          <a:solidFill>
                            <a:schemeClr val="tx1"/>
                          </a:solidFill>
                        </a:rPr>
                        <a:t>Cesar Chavez</a:t>
                      </a:r>
                      <a:endParaRPr lang="en-US" dirty="0">
                        <a:solidFill>
                          <a:schemeClr val="tx1"/>
                        </a:solidFill>
                      </a:endParaRPr>
                    </a:p>
                  </a:txBody>
                  <a:tcPr/>
                </a:tc>
                <a:tc>
                  <a:txBody>
                    <a:bodyPr/>
                    <a:lstStyle/>
                    <a:p>
                      <a:r>
                        <a:rPr lang="en-US" dirty="0" smtClean="0">
                          <a:solidFill>
                            <a:schemeClr val="tx1"/>
                          </a:solidFill>
                        </a:rPr>
                        <a:t>Farm Laborer/Labor Leader/Civil</a:t>
                      </a:r>
                      <a:r>
                        <a:rPr lang="en-US" baseline="0" dirty="0" smtClean="0">
                          <a:solidFill>
                            <a:schemeClr val="tx1"/>
                          </a:solidFill>
                        </a:rPr>
                        <a:t> Rights Activist</a:t>
                      </a:r>
                      <a:endParaRPr lang="en-US" dirty="0">
                        <a:solidFill>
                          <a:schemeClr val="tx1"/>
                        </a:solidFill>
                      </a:endParaRPr>
                    </a:p>
                  </a:txBody>
                  <a:tcPr/>
                </a:tc>
                <a:tc>
                  <a:txBody>
                    <a:bodyPr/>
                    <a:lstStyle/>
                    <a:p>
                      <a:r>
                        <a:rPr lang="en-US" dirty="0" smtClean="0">
                          <a:solidFill>
                            <a:schemeClr val="tx1"/>
                          </a:solidFill>
                        </a:rPr>
                        <a:t>None</a:t>
                      </a:r>
                      <a:endParaRPr lang="en-US" dirty="0">
                        <a:solidFill>
                          <a:schemeClr val="tx1"/>
                        </a:solidFill>
                      </a:endParaRPr>
                    </a:p>
                  </a:txBody>
                  <a:tcPr/>
                </a:tc>
              </a:tr>
              <a:tr h="370840">
                <a:tc>
                  <a:txBody>
                    <a:bodyPr/>
                    <a:lstStyle/>
                    <a:p>
                      <a:r>
                        <a:rPr lang="en-US" dirty="0" smtClean="0">
                          <a:solidFill>
                            <a:schemeClr val="tx1"/>
                          </a:solidFill>
                        </a:rPr>
                        <a:t>17.</a:t>
                      </a:r>
                      <a:endParaRPr lang="en-US" dirty="0">
                        <a:solidFill>
                          <a:schemeClr val="tx1"/>
                        </a:solidFill>
                      </a:endParaRPr>
                    </a:p>
                  </a:txBody>
                  <a:tcPr/>
                </a:tc>
                <a:tc>
                  <a:txBody>
                    <a:bodyPr/>
                    <a:lstStyle/>
                    <a:p>
                      <a:r>
                        <a:rPr lang="en-US" dirty="0" smtClean="0">
                          <a:solidFill>
                            <a:schemeClr val="tx1"/>
                          </a:solidFill>
                        </a:rPr>
                        <a:t>Geronimo</a:t>
                      </a:r>
                      <a:endParaRPr lang="en-US" dirty="0">
                        <a:solidFill>
                          <a:schemeClr val="tx1"/>
                        </a:solidFill>
                      </a:endParaRPr>
                    </a:p>
                  </a:txBody>
                  <a:tcPr/>
                </a:tc>
                <a:tc>
                  <a:txBody>
                    <a:bodyPr/>
                    <a:lstStyle/>
                    <a:p>
                      <a:r>
                        <a:rPr lang="en-US" dirty="0" smtClean="0">
                          <a:solidFill>
                            <a:schemeClr val="tx1"/>
                          </a:solidFill>
                        </a:rPr>
                        <a:t>Medicine Man/Apache Warrior</a:t>
                      </a:r>
                      <a:endParaRPr lang="en-US" dirty="0">
                        <a:solidFill>
                          <a:schemeClr val="tx1"/>
                        </a:solidFill>
                      </a:endParaRPr>
                    </a:p>
                  </a:txBody>
                  <a:tcPr/>
                </a:tc>
                <a:tc>
                  <a:txBody>
                    <a:bodyPr/>
                    <a:lstStyle/>
                    <a:p>
                      <a:r>
                        <a:rPr lang="en-US" dirty="0" smtClean="0">
                          <a:solidFill>
                            <a:schemeClr val="tx1"/>
                          </a:solidFill>
                        </a:rPr>
                        <a:t>None</a:t>
                      </a:r>
                      <a:endParaRPr lang="en-US" dirty="0">
                        <a:solidFill>
                          <a:schemeClr val="tx1"/>
                        </a:solidFill>
                      </a:endParaRPr>
                    </a:p>
                  </a:txBody>
                  <a:tcPr/>
                </a:tc>
              </a:tr>
              <a:tr h="370840">
                <a:tc>
                  <a:txBody>
                    <a:bodyPr/>
                    <a:lstStyle/>
                    <a:p>
                      <a:r>
                        <a:rPr lang="en-US" dirty="0" smtClean="0">
                          <a:solidFill>
                            <a:schemeClr val="tx1"/>
                          </a:solidFill>
                        </a:rPr>
                        <a:t>18.</a:t>
                      </a:r>
                      <a:endParaRPr lang="en-US" dirty="0">
                        <a:solidFill>
                          <a:schemeClr val="tx1"/>
                        </a:solidFill>
                      </a:endParaRPr>
                    </a:p>
                  </a:txBody>
                  <a:tcPr/>
                </a:tc>
                <a:tc>
                  <a:txBody>
                    <a:bodyPr/>
                    <a:lstStyle/>
                    <a:p>
                      <a:r>
                        <a:rPr lang="en-US" dirty="0" smtClean="0">
                          <a:solidFill>
                            <a:schemeClr val="tx1"/>
                          </a:solidFill>
                        </a:rPr>
                        <a:t>Tina Turner</a:t>
                      </a:r>
                      <a:endParaRPr lang="en-US" dirty="0">
                        <a:solidFill>
                          <a:schemeClr val="tx1"/>
                        </a:solidFill>
                      </a:endParaRPr>
                    </a:p>
                  </a:txBody>
                  <a:tcPr/>
                </a:tc>
                <a:tc>
                  <a:txBody>
                    <a:bodyPr/>
                    <a:lstStyle/>
                    <a:p>
                      <a:r>
                        <a:rPr lang="en-US" dirty="0" smtClean="0">
                          <a:solidFill>
                            <a:schemeClr val="tx1"/>
                          </a:solidFill>
                        </a:rPr>
                        <a:t>Singer</a:t>
                      </a:r>
                      <a:endParaRPr lang="en-US" dirty="0">
                        <a:solidFill>
                          <a:schemeClr val="tx1"/>
                        </a:solidFill>
                      </a:endParaRPr>
                    </a:p>
                  </a:txBody>
                  <a:tcPr/>
                </a:tc>
                <a:tc>
                  <a:txBody>
                    <a:bodyPr/>
                    <a:lstStyle/>
                    <a:p>
                      <a:r>
                        <a:rPr lang="en-US" dirty="0" smtClean="0">
                          <a:solidFill>
                            <a:schemeClr val="tx1"/>
                          </a:solidFill>
                        </a:rPr>
                        <a:t>None</a:t>
                      </a:r>
                      <a:endParaRPr lang="en-US" dirty="0">
                        <a:solidFill>
                          <a:schemeClr val="tx1"/>
                        </a:solidFill>
                      </a:endParaRPr>
                    </a:p>
                  </a:txBody>
                  <a:tcPr/>
                </a:tc>
              </a:tr>
              <a:tr h="370840">
                <a:tc>
                  <a:txBody>
                    <a:bodyPr/>
                    <a:lstStyle/>
                    <a:p>
                      <a:r>
                        <a:rPr lang="en-US" dirty="0" smtClean="0">
                          <a:solidFill>
                            <a:schemeClr val="tx1"/>
                          </a:solidFill>
                        </a:rPr>
                        <a:t>19.</a:t>
                      </a:r>
                      <a:endParaRPr lang="en-US" dirty="0">
                        <a:solidFill>
                          <a:schemeClr val="tx1"/>
                        </a:solidFill>
                      </a:endParaRPr>
                    </a:p>
                  </a:txBody>
                  <a:tcPr/>
                </a:tc>
                <a:tc>
                  <a:txBody>
                    <a:bodyPr/>
                    <a:lstStyle/>
                    <a:p>
                      <a:r>
                        <a:rPr lang="en-US" dirty="0" smtClean="0">
                          <a:solidFill>
                            <a:schemeClr val="tx1"/>
                          </a:solidFill>
                        </a:rPr>
                        <a:t>Bjork</a:t>
                      </a:r>
                      <a:endParaRPr lang="en-US" dirty="0">
                        <a:solidFill>
                          <a:schemeClr val="tx1"/>
                        </a:solidFill>
                      </a:endParaRPr>
                    </a:p>
                  </a:txBody>
                  <a:tcPr/>
                </a:tc>
                <a:tc>
                  <a:txBody>
                    <a:bodyPr/>
                    <a:lstStyle/>
                    <a:p>
                      <a:r>
                        <a:rPr lang="en-US" dirty="0" smtClean="0">
                          <a:solidFill>
                            <a:schemeClr val="tx1"/>
                          </a:solidFill>
                        </a:rPr>
                        <a:t>Singer</a:t>
                      </a:r>
                      <a:endParaRPr lang="en-US" dirty="0">
                        <a:solidFill>
                          <a:schemeClr val="tx1"/>
                        </a:solidFill>
                      </a:endParaRPr>
                    </a:p>
                  </a:txBody>
                  <a:tcPr/>
                </a:tc>
                <a:tc>
                  <a:txBody>
                    <a:bodyPr/>
                    <a:lstStyle/>
                    <a:p>
                      <a:r>
                        <a:rPr lang="en-US" dirty="0" smtClean="0">
                          <a:solidFill>
                            <a:schemeClr val="tx1"/>
                          </a:solidFill>
                        </a:rPr>
                        <a:t>None</a:t>
                      </a:r>
                      <a:endParaRPr lang="en-US" dirty="0">
                        <a:solidFill>
                          <a:schemeClr val="tx1"/>
                        </a:solidFill>
                      </a:endParaRPr>
                    </a:p>
                  </a:txBody>
                  <a:tcPr/>
                </a:tc>
              </a:tr>
              <a:tr h="370840">
                <a:tc>
                  <a:txBody>
                    <a:bodyPr/>
                    <a:lstStyle/>
                    <a:p>
                      <a:r>
                        <a:rPr lang="en-US" dirty="0" smtClean="0">
                          <a:solidFill>
                            <a:schemeClr val="tx1"/>
                          </a:solidFill>
                        </a:rPr>
                        <a:t>20.</a:t>
                      </a:r>
                      <a:endParaRPr lang="en-US" dirty="0">
                        <a:solidFill>
                          <a:schemeClr val="tx1"/>
                        </a:solidFill>
                      </a:endParaRPr>
                    </a:p>
                  </a:txBody>
                  <a:tcPr/>
                </a:tc>
                <a:tc>
                  <a:txBody>
                    <a:bodyPr/>
                    <a:lstStyle/>
                    <a:p>
                      <a:r>
                        <a:rPr lang="en-US" dirty="0" err="1" smtClean="0">
                          <a:solidFill>
                            <a:schemeClr val="tx1"/>
                          </a:solidFill>
                        </a:rPr>
                        <a:t>Ozzy</a:t>
                      </a:r>
                      <a:r>
                        <a:rPr lang="en-US" dirty="0" smtClean="0">
                          <a:solidFill>
                            <a:schemeClr val="tx1"/>
                          </a:solidFill>
                        </a:rPr>
                        <a:t> Osborne</a:t>
                      </a:r>
                      <a:endParaRPr lang="en-US" dirty="0">
                        <a:solidFill>
                          <a:schemeClr val="tx1"/>
                        </a:solidFill>
                      </a:endParaRPr>
                    </a:p>
                  </a:txBody>
                  <a:tcPr/>
                </a:tc>
                <a:tc>
                  <a:txBody>
                    <a:bodyPr/>
                    <a:lstStyle/>
                    <a:p>
                      <a:r>
                        <a:rPr lang="en-US" dirty="0" smtClean="0">
                          <a:solidFill>
                            <a:schemeClr val="tx1"/>
                          </a:solidFill>
                        </a:rPr>
                        <a:t>Singer</a:t>
                      </a:r>
                      <a:endParaRPr lang="en-US" dirty="0">
                        <a:solidFill>
                          <a:schemeClr val="tx1"/>
                        </a:solidFill>
                      </a:endParaRPr>
                    </a:p>
                  </a:txBody>
                  <a:tcPr/>
                </a:tc>
                <a:tc>
                  <a:txBody>
                    <a:bodyPr/>
                    <a:lstStyle/>
                    <a:p>
                      <a:r>
                        <a:rPr lang="en-US" dirty="0" smtClean="0">
                          <a:solidFill>
                            <a:schemeClr val="tx1"/>
                          </a:solidFill>
                        </a:rPr>
                        <a:t>None</a:t>
                      </a:r>
                      <a:endParaRPr lang="en-US" dirty="0">
                        <a:solidFill>
                          <a:schemeClr val="tx1"/>
                        </a:solidFill>
                      </a:endParaRPr>
                    </a:p>
                  </a:txBody>
                  <a:tcPr/>
                </a:tc>
              </a:tr>
            </a:tbl>
          </a:graphicData>
        </a:graphic>
      </p:graphicFrame>
      <p:sp>
        <p:nvSpPr>
          <p:cNvPr id="4" name="Slide Number Placeholder 3"/>
          <p:cNvSpPr>
            <a:spLocks noGrp="1"/>
          </p:cNvSpPr>
          <p:nvPr>
            <p:ph type="sldNum" sz="quarter" idx="10"/>
          </p:nvPr>
        </p:nvSpPr>
        <p:spPr/>
        <p:txBody>
          <a:bodyPr/>
          <a:lstStyle/>
          <a:p>
            <a:pPr>
              <a:defRPr/>
            </a:pPr>
            <a:fld id="{8E0BD697-C650-4553-8269-3DAFA0DE6DB9}" type="slidenum">
              <a:rPr lang="en-US" smtClean="0"/>
              <a:pPr>
                <a:defRPr/>
              </a:pPr>
              <a:t>8</a:t>
            </a:fld>
            <a:endParaRPr lang="en-US" dirty="0">
              <a:latin typeface="Arial" charset="0"/>
            </a:endParaRPr>
          </a:p>
        </p:txBody>
      </p:sp>
    </p:spTree>
    <p:extLst>
      <p:ext uri="{BB962C8B-B14F-4D97-AF65-F5344CB8AC3E}">
        <p14:creationId xmlns:p14="http://schemas.microsoft.com/office/powerpoint/2010/main" val="911846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761" y="1109526"/>
            <a:ext cx="8229600" cy="591671"/>
          </a:xfrm>
        </p:spPr>
        <p:txBody>
          <a:bodyPr/>
          <a:lstStyle/>
          <a:p>
            <a:r>
              <a:rPr lang="en-US" dirty="0" smtClean="0"/>
              <a:t>Prevalence of Mental Health in the United States</a:t>
            </a:r>
            <a:endParaRPr lang="en-US" dirty="0"/>
          </a:p>
        </p:txBody>
      </p:sp>
      <p:sp>
        <p:nvSpPr>
          <p:cNvPr id="3" name="Content Placeholder 2"/>
          <p:cNvSpPr>
            <a:spLocks noGrp="1"/>
          </p:cNvSpPr>
          <p:nvPr>
            <p:ph idx="1"/>
          </p:nvPr>
        </p:nvSpPr>
        <p:spPr>
          <a:xfrm>
            <a:off x="499220" y="2059921"/>
            <a:ext cx="8247888" cy="4383741"/>
          </a:xfrm>
        </p:spPr>
        <p:txBody>
          <a:bodyPr/>
          <a:lstStyle/>
          <a:p>
            <a:r>
              <a:rPr lang="en-US" sz="2100" dirty="0"/>
              <a:t>An estimated 26.2 percent of Americans ages 18 and older — about one in four adults — suffer from a diagnosable mental disorder in a given year</a:t>
            </a:r>
            <a:r>
              <a:rPr lang="en-US" sz="2100" dirty="0" smtClean="0"/>
              <a:t>.</a:t>
            </a:r>
          </a:p>
          <a:p>
            <a:pPr marL="0" indent="0">
              <a:buNone/>
            </a:pPr>
            <a:endParaRPr lang="en-US" sz="2100" dirty="0"/>
          </a:p>
          <a:p>
            <a:r>
              <a:rPr lang="en-US" sz="2100" dirty="0"/>
              <a:t>This figure translates to 57.7 million people. In addition, mental disorders are the leading cause of disability in the U.S. and Canada for ages 15-44</a:t>
            </a:r>
            <a:r>
              <a:rPr lang="en-US" sz="2100" dirty="0" smtClean="0"/>
              <a:t>.</a:t>
            </a:r>
          </a:p>
          <a:p>
            <a:endParaRPr lang="en-US" sz="2100" dirty="0"/>
          </a:p>
          <a:p>
            <a:r>
              <a:rPr lang="en-US" sz="2100" dirty="0"/>
              <a:t>Many people suffer from more than one mental disorder at a given time. Nearly half (45 percent) of those with any mental disorder meet criteria for 2 or more disorders, with severity strongly related to comorbidity. (NIMH, 2008)</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E0BD697-C650-4553-8269-3DAFA0DE6DB9}" type="slidenum">
              <a:rPr lang="en-US" smtClean="0"/>
              <a:pPr>
                <a:defRPr/>
              </a:pPr>
              <a:t>9</a:t>
            </a:fld>
            <a:endParaRPr lang="en-US" dirty="0">
              <a:latin typeface="Arial" charset="0"/>
            </a:endParaRPr>
          </a:p>
        </p:txBody>
      </p:sp>
    </p:spTree>
    <p:extLst>
      <p:ext uri="{BB962C8B-B14F-4D97-AF65-F5344CB8AC3E}">
        <p14:creationId xmlns:p14="http://schemas.microsoft.com/office/powerpoint/2010/main" val="4204127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Presentation Template 0803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TotalTime>
  <Words>2528</Words>
  <Application>Microsoft Office PowerPoint</Application>
  <PresentationFormat>On-screen Show (4:3)</PresentationFormat>
  <Paragraphs>529</Paragraphs>
  <Slides>51</Slides>
  <Notes>3</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PowerPoint Presentation Template 080311</vt:lpstr>
      <vt:lpstr>PowerPoint Presentation</vt:lpstr>
      <vt:lpstr>Agenda </vt:lpstr>
      <vt:lpstr>Agenda (continued)</vt:lpstr>
      <vt:lpstr>Learning Objectives</vt:lpstr>
      <vt:lpstr>Mental Health is…</vt:lpstr>
      <vt:lpstr>Results of Ice Breaker Activity</vt:lpstr>
      <vt:lpstr>Results of Ice Breaker Activity (continued)</vt:lpstr>
      <vt:lpstr>Results of Ice Breaker Activity (continued)</vt:lpstr>
      <vt:lpstr>Prevalence of Mental Health in the United States</vt:lpstr>
      <vt:lpstr>Rates of Serious Psychological Distress</vt:lpstr>
      <vt:lpstr>Biopsychosocial Model </vt:lpstr>
      <vt:lpstr>Decision Making Crosswalk</vt:lpstr>
      <vt:lpstr>Commitments </vt:lpstr>
      <vt:lpstr>Pennsylvania Mental Health Procedures Regulation</vt:lpstr>
      <vt:lpstr>Pennsylvania Mental Health Procedures Regulation (continued)</vt:lpstr>
      <vt:lpstr>Pennsylvania Mental Health Procedures Regulation (continued)</vt:lpstr>
      <vt:lpstr>Pennsylvania Mental Health Procedures Regulation (continued)</vt:lpstr>
      <vt:lpstr>Definition of a Safety Threat</vt:lpstr>
      <vt:lpstr>Definition of a Safety Threshold</vt:lpstr>
      <vt:lpstr>Types of Protective Capacities</vt:lpstr>
      <vt:lpstr>Mental Health Affects on Children</vt:lpstr>
      <vt:lpstr>Mental Health Affects on Children (continued)</vt:lpstr>
      <vt:lpstr>Types of Disorders</vt:lpstr>
      <vt:lpstr>Types of Disorders (continued)</vt:lpstr>
      <vt:lpstr>Mood Episodes</vt:lpstr>
      <vt:lpstr>Mood Episodes (continued)</vt:lpstr>
      <vt:lpstr>Mood Episodes (continued)</vt:lpstr>
      <vt:lpstr>Bipolar Questions</vt:lpstr>
      <vt:lpstr>Anxiety Disorders</vt:lpstr>
      <vt:lpstr>Personality Disorders</vt:lpstr>
      <vt:lpstr>Definition of Dual Diagnosis…</vt:lpstr>
      <vt:lpstr>Statistics on Dual Diagnosis</vt:lpstr>
      <vt:lpstr>Co-Morbidity</vt:lpstr>
      <vt:lpstr>Co-Morbidity and Mental Illness</vt:lpstr>
      <vt:lpstr>Co-Morbidity and Mental Illness (continued)</vt:lpstr>
      <vt:lpstr>Saleeby Quote…</vt:lpstr>
      <vt:lpstr>Eco-Maps</vt:lpstr>
      <vt:lpstr>Safety Decisions</vt:lpstr>
      <vt:lpstr>Safety Decisions (continued)</vt:lpstr>
      <vt:lpstr>6 Stages of Change</vt:lpstr>
      <vt:lpstr>Parenting Domains</vt:lpstr>
      <vt:lpstr>Psychological Evaluations</vt:lpstr>
      <vt:lpstr>Psychological Evaluations (continued)</vt:lpstr>
      <vt:lpstr>Psychological Evaluations (continued)</vt:lpstr>
      <vt:lpstr>Components of a Psychological Evaluation</vt:lpstr>
      <vt:lpstr>Components of a Psychological Evaluation (continued)</vt:lpstr>
      <vt:lpstr>Past Year of Treatment</vt:lpstr>
      <vt:lpstr>Type of Treatment</vt:lpstr>
      <vt:lpstr>Reasons for Not Receiving Treatment</vt:lpstr>
      <vt:lpstr>When a Caregiver Needs Hospitalization</vt:lpstr>
      <vt:lpstr>Transfer of Learning</vt:lpstr>
    </vt:vector>
  </TitlesOfParts>
  <Company>The 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Neail</dc:creator>
  <cp:keywords>Templates</cp:keywords>
  <cp:lastModifiedBy>Melanie Miller</cp:lastModifiedBy>
  <cp:revision>34</cp:revision>
  <cp:lastPrinted>2013-07-24T13:45:11Z</cp:lastPrinted>
  <dcterms:created xsi:type="dcterms:W3CDTF">2013-07-23T14:51:36Z</dcterms:created>
  <dcterms:modified xsi:type="dcterms:W3CDTF">2013-10-10T12:35:12Z</dcterms:modified>
</cp:coreProperties>
</file>