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7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72" r:id="rId15"/>
  </p:sldIdLst>
  <p:sldSz cx="9144000" cy="6858000" type="screen4x3"/>
  <p:notesSz cx="6954838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0929"/>
  </p:normalViewPr>
  <p:slideViewPr>
    <p:cSldViewPr snapToGrid="0">
      <p:cViewPr>
        <p:scale>
          <a:sx n="74" d="100"/>
          <a:sy n="74" d="100"/>
        </p:scale>
        <p:origin x="-103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60" y="246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45221" y="0"/>
            <a:ext cx="3496738" cy="616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45221" cy="616056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2546" tIns="46273" rIns="92546" bIns="46273" rtlCol="0" anchor="ctr"/>
          <a:lstStyle>
            <a:lvl1pPr algn="l">
              <a:tabLst>
                <a:tab pos="631437" algn="l"/>
              </a:tabLst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/>
              <a:t>	</a:t>
            </a:r>
            <a:r>
              <a:rPr lang="en-US" sz="160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27457"/>
            <a:ext cx="2531700" cy="249358"/>
          </a:xfrm>
          <a:prstGeom prst="rect">
            <a:avLst/>
          </a:prstGeom>
        </p:spPr>
        <p:txBody>
          <a:bodyPr vert="horz" lIns="92546" tIns="46273" rIns="92546" bIns="46273" rtlCol="0" anchor="ctr"/>
          <a:lstStyle>
            <a:lvl1pPr algn="ctr">
              <a:defRPr sz="12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9508" y="8974256"/>
            <a:ext cx="929892" cy="266582"/>
          </a:xfrm>
          <a:prstGeom prst="rect">
            <a:avLst/>
          </a:prstGeom>
        </p:spPr>
        <p:txBody>
          <a:bodyPr vert="horz" lIns="92546" tIns="46273" rIns="92546" bIns="46273" rtlCol="0" anchor="ctr"/>
          <a:lstStyle>
            <a:lvl1pPr algn="r">
              <a:defRPr sz="10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2602" y="96259"/>
            <a:ext cx="487804" cy="43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87079" y="32086"/>
            <a:ext cx="1844964" cy="636912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2042" y="0"/>
            <a:ext cx="1622796" cy="647448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080143" y="303216"/>
            <a:ext cx="49092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45221" y="628890"/>
            <a:ext cx="3496738" cy="3088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519277" y="879163"/>
            <a:ext cx="32777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585" y="8727459"/>
            <a:ext cx="4364253" cy="217726"/>
          </a:xfrm>
          <a:prstGeom prst="rect">
            <a:avLst/>
          </a:prstGeom>
          <a:noFill/>
        </p:spPr>
        <p:txBody>
          <a:bodyPr wrap="square" lIns="92546" tIns="46273" rIns="92546" bIns="46273" rtlCol="0">
            <a:spAutoFit/>
          </a:bodyPr>
          <a:lstStyle/>
          <a:p>
            <a:pPr algn="r"/>
            <a:r>
              <a:rPr lang="en-US" sz="800" dirty="0">
                <a:latin typeface="Arial" pitchFamily="34" charset="0"/>
                <a:cs typeface="Arial" pitchFamily="34" charset="0"/>
              </a:rPr>
              <a:t>501: Writing Effective Performance Standards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2712" y="8945185"/>
            <a:ext cx="1818588" cy="247338"/>
          </a:xfrm>
          <a:prstGeom prst="rect">
            <a:avLst/>
          </a:prstGeom>
          <a:noFill/>
        </p:spPr>
        <p:txBody>
          <a:bodyPr wrap="square" lIns="92546" tIns="46273" rIns="92546" bIns="46273" rtlCol="0">
            <a:spAutoFit/>
          </a:bodyPr>
          <a:lstStyle/>
          <a:p>
            <a:r>
              <a:rPr lang="en-US" sz="1000" dirty="0"/>
              <a:t>     </a:t>
            </a:r>
            <a:r>
              <a:rPr lang="en-US" sz="1000" dirty="0" smtClean="0"/>
              <a:t>Handout </a:t>
            </a:r>
            <a:r>
              <a:rPr lang="en-US" sz="1000" dirty="0"/>
              <a:t>#1, </a:t>
            </a:r>
            <a:r>
              <a:rPr lang="en-US" sz="1000" dirty="0" smtClean="0"/>
              <a:t>Page </a:t>
            </a:r>
            <a:fld id="{86B7FFC7-1F5A-4443-9146-7507BAD980C7}" type="slidenum">
              <a:rPr lang="en-US" sz="1000" smtClean="0"/>
              <a:t>‹#›</a:t>
            </a:fld>
            <a:r>
              <a:rPr lang="en-US" sz="1000" dirty="0" smtClean="0"/>
              <a:t> of 5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987425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312" y="4565872"/>
            <a:ext cx="5100215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8797"/>
            <a:ext cx="2502270" cy="22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 smtClean="0"/>
              <a:t>The Pennsylvania Child Welfare Resource Center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241646" y="9020818"/>
            <a:ext cx="713192" cy="19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6" tIns="46273" rIns="92546" bIns="46273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62602" y="96259"/>
            <a:ext cx="487804" cy="43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445221" y="0"/>
            <a:ext cx="3496738" cy="61605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2042" y="0"/>
            <a:ext cx="1622796" cy="647448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80143" y="303216"/>
            <a:ext cx="49092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45221" y="628890"/>
            <a:ext cx="3496738" cy="3088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</a:t>
            </a:r>
            <a:r>
              <a:rPr lang="en-US" sz="1200" dirty="0" smtClean="0">
                <a:latin typeface="Georgia" pitchFamily="18" charset="0"/>
              </a:rPr>
              <a:t>Resource</a:t>
            </a:r>
            <a:r>
              <a:rPr lang="en-US" sz="1200" baseline="0" dirty="0" smtClean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519277" y="879163"/>
            <a:ext cx="32777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87079" y="32086"/>
            <a:ext cx="1844964" cy="636912"/>
          </a:xfrm>
          <a:prstGeom prst="rect">
            <a:avLst/>
          </a:prstGeom>
          <a:noFill/>
        </p:spPr>
        <p:txBody>
          <a:bodyPr lIns="92546" tIns="46273" rIns="92546" bIns="46273">
            <a:spAutoFit/>
          </a:bodyPr>
          <a:lstStyle/>
          <a:p>
            <a:pPr>
              <a:defRPr/>
            </a:pPr>
            <a:r>
              <a:rPr lang="en-US" sz="11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444301" cy="6160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546" tIns="46273" rIns="92546" bIns="4627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444301" cy="632059"/>
          </a:xfrm>
          <a:prstGeom prst="rect">
            <a:avLst/>
          </a:prstGeom>
          <a:noFill/>
          <a:ln w="15875">
            <a:noFill/>
          </a:ln>
        </p:spPr>
        <p:txBody>
          <a:bodyPr wrap="square" lIns="92546" tIns="46273" rIns="92546" bIns="46273" rtlCol="0">
            <a:spAutoFit/>
          </a:bodyPr>
          <a:lstStyle/>
          <a:p>
            <a:endParaRPr lang="en-US" sz="1000" dirty="0" smtClean="0">
              <a:latin typeface="Georgia" pitchFamily="18" charset="0"/>
            </a:endParaRPr>
          </a:p>
          <a:p>
            <a:pPr algn="l">
              <a:tabLst>
                <a:tab pos="631437" algn="l"/>
              </a:tabLst>
            </a:pPr>
            <a:r>
              <a:rPr lang="en-US" sz="1600" dirty="0" smtClean="0">
                <a:latin typeface="Georgia" pitchFamily="18" charset="0"/>
              </a:rPr>
              <a:t>	University of Pittsburgh</a:t>
            </a:r>
            <a:endParaRPr lang="en-US" sz="900" dirty="0" smtClean="0">
              <a:latin typeface="Georgia" pitchFamily="18" charset="0"/>
            </a:endParaRPr>
          </a:p>
          <a:p>
            <a:pPr algn="l">
              <a:tabLst>
                <a:tab pos="631437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5866" y="8782050"/>
            <a:ext cx="4378972" cy="217726"/>
          </a:xfrm>
          <a:prstGeom prst="rect">
            <a:avLst/>
          </a:prstGeom>
          <a:noFill/>
        </p:spPr>
        <p:txBody>
          <a:bodyPr wrap="square" lIns="92546" tIns="46273" rIns="92546" bIns="46273" rtlCol="0" anchor="ctr">
            <a:spAutoFit/>
          </a:bodyPr>
          <a:lstStyle/>
          <a:p>
            <a:pPr algn="r"/>
            <a:r>
              <a:rPr lang="en-US" sz="800" dirty="0" smtClean="0">
                <a:latin typeface="Georgia" pitchFamily="18" charset="0"/>
              </a:rPr>
              <a:t>Update Title in Notes Master</a:t>
            </a:r>
            <a:endParaRPr lang="en-US" sz="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 smtClean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987425"/>
            <a:ext cx="4618038" cy="34639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Georgia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8400" y="987425"/>
            <a:ext cx="4618038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cha_large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7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7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Name of Presenter</a:t>
            </a:r>
            <a:endParaRPr lang="en-US" dirty="0"/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1"/>
            <a:ext cx="3325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Monday, June 03,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0417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6412" y="6615952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7650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</a:rPr>
              <a:t>501:</a:t>
            </a:r>
            <a:r>
              <a:rPr lang="en-US" sz="1000" baseline="0" dirty="0" smtClean="0">
                <a:latin typeface="+mn-lt"/>
              </a:rPr>
              <a:t> Writing Effective Performance Standards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5" r:id="rId2"/>
    <p:sldLayoutId id="214748384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501: Writing Effective Performance 	  		 Standards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428654" cy="591671"/>
          </a:xfrm>
        </p:spPr>
        <p:txBody>
          <a:bodyPr/>
          <a:lstStyle/>
          <a:p>
            <a:r>
              <a:rPr lang="en-US" dirty="0" smtClean="0"/>
              <a:t>Writing Performance Standards Activity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ea typeface="Times New Roman"/>
                <a:cs typeface="Times New Roman"/>
              </a:rPr>
              <a:t>With the participants at your </a:t>
            </a:r>
            <a:r>
              <a:rPr lang="en-US" sz="2400" dirty="0" smtClean="0">
                <a:ea typeface="Times New Roman"/>
                <a:cs typeface="Times New Roman"/>
              </a:rPr>
              <a:t>table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2400" dirty="0" smtClean="0">
              <a:ea typeface="Times New Roman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2000" dirty="0" smtClean="0">
                <a:ea typeface="Times New Roman"/>
                <a:cs typeface="Times New Roman"/>
              </a:rPr>
              <a:t>Choose a position description (pre-work) to use along </a:t>
            </a:r>
            <a:r>
              <a:rPr lang="en-US" sz="2000" dirty="0">
                <a:ea typeface="Times New Roman"/>
                <a:cs typeface="Times New Roman"/>
              </a:rPr>
              <a:t>with previous handouts, including power point slides, write </a:t>
            </a:r>
            <a:r>
              <a:rPr lang="en-US" sz="2000" b="1" i="1" dirty="0">
                <a:ea typeface="Times New Roman"/>
                <a:cs typeface="Times New Roman"/>
              </a:rPr>
              <a:t>at least one</a:t>
            </a:r>
            <a:r>
              <a:rPr lang="en-US" sz="2000" dirty="0">
                <a:ea typeface="Times New Roman"/>
                <a:cs typeface="Times New Roman"/>
              </a:rPr>
              <a:t> </a:t>
            </a:r>
            <a:r>
              <a:rPr lang="en-US" sz="2000" dirty="0" smtClean="0">
                <a:ea typeface="Times New Roman"/>
                <a:cs typeface="Times New Roman"/>
              </a:rPr>
              <a:t>performance standard, as it would be stated for a satisfactory employee, </a:t>
            </a:r>
            <a:r>
              <a:rPr lang="en-US" sz="2000" dirty="0">
                <a:ea typeface="Times New Roman"/>
                <a:cs typeface="Times New Roman"/>
              </a:rPr>
              <a:t>for </a:t>
            </a:r>
            <a:r>
              <a:rPr lang="en-US" sz="2000" dirty="0" smtClean="0">
                <a:ea typeface="Times New Roman"/>
                <a:cs typeface="Times New Roman"/>
              </a:rPr>
              <a:t>the job factor you were assigned.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ea typeface="Times New Roman"/>
                <a:cs typeface="Times New Roman"/>
              </a:rPr>
              <a:t>You </a:t>
            </a:r>
            <a:r>
              <a:rPr lang="en-US" sz="2400" dirty="0" smtClean="0">
                <a:ea typeface="Times New Roman"/>
                <a:cs typeface="Times New Roman"/>
              </a:rPr>
              <a:t>may refer to the Employee Performance Review Form which is at the end of the OCYF Toolkit.</a:t>
            </a:r>
            <a:endParaRPr lang="en-US" sz="2400" dirty="0">
              <a:ea typeface="Times New Roman"/>
              <a:cs typeface="Times New Roman"/>
            </a:endParaRPr>
          </a:p>
          <a:p>
            <a:pPr marL="914400" lvl="2" indent="0">
              <a:buNone/>
            </a:pPr>
            <a:endParaRPr lang="en-US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>
                <a:solidFill>
                  <a:srgbClr val="000000"/>
                </a:solidFill>
                <a:ea typeface="Times New Roman"/>
                <a:cs typeface="Times New Roman"/>
              </a:rPr>
              <a:t>You will have 15 minutes to develop the standards.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467291" cy="591671"/>
          </a:xfrm>
        </p:spPr>
        <p:txBody>
          <a:bodyPr/>
          <a:lstStyle/>
          <a:p>
            <a:r>
              <a:rPr lang="en-US" dirty="0" smtClean="0"/>
              <a:t>Writing Performance Standards Activity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ea typeface="Times New Roman"/>
                <a:cs typeface="Times New Roman"/>
              </a:rPr>
              <a:t>Pass your </a:t>
            </a:r>
            <a:r>
              <a:rPr lang="en-US" sz="2000" dirty="0" smtClean="0">
                <a:ea typeface="Times New Roman"/>
                <a:cs typeface="Times New Roman"/>
              </a:rPr>
              <a:t>performance </a:t>
            </a:r>
            <a:r>
              <a:rPr lang="en-US" sz="2000" dirty="0">
                <a:ea typeface="Times New Roman"/>
                <a:cs typeface="Times New Roman"/>
              </a:rPr>
              <a:t>s</a:t>
            </a:r>
            <a:r>
              <a:rPr lang="en-US" sz="2000" dirty="0" smtClean="0">
                <a:ea typeface="Times New Roman"/>
                <a:cs typeface="Times New Roman"/>
              </a:rPr>
              <a:t>tandards </a:t>
            </a:r>
            <a:r>
              <a:rPr lang="en-US" sz="2000" dirty="0">
                <a:ea typeface="Times New Roman"/>
                <a:cs typeface="Times New Roman"/>
              </a:rPr>
              <a:t>to the table next to you (each table should have another group’s </a:t>
            </a:r>
            <a:r>
              <a:rPr lang="en-US" sz="2000" dirty="0" smtClean="0">
                <a:ea typeface="Times New Roman"/>
                <a:cs typeface="Times New Roman"/>
              </a:rPr>
              <a:t>performance </a:t>
            </a:r>
            <a:r>
              <a:rPr lang="en-US" sz="2000" dirty="0">
                <a:ea typeface="Times New Roman"/>
                <a:cs typeface="Times New Roman"/>
              </a:rPr>
              <a:t>s</a:t>
            </a:r>
            <a:r>
              <a:rPr lang="en-US" sz="2000" dirty="0" smtClean="0">
                <a:ea typeface="Times New Roman"/>
                <a:cs typeface="Times New Roman"/>
              </a:rPr>
              <a:t>tandards).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dirty="0">
                <a:ea typeface="Times New Roman"/>
                <a:cs typeface="Times New Roman"/>
              </a:rPr>
              <a:t>For each </a:t>
            </a:r>
            <a:r>
              <a:rPr lang="en-US" sz="2000" dirty="0" smtClean="0">
                <a:ea typeface="Times New Roman"/>
                <a:cs typeface="Times New Roman"/>
              </a:rPr>
              <a:t>performance </a:t>
            </a:r>
            <a:r>
              <a:rPr lang="en-US" sz="2000" dirty="0">
                <a:ea typeface="Times New Roman"/>
                <a:cs typeface="Times New Roman"/>
              </a:rPr>
              <a:t>s</a:t>
            </a:r>
            <a:r>
              <a:rPr lang="en-US" sz="2000" dirty="0" smtClean="0">
                <a:ea typeface="Times New Roman"/>
                <a:cs typeface="Times New Roman"/>
              </a:rPr>
              <a:t>tandard </a:t>
            </a:r>
            <a:r>
              <a:rPr lang="en-US" sz="2000" dirty="0">
                <a:ea typeface="Times New Roman"/>
                <a:cs typeface="Times New Roman"/>
              </a:rPr>
              <a:t>complete the following S.M.A.R.T. assessment: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ea typeface="Times New Roman"/>
                <a:cs typeface="Times New Roman"/>
              </a:rPr>
              <a:t>Circle the part of the standard that is </a:t>
            </a:r>
            <a:r>
              <a:rPr lang="en-US" sz="2000" b="1" dirty="0">
                <a:ea typeface="Times New Roman"/>
                <a:cs typeface="Times New Roman"/>
              </a:rPr>
              <a:t>S</a:t>
            </a:r>
            <a:r>
              <a:rPr lang="en-US" sz="2000" dirty="0">
                <a:ea typeface="Times New Roman"/>
                <a:cs typeface="Times New Roman"/>
              </a:rPr>
              <a:t>pecific.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ea typeface="Times New Roman"/>
                <a:cs typeface="Times New Roman"/>
              </a:rPr>
              <a:t>Underline the part of the standard that is </a:t>
            </a:r>
            <a:r>
              <a:rPr lang="en-US" sz="2000" b="1" dirty="0">
                <a:ea typeface="Times New Roman"/>
                <a:cs typeface="Times New Roman"/>
              </a:rPr>
              <a:t>M</a:t>
            </a:r>
            <a:r>
              <a:rPr lang="en-US" sz="2000" dirty="0">
                <a:ea typeface="Times New Roman"/>
                <a:cs typeface="Times New Roman"/>
              </a:rPr>
              <a:t>easurable.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ea typeface="Times New Roman"/>
                <a:cs typeface="Times New Roman"/>
              </a:rPr>
              <a:t>Draw a box around the part of the standard that is </a:t>
            </a:r>
            <a:r>
              <a:rPr lang="en-US" sz="2000" b="1" dirty="0">
                <a:ea typeface="Times New Roman"/>
                <a:cs typeface="Times New Roman"/>
              </a:rPr>
              <a:t>A</a:t>
            </a:r>
            <a:r>
              <a:rPr lang="en-US" sz="2000" dirty="0">
                <a:ea typeface="Times New Roman"/>
                <a:cs typeface="Times New Roman"/>
              </a:rPr>
              <a:t>ction-oriented.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ea typeface="Times New Roman"/>
                <a:cs typeface="Times New Roman"/>
              </a:rPr>
              <a:t>Make a brief note as to why or why not the standard is </a:t>
            </a:r>
            <a:r>
              <a:rPr lang="en-US" sz="2000" b="1" dirty="0">
                <a:ea typeface="Times New Roman"/>
                <a:cs typeface="Times New Roman"/>
              </a:rPr>
              <a:t>R</a:t>
            </a:r>
            <a:r>
              <a:rPr lang="en-US" sz="2000" dirty="0">
                <a:ea typeface="Times New Roman"/>
                <a:cs typeface="Times New Roman"/>
              </a:rPr>
              <a:t>ealistic.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000" dirty="0">
                <a:ea typeface="Times New Roman"/>
                <a:cs typeface="Times New Roman"/>
              </a:rPr>
              <a:t>Underline two times the part of the standard that is </a:t>
            </a:r>
            <a:r>
              <a:rPr lang="en-US" sz="2000" b="1" dirty="0" smtClean="0">
                <a:ea typeface="Times New Roman"/>
                <a:cs typeface="Times New Roman"/>
              </a:rPr>
              <a:t>T</a:t>
            </a:r>
            <a:r>
              <a:rPr lang="en-US" sz="2000" dirty="0" smtClean="0">
                <a:ea typeface="Times New Roman"/>
                <a:cs typeface="Times New Roman"/>
              </a:rPr>
              <a:t>ime-bound.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ea typeface="Times New Roman"/>
              <a:cs typeface="Times New Roman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ea typeface="Times New Roman"/>
                <a:cs typeface="Times New Roman"/>
              </a:rPr>
              <a:t>You will have 15 minutes for this part of the activity.</a:t>
            </a:r>
          </a:p>
          <a:p>
            <a:pPr marL="914400" lvl="2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39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More Performance Standards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first part of this activity is to be done independently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Using the </a:t>
            </a:r>
            <a:r>
              <a:rPr lang="en-US" dirty="0" smtClean="0"/>
              <a:t>position </a:t>
            </a:r>
            <a:r>
              <a:rPr lang="en-US" dirty="0"/>
              <a:t>d</a:t>
            </a:r>
            <a:r>
              <a:rPr lang="en-US" dirty="0" smtClean="0"/>
              <a:t>escription </a:t>
            </a:r>
            <a:r>
              <a:rPr lang="en-US" dirty="0"/>
              <a:t>you brought with you, along with previous handouts, including power point slides, write </a:t>
            </a:r>
            <a:r>
              <a:rPr lang="en-US" b="1" i="1" dirty="0"/>
              <a:t>at least one</a:t>
            </a:r>
            <a:r>
              <a:rPr lang="en-US" dirty="0"/>
              <a:t> </a:t>
            </a:r>
            <a:r>
              <a:rPr lang="en-US" dirty="0" smtClean="0"/>
              <a:t>performance </a:t>
            </a:r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for </a:t>
            </a:r>
            <a:r>
              <a:rPr lang="en-US" dirty="0" smtClean="0"/>
              <a:t>one of </a:t>
            </a:r>
            <a:r>
              <a:rPr lang="en-US" dirty="0"/>
              <a:t>the </a:t>
            </a:r>
            <a:r>
              <a:rPr lang="en-US" dirty="0" smtClean="0"/>
              <a:t>seven </a:t>
            </a:r>
            <a:r>
              <a:rPr lang="en-US" dirty="0"/>
              <a:t>j</a:t>
            </a:r>
            <a:r>
              <a:rPr lang="en-US" dirty="0" smtClean="0"/>
              <a:t>ob </a:t>
            </a:r>
            <a:r>
              <a:rPr lang="en-US" dirty="0"/>
              <a:t>f</a:t>
            </a:r>
            <a:r>
              <a:rPr lang="en-US" dirty="0" smtClean="0"/>
              <a:t>actors </a:t>
            </a:r>
            <a:r>
              <a:rPr lang="en-US" dirty="0"/>
              <a:t>as it relates to the </a:t>
            </a:r>
            <a:r>
              <a:rPr lang="en-US" dirty="0" smtClean="0"/>
              <a:t>position </a:t>
            </a:r>
            <a:r>
              <a:rPr lang="en-US" dirty="0"/>
              <a:t>d</a:t>
            </a:r>
            <a:r>
              <a:rPr lang="en-US" dirty="0" smtClean="0"/>
              <a:t>escription </a:t>
            </a:r>
            <a:r>
              <a:rPr lang="en-US" dirty="0"/>
              <a:t>you brought with you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You will have </a:t>
            </a:r>
            <a:r>
              <a:rPr lang="en-US" dirty="0" smtClean="0"/>
              <a:t>15 </a:t>
            </a:r>
            <a:r>
              <a:rPr lang="en-US" dirty="0"/>
              <a:t>minutes to develop the standards.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4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More Performance Standards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Find </a:t>
            </a:r>
            <a:r>
              <a:rPr lang="en-US" dirty="0"/>
              <a:t>a partner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Review the </a:t>
            </a:r>
            <a:r>
              <a:rPr lang="en-US" dirty="0" smtClean="0"/>
              <a:t>performance </a:t>
            </a:r>
            <a:r>
              <a:rPr lang="en-US" dirty="0"/>
              <a:t>s</a:t>
            </a:r>
            <a:r>
              <a:rPr lang="en-US" dirty="0" smtClean="0"/>
              <a:t>tandards </a:t>
            </a:r>
            <a:r>
              <a:rPr lang="en-US" dirty="0"/>
              <a:t>that your partner wrote and provide feedback using the checklist </a:t>
            </a:r>
            <a:r>
              <a:rPr lang="en-US" dirty="0" smtClean="0"/>
              <a:t>provided </a:t>
            </a:r>
            <a:r>
              <a:rPr lang="en-US" dirty="0"/>
              <a:t>(</a:t>
            </a:r>
            <a:r>
              <a:rPr lang="en-US" b="1" dirty="0"/>
              <a:t>Handout # </a:t>
            </a:r>
            <a:r>
              <a:rPr lang="en-US" b="1" dirty="0" smtClean="0"/>
              <a:t>13 </a:t>
            </a:r>
            <a:r>
              <a:rPr lang="en-US" b="1" dirty="0"/>
              <a:t>Writing Performance Standards Activity Checklist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b="1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You will have </a:t>
            </a:r>
            <a:r>
              <a:rPr lang="en-US" dirty="0" smtClean="0"/>
              <a:t>20 </a:t>
            </a:r>
            <a:r>
              <a:rPr lang="en-US" dirty="0"/>
              <a:t>minutes for the peer review.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66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  <p:pic>
        <p:nvPicPr>
          <p:cNvPr id="1026" name="Picture 2" descr="C:\Users\mmiller\AppData\Local\Microsoft\Windows\Temporary Internet Files\Content.IE5\U6BTZHVC\MC90044190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322977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1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Participants will be able to: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Describe the importance of defining agency expectations and standards as they relate to writing performance standards.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Define performance standards.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Identify the seven performance/job factors.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Develop performance standards for employees whom they supervise.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9FAA35-CF82-4C62-BBAA-2977F00373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300" dirty="0" smtClean="0"/>
          </a:p>
          <a:p>
            <a:r>
              <a:rPr lang="en-US" sz="2300" dirty="0" smtClean="0"/>
              <a:t>501-5  The </a:t>
            </a:r>
            <a:r>
              <a:rPr lang="en-US" sz="2300" dirty="0"/>
              <a:t>Supervisor is able to formulate and communicate performance expectations of supervisees in behavioral and measurable terms</a:t>
            </a:r>
            <a:r>
              <a:rPr lang="en-US" sz="2300" dirty="0" smtClean="0"/>
              <a:t>.</a:t>
            </a:r>
          </a:p>
          <a:p>
            <a:r>
              <a:rPr lang="en-US" sz="2300" dirty="0"/>
              <a:t>534-2 The Supervisor can develop performance criteria that are specific, measurable, behavioral indicators of task accomplishment, and can communicate these expectations to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4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300" dirty="0" smtClean="0"/>
          </a:p>
          <a:p>
            <a:r>
              <a:rPr lang="en-US" sz="2300" dirty="0" smtClean="0"/>
              <a:t>Welcome and Introductions</a:t>
            </a:r>
          </a:p>
          <a:p>
            <a:r>
              <a:rPr lang="en-US" sz="2300" dirty="0" smtClean="0"/>
              <a:t>The Importance of Defining Agency Expectations and Standards</a:t>
            </a:r>
          </a:p>
          <a:p>
            <a:r>
              <a:rPr lang="en-US" sz="2300" smtClean="0"/>
              <a:t>What Are Performance Standards?</a:t>
            </a:r>
            <a:endParaRPr lang="en-US" sz="2300" dirty="0" smtClean="0"/>
          </a:p>
          <a:p>
            <a:r>
              <a:rPr lang="en-US" sz="2300" dirty="0" smtClean="0"/>
              <a:t>Developing Performance Standards</a:t>
            </a:r>
          </a:p>
          <a:p>
            <a:r>
              <a:rPr lang="en-US" sz="2300" dirty="0" smtClean="0"/>
              <a:t>Summary and Evaluation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9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300" dirty="0" smtClean="0"/>
          </a:p>
          <a:p>
            <a:r>
              <a:rPr lang="en-US" sz="2300" dirty="0" smtClean="0"/>
              <a:t>Mission</a:t>
            </a:r>
          </a:p>
          <a:p>
            <a:r>
              <a:rPr lang="en-US" sz="2300" dirty="0" smtClean="0"/>
              <a:t>Vision</a:t>
            </a:r>
          </a:p>
          <a:p>
            <a:r>
              <a:rPr lang="en-US" sz="2300" dirty="0" smtClean="0"/>
              <a:t>Values</a:t>
            </a:r>
          </a:p>
          <a:p>
            <a:pPr lvl="1"/>
            <a:r>
              <a:rPr lang="en-US" sz="2100" dirty="0" smtClean="0"/>
              <a:t>Performance</a:t>
            </a:r>
          </a:p>
          <a:p>
            <a:pPr lvl="1"/>
            <a:r>
              <a:rPr lang="en-US" sz="2100" dirty="0" smtClean="0"/>
              <a:t>Core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4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Job Factors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In small groups, write the following on flip chart paper.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what your assigned </a:t>
            </a:r>
            <a:r>
              <a:rPr lang="en-US" dirty="0"/>
              <a:t>factor measures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/>
              <a:t>general answers, not specific </a:t>
            </a:r>
            <a:r>
              <a:rPr lang="en-US" dirty="0" smtClean="0"/>
              <a:t>examples.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example, communication measures the employee’s performance level related to writing skills (NOT examples such as “employee completes written documents in the approved format,” </a:t>
            </a:r>
            <a:r>
              <a:rPr lang="en-US" dirty="0" err="1"/>
              <a:t>etc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1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in Writing Performance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2300" dirty="0" smtClean="0"/>
              <a:t>Employee </a:t>
            </a:r>
            <a:r>
              <a:rPr lang="en-US" sz="2300" dirty="0"/>
              <a:t>feedback should be solicited when </a:t>
            </a:r>
            <a:r>
              <a:rPr lang="en-US" sz="2300" dirty="0" smtClean="0"/>
              <a:t>performance </a:t>
            </a:r>
            <a:r>
              <a:rPr lang="en-US" sz="2300" dirty="0"/>
              <a:t>s</a:t>
            </a:r>
            <a:r>
              <a:rPr lang="en-US" sz="2300" dirty="0" smtClean="0"/>
              <a:t>tandards </a:t>
            </a:r>
            <a:r>
              <a:rPr lang="en-US" sz="2300" dirty="0"/>
              <a:t>are developed or </a:t>
            </a:r>
            <a:r>
              <a:rPr lang="en-US" sz="2300" dirty="0" smtClean="0"/>
              <a:t>revised.</a:t>
            </a:r>
            <a:endParaRPr lang="en-US" sz="2300" dirty="0"/>
          </a:p>
          <a:p>
            <a:pPr lvl="0"/>
            <a:r>
              <a:rPr lang="en-US" sz="2300" dirty="0"/>
              <a:t>The more specific the </a:t>
            </a:r>
            <a:r>
              <a:rPr lang="en-US" sz="2300" dirty="0" smtClean="0"/>
              <a:t>performance </a:t>
            </a:r>
            <a:r>
              <a:rPr lang="en-US" sz="2300" dirty="0"/>
              <a:t>s</a:t>
            </a:r>
            <a:r>
              <a:rPr lang="en-US" sz="2300" dirty="0" smtClean="0"/>
              <a:t>tandards </a:t>
            </a:r>
            <a:r>
              <a:rPr lang="en-US" sz="2300" dirty="0"/>
              <a:t>are, the more valid and measurable they will </a:t>
            </a:r>
            <a:r>
              <a:rPr lang="en-US" sz="2300" dirty="0" smtClean="0"/>
              <a:t>be.</a:t>
            </a:r>
            <a:endParaRPr lang="en-US" sz="2300" dirty="0"/>
          </a:p>
          <a:p>
            <a:pPr lvl="0"/>
            <a:r>
              <a:rPr lang="en-US" sz="2300" dirty="0"/>
              <a:t>It is essential to determine </a:t>
            </a:r>
            <a:r>
              <a:rPr lang="en-US" sz="2300" b="1" i="1" dirty="0"/>
              <a:t>how</a:t>
            </a:r>
            <a:r>
              <a:rPr lang="en-US" sz="2300" dirty="0"/>
              <a:t> the </a:t>
            </a:r>
            <a:r>
              <a:rPr lang="en-US" sz="2300" dirty="0" smtClean="0"/>
              <a:t>performance </a:t>
            </a:r>
            <a:r>
              <a:rPr lang="en-US" sz="2300" dirty="0"/>
              <a:t>s</a:t>
            </a:r>
            <a:r>
              <a:rPr lang="en-US" sz="2300" dirty="0" smtClean="0"/>
              <a:t>tandard </a:t>
            </a:r>
            <a:r>
              <a:rPr lang="en-US" sz="2300" dirty="0"/>
              <a:t>will be measured, how much time is required to measure it, and whether it reflects a priority of the </a:t>
            </a:r>
            <a:r>
              <a:rPr lang="en-US" sz="2300" dirty="0" smtClean="0"/>
              <a:t>job.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3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300" dirty="0"/>
              <a:t>Performance </a:t>
            </a:r>
            <a:r>
              <a:rPr lang="en-US" sz="2300" dirty="0" smtClean="0"/>
              <a:t>standards </a:t>
            </a:r>
            <a:r>
              <a:rPr lang="en-US" sz="2300" dirty="0"/>
              <a:t>should be written to define the expectations of a </a:t>
            </a:r>
            <a:r>
              <a:rPr lang="en-US" sz="2300" b="1" i="1" dirty="0"/>
              <a:t>satisfactory</a:t>
            </a:r>
            <a:r>
              <a:rPr lang="en-US" sz="2300" i="1" dirty="0"/>
              <a:t> </a:t>
            </a:r>
            <a:r>
              <a:rPr lang="en-US" sz="2300" dirty="0" smtClean="0"/>
              <a:t>employee.</a:t>
            </a:r>
            <a:endParaRPr lang="en-US" sz="2300" dirty="0"/>
          </a:p>
          <a:p>
            <a:pPr lvl="0"/>
            <a:r>
              <a:rPr lang="en-US" sz="2300" dirty="0"/>
              <a:t>The number and type of </a:t>
            </a:r>
            <a:r>
              <a:rPr lang="en-US" sz="2300" dirty="0" smtClean="0"/>
              <a:t>performance </a:t>
            </a:r>
            <a:r>
              <a:rPr lang="en-US" sz="2300" dirty="0"/>
              <a:t>s</a:t>
            </a:r>
            <a:r>
              <a:rPr lang="en-US" sz="2300" dirty="0" smtClean="0"/>
              <a:t>tandards </a:t>
            </a:r>
            <a:r>
              <a:rPr lang="en-US" sz="2300" dirty="0"/>
              <a:t>should be as inclusive as necessary to adequately measure the expectations of each job </a:t>
            </a:r>
            <a:r>
              <a:rPr lang="en-US" sz="2300" dirty="0" smtClean="0"/>
              <a:t>factor.</a:t>
            </a:r>
            <a:endParaRPr lang="en-US" sz="2300" dirty="0"/>
          </a:p>
          <a:p>
            <a:pPr lvl="0"/>
            <a:r>
              <a:rPr lang="en-US" sz="2300" dirty="0"/>
              <a:t>Performance </a:t>
            </a:r>
            <a:r>
              <a:rPr lang="en-US" sz="2300" dirty="0" smtClean="0"/>
              <a:t>standards </a:t>
            </a:r>
            <a:r>
              <a:rPr lang="en-US" sz="2300" dirty="0"/>
              <a:t>should be consistent with agency mission, vision, values, policies, and </a:t>
            </a:r>
            <a:r>
              <a:rPr lang="en-US" sz="2300" dirty="0" smtClean="0"/>
              <a:t>priorities.</a:t>
            </a:r>
            <a:endParaRPr lang="en-US" sz="2300" dirty="0"/>
          </a:p>
          <a:p>
            <a:pPr lvl="0"/>
            <a:r>
              <a:rPr lang="en-US" sz="2300" dirty="0"/>
              <a:t>Employees in the same classification doing the same or similar work must have the same performance </a:t>
            </a:r>
            <a:r>
              <a:rPr lang="en-US" sz="2300" dirty="0" smtClean="0"/>
              <a:t>standards.</a:t>
            </a:r>
            <a:endParaRPr lang="en-US" sz="2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3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S.M.A.R.T.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In small groups, edit the statements below to make them S.M.A.R.T.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Carlos attends required training.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Ramona responds to voicemail messages and emails in a timely manner.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Jason facilitates active workgroup sessions.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Kevin is supportive of his co-workers.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Irene works a regular schedule.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74947"/>
      </p:ext>
    </p:extLst>
  </p:cSld>
  <p:clrMapOvr>
    <a:masterClrMapping/>
  </p:clrMapOvr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182</TotalTime>
  <Words>712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PwrPntTrnrDvlpdTmplt081711</vt:lpstr>
      <vt:lpstr>PowerPoint Presentation</vt:lpstr>
      <vt:lpstr>Learning Objectives</vt:lpstr>
      <vt:lpstr>Competencies</vt:lpstr>
      <vt:lpstr>Agenda</vt:lpstr>
      <vt:lpstr>Agency Expectations</vt:lpstr>
      <vt:lpstr>Defining Job Factors Activity</vt:lpstr>
      <vt:lpstr>Key Points in Writing Performance Standards</vt:lpstr>
      <vt:lpstr>Key Points continued…</vt:lpstr>
      <vt:lpstr>S.M.A.R.T. Activity</vt:lpstr>
      <vt:lpstr>Writing Performance Standards Activity Part 1</vt:lpstr>
      <vt:lpstr>Writing Performance Standards Activity Part 2</vt:lpstr>
      <vt:lpstr>Writing More Performance Standards Part 1</vt:lpstr>
      <vt:lpstr>Writing More Performance Standards Part 2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Miller</dc:creator>
  <cp:keywords>Templates</cp:keywords>
  <cp:lastModifiedBy>Elizabeth Neail</cp:lastModifiedBy>
  <cp:revision>26</cp:revision>
  <dcterms:created xsi:type="dcterms:W3CDTF">2012-11-07T15:30:14Z</dcterms:created>
  <dcterms:modified xsi:type="dcterms:W3CDTF">2013-06-03T16:29:38Z</dcterms:modified>
</cp:coreProperties>
</file>