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4" r:id="rId4"/>
    <p:sldId id="262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0929"/>
  </p:normalViewPr>
  <p:slideViewPr>
    <p:cSldViewPr snapToGrid="0">
      <p:cViewPr varScale="1">
        <p:scale>
          <a:sx n="63" d="100"/>
          <a:sy n="6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06" y="25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97250" y="0"/>
            <a:ext cx="344805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97250" cy="60960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/>
          <a:lstStyle>
            <a:lvl1pPr algn="l">
              <a:tabLst>
                <a:tab pos="623888" algn="l"/>
              </a:tabLst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600"/>
              <a:t>University of Pittsburgh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335462" y="8851445"/>
            <a:ext cx="2509838" cy="232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Handout #1, Page </a:t>
            </a:r>
            <a:fld id="{1DEAAAA3-F7D2-420C-8044-4D8DB93005E2}" type="slidenum">
              <a:rPr lang="en-US" b="1" smtClean="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r>
              <a:rPr lang="en-US" b="1" dirty="0" smtClean="0">
                <a:latin typeface="Arial" pitchFamily="34" charset="0"/>
                <a:cs typeface="Arial" pitchFamily="34" charset="0"/>
              </a:rPr>
              <a:t> of 3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0338" y="95250"/>
            <a:ext cx="481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38525" y="31750"/>
            <a:ext cx="1819275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0"/>
            <a:ext cx="1600200" cy="623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008562" y="300038"/>
            <a:ext cx="48577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7250" y="622300"/>
            <a:ext cx="3448050" cy="3000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150" dirty="0">
                <a:latin typeface="Georgia" pitchFamily="18" charset="0"/>
              </a:rPr>
              <a:t>The Pennsylvania Child Welfare </a:t>
            </a:r>
            <a:r>
              <a:rPr lang="en-US" sz="1150" dirty="0" smtClean="0">
                <a:latin typeface="Georgia" pitchFamily="18" charset="0"/>
              </a:rPr>
              <a:t>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70275" y="869950"/>
            <a:ext cx="32321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4" y="8636001"/>
            <a:ext cx="27146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tabLst/>
            </a:pPr>
            <a:r>
              <a:rPr lang="en-US" sz="800" dirty="0"/>
              <a:t>707: Tips and Techniques for Engaging Participants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0844" y="8636001"/>
            <a:ext cx="27146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/>
            </a:pPr>
            <a:r>
              <a:rPr lang="en-US" sz="800" dirty="0" smtClean="0"/>
              <a:t>The Pennsylvania Child Welfare Resource Center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6534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9763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18025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54738" y="8926286"/>
            <a:ext cx="703262" cy="18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0338" y="95250"/>
            <a:ext cx="481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397250" y="0"/>
            <a:ext cx="344805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800" y="0"/>
            <a:ext cx="1600200" cy="623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08562" y="300038"/>
            <a:ext cx="48577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97250" y="622300"/>
            <a:ext cx="3448050" cy="3000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150" dirty="0">
                <a:latin typeface="Georgia" pitchFamily="18" charset="0"/>
              </a:rPr>
              <a:t>The Pennsylvania Child Welfare </a:t>
            </a:r>
            <a:r>
              <a:rPr lang="en-US" sz="1150" dirty="0" smtClean="0">
                <a:latin typeface="Georgia" pitchFamily="18" charset="0"/>
              </a:rPr>
              <a:t>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0275" y="869950"/>
            <a:ext cx="32321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8525" y="31750"/>
            <a:ext cx="1819275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396343" cy="609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4"/>
            <a:ext cx="3396343" cy="61555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endParaRPr lang="en-US" sz="950" dirty="0" smtClean="0">
              <a:latin typeface="Georgia" pitchFamily="18" charset="0"/>
            </a:endParaRPr>
          </a:p>
          <a:p>
            <a:pPr algn="l">
              <a:tabLst>
                <a:tab pos="623888" algn="l"/>
              </a:tabLst>
            </a:pPr>
            <a:r>
              <a:rPr lang="en-US" sz="1600" dirty="0" smtClean="0">
                <a:latin typeface="Georgia" pitchFamily="18" charset="0"/>
              </a:rPr>
              <a:t>	University of Pittsburgh</a:t>
            </a:r>
            <a:endParaRPr lang="en-US" sz="850" dirty="0" smtClean="0">
              <a:latin typeface="Georgia" pitchFamily="18" charset="0"/>
            </a:endParaRPr>
          </a:p>
          <a:p>
            <a:pPr algn="l">
              <a:tabLst>
                <a:tab pos="623888" algn="l"/>
              </a:tabLst>
            </a:pPr>
            <a:endParaRPr lang="en-US" sz="85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0000" y="8690020"/>
            <a:ext cx="43180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26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Monday, October 08, 2012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0918"/>
            <a:ext cx="5111750" cy="5042647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3612"/>
            <a:ext cx="3008313" cy="4329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33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812"/>
            <a:ext cx="5486400" cy="37517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573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36376"/>
            <a:ext cx="8247888" cy="4383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969371"/>
            <a:ext cx="8229600" cy="607560"/>
          </a:xfrm>
        </p:spPr>
        <p:txBody>
          <a:bodyPr/>
          <a:lstStyle>
            <a:lvl1pPr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19566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626823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62449"/>
            <a:ext cx="7772400" cy="1294653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1963"/>
            <a:ext cx="7772400" cy="1500187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1429788"/>
            <a:ext cx="7348537" cy="503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0915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2245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80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3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54939"/>
            <a:ext cx="4040188" cy="3832412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3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54939"/>
            <a:ext cx="4041775" cy="384585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317809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cha_sm_b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1291196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963271"/>
            <a:ext cx="8243047" cy="45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lvl="0" algn="r">
              <a:tabLst/>
            </a:pPr>
            <a:r>
              <a:rPr lang="en-US" sz="1000" dirty="0" smtClean="0"/>
              <a:t>707: Tips and Techniques for Engaging Participants</a:t>
            </a:r>
            <a:endParaRPr lang="en-US" sz="1000" dirty="0"/>
          </a:p>
        </p:txBody>
      </p:sp>
      <p:grpSp>
        <p:nvGrpSpPr>
          <p:cNvPr id="8" name="Group 17"/>
          <p:cNvGrpSpPr>
            <a:grpSpLocks/>
          </p:cNvGrpSpPr>
          <p:nvPr userDrawn="1"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9" name="TextBox 14"/>
            <p:cNvSpPr txBox="1">
              <a:spLocks noChangeArrowheads="1"/>
            </p:cNvSpPr>
            <p:nvPr userDrawn="1"/>
          </p:nvSpPr>
          <p:spPr bwMode="auto"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Osaka"/>
                  <a:cs typeface="Osaka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latin typeface="Georgia" pitchFamily="18" charset="0"/>
                  <a:ea typeface="MS PGothic" pitchFamily="34" charset="-128"/>
                </a:rPr>
                <a:t>The Pennsylvania Child Welfare Resource Center</a:t>
              </a:r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1569720"/>
            <a:ext cx="8534400" cy="700142"/>
          </a:xfrm>
        </p:spPr>
        <p:txBody>
          <a:bodyPr/>
          <a:lstStyle/>
          <a:p>
            <a:pPr lvl="0"/>
            <a:r>
              <a:rPr lang="en-US" dirty="0" smtClean="0"/>
              <a:t>707: </a:t>
            </a:r>
            <a:r>
              <a:rPr lang="en-US" dirty="0"/>
              <a:t>Tips and Techniques for Engaging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Guided Imagery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it feel to you as a trainer when you experience situations described in the scenario?</a:t>
            </a:r>
          </a:p>
          <a:p>
            <a:r>
              <a:rPr lang="en-US" dirty="0" smtClean="0"/>
              <a:t>How </a:t>
            </a:r>
            <a:r>
              <a:rPr lang="en-US" dirty="0"/>
              <a:t>do these situations feel to/impact training participants who experience these situations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707-4  The trainer knows a variety of strategies on how to make sure all the learning objectives are covered.</a:t>
            </a:r>
          </a:p>
          <a:p>
            <a:r>
              <a:rPr lang="en-US" dirty="0" smtClean="0"/>
              <a:t>707-6  The trainer can develop activities and can adjust these activities in the training room so that people will become involved in the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be able to:</a:t>
            </a:r>
          </a:p>
          <a:p>
            <a:pPr lvl="1"/>
            <a:r>
              <a:rPr lang="en-US" dirty="0" smtClean="0"/>
              <a:t>Describe parameters for altering and substituting activities included in Resource Center curricula.</a:t>
            </a:r>
          </a:p>
          <a:p>
            <a:pPr lvl="1"/>
            <a:r>
              <a:rPr lang="en-US" dirty="0" smtClean="0"/>
              <a:t>Explain how to identify appropriate icebreakers.</a:t>
            </a:r>
          </a:p>
          <a:p>
            <a:pPr lvl="1"/>
            <a:r>
              <a:rPr lang="en-US" dirty="0" smtClean="0"/>
              <a:t>Expand upon their approaches to incorporating What’s In It For Me and Parking Lot flip charts.</a:t>
            </a:r>
          </a:p>
          <a:p>
            <a:pPr lvl="1"/>
            <a:r>
              <a:rPr lang="en-US" dirty="0" smtClean="0"/>
              <a:t>Offer a variety of ways to conduct knowledge and learning reviews.</a:t>
            </a:r>
          </a:p>
          <a:p>
            <a:pPr lvl="1"/>
            <a:r>
              <a:rPr lang="en-US" dirty="0" smtClean="0"/>
              <a:t>Propose effective ways to incorporate questioning in a manner that promotes learning.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Welcome and Introductions</a:t>
            </a:r>
          </a:p>
          <a:p>
            <a:r>
              <a:rPr lang="en-US" smtClean="0"/>
              <a:t>Parameters</a:t>
            </a:r>
          </a:p>
          <a:p>
            <a:r>
              <a:rPr lang="en-US" smtClean="0"/>
              <a:t>Icebreakers</a:t>
            </a:r>
          </a:p>
          <a:p>
            <a:r>
              <a:rPr lang="en-US" smtClean="0"/>
              <a:t>What’s In It for Me and Parking Lot</a:t>
            </a:r>
          </a:p>
          <a:p>
            <a:r>
              <a:rPr lang="en-US" smtClean="0"/>
              <a:t>Questioning</a:t>
            </a:r>
          </a:p>
          <a:p>
            <a:r>
              <a:rPr lang="en-US" smtClean="0"/>
              <a:t>Content Review</a:t>
            </a:r>
          </a:p>
          <a:p>
            <a:r>
              <a:rPr lang="en-US" smtClean="0"/>
              <a:t>Summary and Evaluations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Knowledge</a:t>
            </a:r>
          </a:p>
          <a:p>
            <a:r>
              <a:rPr lang="en-US" smtClean="0"/>
              <a:t>Comprehension</a:t>
            </a:r>
          </a:p>
          <a:p>
            <a:r>
              <a:rPr lang="en-US" smtClean="0"/>
              <a:t>Application</a:t>
            </a:r>
          </a:p>
          <a:p>
            <a:r>
              <a:rPr lang="en-US" smtClean="0"/>
              <a:t>Analysis</a:t>
            </a:r>
          </a:p>
          <a:p>
            <a:r>
              <a:rPr lang="en-US" smtClean="0"/>
              <a:t>Synthesis</a:t>
            </a:r>
          </a:p>
          <a:p>
            <a:r>
              <a:rPr lang="en-US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Icebreaker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Facilitating Introductions</a:t>
            </a:r>
          </a:p>
          <a:p>
            <a:r>
              <a:rPr lang="en-US" dirty="0" smtClean="0"/>
              <a:t>Prior Knowledge Assessment</a:t>
            </a:r>
          </a:p>
          <a:p>
            <a:r>
              <a:rPr lang="en-US" dirty="0" smtClean="0"/>
              <a:t>Environment Creation/Fostering Group Unity</a:t>
            </a:r>
          </a:p>
          <a:p>
            <a:r>
              <a:rPr lang="en-US" dirty="0" smtClean="0"/>
              <a:t>Topic Segues</a:t>
            </a:r>
          </a:p>
          <a:p>
            <a:r>
              <a:rPr lang="en-US" dirty="0" smtClean="0"/>
              <a:t>Preparation of Participants</a:t>
            </a:r>
          </a:p>
          <a:p>
            <a:r>
              <a:rPr lang="en-US" dirty="0" smtClean="0"/>
              <a:t>Energizers</a:t>
            </a:r>
          </a:p>
          <a:p>
            <a:r>
              <a:rPr lang="en-US" dirty="0" smtClean="0"/>
              <a:t>What’s In It For Me (WIIFM)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an Icebreaker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goals (instructional and group goals)?</a:t>
            </a:r>
          </a:p>
          <a:p>
            <a:r>
              <a:rPr lang="en-US" dirty="0" smtClean="0"/>
              <a:t>Who is your audience (including their reasons for being there and personal goals)?</a:t>
            </a:r>
          </a:p>
          <a:p>
            <a:r>
              <a:rPr lang="en-US" dirty="0" smtClean="0"/>
              <a:t>Is the ice breaker connected to its purpose?</a:t>
            </a:r>
          </a:p>
          <a:p>
            <a:r>
              <a:rPr lang="en-US" dirty="0" smtClean="0"/>
              <a:t>How long will the activity take?</a:t>
            </a:r>
          </a:p>
          <a:p>
            <a:r>
              <a:rPr lang="en-US" dirty="0" smtClean="0"/>
              <a:t>How many participants do you have?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Feud</a:t>
            </a:r>
          </a:p>
          <a:p>
            <a:r>
              <a:rPr lang="en-US" dirty="0" smtClean="0"/>
              <a:t>Connect Four</a:t>
            </a:r>
          </a:p>
          <a:p>
            <a:r>
              <a:rPr lang="en-US" dirty="0" smtClean="0"/>
              <a:t>Tic-Tac-Toe</a:t>
            </a:r>
          </a:p>
          <a:p>
            <a:r>
              <a:rPr lang="en-US" dirty="0" smtClean="0"/>
              <a:t>Hollywood Squares</a:t>
            </a:r>
          </a:p>
          <a:p>
            <a:r>
              <a:rPr lang="en-US" dirty="0" smtClean="0"/>
              <a:t>Around-the-Room Review</a:t>
            </a:r>
          </a:p>
          <a:p>
            <a:r>
              <a:rPr lang="en-US" dirty="0" smtClean="0"/>
              <a:t>Basketball</a:t>
            </a:r>
          </a:p>
          <a:p>
            <a:r>
              <a:rPr lang="en-US" dirty="0" smtClean="0"/>
              <a:t>Baseball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BD697-C650-4553-8269-3DAFA0DE6DB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24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WTP PowerPoint Background - Mechanicsbur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7989</TotalTime>
  <Words>284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CWTP PowerPoint Background - Mechanicsburg</vt:lpstr>
      <vt:lpstr>PowerPoint Presentation</vt:lpstr>
      <vt:lpstr>Guided Imagery</vt:lpstr>
      <vt:lpstr>Competencies</vt:lpstr>
      <vt:lpstr>Learning Objectives</vt:lpstr>
      <vt:lpstr>Agenda</vt:lpstr>
      <vt:lpstr>Bloom’s Taxonomy</vt:lpstr>
      <vt:lpstr>Icebreaker Purposes</vt:lpstr>
      <vt:lpstr>Choosing an Icebreaker</vt:lpstr>
      <vt:lpstr>Content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Winesickle</dc:creator>
  <cp:keywords>Templates</cp:keywords>
  <cp:lastModifiedBy>Lisa Crone</cp:lastModifiedBy>
  <cp:revision>18</cp:revision>
  <dcterms:created xsi:type="dcterms:W3CDTF">2012-09-17T15:35:42Z</dcterms:created>
  <dcterms:modified xsi:type="dcterms:W3CDTF">2012-10-08T18:10:18Z</dcterms:modified>
</cp:coreProperties>
</file>