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4" r:id="rId1"/>
    <p:sldMasterId id="2147483857" r:id="rId2"/>
  </p:sldMasterIdLst>
  <p:notesMasterIdLst>
    <p:notesMasterId r:id="rId12"/>
  </p:notesMasterIdLst>
  <p:handoutMasterIdLst>
    <p:handoutMasterId r:id="rId13"/>
  </p:handoutMasterIdLst>
  <p:sldIdLst>
    <p:sldId id="273" r:id="rId3"/>
    <p:sldId id="277" r:id="rId4"/>
    <p:sldId id="261" r:id="rId5"/>
    <p:sldId id="274" r:id="rId6"/>
    <p:sldId id="278" r:id="rId7"/>
    <p:sldId id="280" r:id="rId8"/>
    <p:sldId id="270" r:id="rId9"/>
    <p:sldId id="267" r:id="rId10"/>
    <p:sldId id="269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1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151"/>
    <a:srgbClr val="002B5E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963" autoAdjust="0"/>
    <p:restoredTop sz="74506" autoAdjust="0"/>
  </p:normalViewPr>
  <p:slideViewPr>
    <p:cSldViewPr snapToGrid="0"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62" y="270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2" tIns="48326" rIns="96652" bIns="483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623733" cy="64008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6652" tIns="48326" rIns="96652" bIns="48326" rtlCol="0" anchor="ctr"/>
          <a:lstStyle>
            <a:lvl1pPr algn="l">
              <a:tabLst>
                <a:tab pos="659446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700"/>
              <a:t>University of Pittsburgh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067799"/>
            <a:ext cx="2662879" cy="259082"/>
          </a:xfrm>
          <a:prstGeom prst="rect">
            <a:avLst/>
          </a:prstGeom>
        </p:spPr>
        <p:txBody>
          <a:bodyPr vert="horz" lIns="96652" tIns="48326" rIns="96652" bIns="48326" rtlCol="0" anchor="ctr"/>
          <a:lstStyle>
            <a:lvl1pPr algn="ctr">
              <a:defRPr sz="13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sz="800" dirty="0"/>
              <a:t>The Pennsylvania Child Welfare Resource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86376" y="9170192"/>
            <a:ext cx="2019302" cy="261464"/>
          </a:xfrm>
          <a:prstGeom prst="rect">
            <a:avLst/>
          </a:prstGeom>
        </p:spPr>
        <p:txBody>
          <a:bodyPr vert="horz" lIns="96652" tIns="48326" rIns="96652" bIns="48326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b="1" dirty="0" smtClean="0"/>
              <a:t>Handout #1, Page </a:t>
            </a:r>
            <a:fld id="{1DEAAAA3-F7D2-420C-8044-4D8DB93005E2}" type="slidenum">
              <a:rPr lang="en-US" b="1" smtClean="0"/>
              <a:pPr>
                <a:defRPr/>
              </a:pPr>
              <a:t>‹#›</a:t>
            </a:fld>
            <a:r>
              <a:rPr lang="en-US" b="1" dirty="0" smtClean="0"/>
              <a:t> of 3</a:t>
            </a:r>
            <a:endParaRPr lang="en-US" b="1" dirty="0"/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761" y="33338"/>
            <a:ext cx="1940560" cy="636205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320" y="1"/>
            <a:ext cx="1706880" cy="624716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23733" y="653415"/>
            <a:ext cx="3677920" cy="2976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24816" y="9067801"/>
            <a:ext cx="4590385" cy="226216"/>
          </a:xfrm>
          <a:prstGeom prst="rect">
            <a:avLst/>
          </a:prstGeom>
          <a:noFill/>
        </p:spPr>
        <p:txBody>
          <a:bodyPr wrap="square" lIns="96652" tIns="48326" rIns="96652" bIns="48326" rtlCol="0">
            <a:spAutoFit/>
          </a:bodyPr>
          <a:lstStyle/>
          <a:p>
            <a:pPr algn="r"/>
            <a:r>
              <a:rPr lang="en-US" sz="800" dirty="0">
                <a:latin typeface="Georgia" pitchFamily="18" charset="0"/>
              </a:rPr>
              <a:t>711: Facilitation Skills for Trainers</a:t>
            </a:r>
          </a:p>
        </p:txBody>
      </p:sp>
    </p:spTree>
    <p:extLst>
      <p:ext uri="{BB962C8B-B14F-4D97-AF65-F5344CB8AC3E}">
        <p14:creationId xmlns:p14="http://schemas.microsoft.com/office/powerpoint/2010/main" val="21537662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10255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743926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2631924" cy="2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dirty="0" smtClean="0"/>
              <a:t>The Pennsylvania Child Welfare Training Program</a:t>
            </a: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054" y="9372600"/>
            <a:ext cx="750146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2" tIns="48326" rIns="96652" bIns="48326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2" tIns="48326" rIns="96652" bIns="483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320" y="1"/>
            <a:ext cx="1706880" cy="624716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1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733" y="653415"/>
            <a:ext cx="3677920" cy="2976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The Pennsylvania Child Welfare Training Program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761" y="33338"/>
            <a:ext cx="1940560" cy="636205"/>
          </a:xfrm>
          <a:prstGeom prst="rect">
            <a:avLst/>
          </a:prstGeom>
          <a:noFill/>
        </p:spPr>
        <p:txBody>
          <a:bodyPr lIns="96652" tIns="48326" rIns="96652" bIns="48326">
            <a:spAutoFit/>
          </a:bodyPr>
          <a:lstStyle/>
          <a:p>
            <a:pPr>
              <a:defRPr/>
            </a:pPr>
            <a:r>
              <a:rPr lang="en-US" sz="11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3622766" cy="6400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52" tIns="48326" rIns="96652" bIns="483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" y="16"/>
            <a:ext cx="3622766" cy="656695"/>
          </a:xfrm>
          <a:prstGeom prst="rect">
            <a:avLst/>
          </a:prstGeom>
          <a:noFill/>
          <a:ln w="15875">
            <a:noFill/>
          </a:ln>
        </p:spPr>
        <p:txBody>
          <a:bodyPr wrap="square" lIns="96652" tIns="48326" rIns="96652" bIns="48326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59446" algn="l"/>
              </a:tabLst>
            </a:pPr>
            <a:r>
              <a:rPr lang="en-US" sz="17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59446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333" y="9124521"/>
            <a:ext cx="4605867" cy="226216"/>
          </a:xfrm>
          <a:prstGeom prst="rect">
            <a:avLst/>
          </a:prstGeom>
          <a:noFill/>
        </p:spPr>
        <p:txBody>
          <a:bodyPr wrap="square" lIns="96652" tIns="48326" rIns="96652" bIns="48326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Update Title in Notes Master</a:t>
            </a:r>
            <a:endParaRPr lang="en-US" sz="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877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Training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7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6276" y="4518025"/>
            <a:ext cx="5591175" cy="4397375"/>
          </a:xfrm>
        </p:spPr>
        <p:txBody>
          <a:bodyPr/>
          <a:lstStyle/>
          <a:p>
            <a:r>
              <a:rPr lang="en-US" sz="1100" dirty="0"/>
              <a:t>Ask:</a:t>
            </a:r>
          </a:p>
          <a:p>
            <a:r>
              <a:rPr lang="en-US" sz="1100" dirty="0"/>
              <a:t>We carry out two related roles: Trainer and Facilitator. So, what is the difference?</a:t>
            </a:r>
          </a:p>
          <a:p>
            <a:r>
              <a:rPr lang="en-US" sz="1100" dirty="0"/>
              <a:t>Allow a few minutes for comment, and acknowledge contributions to discussion.</a:t>
            </a:r>
          </a:p>
          <a:p>
            <a:r>
              <a:rPr lang="en-US" sz="1100" dirty="0"/>
              <a:t>Say:</a:t>
            </a:r>
          </a:p>
          <a:p>
            <a:r>
              <a:rPr lang="en-US" sz="1100" dirty="0"/>
              <a:t>Here is one way to think about the distinction between these two roles: A trainer deals with the </a:t>
            </a:r>
            <a:r>
              <a:rPr lang="en-US" sz="1100" b="1" dirty="0"/>
              <a:t>known </a:t>
            </a:r>
            <a:r>
              <a:rPr lang="en-US" sz="1100" dirty="0"/>
              <a:t>quantities of a learning experience: the things you can predict and plan for in advance. Let’s look at what we have listed here:</a:t>
            </a:r>
          </a:p>
          <a:p>
            <a:r>
              <a:rPr lang="en-US" sz="1100" dirty="0"/>
              <a:t>Trainers deliver information, the content of the training, and are often experts in the material.</a:t>
            </a:r>
          </a:p>
          <a:p>
            <a:r>
              <a:rPr lang="en-US" sz="1100" dirty="0"/>
              <a:t>Click</a:t>
            </a:r>
          </a:p>
          <a:p>
            <a:r>
              <a:rPr lang="en-US" sz="1100" dirty="0"/>
              <a:t>Trainers set up the sequence and decide on the time needed for the activities and information delivery that take place. They set up and maintain the flow.</a:t>
            </a:r>
          </a:p>
          <a:p>
            <a:r>
              <a:rPr lang="en-US" sz="1100" dirty="0"/>
              <a:t>Click</a:t>
            </a:r>
          </a:p>
          <a:p>
            <a:r>
              <a:rPr lang="en-US" sz="1100" dirty="0"/>
              <a:t>Trainers map out the path to achieving the desired outcomes of  the training, aligning what they plan to say and do with the goals of the learning experience.</a:t>
            </a:r>
          </a:p>
          <a:p>
            <a:r>
              <a:rPr lang="en-US" sz="1100" dirty="0"/>
              <a:t>Click</a:t>
            </a:r>
          </a:p>
          <a:p>
            <a:r>
              <a:rPr lang="en-US" sz="1100" dirty="0"/>
              <a:t>Our trainer is the guy with the map.</a:t>
            </a:r>
          </a:p>
          <a:p>
            <a:r>
              <a:rPr lang="en-US" sz="1100" dirty="0"/>
              <a:t>Ask: But does everything always proceed as planned? What are some things that can happen? Allow a few minutes for comment, and acknowledge contributions to discussion.</a:t>
            </a:r>
          </a:p>
          <a:p>
            <a:r>
              <a:rPr lang="en-US" sz="1100" dirty="0"/>
              <a:t>Say:</a:t>
            </a:r>
          </a:p>
          <a:p>
            <a:r>
              <a:rPr lang="en-US" sz="1100" dirty="0"/>
              <a:t>These kinds of things, that happen more often than not, are the </a:t>
            </a:r>
            <a:r>
              <a:rPr lang="en-US" sz="1100" b="1" dirty="0"/>
              <a:t>unknown </a:t>
            </a:r>
            <a:r>
              <a:rPr lang="en-US" sz="1100" dirty="0"/>
              <a:t>side of a given learning experience, and this is the facilitator’s territory.</a:t>
            </a:r>
          </a:p>
          <a:p>
            <a:r>
              <a:rPr lang="en-US" sz="1100" dirty="0"/>
              <a:t>When we lose our way, the facilitator gets us back on track.</a:t>
            </a:r>
          </a:p>
          <a:p>
            <a:r>
              <a:rPr lang="en-US" sz="1100" dirty="0"/>
              <a:t>Click</a:t>
            </a:r>
          </a:p>
          <a:p>
            <a:r>
              <a:rPr lang="en-US" sz="1100" dirty="0"/>
              <a:t>The facilitator helps learners to overcome obstacles and removes barriers.</a:t>
            </a:r>
          </a:p>
          <a:p>
            <a:r>
              <a:rPr lang="en-US" sz="1100" dirty="0"/>
              <a:t>Click</a:t>
            </a:r>
          </a:p>
          <a:p>
            <a:r>
              <a:rPr lang="en-US" sz="1100" dirty="0"/>
              <a:t>And, because the facilitator deals with the unexpected and unpredictable things that come up, flexibility, adaptability, and a good toolkit are necessary for success in this job.</a:t>
            </a:r>
          </a:p>
          <a:p>
            <a:r>
              <a:rPr lang="en-US" sz="1100" dirty="0"/>
              <a:t>Click</a:t>
            </a:r>
          </a:p>
          <a:p>
            <a:r>
              <a:rPr lang="en-US" sz="1100" dirty="0"/>
              <a:t>Remember what they used to put on maps long ago when the territory ahead was unknown?</a:t>
            </a:r>
          </a:p>
          <a:p>
            <a:r>
              <a:rPr lang="en-US" sz="1100" dirty="0"/>
              <a:t>It is the facilitator that deals with the occasional dragons. 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4"/>
            <a:ext cx="8247888" cy="488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4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556708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867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4033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0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966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8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151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40"/>
            <a:ext cx="8531352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4"/>
            <a:ext cx="8247888" cy="488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2094807"/>
            <a:ext cx="8247888" cy="4225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5888" y="1429674"/>
            <a:ext cx="8229600" cy="5943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52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8200"/>
            <a:ext cx="7772400" cy="979772"/>
          </a:xfrm>
        </p:spPr>
        <p:txBody>
          <a:bodyPr anchor="ctr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38463"/>
            <a:ext cx="7772400" cy="1016912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CFFA-8140-44CC-A40B-DFAEF2E958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4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7"/>
            <a:ext cx="3810000" cy="492162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921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BE67-B3D0-4F17-AB43-0FFFF70BD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437371"/>
            <a:ext cx="8229600" cy="60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04176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111433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8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420893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1"/>
            <a:ext cx="4041775" cy="420892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170-F4A7-4869-98A2-C5C61E4B32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6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B9F7-E20C-4A9F-A27B-04456B6CA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2094807"/>
            <a:ext cx="8247888" cy="4225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5888" y="1429674"/>
            <a:ext cx="8229600" cy="5943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99016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980902"/>
            <a:ext cx="7348537" cy="51706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63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8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556708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867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1FEF-4ABB-46BC-8C42-BFA8DB212C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3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0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966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8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83-B8DF-4F22-AFC6-12EA8147E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7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8200"/>
            <a:ext cx="7772400" cy="979772"/>
          </a:xfrm>
        </p:spPr>
        <p:txBody>
          <a:bodyPr anchor="ctr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38463"/>
            <a:ext cx="7772400" cy="1016912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0816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7"/>
            <a:ext cx="3810000" cy="492162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921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941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437371"/>
            <a:ext cx="8229600" cy="60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04176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111433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900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420893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1"/>
            <a:ext cx="4041775" cy="420892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1570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3971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980902"/>
            <a:ext cx="7348537" cy="51706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335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9261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780210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438834"/>
            <a:ext cx="8243047" cy="48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smtClean="0">
                <a:latin typeface="+mn-lt"/>
              </a:rPr>
              <a:t>711: Facilitation Skills for Trainers</a:t>
            </a:r>
            <a:endParaRPr lang="en-US" sz="1000" dirty="0">
              <a:latin typeface="+mn-lt"/>
            </a:endParaRP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4288" y="6343650"/>
            <a:ext cx="4557712" cy="246064"/>
            <a:chOff x="14514" y="6343702"/>
            <a:chExt cx="4023360" cy="24622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  <a:cs typeface="+mn-cs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Resource</a:t>
              </a:r>
              <a:r>
                <a:rPr lang="en-US" sz="1000" baseline="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 Center</a:t>
              </a:r>
              <a:endParaRPr lang="en-US" sz="1000" dirty="0">
                <a:latin typeface="Georgia" pitchFamily="18" charset="0"/>
                <a:ea typeface="ＭＳ Ｐゴシック" pitchFamily="16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1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780210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438834"/>
            <a:ext cx="8243047" cy="48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+mn-cs"/>
              </a:rPr>
              <a:t>711: Facilitation Skills for Trainers</a:t>
            </a:r>
            <a:endParaRPr lang="en-US" sz="1000" kern="1200" dirty="0">
              <a:solidFill>
                <a:schemeClr val="tx1"/>
              </a:solidFill>
              <a:latin typeface="Arial" charset="0"/>
              <a:ea typeface="ＭＳ Ｐゴシック" pitchFamily="16" charset="-128"/>
              <a:cs typeface="+mn-cs"/>
            </a:endParaRPr>
          </a:p>
        </p:txBody>
      </p:sp>
      <p:grpSp>
        <p:nvGrpSpPr>
          <p:cNvPr id="14" name="Group 17"/>
          <p:cNvGrpSpPr>
            <a:grpSpLocks/>
          </p:cNvGrpSpPr>
          <p:nvPr userDrawn="1"/>
        </p:nvGrpSpPr>
        <p:grpSpPr bwMode="auto">
          <a:xfrm>
            <a:off x="14288" y="6343650"/>
            <a:ext cx="4024312" cy="246063"/>
            <a:chOff x="14514" y="6343702"/>
            <a:chExt cx="4023360" cy="24622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Georgia" pitchFamily="18" charset="0"/>
                </a:rPr>
                <a:t>The Pennsylvania Child Welfare </a:t>
              </a:r>
              <a:r>
                <a:rPr lang="en-US" sz="1000" dirty="0" smtClean="0">
                  <a:solidFill>
                    <a:srgbClr val="000000"/>
                  </a:solidFill>
                  <a:latin typeface="Georgia" pitchFamily="18" charset="0"/>
                </a:rPr>
                <a:t>Resource Center</a:t>
              </a:r>
              <a:endParaRPr lang="en-US" sz="1000" dirty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6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vTwJzTsb2QQ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5" y="1649306"/>
            <a:ext cx="8681456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Herders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900" y="1599748"/>
            <a:ext cx="8248650" cy="45586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Participants will be able to</a:t>
            </a:r>
          </a:p>
          <a:p>
            <a:pPr lvl="0"/>
            <a:r>
              <a:rPr lang="en-US" dirty="0" smtClean="0"/>
              <a:t>Describe success </a:t>
            </a:r>
            <a:r>
              <a:rPr lang="en-US" dirty="0"/>
              <a:t>factors for facilitators</a:t>
            </a:r>
          </a:p>
          <a:p>
            <a:r>
              <a:rPr lang="en-US" dirty="0">
                <a:solidFill>
                  <a:schemeClr val="accent2"/>
                </a:solidFill>
              </a:rPr>
              <a:t>Offer ways to </a:t>
            </a:r>
            <a:r>
              <a:rPr lang="en-US" dirty="0" smtClean="0">
                <a:solidFill>
                  <a:schemeClr val="accent2"/>
                </a:solidFill>
              </a:rPr>
              <a:t>incorporate </a:t>
            </a:r>
            <a:r>
              <a:rPr lang="en-US" dirty="0">
                <a:solidFill>
                  <a:schemeClr val="accent2"/>
                </a:solidFill>
              </a:rPr>
              <a:t>success factors for facilitators into their work as trainers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9FAA35-CF82-4C62-BBAA-2977F00373C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5" name="Picture 3" descr="C:\Users\rwinesickle\AppData\Local\Microsoft\Windows\Temporary Internet Files\Content.IE5\MT1J4142\MC9003686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90" y="3638550"/>
            <a:ext cx="3199714" cy="21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 and Workshop Overview</a:t>
            </a:r>
          </a:p>
          <a:p>
            <a:r>
              <a:rPr lang="en-US" dirty="0">
                <a:solidFill>
                  <a:schemeClr val="accent2"/>
                </a:solidFill>
              </a:rPr>
              <a:t>Why Do We Do It and What Is It</a:t>
            </a:r>
          </a:p>
          <a:p>
            <a:r>
              <a:rPr lang="en-US" dirty="0"/>
              <a:t>Success Factors for Facilitators</a:t>
            </a:r>
          </a:p>
          <a:p>
            <a:r>
              <a:rPr lang="en-US" dirty="0">
                <a:solidFill>
                  <a:schemeClr val="accent2"/>
                </a:solidFill>
              </a:rPr>
              <a:t>Action Planning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charset="0"/>
            </a:endParaRPr>
          </a:p>
        </p:txBody>
      </p:sp>
      <p:pic>
        <p:nvPicPr>
          <p:cNvPr id="4099" name="Picture 3" descr="C:\Users\rwinesickle\AppData\Local\Microsoft\Windows\Temporary Internet Files\Content.IE5\33PW32OW\MC9004414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70" y="3524249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Five Principles of Adult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589649"/>
            <a:ext cx="8247888" cy="4730468"/>
          </a:xfrm>
        </p:spPr>
        <p:txBody>
          <a:bodyPr/>
          <a:lstStyle/>
          <a:p>
            <a:r>
              <a:rPr lang="en-US" dirty="0" smtClean="0"/>
              <a:t>Self-concept</a:t>
            </a:r>
            <a:r>
              <a:rPr lang="en-US" dirty="0"/>
              <a:t>: adult learners are self-directed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Experience</a:t>
            </a:r>
            <a:r>
              <a:rPr lang="en-US" dirty="0">
                <a:solidFill>
                  <a:schemeClr val="accent2"/>
                </a:solidFill>
              </a:rPr>
              <a:t>: adult learners bring resources to the table</a:t>
            </a:r>
          </a:p>
          <a:p>
            <a:r>
              <a:rPr lang="en-US" dirty="0" smtClean="0"/>
              <a:t>Readiness </a:t>
            </a:r>
            <a:r>
              <a:rPr lang="en-US" dirty="0"/>
              <a:t>to </a:t>
            </a:r>
            <a:r>
              <a:rPr lang="en-US" dirty="0" smtClean="0"/>
              <a:t>learn: </a:t>
            </a:r>
            <a:r>
              <a:rPr lang="en-US" dirty="0"/>
              <a:t>Influenced by social and professional role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Orientation </a:t>
            </a:r>
            <a:r>
              <a:rPr lang="en-US" dirty="0">
                <a:solidFill>
                  <a:schemeClr val="accent2"/>
                </a:solidFill>
              </a:rPr>
              <a:t>to </a:t>
            </a:r>
            <a:r>
              <a:rPr lang="en-US" dirty="0" smtClean="0">
                <a:solidFill>
                  <a:schemeClr val="accent2"/>
                </a:solidFill>
              </a:rPr>
              <a:t>learning: </a:t>
            </a:r>
            <a:r>
              <a:rPr lang="en-US" dirty="0">
                <a:solidFill>
                  <a:schemeClr val="accent2"/>
                </a:solidFill>
              </a:rPr>
              <a:t>Problem-centered and pragmatic</a:t>
            </a:r>
          </a:p>
          <a:p>
            <a:r>
              <a:rPr lang="en-US" dirty="0" smtClean="0"/>
              <a:t>Motivation </a:t>
            </a:r>
            <a:r>
              <a:rPr lang="en-US" dirty="0"/>
              <a:t>to learn: As a person matures the motivation to learn is internal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Trainer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rgbClr val="CDB97D">
                  <a:tint val="66000"/>
                  <a:satMod val="160000"/>
                </a:srgbClr>
              </a:gs>
              <a:gs pos="50000">
                <a:srgbClr val="CDB97D">
                  <a:tint val="44500"/>
                  <a:satMod val="160000"/>
                </a:srgbClr>
              </a:gs>
              <a:gs pos="100000">
                <a:srgbClr val="CDB9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Provides content expertise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Creates timeframe and sequence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Plans based on outcomes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Facilitator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rgbClr val="CDB97D">
                  <a:tint val="66000"/>
                  <a:satMod val="160000"/>
                </a:srgbClr>
              </a:gs>
              <a:gs pos="50000">
                <a:srgbClr val="CDB97D">
                  <a:tint val="44500"/>
                  <a:satMod val="160000"/>
                </a:srgbClr>
              </a:gs>
              <a:gs pos="100000">
                <a:srgbClr val="CDB97D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Provides guidance and support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Manages the unexpected as it arises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Develops a repertoire of tools and skills to call on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2C9170-F4A7-4869-98A2-C5C61E4B3278}" type="slidenum">
              <a:rPr lang="en-US" smtClean="0"/>
              <a:pPr>
                <a:defRPr/>
              </a:pPr>
              <a:t>6</a:t>
            </a:fld>
            <a:endParaRPr lang="en-US" sz="1400" dirty="0">
              <a:latin typeface="Arial" charset="0"/>
            </a:endParaRPr>
          </a:p>
        </p:txBody>
      </p:sp>
      <p:pic>
        <p:nvPicPr>
          <p:cNvPr id="2050" name="Picture 2" descr="Businessman viewing a treasure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4810"/>
          <a:stretch/>
        </p:blipFill>
        <p:spPr bwMode="auto">
          <a:xfrm>
            <a:off x="465826" y="2570672"/>
            <a:ext cx="4020209" cy="36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usinessman viewing a treasure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4810"/>
          <a:stretch/>
        </p:blipFill>
        <p:spPr bwMode="auto">
          <a:xfrm>
            <a:off x="4684783" y="2588189"/>
            <a:ext cx="4020209" cy="36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691032">
            <a:off x="5392323" y="3229649"/>
            <a:ext cx="1266614" cy="70763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latin typeface="Algerian" panose="04020705040A02060702" pitchFamily="82" charset="0"/>
              </a:rPr>
              <a:t>Here Be</a:t>
            </a:r>
          </a:p>
          <a:p>
            <a:pPr algn="ctr"/>
            <a:r>
              <a:rPr lang="en-US" sz="2200" b="1" dirty="0" smtClean="0">
                <a:latin typeface="Algerian" panose="04020705040A02060702" pitchFamily="82" charset="0"/>
              </a:rPr>
              <a:t> Dragons</a:t>
            </a:r>
            <a:endParaRPr lang="en-US" sz="22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889951"/>
          </a:xfrm>
        </p:spPr>
        <p:txBody>
          <a:bodyPr/>
          <a:lstStyle/>
          <a:p>
            <a:r>
              <a:rPr lang="en-US" dirty="0" smtClean="0"/>
              <a:t>Psychological &amp; Accountability Performance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730088"/>
              </p:ext>
            </p:extLst>
          </p:nvPr>
        </p:nvGraphicFramePr>
        <p:xfrm>
          <a:off x="490681" y="2560494"/>
          <a:ext cx="8248650" cy="233021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49550"/>
                <a:gridCol w="2749550"/>
                <a:gridCol w="2749550"/>
              </a:tblGrid>
              <a:tr h="75362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 Accountability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Accountability</a:t>
                      </a:r>
                      <a:endParaRPr lang="en-US" sz="2400" dirty="0"/>
                    </a:p>
                  </a:txBody>
                  <a:tcPr/>
                </a:tc>
              </a:tr>
              <a:tr h="7536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 Safety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Comfort Zone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LEARNING ZONE</a:t>
                      </a:r>
                      <a:endParaRPr lang="en-US" sz="2400" dirty="0"/>
                    </a:p>
                  </a:txBody>
                  <a:tcPr/>
                </a:tc>
              </a:tr>
              <a:tr h="7536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 Safety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Apathy Zone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Anxiety Zone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  <p:pic>
        <p:nvPicPr>
          <p:cNvPr id="1034" name="Picture 10" descr="C:\Users\rwinesickle\AppData\Local\Microsoft\Windows\Temporary Internet Files\Content.IE5\2750GL23\MP9004017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844337"/>
            <a:ext cx="4514850" cy="54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pic>
        <p:nvPicPr>
          <p:cNvPr id="5" name="Picture 5" descr="C:\Users\kpomeroy\AppData\Local\Microsoft\Windows\Temporary Internet Files\Content.IE5\1KEW7RE4\MC90038417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51" y="2206918"/>
            <a:ext cx="2492459" cy="29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Template 0803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 Presentation Template 0803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PwrPntTrnrDvlpdTmplt081711</Template>
  <TotalTime>7532</TotalTime>
  <Words>498</Words>
  <Application>Microsoft Office PowerPoint</Application>
  <PresentationFormat>On-screen Show (4:3)</PresentationFormat>
  <Paragraphs>72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PowerPoint Presentation Template 080311</vt:lpstr>
      <vt:lpstr>1_PowerPoint Presentation Template 080311</vt:lpstr>
      <vt:lpstr>PowerPoint Presentation</vt:lpstr>
      <vt:lpstr>Cat Herders</vt:lpstr>
      <vt:lpstr>Learning Objectives</vt:lpstr>
      <vt:lpstr>Agenda</vt:lpstr>
      <vt:lpstr>Five Principles of Adult Learning</vt:lpstr>
      <vt:lpstr>Two Roles</vt:lpstr>
      <vt:lpstr>Psychological &amp; Accountability Performance Matrix</vt:lpstr>
      <vt:lpstr>Action</vt:lpstr>
      <vt:lpstr>Questions &amp;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L. Detter</dc:creator>
  <cp:keywords>Templates</cp:keywords>
  <cp:lastModifiedBy>Robert Winesickle</cp:lastModifiedBy>
  <cp:revision>52</cp:revision>
  <cp:lastPrinted>2013-10-14T15:07:03Z</cp:lastPrinted>
  <dcterms:created xsi:type="dcterms:W3CDTF">2012-01-27T15:46:54Z</dcterms:created>
  <dcterms:modified xsi:type="dcterms:W3CDTF">2013-10-15T16:30:22Z</dcterms:modified>
</cp:coreProperties>
</file>