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wmf" ContentType="image/x-wmf"/>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4"/>
  </p:sldMasterIdLst>
  <p:notesMasterIdLst>
    <p:notesMasterId r:id="rId58"/>
  </p:notesMasterIdLst>
  <p:handoutMasterIdLst>
    <p:handoutMasterId r:id="rId59"/>
  </p:handoutMasterIdLst>
  <p:sldIdLst>
    <p:sldId id="315"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310" r:id="rId27"/>
    <p:sldId id="311" r:id="rId28"/>
    <p:sldId id="312" r:id="rId29"/>
    <p:sldId id="313" r:id="rId30"/>
    <p:sldId id="314"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5">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D4B1"/>
    <a:srgbClr val="E9E0C5"/>
    <a:srgbClr val="CDB97D"/>
    <a:srgbClr val="948151"/>
    <a:srgbClr val="002B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handoutView">
  <p:normalViewPr vertBarState="maximized">
    <p:restoredLeft sz="16238" autoAdjust="0"/>
    <p:restoredTop sz="90929"/>
  </p:normalViewPr>
  <p:slideViewPr>
    <p:cSldViewPr snapToGrid="0">
      <p:cViewPr varScale="1">
        <p:scale>
          <a:sx n="106" d="100"/>
          <a:sy n="106" d="100"/>
        </p:scale>
        <p:origin x="-176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50" d="100"/>
          <a:sy n="150" d="100"/>
        </p:scale>
        <p:origin x="-2256" y="-72"/>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ister, Jenna" userId="S::jem275@pitt.edu::d8f3b1e4-685f-4347-830c-7b295416e666" providerId="AD" clId="Web-{389ADD7C-1A32-1A57-515C-3A08BF5D2897}"/>
    <pc:docChg chg="modSld">
      <pc:chgData name="Meister, Jenna" userId="S::jem275@pitt.edu::d8f3b1e4-685f-4347-830c-7b295416e666" providerId="AD" clId="Web-{389ADD7C-1A32-1A57-515C-3A08BF5D2897}" dt="2019-02-07T20:20:16.673" v="66" actId="20577"/>
      <pc:docMkLst>
        <pc:docMk/>
      </pc:docMkLst>
      <pc:sldChg chg="modSp">
        <pc:chgData name="Meister, Jenna" userId="S::jem275@pitt.edu::d8f3b1e4-685f-4347-830c-7b295416e666" providerId="AD" clId="Web-{389ADD7C-1A32-1A57-515C-3A08BF5D2897}" dt="2019-02-07T20:15:26.606" v="17" actId="20577"/>
        <pc:sldMkLst>
          <pc:docMk/>
          <pc:sldMk cId="0" sldId="284"/>
        </pc:sldMkLst>
        <pc:spChg chg="mod">
          <ac:chgData name="Meister, Jenna" userId="S::jem275@pitt.edu::d8f3b1e4-685f-4347-830c-7b295416e666" providerId="AD" clId="Web-{389ADD7C-1A32-1A57-515C-3A08BF5D2897}" dt="2019-02-07T20:15:26.606" v="17" actId="20577"/>
          <ac:spMkLst>
            <pc:docMk/>
            <pc:sldMk cId="0" sldId="284"/>
            <ac:spMk id="37890" creationId="{F9C1CF8D-9E31-44B0-BB98-707BBB97D4ED}"/>
          </ac:spMkLst>
        </pc:spChg>
      </pc:sldChg>
      <pc:sldChg chg="modSp">
        <pc:chgData name="Meister, Jenna" userId="S::jem275@pitt.edu::d8f3b1e4-685f-4347-830c-7b295416e666" providerId="AD" clId="Web-{389ADD7C-1A32-1A57-515C-3A08BF5D2897}" dt="2019-02-07T20:20:16.673" v="66" actId="20577"/>
        <pc:sldMkLst>
          <pc:docMk/>
          <pc:sldMk cId="0" sldId="293"/>
        </pc:sldMkLst>
        <pc:spChg chg="mod">
          <ac:chgData name="Meister, Jenna" userId="S::jem275@pitt.edu::d8f3b1e4-685f-4347-830c-7b295416e666" providerId="AD" clId="Web-{389ADD7C-1A32-1A57-515C-3A08BF5D2897}" dt="2019-02-07T20:20:16.673" v="66" actId="20577"/>
          <ac:spMkLst>
            <pc:docMk/>
            <pc:sldMk cId="0" sldId="293"/>
            <ac:spMk id="47106" creationId="{F18FA4B8-F472-46FC-B07B-A6B6B61AC181}"/>
          </ac:spMkLst>
        </pc:spChg>
      </pc:sldChg>
    </pc:docChg>
  </pc:docChgLst>
  <pc:docChgLst>
    <pc:chgData name="Snyder, Amber Lynn" userId="S::als373@pitt.edu::e0d61cb2-a621-4a86-a7a6-d0da5201a6e0" providerId="AD" clId="Web-{B0632433-70EC-7205-BF1E-E9113F0BEDD3}"/>
    <pc:docChg chg="modSld">
      <pc:chgData name="Snyder, Amber Lynn" userId="S::als373@pitt.edu::e0d61cb2-a621-4a86-a7a6-d0da5201a6e0" providerId="AD" clId="Web-{B0632433-70EC-7205-BF1E-E9113F0BEDD3}" dt="2019-01-31T14:08:41.927" v="23" actId="20577"/>
      <pc:docMkLst>
        <pc:docMk/>
      </pc:docMkLst>
      <pc:sldChg chg="modSp">
        <pc:chgData name="Snyder, Amber Lynn" userId="S::als373@pitt.edu::e0d61cb2-a621-4a86-a7a6-d0da5201a6e0" providerId="AD" clId="Web-{B0632433-70EC-7205-BF1E-E9113F0BEDD3}" dt="2019-01-31T14:08:41.927" v="23" actId="20577"/>
        <pc:sldMkLst>
          <pc:docMk/>
          <pc:sldMk cId="0" sldId="284"/>
        </pc:sldMkLst>
        <pc:spChg chg="mod">
          <ac:chgData name="Snyder, Amber Lynn" userId="S::als373@pitt.edu::e0d61cb2-a621-4a86-a7a6-d0da5201a6e0" providerId="AD" clId="Web-{B0632433-70EC-7205-BF1E-E9113F0BEDD3}" dt="2019-01-31T14:08:41.927" v="23" actId="20577"/>
          <ac:spMkLst>
            <pc:docMk/>
            <pc:sldMk cId="0" sldId="284"/>
            <ac:spMk id="37890" creationId="{F9C1CF8D-9E31-44B0-BB98-707BBB97D4ED}"/>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EAAB1CB-8E61-4E59-A6C9-3094BE847A14}"/>
              </a:ext>
            </a:extLst>
          </p:cNvPr>
          <p:cNvSpPr/>
          <p:nvPr/>
        </p:nvSpPr>
        <p:spPr>
          <a:xfrm>
            <a:off x="3622675" y="0"/>
            <a:ext cx="3679825" cy="639763"/>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664" tIns="48332" rIns="96664" bIns="48332" anchor="ctr"/>
          <a:lstStyle/>
          <a:p>
            <a:pPr algn="ctr" eaLnBrk="0" hangingPunct="0">
              <a:defRPr/>
            </a:pPr>
            <a:endParaRPr lang="en-US"/>
          </a:p>
        </p:txBody>
      </p:sp>
      <p:sp>
        <p:nvSpPr>
          <p:cNvPr id="2" name="Header Placeholder 1">
            <a:extLst>
              <a:ext uri="{FF2B5EF4-FFF2-40B4-BE49-F238E27FC236}">
                <a16:creationId xmlns:a16="http://schemas.microsoft.com/office/drawing/2014/main" id="{E619351A-EED1-45DF-AEFF-0FBF45F4A8F1}"/>
              </a:ext>
            </a:extLst>
          </p:cNvPr>
          <p:cNvSpPr>
            <a:spLocks noGrp="1"/>
          </p:cNvSpPr>
          <p:nvPr>
            <p:ph type="hdr" sz="quarter"/>
          </p:nvPr>
        </p:nvSpPr>
        <p:spPr>
          <a:xfrm>
            <a:off x="0" y="0"/>
            <a:ext cx="3622675" cy="639763"/>
          </a:xfrm>
          <a:prstGeom prst="rect">
            <a:avLst/>
          </a:prstGeom>
          <a:ln w="6350">
            <a:solidFill>
              <a:schemeClr val="tx1"/>
            </a:solidFill>
            <a:prstDash val="solid"/>
          </a:ln>
        </p:spPr>
        <p:txBody>
          <a:bodyPr vert="horz" lIns="96664" tIns="48332" rIns="96664" bIns="48332" rtlCol="0" anchor="ctr"/>
          <a:lstStyle>
            <a:lvl1pPr algn="l" eaLnBrk="0" hangingPunct="0">
              <a:tabLst>
                <a:tab pos="659536" algn="l"/>
              </a:tabLst>
              <a:defRPr sz="1300">
                <a:latin typeface="Georgia" pitchFamily="18" charset="0"/>
                <a:ea typeface="ＭＳ Ｐゴシック" pitchFamily="16" charset="-128"/>
                <a:cs typeface="+mn-cs"/>
              </a:defRPr>
            </a:lvl1pPr>
          </a:lstStyle>
          <a:p>
            <a:pPr>
              <a:defRPr/>
            </a:pPr>
            <a:r>
              <a:rPr lang="en-US"/>
              <a:t>	</a:t>
            </a:r>
            <a:r>
              <a:rPr lang="en-US" sz="1700"/>
              <a:t>University of Pittsburgh</a:t>
            </a:r>
          </a:p>
        </p:txBody>
      </p:sp>
      <p:sp>
        <p:nvSpPr>
          <p:cNvPr id="4" name="Footer Placeholder 3">
            <a:extLst>
              <a:ext uri="{FF2B5EF4-FFF2-40B4-BE49-F238E27FC236}">
                <a16:creationId xmlns:a16="http://schemas.microsoft.com/office/drawing/2014/main" id="{E68526EC-50B4-4D0D-99D5-9CB5E3967D57}"/>
              </a:ext>
            </a:extLst>
          </p:cNvPr>
          <p:cNvSpPr>
            <a:spLocks noGrp="1"/>
          </p:cNvSpPr>
          <p:nvPr>
            <p:ph type="ftr" sz="quarter" idx="2"/>
          </p:nvPr>
        </p:nvSpPr>
        <p:spPr>
          <a:xfrm>
            <a:off x="0" y="9067800"/>
            <a:ext cx="2663825" cy="239713"/>
          </a:xfrm>
          <a:prstGeom prst="rect">
            <a:avLst/>
          </a:prstGeom>
        </p:spPr>
        <p:txBody>
          <a:bodyPr vert="horz" lIns="96664" tIns="48332" rIns="96664" bIns="48332" rtlCol="0" anchor="ctr"/>
          <a:lstStyle>
            <a:lvl1pPr algn="l" eaLnBrk="0" hangingPunct="0">
              <a:defRPr sz="800" dirty="0">
                <a:latin typeface="Georgia" pitchFamily="18" charset="0"/>
                <a:ea typeface="ＭＳ Ｐゴシック" pitchFamily="16" charset="-128"/>
                <a:cs typeface="+mn-cs"/>
              </a:defRPr>
            </a:lvl1pPr>
          </a:lstStyle>
          <a:p>
            <a:pPr>
              <a:defRPr/>
            </a:pPr>
            <a:r>
              <a:rPr lang="en-US"/>
              <a:t>The Pennsylvania Child Welfare Resource Center</a:t>
            </a:r>
          </a:p>
        </p:txBody>
      </p:sp>
      <p:sp>
        <p:nvSpPr>
          <p:cNvPr id="5" name="Slide Number Placeholder 4">
            <a:extLst>
              <a:ext uri="{FF2B5EF4-FFF2-40B4-BE49-F238E27FC236}">
                <a16:creationId xmlns:a16="http://schemas.microsoft.com/office/drawing/2014/main" id="{33789689-5EE6-4B7C-BFFF-1CD348E6FCAE}"/>
              </a:ext>
            </a:extLst>
          </p:cNvPr>
          <p:cNvSpPr>
            <a:spLocks noGrp="1"/>
          </p:cNvSpPr>
          <p:nvPr>
            <p:ph type="sldNum" sz="quarter" idx="3"/>
          </p:nvPr>
        </p:nvSpPr>
        <p:spPr>
          <a:xfrm>
            <a:off x="6562725" y="9356725"/>
            <a:ext cx="752475" cy="200025"/>
          </a:xfrm>
          <a:prstGeom prst="rect">
            <a:avLst/>
          </a:prstGeom>
        </p:spPr>
        <p:txBody>
          <a:bodyPr vert="horz" wrap="square" lIns="96664" tIns="48332" rIns="96664" bIns="48332" numCol="1" anchor="ctr" anchorCtr="0" compatLnSpc="1">
            <a:prstTxWarp prst="textNoShape">
              <a:avLst/>
            </a:prstTxWarp>
          </a:bodyPr>
          <a:lstStyle>
            <a:lvl1pPr algn="r" eaLnBrk="0" hangingPunct="0">
              <a:defRPr sz="1000" b="1">
                <a:latin typeface="Georgia" panose="02040502050405020303" pitchFamily="18" charset="0"/>
              </a:defRPr>
            </a:lvl1pPr>
          </a:lstStyle>
          <a:p>
            <a:fld id="{2858CCD3-6B0A-4B33-8E9D-415F92C8CB81}" type="slidenum">
              <a:rPr lang="en-US" altLang="en-US"/>
              <a:pPr/>
              <a:t>‹#›</a:t>
            </a:fld>
            <a:endParaRPr lang="en-US" altLang="en-US"/>
          </a:p>
        </p:txBody>
      </p:sp>
      <p:pic>
        <p:nvPicPr>
          <p:cNvPr id="114694" name="Picture 2" descr="pittseal">
            <a:extLst>
              <a:ext uri="{FF2B5EF4-FFF2-40B4-BE49-F238E27FC236}">
                <a16:creationId xmlns:a16="http://schemas.microsoft.com/office/drawing/2014/main" id="{A89E9DC5-5BB2-4826-8DC5-D09015DDFF63}"/>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69863" y="100013"/>
            <a:ext cx="51435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1" name="TextBox 8">
            <a:extLst>
              <a:ext uri="{FF2B5EF4-FFF2-40B4-BE49-F238E27FC236}">
                <a16:creationId xmlns:a16="http://schemas.microsoft.com/office/drawing/2014/main" id="{66CC49F4-DB39-44E9-9824-F00522FEA6CA}"/>
              </a:ext>
            </a:extLst>
          </p:cNvPr>
          <p:cNvSpPr txBox="1">
            <a:spLocks noChangeArrowheads="1"/>
          </p:cNvSpPr>
          <p:nvPr/>
        </p:nvSpPr>
        <p:spPr bwMode="auto">
          <a:xfrm>
            <a:off x="3668713" y="33338"/>
            <a:ext cx="193992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4" tIns="48332" rIns="96664" bIns="48332">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altLang="en-US" sz="1100">
                <a:latin typeface="Georgia" pitchFamily="18" charset="0"/>
              </a:rPr>
              <a:t>SCHOOL OF</a:t>
            </a:r>
          </a:p>
          <a:p>
            <a:pPr>
              <a:defRPr/>
            </a:pPr>
            <a:r>
              <a:rPr lang="en-US" altLang="en-US">
                <a:latin typeface="Georgia" pitchFamily="18" charset="0"/>
              </a:rPr>
              <a:t>Social Work</a:t>
            </a:r>
          </a:p>
        </p:txBody>
      </p:sp>
      <p:sp>
        <p:nvSpPr>
          <p:cNvPr id="113672" name="TextBox 9">
            <a:extLst>
              <a:ext uri="{FF2B5EF4-FFF2-40B4-BE49-F238E27FC236}">
                <a16:creationId xmlns:a16="http://schemas.microsoft.com/office/drawing/2014/main" id="{B9E2EFD1-DF64-40DE-AEF9-EEAA4D684E21}"/>
              </a:ext>
            </a:extLst>
          </p:cNvPr>
          <p:cNvSpPr txBox="1">
            <a:spLocks noChangeArrowheads="1"/>
          </p:cNvSpPr>
          <p:nvPr/>
        </p:nvSpPr>
        <p:spPr bwMode="auto">
          <a:xfrm>
            <a:off x="5608638" y="0"/>
            <a:ext cx="1706562"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4" tIns="48332" rIns="96664" bIns="48332">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altLang="en-US" sz="1300" i="1">
                <a:latin typeface="Georgia" pitchFamily="18" charset="0"/>
              </a:rPr>
              <a:t>Empower People</a:t>
            </a:r>
          </a:p>
          <a:p>
            <a:pPr>
              <a:defRPr/>
            </a:pPr>
            <a:r>
              <a:rPr lang="en-US" altLang="en-US" sz="1300" i="1">
                <a:latin typeface="Georgia" pitchFamily="18" charset="0"/>
              </a:rPr>
              <a:t>Lead Organizations</a:t>
            </a:r>
          </a:p>
          <a:p>
            <a:pPr>
              <a:defRPr/>
            </a:pPr>
            <a:r>
              <a:rPr lang="en-US" altLang="en-US" sz="1300" i="1">
                <a:latin typeface="Georgia" pitchFamily="18" charset="0"/>
              </a:rPr>
              <a:t>Grow Communities</a:t>
            </a:r>
          </a:p>
        </p:txBody>
      </p:sp>
      <p:cxnSp>
        <p:nvCxnSpPr>
          <p:cNvPr id="15" name="Straight Connector 14">
            <a:extLst>
              <a:ext uri="{FF2B5EF4-FFF2-40B4-BE49-F238E27FC236}">
                <a16:creationId xmlns:a16="http://schemas.microsoft.com/office/drawing/2014/main" id="{185008A9-CBCC-4CE5-8494-BB12BF20294A}"/>
              </a:ext>
            </a:extLst>
          </p:cNvPr>
          <p:cNvCxnSpPr/>
          <p:nvPr/>
        </p:nvCxnSpPr>
        <p:spPr>
          <a:xfrm rot="5400000">
            <a:off x="5346700" y="314326"/>
            <a:ext cx="511175"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3674" name="TextBox 15">
            <a:extLst>
              <a:ext uri="{FF2B5EF4-FFF2-40B4-BE49-F238E27FC236}">
                <a16:creationId xmlns:a16="http://schemas.microsoft.com/office/drawing/2014/main" id="{31262014-9993-4CAB-9D04-4E493951DEE8}"/>
              </a:ext>
            </a:extLst>
          </p:cNvPr>
          <p:cNvSpPr txBox="1">
            <a:spLocks noChangeArrowheads="1"/>
          </p:cNvSpPr>
          <p:nvPr/>
        </p:nvSpPr>
        <p:spPr bwMode="auto">
          <a:xfrm>
            <a:off x="3622675" y="652463"/>
            <a:ext cx="3679825" cy="3286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6664" tIns="48332" rIns="96664" bIns="48332">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altLang="en-US" sz="1300">
                <a:latin typeface="Georgia" pitchFamily="18" charset="0"/>
              </a:rPr>
              <a:t>Pennsylvania </a:t>
            </a:r>
            <a:r>
              <a:rPr lang="en-US" altLang="en-US" sz="1300" dirty="0">
                <a:latin typeface="Georgia" pitchFamily="18" charset="0"/>
              </a:rPr>
              <a:t>Child Welfare Resource Center</a:t>
            </a:r>
            <a:endParaRPr lang="en-US" altLang="en-US" sz="200" dirty="0">
              <a:latin typeface="Georgia" pitchFamily="18" charset="0"/>
            </a:endParaRPr>
          </a:p>
          <a:p>
            <a:pPr>
              <a:defRPr/>
            </a:pPr>
            <a:endParaRPr lang="en-US" altLang="en-US" sz="200" dirty="0">
              <a:latin typeface="Georgia" pitchFamily="18" charset="0"/>
            </a:endParaRPr>
          </a:p>
        </p:txBody>
      </p:sp>
      <p:cxnSp>
        <p:nvCxnSpPr>
          <p:cNvPr id="20" name="Straight Connector 19">
            <a:extLst>
              <a:ext uri="{FF2B5EF4-FFF2-40B4-BE49-F238E27FC236}">
                <a16:creationId xmlns:a16="http://schemas.microsoft.com/office/drawing/2014/main" id="{CB3FAFE8-BA88-44BA-8BF3-6D89713A00B3}"/>
              </a:ext>
            </a:extLst>
          </p:cNvPr>
          <p:cNvCxnSpPr/>
          <p:nvPr/>
        </p:nvCxnSpPr>
        <p:spPr>
          <a:xfrm>
            <a:off x="3702050" y="914400"/>
            <a:ext cx="34480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3676" name="TextBox 12">
            <a:extLst>
              <a:ext uri="{FF2B5EF4-FFF2-40B4-BE49-F238E27FC236}">
                <a16:creationId xmlns:a16="http://schemas.microsoft.com/office/drawing/2014/main" id="{7A07182B-4F81-4520-B7E6-C71281BCD862}"/>
              </a:ext>
            </a:extLst>
          </p:cNvPr>
          <p:cNvSpPr txBox="1">
            <a:spLocks noChangeArrowheads="1"/>
          </p:cNvSpPr>
          <p:nvPr/>
        </p:nvSpPr>
        <p:spPr bwMode="auto">
          <a:xfrm>
            <a:off x="2725738" y="9067800"/>
            <a:ext cx="4589462"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4" tIns="48332" rIns="96664" bIns="48332">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defRPr/>
            </a:pPr>
            <a:r>
              <a:rPr lang="en-US" altLang="en-US" sz="800" dirty="0">
                <a:latin typeface="Georgia" pitchFamily="18" charset="0"/>
              </a:rPr>
              <a:t>Module 4:  In-Home Safety Assessment and Management</a:t>
            </a:r>
            <a:br>
              <a:rPr lang="en-US" altLang="en-US" sz="800" dirty="0">
                <a:latin typeface="Georgia" pitchFamily="18" charset="0"/>
              </a:rPr>
            </a:br>
            <a:r>
              <a:rPr lang="en-US" altLang="en-US" sz="800" dirty="0">
                <a:latin typeface="Georgia" pitchFamily="18" charset="0"/>
              </a:rPr>
              <a:t>Handout #1 </a:t>
            </a:r>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4">
            <a:extLst>
              <a:ext uri="{FF2B5EF4-FFF2-40B4-BE49-F238E27FC236}">
                <a16:creationId xmlns:a16="http://schemas.microsoft.com/office/drawing/2014/main" id="{D74297A2-E012-4377-8173-636E605AB270}"/>
              </a:ext>
            </a:extLst>
          </p:cNvPr>
          <p:cNvSpPr>
            <a:spLocks noGrp="1" noRot="1" noChangeAspect="1" noChangeArrowheads="1" noTextEdit="1"/>
          </p:cNvSpPr>
          <p:nvPr>
            <p:ph type="sldImg" idx="2"/>
          </p:nvPr>
        </p:nvSpPr>
        <p:spPr bwMode="auto">
          <a:xfrm>
            <a:off x="1258888" y="1025525"/>
            <a:ext cx="4797425" cy="3598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a:extLst>
              <a:ext uri="{FF2B5EF4-FFF2-40B4-BE49-F238E27FC236}">
                <a16:creationId xmlns:a16="http://schemas.microsoft.com/office/drawing/2014/main" id="{E82038C6-70F6-48DE-B019-45DFADAA3852}"/>
              </a:ext>
            </a:extLst>
          </p:cNvPr>
          <p:cNvSpPr>
            <a:spLocks noGrp="1" noChangeArrowheads="1"/>
          </p:cNvSpPr>
          <p:nvPr>
            <p:ph type="body" sz="quarter" idx="3"/>
          </p:nvPr>
        </p:nvSpPr>
        <p:spPr bwMode="auto">
          <a:xfrm>
            <a:off x="974725" y="4743450"/>
            <a:ext cx="5365750" cy="4321175"/>
          </a:xfrm>
          <a:prstGeom prst="rect">
            <a:avLst/>
          </a:prstGeom>
          <a:noFill/>
          <a:ln w="9525">
            <a:noFill/>
            <a:miter lim="800000"/>
            <a:headEnd/>
            <a:tailEnd/>
          </a:ln>
        </p:spPr>
        <p:txBody>
          <a:bodyPr vert="horz" wrap="square" lIns="96664" tIns="48332" rIns="96664" bIns="48332"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318" name="Rectangle 6">
            <a:extLst>
              <a:ext uri="{FF2B5EF4-FFF2-40B4-BE49-F238E27FC236}">
                <a16:creationId xmlns:a16="http://schemas.microsoft.com/office/drawing/2014/main" id="{D1A8AABC-0932-426F-B411-0BAE6114ED8A}"/>
              </a:ext>
            </a:extLst>
          </p:cNvPr>
          <p:cNvSpPr>
            <a:spLocks noGrp="1" noChangeArrowheads="1"/>
          </p:cNvSpPr>
          <p:nvPr>
            <p:ph type="ftr" sz="quarter" idx="4"/>
          </p:nvPr>
        </p:nvSpPr>
        <p:spPr bwMode="auto">
          <a:xfrm>
            <a:off x="0" y="9121775"/>
            <a:ext cx="2632075" cy="225425"/>
          </a:xfrm>
          <a:prstGeom prst="rect">
            <a:avLst/>
          </a:prstGeom>
          <a:noFill/>
          <a:ln w="9525">
            <a:noFill/>
            <a:miter lim="800000"/>
            <a:headEnd/>
            <a:tailEnd/>
          </a:ln>
        </p:spPr>
        <p:txBody>
          <a:bodyPr vert="horz" wrap="square" lIns="96664" tIns="48332" rIns="96664" bIns="48332" numCol="1" anchor="ctr" anchorCtr="0" compatLnSpc="1">
            <a:prstTxWarp prst="textNoShape">
              <a:avLst/>
            </a:prstTxWarp>
          </a:bodyPr>
          <a:lstStyle>
            <a:lvl1pPr algn="l" eaLnBrk="0" hangingPunct="0">
              <a:defRPr sz="800">
                <a:latin typeface="Georgia" pitchFamily="18" charset="0"/>
                <a:ea typeface="ＭＳ Ｐゴシック" pitchFamily="16" charset="-128"/>
                <a:cs typeface="+mn-cs"/>
              </a:defRPr>
            </a:lvl1pPr>
          </a:lstStyle>
          <a:p>
            <a:pPr>
              <a:defRPr/>
            </a:pPr>
            <a:r>
              <a:rPr lang="en-US"/>
              <a:t>The Pennsylvania Child Welfare Training Program</a:t>
            </a:r>
          </a:p>
        </p:txBody>
      </p:sp>
      <p:sp>
        <p:nvSpPr>
          <p:cNvPr id="13319" name="Rectangle 7">
            <a:extLst>
              <a:ext uri="{FF2B5EF4-FFF2-40B4-BE49-F238E27FC236}">
                <a16:creationId xmlns:a16="http://schemas.microsoft.com/office/drawing/2014/main" id="{487BD98B-0601-4649-8F15-52B327669BEA}"/>
              </a:ext>
            </a:extLst>
          </p:cNvPr>
          <p:cNvSpPr>
            <a:spLocks noGrp="1" noChangeArrowheads="1"/>
          </p:cNvSpPr>
          <p:nvPr>
            <p:ph type="sldNum" sz="quarter" idx="5"/>
          </p:nvPr>
        </p:nvSpPr>
        <p:spPr bwMode="auto">
          <a:xfrm>
            <a:off x="6565900" y="9374188"/>
            <a:ext cx="749300" cy="196850"/>
          </a:xfrm>
          <a:prstGeom prst="rect">
            <a:avLst/>
          </a:prstGeom>
          <a:noFill/>
          <a:ln w="9525">
            <a:noFill/>
            <a:miter lim="800000"/>
            <a:headEnd/>
            <a:tailEnd/>
          </a:ln>
        </p:spPr>
        <p:txBody>
          <a:bodyPr vert="horz" wrap="square" lIns="96664" tIns="48332" rIns="96664" bIns="48332" numCol="1" anchor="ctr" anchorCtr="0" compatLnSpc="1">
            <a:prstTxWarp prst="textNoShape">
              <a:avLst/>
            </a:prstTxWarp>
          </a:bodyPr>
          <a:lstStyle>
            <a:lvl1pPr algn="r" eaLnBrk="0" hangingPunct="0">
              <a:defRPr sz="1000" b="1">
                <a:latin typeface="Georgia" panose="02040502050405020303" pitchFamily="18" charset="0"/>
              </a:defRPr>
            </a:lvl1pPr>
          </a:lstStyle>
          <a:p>
            <a:fld id="{252DF97D-2C82-4B20-8DA1-BD84BCF8D649}" type="slidenum">
              <a:rPr lang="en-US" altLang="en-US"/>
              <a:pPr/>
              <a:t>‹#›</a:t>
            </a:fld>
            <a:endParaRPr lang="en-US" altLang="en-US"/>
          </a:p>
        </p:txBody>
      </p:sp>
      <p:pic>
        <p:nvPicPr>
          <p:cNvPr id="64518" name="Picture 2" descr="pittseal">
            <a:extLst>
              <a:ext uri="{FF2B5EF4-FFF2-40B4-BE49-F238E27FC236}">
                <a16:creationId xmlns:a16="http://schemas.microsoft.com/office/drawing/2014/main" id="{46794671-5180-4353-B136-66238D50966F}"/>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69863" y="100013"/>
            <a:ext cx="51435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4F629A7B-03C2-4924-A3F3-153030E5C6C2}"/>
              </a:ext>
            </a:extLst>
          </p:cNvPr>
          <p:cNvSpPr/>
          <p:nvPr/>
        </p:nvSpPr>
        <p:spPr>
          <a:xfrm>
            <a:off x="3622675" y="0"/>
            <a:ext cx="3679825" cy="639763"/>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664" tIns="48332" rIns="96664" bIns="48332" anchor="ctr"/>
          <a:lstStyle/>
          <a:p>
            <a:pPr algn="ctr" eaLnBrk="0" hangingPunct="0">
              <a:defRPr/>
            </a:pPr>
            <a:endParaRPr lang="en-US"/>
          </a:p>
        </p:txBody>
      </p:sp>
      <p:sp>
        <p:nvSpPr>
          <p:cNvPr id="63496" name="TextBox 10">
            <a:extLst>
              <a:ext uri="{FF2B5EF4-FFF2-40B4-BE49-F238E27FC236}">
                <a16:creationId xmlns:a16="http://schemas.microsoft.com/office/drawing/2014/main" id="{2E245EF6-7706-4155-97A6-6CC201841687}"/>
              </a:ext>
            </a:extLst>
          </p:cNvPr>
          <p:cNvSpPr txBox="1">
            <a:spLocks noChangeArrowheads="1"/>
          </p:cNvSpPr>
          <p:nvPr/>
        </p:nvSpPr>
        <p:spPr bwMode="auto">
          <a:xfrm>
            <a:off x="5608638" y="0"/>
            <a:ext cx="1706562"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4" tIns="48332" rIns="96664" bIns="48332">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altLang="en-US" sz="1300" i="1">
                <a:latin typeface="Georgia" pitchFamily="18" charset="0"/>
              </a:rPr>
              <a:t>Empower People</a:t>
            </a:r>
          </a:p>
          <a:p>
            <a:pPr>
              <a:defRPr/>
            </a:pPr>
            <a:r>
              <a:rPr lang="en-US" altLang="en-US" sz="1300" i="1">
                <a:latin typeface="Georgia" pitchFamily="18" charset="0"/>
              </a:rPr>
              <a:t>Lead Organizations</a:t>
            </a:r>
          </a:p>
          <a:p>
            <a:pPr>
              <a:defRPr/>
            </a:pPr>
            <a:r>
              <a:rPr lang="en-US" altLang="en-US" sz="1300" i="1">
                <a:latin typeface="Georgia" pitchFamily="18" charset="0"/>
              </a:rPr>
              <a:t>Grow Communities</a:t>
            </a:r>
          </a:p>
        </p:txBody>
      </p:sp>
      <p:cxnSp>
        <p:nvCxnSpPr>
          <p:cNvPr id="12" name="Straight Connector 11">
            <a:extLst>
              <a:ext uri="{FF2B5EF4-FFF2-40B4-BE49-F238E27FC236}">
                <a16:creationId xmlns:a16="http://schemas.microsoft.com/office/drawing/2014/main" id="{53E3DE33-7FB1-43A4-ACF2-75385C44FF5C}"/>
              </a:ext>
            </a:extLst>
          </p:cNvPr>
          <p:cNvCxnSpPr/>
          <p:nvPr/>
        </p:nvCxnSpPr>
        <p:spPr>
          <a:xfrm rot="5400000">
            <a:off x="5346700" y="314326"/>
            <a:ext cx="511175"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3498" name="TextBox 12">
            <a:extLst>
              <a:ext uri="{FF2B5EF4-FFF2-40B4-BE49-F238E27FC236}">
                <a16:creationId xmlns:a16="http://schemas.microsoft.com/office/drawing/2014/main" id="{A81E0E3D-B47D-4626-8924-23B0598CF5BC}"/>
              </a:ext>
            </a:extLst>
          </p:cNvPr>
          <p:cNvSpPr txBox="1">
            <a:spLocks noChangeArrowheads="1"/>
          </p:cNvSpPr>
          <p:nvPr/>
        </p:nvSpPr>
        <p:spPr bwMode="auto">
          <a:xfrm>
            <a:off x="3622675" y="652463"/>
            <a:ext cx="3679825" cy="528637"/>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6664" tIns="48332" rIns="96664" bIns="48332">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altLang="en-US" sz="1300">
                <a:latin typeface="Georgia" pitchFamily="18" charset="0"/>
              </a:rPr>
              <a:t>The Pennsylvania Child Welfare Training Program</a:t>
            </a:r>
            <a:endParaRPr lang="en-US" altLang="en-US" sz="200">
              <a:latin typeface="Georgia" pitchFamily="18" charset="0"/>
            </a:endParaRPr>
          </a:p>
          <a:p>
            <a:pPr>
              <a:defRPr/>
            </a:pPr>
            <a:endParaRPr lang="en-US" altLang="en-US" sz="200">
              <a:latin typeface="Georgia" pitchFamily="18" charset="0"/>
            </a:endParaRPr>
          </a:p>
        </p:txBody>
      </p:sp>
      <p:cxnSp>
        <p:nvCxnSpPr>
          <p:cNvPr id="14" name="Straight Connector 13">
            <a:extLst>
              <a:ext uri="{FF2B5EF4-FFF2-40B4-BE49-F238E27FC236}">
                <a16:creationId xmlns:a16="http://schemas.microsoft.com/office/drawing/2014/main" id="{152370E9-6B3D-4D6F-BA9D-162EFC4C6E77}"/>
              </a:ext>
            </a:extLst>
          </p:cNvPr>
          <p:cNvCxnSpPr/>
          <p:nvPr/>
        </p:nvCxnSpPr>
        <p:spPr>
          <a:xfrm>
            <a:off x="3702050" y="914400"/>
            <a:ext cx="34480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3500" name="TextBox 14">
            <a:extLst>
              <a:ext uri="{FF2B5EF4-FFF2-40B4-BE49-F238E27FC236}">
                <a16:creationId xmlns:a16="http://schemas.microsoft.com/office/drawing/2014/main" id="{422513A9-7C9D-4276-AED4-24D9440AFECF}"/>
              </a:ext>
            </a:extLst>
          </p:cNvPr>
          <p:cNvSpPr txBox="1">
            <a:spLocks noChangeArrowheads="1"/>
          </p:cNvSpPr>
          <p:nvPr/>
        </p:nvSpPr>
        <p:spPr bwMode="auto">
          <a:xfrm>
            <a:off x="3668713" y="33338"/>
            <a:ext cx="193992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4" tIns="48332" rIns="96664" bIns="48332">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altLang="en-US" sz="1100">
                <a:latin typeface="Georgia" pitchFamily="18" charset="0"/>
              </a:rPr>
              <a:t>SCHOOL OF</a:t>
            </a:r>
          </a:p>
          <a:p>
            <a:pPr>
              <a:defRPr/>
            </a:pPr>
            <a:r>
              <a:rPr lang="en-US" altLang="en-US">
                <a:latin typeface="Georgia" pitchFamily="18" charset="0"/>
              </a:rPr>
              <a:t>Social Work</a:t>
            </a:r>
          </a:p>
        </p:txBody>
      </p:sp>
      <p:sp>
        <p:nvSpPr>
          <p:cNvPr id="16" name="Rectangle 15">
            <a:extLst>
              <a:ext uri="{FF2B5EF4-FFF2-40B4-BE49-F238E27FC236}">
                <a16:creationId xmlns:a16="http://schemas.microsoft.com/office/drawing/2014/main" id="{44178F02-1D26-49A2-AF8C-F02FBF34F1B4}"/>
              </a:ext>
            </a:extLst>
          </p:cNvPr>
          <p:cNvSpPr/>
          <p:nvPr/>
        </p:nvSpPr>
        <p:spPr>
          <a:xfrm>
            <a:off x="0" y="0"/>
            <a:ext cx="3621088" cy="63976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664" tIns="48332" rIns="96664" bIns="48332" anchor="ctr"/>
          <a:lstStyle/>
          <a:p>
            <a:pPr algn="ctr" eaLnBrk="0" hangingPunct="0">
              <a:defRPr/>
            </a:pPr>
            <a:endParaRPr lang="en-US"/>
          </a:p>
        </p:txBody>
      </p:sp>
      <p:sp>
        <p:nvSpPr>
          <p:cNvPr id="63502" name="TextBox 16">
            <a:extLst>
              <a:ext uri="{FF2B5EF4-FFF2-40B4-BE49-F238E27FC236}">
                <a16:creationId xmlns:a16="http://schemas.microsoft.com/office/drawing/2014/main" id="{B23B2989-6071-4828-8A91-E71B66C2D3EE}"/>
              </a:ext>
            </a:extLst>
          </p:cNvPr>
          <p:cNvSpPr txBox="1">
            <a:spLocks noChangeArrowheads="1"/>
          </p:cNvSpPr>
          <p:nvPr/>
        </p:nvSpPr>
        <p:spPr bwMode="auto">
          <a:xfrm>
            <a:off x="0" y="0"/>
            <a:ext cx="362108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6664" tIns="48332" rIns="96664" bIns="48332">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endParaRPr lang="en-US" altLang="en-US" sz="1000">
              <a:latin typeface="Georgia" pitchFamily="18" charset="0"/>
            </a:endParaRPr>
          </a:p>
          <a:p>
            <a:pPr>
              <a:defRPr/>
            </a:pPr>
            <a:r>
              <a:rPr lang="en-US" altLang="en-US" sz="1700">
                <a:latin typeface="Georgia" pitchFamily="18" charset="0"/>
              </a:rPr>
              <a:t>	University of Pittsburgh</a:t>
            </a:r>
            <a:endParaRPr lang="en-US" altLang="en-US" sz="900">
              <a:latin typeface="Georgia" pitchFamily="18" charset="0"/>
            </a:endParaRPr>
          </a:p>
          <a:p>
            <a:pPr>
              <a:defRPr/>
            </a:pPr>
            <a:endParaRPr lang="en-US" altLang="en-US" sz="900">
              <a:latin typeface="Georgia" pitchFamily="18" charset="0"/>
            </a:endParaRPr>
          </a:p>
        </p:txBody>
      </p:sp>
      <p:sp>
        <p:nvSpPr>
          <p:cNvPr id="63503" name="TextBox 17">
            <a:extLst>
              <a:ext uri="{FF2B5EF4-FFF2-40B4-BE49-F238E27FC236}">
                <a16:creationId xmlns:a16="http://schemas.microsoft.com/office/drawing/2014/main" id="{A0A37F4E-7628-4DEC-AA59-E915B55A9DBA}"/>
              </a:ext>
            </a:extLst>
          </p:cNvPr>
          <p:cNvSpPr txBox="1">
            <a:spLocks noChangeArrowheads="1"/>
          </p:cNvSpPr>
          <p:nvPr/>
        </p:nvSpPr>
        <p:spPr bwMode="auto">
          <a:xfrm>
            <a:off x="2709863" y="9124950"/>
            <a:ext cx="4605337"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4" tIns="48332" rIns="96664" bIns="48332"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defRPr/>
            </a:pPr>
            <a:r>
              <a:rPr lang="en-US" altLang="en-US" sz="800">
                <a:latin typeface="Georgia" pitchFamily="18" charset="0"/>
              </a:rPr>
              <a:t>Module 4:  In-Home Safety Assessment and Management </a:t>
            </a:r>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400" kern="1200">
        <a:solidFill>
          <a:schemeClr val="tx1"/>
        </a:solidFill>
        <a:latin typeface="Georgia" pitchFamily="18" charset="0"/>
        <a:ea typeface="ＭＳ Ｐゴシック" pitchFamily="16" charset="-128"/>
        <a:cs typeface="+mn-cs"/>
      </a:defRPr>
    </a:lvl1pPr>
    <a:lvl2pPr marL="457200" algn="l" rtl="0" eaLnBrk="0" fontAlgn="base" hangingPunct="0">
      <a:spcBef>
        <a:spcPct val="30000"/>
      </a:spcBef>
      <a:spcAft>
        <a:spcPct val="0"/>
      </a:spcAft>
      <a:defRPr sz="1300" kern="1200">
        <a:solidFill>
          <a:schemeClr val="tx1"/>
        </a:solidFill>
        <a:latin typeface="Georgia" pitchFamily="18"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Georgia" pitchFamily="18" charset="0"/>
        <a:ea typeface="ＭＳ Ｐゴシック" pitchFamily="16" charset="-128"/>
        <a:cs typeface="+mn-cs"/>
      </a:defRPr>
    </a:lvl3pPr>
    <a:lvl4pPr marL="1371600" algn="l" rtl="0" eaLnBrk="0" fontAlgn="base" hangingPunct="0">
      <a:spcBef>
        <a:spcPct val="30000"/>
      </a:spcBef>
      <a:spcAft>
        <a:spcPct val="0"/>
      </a:spcAft>
      <a:defRPr sz="1100" kern="1200">
        <a:solidFill>
          <a:schemeClr val="tx1"/>
        </a:solidFill>
        <a:latin typeface="Georgia" pitchFamily="18" charset="0"/>
        <a:ea typeface="ＭＳ Ｐゴシック" pitchFamily="16" charset="-128"/>
        <a:cs typeface="+mn-cs"/>
      </a:defRPr>
    </a:lvl4pPr>
    <a:lvl5pPr marL="1828800" algn="l" rtl="0" eaLnBrk="0" fontAlgn="base" hangingPunct="0">
      <a:spcBef>
        <a:spcPct val="30000"/>
      </a:spcBef>
      <a:spcAft>
        <a:spcPct val="0"/>
      </a:spcAft>
      <a:defRPr sz="1000" kern="1200">
        <a:solidFill>
          <a:schemeClr val="tx1"/>
        </a:solidFill>
        <a:latin typeface="Georgia" pitchFamily="18"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56076271-7499-4178-AF4A-90C05241EE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84225" indent="-301625"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208088" indent="-2413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90688" indent="-2413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174875" indent="-2413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632075" indent="-2413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3089275" indent="-2413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546475" indent="-2413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4003675" indent="-2413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fld id="{1C2A4F22-C133-4F45-B104-2D7DBB406864}" type="slidenum">
              <a:rPr lang="en-US" altLang="en-US" sz="1100"/>
              <a:pPr>
                <a:spcBef>
                  <a:spcPct val="0"/>
                </a:spcBef>
              </a:pPr>
              <a:t>1</a:t>
            </a:fld>
            <a:endParaRPr lang="en-US" altLang="en-US" sz="1100"/>
          </a:p>
        </p:txBody>
      </p:sp>
      <p:sp>
        <p:nvSpPr>
          <p:cNvPr id="65539" name="Rectangle 2">
            <a:extLst>
              <a:ext uri="{FF2B5EF4-FFF2-40B4-BE49-F238E27FC236}">
                <a16:creationId xmlns:a16="http://schemas.microsoft.com/office/drawing/2014/main" id="{0041A719-18AB-4E54-ABC2-8165E267DE4F}"/>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E7906348-D5F5-46E2-BF8F-D7407DC268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9114792B-1531-4E3A-9B00-B813587650A6}"/>
              </a:ext>
            </a:extLst>
          </p:cNvPr>
          <p:cNvSpPr>
            <a:spLocks noGrp="1" noRot="1" noChangeAspect="1" noTextEdit="1"/>
          </p:cNvSpPr>
          <p:nvPr>
            <p:ph type="sldImg"/>
          </p:nvPr>
        </p:nvSpPr>
        <p:spPr>
          <a:ln/>
        </p:spPr>
      </p:sp>
      <p:sp>
        <p:nvSpPr>
          <p:cNvPr id="74755" name="Notes Placeholder 2">
            <a:extLst>
              <a:ext uri="{FF2B5EF4-FFF2-40B4-BE49-F238E27FC236}">
                <a16:creationId xmlns:a16="http://schemas.microsoft.com/office/drawing/2014/main" id="{8B0EFBDC-ABE3-4F4F-B9AC-9E2F65634E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74756" name="Footer Placeholder 3">
            <a:extLst>
              <a:ext uri="{FF2B5EF4-FFF2-40B4-BE49-F238E27FC236}">
                <a16:creationId xmlns:a16="http://schemas.microsoft.com/office/drawing/2014/main" id="{EF6D7208-86B5-4021-8466-C54B501D44C3}"/>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r>
              <a:rPr lang="en-US" altLang="en-US" sz="800"/>
              <a:t>The Pennsylvania Child Welfare Training Program</a:t>
            </a:r>
          </a:p>
        </p:txBody>
      </p:sp>
      <p:sp>
        <p:nvSpPr>
          <p:cNvPr id="74757" name="Slide Number Placeholder 4">
            <a:extLst>
              <a:ext uri="{FF2B5EF4-FFF2-40B4-BE49-F238E27FC236}">
                <a16:creationId xmlns:a16="http://schemas.microsoft.com/office/drawing/2014/main" id="{0DCE6FB3-B764-4289-9961-B9BD36697D2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fld id="{4D93731E-C317-4E8A-B83D-1F6866564A6C}" type="slidenum">
              <a:rPr lang="en-US" altLang="en-US" sz="1000"/>
              <a:pPr>
                <a:spcBef>
                  <a:spcPct val="0"/>
                </a:spcBef>
              </a:pPr>
              <a:t>10</a:t>
            </a:fld>
            <a:endParaRPr lang="en-US" altLang="en-US" sz="10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8CF4B9C1-B141-4E77-9D8E-3E7AEE421F36}"/>
              </a:ext>
            </a:extLst>
          </p:cNvPr>
          <p:cNvSpPr>
            <a:spLocks noGrp="1" noRot="1" noChangeAspect="1" noTextEdit="1"/>
          </p:cNvSpPr>
          <p:nvPr>
            <p:ph type="sldImg"/>
          </p:nvPr>
        </p:nvSpPr>
        <p:spPr>
          <a:ln/>
        </p:spPr>
      </p:sp>
      <p:sp>
        <p:nvSpPr>
          <p:cNvPr id="75779" name="Notes Placeholder 2">
            <a:extLst>
              <a:ext uri="{FF2B5EF4-FFF2-40B4-BE49-F238E27FC236}">
                <a16:creationId xmlns:a16="http://schemas.microsoft.com/office/drawing/2014/main" id="{4C060A87-DB90-4E5C-AAEB-3EDAAF4654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75780" name="Footer Placeholder 3">
            <a:extLst>
              <a:ext uri="{FF2B5EF4-FFF2-40B4-BE49-F238E27FC236}">
                <a16:creationId xmlns:a16="http://schemas.microsoft.com/office/drawing/2014/main" id="{A3F11319-17CD-4F1F-9C88-09CCABDCAB1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r>
              <a:rPr lang="en-US" altLang="en-US" sz="800"/>
              <a:t>The Pennsylvania Child Welfare Training Program</a:t>
            </a:r>
          </a:p>
        </p:txBody>
      </p:sp>
      <p:sp>
        <p:nvSpPr>
          <p:cNvPr id="75781" name="Slide Number Placeholder 4">
            <a:extLst>
              <a:ext uri="{FF2B5EF4-FFF2-40B4-BE49-F238E27FC236}">
                <a16:creationId xmlns:a16="http://schemas.microsoft.com/office/drawing/2014/main" id="{BDE6470A-9770-4966-9A70-701FC3368C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fld id="{A4CE5AC4-A970-403C-9825-615F6162099C}" type="slidenum">
              <a:rPr lang="en-US" altLang="en-US" sz="1000"/>
              <a:pPr>
                <a:spcBef>
                  <a:spcPct val="0"/>
                </a:spcBef>
              </a:pPr>
              <a:t>11</a:t>
            </a:fld>
            <a:endParaRPr lang="en-US" altLang="en-US" sz="10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BCFD27D0-3343-45A3-9139-DBED5200F7C5}"/>
              </a:ext>
            </a:extLst>
          </p:cNvPr>
          <p:cNvSpPr>
            <a:spLocks noGrp="1" noRot="1" noChangeAspect="1" noTextEdit="1"/>
          </p:cNvSpPr>
          <p:nvPr>
            <p:ph type="sldImg"/>
          </p:nvPr>
        </p:nvSpPr>
        <p:spPr>
          <a:ln/>
        </p:spPr>
      </p:sp>
      <p:sp>
        <p:nvSpPr>
          <p:cNvPr id="76803" name="Notes Placeholder 2">
            <a:extLst>
              <a:ext uri="{FF2B5EF4-FFF2-40B4-BE49-F238E27FC236}">
                <a16:creationId xmlns:a16="http://schemas.microsoft.com/office/drawing/2014/main" id="{C984B280-ED2F-4DCB-A7B9-21E058B7B5B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76804" name="Footer Placeholder 3">
            <a:extLst>
              <a:ext uri="{FF2B5EF4-FFF2-40B4-BE49-F238E27FC236}">
                <a16:creationId xmlns:a16="http://schemas.microsoft.com/office/drawing/2014/main" id="{39CD7B44-1CFA-4A8D-A3AB-3C34974EB607}"/>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r>
              <a:rPr lang="en-US" altLang="en-US" sz="800"/>
              <a:t>The Pennsylvania Child Welfare Training Program</a:t>
            </a:r>
          </a:p>
        </p:txBody>
      </p:sp>
      <p:sp>
        <p:nvSpPr>
          <p:cNvPr id="76805" name="Slide Number Placeholder 4">
            <a:extLst>
              <a:ext uri="{FF2B5EF4-FFF2-40B4-BE49-F238E27FC236}">
                <a16:creationId xmlns:a16="http://schemas.microsoft.com/office/drawing/2014/main" id="{289DFA0C-E50A-4A92-A20A-82D77C43859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fld id="{28A6D86D-6D01-4DD1-BD90-591BEE9C4EF5}" type="slidenum">
              <a:rPr lang="en-US" altLang="en-US" sz="1000"/>
              <a:pPr>
                <a:spcBef>
                  <a:spcPct val="0"/>
                </a:spcBef>
              </a:pPr>
              <a:t>12</a:t>
            </a:fld>
            <a:endParaRPr lang="en-US" altLang="en-US" sz="10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C8808101-AC86-46E6-87FC-4BDA721AD25C}"/>
              </a:ext>
            </a:extLst>
          </p:cNvPr>
          <p:cNvSpPr>
            <a:spLocks noGrp="1" noRot="1" noChangeAspect="1" noTextEdit="1"/>
          </p:cNvSpPr>
          <p:nvPr>
            <p:ph type="sldImg"/>
          </p:nvPr>
        </p:nvSpPr>
        <p:spPr>
          <a:ln/>
        </p:spPr>
      </p:sp>
      <p:sp>
        <p:nvSpPr>
          <p:cNvPr id="77827" name="Notes Placeholder 2">
            <a:extLst>
              <a:ext uri="{FF2B5EF4-FFF2-40B4-BE49-F238E27FC236}">
                <a16:creationId xmlns:a16="http://schemas.microsoft.com/office/drawing/2014/main" id="{4F689CE5-5913-4466-8A64-C20D5C2475B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77828" name="Footer Placeholder 3">
            <a:extLst>
              <a:ext uri="{FF2B5EF4-FFF2-40B4-BE49-F238E27FC236}">
                <a16:creationId xmlns:a16="http://schemas.microsoft.com/office/drawing/2014/main" id="{A75263B1-CE4A-4BAB-892D-BA94FCD4BE2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r>
              <a:rPr lang="en-US" altLang="en-US" sz="800"/>
              <a:t>The Pennsylvania Child Welfare Training Program</a:t>
            </a:r>
          </a:p>
        </p:txBody>
      </p:sp>
      <p:sp>
        <p:nvSpPr>
          <p:cNvPr id="77829" name="Slide Number Placeholder 4">
            <a:extLst>
              <a:ext uri="{FF2B5EF4-FFF2-40B4-BE49-F238E27FC236}">
                <a16:creationId xmlns:a16="http://schemas.microsoft.com/office/drawing/2014/main" id="{4B665430-381A-4A23-9505-73F593FE21F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fld id="{4E35B045-F456-4492-92C7-C6BC68EC5C03}" type="slidenum">
              <a:rPr lang="en-US" altLang="en-US" sz="1000"/>
              <a:pPr>
                <a:spcBef>
                  <a:spcPct val="0"/>
                </a:spcBef>
              </a:pPr>
              <a:t>13</a:t>
            </a:fld>
            <a:endParaRPr lang="en-US" altLang="en-US" sz="10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EE16A472-D96E-439E-8F42-41DF309A5543}"/>
              </a:ext>
            </a:extLst>
          </p:cNvPr>
          <p:cNvSpPr>
            <a:spLocks noGrp="1" noRot="1" noChangeAspect="1" noTextEdit="1"/>
          </p:cNvSpPr>
          <p:nvPr>
            <p:ph type="sldImg"/>
          </p:nvPr>
        </p:nvSpPr>
        <p:spPr>
          <a:ln/>
        </p:spPr>
      </p:sp>
      <p:sp>
        <p:nvSpPr>
          <p:cNvPr id="78851" name="Notes Placeholder 2">
            <a:extLst>
              <a:ext uri="{FF2B5EF4-FFF2-40B4-BE49-F238E27FC236}">
                <a16:creationId xmlns:a16="http://schemas.microsoft.com/office/drawing/2014/main" id="{2CCEA1C9-E0C6-4E47-8627-E24B88FCE0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78852" name="Footer Placeholder 3">
            <a:extLst>
              <a:ext uri="{FF2B5EF4-FFF2-40B4-BE49-F238E27FC236}">
                <a16:creationId xmlns:a16="http://schemas.microsoft.com/office/drawing/2014/main" id="{12B8419F-E527-4447-944D-0D8A04FBB00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r>
              <a:rPr lang="en-US" altLang="en-US" sz="800"/>
              <a:t>The Pennsylvania Child Welfare Training Program</a:t>
            </a:r>
          </a:p>
        </p:txBody>
      </p:sp>
      <p:sp>
        <p:nvSpPr>
          <p:cNvPr id="78853" name="Slide Number Placeholder 4">
            <a:extLst>
              <a:ext uri="{FF2B5EF4-FFF2-40B4-BE49-F238E27FC236}">
                <a16:creationId xmlns:a16="http://schemas.microsoft.com/office/drawing/2014/main" id="{DB8EF9D7-577D-4BF0-B951-2FADE15DBD2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fld id="{8293F2F6-CA03-4F63-9915-0067F0C5BE5E}" type="slidenum">
              <a:rPr lang="en-US" altLang="en-US" sz="1000"/>
              <a:pPr>
                <a:spcBef>
                  <a:spcPct val="0"/>
                </a:spcBef>
              </a:pPr>
              <a:t>14</a:t>
            </a:fld>
            <a:endParaRPr lang="en-US" altLang="en-US" sz="10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6C80531E-41E5-4604-95EC-7355690769AA}"/>
              </a:ext>
            </a:extLst>
          </p:cNvPr>
          <p:cNvSpPr>
            <a:spLocks noGrp="1" noRot="1" noChangeAspect="1" noTextEdit="1"/>
          </p:cNvSpPr>
          <p:nvPr>
            <p:ph type="sldImg"/>
          </p:nvPr>
        </p:nvSpPr>
        <p:spPr>
          <a:ln/>
        </p:spPr>
      </p:sp>
      <p:sp>
        <p:nvSpPr>
          <p:cNvPr id="79875" name="Notes Placeholder 2">
            <a:extLst>
              <a:ext uri="{FF2B5EF4-FFF2-40B4-BE49-F238E27FC236}">
                <a16:creationId xmlns:a16="http://schemas.microsoft.com/office/drawing/2014/main" id="{373B7C54-7837-43FE-9C86-DE8D745385C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79876" name="Footer Placeholder 3">
            <a:extLst>
              <a:ext uri="{FF2B5EF4-FFF2-40B4-BE49-F238E27FC236}">
                <a16:creationId xmlns:a16="http://schemas.microsoft.com/office/drawing/2014/main" id="{6F37903C-5C9A-4812-9D66-E2FC4D6EECFA}"/>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r>
              <a:rPr lang="en-US" altLang="en-US" sz="800"/>
              <a:t>The Pennsylvania Child Welfare Training Program</a:t>
            </a:r>
          </a:p>
        </p:txBody>
      </p:sp>
      <p:sp>
        <p:nvSpPr>
          <p:cNvPr id="79877" name="Slide Number Placeholder 4">
            <a:extLst>
              <a:ext uri="{FF2B5EF4-FFF2-40B4-BE49-F238E27FC236}">
                <a16:creationId xmlns:a16="http://schemas.microsoft.com/office/drawing/2014/main" id="{0E7D7BB0-222F-4609-B00C-205B09F14E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fld id="{F32E30B8-6919-450B-9834-3BA9F4CEF615}" type="slidenum">
              <a:rPr lang="en-US" altLang="en-US" sz="1000"/>
              <a:pPr>
                <a:spcBef>
                  <a:spcPct val="0"/>
                </a:spcBef>
              </a:pPr>
              <a:t>15</a:t>
            </a:fld>
            <a:endParaRPr lang="en-US" altLang="en-US" sz="10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66CE8D95-4C1A-4930-9C2A-7D6C89679DC8}"/>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CCE6A464-5A1F-4AAC-9FE0-A2CEACA62C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80900" name="Footer Placeholder 3">
            <a:extLst>
              <a:ext uri="{FF2B5EF4-FFF2-40B4-BE49-F238E27FC236}">
                <a16:creationId xmlns:a16="http://schemas.microsoft.com/office/drawing/2014/main" id="{F2A4EE54-E190-41F6-8041-CB3CBCD7FB8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r>
              <a:rPr lang="en-US" altLang="en-US" sz="800"/>
              <a:t>The Pennsylvania Child Welfare Training Program</a:t>
            </a:r>
          </a:p>
        </p:txBody>
      </p:sp>
      <p:sp>
        <p:nvSpPr>
          <p:cNvPr id="80901" name="Slide Number Placeholder 4">
            <a:extLst>
              <a:ext uri="{FF2B5EF4-FFF2-40B4-BE49-F238E27FC236}">
                <a16:creationId xmlns:a16="http://schemas.microsoft.com/office/drawing/2014/main" id="{FD9629F0-492B-425E-B6F5-7166643F51F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fld id="{FE472552-16C2-4B87-996F-97DDA2FD1F78}" type="slidenum">
              <a:rPr lang="en-US" altLang="en-US" sz="1000"/>
              <a:pPr>
                <a:spcBef>
                  <a:spcPct val="0"/>
                </a:spcBef>
              </a:pPr>
              <a:t>16</a:t>
            </a:fld>
            <a:endParaRPr lang="en-US" altLang="en-US" sz="10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856E4F83-8CEB-40FB-98E7-09358D40F3D4}"/>
              </a:ext>
            </a:extLst>
          </p:cNvPr>
          <p:cNvSpPr>
            <a:spLocks noGrp="1" noRot="1" noChangeAspect="1" noTextEdit="1"/>
          </p:cNvSpPr>
          <p:nvPr>
            <p:ph type="sldImg"/>
          </p:nvPr>
        </p:nvSpPr>
        <p:spPr>
          <a:ln/>
        </p:spPr>
      </p:sp>
      <p:sp>
        <p:nvSpPr>
          <p:cNvPr id="81923" name="Notes Placeholder 2">
            <a:extLst>
              <a:ext uri="{FF2B5EF4-FFF2-40B4-BE49-F238E27FC236}">
                <a16:creationId xmlns:a16="http://schemas.microsoft.com/office/drawing/2014/main" id="{F4D43AB2-252C-4B8A-A397-447427978E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81924" name="Footer Placeholder 3">
            <a:extLst>
              <a:ext uri="{FF2B5EF4-FFF2-40B4-BE49-F238E27FC236}">
                <a16:creationId xmlns:a16="http://schemas.microsoft.com/office/drawing/2014/main" id="{D768C07F-BA1C-4CDA-B860-929E1DEC3FF2}"/>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r>
              <a:rPr lang="en-US" altLang="en-US" sz="800"/>
              <a:t>The Pennsylvania Child Welfare Training Program</a:t>
            </a:r>
          </a:p>
        </p:txBody>
      </p:sp>
      <p:sp>
        <p:nvSpPr>
          <p:cNvPr id="81925" name="Slide Number Placeholder 4">
            <a:extLst>
              <a:ext uri="{FF2B5EF4-FFF2-40B4-BE49-F238E27FC236}">
                <a16:creationId xmlns:a16="http://schemas.microsoft.com/office/drawing/2014/main" id="{83B0DD1E-848E-42D8-BC96-7ECF0B65B1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fld id="{92501384-99B5-4B87-A4DE-81EC55D33A00}" type="slidenum">
              <a:rPr lang="en-US" altLang="en-US" sz="1000"/>
              <a:pPr>
                <a:spcBef>
                  <a:spcPct val="0"/>
                </a:spcBef>
              </a:pPr>
              <a:t>17</a:t>
            </a:fld>
            <a:endParaRPr lang="en-US" altLang="en-US" sz="10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0BA9CAC5-BD4F-426C-A9CE-7BE2CA9D236A}"/>
              </a:ext>
            </a:extLst>
          </p:cNvPr>
          <p:cNvSpPr>
            <a:spLocks noGrp="1" noRot="1" noChangeAspect="1" noTextEdit="1"/>
          </p:cNvSpPr>
          <p:nvPr>
            <p:ph type="sldImg"/>
          </p:nvPr>
        </p:nvSpPr>
        <p:spPr>
          <a:ln/>
        </p:spPr>
      </p:sp>
      <p:sp>
        <p:nvSpPr>
          <p:cNvPr id="82947" name="Notes Placeholder 2">
            <a:extLst>
              <a:ext uri="{FF2B5EF4-FFF2-40B4-BE49-F238E27FC236}">
                <a16:creationId xmlns:a16="http://schemas.microsoft.com/office/drawing/2014/main" id="{D410A43E-15F7-4B84-B354-B2306BE80F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82948" name="Footer Placeholder 3">
            <a:extLst>
              <a:ext uri="{FF2B5EF4-FFF2-40B4-BE49-F238E27FC236}">
                <a16:creationId xmlns:a16="http://schemas.microsoft.com/office/drawing/2014/main" id="{FB1279C7-A53F-4304-8905-0D617E4C6D90}"/>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r>
              <a:rPr lang="en-US" altLang="en-US" sz="800"/>
              <a:t>The Pennsylvania Child Welfare Training Program</a:t>
            </a:r>
          </a:p>
        </p:txBody>
      </p:sp>
      <p:sp>
        <p:nvSpPr>
          <p:cNvPr id="82949" name="Slide Number Placeholder 4">
            <a:extLst>
              <a:ext uri="{FF2B5EF4-FFF2-40B4-BE49-F238E27FC236}">
                <a16:creationId xmlns:a16="http://schemas.microsoft.com/office/drawing/2014/main" id="{39B7D431-A98E-4767-98DF-C959F5B8F7F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fld id="{0EE16344-65C4-4760-B0AF-3EBD38219E47}" type="slidenum">
              <a:rPr lang="en-US" altLang="en-US" sz="1000"/>
              <a:pPr>
                <a:spcBef>
                  <a:spcPct val="0"/>
                </a:spcBef>
              </a:pPr>
              <a:t>18</a:t>
            </a:fld>
            <a:endParaRPr lang="en-US" altLang="en-US" sz="10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30795E13-B195-4B60-BB65-5C517502E7D0}"/>
              </a:ext>
            </a:extLst>
          </p:cNvPr>
          <p:cNvSpPr>
            <a:spLocks noGrp="1" noRot="1" noChangeAspect="1" noTextEdit="1"/>
          </p:cNvSpPr>
          <p:nvPr>
            <p:ph type="sldImg"/>
          </p:nvPr>
        </p:nvSpPr>
        <p:spPr>
          <a:ln/>
        </p:spPr>
      </p:sp>
      <p:sp>
        <p:nvSpPr>
          <p:cNvPr id="83971" name="Notes Placeholder 2">
            <a:extLst>
              <a:ext uri="{FF2B5EF4-FFF2-40B4-BE49-F238E27FC236}">
                <a16:creationId xmlns:a16="http://schemas.microsoft.com/office/drawing/2014/main" id="{C4E54AA8-7A43-404F-8375-4CDE69DAA9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83972" name="Footer Placeholder 3">
            <a:extLst>
              <a:ext uri="{FF2B5EF4-FFF2-40B4-BE49-F238E27FC236}">
                <a16:creationId xmlns:a16="http://schemas.microsoft.com/office/drawing/2014/main" id="{57B1DA84-5CF7-4BD1-B916-6AD6E4AD784B}"/>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r>
              <a:rPr lang="en-US" altLang="en-US" sz="800"/>
              <a:t>The Pennsylvania Child Welfare Training Program</a:t>
            </a:r>
          </a:p>
        </p:txBody>
      </p:sp>
      <p:sp>
        <p:nvSpPr>
          <p:cNvPr id="83973" name="Slide Number Placeholder 4">
            <a:extLst>
              <a:ext uri="{FF2B5EF4-FFF2-40B4-BE49-F238E27FC236}">
                <a16:creationId xmlns:a16="http://schemas.microsoft.com/office/drawing/2014/main" id="{263DD751-730C-4437-9EFA-FAA568CEED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fld id="{E6B5B1A4-6D5D-4299-8BE2-4F7C5620CB48}" type="slidenum">
              <a:rPr lang="en-US" altLang="en-US" sz="1000"/>
              <a:pPr>
                <a:spcBef>
                  <a:spcPct val="0"/>
                </a:spcBef>
              </a:pPr>
              <a:t>19</a:t>
            </a:fld>
            <a:endParaRPr lang="en-US" altLang="en-US"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6347CBE6-2CC9-4A4F-94E8-535A1E371928}"/>
              </a:ext>
            </a:extLst>
          </p:cNvPr>
          <p:cNvSpPr>
            <a:spLocks noGrp="1" noRot="1" noChangeAspect="1" noTextEdit="1"/>
          </p:cNvSpPr>
          <p:nvPr>
            <p:ph type="sldImg"/>
          </p:nvPr>
        </p:nvSpPr>
        <p:spPr>
          <a:ln/>
        </p:spPr>
      </p:sp>
      <p:sp>
        <p:nvSpPr>
          <p:cNvPr id="66563" name="Notes Placeholder 2">
            <a:extLst>
              <a:ext uri="{FF2B5EF4-FFF2-40B4-BE49-F238E27FC236}">
                <a16:creationId xmlns:a16="http://schemas.microsoft.com/office/drawing/2014/main" id="{BDE07586-AC8D-490F-A2F9-71ED08652F8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66564" name="Footer Placeholder 3">
            <a:extLst>
              <a:ext uri="{FF2B5EF4-FFF2-40B4-BE49-F238E27FC236}">
                <a16:creationId xmlns:a16="http://schemas.microsoft.com/office/drawing/2014/main" id="{367A5E1C-698E-4CCB-8428-B94B31EB9A8B}"/>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r>
              <a:rPr lang="en-US" altLang="en-US" sz="800"/>
              <a:t>The Pennsylvania Child Welfare Training Program</a:t>
            </a:r>
          </a:p>
        </p:txBody>
      </p:sp>
      <p:sp>
        <p:nvSpPr>
          <p:cNvPr id="66565" name="Slide Number Placeholder 4">
            <a:extLst>
              <a:ext uri="{FF2B5EF4-FFF2-40B4-BE49-F238E27FC236}">
                <a16:creationId xmlns:a16="http://schemas.microsoft.com/office/drawing/2014/main" id="{6BBFDAFF-3438-4924-A0C3-FF63B4FC116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fld id="{49C294C3-F156-4F4A-B989-58837DF8DF82}" type="slidenum">
              <a:rPr lang="en-US" altLang="en-US" sz="1000"/>
              <a:pPr>
                <a:spcBef>
                  <a:spcPct val="0"/>
                </a:spcBef>
              </a:pPr>
              <a:t>2</a:t>
            </a:fld>
            <a:endParaRPr lang="en-US" altLang="en-US" sz="10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15A7AE90-2E78-47D7-856C-965F7788ECFD}"/>
              </a:ext>
            </a:extLst>
          </p:cNvPr>
          <p:cNvSpPr>
            <a:spLocks noGrp="1" noRot="1" noChangeAspect="1" noTextEdit="1"/>
          </p:cNvSpPr>
          <p:nvPr>
            <p:ph type="sldImg"/>
          </p:nvPr>
        </p:nvSpPr>
        <p:spPr>
          <a:ln/>
        </p:spPr>
      </p:sp>
      <p:sp>
        <p:nvSpPr>
          <p:cNvPr id="84995" name="Notes Placeholder 2">
            <a:extLst>
              <a:ext uri="{FF2B5EF4-FFF2-40B4-BE49-F238E27FC236}">
                <a16:creationId xmlns:a16="http://schemas.microsoft.com/office/drawing/2014/main" id="{537876B6-FA78-4AFC-B032-288E041BDBA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84996" name="Footer Placeholder 3">
            <a:extLst>
              <a:ext uri="{FF2B5EF4-FFF2-40B4-BE49-F238E27FC236}">
                <a16:creationId xmlns:a16="http://schemas.microsoft.com/office/drawing/2014/main" id="{7F096601-EB38-4F68-B101-A036B585077D}"/>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r>
              <a:rPr lang="en-US" altLang="en-US" sz="800"/>
              <a:t>The Pennsylvania Child Welfare Training Program</a:t>
            </a:r>
          </a:p>
        </p:txBody>
      </p:sp>
      <p:sp>
        <p:nvSpPr>
          <p:cNvPr id="84997" name="Slide Number Placeholder 4">
            <a:extLst>
              <a:ext uri="{FF2B5EF4-FFF2-40B4-BE49-F238E27FC236}">
                <a16:creationId xmlns:a16="http://schemas.microsoft.com/office/drawing/2014/main" id="{935065DF-4124-41F5-9DFA-50AD0B988E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fld id="{153A1027-8F8A-4413-9043-E9386BE76174}" type="slidenum">
              <a:rPr lang="en-US" altLang="en-US" sz="1000"/>
              <a:pPr>
                <a:spcBef>
                  <a:spcPct val="0"/>
                </a:spcBef>
              </a:pPr>
              <a:t>20</a:t>
            </a:fld>
            <a:endParaRPr lang="en-US" altLang="en-US" sz="10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1D83409E-1F61-4DCE-8240-9576ABEB8DDA}"/>
              </a:ext>
            </a:extLst>
          </p:cNvPr>
          <p:cNvSpPr>
            <a:spLocks noGrp="1" noRot="1" noChangeAspect="1" noTextEdit="1"/>
          </p:cNvSpPr>
          <p:nvPr>
            <p:ph type="sldImg"/>
          </p:nvPr>
        </p:nvSpPr>
        <p:spPr>
          <a:ln/>
        </p:spPr>
      </p:sp>
      <p:sp>
        <p:nvSpPr>
          <p:cNvPr id="86019" name="Notes Placeholder 2">
            <a:extLst>
              <a:ext uri="{FF2B5EF4-FFF2-40B4-BE49-F238E27FC236}">
                <a16:creationId xmlns:a16="http://schemas.microsoft.com/office/drawing/2014/main" id="{F281E9FA-3108-4994-9380-2AA562BF43A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86020" name="Footer Placeholder 3">
            <a:extLst>
              <a:ext uri="{FF2B5EF4-FFF2-40B4-BE49-F238E27FC236}">
                <a16:creationId xmlns:a16="http://schemas.microsoft.com/office/drawing/2014/main" id="{FCDD3DB8-2313-4740-867F-753E002FE13F}"/>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r>
              <a:rPr lang="en-US" altLang="en-US" sz="800"/>
              <a:t>The Pennsylvania Child Welfare Training Program</a:t>
            </a:r>
          </a:p>
        </p:txBody>
      </p:sp>
      <p:sp>
        <p:nvSpPr>
          <p:cNvPr id="86021" name="Slide Number Placeholder 4">
            <a:extLst>
              <a:ext uri="{FF2B5EF4-FFF2-40B4-BE49-F238E27FC236}">
                <a16:creationId xmlns:a16="http://schemas.microsoft.com/office/drawing/2014/main" id="{88779ADD-927E-46BE-8B88-B41C113735D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fld id="{C7DE063F-E807-4037-B53C-EE498EED91A2}" type="slidenum">
              <a:rPr lang="en-US" altLang="en-US" sz="1000"/>
              <a:pPr>
                <a:spcBef>
                  <a:spcPct val="0"/>
                </a:spcBef>
              </a:pPr>
              <a:t>21</a:t>
            </a:fld>
            <a:endParaRPr lang="en-US" altLang="en-US" sz="10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F2FFFE43-E556-4E7C-890C-9C8BFD4FA7DD}"/>
              </a:ext>
            </a:extLst>
          </p:cNvPr>
          <p:cNvSpPr>
            <a:spLocks noGrp="1" noRot="1" noChangeAspect="1" noTextEdit="1"/>
          </p:cNvSpPr>
          <p:nvPr>
            <p:ph type="sldImg"/>
          </p:nvPr>
        </p:nvSpPr>
        <p:spPr>
          <a:ln/>
        </p:spPr>
      </p:sp>
      <p:sp>
        <p:nvSpPr>
          <p:cNvPr id="87043" name="Notes Placeholder 2">
            <a:extLst>
              <a:ext uri="{FF2B5EF4-FFF2-40B4-BE49-F238E27FC236}">
                <a16:creationId xmlns:a16="http://schemas.microsoft.com/office/drawing/2014/main" id="{E6DD0EBD-B6B3-4C58-B5E5-56EAB2454FC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87044" name="Footer Placeholder 3">
            <a:extLst>
              <a:ext uri="{FF2B5EF4-FFF2-40B4-BE49-F238E27FC236}">
                <a16:creationId xmlns:a16="http://schemas.microsoft.com/office/drawing/2014/main" id="{3261A7EA-FEAB-4F64-A1EF-2C5E05669D80}"/>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r>
              <a:rPr lang="en-US" altLang="en-US" sz="800"/>
              <a:t>The Pennsylvania Child Welfare Training Program</a:t>
            </a:r>
          </a:p>
        </p:txBody>
      </p:sp>
      <p:sp>
        <p:nvSpPr>
          <p:cNvPr id="87045" name="Slide Number Placeholder 4">
            <a:extLst>
              <a:ext uri="{FF2B5EF4-FFF2-40B4-BE49-F238E27FC236}">
                <a16:creationId xmlns:a16="http://schemas.microsoft.com/office/drawing/2014/main" id="{8BEC2964-B88B-44E1-9335-EDA9519FA0B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fld id="{E479FD47-B808-4CB8-912E-7F3180A56C7F}" type="slidenum">
              <a:rPr lang="en-US" altLang="en-US" sz="1000"/>
              <a:pPr>
                <a:spcBef>
                  <a:spcPct val="0"/>
                </a:spcBef>
              </a:pPr>
              <a:t>22</a:t>
            </a:fld>
            <a:endParaRPr lang="en-US" altLang="en-US" sz="10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4334AD2B-1FFB-469D-808F-91ABEC3F801C}"/>
              </a:ext>
            </a:extLst>
          </p:cNvPr>
          <p:cNvSpPr>
            <a:spLocks noGrp="1" noRot="1" noChangeAspect="1" noTextEdit="1"/>
          </p:cNvSpPr>
          <p:nvPr>
            <p:ph type="sldImg"/>
          </p:nvPr>
        </p:nvSpPr>
        <p:spPr>
          <a:ln/>
        </p:spPr>
      </p:sp>
      <p:sp>
        <p:nvSpPr>
          <p:cNvPr id="88067" name="Notes Placeholder 2">
            <a:extLst>
              <a:ext uri="{FF2B5EF4-FFF2-40B4-BE49-F238E27FC236}">
                <a16:creationId xmlns:a16="http://schemas.microsoft.com/office/drawing/2014/main" id="{A9FA30BA-188B-415E-A21C-6B8CB339118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88068" name="Footer Placeholder 3">
            <a:extLst>
              <a:ext uri="{FF2B5EF4-FFF2-40B4-BE49-F238E27FC236}">
                <a16:creationId xmlns:a16="http://schemas.microsoft.com/office/drawing/2014/main" id="{E1B1C529-3226-4DE9-A562-90ED618324C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r>
              <a:rPr lang="en-US" altLang="en-US" sz="800"/>
              <a:t>The Pennsylvania Child Welfare Training Program</a:t>
            </a:r>
          </a:p>
        </p:txBody>
      </p:sp>
      <p:sp>
        <p:nvSpPr>
          <p:cNvPr id="88069" name="Slide Number Placeholder 4">
            <a:extLst>
              <a:ext uri="{FF2B5EF4-FFF2-40B4-BE49-F238E27FC236}">
                <a16:creationId xmlns:a16="http://schemas.microsoft.com/office/drawing/2014/main" id="{AE63A61A-8681-4A74-BBA9-EE8AAE2FBD8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fld id="{951158E5-9EA3-4690-A08A-1E86535F12F8}" type="slidenum">
              <a:rPr lang="en-US" altLang="en-US" sz="1000"/>
              <a:pPr>
                <a:spcBef>
                  <a:spcPct val="0"/>
                </a:spcBef>
              </a:pPr>
              <a:t>28</a:t>
            </a:fld>
            <a:endParaRPr lang="en-US" altLang="en-US" sz="10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D814D773-8D35-42A7-BAF7-E6E15D52233B}"/>
              </a:ext>
            </a:extLst>
          </p:cNvPr>
          <p:cNvSpPr>
            <a:spLocks noGrp="1" noRot="1" noChangeAspect="1" noTextEdit="1"/>
          </p:cNvSpPr>
          <p:nvPr>
            <p:ph type="sldImg"/>
          </p:nvPr>
        </p:nvSpPr>
        <p:spPr>
          <a:ln/>
        </p:spPr>
      </p:sp>
      <p:sp>
        <p:nvSpPr>
          <p:cNvPr id="89091" name="Notes Placeholder 2">
            <a:extLst>
              <a:ext uri="{FF2B5EF4-FFF2-40B4-BE49-F238E27FC236}">
                <a16:creationId xmlns:a16="http://schemas.microsoft.com/office/drawing/2014/main" id="{396731A6-9F21-4C79-9D73-7F3AEA7D4C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89092" name="Footer Placeholder 3">
            <a:extLst>
              <a:ext uri="{FF2B5EF4-FFF2-40B4-BE49-F238E27FC236}">
                <a16:creationId xmlns:a16="http://schemas.microsoft.com/office/drawing/2014/main" id="{7BD8B691-0E72-4EA2-8648-8DEA879A15CC}"/>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r>
              <a:rPr lang="en-US" altLang="en-US" sz="800"/>
              <a:t>The Pennsylvania Child Welfare Training Program</a:t>
            </a:r>
          </a:p>
        </p:txBody>
      </p:sp>
      <p:sp>
        <p:nvSpPr>
          <p:cNvPr id="89093" name="Slide Number Placeholder 4">
            <a:extLst>
              <a:ext uri="{FF2B5EF4-FFF2-40B4-BE49-F238E27FC236}">
                <a16:creationId xmlns:a16="http://schemas.microsoft.com/office/drawing/2014/main" id="{98521A57-2745-4630-AD3C-27F062ED0D4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fld id="{24B54FEB-1371-4EAB-8D28-CB37840222EE}" type="slidenum">
              <a:rPr lang="en-US" altLang="en-US" sz="1000"/>
              <a:pPr>
                <a:spcBef>
                  <a:spcPct val="0"/>
                </a:spcBef>
              </a:pPr>
              <a:t>29</a:t>
            </a:fld>
            <a:endParaRPr lang="en-US" altLang="en-US" sz="10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9E8759EE-E521-411B-9943-6C8742604149}"/>
              </a:ext>
            </a:extLst>
          </p:cNvPr>
          <p:cNvSpPr>
            <a:spLocks noGrp="1" noRot="1" noChangeAspect="1" noTextEdit="1"/>
          </p:cNvSpPr>
          <p:nvPr>
            <p:ph type="sldImg"/>
          </p:nvPr>
        </p:nvSpPr>
        <p:spPr>
          <a:ln/>
        </p:spPr>
      </p:sp>
      <p:sp>
        <p:nvSpPr>
          <p:cNvPr id="90115" name="Notes Placeholder 2">
            <a:extLst>
              <a:ext uri="{FF2B5EF4-FFF2-40B4-BE49-F238E27FC236}">
                <a16:creationId xmlns:a16="http://schemas.microsoft.com/office/drawing/2014/main" id="{BACD0B9D-1927-48A8-8891-C3E081E8440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90116" name="Footer Placeholder 3">
            <a:extLst>
              <a:ext uri="{FF2B5EF4-FFF2-40B4-BE49-F238E27FC236}">
                <a16:creationId xmlns:a16="http://schemas.microsoft.com/office/drawing/2014/main" id="{7C5DBC63-3C5A-4AAC-91BA-B3FB345BFF67}"/>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r>
              <a:rPr lang="en-US" altLang="en-US" sz="800"/>
              <a:t>The Pennsylvania Child Welfare Training Program</a:t>
            </a:r>
          </a:p>
        </p:txBody>
      </p:sp>
      <p:sp>
        <p:nvSpPr>
          <p:cNvPr id="90117" name="Slide Number Placeholder 4">
            <a:extLst>
              <a:ext uri="{FF2B5EF4-FFF2-40B4-BE49-F238E27FC236}">
                <a16:creationId xmlns:a16="http://schemas.microsoft.com/office/drawing/2014/main" id="{F66202A7-5467-4CB8-B67B-9DCD437BD2F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fld id="{84676000-3506-432E-9942-A26C0704AD0B}" type="slidenum">
              <a:rPr lang="en-US" altLang="en-US" sz="1000"/>
              <a:pPr>
                <a:spcBef>
                  <a:spcPct val="0"/>
                </a:spcBef>
              </a:pPr>
              <a:t>30</a:t>
            </a:fld>
            <a:endParaRPr lang="en-US" altLang="en-US" sz="10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D3A0DE59-C97D-47EE-9139-081682ABDE3F}"/>
              </a:ext>
            </a:extLst>
          </p:cNvPr>
          <p:cNvSpPr>
            <a:spLocks noGrp="1" noRot="1" noChangeAspect="1" noTextEdit="1"/>
          </p:cNvSpPr>
          <p:nvPr>
            <p:ph type="sldImg"/>
          </p:nvPr>
        </p:nvSpPr>
        <p:spPr>
          <a:ln/>
        </p:spPr>
      </p:sp>
      <p:sp>
        <p:nvSpPr>
          <p:cNvPr id="91139" name="Notes Placeholder 2">
            <a:extLst>
              <a:ext uri="{FF2B5EF4-FFF2-40B4-BE49-F238E27FC236}">
                <a16:creationId xmlns:a16="http://schemas.microsoft.com/office/drawing/2014/main" id="{B269EF12-E15F-4B63-B92A-873AE65EED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91140" name="Footer Placeholder 3">
            <a:extLst>
              <a:ext uri="{FF2B5EF4-FFF2-40B4-BE49-F238E27FC236}">
                <a16:creationId xmlns:a16="http://schemas.microsoft.com/office/drawing/2014/main" id="{27E24795-03D4-4029-B97B-E00FD422A639}"/>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r>
              <a:rPr lang="en-US" altLang="en-US" sz="800"/>
              <a:t>The Pennsylvania Child Welfare Training Program</a:t>
            </a:r>
          </a:p>
        </p:txBody>
      </p:sp>
      <p:sp>
        <p:nvSpPr>
          <p:cNvPr id="91141" name="Slide Number Placeholder 4">
            <a:extLst>
              <a:ext uri="{FF2B5EF4-FFF2-40B4-BE49-F238E27FC236}">
                <a16:creationId xmlns:a16="http://schemas.microsoft.com/office/drawing/2014/main" id="{8351641B-F572-48C9-8E28-7B1D76B2FB7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fld id="{08AB9004-90AB-4E6C-BC04-DD8094C3BC04}" type="slidenum">
              <a:rPr lang="en-US" altLang="en-US" sz="1000"/>
              <a:pPr>
                <a:spcBef>
                  <a:spcPct val="0"/>
                </a:spcBef>
              </a:pPr>
              <a:t>31</a:t>
            </a:fld>
            <a:endParaRPr lang="en-US" altLang="en-US" sz="10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16B90A02-35E3-49AE-897F-4E6F96C340F1}"/>
              </a:ext>
            </a:extLst>
          </p:cNvPr>
          <p:cNvSpPr>
            <a:spLocks noGrp="1" noRot="1" noChangeAspect="1" noTextEdit="1"/>
          </p:cNvSpPr>
          <p:nvPr>
            <p:ph type="sldImg"/>
          </p:nvPr>
        </p:nvSpPr>
        <p:spPr>
          <a:ln/>
        </p:spPr>
      </p:sp>
      <p:sp>
        <p:nvSpPr>
          <p:cNvPr id="92163" name="Notes Placeholder 2">
            <a:extLst>
              <a:ext uri="{FF2B5EF4-FFF2-40B4-BE49-F238E27FC236}">
                <a16:creationId xmlns:a16="http://schemas.microsoft.com/office/drawing/2014/main" id="{BDF4F724-AF9A-4562-8F57-E47D82F2511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92164" name="Footer Placeholder 3">
            <a:extLst>
              <a:ext uri="{FF2B5EF4-FFF2-40B4-BE49-F238E27FC236}">
                <a16:creationId xmlns:a16="http://schemas.microsoft.com/office/drawing/2014/main" id="{05C6119A-FD43-4BEF-903C-48D2B0AFF00F}"/>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r>
              <a:rPr lang="en-US" altLang="en-US" sz="800"/>
              <a:t>The Pennsylvania Child Welfare Training Program</a:t>
            </a:r>
          </a:p>
        </p:txBody>
      </p:sp>
      <p:sp>
        <p:nvSpPr>
          <p:cNvPr id="92165" name="Slide Number Placeholder 4">
            <a:extLst>
              <a:ext uri="{FF2B5EF4-FFF2-40B4-BE49-F238E27FC236}">
                <a16:creationId xmlns:a16="http://schemas.microsoft.com/office/drawing/2014/main" id="{7DFE5A44-9CF9-4F69-8AB9-5DE7228833A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fld id="{9E3E29EC-8E3F-495B-98EB-487B73C79AC1}" type="slidenum">
              <a:rPr lang="en-US" altLang="en-US" sz="1000"/>
              <a:pPr>
                <a:spcBef>
                  <a:spcPct val="0"/>
                </a:spcBef>
              </a:pPr>
              <a:t>32</a:t>
            </a:fld>
            <a:endParaRPr lang="en-US" altLang="en-US" sz="10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146CD587-BF3E-41CD-A99D-65AF7A45E18F}"/>
              </a:ext>
            </a:extLst>
          </p:cNvPr>
          <p:cNvSpPr>
            <a:spLocks noGrp="1" noRot="1" noChangeAspect="1" noTextEdit="1"/>
          </p:cNvSpPr>
          <p:nvPr>
            <p:ph type="sldImg"/>
          </p:nvPr>
        </p:nvSpPr>
        <p:spPr>
          <a:ln/>
        </p:spPr>
      </p:sp>
      <p:sp>
        <p:nvSpPr>
          <p:cNvPr id="93187" name="Notes Placeholder 2">
            <a:extLst>
              <a:ext uri="{FF2B5EF4-FFF2-40B4-BE49-F238E27FC236}">
                <a16:creationId xmlns:a16="http://schemas.microsoft.com/office/drawing/2014/main" id="{8745F45B-2B05-48FD-88AA-F0353A6AAEB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93188" name="Footer Placeholder 3">
            <a:extLst>
              <a:ext uri="{FF2B5EF4-FFF2-40B4-BE49-F238E27FC236}">
                <a16:creationId xmlns:a16="http://schemas.microsoft.com/office/drawing/2014/main" id="{A14102CF-4B9B-4EA3-B9E2-2BC60CEAB942}"/>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r>
              <a:rPr lang="en-US" altLang="en-US" sz="800"/>
              <a:t>The Pennsylvania Child Welfare Training Program</a:t>
            </a:r>
          </a:p>
        </p:txBody>
      </p:sp>
      <p:sp>
        <p:nvSpPr>
          <p:cNvPr id="93189" name="Slide Number Placeholder 4">
            <a:extLst>
              <a:ext uri="{FF2B5EF4-FFF2-40B4-BE49-F238E27FC236}">
                <a16:creationId xmlns:a16="http://schemas.microsoft.com/office/drawing/2014/main" id="{4E0B9ADA-D8B1-4AEA-A185-05D107AF4C6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fld id="{43C29D53-8F81-4A0C-B530-FF8169647F6D}" type="slidenum">
              <a:rPr lang="en-US" altLang="en-US" sz="1000"/>
              <a:pPr>
                <a:spcBef>
                  <a:spcPct val="0"/>
                </a:spcBef>
              </a:pPr>
              <a:t>33</a:t>
            </a:fld>
            <a:endParaRPr lang="en-US" altLang="en-US" sz="10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ED44F0E3-2E84-42F2-831A-0B9E6A14B169}"/>
              </a:ext>
            </a:extLst>
          </p:cNvPr>
          <p:cNvSpPr>
            <a:spLocks noGrp="1" noRot="1" noChangeAspect="1" noTextEdit="1"/>
          </p:cNvSpPr>
          <p:nvPr>
            <p:ph type="sldImg"/>
          </p:nvPr>
        </p:nvSpPr>
        <p:spPr>
          <a:ln/>
        </p:spPr>
      </p:sp>
      <p:sp>
        <p:nvSpPr>
          <p:cNvPr id="94211" name="Notes Placeholder 2">
            <a:extLst>
              <a:ext uri="{FF2B5EF4-FFF2-40B4-BE49-F238E27FC236}">
                <a16:creationId xmlns:a16="http://schemas.microsoft.com/office/drawing/2014/main" id="{3E6731FC-6777-49FD-A8D2-F4E3FD0C3F9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94212" name="Footer Placeholder 3">
            <a:extLst>
              <a:ext uri="{FF2B5EF4-FFF2-40B4-BE49-F238E27FC236}">
                <a16:creationId xmlns:a16="http://schemas.microsoft.com/office/drawing/2014/main" id="{1ED748EC-74A4-473E-9AAE-40957F799D4B}"/>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r>
              <a:rPr lang="en-US" altLang="en-US" sz="800"/>
              <a:t>The Pennsylvania Child Welfare Training Program</a:t>
            </a:r>
          </a:p>
        </p:txBody>
      </p:sp>
      <p:sp>
        <p:nvSpPr>
          <p:cNvPr id="94213" name="Slide Number Placeholder 4">
            <a:extLst>
              <a:ext uri="{FF2B5EF4-FFF2-40B4-BE49-F238E27FC236}">
                <a16:creationId xmlns:a16="http://schemas.microsoft.com/office/drawing/2014/main" id="{9288286B-2391-47AC-BF77-EB1B6B68523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fld id="{313CC105-321A-4B95-B3B8-25D67164FFFF}" type="slidenum">
              <a:rPr lang="en-US" altLang="en-US" sz="1000"/>
              <a:pPr>
                <a:spcBef>
                  <a:spcPct val="0"/>
                </a:spcBef>
              </a:pPr>
              <a:t>34</a:t>
            </a:fld>
            <a:endParaRPr lang="en-US" altLang="en-US" sz="10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6EC0D153-2057-4FDC-8CEF-C7CB75B3D1D6}"/>
              </a:ext>
            </a:extLst>
          </p:cNvPr>
          <p:cNvSpPr>
            <a:spLocks noGrp="1" noRot="1" noChangeAspect="1" noTextEdit="1"/>
          </p:cNvSpPr>
          <p:nvPr>
            <p:ph type="sldImg"/>
          </p:nvPr>
        </p:nvSpPr>
        <p:spPr>
          <a:ln/>
        </p:spPr>
      </p:sp>
      <p:sp>
        <p:nvSpPr>
          <p:cNvPr id="67587" name="Notes Placeholder 2">
            <a:extLst>
              <a:ext uri="{FF2B5EF4-FFF2-40B4-BE49-F238E27FC236}">
                <a16:creationId xmlns:a16="http://schemas.microsoft.com/office/drawing/2014/main" id="{81BADE8B-D740-4188-A2D6-A3B25BF199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67588" name="Footer Placeholder 3">
            <a:extLst>
              <a:ext uri="{FF2B5EF4-FFF2-40B4-BE49-F238E27FC236}">
                <a16:creationId xmlns:a16="http://schemas.microsoft.com/office/drawing/2014/main" id="{CF866185-D8BC-4F2F-9CE3-FE2358D067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r>
              <a:rPr lang="en-US" altLang="en-US" sz="800"/>
              <a:t>The Pennsylvania Child Welfare Training Program</a:t>
            </a:r>
          </a:p>
        </p:txBody>
      </p:sp>
      <p:sp>
        <p:nvSpPr>
          <p:cNvPr id="67589" name="Slide Number Placeholder 4">
            <a:extLst>
              <a:ext uri="{FF2B5EF4-FFF2-40B4-BE49-F238E27FC236}">
                <a16:creationId xmlns:a16="http://schemas.microsoft.com/office/drawing/2014/main" id="{60C6245C-0CF8-4775-B7BD-6B749274E62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fld id="{87960FF8-DE25-42D7-AF20-1EE547AF8E4A}" type="slidenum">
              <a:rPr lang="en-US" altLang="en-US" sz="1000"/>
              <a:pPr>
                <a:spcBef>
                  <a:spcPct val="0"/>
                </a:spcBef>
              </a:pPr>
              <a:t>3</a:t>
            </a:fld>
            <a:endParaRPr lang="en-US" altLang="en-US" sz="10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8A2CF9CB-3410-4C33-8087-EF175507C26C}"/>
              </a:ext>
            </a:extLst>
          </p:cNvPr>
          <p:cNvSpPr>
            <a:spLocks noGrp="1" noRot="1" noChangeAspect="1" noTextEdit="1"/>
          </p:cNvSpPr>
          <p:nvPr>
            <p:ph type="sldImg"/>
          </p:nvPr>
        </p:nvSpPr>
        <p:spPr>
          <a:ln/>
        </p:spPr>
      </p:sp>
      <p:sp>
        <p:nvSpPr>
          <p:cNvPr id="95235" name="Notes Placeholder 2">
            <a:extLst>
              <a:ext uri="{FF2B5EF4-FFF2-40B4-BE49-F238E27FC236}">
                <a16:creationId xmlns:a16="http://schemas.microsoft.com/office/drawing/2014/main" id="{6B19BCD3-DEA8-4A59-B967-767A042E02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95236" name="Footer Placeholder 3">
            <a:extLst>
              <a:ext uri="{FF2B5EF4-FFF2-40B4-BE49-F238E27FC236}">
                <a16:creationId xmlns:a16="http://schemas.microsoft.com/office/drawing/2014/main" id="{E0CF9801-47DF-4B85-A5D6-420EE855CC6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r>
              <a:rPr lang="en-US" altLang="en-US" sz="800"/>
              <a:t>The Pennsylvania Child Welfare Training Program</a:t>
            </a:r>
          </a:p>
        </p:txBody>
      </p:sp>
      <p:sp>
        <p:nvSpPr>
          <p:cNvPr id="95237" name="Slide Number Placeholder 4">
            <a:extLst>
              <a:ext uri="{FF2B5EF4-FFF2-40B4-BE49-F238E27FC236}">
                <a16:creationId xmlns:a16="http://schemas.microsoft.com/office/drawing/2014/main" id="{6B216896-6559-406A-BFEA-9125E895238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fld id="{57AEE4B8-2D2B-4EA3-B640-C03968170D67}" type="slidenum">
              <a:rPr lang="en-US" altLang="en-US" sz="1000"/>
              <a:pPr>
                <a:spcBef>
                  <a:spcPct val="0"/>
                </a:spcBef>
              </a:pPr>
              <a:t>35</a:t>
            </a:fld>
            <a:endParaRPr lang="en-US" altLang="en-US" sz="10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7B936ECB-DA3B-469A-A6E4-97B95369438B}"/>
              </a:ext>
            </a:extLst>
          </p:cNvPr>
          <p:cNvSpPr>
            <a:spLocks noGrp="1" noRot="1" noChangeAspect="1" noTextEdit="1"/>
          </p:cNvSpPr>
          <p:nvPr>
            <p:ph type="sldImg"/>
          </p:nvPr>
        </p:nvSpPr>
        <p:spPr>
          <a:ln/>
        </p:spPr>
      </p:sp>
      <p:sp>
        <p:nvSpPr>
          <p:cNvPr id="96259" name="Notes Placeholder 2">
            <a:extLst>
              <a:ext uri="{FF2B5EF4-FFF2-40B4-BE49-F238E27FC236}">
                <a16:creationId xmlns:a16="http://schemas.microsoft.com/office/drawing/2014/main" id="{362544AB-49EC-4233-A84E-7A6D5F4834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96260" name="Footer Placeholder 3">
            <a:extLst>
              <a:ext uri="{FF2B5EF4-FFF2-40B4-BE49-F238E27FC236}">
                <a16:creationId xmlns:a16="http://schemas.microsoft.com/office/drawing/2014/main" id="{7DD602E9-9BDB-49F3-8C73-9119B17B923F}"/>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r>
              <a:rPr lang="en-US" altLang="en-US" sz="800"/>
              <a:t>The Pennsylvania Child Welfare Training Program</a:t>
            </a:r>
          </a:p>
        </p:txBody>
      </p:sp>
      <p:sp>
        <p:nvSpPr>
          <p:cNvPr id="96261" name="Slide Number Placeholder 4">
            <a:extLst>
              <a:ext uri="{FF2B5EF4-FFF2-40B4-BE49-F238E27FC236}">
                <a16:creationId xmlns:a16="http://schemas.microsoft.com/office/drawing/2014/main" id="{D5B50D69-7C8C-4A2E-8585-C284FE367B6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fld id="{C34936E6-4BDA-44B8-891A-923071E0508B}" type="slidenum">
              <a:rPr lang="en-US" altLang="en-US" sz="1000"/>
              <a:pPr>
                <a:spcBef>
                  <a:spcPct val="0"/>
                </a:spcBef>
              </a:pPr>
              <a:t>36</a:t>
            </a:fld>
            <a:endParaRPr lang="en-US" altLang="en-US" sz="10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4FEBBA31-3AD4-42C3-844E-E564A3B6D68D}"/>
              </a:ext>
            </a:extLst>
          </p:cNvPr>
          <p:cNvSpPr>
            <a:spLocks noGrp="1" noRot="1" noChangeAspect="1" noTextEdit="1"/>
          </p:cNvSpPr>
          <p:nvPr>
            <p:ph type="sldImg"/>
          </p:nvPr>
        </p:nvSpPr>
        <p:spPr>
          <a:ln/>
        </p:spPr>
      </p:sp>
      <p:sp>
        <p:nvSpPr>
          <p:cNvPr id="97283" name="Notes Placeholder 2">
            <a:extLst>
              <a:ext uri="{FF2B5EF4-FFF2-40B4-BE49-F238E27FC236}">
                <a16:creationId xmlns:a16="http://schemas.microsoft.com/office/drawing/2014/main" id="{4789B146-CD30-4319-8B50-483D5BE254D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97284" name="Footer Placeholder 3">
            <a:extLst>
              <a:ext uri="{FF2B5EF4-FFF2-40B4-BE49-F238E27FC236}">
                <a16:creationId xmlns:a16="http://schemas.microsoft.com/office/drawing/2014/main" id="{69FCE022-656F-40DA-B4F5-E37E70174AE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r>
              <a:rPr lang="en-US" altLang="en-US" sz="800"/>
              <a:t>The Pennsylvania Child Welfare Training Program</a:t>
            </a:r>
          </a:p>
        </p:txBody>
      </p:sp>
      <p:sp>
        <p:nvSpPr>
          <p:cNvPr id="97285" name="Slide Number Placeholder 4">
            <a:extLst>
              <a:ext uri="{FF2B5EF4-FFF2-40B4-BE49-F238E27FC236}">
                <a16:creationId xmlns:a16="http://schemas.microsoft.com/office/drawing/2014/main" id="{89F6DA5F-5FB9-4A54-BC92-35108FCA8BF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fld id="{1CD63D0C-9856-4F97-9129-99B61947BD41}" type="slidenum">
              <a:rPr lang="en-US" altLang="en-US" sz="1000"/>
              <a:pPr>
                <a:spcBef>
                  <a:spcPct val="0"/>
                </a:spcBef>
              </a:pPr>
              <a:t>37</a:t>
            </a:fld>
            <a:endParaRPr lang="en-US" altLang="en-US" sz="10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FFD147F0-49FB-480F-8C23-C76DE2F5DD6B}"/>
              </a:ext>
            </a:extLst>
          </p:cNvPr>
          <p:cNvSpPr>
            <a:spLocks noGrp="1" noRot="1" noChangeAspect="1" noTextEdit="1"/>
          </p:cNvSpPr>
          <p:nvPr>
            <p:ph type="sldImg"/>
          </p:nvPr>
        </p:nvSpPr>
        <p:spPr>
          <a:ln/>
        </p:spPr>
      </p:sp>
      <p:sp>
        <p:nvSpPr>
          <p:cNvPr id="98307" name="Notes Placeholder 2">
            <a:extLst>
              <a:ext uri="{FF2B5EF4-FFF2-40B4-BE49-F238E27FC236}">
                <a16:creationId xmlns:a16="http://schemas.microsoft.com/office/drawing/2014/main" id="{390B51BE-5BC9-4A27-834D-95F90A28F3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98308" name="Footer Placeholder 3">
            <a:extLst>
              <a:ext uri="{FF2B5EF4-FFF2-40B4-BE49-F238E27FC236}">
                <a16:creationId xmlns:a16="http://schemas.microsoft.com/office/drawing/2014/main" id="{0A4D52F7-CF3D-4DCD-B90E-8AA8DFAF366D}"/>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r>
              <a:rPr lang="en-US" altLang="en-US" sz="800"/>
              <a:t>The Pennsylvania Child Welfare Training Program</a:t>
            </a:r>
          </a:p>
        </p:txBody>
      </p:sp>
      <p:sp>
        <p:nvSpPr>
          <p:cNvPr id="98309" name="Slide Number Placeholder 4">
            <a:extLst>
              <a:ext uri="{FF2B5EF4-FFF2-40B4-BE49-F238E27FC236}">
                <a16:creationId xmlns:a16="http://schemas.microsoft.com/office/drawing/2014/main" id="{1A7FC064-F084-42BC-A6DF-A807A22A3CF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fld id="{9E225D94-8325-4C8D-B6D1-CBCE32C9EFEE}" type="slidenum">
              <a:rPr lang="en-US" altLang="en-US" sz="1000"/>
              <a:pPr>
                <a:spcBef>
                  <a:spcPct val="0"/>
                </a:spcBef>
              </a:pPr>
              <a:t>38</a:t>
            </a:fld>
            <a:endParaRPr lang="en-US" altLang="en-US" sz="10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7F257A23-B0A5-4035-B1F4-FE4BB2E9CA2B}"/>
              </a:ext>
            </a:extLst>
          </p:cNvPr>
          <p:cNvSpPr>
            <a:spLocks noGrp="1" noRot="1" noChangeAspect="1" noTextEdit="1"/>
          </p:cNvSpPr>
          <p:nvPr>
            <p:ph type="sldImg"/>
          </p:nvPr>
        </p:nvSpPr>
        <p:spPr>
          <a:ln/>
        </p:spPr>
      </p:sp>
      <p:sp>
        <p:nvSpPr>
          <p:cNvPr id="99331" name="Notes Placeholder 2">
            <a:extLst>
              <a:ext uri="{FF2B5EF4-FFF2-40B4-BE49-F238E27FC236}">
                <a16:creationId xmlns:a16="http://schemas.microsoft.com/office/drawing/2014/main" id="{244BD0D1-23FB-4E8E-9FFE-9B96350FEB9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99332" name="Footer Placeholder 3">
            <a:extLst>
              <a:ext uri="{FF2B5EF4-FFF2-40B4-BE49-F238E27FC236}">
                <a16:creationId xmlns:a16="http://schemas.microsoft.com/office/drawing/2014/main" id="{7A1AA6DF-2E74-4088-B408-A7A93A716A2F}"/>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r>
              <a:rPr lang="en-US" altLang="en-US" sz="800"/>
              <a:t>The Pennsylvania Child Welfare Training Program</a:t>
            </a:r>
          </a:p>
        </p:txBody>
      </p:sp>
      <p:sp>
        <p:nvSpPr>
          <p:cNvPr id="99333" name="Slide Number Placeholder 4">
            <a:extLst>
              <a:ext uri="{FF2B5EF4-FFF2-40B4-BE49-F238E27FC236}">
                <a16:creationId xmlns:a16="http://schemas.microsoft.com/office/drawing/2014/main" id="{D687961B-61CA-462C-AB81-728BECCD50D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fld id="{201AFC27-BCBA-4809-BDDA-EC8A122D576B}" type="slidenum">
              <a:rPr lang="en-US" altLang="en-US" sz="1000"/>
              <a:pPr>
                <a:spcBef>
                  <a:spcPct val="0"/>
                </a:spcBef>
              </a:pPr>
              <a:t>39</a:t>
            </a:fld>
            <a:endParaRPr lang="en-US" altLang="en-US" sz="10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B84E7C1D-7795-40C2-B1D9-D8ED1E146B2D}"/>
              </a:ext>
            </a:extLst>
          </p:cNvPr>
          <p:cNvSpPr>
            <a:spLocks noGrp="1" noRot="1" noChangeAspect="1" noTextEdit="1"/>
          </p:cNvSpPr>
          <p:nvPr>
            <p:ph type="sldImg"/>
          </p:nvPr>
        </p:nvSpPr>
        <p:spPr>
          <a:ln/>
        </p:spPr>
      </p:sp>
      <p:sp>
        <p:nvSpPr>
          <p:cNvPr id="100355" name="Notes Placeholder 2">
            <a:extLst>
              <a:ext uri="{FF2B5EF4-FFF2-40B4-BE49-F238E27FC236}">
                <a16:creationId xmlns:a16="http://schemas.microsoft.com/office/drawing/2014/main" id="{80C8EF90-92BC-4F91-8BE6-2764ECB675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100356" name="Footer Placeholder 3">
            <a:extLst>
              <a:ext uri="{FF2B5EF4-FFF2-40B4-BE49-F238E27FC236}">
                <a16:creationId xmlns:a16="http://schemas.microsoft.com/office/drawing/2014/main" id="{947AB15D-B025-4DCE-9D19-F112B3D45B7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r>
              <a:rPr lang="en-US" altLang="en-US" sz="800"/>
              <a:t>The Pennsylvania Child Welfare Training Program</a:t>
            </a:r>
          </a:p>
        </p:txBody>
      </p:sp>
      <p:sp>
        <p:nvSpPr>
          <p:cNvPr id="100357" name="Slide Number Placeholder 4">
            <a:extLst>
              <a:ext uri="{FF2B5EF4-FFF2-40B4-BE49-F238E27FC236}">
                <a16:creationId xmlns:a16="http://schemas.microsoft.com/office/drawing/2014/main" id="{03480C15-A726-43A7-A7F9-395478EF10B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fld id="{55F321EC-A0CD-47BF-83B1-A9993E8B41AB}" type="slidenum">
              <a:rPr lang="en-US" altLang="en-US" sz="1000"/>
              <a:pPr>
                <a:spcBef>
                  <a:spcPct val="0"/>
                </a:spcBef>
              </a:pPr>
              <a:t>40</a:t>
            </a:fld>
            <a:endParaRPr lang="en-US" altLang="en-US" sz="10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781327C4-C24F-490B-BB6E-0EFC4B978CA3}"/>
              </a:ext>
            </a:extLst>
          </p:cNvPr>
          <p:cNvSpPr>
            <a:spLocks noGrp="1" noRot="1" noChangeAspect="1" noTextEdit="1"/>
          </p:cNvSpPr>
          <p:nvPr>
            <p:ph type="sldImg"/>
          </p:nvPr>
        </p:nvSpPr>
        <p:spPr>
          <a:ln/>
        </p:spPr>
      </p:sp>
      <p:sp>
        <p:nvSpPr>
          <p:cNvPr id="101379" name="Notes Placeholder 2">
            <a:extLst>
              <a:ext uri="{FF2B5EF4-FFF2-40B4-BE49-F238E27FC236}">
                <a16:creationId xmlns:a16="http://schemas.microsoft.com/office/drawing/2014/main" id="{A83AAC31-24AD-4D8C-87EE-2F1DDBAAF8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101380" name="Footer Placeholder 3">
            <a:extLst>
              <a:ext uri="{FF2B5EF4-FFF2-40B4-BE49-F238E27FC236}">
                <a16:creationId xmlns:a16="http://schemas.microsoft.com/office/drawing/2014/main" id="{EFEED87A-E1CF-406E-AE90-E9F45E25CAF7}"/>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r>
              <a:rPr lang="en-US" altLang="en-US" sz="800"/>
              <a:t>The Pennsylvania Child Welfare Training Program</a:t>
            </a:r>
          </a:p>
        </p:txBody>
      </p:sp>
      <p:sp>
        <p:nvSpPr>
          <p:cNvPr id="101381" name="Slide Number Placeholder 4">
            <a:extLst>
              <a:ext uri="{FF2B5EF4-FFF2-40B4-BE49-F238E27FC236}">
                <a16:creationId xmlns:a16="http://schemas.microsoft.com/office/drawing/2014/main" id="{67A72AEF-27E2-4612-B061-EFD7A006F3C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fld id="{38907355-E7BD-483E-889A-7ED802381255}" type="slidenum">
              <a:rPr lang="en-US" altLang="en-US" sz="1000"/>
              <a:pPr>
                <a:spcBef>
                  <a:spcPct val="0"/>
                </a:spcBef>
              </a:pPr>
              <a:t>41</a:t>
            </a:fld>
            <a:endParaRPr lang="en-US" altLang="en-US" sz="10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C35B68EA-B103-455B-A72A-6DC14BCB29DA}"/>
              </a:ext>
            </a:extLst>
          </p:cNvPr>
          <p:cNvSpPr>
            <a:spLocks noGrp="1" noRot="1" noChangeAspect="1" noTextEdit="1"/>
          </p:cNvSpPr>
          <p:nvPr>
            <p:ph type="sldImg"/>
          </p:nvPr>
        </p:nvSpPr>
        <p:spPr>
          <a:ln/>
        </p:spPr>
      </p:sp>
      <p:sp>
        <p:nvSpPr>
          <p:cNvPr id="102403" name="Notes Placeholder 2">
            <a:extLst>
              <a:ext uri="{FF2B5EF4-FFF2-40B4-BE49-F238E27FC236}">
                <a16:creationId xmlns:a16="http://schemas.microsoft.com/office/drawing/2014/main" id="{F2EA9874-C7F3-41C9-A8DE-4198EA7F980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102404" name="Footer Placeholder 3">
            <a:extLst>
              <a:ext uri="{FF2B5EF4-FFF2-40B4-BE49-F238E27FC236}">
                <a16:creationId xmlns:a16="http://schemas.microsoft.com/office/drawing/2014/main" id="{7BDADC1B-C35A-4D9F-88D4-D61E8A723742}"/>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r>
              <a:rPr lang="en-US" altLang="en-US" sz="800"/>
              <a:t>The Pennsylvania Child Welfare Training Program</a:t>
            </a:r>
          </a:p>
        </p:txBody>
      </p:sp>
      <p:sp>
        <p:nvSpPr>
          <p:cNvPr id="102405" name="Slide Number Placeholder 4">
            <a:extLst>
              <a:ext uri="{FF2B5EF4-FFF2-40B4-BE49-F238E27FC236}">
                <a16:creationId xmlns:a16="http://schemas.microsoft.com/office/drawing/2014/main" id="{1D358437-EB74-4CE3-813F-723EFCADEAB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fld id="{6715B17A-62DF-4CC2-AD61-86E0821D99DA}" type="slidenum">
              <a:rPr lang="en-US" altLang="en-US" sz="1000"/>
              <a:pPr>
                <a:spcBef>
                  <a:spcPct val="0"/>
                </a:spcBef>
              </a:pPr>
              <a:t>42</a:t>
            </a:fld>
            <a:endParaRPr lang="en-US" altLang="en-US" sz="10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6206DC46-6683-4403-AF83-4A104D7E1B69}"/>
              </a:ext>
            </a:extLst>
          </p:cNvPr>
          <p:cNvSpPr>
            <a:spLocks noGrp="1" noRot="1" noChangeAspect="1" noTextEdit="1"/>
          </p:cNvSpPr>
          <p:nvPr>
            <p:ph type="sldImg"/>
          </p:nvPr>
        </p:nvSpPr>
        <p:spPr>
          <a:ln/>
        </p:spPr>
      </p:sp>
      <p:sp>
        <p:nvSpPr>
          <p:cNvPr id="103427" name="Notes Placeholder 2">
            <a:extLst>
              <a:ext uri="{FF2B5EF4-FFF2-40B4-BE49-F238E27FC236}">
                <a16:creationId xmlns:a16="http://schemas.microsoft.com/office/drawing/2014/main" id="{DEB948E2-71EC-428E-9143-EFA0FBA1985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103428" name="Footer Placeholder 3">
            <a:extLst>
              <a:ext uri="{FF2B5EF4-FFF2-40B4-BE49-F238E27FC236}">
                <a16:creationId xmlns:a16="http://schemas.microsoft.com/office/drawing/2014/main" id="{349B83B5-0F27-4DE7-823B-809E7DEEF7BA}"/>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r>
              <a:rPr lang="en-US" altLang="en-US" sz="800"/>
              <a:t>The Pennsylvania Child Welfare Training Program</a:t>
            </a:r>
          </a:p>
        </p:txBody>
      </p:sp>
      <p:sp>
        <p:nvSpPr>
          <p:cNvPr id="103429" name="Slide Number Placeholder 4">
            <a:extLst>
              <a:ext uri="{FF2B5EF4-FFF2-40B4-BE49-F238E27FC236}">
                <a16:creationId xmlns:a16="http://schemas.microsoft.com/office/drawing/2014/main" id="{943D952D-145A-4782-8F8D-9AC2C8469AC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fld id="{58E519DD-EE49-4C9A-98A7-BC888D4DC487}" type="slidenum">
              <a:rPr lang="en-US" altLang="en-US" sz="1000"/>
              <a:pPr>
                <a:spcBef>
                  <a:spcPct val="0"/>
                </a:spcBef>
              </a:pPr>
              <a:t>43</a:t>
            </a:fld>
            <a:endParaRPr lang="en-US" altLang="en-US" sz="10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57ED43F0-BF8F-4B79-B68B-A59BCE1D42FE}"/>
              </a:ext>
            </a:extLst>
          </p:cNvPr>
          <p:cNvSpPr>
            <a:spLocks noGrp="1" noRot="1" noChangeAspect="1" noTextEdit="1"/>
          </p:cNvSpPr>
          <p:nvPr>
            <p:ph type="sldImg"/>
          </p:nvPr>
        </p:nvSpPr>
        <p:spPr>
          <a:ln/>
        </p:spPr>
      </p:sp>
      <p:sp>
        <p:nvSpPr>
          <p:cNvPr id="104451" name="Notes Placeholder 2">
            <a:extLst>
              <a:ext uri="{FF2B5EF4-FFF2-40B4-BE49-F238E27FC236}">
                <a16:creationId xmlns:a16="http://schemas.microsoft.com/office/drawing/2014/main" id="{14741376-D131-42A8-9371-976C387DE7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104452" name="Footer Placeholder 3">
            <a:extLst>
              <a:ext uri="{FF2B5EF4-FFF2-40B4-BE49-F238E27FC236}">
                <a16:creationId xmlns:a16="http://schemas.microsoft.com/office/drawing/2014/main" id="{046F5D2B-44DC-4A94-822F-9738BE74AFB4}"/>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r>
              <a:rPr lang="en-US" altLang="en-US" sz="800"/>
              <a:t>The Pennsylvania Child Welfare Training Program</a:t>
            </a:r>
          </a:p>
        </p:txBody>
      </p:sp>
      <p:sp>
        <p:nvSpPr>
          <p:cNvPr id="104453" name="Slide Number Placeholder 4">
            <a:extLst>
              <a:ext uri="{FF2B5EF4-FFF2-40B4-BE49-F238E27FC236}">
                <a16:creationId xmlns:a16="http://schemas.microsoft.com/office/drawing/2014/main" id="{81D26AA7-8B98-4757-9921-9996481FB79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fld id="{2C502544-FD97-45D5-9F7F-5E417C4F688A}" type="slidenum">
              <a:rPr lang="en-US" altLang="en-US" sz="1000"/>
              <a:pPr>
                <a:spcBef>
                  <a:spcPct val="0"/>
                </a:spcBef>
              </a:pPr>
              <a:t>44</a:t>
            </a:fld>
            <a:endParaRPr lang="en-US" altLang="en-US"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9D7EA84B-82B1-4F1B-9CC1-DB2CCC6A4354}"/>
              </a:ext>
            </a:extLst>
          </p:cNvPr>
          <p:cNvSpPr>
            <a:spLocks noGrp="1" noRot="1" noChangeAspect="1" noTextEdit="1"/>
          </p:cNvSpPr>
          <p:nvPr>
            <p:ph type="sldImg"/>
          </p:nvPr>
        </p:nvSpPr>
        <p:spPr>
          <a:ln/>
        </p:spPr>
      </p:sp>
      <p:sp>
        <p:nvSpPr>
          <p:cNvPr id="68611" name="Notes Placeholder 2">
            <a:extLst>
              <a:ext uri="{FF2B5EF4-FFF2-40B4-BE49-F238E27FC236}">
                <a16:creationId xmlns:a16="http://schemas.microsoft.com/office/drawing/2014/main" id="{A4BCA8A9-C01F-4EFE-92BB-373DED29C1B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68612" name="Footer Placeholder 3">
            <a:extLst>
              <a:ext uri="{FF2B5EF4-FFF2-40B4-BE49-F238E27FC236}">
                <a16:creationId xmlns:a16="http://schemas.microsoft.com/office/drawing/2014/main" id="{C5DADCFD-D0AE-45B4-A76C-B270604659BF}"/>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r>
              <a:rPr lang="en-US" altLang="en-US" sz="800"/>
              <a:t>The Pennsylvania Child Welfare Training Program</a:t>
            </a:r>
          </a:p>
        </p:txBody>
      </p:sp>
      <p:sp>
        <p:nvSpPr>
          <p:cNvPr id="68613" name="Slide Number Placeholder 4">
            <a:extLst>
              <a:ext uri="{FF2B5EF4-FFF2-40B4-BE49-F238E27FC236}">
                <a16:creationId xmlns:a16="http://schemas.microsoft.com/office/drawing/2014/main" id="{0A7E200B-3E84-458F-B5B4-CCB42E7254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fld id="{D392044D-8E59-4022-AC3F-78B2A0FE63E4}" type="slidenum">
              <a:rPr lang="en-US" altLang="en-US" sz="1000"/>
              <a:pPr>
                <a:spcBef>
                  <a:spcPct val="0"/>
                </a:spcBef>
              </a:pPr>
              <a:t>4</a:t>
            </a:fld>
            <a:endParaRPr lang="en-US" altLang="en-US" sz="10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89F503B5-D518-45D6-A24D-715BE79FF12A}"/>
              </a:ext>
            </a:extLst>
          </p:cNvPr>
          <p:cNvSpPr>
            <a:spLocks noGrp="1" noRot="1" noChangeAspect="1" noTextEdit="1"/>
          </p:cNvSpPr>
          <p:nvPr>
            <p:ph type="sldImg"/>
          </p:nvPr>
        </p:nvSpPr>
        <p:spPr>
          <a:ln/>
        </p:spPr>
      </p:sp>
      <p:sp>
        <p:nvSpPr>
          <p:cNvPr id="105475" name="Notes Placeholder 2">
            <a:extLst>
              <a:ext uri="{FF2B5EF4-FFF2-40B4-BE49-F238E27FC236}">
                <a16:creationId xmlns:a16="http://schemas.microsoft.com/office/drawing/2014/main" id="{700B0C5D-0B2A-428C-BD6B-E441A463502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105476" name="Footer Placeholder 3">
            <a:extLst>
              <a:ext uri="{FF2B5EF4-FFF2-40B4-BE49-F238E27FC236}">
                <a16:creationId xmlns:a16="http://schemas.microsoft.com/office/drawing/2014/main" id="{F04D7BD0-68FB-42B9-A51B-CAF4B07C4E2D}"/>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r>
              <a:rPr lang="en-US" altLang="en-US" sz="800"/>
              <a:t>The Pennsylvania Child Welfare Training Program</a:t>
            </a:r>
          </a:p>
        </p:txBody>
      </p:sp>
      <p:sp>
        <p:nvSpPr>
          <p:cNvPr id="105477" name="Slide Number Placeholder 4">
            <a:extLst>
              <a:ext uri="{FF2B5EF4-FFF2-40B4-BE49-F238E27FC236}">
                <a16:creationId xmlns:a16="http://schemas.microsoft.com/office/drawing/2014/main" id="{7B865A4F-8D6E-487B-99C1-4DA72B510F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fld id="{776129FC-22BA-4F2E-969F-059DAA6579BC}" type="slidenum">
              <a:rPr lang="en-US" altLang="en-US" sz="1000"/>
              <a:pPr>
                <a:spcBef>
                  <a:spcPct val="0"/>
                </a:spcBef>
              </a:pPr>
              <a:t>45</a:t>
            </a:fld>
            <a:endParaRPr lang="en-US" altLang="en-US" sz="10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73C54D3F-6FC4-49BC-9DED-5751163F29F1}"/>
              </a:ext>
            </a:extLst>
          </p:cNvPr>
          <p:cNvSpPr>
            <a:spLocks noGrp="1" noRot="1" noChangeAspect="1" noTextEdit="1"/>
          </p:cNvSpPr>
          <p:nvPr>
            <p:ph type="sldImg"/>
          </p:nvPr>
        </p:nvSpPr>
        <p:spPr>
          <a:ln/>
        </p:spPr>
      </p:sp>
      <p:sp>
        <p:nvSpPr>
          <p:cNvPr id="106499" name="Notes Placeholder 2">
            <a:extLst>
              <a:ext uri="{FF2B5EF4-FFF2-40B4-BE49-F238E27FC236}">
                <a16:creationId xmlns:a16="http://schemas.microsoft.com/office/drawing/2014/main" id="{06EF16D5-6F5D-40EC-9B18-94716CDDDE5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106500" name="Footer Placeholder 3">
            <a:extLst>
              <a:ext uri="{FF2B5EF4-FFF2-40B4-BE49-F238E27FC236}">
                <a16:creationId xmlns:a16="http://schemas.microsoft.com/office/drawing/2014/main" id="{3AD7D4AA-53DD-423D-B1B9-CA032645930C}"/>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r>
              <a:rPr lang="en-US" altLang="en-US" sz="800"/>
              <a:t>The Pennsylvania Child Welfare Training Program</a:t>
            </a:r>
          </a:p>
        </p:txBody>
      </p:sp>
      <p:sp>
        <p:nvSpPr>
          <p:cNvPr id="106501" name="Slide Number Placeholder 4">
            <a:extLst>
              <a:ext uri="{FF2B5EF4-FFF2-40B4-BE49-F238E27FC236}">
                <a16:creationId xmlns:a16="http://schemas.microsoft.com/office/drawing/2014/main" id="{E1316790-9E33-4F28-B0CE-35799CA413A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fld id="{C9449779-BF65-483F-BD53-73412B88BC0D}" type="slidenum">
              <a:rPr lang="en-US" altLang="en-US" sz="1000"/>
              <a:pPr>
                <a:spcBef>
                  <a:spcPct val="0"/>
                </a:spcBef>
              </a:pPr>
              <a:t>46</a:t>
            </a:fld>
            <a:endParaRPr lang="en-US" altLang="en-US" sz="10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91E15719-2693-4BD0-83F9-70713F1CD9FC}"/>
              </a:ext>
            </a:extLst>
          </p:cNvPr>
          <p:cNvSpPr>
            <a:spLocks noGrp="1" noRot="1" noChangeAspect="1" noTextEdit="1"/>
          </p:cNvSpPr>
          <p:nvPr>
            <p:ph type="sldImg"/>
          </p:nvPr>
        </p:nvSpPr>
        <p:spPr>
          <a:ln/>
        </p:spPr>
      </p:sp>
      <p:sp>
        <p:nvSpPr>
          <p:cNvPr id="107523" name="Notes Placeholder 2">
            <a:extLst>
              <a:ext uri="{FF2B5EF4-FFF2-40B4-BE49-F238E27FC236}">
                <a16:creationId xmlns:a16="http://schemas.microsoft.com/office/drawing/2014/main" id="{1389D479-CBB0-46D4-9EB0-9CE5E2DF3E1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107524" name="Footer Placeholder 3">
            <a:extLst>
              <a:ext uri="{FF2B5EF4-FFF2-40B4-BE49-F238E27FC236}">
                <a16:creationId xmlns:a16="http://schemas.microsoft.com/office/drawing/2014/main" id="{A700AE92-7806-4D52-B700-AA0A35BE18AC}"/>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r>
              <a:rPr lang="en-US" altLang="en-US" sz="800"/>
              <a:t>The Pennsylvania Child Welfare Training Program</a:t>
            </a:r>
          </a:p>
        </p:txBody>
      </p:sp>
      <p:sp>
        <p:nvSpPr>
          <p:cNvPr id="107525" name="Slide Number Placeholder 4">
            <a:extLst>
              <a:ext uri="{FF2B5EF4-FFF2-40B4-BE49-F238E27FC236}">
                <a16:creationId xmlns:a16="http://schemas.microsoft.com/office/drawing/2014/main" id="{C41B351D-BCDF-4812-AFE4-74E8114E47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fld id="{C55DD2AA-5A25-459D-9A9A-0529CA4CE00B}" type="slidenum">
              <a:rPr lang="en-US" altLang="en-US" sz="1000"/>
              <a:pPr>
                <a:spcBef>
                  <a:spcPct val="0"/>
                </a:spcBef>
              </a:pPr>
              <a:t>47</a:t>
            </a:fld>
            <a:endParaRPr lang="en-US" altLang="en-US" sz="10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CF5387D4-4C33-4A6D-BCD1-55DE46BDCC6C}"/>
              </a:ext>
            </a:extLst>
          </p:cNvPr>
          <p:cNvSpPr>
            <a:spLocks noGrp="1" noRot="1" noChangeAspect="1" noTextEdit="1"/>
          </p:cNvSpPr>
          <p:nvPr>
            <p:ph type="sldImg"/>
          </p:nvPr>
        </p:nvSpPr>
        <p:spPr>
          <a:ln/>
        </p:spPr>
      </p:sp>
      <p:sp>
        <p:nvSpPr>
          <p:cNvPr id="108547" name="Notes Placeholder 2">
            <a:extLst>
              <a:ext uri="{FF2B5EF4-FFF2-40B4-BE49-F238E27FC236}">
                <a16:creationId xmlns:a16="http://schemas.microsoft.com/office/drawing/2014/main" id="{1D667592-6E93-4231-A35B-D63D2C8841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108548" name="Footer Placeholder 3">
            <a:extLst>
              <a:ext uri="{FF2B5EF4-FFF2-40B4-BE49-F238E27FC236}">
                <a16:creationId xmlns:a16="http://schemas.microsoft.com/office/drawing/2014/main" id="{481105AD-7A9F-435B-8DCB-823D90CFD12C}"/>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r>
              <a:rPr lang="en-US" altLang="en-US" sz="800"/>
              <a:t>The Pennsylvania Child Welfare Training Program</a:t>
            </a:r>
          </a:p>
        </p:txBody>
      </p:sp>
      <p:sp>
        <p:nvSpPr>
          <p:cNvPr id="108549" name="Slide Number Placeholder 4">
            <a:extLst>
              <a:ext uri="{FF2B5EF4-FFF2-40B4-BE49-F238E27FC236}">
                <a16:creationId xmlns:a16="http://schemas.microsoft.com/office/drawing/2014/main" id="{FC7EC002-0139-4D4E-A1AC-9B0296C75F4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fld id="{74CDD973-A6A5-4C5F-9F39-2AA616DAB2AD}" type="slidenum">
              <a:rPr lang="en-US" altLang="en-US" sz="1000"/>
              <a:pPr>
                <a:spcBef>
                  <a:spcPct val="0"/>
                </a:spcBef>
              </a:pPr>
              <a:t>48</a:t>
            </a:fld>
            <a:endParaRPr lang="en-US" altLang="en-US" sz="10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D542FD28-E98D-4FB9-B5BE-B9E3932E4343}"/>
              </a:ext>
            </a:extLst>
          </p:cNvPr>
          <p:cNvSpPr>
            <a:spLocks noGrp="1" noRot="1" noChangeAspect="1" noTextEdit="1"/>
          </p:cNvSpPr>
          <p:nvPr>
            <p:ph type="sldImg"/>
          </p:nvPr>
        </p:nvSpPr>
        <p:spPr>
          <a:ln/>
        </p:spPr>
      </p:sp>
      <p:sp>
        <p:nvSpPr>
          <p:cNvPr id="109571" name="Notes Placeholder 2">
            <a:extLst>
              <a:ext uri="{FF2B5EF4-FFF2-40B4-BE49-F238E27FC236}">
                <a16:creationId xmlns:a16="http://schemas.microsoft.com/office/drawing/2014/main" id="{D469128D-8882-44FF-BD7F-C4E41282926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109572" name="Footer Placeholder 3">
            <a:extLst>
              <a:ext uri="{FF2B5EF4-FFF2-40B4-BE49-F238E27FC236}">
                <a16:creationId xmlns:a16="http://schemas.microsoft.com/office/drawing/2014/main" id="{8A3E1310-F7FC-4A3A-BE59-F0B0F092336B}"/>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r>
              <a:rPr lang="en-US" altLang="en-US" sz="800"/>
              <a:t>The Pennsylvania Child Welfare Training Program</a:t>
            </a:r>
          </a:p>
        </p:txBody>
      </p:sp>
      <p:sp>
        <p:nvSpPr>
          <p:cNvPr id="109573" name="Slide Number Placeholder 4">
            <a:extLst>
              <a:ext uri="{FF2B5EF4-FFF2-40B4-BE49-F238E27FC236}">
                <a16:creationId xmlns:a16="http://schemas.microsoft.com/office/drawing/2014/main" id="{6C42D556-6A3D-4185-BF39-535B9F2831E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fld id="{FDA6B6D6-3BEB-48A5-A81F-0BE048349ACE}" type="slidenum">
              <a:rPr lang="en-US" altLang="en-US" sz="1000"/>
              <a:pPr>
                <a:spcBef>
                  <a:spcPct val="0"/>
                </a:spcBef>
              </a:pPr>
              <a:t>49</a:t>
            </a:fld>
            <a:endParaRPr lang="en-US" altLang="en-US" sz="10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EAF26325-B2BF-46DD-8D1A-F0844BE54F87}"/>
              </a:ext>
            </a:extLst>
          </p:cNvPr>
          <p:cNvSpPr>
            <a:spLocks noGrp="1" noRot="1" noChangeAspect="1" noTextEdit="1"/>
          </p:cNvSpPr>
          <p:nvPr>
            <p:ph type="sldImg"/>
          </p:nvPr>
        </p:nvSpPr>
        <p:spPr>
          <a:ln/>
        </p:spPr>
      </p:sp>
      <p:sp>
        <p:nvSpPr>
          <p:cNvPr id="110595" name="Notes Placeholder 2">
            <a:extLst>
              <a:ext uri="{FF2B5EF4-FFF2-40B4-BE49-F238E27FC236}">
                <a16:creationId xmlns:a16="http://schemas.microsoft.com/office/drawing/2014/main" id="{15A79783-AC8B-496E-9AA8-CBE178FC98E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110596" name="Footer Placeholder 3">
            <a:extLst>
              <a:ext uri="{FF2B5EF4-FFF2-40B4-BE49-F238E27FC236}">
                <a16:creationId xmlns:a16="http://schemas.microsoft.com/office/drawing/2014/main" id="{F960BBE4-EB4F-4875-A7AA-0B004FD4C0DC}"/>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r>
              <a:rPr lang="en-US" altLang="en-US" sz="800"/>
              <a:t>The Pennsylvania Child Welfare Training Program</a:t>
            </a:r>
          </a:p>
        </p:txBody>
      </p:sp>
      <p:sp>
        <p:nvSpPr>
          <p:cNvPr id="110597" name="Slide Number Placeholder 4">
            <a:extLst>
              <a:ext uri="{FF2B5EF4-FFF2-40B4-BE49-F238E27FC236}">
                <a16:creationId xmlns:a16="http://schemas.microsoft.com/office/drawing/2014/main" id="{9DF39BD4-02E1-4655-8235-71E4859C6E2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fld id="{83B6DAED-631D-4B5C-AB57-8CCBF3A61716}" type="slidenum">
              <a:rPr lang="en-US" altLang="en-US" sz="1000"/>
              <a:pPr>
                <a:spcBef>
                  <a:spcPct val="0"/>
                </a:spcBef>
              </a:pPr>
              <a:t>50</a:t>
            </a:fld>
            <a:endParaRPr lang="en-US" altLang="en-US" sz="10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D186A20F-BB1E-47E9-93EF-FF5C61406EE2}"/>
              </a:ext>
            </a:extLst>
          </p:cNvPr>
          <p:cNvSpPr>
            <a:spLocks noGrp="1" noRot="1" noChangeAspect="1" noTextEdit="1"/>
          </p:cNvSpPr>
          <p:nvPr>
            <p:ph type="sldImg"/>
          </p:nvPr>
        </p:nvSpPr>
        <p:spPr>
          <a:ln/>
        </p:spPr>
      </p:sp>
      <p:sp>
        <p:nvSpPr>
          <p:cNvPr id="111619" name="Notes Placeholder 2">
            <a:extLst>
              <a:ext uri="{FF2B5EF4-FFF2-40B4-BE49-F238E27FC236}">
                <a16:creationId xmlns:a16="http://schemas.microsoft.com/office/drawing/2014/main" id="{8076F7E6-F56D-492A-B387-18D3E3493B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111620" name="Footer Placeholder 3">
            <a:extLst>
              <a:ext uri="{FF2B5EF4-FFF2-40B4-BE49-F238E27FC236}">
                <a16:creationId xmlns:a16="http://schemas.microsoft.com/office/drawing/2014/main" id="{FD7E3820-581A-4D72-80EA-5D052ADA93AC}"/>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r>
              <a:rPr lang="en-US" altLang="en-US" sz="800"/>
              <a:t>The Pennsylvania Child Welfare Training Program</a:t>
            </a:r>
          </a:p>
        </p:txBody>
      </p:sp>
      <p:sp>
        <p:nvSpPr>
          <p:cNvPr id="111621" name="Slide Number Placeholder 4">
            <a:extLst>
              <a:ext uri="{FF2B5EF4-FFF2-40B4-BE49-F238E27FC236}">
                <a16:creationId xmlns:a16="http://schemas.microsoft.com/office/drawing/2014/main" id="{88B41BC5-50E6-4836-A4E3-B548B22D6F6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fld id="{56D8E176-FD99-48FA-ABA9-24F591AD06A6}" type="slidenum">
              <a:rPr lang="en-US" altLang="en-US" sz="1000"/>
              <a:pPr>
                <a:spcBef>
                  <a:spcPct val="0"/>
                </a:spcBef>
              </a:pPr>
              <a:t>51</a:t>
            </a:fld>
            <a:endParaRPr lang="en-US" altLang="en-US" sz="10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437A8453-9B15-49F5-A468-7BEB996E8E53}"/>
              </a:ext>
            </a:extLst>
          </p:cNvPr>
          <p:cNvSpPr>
            <a:spLocks noGrp="1" noRot="1" noChangeAspect="1" noTextEdit="1"/>
          </p:cNvSpPr>
          <p:nvPr>
            <p:ph type="sldImg"/>
          </p:nvPr>
        </p:nvSpPr>
        <p:spPr>
          <a:ln/>
        </p:spPr>
      </p:sp>
      <p:sp>
        <p:nvSpPr>
          <p:cNvPr id="112643" name="Notes Placeholder 2">
            <a:extLst>
              <a:ext uri="{FF2B5EF4-FFF2-40B4-BE49-F238E27FC236}">
                <a16:creationId xmlns:a16="http://schemas.microsoft.com/office/drawing/2014/main" id="{7FA410BF-65CC-4F6C-9C84-1CA0E9888E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112644" name="Footer Placeholder 3">
            <a:extLst>
              <a:ext uri="{FF2B5EF4-FFF2-40B4-BE49-F238E27FC236}">
                <a16:creationId xmlns:a16="http://schemas.microsoft.com/office/drawing/2014/main" id="{369DE961-57CF-49B4-9FA5-A83C079DBAD2}"/>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r>
              <a:rPr lang="en-US" altLang="en-US" sz="800"/>
              <a:t>The Pennsylvania Child Welfare Training Program</a:t>
            </a:r>
          </a:p>
        </p:txBody>
      </p:sp>
      <p:sp>
        <p:nvSpPr>
          <p:cNvPr id="112645" name="Slide Number Placeholder 4">
            <a:extLst>
              <a:ext uri="{FF2B5EF4-FFF2-40B4-BE49-F238E27FC236}">
                <a16:creationId xmlns:a16="http://schemas.microsoft.com/office/drawing/2014/main" id="{22FDB5DC-4518-4059-B7E8-4F306BAFA94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fld id="{80C7689F-7BFB-4326-A450-E1FEC72F7E03}" type="slidenum">
              <a:rPr lang="en-US" altLang="en-US" sz="1000"/>
              <a:pPr>
                <a:spcBef>
                  <a:spcPct val="0"/>
                </a:spcBef>
              </a:pPr>
              <a:t>52</a:t>
            </a:fld>
            <a:endParaRPr lang="en-US" altLang="en-US" sz="10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2060E9EA-7B42-43C3-A300-003DEEE5B5C6}"/>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9B182608-A175-4CA2-A39D-B308386658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113668" name="Footer Placeholder 3">
            <a:extLst>
              <a:ext uri="{FF2B5EF4-FFF2-40B4-BE49-F238E27FC236}">
                <a16:creationId xmlns:a16="http://schemas.microsoft.com/office/drawing/2014/main" id="{519653AE-317C-44BD-A96C-D5D49FCB36AA}"/>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r>
              <a:rPr lang="en-US" altLang="en-US" sz="800"/>
              <a:t>The Pennsylvania Child Welfare Training Program</a:t>
            </a:r>
          </a:p>
        </p:txBody>
      </p:sp>
      <p:sp>
        <p:nvSpPr>
          <p:cNvPr id="113669" name="Slide Number Placeholder 4">
            <a:extLst>
              <a:ext uri="{FF2B5EF4-FFF2-40B4-BE49-F238E27FC236}">
                <a16:creationId xmlns:a16="http://schemas.microsoft.com/office/drawing/2014/main" id="{1EEC6F61-6F09-4F73-9C7A-7BEC0809F09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fld id="{2F9E2667-9965-4408-BE21-870E146B1E39}" type="slidenum">
              <a:rPr lang="en-US" altLang="en-US" sz="1000"/>
              <a:pPr>
                <a:spcBef>
                  <a:spcPct val="0"/>
                </a:spcBef>
              </a:pPr>
              <a:t>53</a:t>
            </a:fld>
            <a:endParaRPr lang="en-US" altLang="en-US"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C3F059B6-65B7-4AFE-B82B-CF1998FD3B7F}"/>
              </a:ext>
            </a:extLst>
          </p:cNvPr>
          <p:cNvSpPr>
            <a:spLocks noGrp="1" noRot="1" noChangeAspect="1" noTextEdit="1"/>
          </p:cNvSpPr>
          <p:nvPr>
            <p:ph type="sldImg"/>
          </p:nvPr>
        </p:nvSpPr>
        <p:spPr>
          <a:ln/>
        </p:spPr>
      </p:sp>
      <p:sp>
        <p:nvSpPr>
          <p:cNvPr id="69635" name="Notes Placeholder 2">
            <a:extLst>
              <a:ext uri="{FF2B5EF4-FFF2-40B4-BE49-F238E27FC236}">
                <a16:creationId xmlns:a16="http://schemas.microsoft.com/office/drawing/2014/main" id="{A0C687F8-D9F6-467A-A927-CC1136D9BFB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69636" name="Footer Placeholder 3">
            <a:extLst>
              <a:ext uri="{FF2B5EF4-FFF2-40B4-BE49-F238E27FC236}">
                <a16:creationId xmlns:a16="http://schemas.microsoft.com/office/drawing/2014/main" id="{6DEEE853-E00A-47BB-BD00-C465E8C2BE07}"/>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r>
              <a:rPr lang="en-US" altLang="en-US" sz="800"/>
              <a:t>The Pennsylvania Child Welfare Training Program</a:t>
            </a:r>
          </a:p>
        </p:txBody>
      </p:sp>
      <p:sp>
        <p:nvSpPr>
          <p:cNvPr id="69637" name="Slide Number Placeholder 4">
            <a:extLst>
              <a:ext uri="{FF2B5EF4-FFF2-40B4-BE49-F238E27FC236}">
                <a16:creationId xmlns:a16="http://schemas.microsoft.com/office/drawing/2014/main" id="{72A77EBB-A1EE-4F26-8BE8-A9FFF4296F6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fld id="{4A0735FE-810D-496E-83E2-6F94C7A3FEE2}" type="slidenum">
              <a:rPr lang="en-US" altLang="en-US" sz="1000"/>
              <a:pPr>
                <a:spcBef>
                  <a:spcPct val="0"/>
                </a:spcBef>
              </a:pPr>
              <a:t>5</a:t>
            </a:fld>
            <a:endParaRPr lang="en-US" altLang="en-US" sz="10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6F127AF5-DC8A-45E2-9A2F-EFA463E0CA5C}"/>
              </a:ext>
            </a:extLst>
          </p:cNvPr>
          <p:cNvSpPr>
            <a:spLocks noGrp="1" noRot="1" noChangeAspect="1" noTextEdit="1"/>
          </p:cNvSpPr>
          <p:nvPr>
            <p:ph type="sldImg"/>
          </p:nvPr>
        </p:nvSpPr>
        <p:spPr>
          <a:ln/>
        </p:spPr>
      </p:sp>
      <p:sp>
        <p:nvSpPr>
          <p:cNvPr id="70659" name="Notes Placeholder 2">
            <a:extLst>
              <a:ext uri="{FF2B5EF4-FFF2-40B4-BE49-F238E27FC236}">
                <a16:creationId xmlns:a16="http://schemas.microsoft.com/office/drawing/2014/main" id="{D44F7C21-6376-4E9D-B8B1-9E0251CF79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70660" name="Footer Placeholder 3">
            <a:extLst>
              <a:ext uri="{FF2B5EF4-FFF2-40B4-BE49-F238E27FC236}">
                <a16:creationId xmlns:a16="http://schemas.microsoft.com/office/drawing/2014/main" id="{EF6DB410-35FA-4B35-83E8-D76E2DFD9D9D}"/>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r>
              <a:rPr lang="en-US" altLang="en-US" sz="800"/>
              <a:t>The Pennsylvania Child Welfare Training Program</a:t>
            </a:r>
          </a:p>
        </p:txBody>
      </p:sp>
      <p:sp>
        <p:nvSpPr>
          <p:cNvPr id="70661" name="Slide Number Placeholder 4">
            <a:extLst>
              <a:ext uri="{FF2B5EF4-FFF2-40B4-BE49-F238E27FC236}">
                <a16:creationId xmlns:a16="http://schemas.microsoft.com/office/drawing/2014/main" id="{FC988C7D-2149-4628-ADEC-E36AFEF6F61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fld id="{C5B53ABA-0A90-4B73-A87D-53FA587D54D1}" type="slidenum">
              <a:rPr lang="en-US" altLang="en-US" sz="1000"/>
              <a:pPr>
                <a:spcBef>
                  <a:spcPct val="0"/>
                </a:spcBef>
              </a:pPr>
              <a:t>6</a:t>
            </a:fld>
            <a:endParaRPr lang="en-US" altLang="en-US" sz="10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3D498705-C386-418E-8D81-8DE9969E5888}"/>
              </a:ext>
            </a:extLst>
          </p:cNvPr>
          <p:cNvSpPr>
            <a:spLocks noGrp="1" noRot="1" noChangeAspect="1" noTextEdit="1"/>
          </p:cNvSpPr>
          <p:nvPr>
            <p:ph type="sldImg"/>
          </p:nvPr>
        </p:nvSpPr>
        <p:spPr>
          <a:ln/>
        </p:spPr>
      </p:sp>
      <p:sp>
        <p:nvSpPr>
          <p:cNvPr id="71683" name="Notes Placeholder 2">
            <a:extLst>
              <a:ext uri="{FF2B5EF4-FFF2-40B4-BE49-F238E27FC236}">
                <a16:creationId xmlns:a16="http://schemas.microsoft.com/office/drawing/2014/main" id="{3227D964-4239-4444-BA17-907D5ABD30C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71684" name="Footer Placeholder 3">
            <a:extLst>
              <a:ext uri="{FF2B5EF4-FFF2-40B4-BE49-F238E27FC236}">
                <a16:creationId xmlns:a16="http://schemas.microsoft.com/office/drawing/2014/main" id="{A710FEBC-B745-43C3-9BBE-8333F74BA8F3}"/>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r>
              <a:rPr lang="en-US" altLang="en-US" sz="800"/>
              <a:t>The Pennsylvania Child Welfare Training Program</a:t>
            </a:r>
          </a:p>
        </p:txBody>
      </p:sp>
      <p:sp>
        <p:nvSpPr>
          <p:cNvPr id="71685" name="Slide Number Placeholder 4">
            <a:extLst>
              <a:ext uri="{FF2B5EF4-FFF2-40B4-BE49-F238E27FC236}">
                <a16:creationId xmlns:a16="http://schemas.microsoft.com/office/drawing/2014/main" id="{6AFE0E8E-1223-4D70-B648-AAC23D4ABD8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fld id="{C2FBC988-D11B-4554-A8C5-3866B14DE1EA}" type="slidenum">
              <a:rPr lang="en-US" altLang="en-US" sz="1000"/>
              <a:pPr>
                <a:spcBef>
                  <a:spcPct val="0"/>
                </a:spcBef>
              </a:pPr>
              <a:t>7</a:t>
            </a:fld>
            <a:endParaRPr lang="en-US" altLang="en-US" sz="10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2F41BACE-00B7-4853-9505-95E8E3C6414F}"/>
              </a:ext>
            </a:extLst>
          </p:cNvPr>
          <p:cNvSpPr>
            <a:spLocks noGrp="1" noRot="1" noChangeAspect="1" noTextEdit="1"/>
          </p:cNvSpPr>
          <p:nvPr>
            <p:ph type="sldImg"/>
          </p:nvPr>
        </p:nvSpPr>
        <p:spPr>
          <a:ln/>
        </p:spPr>
      </p:sp>
      <p:sp>
        <p:nvSpPr>
          <p:cNvPr id="72707" name="Notes Placeholder 2">
            <a:extLst>
              <a:ext uri="{FF2B5EF4-FFF2-40B4-BE49-F238E27FC236}">
                <a16:creationId xmlns:a16="http://schemas.microsoft.com/office/drawing/2014/main" id="{5F96E94E-648D-4640-ACB2-DF763D8873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72708" name="Footer Placeholder 3">
            <a:extLst>
              <a:ext uri="{FF2B5EF4-FFF2-40B4-BE49-F238E27FC236}">
                <a16:creationId xmlns:a16="http://schemas.microsoft.com/office/drawing/2014/main" id="{18E7B10B-F117-414B-BB8C-B3EB23AD6634}"/>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r>
              <a:rPr lang="en-US" altLang="en-US" sz="800"/>
              <a:t>The Pennsylvania Child Welfare Training Program</a:t>
            </a:r>
          </a:p>
        </p:txBody>
      </p:sp>
      <p:sp>
        <p:nvSpPr>
          <p:cNvPr id="72709" name="Slide Number Placeholder 4">
            <a:extLst>
              <a:ext uri="{FF2B5EF4-FFF2-40B4-BE49-F238E27FC236}">
                <a16:creationId xmlns:a16="http://schemas.microsoft.com/office/drawing/2014/main" id="{D63B3E42-D3BA-4056-B191-9B869A69673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fld id="{D204409F-1E1A-4CD4-ACF3-D690EBF2D843}" type="slidenum">
              <a:rPr lang="en-US" altLang="en-US" sz="1000"/>
              <a:pPr>
                <a:spcBef>
                  <a:spcPct val="0"/>
                </a:spcBef>
              </a:pPr>
              <a:t>8</a:t>
            </a:fld>
            <a:endParaRPr lang="en-US" altLang="en-US" sz="10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2FD5EEEE-072A-4DDD-841E-CB8D2F9FCADB}"/>
              </a:ext>
            </a:extLst>
          </p:cNvPr>
          <p:cNvSpPr>
            <a:spLocks noGrp="1" noRot="1" noChangeAspect="1" noTextEdit="1"/>
          </p:cNvSpPr>
          <p:nvPr>
            <p:ph type="sldImg"/>
          </p:nvPr>
        </p:nvSpPr>
        <p:spPr>
          <a:ln/>
        </p:spPr>
      </p:sp>
      <p:sp>
        <p:nvSpPr>
          <p:cNvPr id="73731" name="Notes Placeholder 2">
            <a:extLst>
              <a:ext uri="{FF2B5EF4-FFF2-40B4-BE49-F238E27FC236}">
                <a16:creationId xmlns:a16="http://schemas.microsoft.com/office/drawing/2014/main" id="{52C7FE74-8D61-4AF5-A7C6-508AAAC51F7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73732" name="Footer Placeholder 3">
            <a:extLst>
              <a:ext uri="{FF2B5EF4-FFF2-40B4-BE49-F238E27FC236}">
                <a16:creationId xmlns:a16="http://schemas.microsoft.com/office/drawing/2014/main" id="{3AE3DD0A-CFC7-47C1-975C-0F892D12A31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r>
              <a:rPr lang="en-US" altLang="en-US" sz="800"/>
              <a:t>The Pennsylvania Child Welfare Training Program</a:t>
            </a:r>
          </a:p>
        </p:txBody>
      </p:sp>
      <p:sp>
        <p:nvSpPr>
          <p:cNvPr id="73733" name="Slide Number Placeholder 4">
            <a:extLst>
              <a:ext uri="{FF2B5EF4-FFF2-40B4-BE49-F238E27FC236}">
                <a16:creationId xmlns:a16="http://schemas.microsoft.com/office/drawing/2014/main" id="{9B7701D5-D2C9-4EEA-A206-30DDBAB7D3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30000"/>
              </a:spcBef>
              <a:defRPr sz="13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30000"/>
              </a:spcBef>
              <a:defRPr sz="11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30000"/>
              </a:spcBef>
              <a:defRPr sz="1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Georgia" panose="02040502050405020303" pitchFamily="18" charset="0"/>
                <a:ea typeface="ＭＳ Ｐゴシック" panose="020B0600070205080204" pitchFamily="34" charset="-128"/>
              </a:defRPr>
            </a:lvl9pPr>
          </a:lstStyle>
          <a:p>
            <a:pPr>
              <a:spcBef>
                <a:spcPct val="0"/>
              </a:spcBef>
            </a:pPr>
            <a:fld id="{77785D2E-424B-4562-B942-F9CE04906B75}" type="slidenum">
              <a:rPr lang="en-US" altLang="en-US" sz="1000"/>
              <a:pPr>
                <a:spcBef>
                  <a:spcPct val="0"/>
                </a:spcBef>
              </a:pPr>
              <a:t>9</a:t>
            </a:fld>
            <a:endParaRPr lang="en-US" altLang="en-US" sz="10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DDDE0FFF-0DE7-4BB3-9131-D8C49DE4B87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3175"/>
            <a:ext cx="9142412"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p:nvPr>
        </p:nvSpPr>
        <p:spPr>
          <a:xfrm>
            <a:off x="304800" y="1264022"/>
            <a:ext cx="8534400" cy="914400"/>
          </a:xfrm>
        </p:spPr>
        <p:txBody>
          <a:bodyPr/>
          <a:lstStyle>
            <a:lvl1pPr>
              <a:buNone/>
              <a:defRPr sz="3000" b="1">
                <a:solidFill>
                  <a:schemeClr val="bg1"/>
                </a:solidFill>
              </a:defRPr>
            </a:lvl1pPr>
          </a:lstStyle>
          <a:p>
            <a:pPr lvl="0"/>
            <a:r>
              <a:rPr lang="en-US"/>
              <a:t>Click to edit Master text styles</a:t>
            </a:r>
          </a:p>
        </p:txBody>
      </p:sp>
      <p:sp>
        <p:nvSpPr>
          <p:cNvPr id="16" name="Text Placeholder 15"/>
          <p:cNvSpPr>
            <a:spLocks noGrp="1"/>
          </p:cNvSpPr>
          <p:nvPr>
            <p:ph type="body" sz="quarter" idx="11"/>
          </p:nvPr>
        </p:nvSpPr>
        <p:spPr>
          <a:xfrm>
            <a:off x="304800" y="2250140"/>
            <a:ext cx="8531352" cy="304800"/>
          </a:xfrm>
        </p:spPr>
        <p:txBody>
          <a:bodyPr/>
          <a:lstStyle>
            <a:lvl1pPr>
              <a:buNone/>
              <a:defRPr lang="en-US" sz="1800" i="1" kern="1200" dirty="0">
                <a:solidFill>
                  <a:srgbClr val="CDB97D"/>
                </a:solidFill>
                <a:latin typeface="Georgia" pitchFamily="16" charset="0"/>
                <a:ea typeface="Osaka" pitchFamily="16" charset="-128"/>
                <a:cs typeface="+mn-cs"/>
              </a:defRPr>
            </a:lvl1pPr>
          </a:lstStyle>
          <a:p>
            <a:pPr lvl="0"/>
            <a:r>
              <a:rPr lang="en-US"/>
              <a:t>Click to edit Master text styles</a:t>
            </a:r>
          </a:p>
        </p:txBody>
      </p:sp>
    </p:spTree>
    <p:extLst>
      <p:ext uri="{BB962C8B-B14F-4D97-AF65-F5344CB8AC3E}">
        <p14:creationId xmlns:p14="http://schemas.microsoft.com/office/powerpoint/2010/main" val="129191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6"/>
            <a:ext cx="8229600" cy="591671"/>
          </a:xfrm>
        </p:spPr>
        <p:txBody>
          <a:bodyPr/>
          <a:lstStyle/>
          <a:p>
            <a:r>
              <a:rPr lang="en-US"/>
              <a:t>Click to edit Master title style</a:t>
            </a:r>
            <a:endParaRPr lang="en-US" dirty="0"/>
          </a:p>
        </p:txBody>
      </p:sp>
      <p:sp>
        <p:nvSpPr>
          <p:cNvPr id="3" name="Content Placeholder 2"/>
          <p:cNvSpPr>
            <a:spLocks noGrp="1"/>
          </p:cNvSpPr>
          <p:nvPr>
            <p:ph idx="1"/>
          </p:nvPr>
        </p:nvSpPr>
        <p:spPr>
          <a:xfrm>
            <a:off x="470645" y="1438834"/>
            <a:ext cx="8247888" cy="48812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261D798A-598E-403C-928F-70A348BC211F}"/>
              </a:ext>
            </a:extLst>
          </p:cNvPr>
          <p:cNvSpPr>
            <a:spLocks noGrp="1"/>
          </p:cNvSpPr>
          <p:nvPr>
            <p:ph type="sldNum" sz="quarter" idx="10"/>
          </p:nvPr>
        </p:nvSpPr>
        <p:spPr/>
        <p:txBody>
          <a:bodyPr/>
          <a:lstStyle>
            <a:lvl1pPr>
              <a:defRPr/>
            </a:lvl1pPr>
          </a:lstStyle>
          <a:p>
            <a:fld id="{394D9095-B6CD-4042-8BFC-251620AE5F0E}" type="slidenum">
              <a:rPr lang="en-US" altLang="en-US"/>
              <a:pPr/>
              <a:t>‹#›</a:t>
            </a:fld>
            <a:endParaRPr lang="en-US" altLang="en-US">
              <a:latin typeface="Arial" panose="020B0604020202020204" pitchFamily="34" charset="0"/>
            </a:endParaRPr>
          </a:p>
        </p:txBody>
      </p:sp>
    </p:spTree>
    <p:extLst>
      <p:ext uri="{BB962C8B-B14F-4D97-AF65-F5344CB8AC3E}">
        <p14:creationId xmlns:p14="http://schemas.microsoft.com/office/powerpoint/2010/main" val="2235649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294653"/>
          </a:xfrm>
        </p:spPr>
        <p:txBody>
          <a:bodyPr anchor="t"/>
          <a:lstStyle>
            <a:lvl1pPr algn="l">
              <a:defRPr sz="3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5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a:extLst>
              <a:ext uri="{FF2B5EF4-FFF2-40B4-BE49-F238E27FC236}">
                <a16:creationId xmlns:a16="http://schemas.microsoft.com/office/drawing/2014/main" id="{FF38D845-36F3-4D49-A3D1-2AC3D3000912}"/>
              </a:ext>
            </a:extLst>
          </p:cNvPr>
          <p:cNvSpPr>
            <a:spLocks noGrp="1"/>
          </p:cNvSpPr>
          <p:nvPr>
            <p:ph type="sldNum" sz="quarter" idx="10"/>
          </p:nvPr>
        </p:nvSpPr>
        <p:spPr/>
        <p:txBody>
          <a:bodyPr/>
          <a:lstStyle>
            <a:lvl1pPr>
              <a:defRPr/>
            </a:lvl1pPr>
          </a:lstStyle>
          <a:p>
            <a:fld id="{CF017115-1368-4629-BE37-E4798A161FD5}" type="slidenum">
              <a:rPr lang="en-US" altLang="en-US"/>
              <a:pPr/>
              <a:t>‹#›</a:t>
            </a:fld>
            <a:endParaRPr lang="en-US" altLang="en-US" sz="1400">
              <a:latin typeface="Arial" panose="020B0604020202020204" pitchFamily="34" charset="0"/>
            </a:endParaRPr>
          </a:p>
        </p:txBody>
      </p:sp>
    </p:spTree>
    <p:extLst>
      <p:ext uri="{BB962C8B-B14F-4D97-AF65-F5344CB8AC3E}">
        <p14:creationId xmlns:p14="http://schemas.microsoft.com/office/powerpoint/2010/main" val="2361833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79929"/>
            <a:ext cx="7772400" cy="52443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1385047"/>
            <a:ext cx="3810000" cy="4921623"/>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85047"/>
            <a:ext cx="3810000" cy="4921624"/>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6">
            <a:extLst>
              <a:ext uri="{FF2B5EF4-FFF2-40B4-BE49-F238E27FC236}">
                <a16:creationId xmlns:a16="http://schemas.microsoft.com/office/drawing/2014/main" id="{B4558CDB-8C1B-42E9-A741-0419B8895177}"/>
              </a:ext>
            </a:extLst>
          </p:cNvPr>
          <p:cNvSpPr>
            <a:spLocks noGrp="1"/>
          </p:cNvSpPr>
          <p:nvPr>
            <p:ph type="sldNum" sz="quarter" idx="10"/>
          </p:nvPr>
        </p:nvSpPr>
        <p:spPr/>
        <p:txBody>
          <a:bodyPr/>
          <a:lstStyle>
            <a:lvl1pPr>
              <a:defRPr/>
            </a:lvl1pPr>
          </a:lstStyle>
          <a:p>
            <a:fld id="{A61EBE3F-548A-4C1F-97FC-2642283414A3}" type="slidenum">
              <a:rPr lang="en-US" altLang="en-US"/>
              <a:pPr/>
              <a:t>‹#›</a:t>
            </a:fld>
            <a:endParaRPr lang="en-US" altLang="en-US" sz="1400">
              <a:latin typeface="Arial" panose="020B0604020202020204" pitchFamily="34" charset="0"/>
            </a:endParaRPr>
          </a:p>
        </p:txBody>
      </p:sp>
    </p:spTree>
    <p:extLst>
      <p:ext uri="{BB962C8B-B14F-4D97-AF65-F5344CB8AC3E}">
        <p14:creationId xmlns:p14="http://schemas.microsoft.com/office/powerpoint/2010/main" val="1276983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79929"/>
            <a:ext cx="8229600" cy="470648"/>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37374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97741"/>
            <a:ext cx="4040188" cy="4208930"/>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37374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97741"/>
            <a:ext cx="4041775" cy="4208929"/>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8">
            <a:extLst>
              <a:ext uri="{FF2B5EF4-FFF2-40B4-BE49-F238E27FC236}">
                <a16:creationId xmlns:a16="http://schemas.microsoft.com/office/drawing/2014/main" id="{C6C04871-0E2B-484E-98A8-E5DE209193C2}"/>
              </a:ext>
            </a:extLst>
          </p:cNvPr>
          <p:cNvSpPr>
            <a:spLocks noGrp="1"/>
          </p:cNvSpPr>
          <p:nvPr>
            <p:ph type="sldNum" sz="quarter" idx="10"/>
          </p:nvPr>
        </p:nvSpPr>
        <p:spPr/>
        <p:txBody>
          <a:bodyPr/>
          <a:lstStyle>
            <a:lvl1pPr>
              <a:defRPr/>
            </a:lvl1pPr>
          </a:lstStyle>
          <a:p>
            <a:fld id="{7BEB3EBD-0E6D-4123-B403-7AD6D115F891}" type="slidenum">
              <a:rPr lang="en-US" altLang="en-US"/>
              <a:pPr/>
              <a:t>‹#›</a:t>
            </a:fld>
            <a:endParaRPr lang="en-US" altLang="en-US" sz="1400">
              <a:latin typeface="Arial" panose="020B0604020202020204" pitchFamily="34" charset="0"/>
            </a:endParaRPr>
          </a:p>
        </p:txBody>
      </p:sp>
    </p:spTree>
    <p:extLst>
      <p:ext uri="{BB962C8B-B14F-4D97-AF65-F5344CB8AC3E}">
        <p14:creationId xmlns:p14="http://schemas.microsoft.com/office/powerpoint/2010/main" val="1199674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0646" y="793376"/>
            <a:ext cx="8229600" cy="603504"/>
          </a:xfrm>
        </p:spPr>
        <p:txBody>
          <a:bodyPr/>
          <a:lstStyle/>
          <a:p>
            <a:r>
              <a:rPr lang="en-US"/>
              <a:t>Click to edit Master title style</a:t>
            </a:r>
            <a:endParaRPr lang="en-US" dirty="0"/>
          </a:p>
        </p:txBody>
      </p:sp>
      <p:sp>
        <p:nvSpPr>
          <p:cNvPr id="3" name="Slide Number Placeholder 4">
            <a:extLst>
              <a:ext uri="{FF2B5EF4-FFF2-40B4-BE49-F238E27FC236}">
                <a16:creationId xmlns:a16="http://schemas.microsoft.com/office/drawing/2014/main" id="{0F764D1F-A020-40DD-B95A-9D59EEAEB3FD}"/>
              </a:ext>
            </a:extLst>
          </p:cNvPr>
          <p:cNvSpPr>
            <a:spLocks noGrp="1"/>
          </p:cNvSpPr>
          <p:nvPr>
            <p:ph type="sldNum" sz="quarter" idx="10"/>
          </p:nvPr>
        </p:nvSpPr>
        <p:spPr/>
        <p:txBody>
          <a:bodyPr/>
          <a:lstStyle>
            <a:lvl1pPr>
              <a:defRPr/>
            </a:lvl1pPr>
          </a:lstStyle>
          <a:p>
            <a:fld id="{829B8780-B832-4F00-A811-2BFE93C7316F}" type="slidenum">
              <a:rPr lang="en-US" altLang="en-US"/>
              <a:pPr/>
              <a:t>‹#›</a:t>
            </a:fld>
            <a:endParaRPr lang="en-US" altLang="en-US" sz="1400">
              <a:latin typeface="Arial" panose="020B0604020202020204" pitchFamily="34" charset="0"/>
            </a:endParaRPr>
          </a:p>
        </p:txBody>
      </p:sp>
    </p:spTree>
    <p:extLst>
      <p:ext uri="{BB962C8B-B14F-4D97-AF65-F5344CB8AC3E}">
        <p14:creationId xmlns:p14="http://schemas.microsoft.com/office/powerpoint/2010/main" val="1432953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9A53B212-E09A-4EBF-88F1-070092838F42}"/>
              </a:ext>
            </a:extLst>
          </p:cNvPr>
          <p:cNvSpPr>
            <a:spLocks noGrp="1"/>
          </p:cNvSpPr>
          <p:nvPr>
            <p:ph type="sldNum" sz="quarter" idx="10"/>
          </p:nvPr>
        </p:nvSpPr>
        <p:spPr/>
        <p:txBody>
          <a:bodyPr/>
          <a:lstStyle>
            <a:lvl1pPr>
              <a:defRPr/>
            </a:lvl1pPr>
          </a:lstStyle>
          <a:p>
            <a:fld id="{CB516D73-CFA8-4EC6-8C02-2899BA148048}" type="slidenum">
              <a:rPr lang="en-US" altLang="en-US"/>
              <a:pPr/>
              <a:t>‹#›</a:t>
            </a:fld>
            <a:endParaRPr lang="en-US" altLang="en-US" sz="1400">
              <a:latin typeface="Arial" panose="020B0604020202020204" pitchFamily="34" charset="0"/>
            </a:endParaRPr>
          </a:p>
        </p:txBody>
      </p:sp>
    </p:spTree>
    <p:extLst>
      <p:ext uri="{BB962C8B-B14F-4D97-AF65-F5344CB8AC3E}">
        <p14:creationId xmlns:p14="http://schemas.microsoft.com/office/powerpoint/2010/main" val="3337219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9" descr="mecha_sm_bg.jpg">
            <a:extLst>
              <a:ext uri="{FF2B5EF4-FFF2-40B4-BE49-F238E27FC236}">
                <a16:creationId xmlns:a16="http://schemas.microsoft.com/office/drawing/2014/main" id="{AD5A9B7B-D3F6-46D7-A6BA-4E87CBFB3A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p:nvPr>
        </p:nvSpPr>
        <p:spPr>
          <a:xfrm>
            <a:off x="304800" y="1264022"/>
            <a:ext cx="8534400" cy="914400"/>
          </a:xfrm>
        </p:spPr>
        <p:txBody>
          <a:bodyPr/>
          <a:lstStyle>
            <a:lvl1pPr marL="228600" indent="-228600">
              <a:buNone/>
              <a:defRPr sz="3000" b="1">
                <a:solidFill>
                  <a:schemeClr val="tx1"/>
                </a:solidFill>
              </a:defRPr>
            </a:lvl1pPr>
          </a:lstStyle>
          <a:p>
            <a:pPr lvl="0"/>
            <a:r>
              <a:rPr lang="en-US"/>
              <a:t>Click to edit Master text styles</a:t>
            </a:r>
          </a:p>
        </p:txBody>
      </p:sp>
      <p:sp>
        <p:nvSpPr>
          <p:cNvPr id="16" name="Text Placeholder 15"/>
          <p:cNvSpPr>
            <a:spLocks noGrp="1"/>
          </p:cNvSpPr>
          <p:nvPr>
            <p:ph type="body" sz="quarter" idx="11"/>
          </p:nvPr>
        </p:nvSpPr>
        <p:spPr>
          <a:xfrm>
            <a:off x="304800" y="2250139"/>
            <a:ext cx="8543365" cy="372037"/>
          </a:xfrm>
        </p:spPr>
        <p:txBody>
          <a:bodyPr/>
          <a:lstStyle>
            <a:lvl1pPr marL="228600" indent="-228600">
              <a:buNone/>
              <a:defRPr lang="en-US" sz="1800" i="1" kern="1200" dirty="0">
                <a:solidFill>
                  <a:srgbClr val="948151"/>
                </a:solidFill>
                <a:latin typeface="Georgia" pitchFamily="16" charset="0"/>
                <a:ea typeface="Osaka" pitchFamily="16" charset="-128"/>
                <a:cs typeface="+mn-cs"/>
              </a:defRPr>
            </a:lvl1pPr>
          </a:lstStyle>
          <a:p>
            <a:pPr lvl="0"/>
            <a:r>
              <a:rPr lang="en-US"/>
              <a:t>Click to edit Master text styles</a:t>
            </a:r>
          </a:p>
        </p:txBody>
      </p:sp>
      <p:sp>
        <p:nvSpPr>
          <p:cNvPr id="5" name="Text Placeholder 15"/>
          <p:cNvSpPr>
            <a:spLocks noGrp="1"/>
          </p:cNvSpPr>
          <p:nvPr>
            <p:ph type="body" sz="quarter" idx="12"/>
          </p:nvPr>
        </p:nvSpPr>
        <p:spPr>
          <a:xfrm>
            <a:off x="304800" y="2716306"/>
            <a:ext cx="3352800" cy="927847"/>
          </a:xfrm>
        </p:spPr>
        <p:txBody>
          <a:bodyPr/>
          <a:lstStyle>
            <a:lvl1pPr marL="228600" indent="-228600">
              <a:buNone/>
              <a:defRPr lang="en-US" sz="1800" i="1" kern="1200" dirty="0">
                <a:solidFill>
                  <a:srgbClr val="948151"/>
                </a:solidFill>
                <a:latin typeface="Georgia" pitchFamily="16" charset="0"/>
                <a:ea typeface="Osaka" pitchFamily="16" charset="-128"/>
                <a:cs typeface="+mn-cs"/>
              </a:defRPr>
            </a:lvl1pPr>
          </a:lstStyle>
          <a:p>
            <a:pPr lvl="0"/>
            <a:r>
              <a:rPr lang="en-US"/>
              <a:t>Click to edit Master text styles</a:t>
            </a:r>
          </a:p>
        </p:txBody>
      </p:sp>
      <p:sp>
        <p:nvSpPr>
          <p:cNvPr id="7" name="Date Placeholder 8">
            <a:extLst>
              <a:ext uri="{FF2B5EF4-FFF2-40B4-BE49-F238E27FC236}">
                <a16:creationId xmlns:a16="http://schemas.microsoft.com/office/drawing/2014/main" id="{1AE11690-B23A-4B46-ADE7-702095E9E9F3}"/>
              </a:ext>
            </a:extLst>
          </p:cNvPr>
          <p:cNvSpPr>
            <a:spLocks noGrp="1"/>
          </p:cNvSpPr>
          <p:nvPr>
            <p:ph type="dt" sz="half" idx="13"/>
          </p:nvPr>
        </p:nvSpPr>
        <p:spPr>
          <a:xfrm>
            <a:off x="304800" y="6437313"/>
            <a:ext cx="3325813" cy="365125"/>
          </a:xfrm>
          <a:prstGeom prst="rect">
            <a:avLst/>
          </a:prstGeom>
        </p:spPr>
        <p:txBody>
          <a:bodyPr vert="horz" lIns="91440" tIns="45720" rIns="91440" bIns="45720" rtlCol="0" anchor="ctr"/>
          <a:lstStyle>
            <a:lvl1pPr algn="l">
              <a:defRPr sz="1200" b="1">
                <a:solidFill>
                  <a:schemeClr val="bg1"/>
                </a:solidFill>
                <a:latin typeface="+mn-lt"/>
              </a:defRPr>
            </a:lvl1pPr>
          </a:lstStyle>
          <a:p>
            <a:pPr>
              <a:defRPr/>
            </a:pPr>
            <a:fld id="{37232CA5-EFB0-4CE1-8F1A-41EFC83B4FD1}" type="datetime2">
              <a:rPr lang="en-US"/>
              <a:pPr>
                <a:defRPr/>
              </a:pPr>
              <a:t>Thursday, February 7, 2019</a:t>
            </a:fld>
            <a:endParaRPr lang="en-US" dirty="0"/>
          </a:p>
        </p:txBody>
      </p:sp>
    </p:spTree>
    <p:extLst>
      <p:ext uri="{BB962C8B-B14F-4D97-AF65-F5344CB8AC3E}">
        <p14:creationId xmlns:p14="http://schemas.microsoft.com/office/powerpoint/2010/main" val="2534659612"/>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7" descr="SW-Powerpt-3">
            <a:extLst>
              <a:ext uri="{FF2B5EF4-FFF2-40B4-BE49-F238E27FC236}">
                <a16:creationId xmlns:a16="http://schemas.microsoft.com/office/drawing/2014/main" id="{D285B40B-E513-4341-95FE-9795B53250E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a16="http://schemas.microsoft.com/office/drawing/2014/main" id="{2A60C6E9-F24C-4624-92CA-97361E757F7C}"/>
              </a:ext>
            </a:extLst>
          </p:cNvPr>
          <p:cNvSpPr>
            <a:spLocks noGrp="1" noChangeArrowheads="1"/>
          </p:cNvSpPr>
          <p:nvPr>
            <p:ph type="title"/>
          </p:nvPr>
        </p:nvSpPr>
        <p:spPr bwMode="auto">
          <a:xfrm>
            <a:off x="469900" y="779463"/>
            <a:ext cx="82296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Rectangle 3">
            <a:extLst>
              <a:ext uri="{FF2B5EF4-FFF2-40B4-BE49-F238E27FC236}">
                <a16:creationId xmlns:a16="http://schemas.microsoft.com/office/drawing/2014/main" id="{E84C3664-E296-4981-A495-53E64691F97A}"/>
              </a:ext>
            </a:extLst>
          </p:cNvPr>
          <p:cNvSpPr>
            <a:spLocks noGrp="1" noChangeArrowheads="1"/>
          </p:cNvSpPr>
          <p:nvPr>
            <p:ph type="body" idx="1"/>
          </p:nvPr>
        </p:nvSpPr>
        <p:spPr bwMode="auto">
          <a:xfrm>
            <a:off x="469900" y="1438275"/>
            <a:ext cx="8243888" cy="488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70" name="Rectangle 6">
            <a:extLst>
              <a:ext uri="{FF2B5EF4-FFF2-40B4-BE49-F238E27FC236}">
                <a16:creationId xmlns:a16="http://schemas.microsoft.com/office/drawing/2014/main" id="{AF8500FB-ACE3-4877-A55F-346DB2E90D4E}"/>
              </a:ext>
            </a:extLst>
          </p:cNvPr>
          <p:cNvSpPr>
            <a:spLocks noGrp="1" noChangeArrowheads="1"/>
          </p:cNvSpPr>
          <p:nvPr>
            <p:ph type="sldNum" sz="quarter" idx="4"/>
          </p:nvPr>
        </p:nvSpPr>
        <p:spPr bwMode="auto">
          <a:xfrm>
            <a:off x="8126413" y="6616700"/>
            <a:ext cx="1017587" cy="187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0" hangingPunct="0">
              <a:defRPr sz="1200" b="1">
                <a:latin typeface="Georgia" panose="02040502050405020303" pitchFamily="18" charset="0"/>
                <a:ea typeface="Osaka"/>
                <a:cs typeface="Osaka"/>
              </a:defRPr>
            </a:lvl1pPr>
          </a:lstStyle>
          <a:p>
            <a:fld id="{F09A7FFC-1C17-4706-A367-17F10A3632D7}" type="slidenum">
              <a:rPr lang="en-US" altLang="en-US"/>
              <a:pPr/>
              <a:t>‹#›</a:t>
            </a:fld>
            <a:endParaRPr lang="en-US" altLang="en-US"/>
          </a:p>
        </p:txBody>
      </p:sp>
      <p:sp>
        <p:nvSpPr>
          <p:cNvPr id="2054" name="TextBox 8">
            <a:extLst>
              <a:ext uri="{FF2B5EF4-FFF2-40B4-BE49-F238E27FC236}">
                <a16:creationId xmlns:a16="http://schemas.microsoft.com/office/drawing/2014/main" id="{2DED9EEC-D300-4149-AA3C-84CF3857B290}"/>
              </a:ext>
            </a:extLst>
          </p:cNvPr>
          <p:cNvSpPr txBox="1">
            <a:spLocks noChangeArrowheads="1"/>
          </p:cNvSpPr>
          <p:nvPr userDrawn="1"/>
        </p:nvSpPr>
        <p:spPr bwMode="auto">
          <a:xfrm>
            <a:off x="4124325" y="6397625"/>
            <a:ext cx="4989513" cy="247650"/>
          </a:xfrm>
          <a:prstGeom prst="rect">
            <a:avLst/>
          </a:prstGeom>
          <a:solidFill>
            <a:srgbClr val="91A3BB"/>
          </a:solidFill>
          <a:ln w="9525">
            <a:solidFill>
              <a:schemeClr val="tx1"/>
            </a:solidFill>
            <a:miter lim="800000"/>
            <a:headEnd/>
            <a:tailEnd/>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defRPr/>
            </a:pPr>
            <a:r>
              <a:rPr lang="en-US" altLang="en-US" sz="1000">
                <a:latin typeface="Georgia" pitchFamily="18" charset="0"/>
                <a:cs typeface="Arial" pitchFamily="34" charset="0"/>
              </a:rPr>
              <a:t>Module 4:  In-Home Safety Assessment and Management </a:t>
            </a:r>
          </a:p>
        </p:txBody>
      </p:sp>
      <p:grpSp>
        <p:nvGrpSpPr>
          <p:cNvPr id="2055" name="Group 17">
            <a:extLst>
              <a:ext uri="{FF2B5EF4-FFF2-40B4-BE49-F238E27FC236}">
                <a16:creationId xmlns:a16="http://schemas.microsoft.com/office/drawing/2014/main" id="{C3AC3627-8D8E-469B-87BF-58AAC9FEF4E0}"/>
              </a:ext>
            </a:extLst>
          </p:cNvPr>
          <p:cNvGrpSpPr>
            <a:grpSpLocks/>
          </p:cNvGrpSpPr>
          <p:nvPr userDrawn="1"/>
        </p:nvGrpSpPr>
        <p:grpSpPr bwMode="auto">
          <a:xfrm>
            <a:off x="14288" y="6397625"/>
            <a:ext cx="4024312" cy="246063"/>
            <a:chOff x="14514" y="6343702"/>
            <a:chExt cx="4023360" cy="246221"/>
          </a:xfrm>
        </p:grpSpPr>
        <p:sp>
          <p:nvSpPr>
            <p:cNvPr id="2056" name="TextBox 10">
              <a:extLst>
                <a:ext uri="{FF2B5EF4-FFF2-40B4-BE49-F238E27FC236}">
                  <a16:creationId xmlns:a16="http://schemas.microsoft.com/office/drawing/2014/main" id="{C79A56E9-8633-4E16-9F6E-64F8996C63F2}"/>
                </a:ext>
              </a:extLst>
            </p:cNvPr>
            <p:cNvSpPr txBox="1">
              <a:spLocks noChangeArrowheads="1"/>
            </p:cNvSpPr>
            <p:nvPr userDrawn="1"/>
          </p:nvSpPr>
          <p:spPr bwMode="auto">
            <a:xfrm>
              <a:off x="14514" y="6343702"/>
              <a:ext cx="4023360" cy="246221"/>
            </a:xfrm>
            <a:prstGeom prst="rect">
              <a:avLst/>
            </a:prstGeom>
            <a:solidFill>
              <a:srgbClr val="91A3BB"/>
            </a:solidFill>
            <a:ln w="6350">
              <a:solidFill>
                <a:schemeClr val="tx1"/>
              </a:solidFill>
              <a:miter lim="800000"/>
              <a:headEnd/>
              <a:tailEnd/>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altLang="en-US" sz="1000" dirty="0">
                  <a:latin typeface="Georgia" pitchFamily="18" charset="0"/>
                </a:rPr>
                <a:t>The Pennsylvania Child Welfare Resource Center</a:t>
              </a:r>
            </a:p>
          </p:txBody>
        </p:sp>
        <p:cxnSp>
          <p:nvCxnSpPr>
            <p:cNvPr id="12" name="Straight Connector 11">
              <a:extLst>
                <a:ext uri="{FF2B5EF4-FFF2-40B4-BE49-F238E27FC236}">
                  <a16:creationId xmlns:a16="http://schemas.microsoft.com/office/drawing/2014/main" id="{B37E4BA2-B177-4AF6-BB38-3526830C9710}"/>
                </a:ext>
              </a:extLst>
            </p:cNvPr>
            <p:cNvCxnSpPr/>
            <p:nvPr userDrawn="1"/>
          </p:nvCxnSpPr>
          <p:spPr>
            <a:xfrm>
              <a:off x="95457" y="6554976"/>
              <a:ext cx="2845715" cy="4765"/>
            </a:xfrm>
            <a:prstGeom prst="line">
              <a:avLst/>
            </a:prstGeom>
            <a:ln w="9525">
              <a:solidFill>
                <a:srgbClr val="E5D199"/>
              </a:solidFill>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Lst>
  <p:hf hdr="0" ftr="0" dt="0"/>
  <p:txStyles>
    <p:titleStyle>
      <a:lvl1pPr algn="l" rtl="0" eaLnBrk="0" fontAlgn="base" hangingPunct="0">
        <a:spcBef>
          <a:spcPct val="0"/>
        </a:spcBef>
        <a:spcAft>
          <a:spcPct val="0"/>
        </a:spcAft>
        <a:defRPr sz="2700" b="1">
          <a:solidFill>
            <a:srgbClr val="948151"/>
          </a:solidFill>
          <a:latin typeface="+mj-lt"/>
          <a:ea typeface="+mj-ea"/>
          <a:cs typeface="Osaka"/>
        </a:defRPr>
      </a:lvl1pPr>
      <a:lvl2pPr algn="l" rtl="0" eaLnBrk="0" fontAlgn="base" hangingPunct="0">
        <a:spcBef>
          <a:spcPct val="0"/>
        </a:spcBef>
        <a:spcAft>
          <a:spcPct val="0"/>
        </a:spcAft>
        <a:defRPr sz="2700" b="1">
          <a:solidFill>
            <a:srgbClr val="948151"/>
          </a:solidFill>
          <a:latin typeface="Georgia" pitchFamily="16" charset="0"/>
          <a:ea typeface="Osaka" pitchFamily="16" charset="-128"/>
          <a:cs typeface="Osaka"/>
        </a:defRPr>
      </a:lvl2pPr>
      <a:lvl3pPr algn="l" rtl="0" eaLnBrk="0" fontAlgn="base" hangingPunct="0">
        <a:spcBef>
          <a:spcPct val="0"/>
        </a:spcBef>
        <a:spcAft>
          <a:spcPct val="0"/>
        </a:spcAft>
        <a:defRPr sz="2700" b="1">
          <a:solidFill>
            <a:srgbClr val="948151"/>
          </a:solidFill>
          <a:latin typeface="Georgia" pitchFamily="16" charset="0"/>
          <a:ea typeface="Osaka" pitchFamily="16" charset="-128"/>
          <a:cs typeface="Osaka"/>
        </a:defRPr>
      </a:lvl3pPr>
      <a:lvl4pPr algn="l" rtl="0" eaLnBrk="0" fontAlgn="base" hangingPunct="0">
        <a:spcBef>
          <a:spcPct val="0"/>
        </a:spcBef>
        <a:spcAft>
          <a:spcPct val="0"/>
        </a:spcAft>
        <a:defRPr sz="2700" b="1">
          <a:solidFill>
            <a:srgbClr val="948151"/>
          </a:solidFill>
          <a:latin typeface="Georgia" pitchFamily="16" charset="0"/>
          <a:ea typeface="Osaka" pitchFamily="16" charset="-128"/>
          <a:cs typeface="Osaka"/>
        </a:defRPr>
      </a:lvl4pPr>
      <a:lvl5pPr algn="l" rtl="0" eaLnBrk="0" fontAlgn="base" hangingPunct="0">
        <a:spcBef>
          <a:spcPct val="0"/>
        </a:spcBef>
        <a:spcAft>
          <a:spcPct val="0"/>
        </a:spcAft>
        <a:defRPr sz="2700" b="1">
          <a:solidFill>
            <a:srgbClr val="948151"/>
          </a:solidFill>
          <a:latin typeface="Georgia" pitchFamily="16" charset="0"/>
          <a:ea typeface="Osaka" pitchFamily="16" charset="-128"/>
          <a:cs typeface="Osaka"/>
        </a:defRPr>
      </a:lvl5pPr>
      <a:lvl6pPr marL="457200" algn="l" rtl="0" eaLnBrk="1" fontAlgn="base" hangingPunct="1">
        <a:spcBef>
          <a:spcPct val="0"/>
        </a:spcBef>
        <a:spcAft>
          <a:spcPct val="0"/>
        </a:spcAft>
        <a:defRPr sz="3600" b="1">
          <a:solidFill>
            <a:srgbClr val="948151"/>
          </a:solidFill>
          <a:latin typeface="Georgia" pitchFamily="16" charset="0"/>
          <a:ea typeface="Osaka" pitchFamily="16" charset="-128"/>
        </a:defRPr>
      </a:lvl6pPr>
      <a:lvl7pPr marL="914400" algn="l" rtl="0" eaLnBrk="1" fontAlgn="base" hangingPunct="1">
        <a:spcBef>
          <a:spcPct val="0"/>
        </a:spcBef>
        <a:spcAft>
          <a:spcPct val="0"/>
        </a:spcAft>
        <a:defRPr sz="3600" b="1">
          <a:solidFill>
            <a:srgbClr val="948151"/>
          </a:solidFill>
          <a:latin typeface="Georgia" pitchFamily="16" charset="0"/>
          <a:ea typeface="Osaka" pitchFamily="16" charset="-128"/>
        </a:defRPr>
      </a:lvl7pPr>
      <a:lvl8pPr marL="1371600" algn="l" rtl="0" eaLnBrk="1" fontAlgn="base" hangingPunct="1">
        <a:spcBef>
          <a:spcPct val="0"/>
        </a:spcBef>
        <a:spcAft>
          <a:spcPct val="0"/>
        </a:spcAft>
        <a:defRPr sz="3600" b="1">
          <a:solidFill>
            <a:srgbClr val="948151"/>
          </a:solidFill>
          <a:latin typeface="Georgia" pitchFamily="16" charset="0"/>
          <a:ea typeface="Osaka" pitchFamily="16" charset="-128"/>
        </a:defRPr>
      </a:lvl8pPr>
      <a:lvl9pPr marL="1828800" algn="l" rtl="0" eaLnBrk="1" fontAlgn="base" hangingPunct="1">
        <a:spcBef>
          <a:spcPct val="0"/>
        </a:spcBef>
        <a:spcAft>
          <a:spcPct val="0"/>
        </a:spcAft>
        <a:defRPr sz="3600" b="1">
          <a:solidFill>
            <a:srgbClr val="948151"/>
          </a:solidFill>
          <a:latin typeface="Georgia" pitchFamily="16" charset="0"/>
          <a:ea typeface="Osaka" pitchFamily="16" charset="-128"/>
        </a:defRPr>
      </a:lvl9pPr>
    </p:titleStyle>
    <p:bodyStyle>
      <a:lvl1pPr marL="342900" indent="-342900" algn="l" rtl="0" eaLnBrk="0" fontAlgn="base" hangingPunct="0">
        <a:spcBef>
          <a:spcPct val="20000"/>
        </a:spcBef>
        <a:spcAft>
          <a:spcPct val="0"/>
        </a:spcAft>
        <a:buChar char="•"/>
        <a:defRPr sz="25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3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1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1900">
          <a:solidFill>
            <a:schemeClr val="tx1"/>
          </a:solidFill>
          <a:latin typeface="+mn-lt"/>
          <a:ea typeface="+mn-ea"/>
          <a:cs typeface="Osaka"/>
        </a:defRPr>
      </a:lvl4pPr>
      <a:lvl5pPr marL="2057400" indent="-228600" algn="l" rtl="0" eaLnBrk="0" fontAlgn="base" hangingPunct="0">
        <a:spcBef>
          <a:spcPct val="20000"/>
        </a:spcBef>
        <a:spcAft>
          <a:spcPct val="0"/>
        </a:spcAft>
        <a:buChar char="»"/>
        <a:defRPr>
          <a:solidFill>
            <a:schemeClr val="tx1"/>
          </a:solidFill>
          <a:latin typeface="+mn-lt"/>
          <a:ea typeface="+mn-ea"/>
          <a:cs typeface="Osak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Placeholder 15">
            <a:extLst>
              <a:ext uri="{FF2B5EF4-FFF2-40B4-BE49-F238E27FC236}">
                <a16:creationId xmlns:a16="http://schemas.microsoft.com/office/drawing/2014/main" id="{7053544C-413F-4B79-8065-EDC1AC362FEB}"/>
              </a:ext>
            </a:extLst>
          </p:cNvPr>
          <p:cNvSpPr>
            <a:spLocks noGrp="1"/>
          </p:cNvSpPr>
          <p:nvPr>
            <p:ph type="body" sz="quarter" idx="10"/>
          </p:nvPr>
        </p:nvSpPr>
        <p:spPr>
          <a:xfrm>
            <a:off x="304800" y="2217738"/>
            <a:ext cx="8534400" cy="914400"/>
          </a:xfrm>
        </p:spPr>
        <p:txBody>
          <a:bodyPr/>
          <a:lstStyle/>
          <a:p>
            <a:r>
              <a:rPr lang="en-US" altLang="en-US"/>
              <a:t>Charting the Course towards Permanency for Children in Pennsylvania</a:t>
            </a:r>
          </a:p>
        </p:txBody>
      </p:sp>
      <p:sp>
        <p:nvSpPr>
          <p:cNvPr id="17" name="Text Placeholder 16">
            <a:extLst>
              <a:ext uri="{FF2B5EF4-FFF2-40B4-BE49-F238E27FC236}">
                <a16:creationId xmlns:a16="http://schemas.microsoft.com/office/drawing/2014/main" id="{666838B4-11C7-4E27-A9AF-6B2A9A12FB4F}"/>
              </a:ext>
            </a:extLst>
          </p:cNvPr>
          <p:cNvSpPr>
            <a:spLocks noGrp="1"/>
          </p:cNvSpPr>
          <p:nvPr>
            <p:ph type="body" sz="quarter" idx="11"/>
          </p:nvPr>
        </p:nvSpPr>
        <p:spPr>
          <a:xfrm>
            <a:off x="304800" y="3203575"/>
            <a:ext cx="8543925" cy="371475"/>
          </a:xfrm>
        </p:spPr>
        <p:txBody>
          <a:bodyPr/>
          <a:lstStyle/>
          <a:p>
            <a:pPr>
              <a:defRPr/>
            </a:pPr>
            <a:r>
              <a:t>Module 4:</a:t>
            </a:r>
          </a:p>
        </p:txBody>
      </p:sp>
      <p:sp>
        <p:nvSpPr>
          <p:cNvPr id="18" name="Text Placeholder 17">
            <a:extLst>
              <a:ext uri="{FF2B5EF4-FFF2-40B4-BE49-F238E27FC236}">
                <a16:creationId xmlns:a16="http://schemas.microsoft.com/office/drawing/2014/main" id="{14D61120-9A78-43AF-9F3D-4307A23F9B42}"/>
              </a:ext>
            </a:extLst>
          </p:cNvPr>
          <p:cNvSpPr>
            <a:spLocks noGrp="1"/>
          </p:cNvSpPr>
          <p:nvPr>
            <p:ph type="body" sz="quarter" idx="12"/>
          </p:nvPr>
        </p:nvSpPr>
        <p:spPr>
          <a:xfrm>
            <a:off x="304800" y="3668713"/>
            <a:ext cx="3352800" cy="928687"/>
          </a:xfrm>
        </p:spPr>
        <p:txBody>
          <a:bodyPr/>
          <a:lstStyle/>
          <a:p>
            <a:pPr>
              <a:defRPr/>
            </a:pPr>
            <a:r>
              <a:t>In-Home Safety Assessment and Management</a:t>
            </a:r>
          </a:p>
        </p:txBody>
      </p:sp>
      <p:sp>
        <p:nvSpPr>
          <p:cNvPr id="14" name="Date Placeholder 13">
            <a:extLst>
              <a:ext uri="{FF2B5EF4-FFF2-40B4-BE49-F238E27FC236}">
                <a16:creationId xmlns:a16="http://schemas.microsoft.com/office/drawing/2014/main" id="{319764AA-3521-4167-ACAD-94BC65F6696C}"/>
              </a:ext>
            </a:extLst>
          </p:cNvPr>
          <p:cNvSpPr>
            <a:spLocks noGrp="1"/>
          </p:cNvSpPr>
          <p:nvPr>
            <p:ph type="dt" sz="quarter" idx="13"/>
          </p:nvPr>
        </p:nvSpPr>
        <p:spPr/>
        <p:txBody>
          <a:bodyPr/>
          <a:lstStyle/>
          <a:p>
            <a:pPr>
              <a:defRPr/>
            </a:pPr>
            <a:fld id="{C9BBA4C9-A133-4504-A51E-FDE0C42DAF17}" type="datetime2">
              <a:rPr lang="en-US"/>
              <a:pPr>
                <a:defRPr/>
              </a:pPr>
              <a:t>Thursday, February 7, 2019</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iagram 1">
            <a:extLst>
              <a:ext uri="{FF2B5EF4-FFF2-40B4-BE49-F238E27FC236}">
                <a16:creationId xmlns:a16="http://schemas.microsoft.com/office/drawing/2014/main" id="{51778EB7-72B6-4C4E-B82F-944BF79EC479}"/>
              </a:ext>
            </a:extLst>
          </p:cNvPr>
          <p:cNvGrpSpPr>
            <a:grpSpLocks/>
          </p:cNvGrpSpPr>
          <p:nvPr/>
        </p:nvGrpSpPr>
        <p:grpSpPr bwMode="auto">
          <a:xfrm>
            <a:off x="1905000" y="915988"/>
            <a:ext cx="5187950" cy="5256212"/>
            <a:chOff x="1909" y="2429"/>
            <a:chExt cx="8685" cy="9607"/>
          </a:xfrm>
        </p:grpSpPr>
        <p:sp>
          <p:nvSpPr>
            <p:cNvPr id="3" name="_s1028">
              <a:extLst>
                <a:ext uri="{FF2B5EF4-FFF2-40B4-BE49-F238E27FC236}">
                  <a16:creationId xmlns:a16="http://schemas.microsoft.com/office/drawing/2014/main" id="{C5926B67-A326-4908-AFB8-2DC421561550}"/>
                </a:ext>
              </a:extLst>
            </p:cNvPr>
            <p:cNvSpPr>
              <a:spLocks noChangeArrowheads="1" noTextEdit="1"/>
            </p:cNvSpPr>
            <p:nvPr/>
          </p:nvSpPr>
          <p:spPr bwMode="auto">
            <a:xfrm>
              <a:off x="4200" y="4303"/>
              <a:ext cx="4032" cy="4032"/>
            </a:xfrm>
            <a:prstGeom prst="ellipse">
              <a:avLst/>
            </a:prstGeom>
            <a:solidFill>
              <a:srgbClr val="333399">
                <a:alpha val="50000"/>
              </a:srgbClr>
            </a:solidFill>
            <a:ln w="4669">
              <a:solidFill>
                <a:srgbClr val="333399"/>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4" name="_s1029">
              <a:extLst>
                <a:ext uri="{FF2B5EF4-FFF2-40B4-BE49-F238E27FC236}">
                  <a16:creationId xmlns:a16="http://schemas.microsoft.com/office/drawing/2014/main" id="{913D1ED7-96E5-4E72-8B7D-CED538A3C709}"/>
                </a:ext>
              </a:extLst>
            </p:cNvPr>
            <p:cNvSpPr>
              <a:spLocks noChangeArrowheads="1"/>
            </p:cNvSpPr>
            <p:nvPr/>
          </p:nvSpPr>
          <p:spPr bwMode="auto">
            <a:xfrm>
              <a:off x="4232" y="5390"/>
              <a:ext cx="4082" cy="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en-US" sz="4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Safety</a:t>
              </a: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5" name="_s1030">
              <a:extLst>
                <a:ext uri="{FF2B5EF4-FFF2-40B4-BE49-F238E27FC236}">
                  <a16:creationId xmlns:a16="http://schemas.microsoft.com/office/drawing/2014/main" id="{2224824B-6146-433E-8054-3C1968157602}"/>
                </a:ext>
              </a:extLst>
            </p:cNvPr>
            <p:cNvSpPr>
              <a:spLocks noChangeArrowheads="1" noTextEdit="1"/>
            </p:cNvSpPr>
            <p:nvPr/>
          </p:nvSpPr>
          <p:spPr bwMode="auto">
            <a:xfrm>
              <a:off x="6009" y="6581"/>
              <a:ext cx="4032" cy="4032"/>
            </a:xfrm>
            <a:prstGeom prst="ellipse">
              <a:avLst/>
            </a:prstGeom>
            <a:solidFill>
              <a:srgbClr val="009999">
                <a:alpha val="50000"/>
              </a:srgbClr>
            </a:solidFill>
            <a:ln w="4669">
              <a:solidFill>
                <a:srgbClr val="009999"/>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6" name="_s1031">
              <a:extLst>
                <a:ext uri="{FF2B5EF4-FFF2-40B4-BE49-F238E27FC236}">
                  <a16:creationId xmlns:a16="http://schemas.microsoft.com/office/drawing/2014/main" id="{47C7409F-6107-4BBC-8DA3-964030973BBF}"/>
                </a:ext>
              </a:extLst>
            </p:cNvPr>
            <p:cNvSpPr>
              <a:spLocks noChangeArrowheads="1"/>
            </p:cNvSpPr>
            <p:nvPr/>
          </p:nvSpPr>
          <p:spPr bwMode="auto">
            <a:xfrm>
              <a:off x="6642" y="8193"/>
              <a:ext cx="2817" cy="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en-US" sz="4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Risk</a:t>
              </a: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8" name="_s1032">
              <a:extLst>
                <a:ext uri="{FF2B5EF4-FFF2-40B4-BE49-F238E27FC236}">
                  <a16:creationId xmlns:a16="http://schemas.microsoft.com/office/drawing/2014/main" id="{64A7952B-2B0B-48B9-ACFC-D464D5FB594C}"/>
                </a:ext>
              </a:extLst>
            </p:cNvPr>
            <p:cNvSpPr>
              <a:spLocks noChangeArrowheads="1" noTextEdit="1"/>
            </p:cNvSpPr>
            <p:nvPr/>
          </p:nvSpPr>
          <p:spPr bwMode="auto">
            <a:xfrm>
              <a:off x="2662" y="6706"/>
              <a:ext cx="4032" cy="4032"/>
            </a:xfrm>
            <a:prstGeom prst="ellipse">
              <a:avLst/>
            </a:prstGeom>
            <a:solidFill>
              <a:srgbClr val="99CC00">
                <a:alpha val="50000"/>
              </a:srgbClr>
            </a:solidFill>
            <a:ln w="4669">
              <a:solidFill>
                <a:srgbClr val="99CC00"/>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9" name="_s1033">
              <a:extLst>
                <a:ext uri="{FF2B5EF4-FFF2-40B4-BE49-F238E27FC236}">
                  <a16:creationId xmlns:a16="http://schemas.microsoft.com/office/drawing/2014/main" id="{98E86407-328B-4377-894F-DBF6D1FEEE5F}"/>
                </a:ext>
              </a:extLst>
            </p:cNvPr>
            <p:cNvSpPr>
              <a:spLocks noChangeArrowheads="1"/>
            </p:cNvSpPr>
            <p:nvPr/>
          </p:nvSpPr>
          <p:spPr bwMode="auto">
            <a:xfrm>
              <a:off x="2819" y="8090"/>
              <a:ext cx="3435" cy="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en-US" sz="4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Family</a:t>
              </a: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grpSp>
      <p:sp>
        <p:nvSpPr>
          <p:cNvPr id="1034" name="Title 5">
            <a:extLst>
              <a:ext uri="{FF2B5EF4-FFF2-40B4-BE49-F238E27FC236}">
                <a16:creationId xmlns:a16="http://schemas.microsoft.com/office/drawing/2014/main" id="{7C4E6289-A426-4A49-97BA-5A7324DDC138}"/>
              </a:ext>
            </a:extLst>
          </p:cNvPr>
          <p:cNvSpPr>
            <a:spLocks noGrp="1"/>
          </p:cNvSpPr>
          <p:nvPr>
            <p:ph type="title"/>
          </p:nvPr>
        </p:nvSpPr>
        <p:spPr>
          <a:xfrm>
            <a:off x="469900" y="793750"/>
            <a:ext cx="8229600" cy="590550"/>
          </a:xfrm>
        </p:spPr>
        <p:txBody>
          <a:bodyPr/>
          <a:lstStyle/>
          <a:p>
            <a:pPr eaLnBrk="1" hangingPunct="1"/>
            <a:r>
              <a:rPr lang="en-US" altLang="en-US"/>
              <a:t>Types of Assessment</a:t>
            </a:r>
          </a:p>
        </p:txBody>
      </p:sp>
      <p:sp>
        <p:nvSpPr>
          <p:cNvPr id="7" name="Slide Number Placeholder 6">
            <a:extLst>
              <a:ext uri="{FF2B5EF4-FFF2-40B4-BE49-F238E27FC236}">
                <a16:creationId xmlns:a16="http://schemas.microsoft.com/office/drawing/2014/main" id="{4C5C1042-1EA8-4497-9769-0F56FFA4AD15}"/>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6DF5DD4-C86E-4EF5-8C1C-49E0D2E3FE80}" type="slidenum">
              <a:rPr lang="en-US" altLang="en-US" sz="1200">
                <a:latin typeface="Georgia" panose="02040502050405020303" pitchFamily="18" charset="0"/>
                <a:ea typeface="Osaka"/>
              </a:rPr>
              <a:pPr/>
              <a:t>10</a:t>
            </a:fld>
            <a:endParaRPr lang="en-US" altLang="en-US" sz="1200">
              <a:ea typeface="Osak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5">
            <a:extLst>
              <a:ext uri="{FF2B5EF4-FFF2-40B4-BE49-F238E27FC236}">
                <a16:creationId xmlns:a16="http://schemas.microsoft.com/office/drawing/2014/main" id="{891E9CD6-8B3B-48D5-9083-9C1AED4BED90}"/>
              </a:ext>
            </a:extLst>
          </p:cNvPr>
          <p:cNvSpPr>
            <a:spLocks noGrp="1"/>
          </p:cNvSpPr>
          <p:nvPr>
            <p:ph type="title"/>
          </p:nvPr>
        </p:nvSpPr>
        <p:spPr>
          <a:xfrm>
            <a:off x="469900" y="793750"/>
            <a:ext cx="8229600" cy="590550"/>
          </a:xfrm>
        </p:spPr>
        <p:txBody>
          <a:bodyPr/>
          <a:lstStyle/>
          <a:p>
            <a:pPr eaLnBrk="1" hangingPunct="1"/>
            <a:r>
              <a:rPr lang="en-US" altLang="en-US"/>
              <a:t>What is Different About…</a:t>
            </a:r>
          </a:p>
        </p:txBody>
      </p:sp>
      <p:sp>
        <p:nvSpPr>
          <p:cNvPr id="20483" name="Content Placeholder 11">
            <a:extLst>
              <a:ext uri="{FF2B5EF4-FFF2-40B4-BE49-F238E27FC236}">
                <a16:creationId xmlns:a16="http://schemas.microsoft.com/office/drawing/2014/main" id="{FFF4F908-ACF3-469E-BFAC-CC8ED4BA16DB}"/>
              </a:ext>
            </a:extLst>
          </p:cNvPr>
          <p:cNvSpPr>
            <a:spLocks noGrp="1"/>
          </p:cNvSpPr>
          <p:nvPr>
            <p:ph idx="1"/>
          </p:nvPr>
        </p:nvSpPr>
        <p:spPr>
          <a:xfrm>
            <a:off x="469900" y="1438275"/>
            <a:ext cx="8248650" cy="4881563"/>
          </a:xfrm>
        </p:spPr>
        <p:txBody>
          <a:bodyPr/>
          <a:lstStyle/>
          <a:p>
            <a:pPr eaLnBrk="1" hangingPunct="1"/>
            <a:r>
              <a:rPr lang="en-US" altLang="en-US"/>
              <a:t>What is different about hearing a forecast of a thunderstorm; hearing thunder and seeing lightning in the distance; and standing outside in a thunderstorm?</a:t>
            </a:r>
          </a:p>
          <a:p>
            <a:pPr eaLnBrk="1" hangingPunct="1"/>
            <a:r>
              <a:rPr lang="en-US" altLang="en-US"/>
              <a:t>What is different about a house with a 4-year-old where matches are kept in a kitchen drawer; a house with a 4-year-old child who has matches in his dresser drawer; and a house where you see a 4-year-old trying to light a match?</a:t>
            </a:r>
          </a:p>
          <a:p>
            <a:pPr eaLnBrk="1" hangingPunct="1"/>
            <a:r>
              <a:rPr lang="en-US" altLang="en-US"/>
              <a:t>What is different about a house with a 6-year-old without heat in the summertime; a house with a 13-year-old without heat in the wintertime; and a house with an infant without heat in the wintertime?</a:t>
            </a:r>
          </a:p>
        </p:txBody>
      </p:sp>
      <p:sp>
        <p:nvSpPr>
          <p:cNvPr id="6" name="Slide Number Placeholder 5">
            <a:extLst>
              <a:ext uri="{FF2B5EF4-FFF2-40B4-BE49-F238E27FC236}">
                <a16:creationId xmlns:a16="http://schemas.microsoft.com/office/drawing/2014/main" id="{C290AC01-4A67-4D2F-94EF-BBAC73B5F89C}"/>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F8F0EB3-E5BE-471C-A9F6-D30151F53566}" type="slidenum">
              <a:rPr lang="en-US" altLang="en-US" sz="1200">
                <a:latin typeface="Georgia" panose="02040502050405020303" pitchFamily="18" charset="0"/>
                <a:ea typeface="Osaka"/>
              </a:rPr>
              <a:pPr/>
              <a:t>11</a:t>
            </a:fld>
            <a:endParaRPr lang="en-US" altLang="en-US" sz="1200">
              <a:latin typeface="Georgia" panose="02040502050405020303" pitchFamily="18" charset="0"/>
              <a:ea typeface="Osak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EF773E4-398B-4706-AC97-0977B7B1EEF1}"/>
              </a:ext>
            </a:extLst>
          </p:cNvPr>
          <p:cNvGraphicFramePr>
            <a:graphicFrameLocks noGrp="1"/>
          </p:cNvGraphicFramePr>
          <p:nvPr/>
        </p:nvGraphicFramePr>
        <p:xfrm>
          <a:off x="990600" y="1363663"/>
          <a:ext cx="7239000" cy="4764087"/>
        </p:xfrm>
        <a:graphic>
          <a:graphicData uri="http://schemas.openxmlformats.org/drawingml/2006/table">
            <a:tbl>
              <a:tblPr/>
              <a:tblGrid>
                <a:gridCol w="3554866">
                  <a:extLst>
                    <a:ext uri="{9D8B030D-6E8A-4147-A177-3AD203B41FA5}">
                      <a16:colId xmlns:a16="http://schemas.microsoft.com/office/drawing/2014/main" val="20000"/>
                    </a:ext>
                  </a:extLst>
                </a:gridCol>
                <a:gridCol w="3684134">
                  <a:extLst>
                    <a:ext uri="{9D8B030D-6E8A-4147-A177-3AD203B41FA5}">
                      <a16:colId xmlns:a16="http://schemas.microsoft.com/office/drawing/2014/main" val="20001"/>
                    </a:ext>
                  </a:extLst>
                </a:gridCol>
              </a:tblGrid>
              <a:tr h="374896">
                <a:tc>
                  <a:txBody>
                    <a:bodyPr/>
                    <a:lstStyle/>
                    <a:p>
                      <a:pPr marL="0" marR="0" algn="ctr">
                        <a:spcBef>
                          <a:spcPts val="0"/>
                        </a:spcBef>
                        <a:spcAft>
                          <a:spcPts val="0"/>
                        </a:spcAft>
                      </a:pPr>
                      <a:r>
                        <a:rPr lang="en-US" sz="2400" b="1" dirty="0">
                          <a:solidFill>
                            <a:schemeClr val="tx2"/>
                          </a:solidFill>
                          <a:latin typeface="Arial"/>
                          <a:ea typeface="Times New Roman"/>
                          <a:cs typeface="Times New Roman"/>
                        </a:rPr>
                        <a:t>Risk</a:t>
                      </a:r>
                      <a:endParaRPr lang="en-US" sz="2400" dirty="0">
                        <a:solidFill>
                          <a:schemeClr val="tx2"/>
                        </a:solidFill>
                        <a:latin typeface="Times New Roman"/>
                        <a:ea typeface="Times New Roman"/>
                        <a:cs typeface="Times New Roman"/>
                      </a:endParaRPr>
                    </a:p>
                  </a:txBody>
                  <a:tcPr marL="41376" marR="41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B97D"/>
                    </a:solidFill>
                  </a:tcPr>
                </a:tc>
                <a:tc>
                  <a:txBody>
                    <a:bodyPr/>
                    <a:lstStyle/>
                    <a:p>
                      <a:pPr marL="0" marR="0" algn="ctr">
                        <a:spcBef>
                          <a:spcPts val="0"/>
                        </a:spcBef>
                        <a:spcAft>
                          <a:spcPts val="0"/>
                        </a:spcAft>
                      </a:pPr>
                      <a:r>
                        <a:rPr lang="en-US" sz="2400" b="1" dirty="0">
                          <a:solidFill>
                            <a:schemeClr val="tx2"/>
                          </a:solidFill>
                          <a:latin typeface="Arial"/>
                          <a:ea typeface="Times New Roman"/>
                          <a:cs typeface="Times New Roman"/>
                        </a:rPr>
                        <a:t>Safety</a:t>
                      </a:r>
                      <a:endParaRPr lang="en-US" sz="2400" dirty="0">
                        <a:solidFill>
                          <a:schemeClr val="tx2"/>
                        </a:solidFill>
                        <a:latin typeface="Times New Roman"/>
                        <a:ea typeface="Times New Roman"/>
                        <a:cs typeface="Times New Roman"/>
                      </a:endParaRPr>
                    </a:p>
                  </a:txBody>
                  <a:tcPr marL="41376" marR="41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B97D"/>
                    </a:solidFill>
                  </a:tcPr>
                </a:tc>
                <a:extLst>
                  <a:ext uri="{0D108BD9-81ED-4DB2-BD59-A6C34878D82A}">
                    <a16:rowId xmlns:a16="http://schemas.microsoft.com/office/drawing/2014/main" val="10000"/>
                  </a:ext>
                </a:extLst>
              </a:tr>
              <a:tr h="398761">
                <a:tc>
                  <a:txBody>
                    <a:bodyPr/>
                    <a:lstStyle/>
                    <a:p>
                      <a:pPr marL="0" marR="0">
                        <a:spcBef>
                          <a:spcPts val="0"/>
                        </a:spcBef>
                        <a:spcAft>
                          <a:spcPts val="0"/>
                        </a:spcAft>
                      </a:pPr>
                      <a:r>
                        <a:rPr lang="en-US" sz="1600" dirty="0">
                          <a:solidFill>
                            <a:schemeClr val="tx2"/>
                          </a:solidFill>
                          <a:latin typeface="Arial"/>
                          <a:ea typeface="Times New Roman"/>
                          <a:cs typeface="Times New Roman"/>
                        </a:rPr>
                        <a:t>Likelihood of future maltreatment</a:t>
                      </a:r>
                      <a:endParaRPr lang="en-US" sz="1600" dirty="0">
                        <a:solidFill>
                          <a:schemeClr val="tx2"/>
                        </a:solidFill>
                        <a:latin typeface="Times New Roman"/>
                        <a:ea typeface="Times New Roman"/>
                        <a:cs typeface="Times New Roman"/>
                      </a:endParaRPr>
                    </a:p>
                  </a:txBody>
                  <a:tcPr marL="41376" marR="41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chemeClr val="tx2"/>
                          </a:solidFill>
                          <a:latin typeface="Arial"/>
                          <a:ea typeface="Times New Roman"/>
                          <a:cs typeface="Times New Roman"/>
                        </a:rPr>
                        <a:t>Current dangerous family conditions</a:t>
                      </a:r>
                      <a:endParaRPr lang="en-US" sz="1600">
                        <a:solidFill>
                          <a:schemeClr val="tx2"/>
                        </a:solidFill>
                        <a:latin typeface="Times New Roman"/>
                        <a:ea typeface="Times New Roman"/>
                        <a:cs typeface="Times New Roman"/>
                      </a:endParaRPr>
                    </a:p>
                  </a:txBody>
                  <a:tcPr marL="41376" marR="41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98142">
                <a:tc>
                  <a:txBody>
                    <a:bodyPr/>
                    <a:lstStyle/>
                    <a:p>
                      <a:pPr marL="0" marR="0">
                        <a:spcBef>
                          <a:spcPts val="0"/>
                        </a:spcBef>
                        <a:spcAft>
                          <a:spcPts val="0"/>
                        </a:spcAft>
                      </a:pPr>
                      <a:r>
                        <a:rPr lang="en-US" sz="1600" dirty="0">
                          <a:solidFill>
                            <a:schemeClr val="tx2"/>
                          </a:solidFill>
                          <a:latin typeface="Arial"/>
                          <a:ea typeface="Times New Roman"/>
                          <a:cs typeface="Times New Roman"/>
                        </a:rPr>
                        <a:t>Family functioning</a:t>
                      </a:r>
                      <a:endParaRPr lang="en-US" sz="1600" dirty="0">
                        <a:solidFill>
                          <a:schemeClr val="tx2"/>
                        </a:solidFill>
                        <a:latin typeface="Times New Roman"/>
                        <a:ea typeface="Times New Roman"/>
                        <a:cs typeface="Times New Roman"/>
                      </a:endParaRPr>
                    </a:p>
                  </a:txBody>
                  <a:tcPr marL="41376" marR="41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chemeClr val="tx2"/>
                          </a:solidFill>
                          <a:latin typeface="Arial"/>
                          <a:ea typeface="Times New Roman"/>
                          <a:cs typeface="Times New Roman"/>
                        </a:rPr>
                        <a:t>Severe forms of dangerous conditions and maltreatment</a:t>
                      </a:r>
                      <a:endParaRPr lang="en-US" sz="1600">
                        <a:solidFill>
                          <a:schemeClr val="tx2"/>
                        </a:solidFill>
                        <a:latin typeface="Times New Roman"/>
                        <a:ea typeface="Times New Roman"/>
                        <a:cs typeface="Times New Roman"/>
                      </a:endParaRPr>
                    </a:p>
                  </a:txBody>
                  <a:tcPr marL="41376" marR="41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99860">
                <a:tc>
                  <a:txBody>
                    <a:bodyPr/>
                    <a:lstStyle/>
                    <a:p>
                      <a:pPr marL="0" marR="0">
                        <a:spcBef>
                          <a:spcPts val="0"/>
                        </a:spcBef>
                        <a:spcAft>
                          <a:spcPts val="0"/>
                        </a:spcAft>
                      </a:pPr>
                      <a:r>
                        <a:rPr lang="en-US" sz="1600" dirty="0">
                          <a:solidFill>
                            <a:schemeClr val="tx2"/>
                          </a:solidFill>
                          <a:latin typeface="Arial"/>
                          <a:ea typeface="Times New Roman"/>
                          <a:cs typeface="Times New Roman"/>
                        </a:rPr>
                        <a:t>Child well-being</a:t>
                      </a:r>
                      <a:endParaRPr lang="en-US" sz="1600" dirty="0">
                        <a:solidFill>
                          <a:schemeClr val="tx2"/>
                        </a:solidFill>
                        <a:latin typeface="Times New Roman"/>
                        <a:ea typeface="Times New Roman"/>
                        <a:cs typeface="Times New Roman"/>
                      </a:endParaRPr>
                    </a:p>
                  </a:txBody>
                  <a:tcPr marL="41376" marR="41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chemeClr val="tx2"/>
                          </a:solidFill>
                          <a:latin typeface="Arial"/>
                          <a:ea typeface="Times New Roman"/>
                          <a:cs typeface="Times New Roman"/>
                        </a:rPr>
                        <a:t>Family conditions that meet the safety threshold</a:t>
                      </a:r>
                      <a:endParaRPr lang="en-US" sz="1600" dirty="0">
                        <a:solidFill>
                          <a:schemeClr val="tx2"/>
                        </a:solidFill>
                        <a:latin typeface="Times New Roman"/>
                        <a:ea typeface="Times New Roman"/>
                        <a:cs typeface="Times New Roman"/>
                      </a:endParaRPr>
                    </a:p>
                  </a:txBody>
                  <a:tcPr marL="41376" marR="41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99860">
                <a:tc>
                  <a:txBody>
                    <a:bodyPr/>
                    <a:lstStyle/>
                    <a:p>
                      <a:pPr marL="0" marR="0">
                        <a:spcBef>
                          <a:spcPts val="0"/>
                        </a:spcBef>
                        <a:spcAft>
                          <a:spcPts val="0"/>
                        </a:spcAft>
                      </a:pPr>
                      <a:r>
                        <a:rPr lang="en-US" sz="1600" dirty="0">
                          <a:solidFill>
                            <a:schemeClr val="tx2"/>
                          </a:solidFill>
                          <a:latin typeface="Arial"/>
                          <a:ea typeface="Times New Roman"/>
                          <a:cs typeface="Times New Roman"/>
                        </a:rPr>
                        <a:t>Unlimited time-frame</a:t>
                      </a:r>
                      <a:endParaRPr lang="en-US" sz="1600" dirty="0">
                        <a:solidFill>
                          <a:schemeClr val="tx2"/>
                        </a:solidFill>
                        <a:latin typeface="Times New Roman"/>
                        <a:ea typeface="Times New Roman"/>
                        <a:cs typeface="Times New Roman"/>
                      </a:endParaRPr>
                    </a:p>
                  </a:txBody>
                  <a:tcPr marL="41376" marR="41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chemeClr val="tx2"/>
                          </a:solidFill>
                          <a:latin typeface="Arial"/>
                          <a:ea typeface="Times New Roman"/>
                          <a:cs typeface="Times New Roman"/>
                        </a:rPr>
                        <a:t>Present to immediate – near future time frame</a:t>
                      </a:r>
                      <a:endParaRPr lang="en-US" sz="1600" dirty="0">
                        <a:solidFill>
                          <a:schemeClr val="tx2"/>
                        </a:solidFill>
                        <a:latin typeface="Times New Roman"/>
                        <a:ea typeface="Times New Roman"/>
                        <a:cs typeface="Times New Roman"/>
                      </a:endParaRPr>
                    </a:p>
                  </a:txBody>
                  <a:tcPr marL="41376" marR="41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98142">
                <a:tc>
                  <a:txBody>
                    <a:bodyPr/>
                    <a:lstStyle/>
                    <a:p>
                      <a:pPr marL="0" marR="0">
                        <a:spcBef>
                          <a:spcPts val="0"/>
                        </a:spcBef>
                        <a:spcAft>
                          <a:spcPts val="0"/>
                        </a:spcAft>
                      </a:pPr>
                      <a:r>
                        <a:rPr lang="en-US" sz="1600">
                          <a:solidFill>
                            <a:schemeClr val="tx2"/>
                          </a:solidFill>
                          <a:latin typeface="Arial"/>
                          <a:ea typeface="Times New Roman"/>
                          <a:cs typeface="Times New Roman"/>
                        </a:rPr>
                        <a:t>Judgment about negative effects of future maltreatment</a:t>
                      </a:r>
                      <a:endParaRPr lang="en-US" sz="1600">
                        <a:solidFill>
                          <a:schemeClr val="tx2"/>
                        </a:solidFill>
                        <a:latin typeface="Times New Roman"/>
                        <a:ea typeface="Times New Roman"/>
                        <a:cs typeface="Times New Roman"/>
                      </a:endParaRPr>
                    </a:p>
                  </a:txBody>
                  <a:tcPr marL="41376" marR="41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chemeClr val="tx2"/>
                          </a:solidFill>
                          <a:latin typeface="Arial"/>
                          <a:ea typeface="Times New Roman"/>
                          <a:cs typeface="Times New Roman"/>
                        </a:rPr>
                        <a:t>Judgment about the certainty of severe effects</a:t>
                      </a:r>
                      <a:endParaRPr lang="en-US" sz="1600" dirty="0">
                        <a:solidFill>
                          <a:schemeClr val="tx2"/>
                        </a:solidFill>
                        <a:latin typeface="Times New Roman"/>
                        <a:ea typeface="Times New Roman"/>
                        <a:cs typeface="Times New Roman"/>
                      </a:endParaRPr>
                    </a:p>
                  </a:txBody>
                  <a:tcPr marL="41376" marR="41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98142">
                <a:tc>
                  <a:txBody>
                    <a:bodyPr/>
                    <a:lstStyle/>
                    <a:p>
                      <a:pPr marL="0" marR="0">
                        <a:spcBef>
                          <a:spcPts val="0"/>
                        </a:spcBef>
                        <a:spcAft>
                          <a:spcPts val="0"/>
                        </a:spcAft>
                      </a:pPr>
                      <a:r>
                        <a:rPr lang="en-US" sz="1600">
                          <a:solidFill>
                            <a:schemeClr val="tx2"/>
                          </a:solidFill>
                          <a:latin typeface="Arial"/>
                          <a:ea typeface="Times New Roman"/>
                          <a:cs typeface="Times New Roman"/>
                        </a:rPr>
                        <a:t>Onset progressing to seriously troubled</a:t>
                      </a:r>
                      <a:endParaRPr lang="en-US" sz="1600">
                        <a:solidFill>
                          <a:schemeClr val="tx2"/>
                        </a:solidFill>
                        <a:latin typeface="Times New Roman"/>
                        <a:ea typeface="Times New Roman"/>
                        <a:cs typeface="Times New Roman"/>
                      </a:endParaRPr>
                    </a:p>
                  </a:txBody>
                  <a:tcPr marL="41376" marR="41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chemeClr val="tx2"/>
                          </a:solidFill>
                          <a:latin typeface="Arial"/>
                          <a:ea typeface="Times New Roman"/>
                          <a:cs typeface="Times New Roman"/>
                        </a:rPr>
                        <a:t>Family situation and behavior that are out of control</a:t>
                      </a:r>
                      <a:endParaRPr lang="en-US" sz="1600" dirty="0">
                        <a:solidFill>
                          <a:schemeClr val="tx2"/>
                        </a:solidFill>
                        <a:latin typeface="Times New Roman"/>
                        <a:ea typeface="Times New Roman"/>
                        <a:cs typeface="Times New Roman"/>
                      </a:endParaRPr>
                    </a:p>
                  </a:txBody>
                  <a:tcPr marL="41376" marR="41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98142">
                <a:tc>
                  <a:txBody>
                    <a:bodyPr/>
                    <a:lstStyle/>
                    <a:p>
                      <a:pPr marL="0" marR="0">
                        <a:spcBef>
                          <a:spcPts val="0"/>
                        </a:spcBef>
                        <a:spcAft>
                          <a:spcPts val="0"/>
                        </a:spcAft>
                      </a:pPr>
                      <a:r>
                        <a:rPr lang="en-US" sz="1600">
                          <a:solidFill>
                            <a:schemeClr val="tx2"/>
                          </a:solidFill>
                          <a:latin typeface="Arial"/>
                          <a:ea typeface="Times New Roman"/>
                          <a:cs typeface="Times New Roman"/>
                        </a:rPr>
                        <a:t>Family situations that may be treated</a:t>
                      </a:r>
                      <a:endParaRPr lang="en-US" sz="1600">
                        <a:solidFill>
                          <a:schemeClr val="tx2"/>
                        </a:solidFill>
                        <a:latin typeface="Times New Roman"/>
                        <a:ea typeface="Times New Roman"/>
                        <a:cs typeface="Times New Roman"/>
                      </a:endParaRPr>
                    </a:p>
                  </a:txBody>
                  <a:tcPr marL="41376" marR="41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chemeClr val="tx2"/>
                          </a:solidFill>
                          <a:latin typeface="Arial"/>
                          <a:ea typeface="Times New Roman"/>
                          <a:cs typeface="Times New Roman"/>
                        </a:rPr>
                        <a:t>Family situations and behavior must be controlled/managed</a:t>
                      </a:r>
                      <a:endParaRPr lang="en-US" sz="1600" dirty="0">
                        <a:solidFill>
                          <a:schemeClr val="tx2"/>
                        </a:solidFill>
                        <a:latin typeface="Times New Roman"/>
                        <a:ea typeface="Times New Roman"/>
                        <a:cs typeface="Times New Roman"/>
                      </a:endParaRPr>
                    </a:p>
                  </a:txBody>
                  <a:tcPr marL="41376" marR="41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98142">
                <a:tc>
                  <a:txBody>
                    <a:bodyPr/>
                    <a:lstStyle/>
                    <a:p>
                      <a:pPr marL="0" marR="0">
                        <a:spcBef>
                          <a:spcPts val="0"/>
                        </a:spcBef>
                        <a:spcAft>
                          <a:spcPts val="0"/>
                        </a:spcAft>
                      </a:pPr>
                      <a:r>
                        <a:rPr lang="en-US" sz="1600" dirty="0">
                          <a:solidFill>
                            <a:schemeClr val="tx2"/>
                          </a:solidFill>
                          <a:latin typeface="Arial"/>
                          <a:ea typeface="Times New Roman"/>
                          <a:cs typeface="Times New Roman"/>
                        </a:rPr>
                        <a:t>All aspects of the family life relevant to future maltreatment</a:t>
                      </a:r>
                      <a:endParaRPr lang="en-US" sz="1600" dirty="0">
                        <a:solidFill>
                          <a:schemeClr val="tx2"/>
                        </a:solidFill>
                        <a:latin typeface="Times New Roman"/>
                        <a:ea typeface="Times New Roman"/>
                        <a:cs typeface="Times New Roman"/>
                      </a:endParaRPr>
                    </a:p>
                  </a:txBody>
                  <a:tcPr marL="41376" marR="41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chemeClr val="tx2"/>
                          </a:solidFill>
                          <a:latin typeface="Arial"/>
                          <a:ea typeface="Times New Roman"/>
                          <a:cs typeface="Times New Roman"/>
                        </a:rPr>
                        <a:t>A limited number of safety threats</a:t>
                      </a:r>
                      <a:endParaRPr lang="en-US" sz="1600" dirty="0">
                        <a:solidFill>
                          <a:schemeClr val="tx2"/>
                        </a:solidFill>
                        <a:latin typeface="Times New Roman"/>
                        <a:ea typeface="Times New Roman"/>
                        <a:cs typeface="Times New Roman"/>
                      </a:endParaRPr>
                    </a:p>
                  </a:txBody>
                  <a:tcPr marL="41376" marR="41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21538" name="Title 5">
            <a:extLst>
              <a:ext uri="{FF2B5EF4-FFF2-40B4-BE49-F238E27FC236}">
                <a16:creationId xmlns:a16="http://schemas.microsoft.com/office/drawing/2014/main" id="{FC1ADA07-1D2A-4BD3-B87C-80C1B5C59E03}"/>
              </a:ext>
            </a:extLst>
          </p:cNvPr>
          <p:cNvSpPr>
            <a:spLocks noGrp="1"/>
          </p:cNvSpPr>
          <p:nvPr>
            <p:ph type="title"/>
          </p:nvPr>
        </p:nvSpPr>
        <p:spPr>
          <a:xfrm>
            <a:off x="469900" y="793750"/>
            <a:ext cx="8229600" cy="590550"/>
          </a:xfrm>
        </p:spPr>
        <p:txBody>
          <a:bodyPr/>
          <a:lstStyle/>
          <a:p>
            <a:pPr eaLnBrk="1" hangingPunct="1"/>
            <a:r>
              <a:rPr lang="en-US" altLang="en-US"/>
              <a:t>Risk vs. Safety</a:t>
            </a:r>
          </a:p>
        </p:txBody>
      </p:sp>
      <p:sp>
        <p:nvSpPr>
          <p:cNvPr id="7" name="Slide Number Placeholder 6">
            <a:extLst>
              <a:ext uri="{FF2B5EF4-FFF2-40B4-BE49-F238E27FC236}">
                <a16:creationId xmlns:a16="http://schemas.microsoft.com/office/drawing/2014/main" id="{53D3B631-1496-459D-A476-457295489132}"/>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FC7A39A-71EF-4351-A7E0-D08D0E9CAD63}" type="slidenum">
              <a:rPr lang="en-US" altLang="en-US" sz="1200">
                <a:latin typeface="Georgia" panose="02040502050405020303" pitchFamily="18" charset="0"/>
                <a:ea typeface="Osaka"/>
              </a:rPr>
              <a:pPr/>
              <a:t>12</a:t>
            </a:fld>
            <a:endParaRPr lang="en-US" altLang="en-US" sz="1200">
              <a:ea typeface="Osak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9">
            <a:extLst>
              <a:ext uri="{FF2B5EF4-FFF2-40B4-BE49-F238E27FC236}">
                <a16:creationId xmlns:a16="http://schemas.microsoft.com/office/drawing/2014/main" id="{8D1FC498-4F86-43DD-B9D1-DDC64FAC6E60}"/>
              </a:ext>
            </a:extLst>
          </p:cNvPr>
          <p:cNvSpPr>
            <a:spLocks noGrp="1"/>
          </p:cNvSpPr>
          <p:nvPr>
            <p:ph type="title"/>
          </p:nvPr>
        </p:nvSpPr>
        <p:spPr>
          <a:xfrm>
            <a:off x="469900" y="793750"/>
            <a:ext cx="8229600" cy="590550"/>
          </a:xfrm>
        </p:spPr>
        <p:txBody>
          <a:bodyPr/>
          <a:lstStyle/>
          <a:p>
            <a:pPr eaLnBrk="1" hangingPunct="1"/>
            <a:r>
              <a:rPr lang="en-US" altLang="en-US"/>
              <a:t>Global Definitions</a:t>
            </a:r>
          </a:p>
        </p:txBody>
      </p:sp>
      <p:graphicFrame>
        <p:nvGraphicFramePr>
          <p:cNvPr id="12" name="Table 11">
            <a:extLst>
              <a:ext uri="{FF2B5EF4-FFF2-40B4-BE49-F238E27FC236}">
                <a16:creationId xmlns:a16="http://schemas.microsoft.com/office/drawing/2014/main" id="{35856D88-53B7-4881-8803-D91458F0F002}"/>
              </a:ext>
            </a:extLst>
          </p:cNvPr>
          <p:cNvGraphicFramePr>
            <a:graphicFrameLocks noGrp="1"/>
          </p:cNvGraphicFramePr>
          <p:nvPr/>
        </p:nvGraphicFramePr>
        <p:xfrm>
          <a:off x="609600" y="1292772"/>
          <a:ext cx="8087539" cy="5060731"/>
        </p:xfrm>
        <a:graphic>
          <a:graphicData uri="http://schemas.openxmlformats.org/drawingml/2006/table">
            <a:tbl>
              <a:tblPr>
                <a:tableStyleId>{35758FB7-9AC5-4552-8A53-C91805E547FA}</a:tableStyleId>
              </a:tblPr>
              <a:tblGrid>
                <a:gridCol w="4444503">
                  <a:extLst>
                    <a:ext uri="{9D8B030D-6E8A-4147-A177-3AD203B41FA5}">
                      <a16:colId xmlns:a16="http://schemas.microsoft.com/office/drawing/2014/main" val="20000"/>
                    </a:ext>
                  </a:extLst>
                </a:gridCol>
                <a:gridCol w="3643036">
                  <a:extLst>
                    <a:ext uri="{9D8B030D-6E8A-4147-A177-3AD203B41FA5}">
                      <a16:colId xmlns:a16="http://schemas.microsoft.com/office/drawing/2014/main" val="20001"/>
                    </a:ext>
                  </a:extLst>
                </a:gridCol>
              </a:tblGrid>
              <a:tr h="1330162">
                <a:tc gridSpan="2">
                  <a:txBody>
                    <a:bodyPr/>
                    <a:lstStyle/>
                    <a:p>
                      <a:pPr marL="0" marR="0" algn="ctr">
                        <a:spcBef>
                          <a:spcPts val="0"/>
                        </a:spcBef>
                        <a:spcAft>
                          <a:spcPts val="0"/>
                        </a:spcAft>
                      </a:pPr>
                      <a:endParaRPr lang="en-US" sz="1100" b="1" dirty="0">
                        <a:solidFill>
                          <a:schemeClr val="tx2"/>
                        </a:solidFill>
                      </a:endParaRPr>
                    </a:p>
                    <a:p>
                      <a:pPr marL="0" marR="0" algn="ctr">
                        <a:spcBef>
                          <a:spcPts val="0"/>
                        </a:spcBef>
                        <a:spcAft>
                          <a:spcPts val="0"/>
                        </a:spcAft>
                      </a:pPr>
                      <a:r>
                        <a:rPr lang="en-US" sz="1900" b="1" dirty="0">
                          <a:solidFill>
                            <a:schemeClr val="tx2"/>
                          </a:solidFill>
                        </a:rPr>
                        <a:t>Child Maltreatment</a:t>
                      </a:r>
                    </a:p>
                    <a:p>
                      <a:pPr marL="0" marR="0" algn="ctr">
                        <a:spcBef>
                          <a:spcPts val="0"/>
                        </a:spcBef>
                        <a:spcAft>
                          <a:spcPts val="0"/>
                        </a:spcAft>
                        <a:tabLst>
                          <a:tab pos="-628650" algn="l"/>
                          <a:tab pos="-457200" algn="l"/>
                        </a:tabLst>
                      </a:pPr>
                      <a:r>
                        <a:rPr lang="en-US" sz="1900" dirty="0">
                          <a:solidFill>
                            <a:schemeClr val="tx2"/>
                          </a:solidFill>
                        </a:rPr>
                        <a:t>Parenting behavior that is harmful and destructive to a child’s cognitive, social, emotional and/or physical development; and</a:t>
                      </a:r>
                      <a:r>
                        <a:rPr lang="en-US" sz="1900" baseline="0" dirty="0">
                          <a:solidFill>
                            <a:schemeClr val="tx2"/>
                          </a:solidFill>
                        </a:rPr>
                        <a:t> t</a:t>
                      </a:r>
                      <a:r>
                        <a:rPr lang="en-US" sz="1900" dirty="0">
                          <a:solidFill>
                            <a:schemeClr val="tx2"/>
                          </a:solidFill>
                        </a:rPr>
                        <a:t>hose with parenting responsibilities who are unable and/or unwilling to behave differently. </a:t>
                      </a:r>
                      <a:endParaRPr lang="en-US" sz="1900" dirty="0">
                        <a:solidFill>
                          <a:schemeClr val="tx2"/>
                        </a:solidFill>
                        <a:latin typeface="Calibri"/>
                        <a:ea typeface="Calibri"/>
                        <a:cs typeface="Times New Roman"/>
                      </a:endParaRPr>
                    </a:p>
                  </a:txBody>
                  <a:tcPr marL="44796" marR="44796" marT="0" marB="0" anchor="ctr">
                    <a:solidFill>
                      <a:srgbClr val="E1D4B1"/>
                    </a:solidFill>
                  </a:tcPr>
                </a:tc>
                <a:tc hMerge="1">
                  <a:txBody>
                    <a:bodyPr/>
                    <a:lstStyle/>
                    <a:p>
                      <a:endParaRPr lang="en-US"/>
                    </a:p>
                  </a:txBody>
                  <a:tcPr/>
                </a:tc>
                <a:extLst>
                  <a:ext uri="{0D108BD9-81ED-4DB2-BD59-A6C34878D82A}">
                    <a16:rowId xmlns:a16="http://schemas.microsoft.com/office/drawing/2014/main" val="10000"/>
                  </a:ext>
                </a:extLst>
              </a:tr>
              <a:tr h="2446275">
                <a:tc>
                  <a:txBody>
                    <a:bodyPr/>
                    <a:lstStyle/>
                    <a:p>
                      <a:pPr marL="0" marR="0" algn="ctr">
                        <a:spcBef>
                          <a:spcPts val="0"/>
                        </a:spcBef>
                        <a:spcAft>
                          <a:spcPts val="0"/>
                        </a:spcAft>
                      </a:pPr>
                      <a:endParaRPr lang="en-US" sz="800" dirty="0">
                        <a:solidFill>
                          <a:schemeClr val="tx2"/>
                        </a:solidFill>
                      </a:endParaRPr>
                    </a:p>
                    <a:p>
                      <a:pPr marL="0" marR="0" algn="ctr">
                        <a:spcBef>
                          <a:spcPts val="0"/>
                        </a:spcBef>
                        <a:spcAft>
                          <a:spcPts val="0"/>
                        </a:spcAft>
                      </a:pPr>
                      <a:r>
                        <a:rPr lang="en-US" sz="1900" b="1" dirty="0">
                          <a:solidFill>
                            <a:schemeClr val="tx2"/>
                          </a:solidFill>
                        </a:rPr>
                        <a:t>Risk of Child Maltreatment</a:t>
                      </a:r>
                    </a:p>
                    <a:p>
                      <a:pPr marL="57150" marR="0" algn="ctr">
                        <a:spcBef>
                          <a:spcPts val="0"/>
                        </a:spcBef>
                        <a:spcAft>
                          <a:spcPts val="0"/>
                        </a:spcAft>
                        <a:tabLst>
                          <a:tab pos="-628650" algn="l"/>
                          <a:tab pos="-457200" algn="l"/>
                        </a:tabLst>
                      </a:pPr>
                      <a:r>
                        <a:rPr lang="en-US" sz="1900" dirty="0">
                          <a:solidFill>
                            <a:schemeClr val="tx2"/>
                          </a:solidFill>
                        </a:rPr>
                        <a:t>The likelihood (chance, potential, or prospect) for parenting behavior that is harmful and destructive to a child’s cognitive, social, emotional, and/or physical development and those with parenting responsibility are unwilling or unable to behave differently.</a:t>
                      </a:r>
                      <a:endParaRPr lang="en-US" sz="1900" dirty="0">
                        <a:solidFill>
                          <a:schemeClr val="tx2"/>
                        </a:solidFill>
                        <a:latin typeface="Calibri"/>
                        <a:ea typeface="Calibri"/>
                        <a:cs typeface="Times New Roman"/>
                      </a:endParaRPr>
                    </a:p>
                  </a:txBody>
                  <a:tcPr marL="44796" marR="44796" marT="0" marB="0">
                    <a:solidFill>
                      <a:srgbClr val="E1D4B1"/>
                    </a:solidFill>
                  </a:tcPr>
                </a:tc>
                <a:tc>
                  <a:txBody>
                    <a:bodyPr/>
                    <a:lstStyle/>
                    <a:p>
                      <a:pPr marL="0" marR="0" algn="ctr">
                        <a:spcBef>
                          <a:spcPts val="0"/>
                        </a:spcBef>
                        <a:spcAft>
                          <a:spcPts val="0"/>
                        </a:spcAft>
                      </a:pPr>
                      <a:endParaRPr lang="en-US" sz="800" dirty="0">
                        <a:solidFill>
                          <a:schemeClr val="tx2"/>
                        </a:solidFill>
                      </a:endParaRPr>
                    </a:p>
                    <a:p>
                      <a:pPr marL="0" marR="0" algn="ctr">
                        <a:spcBef>
                          <a:spcPts val="0"/>
                        </a:spcBef>
                        <a:spcAft>
                          <a:spcPts val="0"/>
                        </a:spcAft>
                      </a:pPr>
                      <a:r>
                        <a:rPr lang="en-US" sz="1900" b="1" dirty="0">
                          <a:solidFill>
                            <a:schemeClr val="tx2"/>
                          </a:solidFill>
                        </a:rPr>
                        <a:t>Unsafe Child</a:t>
                      </a:r>
                    </a:p>
                    <a:p>
                      <a:pPr marL="11430" marR="0" algn="ctr">
                        <a:spcBef>
                          <a:spcPts val="0"/>
                        </a:spcBef>
                        <a:spcAft>
                          <a:spcPts val="0"/>
                        </a:spcAft>
                        <a:tabLst>
                          <a:tab pos="-628650" algn="l"/>
                          <a:tab pos="-457200" algn="l"/>
                        </a:tabLst>
                      </a:pPr>
                      <a:r>
                        <a:rPr lang="en-US" sz="1900" dirty="0">
                          <a:solidFill>
                            <a:schemeClr val="tx2"/>
                          </a:solidFill>
                        </a:rPr>
                        <a:t>Children are considered unsafe when they are vulnerable to safety threats and caregivers are unable or unwilling to provide protection.</a:t>
                      </a:r>
                      <a:endParaRPr lang="en-US" sz="1900" dirty="0">
                        <a:solidFill>
                          <a:schemeClr val="tx2"/>
                        </a:solidFill>
                        <a:latin typeface="Calibri"/>
                        <a:ea typeface="Calibri"/>
                        <a:cs typeface="Times New Roman"/>
                      </a:endParaRPr>
                    </a:p>
                  </a:txBody>
                  <a:tcPr marL="44796" marR="44796" marT="0" marB="0">
                    <a:solidFill>
                      <a:srgbClr val="E1D4B1"/>
                    </a:solidFill>
                  </a:tcPr>
                </a:tc>
                <a:extLst>
                  <a:ext uri="{0D108BD9-81ED-4DB2-BD59-A6C34878D82A}">
                    <a16:rowId xmlns:a16="http://schemas.microsoft.com/office/drawing/2014/main" val="10001"/>
                  </a:ext>
                </a:extLst>
              </a:tr>
              <a:tr h="1284294">
                <a:tc gridSpan="2">
                  <a:txBody>
                    <a:bodyPr/>
                    <a:lstStyle/>
                    <a:p>
                      <a:pPr marL="0" marR="0" algn="ctr">
                        <a:spcBef>
                          <a:spcPts val="0"/>
                        </a:spcBef>
                        <a:spcAft>
                          <a:spcPts val="0"/>
                        </a:spcAft>
                      </a:pPr>
                      <a:endParaRPr lang="en-US" sz="800" dirty="0">
                        <a:solidFill>
                          <a:schemeClr val="tx2"/>
                        </a:solidFill>
                      </a:endParaRPr>
                    </a:p>
                    <a:p>
                      <a:pPr marL="0" marR="0" algn="ctr">
                        <a:spcBef>
                          <a:spcPts val="0"/>
                        </a:spcBef>
                        <a:spcAft>
                          <a:spcPts val="0"/>
                        </a:spcAft>
                      </a:pPr>
                      <a:r>
                        <a:rPr lang="en-US" sz="1900" b="1" dirty="0">
                          <a:solidFill>
                            <a:schemeClr val="tx2"/>
                          </a:solidFill>
                        </a:rPr>
                        <a:t>Safe Child</a:t>
                      </a:r>
                    </a:p>
                    <a:p>
                      <a:pPr marL="0" marR="0" algn="ctr">
                        <a:spcBef>
                          <a:spcPts val="0"/>
                        </a:spcBef>
                        <a:spcAft>
                          <a:spcPts val="0"/>
                        </a:spcAft>
                      </a:pPr>
                      <a:r>
                        <a:rPr lang="en-US" sz="1900" dirty="0">
                          <a:solidFill>
                            <a:schemeClr val="tx2"/>
                          </a:solidFill>
                        </a:rPr>
                        <a:t>Children are considered safe when there are </a:t>
                      </a:r>
                      <a:r>
                        <a:rPr lang="en-US" sz="1900">
                          <a:solidFill>
                            <a:schemeClr val="tx2"/>
                          </a:solidFill>
                        </a:rPr>
                        <a:t>no safety </a:t>
                      </a:r>
                      <a:r>
                        <a:rPr lang="en-US" sz="1900" dirty="0">
                          <a:solidFill>
                            <a:schemeClr val="tx2"/>
                          </a:solidFill>
                        </a:rPr>
                        <a:t>threats, or the caregivers’ are able to provide protection and/or control existing threats.</a:t>
                      </a:r>
                      <a:endParaRPr lang="en-US" sz="1900" dirty="0">
                        <a:solidFill>
                          <a:schemeClr val="tx2"/>
                        </a:solidFill>
                        <a:latin typeface="Calibri"/>
                        <a:ea typeface="Calibri"/>
                        <a:cs typeface="Times New Roman"/>
                      </a:endParaRPr>
                    </a:p>
                  </a:txBody>
                  <a:tcPr marL="44796" marR="44796" marT="0" marB="0">
                    <a:solidFill>
                      <a:srgbClr val="E1D4B1"/>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6" name="Slide Number Placeholder 5">
            <a:extLst>
              <a:ext uri="{FF2B5EF4-FFF2-40B4-BE49-F238E27FC236}">
                <a16:creationId xmlns:a16="http://schemas.microsoft.com/office/drawing/2014/main" id="{6F0A9EB7-502F-4BD5-A9D6-C34950C94293}"/>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8D56E79-96DE-4BEB-BC52-985CF58E6882}" type="slidenum">
              <a:rPr lang="en-US" altLang="en-US" sz="1200">
                <a:latin typeface="Georgia" panose="02040502050405020303" pitchFamily="18" charset="0"/>
                <a:ea typeface="Osaka"/>
              </a:rPr>
              <a:pPr/>
              <a:t>13</a:t>
            </a:fld>
            <a:endParaRPr lang="en-US" altLang="en-US" sz="1200">
              <a:ea typeface="Osak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5">
            <a:extLst>
              <a:ext uri="{FF2B5EF4-FFF2-40B4-BE49-F238E27FC236}">
                <a16:creationId xmlns:a16="http://schemas.microsoft.com/office/drawing/2014/main" id="{D68A6BA9-1197-49EE-A24F-2B9922956434}"/>
              </a:ext>
            </a:extLst>
          </p:cNvPr>
          <p:cNvSpPr>
            <a:spLocks noGrp="1"/>
          </p:cNvSpPr>
          <p:nvPr>
            <p:ph type="title"/>
          </p:nvPr>
        </p:nvSpPr>
        <p:spPr>
          <a:xfrm>
            <a:off x="469900" y="793750"/>
            <a:ext cx="8229600" cy="590550"/>
          </a:xfrm>
        </p:spPr>
        <p:txBody>
          <a:bodyPr/>
          <a:lstStyle/>
          <a:p>
            <a:pPr eaLnBrk="1" hangingPunct="1"/>
            <a:r>
              <a:rPr lang="en-US" altLang="en-US"/>
              <a:t>Pennsylvania Safety Threshold Criteria</a:t>
            </a:r>
          </a:p>
        </p:txBody>
      </p:sp>
      <p:sp>
        <p:nvSpPr>
          <p:cNvPr id="11" name="Slide Number Placeholder 10">
            <a:extLst>
              <a:ext uri="{FF2B5EF4-FFF2-40B4-BE49-F238E27FC236}">
                <a16:creationId xmlns:a16="http://schemas.microsoft.com/office/drawing/2014/main" id="{6EF7BE36-3CA8-418A-9F3D-202FA6D501EF}"/>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32B62C0-A8CA-4E00-99D6-2FB314ACE1EF}" type="slidenum">
              <a:rPr lang="en-US" altLang="en-US" sz="1200">
                <a:latin typeface="Georgia" panose="02040502050405020303" pitchFamily="18" charset="0"/>
                <a:ea typeface="Osaka"/>
              </a:rPr>
              <a:pPr/>
              <a:t>14</a:t>
            </a:fld>
            <a:endParaRPr lang="en-US" altLang="en-US" sz="1200">
              <a:latin typeface="Georgia" panose="02040502050405020303" pitchFamily="18" charset="0"/>
              <a:ea typeface="Osaka"/>
            </a:endParaRPr>
          </a:p>
        </p:txBody>
      </p:sp>
      <p:sp>
        <p:nvSpPr>
          <p:cNvPr id="18" name="Text Box 3">
            <a:extLst>
              <a:ext uri="{FF2B5EF4-FFF2-40B4-BE49-F238E27FC236}">
                <a16:creationId xmlns:a16="http://schemas.microsoft.com/office/drawing/2014/main" id="{B2674071-BFC7-4494-8206-9BAB34B9C1D5}"/>
              </a:ext>
            </a:extLst>
          </p:cNvPr>
          <p:cNvSpPr txBox="1">
            <a:spLocks noChangeArrowheads="1"/>
          </p:cNvSpPr>
          <p:nvPr/>
        </p:nvSpPr>
        <p:spPr bwMode="auto">
          <a:xfrm>
            <a:off x="304800" y="1349375"/>
            <a:ext cx="3352800" cy="1249363"/>
          </a:xfrm>
          <a:prstGeom prst="rect">
            <a:avLst/>
          </a:prstGeom>
          <a:solidFill>
            <a:srgbClr val="FFFFFF"/>
          </a:solidFill>
          <a:ln w="9525">
            <a:solidFill>
              <a:srgbClr val="000000"/>
            </a:solidFill>
            <a:miter lim="800000"/>
            <a:headEnd/>
            <a:tailEnd/>
          </a:ln>
        </p:spPr>
        <p:txBody>
          <a:bodyPr/>
          <a:lstStyle/>
          <a:p>
            <a:pPr eaLnBrk="0" hangingPunct="0">
              <a:spcAft>
                <a:spcPts val="0"/>
              </a:spcAft>
              <a:defRPr/>
            </a:pPr>
            <a:r>
              <a:rPr lang="en-US" sz="1800" b="1" u="sng" dirty="0">
                <a:solidFill>
                  <a:schemeClr val="tx2"/>
                </a:solidFill>
                <a:latin typeface="+mj-lt"/>
                <a:ea typeface="ＭＳ Ｐゴシック" pitchFamily="16" charset="-128"/>
              </a:rPr>
              <a:t>Serious</a:t>
            </a:r>
          </a:p>
          <a:p>
            <a:pPr eaLnBrk="0" hangingPunct="0">
              <a:spcAft>
                <a:spcPts val="0"/>
              </a:spcAft>
              <a:defRPr/>
            </a:pPr>
            <a:r>
              <a:rPr lang="en-US" sz="1600" dirty="0">
                <a:solidFill>
                  <a:schemeClr val="tx2"/>
                </a:solidFill>
                <a:latin typeface="+mj-lt"/>
                <a:ea typeface="ＭＳ Ｐゴシック" pitchFamily="16" charset="-128"/>
              </a:rPr>
              <a:t>Serious harm could include serious physical injury, significant pain, and suffering.</a:t>
            </a:r>
          </a:p>
        </p:txBody>
      </p:sp>
      <p:sp>
        <p:nvSpPr>
          <p:cNvPr id="19" name="Text Box 4">
            <a:extLst>
              <a:ext uri="{FF2B5EF4-FFF2-40B4-BE49-F238E27FC236}">
                <a16:creationId xmlns:a16="http://schemas.microsoft.com/office/drawing/2014/main" id="{60522BD3-65B3-4934-A829-168E71AB2E04}"/>
              </a:ext>
            </a:extLst>
          </p:cNvPr>
          <p:cNvSpPr txBox="1">
            <a:spLocks noChangeArrowheads="1"/>
          </p:cNvSpPr>
          <p:nvPr/>
        </p:nvSpPr>
        <p:spPr bwMode="auto">
          <a:xfrm>
            <a:off x="303213" y="4826000"/>
            <a:ext cx="3352800" cy="1430338"/>
          </a:xfrm>
          <a:prstGeom prst="rect">
            <a:avLst/>
          </a:prstGeom>
          <a:solidFill>
            <a:srgbClr val="FFFFFF"/>
          </a:solidFill>
          <a:ln w="9525">
            <a:solidFill>
              <a:srgbClr val="000000"/>
            </a:solidFill>
            <a:miter lim="800000"/>
            <a:headEnd/>
            <a:tailEnd/>
          </a:ln>
        </p:spPr>
        <p:txBody>
          <a:bodyPr/>
          <a:lstStyle/>
          <a:p>
            <a:pPr eaLnBrk="0" hangingPunct="0">
              <a:spcAft>
                <a:spcPts val="0"/>
              </a:spcAft>
              <a:defRPr/>
            </a:pPr>
            <a:r>
              <a:rPr lang="en-US" sz="1800" b="1" u="sng" dirty="0">
                <a:solidFill>
                  <a:schemeClr val="tx2"/>
                </a:solidFill>
                <a:latin typeface="+mj-lt"/>
                <a:ea typeface="ＭＳ Ｐゴシック" pitchFamily="16" charset="-128"/>
              </a:rPr>
              <a:t>Out of Control</a:t>
            </a:r>
          </a:p>
          <a:p>
            <a:pPr eaLnBrk="0" hangingPunct="0">
              <a:spcAft>
                <a:spcPts val="0"/>
              </a:spcAft>
              <a:defRPr/>
            </a:pPr>
            <a:r>
              <a:rPr lang="en-US" sz="1600" dirty="0">
                <a:solidFill>
                  <a:schemeClr val="tx2"/>
                </a:solidFill>
                <a:latin typeface="+mj-lt"/>
                <a:ea typeface="ＭＳ Ｐゴシック" pitchFamily="16" charset="-128"/>
              </a:rPr>
              <a:t>When a condition is out of control, there is no apparent natural, existing means within the family network that can assure </a:t>
            </a:r>
            <a:r>
              <a:rPr lang="en-US" sz="1600" dirty="0">
                <a:latin typeface="+mj-lt"/>
                <a:ea typeface="ＭＳ Ｐゴシック" pitchFamily="16" charset="-128"/>
              </a:rPr>
              <a:t>control.</a:t>
            </a:r>
          </a:p>
        </p:txBody>
      </p:sp>
      <p:sp>
        <p:nvSpPr>
          <p:cNvPr id="20" name="Text Box 5">
            <a:extLst>
              <a:ext uri="{FF2B5EF4-FFF2-40B4-BE49-F238E27FC236}">
                <a16:creationId xmlns:a16="http://schemas.microsoft.com/office/drawing/2014/main" id="{48733E96-1839-413E-9A7B-E1EA0E03AF75}"/>
              </a:ext>
            </a:extLst>
          </p:cNvPr>
          <p:cNvSpPr txBox="1">
            <a:spLocks noChangeArrowheads="1"/>
          </p:cNvSpPr>
          <p:nvPr/>
        </p:nvSpPr>
        <p:spPr bwMode="auto">
          <a:xfrm>
            <a:off x="303213" y="2676525"/>
            <a:ext cx="3355975" cy="2071688"/>
          </a:xfrm>
          <a:prstGeom prst="rect">
            <a:avLst/>
          </a:prstGeom>
          <a:solidFill>
            <a:srgbClr val="FFFFFF"/>
          </a:solidFill>
          <a:ln w="9525">
            <a:solidFill>
              <a:srgbClr val="000000"/>
            </a:solidFill>
            <a:miter lim="800000"/>
            <a:headEnd/>
            <a:tailEnd/>
          </a:ln>
        </p:spPr>
        <p:txBody>
          <a:bodyPr/>
          <a:lstStyle/>
          <a:p>
            <a:pPr eaLnBrk="0" hangingPunct="0">
              <a:spcAft>
                <a:spcPts val="0"/>
              </a:spcAft>
              <a:defRPr/>
            </a:pPr>
            <a:r>
              <a:rPr lang="en-US" sz="1800" b="1" u="sng" dirty="0">
                <a:solidFill>
                  <a:schemeClr val="tx2"/>
                </a:solidFill>
                <a:latin typeface="+mj-lt"/>
                <a:ea typeface="ＭＳ Ｐゴシック" pitchFamily="16" charset="-128"/>
              </a:rPr>
              <a:t>Observable &amp; Specific</a:t>
            </a:r>
          </a:p>
          <a:p>
            <a:pPr eaLnBrk="0" hangingPunct="0">
              <a:spcAft>
                <a:spcPts val="0"/>
              </a:spcAft>
              <a:defRPr/>
            </a:pPr>
            <a:r>
              <a:rPr lang="en-US" sz="1600" dirty="0">
                <a:solidFill>
                  <a:schemeClr val="tx2"/>
                </a:solidFill>
                <a:latin typeface="+mj-lt"/>
                <a:ea typeface="ＭＳ Ｐゴシック" pitchFamily="16" charset="-128"/>
              </a:rPr>
              <a:t>The condition must be specific and observable in the form of behavior, emotion, attitude, perception, intent, or situation. The existence of condition is based on more than a gut feeling. The condition is clearly identifiable.</a:t>
            </a:r>
          </a:p>
        </p:txBody>
      </p:sp>
      <p:sp>
        <p:nvSpPr>
          <p:cNvPr id="21" name="Text Box 6">
            <a:extLst>
              <a:ext uri="{FF2B5EF4-FFF2-40B4-BE49-F238E27FC236}">
                <a16:creationId xmlns:a16="http://schemas.microsoft.com/office/drawing/2014/main" id="{A859B15B-228A-471D-982A-43E4401365A8}"/>
              </a:ext>
            </a:extLst>
          </p:cNvPr>
          <p:cNvSpPr txBox="1">
            <a:spLocks noChangeArrowheads="1"/>
          </p:cNvSpPr>
          <p:nvPr/>
        </p:nvSpPr>
        <p:spPr bwMode="auto">
          <a:xfrm>
            <a:off x="3908425" y="1360488"/>
            <a:ext cx="4945063" cy="3341687"/>
          </a:xfrm>
          <a:prstGeom prst="rect">
            <a:avLst/>
          </a:prstGeom>
          <a:solidFill>
            <a:srgbClr val="FFFFFF"/>
          </a:solidFill>
          <a:ln w="9525">
            <a:solidFill>
              <a:srgbClr val="000000"/>
            </a:solidFill>
            <a:miter lim="800000"/>
            <a:headEnd/>
            <a:tailEnd/>
          </a:ln>
        </p:spPr>
        <p:txBody>
          <a:bodyPr/>
          <a:lstStyle/>
          <a:p>
            <a:pPr eaLnBrk="0" hangingPunct="0">
              <a:spcAft>
                <a:spcPts val="0"/>
              </a:spcAft>
              <a:defRPr/>
            </a:pPr>
            <a:r>
              <a:rPr lang="en-US" sz="1800" b="1" u="sng" dirty="0">
                <a:solidFill>
                  <a:schemeClr val="tx2"/>
                </a:solidFill>
                <a:latin typeface="+mj-lt"/>
                <a:ea typeface="ＭＳ Ｐゴシック" pitchFamily="16" charset="-128"/>
              </a:rPr>
              <a:t>Vulnerable</a:t>
            </a:r>
          </a:p>
          <a:p>
            <a:pPr marL="225425" lvl="1" indent="-225425" eaLnBrk="0" hangingPunct="0">
              <a:spcAft>
                <a:spcPts val="0"/>
              </a:spcAft>
              <a:buFont typeface="Wingdings" pitchFamily="2" charset="2"/>
              <a:buChar char="§"/>
              <a:defRPr/>
            </a:pPr>
            <a:r>
              <a:rPr lang="en-US" sz="1600" dirty="0">
                <a:solidFill>
                  <a:schemeClr val="tx2"/>
                </a:solidFill>
                <a:latin typeface="+mj-lt"/>
                <a:ea typeface="ＭＳ Ｐゴシック" pitchFamily="16" charset="-128"/>
              </a:rPr>
              <a:t>A child’s vulnerability is based on their emotional, behavioral, and cognitive functioning; health; and ability to care for himself/herself. </a:t>
            </a:r>
          </a:p>
          <a:p>
            <a:pPr marL="225425" indent="-225425" eaLnBrk="0" hangingPunct="0">
              <a:spcAft>
                <a:spcPts val="0"/>
              </a:spcAft>
              <a:buFont typeface="Wingdings" pitchFamily="2" charset="2"/>
              <a:buChar char="§"/>
              <a:defRPr/>
            </a:pPr>
            <a:r>
              <a:rPr lang="en-US" sz="1600" dirty="0">
                <a:solidFill>
                  <a:schemeClr val="tx2"/>
                </a:solidFill>
                <a:latin typeface="+mj-lt"/>
                <a:ea typeface="ＭＳ Ｐゴシック" pitchFamily="16" charset="-128"/>
              </a:rPr>
              <a:t>A vulnerable child is susceptible to the effects of danger and is unable to protect himself from the danger. </a:t>
            </a:r>
          </a:p>
          <a:p>
            <a:pPr marL="225425" indent="-225425" eaLnBrk="0" hangingPunct="0">
              <a:spcAft>
                <a:spcPts val="0"/>
              </a:spcAft>
              <a:buFont typeface="Wingdings" pitchFamily="2" charset="2"/>
              <a:buChar char="§"/>
              <a:defRPr/>
            </a:pPr>
            <a:r>
              <a:rPr lang="en-US" sz="1600" dirty="0">
                <a:solidFill>
                  <a:schemeClr val="tx2"/>
                </a:solidFill>
                <a:latin typeface="+mj-lt"/>
                <a:ea typeface="ＭＳ Ｐゴシック" pitchFamily="16" charset="-128"/>
              </a:rPr>
              <a:t>Vulnerability is not based on age alone. A teenage youth with disabilities that affect his emotional, behavioral, or cognitive functioning may be more vulnerable to a threat of serious harm than a younger child without any disabilities.</a:t>
            </a:r>
          </a:p>
        </p:txBody>
      </p:sp>
      <p:sp>
        <p:nvSpPr>
          <p:cNvPr id="22" name="Text Box 7">
            <a:extLst>
              <a:ext uri="{FF2B5EF4-FFF2-40B4-BE49-F238E27FC236}">
                <a16:creationId xmlns:a16="http://schemas.microsoft.com/office/drawing/2014/main" id="{9A58307E-DCFF-4CA3-99F8-9E15C3F20045}"/>
              </a:ext>
            </a:extLst>
          </p:cNvPr>
          <p:cNvSpPr txBox="1">
            <a:spLocks noChangeArrowheads="1"/>
          </p:cNvSpPr>
          <p:nvPr/>
        </p:nvSpPr>
        <p:spPr bwMode="auto">
          <a:xfrm>
            <a:off x="3914775" y="4829175"/>
            <a:ext cx="4945063" cy="1425575"/>
          </a:xfrm>
          <a:prstGeom prst="rect">
            <a:avLst/>
          </a:prstGeom>
          <a:solidFill>
            <a:srgbClr val="FFFFFF"/>
          </a:solidFill>
          <a:ln w="9525">
            <a:solidFill>
              <a:srgbClr val="000000"/>
            </a:solidFill>
            <a:miter lim="800000"/>
            <a:headEnd/>
            <a:tailEnd/>
          </a:ln>
        </p:spPr>
        <p:txBody>
          <a:bodyPr/>
          <a:lstStyle/>
          <a:p>
            <a:pPr eaLnBrk="0" hangingPunct="0">
              <a:spcAft>
                <a:spcPts val="0"/>
              </a:spcAft>
              <a:defRPr/>
            </a:pPr>
            <a:r>
              <a:rPr lang="en-US" sz="1800" b="1" u="sng" dirty="0">
                <a:solidFill>
                  <a:schemeClr val="tx2"/>
                </a:solidFill>
                <a:latin typeface="+mj-lt"/>
                <a:ea typeface="ＭＳ Ｐゴシック" pitchFamily="16" charset="-128"/>
              </a:rPr>
              <a:t>Imminent - A Specific Time Frame</a:t>
            </a:r>
          </a:p>
          <a:p>
            <a:pPr eaLnBrk="0" hangingPunct="0">
              <a:spcAft>
                <a:spcPts val="0"/>
              </a:spcAft>
              <a:defRPr/>
            </a:pPr>
            <a:r>
              <a:rPr lang="en-US" sz="1600" dirty="0">
                <a:solidFill>
                  <a:schemeClr val="tx2"/>
                </a:solidFill>
                <a:latin typeface="+mj-lt"/>
                <a:ea typeface="ＭＳ Ｐゴシック" pitchFamily="16" charset="-128"/>
              </a:rPr>
              <a:t>Imminent means the serious harm could happen anytime within the near future—from later today, tomorrow, or up to but not exceeding 60 days.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578" name="AutoShape 2">
            <a:extLst>
              <a:ext uri="{FF2B5EF4-FFF2-40B4-BE49-F238E27FC236}">
                <a16:creationId xmlns:a16="http://schemas.microsoft.com/office/drawing/2014/main" id="{81E397BA-AEB2-4CDD-9976-C079EDD8C5B8}"/>
              </a:ext>
            </a:extLst>
          </p:cNvPr>
          <p:cNvCxnSpPr>
            <a:cxnSpLocks noChangeShapeType="1"/>
          </p:cNvCxnSpPr>
          <p:nvPr/>
        </p:nvCxnSpPr>
        <p:spPr bwMode="auto">
          <a:xfrm>
            <a:off x="5562600" y="1447800"/>
            <a:ext cx="47625" cy="4167188"/>
          </a:xfrm>
          <a:prstGeom prst="straightConnector1">
            <a:avLst/>
          </a:prstGeom>
          <a:noFill/>
          <a:ln w="25400">
            <a:solidFill>
              <a:srgbClr val="000000"/>
            </a:solidFill>
            <a:prstDash val="dash"/>
            <a:round/>
            <a:headEnd type="oval" w="med" len="med"/>
            <a:tailEnd type="oval" w="med" len="med"/>
          </a:ln>
          <a:extLst>
            <a:ext uri="{909E8E84-426E-40DD-AFC4-6F175D3DCCD1}">
              <a14:hiddenFill xmlns:a14="http://schemas.microsoft.com/office/drawing/2010/main">
                <a:noFill/>
              </a14:hiddenFill>
            </a:ext>
          </a:extLst>
        </p:spPr>
      </p:cxnSp>
      <p:sp>
        <p:nvSpPr>
          <p:cNvPr id="24579" name="Arc 3">
            <a:extLst>
              <a:ext uri="{FF2B5EF4-FFF2-40B4-BE49-F238E27FC236}">
                <a16:creationId xmlns:a16="http://schemas.microsoft.com/office/drawing/2014/main" id="{C4B697E5-C5FD-4868-BB70-F96B8A68B56C}"/>
              </a:ext>
            </a:extLst>
          </p:cNvPr>
          <p:cNvSpPr>
            <a:spLocks/>
          </p:cNvSpPr>
          <p:nvPr/>
        </p:nvSpPr>
        <p:spPr bwMode="auto">
          <a:xfrm rot="-2389442">
            <a:off x="2587625" y="2122488"/>
            <a:ext cx="4137025" cy="3629025"/>
          </a:xfrm>
          <a:custGeom>
            <a:avLst/>
            <a:gdLst>
              <a:gd name="T0" fmla="*/ 0 w 29278"/>
              <a:gd name="T1" fmla="*/ 2147483647 h 24745"/>
              <a:gd name="T2" fmla="*/ 2147483647 w 29278"/>
              <a:gd name="T3" fmla="*/ 2147483647 h 24745"/>
              <a:gd name="T4" fmla="*/ 2147483647 w 29278"/>
              <a:gd name="T5" fmla="*/ 2147483647 h 24745"/>
              <a:gd name="T6" fmla="*/ 0 60000 65536"/>
              <a:gd name="T7" fmla="*/ 0 60000 65536"/>
              <a:gd name="T8" fmla="*/ 0 60000 65536"/>
              <a:gd name="T9" fmla="*/ 0 w 29278"/>
              <a:gd name="T10" fmla="*/ 0 h 24745"/>
              <a:gd name="T11" fmla="*/ 29278 w 29278"/>
              <a:gd name="T12" fmla="*/ 24745 h 24745"/>
            </a:gdLst>
            <a:ahLst/>
            <a:cxnLst>
              <a:cxn ang="T6">
                <a:pos x="T0" y="T1"/>
              </a:cxn>
              <a:cxn ang="T7">
                <a:pos x="T2" y="T3"/>
              </a:cxn>
              <a:cxn ang="T8">
                <a:pos x="T4" y="T5"/>
              </a:cxn>
            </a:cxnLst>
            <a:rect l="T9" t="T10" r="T11" b="T12"/>
            <a:pathLst>
              <a:path w="29278" h="24745" fill="none" extrusionOk="0">
                <a:moveTo>
                  <a:pt x="-1" y="1410"/>
                </a:moveTo>
                <a:cubicBezTo>
                  <a:pt x="2452" y="478"/>
                  <a:pt x="5054" y="-1"/>
                  <a:pt x="7678" y="0"/>
                </a:cubicBezTo>
                <a:cubicBezTo>
                  <a:pt x="19607" y="0"/>
                  <a:pt x="29278" y="9670"/>
                  <a:pt x="29278" y="21600"/>
                </a:cubicBezTo>
                <a:cubicBezTo>
                  <a:pt x="29278" y="22652"/>
                  <a:pt x="29201" y="23703"/>
                  <a:pt x="29047" y="24744"/>
                </a:cubicBezTo>
              </a:path>
              <a:path w="29278" h="24745" stroke="0" extrusionOk="0">
                <a:moveTo>
                  <a:pt x="-1" y="1410"/>
                </a:moveTo>
                <a:cubicBezTo>
                  <a:pt x="2452" y="478"/>
                  <a:pt x="5054" y="-1"/>
                  <a:pt x="7678" y="0"/>
                </a:cubicBezTo>
                <a:cubicBezTo>
                  <a:pt x="19607" y="0"/>
                  <a:pt x="29278" y="9670"/>
                  <a:pt x="29278" y="21600"/>
                </a:cubicBezTo>
                <a:cubicBezTo>
                  <a:pt x="29278" y="22652"/>
                  <a:pt x="29201" y="23703"/>
                  <a:pt x="29047" y="24744"/>
                </a:cubicBezTo>
                <a:lnTo>
                  <a:pt x="7678" y="21600"/>
                </a:lnTo>
                <a:lnTo>
                  <a:pt x="-1" y="1410"/>
                </a:lnTo>
                <a:close/>
              </a:path>
            </a:pathLst>
          </a:custGeom>
          <a:noFill/>
          <a:ln w="254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0" name="WordArt 4">
            <a:extLst>
              <a:ext uri="{FF2B5EF4-FFF2-40B4-BE49-F238E27FC236}">
                <a16:creationId xmlns:a16="http://schemas.microsoft.com/office/drawing/2014/main" id="{6B82D843-887E-49FD-8F46-FF4033EE6635}"/>
              </a:ext>
            </a:extLst>
          </p:cNvPr>
          <p:cNvSpPr>
            <a:spLocks noChangeArrowheads="1" noChangeShapeType="1" noTextEdit="1"/>
          </p:cNvSpPr>
          <p:nvPr/>
        </p:nvSpPr>
        <p:spPr bwMode="auto">
          <a:xfrm rot="-1334060">
            <a:off x="1295400" y="2035175"/>
            <a:ext cx="2806700" cy="549275"/>
          </a:xfrm>
          <a:prstGeom prst="rect">
            <a:avLst/>
          </a:prstGeom>
        </p:spPr>
        <p:txBody>
          <a:bodyPr spcFirstLastPara="1" wrap="none" fromWordArt="1">
            <a:prstTxWarp prst="textArchUp">
              <a:avLst>
                <a:gd name="adj" fmla="val 10800004"/>
              </a:avLst>
            </a:prstTxWarp>
          </a:bodyPr>
          <a:lstStyle/>
          <a:p>
            <a:pPr algn="ctr"/>
            <a:r>
              <a:rPr lang="en-US" sz="2000" kern="10">
                <a:ln w="9525" algn="ctr">
                  <a:solidFill>
                    <a:srgbClr val="000000"/>
                  </a:solidFill>
                  <a:round/>
                  <a:headEnd/>
                  <a:tailEnd/>
                </a:ln>
                <a:solidFill>
                  <a:srgbClr val="000000"/>
                </a:solidFill>
                <a:cs typeface="Arial" panose="020B0604020202020204" pitchFamily="34" charset="0"/>
              </a:rPr>
              <a:t>Low to Moderate Risk</a:t>
            </a:r>
          </a:p>
        </p:txBody>
      </p:sp>
      <p:sp>
        <p:nvSpPr>
          <p:cNvPr id="24581" name="Text Box 5">
            <a:extLst>
              <a:ext uri="{FF2B5EF4-FFF2-40B4-BE49-F238E27FC236}">
                <a16:creationId xmlns:a16="http://schemas.microsoft.com/office/drawing/2014/main" id="{C644A891-5C06-4EC4-9E1C-67111B129150}"/>
              </a:ext>
            </a:extLst>
          </p:cNvPr>
          <p:cNvSpPr txBox="1">
            <a:spLocks noChangeArrowheads="1"/>
          </p:cNvSpPr>
          <p:nvPr/>
        </p:nvSpPr>
        <p:spPr bwMode="auto">
          <a:xfrm>
            <a:off x="838200" y="4191000"/>
            <a:ext cx="1785938" cy="1150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500">
                <a:solidFill>
                  <a:schemeClr val="tx1"/>
                </a:solidFill>
                <a:latin typeface="Georgia" panose="02040502050405020303" pitchFamily="18" charset="0"/>
                <a:ea typeface="Osaka"/>
                <a:cs typeface="Osaka"/>
              </a:defRPr>
            </a:lvl1pPr>
            <a:lvl2pPr marL="742950" indent="-285750" eaLnBrk="0" hangingPunct="0">
              <a:spcBef>
                <a:spcPct val="20000"/>
              </a:spcBef>
              <a:buChar char="–"/>
              <a:defRPr sz="2300">
                <a:solidFill>
                  <a:schemeClr val="tx1"/>
                </a:solidFill>
                <a:latin typeface="Georgia" panose="02040502050405020303" pitchFamily="18" charset="0"/>
                <a:ea typeface="Osaka"/>
                <a:cs typeface="Osaka"/>
              </a:defRPr>
            </a:lvl2pPr>
            <a:lvl3pPr marL="1143000" indent="-228600" eaLnBrk="0" hangingPunct="0">
              <a:spcBef>
                <a:spcPct val="20000"/>
              </a:spcBef>
              <a:buChar char="•"/>
              <a:defRPr sz="2100">
                <a:solidFill>
                  <a:schemeClr val="tx1"/>
                </a:solidFill>
                <a:latin typeface="Georgia" panose="02040502050405020303" pitchFamily="18" charset="0"/>
                <a:ea typeface="Osaka"/>
                <a:cs typeface="Osaka"/>
              </a:defRPr>
            </a:lvl3pPr>
            <a:lvl4pPr marL="1600200" indent="-228600" eaLnBrk="0" hangingPunct="0">
              <a:spcBef>
                <a:spcPct val="20000"/>
              </a:spcBef>
              <a:buChar char="–"/>
              <a:defRPr sz="1900">
                <a:solidFill>
                  <a:schemeClr val="tx1"/>
                </a:solidFill>
                <a:latin typeface="Georgia" panose="02040502050405020303" pitchFamily="18" charset="0"/>
                <a:ea typeface="Osaka"/>
                <a:cs typeface="Osaka"/>
              </a:defRPr>
            </a:lvl4pPr>
            <a:lvl5pPr marL="2057400" indent="-228600" eaLnBrk="0" hangingPunct="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spcAft>
                <a:spcPts val="1000"/>
              </a:spcAft>
              <a:buFontTx/>
              <a:buNone/>
            </a:pPr>
            <a:r>
              <a:rPr lang="en-US" altLang="en-US" sz="2200" b="1">
                <a:solidFill>
                  <a:schemeClr val="tx2"/>
                </a:solidFill>
                <a:latin typeface="Arial" panose="020B0604020202020204" pitchFamily="34" charset="0"/>
                <a:ea typeface="ＭＳ Ｐゴシック" panose="020B0600070205080204" pitchFamily="34" charset="-128"/>
              </a:rPr>
              <a:t>Enhanced Protective Capacities</a:t>
            </a:r>
            <a:endParaRPr lang="en-US" altLang="en-US" sz="2400">
              <a:solidFill>
                <a:schemeClr val="tx2"/>
              </a:solidFill>
              <a:latin typeface="Arial" panose="020B0604020202020204" pitchFamily="34" charset="0"/>
              <a:ea typeface="ＭＳ Ｐゴシック" panose="020B0600070205080204" pitchFamily="34" charset="-128"/>
            </a:endParaRPr>
          </a:p>
        </p:txBody>
      </p:sp>
      <p:sp>
        <p:nvSpPr>
          <p:cNvPr id="24582" name="Text Box 6">
            <a:extLst>
              <a:ext uri="{FF2B5EF4-FFF2-40B4-BE49-F238E27FC236}">
                <a16:creationId xmlns:a16="http://schemas.microsoft.com/office/drawing/2014/main" id="{18FC1874-CF22-4C83-B04A-E845CB466065}"/>
              </a:ext>
            </a:extLst>
          </p:cNvPr>
          <p:cNvSpPr txBox="1">
            <a:spLocks noChangeArrowheads="1"/>
          </p:cNvSpPr>
          <p:nvPr/>
        </p:nvSpPr>
        <p:spPr bwMode="auto">
          <a:xfrm>
            <a:off x="6172200" y="1905000"/>
            <a:ext cx="18430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500">
                <a:solidFill>
                  <a:schemeClr val="tx1"/>
                </a:solidFill>
                <a:latin typeface="Georgia" panose="02040502050405020303" pitchFamily="18" charset="0"/>
                <a:ea typeface="Osaka"/>
                <a:cs typeface="Osaka"/>
              </a:defRPr>
            </a:lvl1pPr>
            <a:lvl2pPr marL="742950" indent="-285750" eaLnBrk="0" hangingPunct="0">
              <a:spcBef>
                <a:spcPct val="20000"/>
              </a:spcBef>
              <a:buChar char="–"/>
              <a:defRPr sz="2300">
                <a:solidFill>
                  <a:schemeClr val="tx1"/>
                </a:solidFill>
                <a:latin typeface="Georgia" panose="02040502050405020303" pitchFamily="18" charset="0"/>
                <a:ea typeface="Osaka"/>
                <a:cs typeface="Osaka"/>
              </a:defRPr>
            </a:lvl2pPr>
            <a:lvl3pPr marL="1143000" indent="-228600" eaLnBrk="0" hangingPunct="0">
              <a:spcBef>
                <a:spcPct val="20000"/>
              </a:spcBef>
              <a:buChar char="•"/>
              <a:defRPr sz="2100">
                <a:solidFill>
                  <a:schemeClr val="tx1"/>
                </a:solidFill>
                <a:latin typeface="Georgia" panose="02040502050405020303" pitchFamily="18" charset="0"/>
                <a:ea typeface="Osaka"/>
                <a:cs typeface="Osaka"/>
              </a:defRPr>
            </a:lvl3pPr>
            <a:lvl4pPr marL="1600200" indent="-228600" eaLnBrk="0" hangingPunct="0">
              <a:spcBef>
                <a:spcPct val="20000"/>
              </a:spcBef>
              <a:buChar char="–"/>
              <a:defRPr sz="1900">
                <a:solidFill>
                  <a:schemeClr val="tx1"/>
                </a:solidFill>
                <a:latin typeface="Georgia" panose="02040502050405020303" pitchFamily="18" charset="0"/>
                <a:ea typeface="Osaka"/>
                <a:cs typeface="Osaka"/>
              </a:defRPr>
            </a:lvl4pPr>
            <a:lvl5pPr marL="2057400" indent="-228600" eaLnBrk="0" hangingPunct="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spcBef>
                <a:spcPct val="0"/>
              </a:spcBef>
              <a:spcAft>
                <a:spcPts val="1000"/>
              </a:spcAft>
              <a:buFontTx/>
              <a:buNone/>
            </a:pPr>
            <a:r>
              <a:rPr lang="en-US" altLang="en-US" sz="2200" b="1">
                <a:solidFill>
                  <a:schemeClr val="tx2"/>
                </a:solidFill>
                <a:latin typeface="Arial" panose="020B0604020202020204" pitchFamily="34" charset="0"/>
                <a:ea typeface="ＭＳ Ｐゴシック" panose="020B0600070205080204" pitchFamily="34" charset="-128"/>
              </a:rPr>
              <a:t>Threshold</a:t>
            </a:r>
            <a:endParaRPr lang="en-US" altLang="en-US" sz="2400">
              <a:solidFill>
                <a:schemeClr val="tx2"/>
              </a:solidFill>
              <a:latin typeface="Arial" panose="020B0604020202020204" pitchFamily="34" charset="0"/>
              <a:ea typeface="ＭＳ Ｐゴシック" panose="020B0600070205080204" pitchFamily="34" charset="-128"/>
            </a:endParaRPr>
          </a:p>
        </p:txBody>
      </p:sp>
      <p:sp>
        <p:nvSpPr>
          <p:cNvPr id="24583" name="Text Box 7">
            <a:extLst>
              <a:ext uri="{FF2B5EF4-FFF2-40B4-BE49-F238E27FC236}">
                <a16:creationId xmlns:a16="http://schemas.microsoft.com/office/drawing/2014/main" id="{14E2BDD2-9740-4264-BEFC-2FBC0054C5E6}"/>
              </a:ext>
            </a:extLst>
          </p:cNvPr>
          <p:cNvSpPr txBox="1">
            <a:spLocks noChangeArrowheads="1"/>
          </p:cNvSpPr>
          <p:nvPr/>
        </p:nvSpPr>
        <p:spPr bwMode="auto">
          <a:xfrm>
            <a:off x="5867400" y="4343400"/>
            <a:ext cx="31115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500">
                <a:solidFill>
                  <a:schemeClr val="tx1"/>
                </a:solidFill>
                <a:latin typeface="Georgia" panose="02040502050405020303" pitchFamily="18" charset="0"/>
                <a:ea typeface="Osaka"/>
                <a:cs typeface="Osaka"/>
              </a:defRPr>
            </a:lvl1pPr>
            <a:lvl2pPr marL="742950" indent="-285750" eaLnBrk="0" hangingPunct="0">
              <a:spcBef>
                <a:spcPct val="20000"/>
              </a:spcBef>
              <a:buChar char="–"/>
              <a:defRPr sz="2300">
                <a:solidFill>
                  <a:schemeClr val="tx1"/>
                </a:solidFill>
                <a:latin typeface="Georgia" panose="02040502050405020303" pitchFamily="18" charset="0"/>
                <a:ea typeface="Osaka"/>
                <a:cs typeface="Osaka"/>
              </a:defRPr>
            </a:lvl2pPr>
            <a:lvl3pPr marL="1143000" indent="-228600" eaLnBrk="0" hangingPunct="0">
              <a:spcBef>
                <a:spcPct val="20000"/>
              </a:spcBef>
              <a:buChar char="•"/>
              <a:defRPr sz="2100">
                <a:solidFill>
                  <a:schemeClr val="tx1"/>
                </a:solidFill>
                <a:latin typeface="Georgia" panose="02040502050405020303" pitchFamily="18" charset="0"/>
                <a:ea typeface="Osaka"/>
                <a:cs typeface="Osaka"/>
              </a:defRPr>
            </a:lvl3pPr>
            <a:lvl4pPr marL="1600200" indent="-228600" eaLnBrk="0" hangingPunct="0">
              <a:spcBef>
                <a:spcPct val="20000"/>
              </a:spcBef>
              <a:buChar char="–"/>
              <a:defRPr sz="1900">
                <a:solidFill>
                  <a:schemeClr val="tx1"/>
                </a:solidFill>
                <a:latin typeface="Georgia" panose="02040502050405020303" pitchFamily="18" charset="0"/>
                <a:ea typeface="Osaka"/>
                <a:cs typeface="Osaka"/>
              </a:defRPr>
            </a:lvl4pPr>
            <a:lvl5pPr marL="2057400" indent="-228600" eaLnBrk="0" hangingPunct="0">
              <a:spcBef>
                <a:spcPct val="20000"/>
              </a:spcBef>
              <a:buChar char="»"/>
              <a:defRPr>
                <a:solidFill>
                  <a:schemeClr val="tx1"/>
                </a:solidFill>
                <a:latin typeface="Georgia" panose="02040502050405020303" pitchFamily="18" charset="0"/>
                <a:ea typeface="Osaka"/>
                <a:cs typeface="Osaka"/>
              </a:defRPr>
            </a:lvl5pPr>
            <a:lvl6pPr marL="25146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6pPr>
            <a:lvl7pPr marL="29718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7pPr>
            <a:lvl8pPr marL="34290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8pPr>
            <a:lvl9pPr marL="3886200" indent="-228600" eaLnBrk="0" fontAlgn="base" hangingPunct="0">
              <a:spcBef>
                <a:spcPct val="20000"/>
              </a:spcBef>
              <a:spcAft>
                <a:spcPct val="0"/>
              </a:spcAft>
              <a:buChar char="»"/>
              <a:defRPr>
                <a:solidFill>
                  <a:schemeClr val="tx1"/>
                </a:solidFill>
                <a:latin typeface="Georgia" panose="02040502050405020303" pitchFamily="18" charset="0"/>
                <a:ea typeface="Osaka"/>
                <a:cs typeface="Osaka"/>
              </a:defRPr>
            </a:lvl9pPr>
          </a:lstStyle>
          <a:p>
            <a:pPr algn="ctr">
              <a:spcBef>
                <a:spcPct val="0"/>
              </a:spcBef>
              <a:spcAft>
                <a:spcPts val="1000"/>
              </a:spcAft>
              <a:buFontTx/>
              <a:buNone/>
            </a:pPr>
            <a:r>
              <a:rPr lang="en-US" altLang="en-US" sz="2200" b="1">
                <a:solidFill>
                  <a:schemeClr val="tx2"/>
                </a:solidFill>
                <a:latin typeface="Arial" panose="020B0604020202020204" pitchFamily="34" charset="0"/>
                <a:ea typeface="ＭＳ Ｐゴシック" panose="020B0600070205080204" pitchFamily="34" charset="-128"/>
              </a:rPr>
              <a:t>Safety Threats</a:t>
            </a:r>
          </a:p>
          <a:p>
            <a:pPr algn="ctr">
              <a:spcBef>
                <a:spcPct val="0"/>
              </a:spcBef>
              <a:spcAft>
                <a:spcPts val="1000"/>
              </a:spcAft>
              <a:buFontTx/>
              <a:buNone/>
            </a:pPr>
            <a:r>
              <a:rPr lang="en-US" altLang="en-US" sz="2200" b="1">
                <a:solidFill>
                  <a:schemeClr val="tx2"/>
                </a:solidFill>
                <a:latin typeface="Arial" panose="020B0604020202020204" pitchFamily="34" charset="0"/>
                <a:ea typeface="ＭＳ Ｐゴシック" panose="020B0600070205080204" pitchFamily="34" charset="-128"/>
              </a:rPr>
              <a:t>(Present/Impending Danger)</a:t>
            </a:r>
            <a:endParaRPr lang="en-US" altLang="en-US" sz="2400">
              <a:solidFill>
                <a:schemeClr val="tx2"/>
              </a:solidFill>
              <a:latin typeface="Arial" panose="020B0604020202020204" pitchFamily="34" charset="0"/>
              <a:ea typeface="ＭＳ Ｐゴシック" panose="020B0600070205080204" pitchFamily="34" charset="-128"/>
            </a:endParaRPr>
          </a:p>
        </p:txBody>
      </p:sp>
      <p:sp>
        <p:nvSpPr>
          <p:cNvPr id="24584" name="Title 11">
            <a:extLst>
              <a:ext uri="{FF2B5EF4-FFF2-40B4-BE49-F238E27FC236}">
                <a16:creationId xmlns:a16="http://schemas.microsoft.com/office/drawing/2014/main" id="{F53CF023-B114-42F3-B688-8BCD5BBE0151}"/>
              </a:ext>
            </a:extLst>
          </p:cNvPr>
          <p:cNvSpPr>
            <a:spLocks noGrp="1"/>
          </p:cNvSpPr>
          <p:nvPr>
            <p:ph type="title"/>
          </p:nvPr>
        </p:nvSpPr>
        <p:spPr>
          <a:xfrm>
            <a:off x="469900" y="793750"/>
            <a:ext cx="8229600" cy="590550"/>
          </a:xfrm>
        </p:spPr>
        <p:txBody>
          <a:bodyPr/>
          <a:lstStyle/>
          <a:p>
            <a:pPr eaLnBrk="1" hangingPunct="1"/>
            <a:r>
              <a:rPr lang="en-US" altLang="en-US"/>
              <a:t>Risk to Safety Continuum</a:t>
            </a:r>
          </a:p>
        </p:txBody>
      </p:sp>
      <p:sp>
        <p:nvSpPr>
          <p:cNvPr id="11" name="Slide Number Placeholder 10">
            <a:extLst>
              <a:ext uri="{FF2B5EF4-FFF2-40B4-BE49-F238E27FC236}">
                <a16:creationId xmlns:a16="http://schemas.microsoft.com/office/drawing/2014/main" id="{3D32A76F-7F70-4D5B-B370-D6340592D10F}"/>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903B419-D750-4C9C-B40D-E0F43CB6AA24}" type="slidenum">
              <a:rPr lang="en-US" altLang="en-US" sz="1200">
                <a:latin typeface="Georgia" panose="02040502050405020303" pitchFamily="18" charset="0"/>
                <a:ea typeface="Osaka"/>
              </a:rPr>
              <a:pPr/>
              <a:t>15</a:t>
            </a:fld>
            <a:endParaRPr lang="en-US" altLang="en-US" sz="1200">
              <a:latin typeface="Georgia" panose="02040502050405020303" pitchFamily="18" charset="0"/>
              <a:ea typeface="Osak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9">
            <a:extLst>
              <a:ext uri="{FF2B5EF4-FFF2-40B4-BE49-F238E27FC236}">
                <a16:creationId xmlns:a16="http://schemas.microsoft.com/office/drawing/2014/main" id="{30A66BA3-15B8-43AE-B77F-B132EA209B0A}"/>
              </a:ext>
            </a:extLst>
          </p:cNvPr>
          <p:cNvSpPr>
            <a:spLocks noGrp="1"/>
          </p:cNvSpPr>
          <p:nvPr>
            <p:ph idx="1"/>
          </p:nvPr>
        </p:nvSpPr>
        <p:spPr>
          <a:xfrm>
            <a:off x="469900" y="1438275"/>
            <a:ext cx="8248650" cy="4881563"/>
          </a:xfrm>
        </p:spPr>
        <p:txBody>
          <a:bodyPr/>
          <a:lstStyle/>
          <a:p>
            <a:pPr eaLnBrk="1" hangingPunct="1"/>
            <a:r>
              <a:rPr lang="en-US" altLang="en-US" sz="2300" u="sng"/>
              <a:t>Immediate</a:t>
            </a:r>
            <a:r>
              <a:rPr lang="en-US" altLang="en-US" sz="2300"/>
              <a:t> - This means that what is happening in the family is happening right before your eyes. You are in the midst of the danger the child is subject to. The threatening family condition is in operation. Its effects can result at any moment. </a:t>
            </a:r>
          </a:p>
          <a:p>
            <a:pPr eaLnBrk="1" hangingPunct="1"/>
            <a:r>
              <a:rPr lang="en-US" altLang="en-US" sz="2300" u="sng"/>
              <a:t>Significant</a:t>
            </a:r>
            <a:r>
              <a:rPr lang="en-US" altLang="en-US" sz="2300"/>
              <a:t> - Referring to a family condition, this means that the nature of what is out-of-control and immediately threatening to a child is onerous, vivid, impressive, and notable. </a:t>
            </a:r>
          </a:p>
          <a:p>
            <a:pPr eaLnBrk="1" hangingPunct="1"/>
            <a:r>
              <a:rPr lang="en-US" altLang="en-US" sz="2300" u="sng"/>
              <a:t>Clearly Observable</a:t>
            </a:r>
            <a:r>
              <a:rPr lang="en-US" altLang="en-US" sz="2300"/>
              <a:t> - Present danger family conditions are totally transparent. You see and experience them. There is no guesswork. A rule of thumb is: If you have to interpret what is going on, then, it likely is not a present danger.</a:t>
            </a:r>
          </a:p>
        </p:txBody>
      </p:sp>
      <p:sp>
        <p:nvSpPr>
          <p:cNvPr id="25603" name="Title 13">
            <a:extLst>
              <a:ext uri="{FF2B5EF4-FFF2-40B4-BE49-F238E27FC236}">
                <a16:creationId xmlns:a16="http://schemas.microsoft.com/office/drawing/2014/main" id="{76D4A13B-B959-4B96-AB2D-62C280BB82C3}"/>
              </a:ext>
            </a:extLst>
          </p:cNvPr>
          <p:cNvSpPr>
            <a:spLocks noGrp="1"/>
          </p:cNvSpPr>
          <p:nvPr>
            <p:ph type="title"/>
          </p:nvPr>
        </p:nvSpPr>
        <p:spPr>
          <a:xfrm>
            <a:off x="469900" y="793750"/>
            <a:ext cx="8229600" cy="590550"/>
          </a:xfrm>
        </p:spPr>
        <p:txBody>
          <a:bodyPr/>
          <a:lstStyle/>
          <a:p>
            <a:pPr eaLnBrk="1" hangingPunct="1"/>
            <a:r>
              <a:rPr lang="en-US" altLang="en-US"/>
              <a:t>Present Danger</a:t>
            </a:r>
          </a:p>
        </p:txBody>
      </p:sp>
      <p:sp>
        <p:nvSpPr>
          <p:cNvPr id="6" name="Slide Number Placeholder 5">
            <a:extLst>
              <a:ext uri="{FF2B5EF4-FFF2-40B4-BE49-F238E27FC236}">
                <a16:creationId xmlns:a16="http://schemas.microsoft.com/office/drawing/2014/main" id="{F4707E98-73A8-438F-9C76-D73BBFC455E7}"/>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4E405E9-9CED-493D-BD23-49758B28533D}" type="slidenum">
              <a:rPr lang="en-US" altLang="en-US" sz="1200">
                <a:latin typeface="Georgia" panose="02040502050405020303" pitchFamily="18" charset="0"/>
                <a:ea typeface="Osaka"/>
              </a:rPr>
              <a:pPr/>
              <a:t>16</a:t>
            </a:fld>
            <a:endParaRPr lang="en-US" altLang="en-US" sz="1200">
              <a:ea typeface="Osak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53BFC24A-140D-452C-9382-D0D7B257B11C}"/>
              </a:ext>
            </a:extLst>
          </p:cNvPr>
          <p:cNvSpPr/>
          <p:nvPr/>
        </p:nvSpPr>
        <p:spPr>
          <a:xfrm>
            <a:off x="152400" y="0"/>
            <a:ext cx="8839200" cy="6858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sp>
        <p:nvSpPr>
          <p:cNvPr id="18" name="Title 17">
            <a:extLst>
              <a:ext uri="{FF2B5EF4-FFF2-40B4-BE49-F238E27FC236}">
                <a16:creationId xmlns:a16="http://schemas.microsoft.com/office/drawing/2014/main" id="{891B184E-538D-4D44-A655-BBABBBD5BB9C}"/>
              </a:ext>
            </a:extLst>
          </p:cNvPr>
          <p:cNvSpPr>
            <a:spLocks noGrp="1"/>
          </p:cNvSpPr>
          <p:nvPr>
            <p:ph type="title"/>
          </p:nvPr>
        </p:nvSpPr>
        <p:spPr>
          <a:xfrm>
            <a:off x="457200" y="779463"/>
            <a:ext cx="8229600" cy="471487"/>
          </a:xfrm>
        </p:spPr>
        <p:txBody>
          <a:bodyPr>
            <a:normAutofit fontScale="90000"/>
          </a:bodyPr>
          <a:lstStyle/>
          <a:p>
            <a:pPr eaLnBrk="1" hangingPunct="1">
              <a:defRPr/>
            </a:pPr>
            <a:r>
              <a:rPr lang="en-US" sz="3200" dirty="0">
                <a:ea typeface="Times New Roman" pitchFamily="18" charset="0"/>
                <a:cs typeface="Arial" pitchFamily="34" charset="0"/>
              </a:rPr>
              <a:t>Present Danger Threat Categories</a:t>
            </a:r>
            <a:endParaRPr lang="en-US" dirty="0">
              <a:cs typeface="+mj-cs"/>
            </a:endParaRPr>
          </a:p>
        </p:txBody>
      </p:sp>
      <p:sp>
        <p:nvSpPr>
          <p:cNvPr id="26628" name="Text Placeholder 19">
            <a:extLst>
              <a:ext uri="{FF2B5EF4-FFF2-40B4-BE49-F238E27FC236}">
                <a16:creationId xmlns:a16="http://schemas.microsoft.com/office/drawing/2014/main" id="{152B56A5-4724-498A-AED8-4EC3C2867875}"/>
              </a:ext>
            </a:extLst>
          </p:cNvPr>
          <p:cNvSpPr>
            <a:spLocks noGrp="1"/>
          </p:cNvSpPr>
          <p:nvPr>
            <p:ph type="body" idx="1"/>
          </p:nvPr>
        </p:nvSpPr>
        <p:spPr>
          <a:xfrm>
            <a:off x="166688" y="1373188"/>
            <a:ext cx="2881312" cy="639762"/>
          </a:xfrm>
          <a:solidFill>
            <a:srgbClr val="CDB97D"/>
          </a:solidFill>
        </p:spPr>
        <p:txBody>
          <a:bodyPr anchor="ctr"/>
          <a:lstStyle/>
          <a:p>
            <a:pPr algn="ctr" eaLnBrk="1" hangingPunct="1"/>
            <a:r>
              <a:rPr lang="en-US" altLang="en-US" sz="2000"/>
              <a:t>Maltreatment</a:t>
            </a:r>
          </a:p>
        </p:txBody>
      </p:sp>
      <p:sp>
        <p:nvSpPr>
          <p:cNvPr id="26629" name="Content Placeholder 20">
            <a:extLst>
              <a:ext uri="{FF2B5EF4-FFF2-40B4-BE49-F238E27FC236}">
                <a16:creationId xmlns:a16="http://schemas.microsoft.com/office/drawing/2014/main" id="{DF413969-E8C2-4C54-98BC-EE2616E28603}"/>
              </a:ext>
            </a:extLst>
          </p:cNvPr>
          <p:cNvSpPr>
            <a:spLocks noGrp="1"/>
          </p:cNvSpPr>
          <p:nvPr>
            <p:ph sz="half" idx="2"/>
          </p:nvPr>
        </p:nvSpPr>
        <p:spPr>
          <a:xfrm>
            <a:off x="152400" y="2097088"/>
            <a:ext cx="2879725" cy="4210050"/>
          </a:xfrm>
          <a:solidFill>
            <a:srgbClr val="CDB97D"/>
          </a:solidFill>
        </p:spPr>
        <p:txBody>
          <a:bodyPr/>
          <a:lstStyle/>
          <a:p>
            <a:pPr eaLnBrk="1" hangingPunct="1"/>
            <a:r>
              <a:rPr lang="en-US" altLang="en-US" sz="1800">
                <a:solidFill>
                  <a:schemeClr val="tx2"/>
                </a:solidFill>
                <a:ea typeface="Times New Roman" panose="02020603050405020304" pitchFamily="18" charset="0"/>
                <a:cs typeface="Arial" panose="020B0604020202020204" pitchFamily="34" charset="0"/>
              </a:rPr>
              <a:t>Maltreating Now</a:t>
            </a:r>
          </a:p>
          <a:p>
            <a:r>
              <a:rPr lang="en-US" altLang="en-US" sz="1800">
                <a:solidFill>
                  <a:schemeClr val="tx2"/>
                </a:solidFill>
                <a:ea typeface="Times New Roman" panose="02020603050405020304" pitchFamily="18" charset="0"/>
                <a:cs typeface="Arial" panose="020B0604020202020204" pitchFamily="34" charset="0"/>
              </a:rPr>
              <a:t>Face/Head</a:t>
            </a:r>
          </a:p>
          <a:p>
            <a:r>
              <a:rPr lang="en-US" altLang="en-US" sz="1800">
                <a:solidFill>
                  <a:schemeClr val="tx2"/>
                </a:solidFill>
                <a:ea typeface="Times New Roman" panose="02020603050405020304" pitchFamily="18" charset="0"/>
                <a:cs typeface="Arial" panose="020B0604020202020204" pitchFamily="34" charset="0"/>
              </a:rPr>
              <a:t>Serious Physical Injury</a:t>
            </a:r>
          </a:p>
          <a:p>
            <a:r>
              <a:rPr lang="en-US" altLang="en-US" sz="1800">
                <a:solidFill>
                  <a:schemeClr val="tx2"/>
                </a:solidFill>
                <a:ea typeface="Times New Roman" panose="02020603050405020304" pitchFamily="18" charset="0"/>
                <a:cs typeface="Arial" panose="020B0604020202020204" pitchFamily="34" charset="0"/>
              </a:rPr>
              <a:t>Premeditated	</a:t>
            </a:r>
          </a:p>
          <a:p>
            <a:r>
              <a:rPr lang="en-US" altLang="en-US" sz="1800">
                <a:solidFill>
                  <a:schemeClr val="tx2"/>
                </a:solidFill>
                <a:ea typeface="Times New Roman" panose="02020603050405020304" pitchFamily="18" charset="0"/>
                <a:cs typeface="Arial" panose="020B0604020202020204" pitchFamily="34" charset="0"/>
              </a:rPr>
              <a:t>Several Victims</a:t>
            </a:r>
          </a:p>
          <a:p>
            <a:r>
              <a:rPr lang="en-US" altLang="en-US" sz="1800">
                <a:solidFill>
                  <a:schemeClr val="tx2"/>
                </a:solidFill>
                <a:ea typeface="Times New Roman" panose="02020603050405020304" pitchFamily="18" charset="0"/>
                <a:cs typeface="Arial" panose="020B0604020202020204" pitchFamily="34" charset="0"/>
              </a:rPr>
              <a:t>Life Threatening Living Arrangements</a:t>
            </a:r>
          </a:p>
          <a:p>
            <a:r>
              <a:rPr lang="en-US" altLang="en-US" sz="1800">
                <a:solidFill>
                  <a:schemeClr val="tx2"/>
                </a:solidFill>
                <a:ea typeface="Times New Roman" panose="02020603050405020304" pitchFamily="18" charset="0"/>
                <a:cs typeface="Arial" panose="020B0604020202020204" pitchFamily="34" charset="0"/>
              </a:rPr>
              <a:t>Unexplained Injuries</a:t>
            </a:r>
          </a:p>
          <a:p>
            <a:r>
              <a:rPr lang="en-US" altLang="en-US" sz="1800">
                <a:solidFill>
                  <a:schemeClr val="tx2"/>
                </a:solidFill>
                <a:ea typeface="Times New Roman" panose="02020603050405020304" pitchFamily="18" charset="0"/>
                <a:cs typeface="Arial" panose="020B0604020202020204" pitchFamily="34" charset="0"/>
              </a:rPr>
              <a:t>Bizarre Cruelty</a:t>
            </a:r>
          </a:p>
          <a:p>
            <a:r>
              <a:rPr lang="en-US" altLang="en-US" sz="1800">
                <a:solidFill>
                  <a:schemeClr val="tx2"/>
                </a:solidFill>
                <a:ea typeface="Times New Roman" panose="02020603050405020304" pitchFamily="18" charset="0"/>
                <a:cs typeface="Arial" panose="020B0604020202020204" pitchFamily="34" charset="0"/>
              </a:rPr>
              <a:t>Sexual Abuse</a:t>
            </a:r>
            <a:endParaRPr lang="en-US" altLang="en-US" sz="1800">
              <a:ea typeface="Times New Roman" panose="02020603050405020304" pitchFamily="18" charset="0"/>
              <a:cs typeface="Arial" panose="020B0604020202020204" pitchFamily="34" charset="0"/>
            </a:endParaRPr>
          </a:p>
        </p:txBody>
      </p:sp>
      <p:sp>
        <p:nvSpPr>
          <p:cNvPr id="26630" name="Text Placeholder 21">
            <a:extLst>
              <a:ext uri="{FF2B5EF4-FFF2-40B4-BE49-F238E27FC236}">
                <a16:creationId xmlns:a16="http://schemas.microsoft.com/office/drawing/2014/main" id="{8A2294D6-48F6-4174-B30F-C717E3FB5A15}"/>
              </a:ext>
            </a:extLst>
          </p:cNvPr>
          <p:cNvSpPr>
            <a:spLocks noGrp="1"/>
          </p:cNvSpPr>
          <p:nvPr>
            <p:ph type="body" sz="quarter" idx="3"/>
          </p:nvPr>
        </p:nvSpPr>
        <p:spPr>
          <a:xfrm>
            <a:off x="3136900" y="1373188"/>
            <a:ext cx="2879725" cy="639762"/>
          </a:xfrm>
          <a:solidFill>
            <a:srgbClr val="E9E0C5"/>
          </a:solidFill>
        </p:spPr>
        <p:txBody>
          <a:bodyPr anchor="ctr"/>
          <a:lstStyle/>
          <a:p>
            <a:pPr algn="ctr" eaLnBrk="1" hangingPunct="1"/>
            <a:r>
              <a:rPr lang="en-US" altLang="en-US" sz="2000"/>
              <a:t>Child</a:t>
            </a:r>
          </a:p>
        </p:txBody>
      </p:sp>
      <p:sp>
        <p:nvSpPr>
          <p:cNvPr id="26631" name="Content Placeholder 22">
            <a:extLst>
              <a:ext uri="{FF2B5EF4-FFF2-40B4-BE49-F238E27FC236}">
                <a16:creationId xmlns:a16="http://schemas.microsoft.com/office/drawing/2014/main" id="{C4060B81-CF12-4383-B67F-D6FB393D68A4}"/>
              </a:ext>
            </a:extLst>
          </p:cNvPr>
          <p:cNvSpPr>
            <a:spLocks noGrp="1"/>
          </p:cNvSpPr>
          <p:nvPr>
            <p:ph sz="quarter" idx="4"/>
          </p:nvPr>
        </p:nvSpPr>
        <p:spPr>
          <a:xfrm>
            <a:off x="3136900" y="2112963"/>
            <a:ext cx="2879725" cy="4208462"/>
          </a:xfrm>
          <a:solidFill>
            <a:srgbClr val="E9E0C5"/>
          </a:solidFill>
        </p:spPr>
        <p:txBody>
          <a:bodyPr/>
          <a:lstStyle/>
          <a:p>
            <a:pPr eaLnBrk="1" hangingPunct="1"/>
            <a:r>
              <a:rPr lang="en-US" altLang="en-US" sz="1800">
                <a:solidFill>
                  <a:schemeClr val="tx2"/>
                </a:solidFill>
                <a:ea typeface="Times New Roman" panose="02020603050405020304" pitchFamily="18" charset="0"/>
                <a:cs typeface="Arial" panose="020B0604020202020204" pitchFamily="34" charset="0"/>
              </a:rPr>
              <a:t>Parent's Viewpoint Of Child Is Bizarre</a:t>
            </a:r>
          </a:p>
          <a:p>
            <a:r>
              <a:rPr lang="en-US" altLang="en-US" sz="1800">
                <a:solidFill>
                  <a:schemeClr val="tx2"/>
                </a:solidFill>
                <a:ea typeface="Times New Roman" panose="02020603050405020304" pitchFamily="18" charset="0"/>
                <a:cs typeface="Arial" panose="020B0604020202020204" pitchFamily="34" charset="0"/>
              </a:rPr>
              <a:t>Any Vulnerable Child Is Unsupervised or Alone for Extended Period</a:t>
            </a:r>
          </a:p>
          <a:p>
            <a:r>
              <a:rPr lang="en-US" altLang="en-US" sz="1800">
                <a:solidFill>
                  <a:schemeClr val="tx2"/>
                </a:solidFill>
                <a:ea typeface="Times New Roman" panose="02020603050405020304" pitchFamily="18" charset="0"/>
                <a:cs typeface="Arial" panose="020B0604020202020204" pitchFamily="34" charset="0"/>
              </a:rPr>
              <a:t>Child Fearful   </a:t>
            </a:r>
          </a:p>
          <a:p>
            <a:r>
              <a:rPr lang="en-US" altLang="en-US" sz="1800">
                <a:solidFill>
                  <a:schemeClr val="tx2"/>
                </a:solidFill>
                <a:ea typeface="Times New Roman" panose="02020603050405020304" pitchFamily="18" charset="0"/>
                <a:cs typeface="Arial" panose="020B0604020202020204" pitchFamily="34" charset="0"/>
              </a:rPr>
              <a:t>Child Needs Medical Attention</a:t>
            </a:r>
          </a:p>
        </p:txBody>
      </p:sp>
      <p:sp>
        <p:nvSpPr>
          <p:cNvPr id="13" name="Slide Number Placeholder 12">
            <a:extLst>
              <a:ext uri="{FF2B5EF4-FFF2-40B4-BE49-F238E27FC236}">
                <a16:creationId xmlns:a16="http://schemas.microsoft.com/office/drawing/2014/main" id="{A7AEE324-7599-41BB-AC8F-08C72991A100}"/>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FF94B48-2295-481A-A9E1-0FF1C423CF43}" type="slidenum">
              <a:rPr lang="en-US" altLang="en-US" sz="1200">
                <a:latin typeface="Georgia" panose="02040502050405020303" pitchFamily="18" charset="0"/>
                <a:ea typeface="Osaka"/>
              </a:rPr>
              <a:pPr/>
              <a:t>17</a:t>
            </a:fld>
            <a:endParaRPr lang="en-US" altLang="en-US" sz="1200">
              <a:ea typeface="Osaka"/>
            </a:endParaRPr>
          </a:p>
        </p:txBody>
      </p:sp>
      <p:sp>
        <p:nvSpPr>
          <p:cNvPr id="24" name="Content Placeholder 22">
            <a:extLst>
              <a:ext uri="{FF2B5EF4-FFF2-40B4-BE49-F238E27FC236}">
                <a16:creationId xmlns:a16="http://schemas.microsoft.com/office/drawing/2014/main" id="{142EDA7E-1A3D-4603-AB53-7C18D9F01223}"/>
              </a:ext>
            </a:extLst>
          </p:cNvPr>
          <p:cNvSpPr txBox="1">
            <a:spLocks/>
          </p:cNvSpPr>
          <p:nvPr/>
        </p:nvSpPr>
        <p:spPr bwMode="auto">
          <a:xfrm>
            <a:off x="6111875" y="2112963"/>
            <a:ext cx="2879725" cy="4208462"/>
          </a:xfrm>
          <a:prstGeom prst="rect">
            <a:avLst/>
          </a:prstGeom>
          <a:solidFill>
            <a:srgbClr val="CDB97D"/>
          </a:solidFill>
          <a:ln w="9525">
            <a:noFill/>
            <a:miter lim="800000"/>
            <a:headEnd/>
            <a:tailEnd/>
          </a:ln>
        </p:spPr>
        <p:txBody>
          <a:bodyPr/>
          <a:lstStyle/>
          <a:p>
            <a:pPr marL="350838" indent="-350838" eaLnBrk="0" hangingPunct="0">
              <a:buFont typeface="Arial" pitchFamily="34" charset="0"/>
              <a:buChar char="•"/>
              <a:defRPr/>
            </a:pPr>
            <a:r>
              <a:rPr lang="en-US" sz="1800" dirty="0">
                <a:solidFill>
                  <a:schemeClr val="tx2"/>
                </a:solidFill>
                <a:latin typeface="+mn-lt"/>
                <a:ea typeface="Times New Roman" pitchFamily="18" charset="0"/>
                <a:cs typeface="Arial" pitchFamily="34" charset="0"/>
              </a:rPr>
              <a:t>Parents Are Unable to Perform Parental Responsibilities</a:t>
            </a:r>
          </a:p>
          <a:p>
            <a:pPr marL="350838" indent="-350838" eaLnBrk="0" hangingPunct="0">
              <a:buFont typeface="Arial" pitchFamily="34" charset="0"/>
              <a:buChar char="•"/>
              <a:defRPr/>
            </a:pPr>
            <a:r>
              <a:rPr lang="en-US" sz="1800" dirty="0">
                <a:solidFill>
                  <a:schemeClr val="tx2"/>
                </a:solidFill>
                <a:latin typeface="+mn-lt"/>
                <a:ea typeface="Times New Roman" pitchFamily="18" charset="0"/>
                <a:cs typeface="Arial" pitchFamily="34" charset="0"/>
              </a:rPr>
              <a:t>Parents Described As Dangerous</a:t>
            </a:r>
          </a:p>
          <a:p>
            <a:pPr marL="350838" indent="-350838" eaLnBrk="0" hangingPunct="0">
              <a:buFont typeface="Arial" pitchFamily="34" charset="0"/>
              <a:buChar char="•"/>
              <a:defRPr/>
            </a:pPr>
            <a:r>
              <a:rPr lang="en-US" sz="1800" dirty="0">
                <a:solidFill>
                  <a:schemeClr val="tx2"/>
                </a:solidFill>
                <a:latin typeface="+mn-lt"/>
                <a:ea typeface="Times New Roman" pitchFamily="18" charset="0"/>
                <a:cs typeface="Arial" pitchFamily="34" charset="0"/>
              </a:rPr>
              <a:t>Parent Out of Control</a:t>
            </a:r>
          </a:p>
          <a:p>
            <a:pPr marL="350838" indent="-350838" eaLnBrk="0" hangingPunct="0">
              <a:buFont typeface="Arial" pitchFamily="34" charset="0"/>
              <a:buChar char="•"/>
              <a:defRPr/>
            </a:pPr>
            <a:r>
              <a:rPr lang="en-US" sz="1800" dirty="0">
                <a:solidFill>
                  <a:schemeClr val="tx2"/>
                </a:solidFill>
                <a:latin typeface="+mn-lt"/>
                <a:ea typeface="Times New Roman" pitchFamily="18" charset="0"/>
                <a:cs typeface="Arial" pitchFamily="34" charset="0"/>
              </a:rPr>
              <a:t>Parent Intoxicated</a:t>
            </a:r>
          </a:p>
          <a:p>
            <a:pPr marL="350838" indent="-350838" eaLnBrk="0" hangingPunct="0">
              <a:buFont typeface="Arial" pitchFamily="34" charset="0"/>
              <a:buChar char="•"/>
              <a:defRPr/>
            </a:pPr>
            <a:r>
              <a:rPr lang="en-US" sz="1800" dirty="0">
                <a:solidFill>
                  <a:schemeClr val="tx2"/>
                </a:solidFill>
                <a:latin typeface="+mn-lt"/>
                <a:ea typeface="Times New Roman" pitchFamily="18" charset="0"/>
                <a:cs typeface="Arial" pitchFamily="34" charset="0"/>
              </a:rPr>
              <a:t>Spouse/Partner Abuse Present</a:t>
            </a:r>
          </a:p>
          <a:p>
            <a:pPr marL="350838" indent="-350838" eaLnBrk="0" hangingPunct="0">
              <a:buFont typeface="Arial" pitchFamily="34" charset="0"/>
              <a:buChar char="•"/>
              <a:defRPr/>
            </a:pPr>
            <a:r>
              <a:rPr lang="en-US" sz="1800" dirty="0">
                <a:solidFill>
                  <a:schemeClr val="tx2"/>
                </a:solidFill>
                <a:latin typeface="+mn-lt"/>
                <a:ea typeface="Times New Roman" pitchFamily="18" charset="0"/>
                <a:cs typeface="Arial" pitchFamily="34" charset="0"/>
              </a:rPr>
              <a:t>Family Will Flee</a:t>
            </a:r>
          </a:p>
        </p:txBody>
      </p:sp>
      <p:sp>
        <p:nvSpPr>
          <p:cNvPr id="25" name="Text Placeholder 21">
            <a:extLst>
              <a:ext uri="{FF2B5EF4-FFF2-40B4-BE49-F238E27FC236}">
                <a16:creationId xmlns:a16="http://schemas.microsoft.com/office/drawing/2014/main" id="{7E1CF601-B212-4015-AABA-782B8DE3975D}"/>
              </a:ext>
            </a:extLst>
          </p:cNvPr>
          <p:cNvSpPr txBox="1">
            <a:spLocks/>
          </p:cNvSpPr>
          <p:nvPr/>
        </p:nvSpPr>
        <p:spPr bwMode="auto">
          <a:xfrm>
            <a:off x="6108700" y="1373188"/>
            <a:ext cx="2879725" cy="639762"/>
          </a:xfrm>
          <a:prstGeom prst="rect">
            <a:avLst/>
          </a:prstGeom>
          <a:solidFill>
            <a:srgbClr val="CDB97D"/>
          </a:solidFill>
          <a:ln w="9525">
            <a:noFill/>
            <a:miter lim="800000"/>
            <a:headEnd/>
            <a:tailEnd/>
          </a:ln>
        </p:spPr>
        <p:txBody>
          <a:bodyPr anchor="ctr"/>
          <a:lstStyle/>
          <a:p>
            <a:pPr algn="ctr">
              <a:spcBef>
                <a:spcPct val="20000"/>
              </a:spcBef>
              <a:defRPr/>
            </a:pPr>
            <a:r>
              <a:rPr lang="en-US" sz="2000" b="1" kern="0" dirty="0">
                <a:latin typeface="+mn-lt"/>
                <a:ea typeface="+mn-ea"/>
              </a:rPr>
              <a:t>Parent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6">
            <a:extLst>
              <a:ext uri="{FF2B5EF4-FFF2-40B4-BE49-F238E27FC236}">
                <a16:creationId xmlns:a16="http://schemas.microsoft.com/office/drawing/2014/main" id="{6E783DBB-868E-413D-802A-18706C28CC81}"/>
              </a:ext>
            </a:extLst>
          </p:cNvPr>
          <p:cNvSpPr>
            <a:spLocks noGrp="1"/>
          </p:cNvSpPr>
          <p:nvPr>
            <p:ph type="title"/>
          </p:nvPr>
        </p:nvSpPr>
        <p:spPr>
          <a:xfrm>
            <a:off x="469900" y="793750"/>
            <a:ext cx="8229600" cy="590550"/>
          </a:xfrm>
        </p:spPr>
        <p:txBody>
          <a:bodyPr/>
          <a:lstStyle/>
          <a:p>
            <a:pPr eaLnBrk="1" hangingPunct="1"/>
            <a:r>
              <a:rPr lang="en-US" altLang="en-US"/>
              <a:t>What is Different About…</a:t>
            </a:r>
          </a:p>
        </p:txBody>
      </p:sp>
      <p:sp>
        <p:nvSpPr>
          <p:cNvPr id="27651" name="Content Placeholder 7">
            <a:extLst>
              <a:ext uri="{FF2B5EF4-FFF2-40B4-BE49-F238E27FC236}">
                <a16:creationId xmlns:a16="http://schemas.microsoft.com/office/drawing/2014/main" id="{6A682E7F-F3A3-4551-9F5C-E6D3F323D081}"/>
              </a:ext>
            </a:extLst>
          </p:cNvPr>
          <p:cNvSpPr>
            <a:spLocks noGrp="1"/>
          </p:cNvSpPr>
          <p:nvPr>
            <p:ph idx="1"/>
          </p:nvPr>
        </p:nvSpPr>
        <p:spPr>
          <a:xfrm>
            <a:off x="469900" y="1438275"/>
            <a:ext cx="8248650" cy="4881563"/>
          </a:xfrm>
        </p:spPr>
        <p:txBody>
          <a:bodyPr/>
          <a:lstStyle/>
          <a:p>
            <a:pPr eaLnBrk="1" hangingPunct="1"/>
            <a:r>
              <a:rPr lang="en-US" altLang="en-US"/>
              <a:t>What is different about hearing a forecast of a thunderstorm; hearing thunder and seeing lightning in the distance; and standing outside in a thunderstorm?</a:t>
            </a:r>
          </a:p>
          <a:p>
            <a:pPr eaLnBrk="1" hangingPunct="1"/>
            <a:r>
              <a:rPr lang="en-US" altLang="en-US"/>
              <a:t>What is different about a house with a four-year-old where matches are kept in a kitchen drawer; a house with a four-year-old child who has matches in his dresser drawer; and a house where you see a four-year-old trying to light a match?</a:t>
            </a:r>
          </a:p>
          <a:p>
            <a:pPr eaLnBrk="1" hangingPunct="1"/>
            <a:r>
              <a:rPr lang="en-US" altLang="en-US"/>
              <a:t>What is different about a house with a six-year-old without heat in the summertime; a house with a thirteen-year-old without heat in the wintertime; and a house with an infant without heat in the wintertime?</a:t>
            </a:r>
          </a:p>
        </p:txBody>
      </p:sp>
      <p:sp>
        <p:nvSpPr>
          <p:cNvPr id="6" name="Slide Number Placeholder 5">
            <a:extLst>
              <a:ext uri="{FF2B5EF4-FFF2-40B4-BE49-F238E27FC236}">
                <a16:creationId xmlns:a16="http://schemas.microsoft.com/office/drawing/2014/main" id="{4582E6CD-BF3E-4D74-8CB4-C21131D5C962}"/>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A69FB6B-0467-4496-90F8-0D9C005D8B04}" type="slidenum">
              <a:rPr lang="en-US" altLang="en-US" sz="1200">
                <a:latin typeface="Georgia" panose="02040502050405020303" pitchFamily="18" charset="0"/>
                <a:ea typeface="Osaka"/>
              </a:rPr>
              <a:pPr/>
              <a:t>18</a:t>
            </a:fld>
            <a:endParaRPr lang="en-US" altLang="en-US" sz="1200">
              <a:latin typeface="Georgia" panose="02040502050405020303" pitchFamily="18" charset="0"/>
              <a:ea typeface="Osak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8">
            <a:extLst>
              <a:ext uri="{FF2B5EF4-FFF2-40B4-BE49-F238E27FC236}">
                <a16:creationId xmlns:a16="http://schemas.microsoft.com/office/drawing/2014/main" id="{16E84D4D-FDF9-48A2-93BD-E90EF163E9A5}"/>
              </a:ext>
            </a:extLst>
          </p:cNvPr>
          <p:cNvSpPr>
            <a:spLocks noGrp="1"/>
          </p:cNvSpPr>
          <p:nvPr>
            <p:ph type="title"/>
          </p:nvPr>
        </p:nvSpPr>
        <p:spPr>
          <a:xfrm>
            <a:off x="469900" y="793750"/>
            <a:ext cx="8229600" cy="590550"/>
          </a:xfrm>
        </p:spPr>
        <p:txBody>
          <a:bodyPr/>
          <a:lstStyle/>
          <a:p>
            <a:pPr eaLnBrk="1" hangingPunct="1"/>
            <a:r>
              <a:rPr lang="en-US" altLang="en-US"/>
              <a:t>Impending Danger Is…</a:t>
            </a:r>
          </a:p>
        </p:txBody>
      </p:sp>
      <p:sp>
        <p:nvSpPr>
          <p:cNvPr id="28675" name="Content Placeholder 9">
            <a:extLst>
              <a:ext uri="{FF2B5EF4-FFF2-40B4-BE49-F238E27FC236}">
                <a16:creationId xmlns:a16="http://schemas.microsoft.com/office/drawing/2014/main" id="{129D9946-61FA-432B-A9AA-8ED1B5136B53}"/>
              </a:ext>
            </a:extLst>
          </p:cNvPr>
          <p:cNvSpPr>
            <a:spLocks noGrp="1"/>
          </p:cNvSpPr>
          <p:nvPr>
            <p:ph idx="1"/>
          </p:nvPr>
        </p:nvSpPr>
        <p:spPr>
          <a:xfrm>
            <a:off x="469900" y="1438275"/>
            <a:ext cx="8248650" cy="4881563"/>
          </a:xfrm>
        </p:spPr>
        <p:txBody>
          <a:bodyPr/>
          <a:lstStyle/>
          <a:p>
            <a:pPr eaLnBrk="1" hangingPunct="1"/>
            <a:r>
              <a:rPr lang="en-US" altLang="en-US"/>
              <a:t>Impending danger refers to threatening conditions that are not immediately obvious or currently active but are out of control and likely to cause serious harm to a child in the near future.</a:t>
            </a:r>
          </a:p>
        </p:txBody>
      </p:sp>
      <p:sp>
        <p:nvSpPr>
          <p:cNvPr id="6" name="Slide Number Placeholder 5">
            <a:extLst>
              <a:ext uri="{FF2B5EF4-FFF2-40B4-BE49-F238E27FC236}">
                <a16:creationId xmlns:a16="http://schemas.microsoft.com/office/drawing/2014/main" id="{C98251BB-BD13-4716-A16D-73E1EB61BBD1}"/>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47B0FB4-1AA0-4844-8CF8-E7740CC59FF8}" type="slidenum">
              <a:rPr lang="en-US" altLang="en-US" sz="1200">
                <a:latin typeface="Georgia" panose="02040502050405020303" pitchFamily="18" charset="0"/>
                <a:ea typeface="Osaka"/>
              </a:rPr>
              <a:pPr/>
              <a:t>19</a:t>
            </a:fld>
            <a:endParaRPr lang="en-US" altLang="en-US" sz="1200">
              <a:latin typeface="Georgia" panose="02040502050405020303" pitchFamily="18" charset="0"/>
              <a:ea typeface="Osak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3BBB3F3A-CAE6-4790-BD8F-4539D98B6551}"/>
              </a:ext>
            </a:extLst>
          </p:cNvPr>
          <p:cNvSpPr>
            <a:spLocks noGrp="1"/>
          </p:cNvSpPr>
          <p:nvPr>
            <p:ph type="title"/>
          </p:nvPr>
        </p:nvSpPr>
        <p:spPr>
          <a:xfrm>
            <a:off x="469900" y="793750"/>
            <a:ext cx="8229600" cy="590550"/>
          </a:xfrm>
        </p:spPr>
        <p:txBody>
          <a:bodyPr/>
          <a:lstStyle/>
          <a:p>
            <a:pPr eaLnBrk="1" hangingPunct="1"/>
            <a:r>
              <a:rPr lang="en-US" altLang="en-US"/>
              <a:t>Ground Rules</a:t>
            </a:r>
          </a:p>
        </p:txBody>
      </p:sp>
      <p:sp>
        <p:nvSpPr>
          <p:cNvPr id="12291" name="Content Placeholder 2">
            <a:extLst>
              <a:ext uri="{FF2B5EF4-FFF2-40B4-BE49-F238E27FC236}">
                <a16:creationId xmlns:a16="http://schemas.microsoft.com/office/drawing/2014/main" id="{9FABFDEA-4852-4B2F-8DF7-74394C517DDA}"/>
              </a:ext>
            </a:extLst>
          </p:cNvPr>
          <p:cNvSpPr>
            <a:spLocks noGrp="1"/>
          </p:cNvSpPr>
          <p:nvPr>
            <p:ph idx="1"/>
          </p:nvPr>
        </p:nvSpPr>
        <p:spPr>
          <a:xfrm>
            <a:off x="469900" y="1438275"/>
            <a:ext cx="8248650" cy="4881563"/>
          </a:xfrm>
        </p:spPr>
        <p:txBody>
          <a:bodyPr/>
          <a:lstStyle/>
          <a:p>
            <a:pPr eaLnBrk="1" hangingPunct="1"/>
            <a:r>
              <a:rPr lang="en-US" altLang="en-US"/>
              <a:t>Be on time</a:t>
            </a:r>
          </a:p>
          <a:p>
            <a:pPr eaLnBrk="1" hangingPunct="1"/>
            <a:r>
              <a:rPr lang="en-US" altLang="en-US"/>
              <a:t>Training schedule: 9 – 4 w/breaks</a:t>
            </a:r>
          </a:p>
          <a:p>
            <a:pPr eaLnBrk="1" hangingPunct="1"/>
            <a:r>
              <a:rPr lang="en-US" altLang="en-US"/>
              <a:t>Sign/initial the Sign-in Sheet each day</a:t>
            </a:r>
          </a:p>
          <a:p>
            <a:pPr eaLnBrk="1" hangingPunct="1"/>
            <a:r>
              <a:rPr lang="en-US" altLang="en-US"/>
              <a:t>Provide constructive/motivational feedback</a:t>
            </a:r>
          </a:p>
          <a:p>
            <a:pPr eaLnBrk="1" hangingPunct="1"/>
            <a:r>
              <a:rPr lang="en-US" altLang="en-US"/>
              <a:t>Be respectful</a:t>
            </a:r>
          </a:p>
          <a:p>
            <a:pPr eaLnBrk="1" hangingPunct="1"/>
            <a:r>
              <a:rPr lang="en-US" altLang="en-US"/>
              <a:t>Take risks</a:t>
            </a:r>
          </a:p>
          <a:p>
            <a:pPr eaLnBrk="1" hangingPunct="1"/>
            <a:r>
              <a:rPr lang="en-US" altLang="en-US"/>
              <a:t>Ask questions</a:t>
            </a:r>
          </a:p>
          <a:p>
            <a:pPr eaLnBrk="1" hangingPunct="1"/>
            <a:r>
              <a:rPr lang="en-US" altLang="en-US"/>
              <a:t>No cell phones/text messaging</a:t>
            </a:r>
          </a:p>
        </p:txBody>
      </p:sp>
      <p:sp>
        <p:nvSpPr>
          <p:cNvPr id="6" name="Slide Number Placeholder 5">
            <a:extLst>
              <a:ext uri="{FF2B5EF4-FFF2-40B4-BE49-F238E27FC236}">
                <a16:creationId xmlns:a16="http://schemas.microsoft.com/office/drawing/2014/main" id="{AF4984CC-96C7-412F-A68B-50466800C268}"/>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7553C93-77D9-4423-BE60-604373B6592C}" type="slidenum">
              <a:rPr lang="en-US" altLang="en-US" sz="1200">
                <a:latin typeface="Georgia" panose="02040502050405020303" pitchFamily="18" charset="0"/>
                <a:ea typeface="Osaka"/>
              </a:rPr>
              <a:pPr/>
              <a:t>2</a:t>
            </a:fld>
            <a:endParaRPr lang="en-US" altLang="en-US" sz="1200">
              <a:latin typeface="Georgia" panose="02040502050405020303" pitchFamily="18" charset="0"/>
              <a:ea typeface="Osak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7E1811A-B2DC-4FA2-B100-8EC4B40D0AED}"/>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1E2399-A651-4CF6-93CD-4F5A97BE2E7C}" type="slidenum">
              <a:rPr lang="en-US" altLang="en-US" sz="1200">
                <a:latin typeface="Georgia" panose="02040502050405020303" pitchFamily="18" charset="0"/>
                <a:ea typeface="Osaka"/>
              </a:rPr>
              <a:pPr/>
              <a:t>20</a:t>
            </a:fld>
            <a:endParaRPr lang="en-US" altLang="en-US" sz="1200">
              <a:latin typeface="Georgia" panose="02040502050405020303" pitchFamily="18" charset="0"/>
              <a:ea typeface="Osaka"/>
            </a:endParaRPr>
          </a:p>
        </p:txBody>
      </p:sp>
      <p:sp>
        <p:nvSpPr>
          <p:cNvPr id="29699" name="Title 4">
            <a:extLst>
              <a:ext uri="{FF2B5EF4-FFF2-40B4-BE49-F238E27FC236}">
                <a16:creationId xmlns:a16="http://schemas.microsoft.com/office/drawing/2014/main" id="{E9037289-5B0A-47D4-AFC0-1D7E967A42A8}"/>
              </a:ext>
            </a:extLst>
          </p:cNvPr>
          <p:cNvSpPr>
            <a:spLocks noGrp="1"/>
          </p:cNvSpPr>
          <p:nvPr>
            <p:ph type="ctrTitle" idx="4294967295"/>
          </p:nvPr>
        </p:nvSpPr>
        <p:spPr>
          <a:xfrm>
            <a:off x="0" y="1828800"/>
            <a:ext cx="7772400" cy="1830388"/>
          </a:xfrm>
        </p:spPr>
        <p:txBody>
          <a:bodyPr/>
          <a:lstStyle/>
          <a:p>
            <a:pPr algn="ctr" eaLnBrk="1" hangingPunct="1"/>
            <a:r>
              <a:rPr lang="en-US" altLang="en-US"/>
              <a:t>Pennsylvania Safety Threats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9">
            <a:extLst>
              <a:ext uri="{FF2B5EF4-FFF2-40B4-BE49-F238E27FC236}">
                <a16:creationId xmlns:a16="http://schemas.microsoft.com/office/drawing/2014/main" id="{B7E95E31-D591-42DA-90BA-DAB6405BB5E2}"/>
              </a:ext>
            </a:extLst>
          </p:cNvPr>
          <p:cNvSpPr>
            <a:spLocks noGrp="1"/>
          </p:cNvSpPr>
          <p:nvPr>
            <p:ph idx="1"/>
          </p:nvPr>
        </p:nvSpPr>
        <p:spPr>
          <a:xfrm>
            <a:off x="469900" y="1327150"/>
            <a:ext cx="8248650" cy="4881563"/>
          </a:xfrm>
        </p:spPr>
        <p:txBody>
          <a:bodyPr/>
          <a:lstStyle/>
          <a:p>
            <a:pPr algn="ctr" eaLnBrk="1" hangingPunct="1">
              <a:buFont typeface="Wingdings 3" pitchFamily="18" charset="2"/>
              <a:buNone/>
              <a:defRPr/>
            </a:pPr>
            <a:r>
              <a:rPr lang="en-US" sz="2000" b="1" u="sng" dirty="0">
                <a:latin typeface="+mj-lt"/>
                <a:cs typeface="Arial" pitchFamily="34" charset="0"/>
              </a:rPr>
              <a:t>Day 1</a:t>
            </a:r>
          </a:p>
          <a:p>
            <a:pPr algn="ctr" eaLnBrk="1" hangingPunct="1">
              <a:buFont typeface="Wingdings 3" pitchFamily="18" charset="2"/>
              <a:buNone/>
              <a:defRPr/>
            </a:pPr>
            <a:r>
              <a:rPr lang="en-US" sz="2000" dirty="0">
                <a:latin typeface="+mj-lt"/>
                <a:cs typeface="+mn-cs"/>
              </a:rPr>
              <a:t>Welcome &amp; Introductions</a:t>
            </a:r>
          </a:p>
          <a:p>
            <a:pPr algn="ctr" eaLnBrk="1" hangingPunct="1">
              <a:buFont typeface="Wingdings 3" pitchFamily="18" charset="2"/>
              <a:buNone/>
              <a:defRPr/>
            </a:pPr>
            <a:r>
              <a:rPr lang="en-US" sz="2000" dirty="0">
                <a:latin typeface="+mj-lt"/>
                <a:cs typeface="+mn-cs"/>
              </a:rPr>
              <a:t>The Safety Threshold</a:t>
            </a:r>
          </a:p>
          <a:p>
            <a:pPr algn="ctr" eaLnBrk="1" hangingPunct="1">
              <a:buFont typeface="Wingdings 3" pitchFamily="18" charset="2"/>
              <a:buNone/>
              <a:defRPr/>
            </a:pPr>
            <a:r>
              <a:rPr lang="en-US" sz="2000" dirty="0">
                <a:latin typeface="+mj-lt"/>
                <a:cs typeface="+mn-cs"/>
              </a:rPr>
              <a:t>Present Danger Threats</a:t>
            </a:r>
          </a:p>
          <a:p>
            <a:pPr algn="ctr" eaLnBrk="1" hangingPunct="1">
              <a:buFont typeface="Wingdings 3" pitchFamily="18" charset="2"/>
              <a:buNone/>
              <a:defRPr/>
            </a:pPr>
            <a:r>
              <a:rPr lang="en-US" sz="2000" dirty="0">
                <a:latin typeface="+mj-lt"/>
                <a:cs typeface="+mn-cs"/>
              </a:rPr>
              <a:t>Impending Danger Threats</a:t>
            </a:r>
          </a:p>
          <a:p>
            <a:pPr algn="ctr" eaLnBrk="1" hangingPunct="1">
              <a:buFont typeface="Wingdings 3" pitchFamily="18" charset="2"/>
              <a:buNone/>
              <a:defRPr/>
            </a:pPr>
            <a:r>
              <a:rPr lang="en-US" sz="2000" b="1" u="sng" dirty="0">
                <a:latin typeface="+mj-lt"/>
                <a:cs typeface="+mn-cs"/>
              </a:rPr>
              <a:t> </a:t>
            </a:r>
            <a:r>
              <a:rPr lang="en-US" sz="2000" b="1" u="sng" dirty="0">
                <a:latin typeface="+mj-lt"/>
                <a:cs typeface="Arial" pitchFamily="34" charset="0"/>
              </a:rPr>
              <a:t>Day 2</a:t>
            </a:r>
          </a:p>
          <a:p>
            <a:pPr algn="ctr" eaLnBrk="1" hangingPunct="1">
              <a:buFont typeface="Wingdings 3" pitchFamily="18" charset="2"/>
              <a:buNone/>
              <a:defRPr/>
            </a:pPr>
            <a:r>
              <a:rPr lang="en-US" sz="2000" dirty="0">
                <a:latin typeface="+mj-lt"/>
                <a:cs typeface="+mn-cs"/>
              </a:rPr>
              <a:t> Connecting Safety Threats to the Casework Process</a:t>
            </a:r>
          </a:p>
          <a:p>
            <a:pPr algn="ctr" eaLnBrk="1" hangingPunct="1">
              <a:buFont typeface="Wingdings 3" pitchFamily="18" charset="2"/>
              <a:buNone/>
              <a:defRPr/>
            </a:pPr>
            <a:r>
              <a:rPr lang="en-US" sz="2000" dirty="0">
                <a:latin typeface="+mj-lt"/>
                <a:cs typeface="+mn-cs"/>
              </a:rPr>
              <a:t>Caregiver Protective Capacities</a:t>
            </a:r>
          </a:p>
          <a:p>
            <a:pPr algn="ctr" eaLnBrk="1" hangingPunct="1">
              <a:buFont typeface="Wingdings 3" pitchFamily="18" charset="2"/>
              <a:buNone/>
              <a:defRPr/>
            </a:pPr>
            <a:r>
              <a:rPr lang="en-US" sz="2000" dirty="0">
                <a:latin typeface="+mj-lt"/>
                <a:cs typeface="+mn-cs"/>
              </a:rPr>
              <a:t>Safety Analysis &amp; Decision Making</a:t>
            </a:r>
          </a:p>
          <a:p>
            <a:pPr algn="ctr" eaLnBrk="1" hangingPunct="1">
              <a:buFont typeface="Wingdings 3" pitchFamily="18" charset="2"/>
              <a:buNone/>
              <a:defRPr/>
            </a:pPr>
            <a:r>
              <a:rPr lang="en-US" sz="2000" dirty="0">
                <a:latin typeface="+mj-lt"/>
                <a:cs typeface="+mn-cs"/>
              </a:rPr>
              <a:t> </a:t>
            </a:r>
            <a:r>
              <a:rPr lang="en-US" sz="2000" b="1" u="sng" dirty="0">
                <a:latin typeface="+mj-lt"/>
                <a:cs typeface="Arial" pitchFamily="34" charset="0"/>
              </a:rPr>
              <a:t>Day 3</a:t>
            </a:r>
          </a:p>
          <a:p>
            <a:pPr algn="ctr" eaLnBrk="1" hangingPunct="1">
              <a:buFont typeface="Wingdings 3" pitchFamily="18" charset="2"/>
              <a:buNone/>
              <a:defRPr/>
            </a:pPr>
            <a:r>
              <a:rPr lang="en-US" sz="2000" dirty="0">
                <a:latin typeface="+mj-lt"/>
                <a:cs typeface="+mn-cs"/>
              </a:rPr>
              <a:t> Safety Plan Management</a:t>
            </a:r>
          </a:p>
          <a:p>
            <a:pPr algn="ctr" eaLnBrk="1" hangingPunct="1">
              <a:buFont typeface="Wingdings 3" pitchFamily="18" charset="2"/>
              <a:buNone/>
              <a:defRPr/>
            </a:pPr>
            <a:r>
              <a:rPr lang="en-US" sz="2000" dirty="0">
                <a:latin typeface="+mj-lt"/>
                <a:cs typeface="+mn-cs"/>
              </a:rPr>
              <a:t>Putting the Pieces Together – The Smith Family Safety Assessment</a:t>
            </a:r>
          </a:p>
          <a:p>
            <a:pPr algn="ctr" eaLnBrk="1" hangingPunct="1">
              <a:buFont typeface="Wingdings 3" pitchFamily="18" charset="2"/>
              <a:buNone/>
              <a:defRPr/>
            </a:pPr>
            <a:r>
              <a:rPr lang="en-US" sz="2000" dirty="0">
                <a:latin typeface="+mj-lt"/>
                <a:cs typeface="+mn-cs"/>
              </a:rPr>
              <a:t>Workshop Closure &amp; Evaluations</a:t>
            </a:r>
          </a:p>
        </p:txBody>
      </p:sp>
      <p:sp>
        <p:nvSpPr>
          <p:cNvPr id="30723" name="Title 8">
            <a:extLst>
              <a:ext uri="{FF2B5EF4-FFF2-40B4-BE49-F238E27FC236}">
                <a16:creationId xmlns:a16="http://schemas.microsoft.com/office/drawing/2014/main" id="{BABC637F-014F-4641-9442-08FD130DBC92}"/>
              </a:ext>
            </a:extLst>
          </p:cNvPr>
          <p:cNvSpPr>
            <a:spLocks noGrp="1"/>
          </p:cNvSpPr>
          <p:nvPr>
            <p:ph type="title"/>
          </p:nvPr>
        </p:nvSpPr>
        <p:spPr>
          <a:xfrm>
            <a:off x="469900" y="793750"/>
            <a:ext cx="8229600" cy="590550"/>
          </a:xfrm>
        </p:spPr>
        <p:txBody>
          <a:bodyPr/>
          <a:lstStyle/>
          <a:p>
            <a:pPr eaLnBrk="1" hangingPunct="1"/>
            <a:r>
              <a:rPr lang="en-US" altLang="en-US"/>
              <a:t>Agenda</a:t>
            </a:r>
          </a:p>
        </p:txBody>
      </p:sp>
      <p:sp>
        <p:nvSpPr>
          <p:cNvPr id="6" name="Slide Number Placeholder 5">
            <a:extLst>
              <a:ext uri="{FF2B5EF4-FFF2-40B4-BE49-F238E27FC236}">
                <a16:creationId xmlns:a16="http://schemas.microsoft.com/office/drawing/2014/main" id="{FF6A2012-A090-496B-8842-2AF1E539B093}"/>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EDC04A8-BF82-47BD-A602-F92386F4469F}" type="slidenum">
              <a:rPr lang="en-US" altLang="en-US" sz="1200">
                <a:latin typeface="Georgia" panose="02040502050405020303" pitchFamily="18" charset="0"/>
                <a:ea typeface="Osaka"/>
              </a:rPr>
              <a:pPr/>
              <a:t>21</a:t>
            </a:fld>
            <a:endParaRPr lang="en-US" altLang="en-US" sz="1200">
              <a:ea typeface="Osak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9">
            <a:extLst>
              <a:ext uri="{FF2B5EF4-FFF2-40B4-BE49-F238E27FC236}">
                <a16:creationId xmlns:a16="http://schemas.microsoft.com/office/drawing/2014/main" id="{69A7324E-77A8-4ACE-97BA-56130BEC5F15}"/>
              </a:ext>
            </a:extLst>
          </p:cNvPr>
          <p:cNvSpPr>
            <a:spLocks noGrp="1"/>
          </p:cNvSpPr>
          <p:nvPr>
            <p:ph type="title"/>
          </p:nvPr>
        </p:nvSpPr>
        <p:spPr>
          <a:xfrm>
            <a:off x="469900" y="793750"/>
            <a:ext cx="8229600" cy="590550"/>
          </a:xfrm>
        </p:spPr>
        <p:txBody>
          <a:bodyPr/>
          <a:lstStyle/>
          <a:p>
            <a:pPr eaLnBrk="1" hangingPunct="1"/>
            <a:r>
              <a:rPr lang="en-US" altLang="en-US"/>
              <a:t>Interview Protocol</a:t>
            </a:r>
          </a:p>
        </p:txBody>
      </p:sp>
      <p:sp>
        <p:nvSpPr>
          <p:cNvPr id="31747" name="Content Placeholder 10">
            <a:extLst>
              <a:ext uri="{FF2B5EF4-FFF2-40B4-BE49-F238E27FC236}">
                <a16:creationId xmlns:a16="http://schemas.microsoft.com/office/drawing/2014/main" id="{618BD9B9-73F1-4180-9166-5DF4E0067903}"/>
              </a:ext>
            </a:extLst>
          </p:cNvPr>
          <p:cNvSpPr>
            <a:spLocks noGrp="1"/>
          </p:cNvSpPr>
          <p:nvPr>
            <p:ph idx="1"/>
          </p:nvPr>
        </p:nvSpPr>
        <p:spPr>
          <a:xfrm>
            <a:off x="469900" y="1438275"/>
            <a:ext cx="8248650" cy="4881563"/>
          </a:xfrm>
        </p:spPr>
        <p:txBody>
          <a:bodyPr/>
          <a:lstStyle/>
          <a:p>
            <a:pPr eaLnBrk="1" hangingPunct="1"/>
            <a:r>
              <a:rPr lang="en-US" altLang="en-US"/>
              <a:t>The following protocol should be used when:</a:t>
            </a:r>
          </a:p>
          <a:p>
            <a:pPr lvl="1" eaLnBrk="1" hangingPunct="1"/>
            <a:r>
              <a:rPr lang="en-US" altLang="en-US"/>
              <a:t>Conducting interviews when the child is in the home to obtain safety related information</a:t>
            </a:r>
          </a:p>
          <a:p>
            <a:pPr lvl="1" eaLnBrk="1" hangingPunct="1"/>
            <a:r>
              <a:rPr lang="en-US" altLang="en-US"/>
              <a:t>Introduction with parents (whenever possible)</a:t>
            </a:r>
          </a:p>
          <a:p>
            <a:pPr lvl="1" eaLnBrk="1" hangingPunct="1"/>
            <a:r>
              <a:rPr lang="en-US" altLang="en-US"/>
              <a:t>Interview with the identified child</a:t>
            </a:r>
          </a:p>
          <a:p>
            <a:pPr lvl="1" eaLnBrk="1" hangingPunct="1"/>
            <a:r>
              <a:rPr lang="en-US" altLang="en-US"/>
              <a:t>Interview with siblings</a:t>
            </a:r>
          </a:p>
          <a:p>
            <a:pPr lvl="1" eaLnBrk="1" hangingPunct="1"/>
            <a:r>
              <a:rPr lang="en-US" altLang="en-US"/>
              <a:t>Interview with the non-alleged maltreating parent</a:t>
            </a:r>
          </a:p>
          <a:p>
            <a:pPr lvl="1" eaLnBrk="1" hangingPunct="1"/>
            <a:r>
              <a:rPr lang="en-US" altLang="en-US"/>
              <a:t>Interview with the alleged maltreating parent</a:t>
            </a:r>
          </a:p>
          <a:p>
            <a:pPr lvl="1" eaLnBrk="1" hangingPunct="1"/>
            <a:r>
              <a:rPr lang="en-US" altLang="en-US"/>
              <a:t>Closure with parents/family</a:t>
            </a:r>
          </a:p>
        </p:txBody>
      </p:sp>
      <p:sp>
        <p:nvSpPr>
          <p:cNvPr id="6" name="Slide Number Placeholder 5">
            <a:extLst>
              <a:ext uri="{FF2B5EF4-FFF2-40B4-BE49-F238E27FC236}">
                <a16:creationId xmlns:a16="http://schemas.microsoft.com/office/drawing/2014/main" id="{7375890D-29CC-4146-B32A-54038030316A}"/>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61E75C3-D5AF-4ADA-B2D9-20E9D26B1AFA}" type="slidenum">
              <a:rPr lang="en-US" altLang="en-US" sz="1200">
                <a:latin typeface="Georgia" panose="02040502050405020303" pitchFamily="18" charset="0"/>
                <a:ea typeface="Osaka"/>
              </a:rPr>
              <a:pPr/>
              <a:t>22</a:t>
            </a:fld>
            <a:endParaRPr lang="en-US" altLang="en-US" sz="1200">
              <a:latin typeface="Georgia" panose="02040502050405020303" pitchFamily="18" charset="0"/>
              <a:ea typeface="Osak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C3D229EA-B2D0-4DA3-8409-74CB8E368057}"/>
              </a:ext>
            </a:extLst>
          </p:cNvPr>
          <p:cNvSpPr>
            <a:spLocks noGrp="1"/>
          </p:cNvSpPr>
          <p:nvPr>
            <p:ph type="title"/>
          </p:nvPr>
        </p:nvSpPr>
        <p:spPr>
          <a:xfrm>
            <a:off x="685800" y="779463"/>
            <a:ext cx="7772400" cy="525462"/>
          </a:xfrm>
        </p:spPr>
        <p:txBody>
          <a:bodyPr/>
          <a:lstStyle/>
          <a:p>
            <a:r>
              <a:rPr lang="en-US" altLang="en-US"/>
              <a:t>Documentation Example #1</a:t>
            </a:r>
          </a:p>
        </p:txBody>
      </p:sp>
      <p:sp>
        <p:nvSpPr>
          <p:cNvPr id="32771" name="Content Placeholder 2">
            <a:extLst>
              <a:ext uri="{FF2B5EF4-FFF2-40B4-BE49-F238E27FC236}">
                <a16:creationId xmlns:a16="http://schemas.microsoft.com/office/drawing/2014/main" id="{8D6D5F26-33CF-437F-90FB-E8EBB88259BF}"/>
              </a:ext>
            </a:extLst>
          </p:cNvPr>
          <p:cNvSpPr>
            <a:spLocks noGrp="1"/>
          </p:cNvSpPr>
          <p:nvPr>
            <p:ph sz="half" idx="1"/>
          </p:nvPr>
        </p:nvSpPr>
        <p:spPr>
          <a:xfrm>
            <a:off x="685800" y="1384300"/>
            <a:ext cx="2876550" cy="4922838"/>
          </a:xfrm>
        </p:spPr>
        <p:txBody>
          <a:bodyPr/>
          <a:lstStyle/>
          <a:p>
            <a:pPr marL="0" indent="0">
              <a:buFontTx/>
              <a:buNone/>
            </a:pPr>
            <a:r>
              <a:rPr lang="en-US" altLang="en-US" sz="2300"/>
              <a:t>Mr. Jones has an ugly habit, like most alcoholics, of refusing to take responsibility for his actions and blaming everyone else.</a:t>
            </a:r>
          </a:p>
        </p:txBody>
      </p:sp>
      <p:sp>
        <p:nvSpPr>
          <p:cNvPr id="4" name="Content Placeholder 3">
            <a:extLst>
              <a:ext uri="{FF2B5EF4-FFF2-40B4-BE49-F238E27FC236}">
                <a16:creationId xmlns:a16="http://schemas.microsoft.com/office/drawing/2014/main" id="{46F39134-E6F7-41FB-A9D2-84BCB48CEA5B}"/>
              </a:ext>
            </a:extLst>
          </p:cNvPr>
          <p:cNvSpPr>
            <a:spLocks noGrp="1"/>
          </p:cNvSpPr>
          <p:nvPr>
            <p:ph sz="half" idx="2"/>
          </p:nvPr>
        </p:nvSpPr>
        <p:spPr>
          <a:xfrm>
            <a:off x="3609975" y="1384300"/>
            <a:ext cx="4848225" cy="4922838"/>
          </a:xfrm>
        </p:spPr>
        <p:txBody>
          <a:bodyPr/>
          <a:lstStyle/>
          <a:p>
            <a:pPr marL="0" indent="0">
              <a:buFontTx/>
              <a:buNone/>
            </a:pPr>
            <a:r>
              <a:rPr lang="en-US" altLang="en-US" sz="2300"/>
              <a:t>Mr. Jones reports that he drinks at least a six-pack of beer every night and that it does not affect him.  Mr. Jones reports that he has never been diagnosed as an alcoholic.  Mr. Jones reports that he was unjustly charged four times with D.U.I in the past and was convicted of two. He reports that he was so charged with D.U.I. because the “police have it in for him.” He also reported that the children made too much noise in the car and that they distracted him from the road.</a:t>
            </a:r>
          </a:p>
        </p:txBody>
      </p:sp>
      <p:sp>
        <p:nvSpPr>
          <p:cNvPr id="5" name="Slide Number Placeholder 4">
            <a:extLst>
              <a:ext uri="{FF2B5EF4-FFF2-40B4-BE49-F238E27FC236}">
                <a16:creationId xmlns:a16="http://schemas.microsoft.com/office/drawing/2014/main" id="{A7BB51B1-C1B5-4795-9AF1-F79C7EF90FCA}"/>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506E135-18A0-40B7-93FB-ACC057A47E0B}" type="slidenum">
              <a:rPr lang="en-US" altLang="en-US" sz="1200">
                <a:latin typeface="Georgia" panose="02040502050405020303" pitchFamily="18" charset="0"/>
                <a:ea typeface="Osaka"/>
              </a:rPr>
              <a:pPr/>
              <a:t>23</a:t>
            </a:fld>
            <a:endParaRPr lang="en-US" altLang="en-US" sz="1400">
              <a:ea typeface="Osak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6927681B-FB3D-4120-B12A-8FFE65D5EA9E}"/>
              </a:ext>
            </a:extLst>
          </p:cNvPr>
          <p:cNvSpPr>
            <a:spLocks noGrp="1"/>
          </p:cNvSpPr>
          <p:nvPr>
            <p:ph type="title"/>
          </p:nvPr>
        </p:nvSpPr>
        <p:spPr>
          <a:xfrm>
            <a:off x="685800" y="779463"/>
            <a:ext cx="7772400" cy="525462"/>
          </a:xfrm>
        </p:spPr>
        <p:txBody>
          <a:bodyPr/>
          <a:lstStyle/>
          <a:p>
            <a:r>
              <a:rPr lang="en-US" altLang="en-US"/>
              <a:t>Documentation Example #2</a:t>
            </a:r>
          </a:p>
        </p:txBody>
      </p:sp>
      <p:sp>
        <p:nvSpPr>
          <p:cNvPr id="33795" name="Content Placeholder 2">
            <a:extLst>
              <a:ext uri="{FF2B5EF4-FFF2-40B4-BE49-F238E27FC236}">
                <a16:creationId xmlns:a16="http://schemas.microsoft.com/office/drawing/2014/main" id="{8C0E2541-5D01-41B1-B0DA-6E43FD106E63}"/>
              </a:ext>
            </a:extLst>
          </p:cNvPr>
          <p:cNvSpPr>
            <a:spLocks noGrp="1"/>
          </p:cNvSpPr>
          <p:nvPr>
            <p:ph sz="half" idx="1"/>
          </p:nvPr>
        </p:nvSpPr>
        <p:spPr>
          <a:xfrm>
            <a:off x="685800" y="1384300"/>
            <a:ext cx="2876550" cy="4922838"/>
          </a:xfrm>
        </p:spPr>
        <p:txBody>
          <a:bodyPr/>
          <a:lstStyle/>
          <a:p>
            <a:pPr marL="0" indent="0">
              <a:buFontTx/>
              <a:buNone/>
            </a:pPr>
            <a:r>
              <a:rPr lang="en-US" altLang="en-US" sz="2300"/>
              <a:t>A whole bunch of Mr. Jones’ neighbors came outside. They complained about his crazy wild parties every night of the week. Mrs. Albertson was one of the neighbors.</a:t>
            </a:r>
          </a:p>
        </p:txBody>
      </p:sp>
      <p:sp>
        <p:nvSpPr>
          <p:cNvPr id="4" name="Content Placeholder 3">
            <a:extLst>
              <a:ext uri="{FF2B5EF4-FFF2-40B4-BE49-F238E27FC236}">
                <a16:creationId xmlns:a16="http://schemas.microsoft.com/office/drawing/2014/main" id="{21E006B1-276E-4890-8F49-976683BC3DC1}"/>
              </a:ext>
            </a:extLst>
          </p:cNvPr>
          <p:cNvSpPr>
            <a:spLocks noGrp="1"/>
          </p:cNvSpPr>
          <p:nvPr>
            <p:ph sz="half" idx="2"/>
          </p:nvPr>
        </p:nvSpPr>
        <p:spPr>
          <a:xfrm>
            <a:off x="3609975" y="1384300"/>
            <a:ext cx="4848225" cy="4922838"/>
          </a:xfrm>
        </p:spPr>
        <p:txBody>
          <a:bodyPr/>
          <a:lstStyle/>
          <a:p>
            <a:pPr marL="0" indent="0">
              <a:buFontTx/>
              <a:buNone/>
            </a:pPr>
            <a:r>
              <a:rPr lang="en-US" altLang="en-US" sz="2300"/>
              <a:t>Mrs. Albertson, Mr. Jones’ next-door neighbor, located at 555 Main Street, phone number 555-1000, approached this worker as I was leaving Mr. Jones’ home.  Mrs. Albertson reported that Mr. Jones has parties “every night” at his home. She reports that she has personally called the police on “three separate nights” this week. Mrs. Albertson reports that “many other neighbors have made the same complaints” to her.</a:t>
            </a:r>
          </a:p>
        </p:txBody>
      </p:sp>
      <p:sp>
        <p:nvSpPr>
          <p:cNvPr id="5" name="Slide Number Placeholder 4">
            <a:extLst>
              <a:ext uri="{FF2B5EF4-FFF2-40B4-BE49-F238E27FC236}">
                <a16:creationId xmlns:a16="http://schemas.microsoft.com/office/drawing/2014/main" id="{AA428B0D-CB5F-461E-8005-6951D1B655B6}"/>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F6FA18E-53CF-40EF-804A-6062136F0814}" type="slidenum">
              <a:rPr lang="en-US" altLang="en-US" sz="1200">
                <a:latin typeface="Georgia" panose="02040502050405020303" pitchFamily="18" charset="0"/>
                <a:ea typeface="Osaka"/>
              </a:rPr>
              <a:pPr/>
              <a:t>24</a:t>
            </a:fld>
            <a:endParaRPr lang="en-US" altLang="en-US" sz="1400">
              <a:ea typeface="Osak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153843F5-B16E-4F35-999D-D7D6CD8692DE}"/>
              </a:ext>
            </a:extLst>
          </p:cNvPr>
          <p:cNvSpPr>
            <a:spLocks noGrp="1"/>
          </p:cNvSpPr>
          <p:nvPr>
            <p:ph type="title"/>
          </p:nvPr>
        </p:nvSpPr>
        <p:spPr>
          <a:xfrm>
            <a:off x="685800" y="779463"/>
            <a:ext cx="7772400" cy="525462"/>
          </a:xfrm>
        </p:spPr>
        <p:txBody>
          <a:bodyPr/>
          <a:lstStyle/>
          <a:p>
            <a:r>
              <a:rPr lang="en-US" altLang="en-US"/>
              <a:t>Documentation Example #3</a:t>
            </a:r>
          </a:p>
        </p:txBody>
      </p:sp>
      <p:sp>
        <p:nvSpPr>
          <p:cNvPr id="34819" name="Content Placeholder 2">
            <a:extLst>
              <a:ext uri="{FF2B5EF4-FFF2-40B4-BE49-F238E27FC236}">
                <a16:creationId xmlns:a16="http://schemas.microsoft.com/office/drawing/2014/main" id="{25416561-931E-43B1-A56B-EDF6B1C213F3}"/>
              </a:ext>
            </a:extLst>
          </p:cNvPr>
          <p:cNvSpPr>
            <a:spLocks noGrp="1"/>
          </p:cNvSpPr>
          <p:nvPr>
            <p:ph sz="half" idx="1"/>
          </p:nvPr>
        </p:nvSpPr>
        <p:spPr>
          <a:xfrm>
            <a:off x="685800" y="1384300"/>
            <a:ext cx="2876550" cy="4922838"/>
          </a:xfrm>
        </p:spPr>
        <p:txBody>
          <a:bodyPr/>
          <a:lstStyle/>
          <a:p>
            <a:pPr marL="0" indent="0">
              <a:buFontTx/>
              <a:buNone/>
            </a:pPr>
            <a:r>
              <a:rPr lang="en-US" altLang="en-US" sz="2300"/>
              <a:t>The mother upon ascertaining that her child would not return home due to ecological factors was observed to decompensate.</a:t>
            </a:r>
          </a:p>
        </p:txBody>
      </p:sp>
      <p:sp>
        <p:nvSpPr>
          <p:cNvPr id="4" name="Content Placeholder 3">
            <a:extLst>
              <a:ext uri="{FF2B5EF4-FFF2-40B4-BE49-F238E27FC236}">
                <a16:creationId xmlns:a16="http://schemas.microsoft.com/office/drawing/2014/main" id="{CFA525C2-B87E-40AD-B930-7513771A00FC}"/>
              </a:ext>
            </a:extLst>
          </p:cNvPr>
          <p:cNvSpPr>
            <a:spLocks noGrp="1"/>
          </p:cNvSpPr>
          <p:nvPr>
            <p:ph sz="half" idx="2"/>
          </p:nvPr>
        </p:nvSpPr>
        <p:spPr>
          <a:xfrm>
            <a:off x="3609975" y="1384300"/>
            <a:ext cx="4848225" cy="4922838"/>
          </a:xfrm>
        </p:spPr>
        <p:txBody>
          <a:bodyPr/>
          <a:lstStyle/>
          <a:p>
            <a:pPr marL="0" indent="0">
              <a:buFontTx/>
              <a:buNone/>
            </a:pPr>
            <a:r>
              <a:rPr lang="en-US" altLang="en-US" sz="2300"/>
              <a:t>After I told Ms. Nader, the mother, that I could not recommend her child to return to her home at this time as it had been condemned by the health department, she fell on the floor crying and sobbing.</a:t>
            </a:r>
          </a:p>
        </p:txBody>
      </p:sp>
      <p:sp>
        <p:nvSpPr>
          <p:cNvPr id="5" name="Slide Number Placeholder 4">
            <a:extLst>
              <a:ext uri="{FF2B5EF4-FFF2-40B4-BE49-F238E27FC236}">
                <a16:creationId xmlns:a16="http://schemas.microsoft.com/office/drawing/2014/main" id="{B2C95699-2075-491A-836B-2B063E494707}"/>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83F7AF5-FB3E-4374-9719-2A95BFE2DBC2}" type="slidenum">
              <a:rPr lang="en-US" altLang="en-US" sz="1200">
                <a:latin typeface="Georgia" panose="02040502050405020303" pitchFamily="18" charset="0"/>
                <a:ea typeface="Osaka"/>
              </a:rPr>
              <a:pPr/>
              <a:t>25</a:t>
            </a:fld>
            <a:endParaRPr lang="en-US" altLang="en-US" sz="1400">
              <a:ea typeface="Osak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F6B23ECC-A18A-4C4F-AA33-D5665F77D7CD}"/>
              </a:ext>
            </a:extLst>
          </p:cNvPr>
          <p:cNvSpPr>
            <a:spLocks noGrp="1"/>
          </p:cNvSpPr>
          <p:nvPr>
            <p:ph type="title"/>
          </p:nvPr>
        </p:nvSpPr>
        <p:spPr>
          <a:xfrm>
            <a:off x="685800" y="779463"/>
            <a:ext cx="7772400" cy="525462"/>
          </a:xfrm>
        </p:spPr>
        <p:txBody>
          <a:bodyPr/>
          <a:lstStyle/>
          <a:p>
            <a:r>
              <a:rPr lang="en-US" altLang="en-US"/>
              <a:t>Documentation Example #4</a:t>
            </a:r>
          </a:p>
        </p:txBody>
      </p:sp>
      <p:sp>
        <p:nvSpPr>
          <p:cNvPr id="35843" name="Content Placeholder 2">
            <a:extLst>
              <a:ext uri="{FF2B5EF4-FFF2-40B4-BE49-F238E27FC236}">
                <a16:creationId xmlns:a16="http://schemas.microsoft.com/office/drawing/2014/main" id="{D81CB0E5-A1D9-4392-8E1A-59231E04E8BB}"/>
              </a:ext>
            </a:extLst>
          </p:cNvPr>
          <p:cNvSpPr>
            <a:spLocks noGrp="1"/>
          </p:cNvSpPr>
          <p:nvPr>
            <p:ph sz="half" idx="1"/>
          </p:nvPr>
        </p:nvSpPr>
        <p:spPr>
          <a:xfrm>
            <a:off x="685800" y="1384300"/>
            <a:ext cx="2562225" cy="4922838"/>
          </a:xfrm>
        </p:spPr>
        <p:txBody>
          <a:bodyPr/>
          <a:lstStyle/>
          <a:p>
            <a:pPr marL="0" indent="0">
              <a:buFontTx/>
              <a:buNone/>
            </a:pPr>
            <a:r>
              <a:rPr lang="en-US" altLang="en-US" sz="2300"/>
              <a:t>The child was very ill-mannered at school.</a:t>
            </a:r>
          </a:p>
        </p:txBody>
      </p:sp>
      <p:sp>
        <p:nvSpPr>
          <p:cNvPr id="4" name="Content Placeholder 3">
            <a:extLst>
              <a:ext uri="{FF2B5EF4-FFF2-40B4-BE49-F238E27FC236}">
                <a16:creationId xmlns:a16="http://schemas.microsoft.com/office/drawing/2014/main" id="{CB664F06-65AC-4EE2-8CBC-37A82D1DE3D8}"/>
              </a:ext>
            </a:extLst>
          </p:cNvPr>
          <p:cNvSpPr>
            <a:spLocks noGrp="1"/>
          </p:cNvSpPr>
          <p:nvPr>
            <p:ph sz="half" idx="2"/>
          </p:nvPr>
        </p:nvSpPr>
        <p:spPr>
          <a:xfrm>
            <a:off x="3248025" y="1384300"/>
            <a:ext cx="5454650" cy="4922838"/>
          </a:xfrm>
        </p:spPr>
        <p:txBody>
          <a:bodyPr/>
          <a:lstStyle/>
          <a:p>
            <a:pPr marL="0" indent="0">
              <a:buFontTx/>
              <a:buNone/>
            </a:pPr>
            <a:r>
              <a:rPr lang="en-US" altLang="en-US" sz="2300"/>
              <a:t>Molly, a 6-year-old first grade student, was observed, by this worker, arguing with her teacher, Ms. Applegate at Chester Elementary School.  Molly was heard telling her teacher that she would not “do a damn thing” the teacher told her to unless she was allowed to “go to the playground.” Molly was observed shaking her fist in Ms. Applegate’s face and stomping her feet. Ms. Applegate reported that Molly will behave in a similar manner whenever the class is transitioning to another class such as art, music or gym class.</a:t>
            </a:r>
          </a:p>
        </p:txBody>
      </p:sp>
      <p:sp>
        <p:nvSpPr>
          <p:cNvPr id="5" name="Slide Number Placeholder 4">
            <a:extLst>
              <a:ext uri="{FF2B5EF4-FFF2-40B4-BE49-F238E27FC236}">
                <a16:creationId xmlns:a16="http://schemas.microsoft.com/office/drawing/2014/main" id="{EC388CCD-4005-41DD-8AC3-F2080AD76054}"/>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3FB5DF1-3EE0-4B93-8F2A-641B7033EEDA}" type="slidenum">
              <a:rPr lang="en-US" altLang="en-US" sz="1200">
                <a:latin typeface="Georgia" panose="02040502050405020303" pitchFamily="18" charset="0"/>
                <a:ea typeface="Osaka"/>
              </a:rPr>
              <a:pPr/>
              <a:t>26</a:t>
            </a:fld>
            <a:endParaRPr lang="en-US" altLang="en-US" sz="1400">
              <a:ea typeface="Osak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0A873B92-0E12-46D1-B7C5-957B4756E30B}"/>
              </a:ext>
            </a:extLst>
          </p:cNvPr>
          <p:cNvSpPr>
            <a:spLocks noGrp="1"/>
          </p:cNvSpPr>
          <p:nvPr>
            <p:ph type="title"/>
          </p:nvPr>
        </p:nvSpPr>
        <p:spPr>
          <a:xfrm>
            <a:off x="685800" y="779463"/>
            <a:ext cx="7772400" cy="525462"/>
          </a:xfrm>
        </p:spPr>
        <p:txBody>
          <a:bodyPr/>
          <a:lstStyle/>
          <a:p>
            <a:r>
              <a:rPr lang="en-US" altLang="en-US"/>
              <a:t>Documentation Example #5</a:t>
            </a:r>
          </a:p>
        </p:txBody>
      </p:sp>
      <p:sp>
        <p:nvSpPr>
          <p:cNvPr id="36867" name="Content Placeholder 2">
            <a:extLst>
              <a:ext uri="{FF2B5EF4-FFF2-40B4-BE49-F238E27FC236}">
                <a16:creationId xmlns:a16="http://schemas.microsoft.com/office/drawing/2014/main" id="{234FCCAA-D6D7-43F2-86CF-BD2ACB99DB8F}"/>
              </a:ext>
            </a:extLst>
          </p:cNvPr>
          <p:cNvSpPr>
            <a:spLocks noGrp="1"/>
          </p:cNvSpPr>
          <p:nvPr>
            <p:ph sz="half" idx="1"/>
          </p:nvPr>
        </p:nvSpPr>
        <p:spPr>
          <a:xfrm>
            <a:off x="685800" y="1384300"/>
            <a:ext cx="2971800" cy="4922838"/>
          </a:xfrm>
        </p:spPr>
        <p:txBody>
          <a:bodyPr/>
          <a:lstStyle/>
          <a:p>
            <a:pPr marL="0" indent="0">
              <a:buFontTx/>
              <a:buNone/>
            </a:pPr>
            <a:r>
              <a:rPr lang="en-US" altLang="en-US" sz="2300"/>
              <a:t>Ms. Berry is a single very attractive stylish woman with an uplifting laugh and sense of humor.</a:t>
            </a:r>
          </a:p>
        </p:txBody>
      </p:sp>
      <p:sp>
        <p:nvSpPr>
          <p:cNvPr id="4" name="Content Placeholder 3">
            <a:extLst>
              <a:ext uri="{FF2B5EF4-FFF2-40B4-BE49-F238E27FC236}">
                <a16:creationId xmlns:a16="http://schemas.microsoft.com/office/drawing/2014/main" id="{27B96C00-0231-4AEC-B55D-4A53B87DBC88}"/>
              </a:ext>
            </a:extLst>
          </p:cNvPr>
          <p:cNvSpPr>
            <a:spLocks noGrp="1"/>
          </p:cNvSpPr>
          <p:nvPr>
            <p:ph sz="half" idx="2"/>
          </p:nvPr>
        </p:nvSpPr>
        <p:spPr>
          <a:xfrm>
            <a:off x="3862388" y="1384300"/>
            <a:ext cx="4840287" cy="4922838"/>
          </a:xfrm>
        </p:spPr>
        <p:txBody>
          <a:bodyPr/>
          <a:lstStyle/>
          <a:p>
            <a:pPr marL="0" indent="0">
              <a:buFontTx/>
              <a:buNone/>
            </a:pPr>
            <a:r>
              <a:rPr lang="en-US" altLang="en-US" sz="2300"/>
              <a:t>Ms. Berry reports that she feels good about herself and enjoys making other people feel good about themselves including her children. Ms. Berry also reports that it is important to her that she and her children dress in stylish clothes and that she will spend money on clothing rather than food, rent, and medication.</a:t>
            </a:r>
          </a:p>
        </p:txBody>
      </p:sp>
      <p:sp>
        <p:nvSpPr>
          <p:cNvPr id="5" name="Slide Number Placeholder 4">
            <a:extLst>
              <a:ext uri="{FF2B5EF4-FFF2-40B4-BE49-F238E27FC236}">
                <a16:creationId xmlns:a16="http://schemas.microsoft.com/office/drawing/2014/main" id="{557E1E6B-61BB-4BC1-9351-ED9CD6162E75}"/>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4009A38-86D6-4B16-A14B-484A3E84C89C}" type="slidenum">
              <a:rPr lang="en-US" altLang="en-US" sz="1200">
                <a:latin typeface="Georgia" panose="02040502050405020303" pitchFamily="18" charset="0"/>
                <a:ea typeface="Osaka"/>
              </a:rPr>
              <a:pPr/>
              <a:t>27</a:t>
            </a:fld>
            <a:endParaRPr lang="en-US" altLang="en-US" sz="1400">
              <a:ea typeface="Osak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8">
            <a:extLst>
              <a:ext uri="{FF2B5EF4-FFF2-40B4-BE49-F238E27FC236}">
                <a16:creationId xmlns:a16="http://schemas.microsoft.com/office/drawing/2014/main" id="{F9C1CF8D-9E31-44B0-BB98-707BBB97D4ED}"/>
              </a:ext>
            </a:extLst>
          </p:cNvPr>
          <p:cNvSpPr>
            <a:spLocks noGrp="1"/>
          </p:cNvSpPr>
          <p:nvPr>
            <p:ph idx="1"/>
          </p:nvPr>
        </p:nvSpPr>
        <p:spPr>
          <a:xfrm>
            <a:off x="469900" y="1312863"/>
            <a:ext cx="8511641" cy="4881562"/>
          </a:xfrm>
        </p:spPr>
        <p:txBody>
          <a:bodyPr/>
          <a:lstStyle/>
          <a:p>
            <a:pPr>
              <a:buNone/>
            </a:pPr>
            <a:r>
              <a:rPr lang="en-US" sz="2000" dirty="0"/>
              <a:t>During the Assessment/Investigation </a:t>
            </a:r>
          </a:p>
          <a:p>
            <a:pPr lvl="1">
              <a:buFont typeface="Arial"/>
              <a:buChar char="•"/>
            </a:pPr>
            <a:r>
              <a:rPr lang="en-US" sz="1800" dirty="0"/>
              <a:t>Within three business days of the agency’s first face-to-face contact with the identified child and/or caregiver(s) of origin;</a:t>
            </a:r>
          </a:p>
          <a:p>
            <a:pPr lvl="1">
              <a:buFont typeface="Arial"/>
              <a:buChar char="•"/>
            </a:pPr>
            <a:r>
              <a:rPr lang="en-US" sz="1800" dirty="0"/>
              <a:t>Within three business days of the identification of additional evidence, circumstances, or information that suggests a change in the child’s safety</a:t>
            </a:r>
            <a:r>
              <a:rPr lang="en-US" sz="1800" b="1" dirty="0"/>
              <a:t>*</a:t>
            </a:r>
            <a:r>
              <a:rPr lang="en-US" sz="1800" dirty="0"/>
              <a:t>. </a:t>
            </a:r>
          </a:p>
          <a:p>
            <a:pPr lvl="1">
              <a:buFont typeface="Arial"/>
              <a:buChar char="•"/>
            </a:pPr>
            <a:r>
              <a:rPr lang="en-US" sz="1800" dirty="0"/>
              <a:t>At the conclusion of the investigation/assessment, if there is not a change in the safety of the child, an additional worksheet does not need to be completed. </a:t>
            </a:r>
          </a:p>
          <a:p>
            <a:pPr>
              <a:buNone/>
            </a:pPr>
            <a:r>
              <a:rPr lang="en-US" sz="2000" dirty="0"/>
              <a:t>Cases Accepted for Services: </a:t>
            </a:r>
          </a:p>
          <a:p>
            <a:pPr lvl="1">
              <a:buFont typeface="Arial"/>
              <a:buChar char="•"/>
            </a:pPr>
            <a:r>
              <a:rPr lang="en-US" sz="1800" dirty="0"/>
              <a:t>Within three business days of the identification of additional evidence, circumstances, or information that suggests a change in the child’s safety</a:t>
            </a:r>
            <a:r>
              <a:rPr lang="en-US" sz="1800" b="1" dirty="0"/>
              <a:t>*</a:t>
            </a:r>
            <a:r>
              <a:rPr lang="en-US" sz="1800" dirty="0"/>
              <a:t>. Within three business days of following any unplanned return home from an informal or formal placement, along with risk assessment </a:t>
            </a:r>
          </a:p>
          <a:p>
            <a:pPr lvl="1">
              <a:buFont typeface="Arial"/>
              <a:buChar char="•"/>
            </a:pPr>
            <a:r>
              <a:rPr lang="en-US" sz="1800" dirty="0"/>
              <a:t>Within 30 days prior to case closure, along with risk assessment</a:t>
            </a:r>
          </a:p>
          <a:p>
            <a:pPr marL="0" indent="0">
              <a:buNone/>
            </a:pPr>
            <a:r>
              <a:rPr lang="en-US" sz="1800" b="1" dirty="0"/>
              <a:t>*</a:t>
            </a:r>
            <a:r>
              <a:rPr lang="en-US" sz="1800" dirty="0"/>
              <a:t>Note: a change in safety refers to a positive or negative change to Safety Threats and/or the Safety Decision</a:t>
            </a:r>
          </a:p>
          <a:p>
            <a:pPr>
              <a:buFont typeface="Arial"/>
              <a:buChar char="•"/>
            </a:pPr>
            <a:endParaRPr lang="en-US" sz="2000" dirty="0"/>
          </a:p>
        </p:txBody>
      </p:sp>
      <p:sp>
        <p:nvSpPr>
          <p:cNvPr id="37891" name="Title 7">
            <a:extLst>
              <a:ext uri="{FF2B5EF4-FFF2-40B4-BE49-F238E27FC236}">
                <a16:creationId xmlns:a16="http://schemas.microsoft.com/office/drawing/2014/main" id="{34BB11C7-F418-4FE2-A460-735935B37524}"/>
              </a:ext>
            </a:extLst>
          </p:cNvPr>
          <p:cNvSpPr>
            <a:spLocks noGrp="1"/>
          </p:cNvSpPr>
          <p:nvPr>
            <p:ph type="title"/>
          </p:nvPr>
        </p:nvSpPr>
        <p:spPr>
          <a:xfrm>
            <a:off x="469900" y="793750"/>
            <a:ext cx="8229600" cy="590550"/>
          </a:xfrm>
        </p:spPr>
        <p:txBody>
          <a:bodyPr/>
          <a:lstStyle/>
          <a:p>
            <a:pPr eaLnBrk="1" hangingPunct="1"/>
            <a:r>
              <a:rPr lang="en-US" altLang="en-US"/>
              <a:t>Interval Policy</a:t>
            </a:r>
          </a:p>
        </p:txBody>
      </p:sp>
      <p:sp>
        <p:nvSpPr>
          <p:cNvPr id="7" name="Slide Number Placeholder 6">
            <a:extLst>
              <a:ext uri="{FF2B5EF4-FFF2-40B4-BE49-F238E27FC236}">
                <a16:creationId xmlns:a16="http://schemas.microsoft.com/office/drawing/2014/main" id="{D14E594C-3C3A-4FA9-88CF-96CA65B3939B}"/>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A9C15F5-2BDC-460E-A10A-8110C20E6E08}" type="slidenum">
              <a:rPr lang="en-US" altLang="en-US" sz="1200">
                <a:latin typeface="Georgia" panose="02040502050405020303" pitchFamily="18" charset="0"/>
                <a:ea typeface="Osaka"/>
              </a:rPr>
              <a:pPr/>
              <a:t>28</a:t>
            </a:fld>
            <a:endParaRPr lang="en-US" altLang="en-US" sz="1200">
              <a:ea typeface="Osak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8">
            <a:extLst>
              <a:ext uri="{FF2B5EF4-FFF2-40B4-BE49-F238E27FC236}">
                <a16:creationId xmlns:a16="http://schemas.microsoft.com/office/drawing/2014/main" id="{AF39D2A1-FFEB-4C80-945E-085F55A6EB94}"/>
              </a:ext>
            </a:extLst>
          </p:cNvPr>
          <p:cNvSpPr>
            <a:spLocks noGrp="1"/>
          </p:cNvSpPr>
          <p:nvPr>
            <p:ph idx="1"/>
          </p:nvPr>
        </p:nvSpPr>
        <p:spPr>
          <a:xfrm>
            <a:off x="469900" y="1438275"/>
            <a:ext cx="8248650" cy="4881563"/>
          </a:xfrm>
        </p:spPr>
        <p:txBody>
          <a:bodyPr/>
          <a:lstStyle/>
          <a:p>
            <a:pPr marL="0" indent="0" eaLnBrk="1" hangingPunct="1">
              <a:buFont typeface="Wingdings 3" panose="05040102010807070707" pitchFamily="18" charset="2"/>
              <a:buNone/>
            </a:pPr>
            <a:r>
              <a:rPr lang="en-US" altLang="en-US"/>
              <a:t>The following are the broad categories of information contained within the In-Home Safety Assessment Worksheet.</a:t>
            </a:r>
          </a:p>
          <a:p>
            <a:pPr marL="849313" lvl="1" indent="-457200" eaLnBrk="1" hangingPunct="1">
              <a:buFontTx/>
              <a:buAutoNum type="arabicPeriod"/>
            </a:pPr>
            <a:r>
              <a:rPr lang="en-US" altLang="en-US"/>
              <a:t>Identifying Information</a:t>
            </a:r>
          </a:p>
          <a:p>
            <a:pPr marL="849313" lvl="1" indent="-457200" eaLnBrk="1" hangingPunct="1">
              <a:buFontTx/>
              <a:buAutoNum type="arabicPeriod"/>
            </a:pPr>
            <a:r>
              <a:rPr lang="en-US" altLang="en-US"/>
              <a:t>Safety Threats Section &amp; Rationale</a:t>
            </a:r>
          </a:p>
          <a:p>
            <a:pPr marL="849313" lvl="1" indent="-457200" eaLnBrk="1" hangingPunct="1">
              <a:buFontTx/>
              <a:buAutoNum type="arabicPeriod"/>
            </a:pPr>
            <a:r>
              <a:rPr lang="en-US" altLang="en-US"/>
              <a:t>Protective Capacities</a:t>
            </a:r>
          </a:p>
          <a:p>
            <a:pPr marL="849313" lvl="1" indent="-457200" eaLnBrk="1" hangingPunct="1">
              <a:buFontTx/>
              <a:buAutoNum type="arabicPeriod"/>
            </a:pPr>
            <a:r>
              <a:rPr lang="en-US" altLang="en-US"/>
              <a:t>Safety Analysis </a:t>
            </a:r>
          </a:p>
          <a:p>
            <a:pPr marL="849313" lvl="1" indent="-457200" eaLnBrk="1" hangingPunct="1">
              <a:buFontTx/>
              <a:buAutoNum type="arabicPeriod"/>
            </a:pPr>
            <a:r>
              <a:rPr lang="en-US" altLang="en-US"/>
              <a:t>Children Who Were Not Seen</a:t>
            </a:r>
          </a:p>
          <a:p>
            <a:pPr marL="849313" lvl="1" indent="-457200" eaLnBrk="1" hangingPunct="1">
              <a:buFontTx/>
              <a:buAutoNum type="arabicPeriod"/>
            </a:pPr>
            <a:r>
              <a:rPr lang="en-US" altLang="en-US"/>
              <a:t>Safety Decision</a:t>
            </a:r>
          </a:p>
          <a:p>
            <a:pPr marL="849313" lvl="1" indent="-457200" eaLnBrk="1" hangingPunct="1">
              <a:buFontTx/>
              <a:buAutoNum type="arabicPeriod"/>
            </a:pPr>
            <a:r>
              <a:rPr lang="en-US" altLang="en-US"/>
              <a:t>Signatures</a:t>
            </a:r>
          </a:p>
        </p:txBody>
      </p:sp>
      <p:sp>
        <p:nvSpPr>
          <p:cNvPr id="8" name="Title 7">
            <a:extLst>
              <a:ext uri="{FF2B5EF4-FFF2-40B4-BE49-F238E27FC236}">
                <a16:creationId xmlns:a16="http://schemas.microsoft.com/office/drawing/2014/main" id="{9C3FE9B9-3566-49E1-ADFE-FF84EA23DA9F}"/>
              </a:ext>
            </a:extLst>
          </p:cNvPr>
          <p:cNvSpPr>
            <a:spLocks noGrp="1"/>
          </p:cNvSpPr>
          <p:nvPr>
            <p:ph type="title"/>
          </p:nvPr>
        </p:nvSpPr>
        <p:spPr>
          <a:xfrm>
            <a:off x="469900" y="793750"/>
            <a:ext cx="8229600" cy="590550"/>
          </a:xfrm>
        </p:spPr>
        <p:txBody>
          <a:bodyPr>
            <a:normAutofit fontScale="90000"/>
          </a:bodyPr>
          <a:lstStyle/>
          <a:p>
            <a:pPr eaLnBrk="1" hangingPunct="1">
              <a:defRPr/>
            </a:pPr>
            <a:r>
              <a:rPr lang="en-US">
                <a:cs typeface="+mj-cs"/>
              </a:rPr>
              <a:t>In-Home Safety Assessment Instrument Fields</a:t>
            </a:r>
            <a:endParaRPr lang="en-US" dirty="0">
              <a:cs typeface="+mj-cs"/>
            </a:endParaRPr>
          </a:p>
        </p:txBody>
      </p:sp>
      <p:sp>
        <p:nvSpPr>
          <p:cNvPr id="6" name="Slide Number Placeholder 5">
            <a:extLst>
              <a:ext uri="{FF2B5EF4-FFF2-40B4-BE49-F238E27FC236}">
                <a16:creationId xmlns:a16="http://schemas.microsoft.com/office/drawing/2014/main" id="{7D4112E4-CF31-4695-9EF2-F2A1AC7C0157}"/>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076378E-9651-4B44-B321-265D262EC5A1}" type="slidenum">
              <a:rPr lang="en-US" altLang="en-US" sz="1200">
                <a:latin typeface="Georgia" panose="02040502050405020303" pitchFamily="18" charset="0"/>
                <a:ea typeface="Osaka"/>
              </a:rPr>
              <a:pPr/>
              <a:t>29</a:t>
            </a:fld>
            <a:endParaRPr lang="en-US" altLang="en-US" sz="1200">
              <a:ea typeface="Osak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5">
            <a:extLst>
              <a:ext uri="{FF2B5EF4-FFF2-40B4-BE49-F238E27FC236}">
                <a16:creationId xmlns:a16="http://schemas.microsoft.com/office/drawing/2014/main" id="{5DF19AD7-957A-438F-A6CF-14C0DECECFD8}"/>
              </a:ext>
            </a:extLst>
          </p:cNvPr>
          <p:cNvSpPr>
            <a:spLocks noGrp="1"/>
          </p:cNvSpPr>
          <p:nvPr>
            <p:ph type="title"/>
          </p:nvPr>
        </p:nvSpPr>
        <p:spPr>
          <a:xfrm>
            <a:off x="469900" y="793750"/>
            <a:ext cx="8229600" cy="603250"/>
          </a:xfrm>
        </p:spPr>
        <p:txBody>
          <a:bodyPr/>
          <a:lstStyle/>
          <a:p>
            <a:pPr eaLnBrk="1" hangingPunct="1"/>
            <a:r>
              <a:rPr lang="en-US" altLang="en-US"/>
              <a:t>Name Tents</a:t>
            </a:r>
          </a:p>
        </p:txBody>
      </p:sp>
      <p:sp>
        <p:nvSpPr>
          <p:cNvPr id="6" name="Slide Number Placeholder 5">
            <a:extLst>
              <a:ext uri="{FF2B5EF4-FFF2-40B4-BE49-F238E27FC236}">
                <a16:creationId xmlns:a16="http://schemas.microsoft.com/office/drawing/2014/main" id="{B27FA082-6C85-4E2B-85DF-4C50D8480591}"/>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2BCE342-478E-4479-8D86-1AD4C6B9BDFA}" type="slidenum">
              <a:rPr lang="en-US" altLang="en-US" sz="1200">
                <a:latin typeface="Georgia" panose="02040502050405020303" pitchFamily="18" charset="0"/>
                <a:ea typeface="Osaka"/>
              </a:rPr>
              <a:pPr/>
              <a:t>3</a:t>
            </a:fld>
            <a:endParaRPr lang="en-US" altLang="en-US" sz="1200">
              <a:latin typeface="Georgia" panose="02040502050405020303" pitchFamily="18" charset="0"/>
              <a:ea typeface="Osaka"/>
            </a:endParaRPr>
          </a:p>
        </p:txBody>
      </p:sp>
      <p:graphicFrame>
        <p:nvGraphicFramePr>
          <p:cNvPr id="5" name="Table 4">
            <a:extLst>
              <a:ext uri="{FF2B5EF4-FFF2-40B4-BE49-F238E27FC236}">
                <a16:creationId xmlns:a16="http://schemas.microsoft.com/office/drawing/2014/main" id="{FE2CB2FD-BF83-4B01-8D78-CC1A1A57A67E}"/>
              </a:ext>
            </a:extLst>
          </p:cNvPr>
          <p:cNvGraphicFramePr>
            <a:graphicFrameLocks noGrp="1"/>
          </p:cNvGraphicFramePr>
          <p:nvPr/>
        </p:nvGraphicFramePr>
        <p:xfrm>
          <a:off x="1371600" y="2133600"/>
          <a:ext cx="6477000" cy="2276475"/>
        </p:xfrm>
        <a:graphic>
          <a:graphicData uri="http://schemas.openxmlformats.org/drawingml/2006/table">
            <a:tbl>
              <a:tblPr firstRow="1" bandRow="1">
                <a:tableStyleId>{8FD4443E-F989-4FC4-A0C8-D5A2AF1F390B}</a:tableStyleId>
              </a:tblPr>
              <a:tblGrid>
                <a:gridCol w="2159000">
                  <a:extLst>
                    <a:ext uri="{9D8B030D-6E8A-4147-A177-3AD203B41FA5}">
                      <a16:colId xmlns:a16="http://schemas.microsoft.com/office/drawing/2014/main" val="20000"/>
                    </a:ext>
                  </a:extLst>
                </a:gridCol>
                <a:gridCol w="2159000">
                  <a:extLst>
                    <a:ext uri="{9D8B030D-6E8A-4147-A177-3AD203B41FA5}">
                      <a16:colId xmlns:a16="http://schemas.microsoft.com/office/drawing/2014/main" val="20001"/>
                    </a:ext>
                  </a:extLst>
                </a:gridCol>
                <a:gridCol w="2159000">
                  <a:extLst>
                    <a:ext uri="{9D8B030D-6E8A-4147-A177-3AD203B41FA5}">
                      <a16:colId xmlns:a16="http://schemas.microsoft.com/office/drawing/2014/main" val="20002"/>
                    </a:ext>
                  </a:extLst>
                </a:gridCol>
              </a:tblGrid>
              <a:tr h="965469">
                <a:tc>
                  <a:txBody>
                    <a:bodyPr/>
                    <a:lstStyle/>
                    <a:p>
                      <a:pPr algn="ctr"/>
                      <a:r>
                        <a:rPr lang="en-US" sz="2400" dirty="0">
                          <a:solidFill>
                            <a:schemeClr val="bg1"/>
                          </a:solidFill>
                        </a:rPr>
                        <a:t>County</a:t>
                      </a:r>
                    </a:p>
                  </a:txBody>
                  <a:tcPr marT="45733" marB="45733">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rowSpan="2">
                  <a:txBody>
                    <a:bodyPr/>
                    <a:lstStyle/>
                    <a:p>
                      <a:pPr algn="ctr"/>
                      <a:r>
                        <a:rPr lang="en-US" sz="2400" dirty="0">
                          <a:solidFill>
                            <a:schemeClr val="bg1"/>
                          </a:solidFill>
                        </a:rPr>
                        <a:t>Name</a:t>
                      </a:r>
                    </a:p>
                  </a:txBody>
                  <a:tcPr marT="45733" marB="45733"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a:solidFill>
                            <a:schemeClr val="bg1"/>
                          </a:solidFill>
                        </a:rPr>
                        <a:t>Unit/</a:t>
                      </a:r>
                    </a:p>
                    <a:p>
                      <a:pPr algn="ctr"/>
                      <a:r>
                        <a:rPr lang="en-US" sz="2000" dirty="0">
                          <a:solidFill>
                            <a:schemeClr val="bg1"/>
                          </a:solidFill>
                        </a:rPr>
                        <a:t>Department</a:t>
                      </a:r>
                    </a:p>
                  </a:txBody>
                  <a:tcPr marT="45733" marB="45733">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0000"/>
                  </a:ext>
                </a:extLst>
              </a:tr>
              <a:tr h="1311006">
                <a:tc>
                  <a:txBody>
                    <a:bodyPr/>
                    <a:lstStyle/>
                    <a:p>
                      <a:endParaRPr lang="en-US" sz="2000" dirty="0"/>
                    </a:p>
                    <a:p>
                      <a:r>
                        <a:rPr lang="en-US" sz="2000" dirty="0">
                          <a:solidFill>
                            <a:schemeClr val="tx1"/>
                          </a:solidFill>
                        </a:rPr>
                        <a:t>Length of</a:t>
                      </a:r>
                      <a:r>
                        <a:rPr lang="en-US" sz="2000" baseline="0" dirty="0">
                          <a:solidFill>
                            <a:schemeClr val="tx1"/>
                          </a:solidFill>
                        </a:rPr>
                        <a:t> time in current position</a:t>
                      </a:r>
                      <a:endParaRPr lang="en-US" sz="2000" dirty="0">
                        <a:solidFill>
                          <a:schemeClr val="tx1"/>
                        </a:solidFill>
                      </a:endParaRPr>
                    </a:p>
                  </a:txBody>
                  <a:tcPr marT="45733" marB="45733">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rgbClr val="CDB97D"/>
                    </a:solidFill>
                  </a:tcPr>
                </a:tc>
                <a:tc vMerge="1">
                  <a:txBody>
                    <a:bodyPr/>
                    <a:lstStyle/>
                    <a:p>
                      <a:endParaRPr lang="en-US" dirty="0"/>
                    </a:p>
                  </a:txBody>
                  <a:tcPr/>
                </a:tc>
                <a:tc>
                  <a:txBody>
                    <a:bodyPr/>
                    <a:lstStyle/>
                    <a:p>
                      <a:pPr marL="176213" indent="0"/>
                      <a:r>
                        <a:rPr lang="en-US" sz="2000" dirty="0">
                          <a:solidFill>
                            <a:schemeClr val="tx1"/>
                          </a:solidFill>
                        </a:rPr>
                        <a:t>One or two characteristics</a:t>
                      </a:r>
                      <a:r>
                        <a:rPr lang="en-US" sz="2000" baseline="0" dirty="0">
                          <a:solidFill>
                            <a:schemeClr val="tx1"/>
                          </a:solidFill>
                        </a:rPr>
                        <a:t> that make children safe</a:t>
                      </a:r>
                      <a:endParaRPr lang="en-US" sz="2000" dirty="0">
                        <a:solidFill>
                          <a:schemeClr val="tx1"/>
                        </a:solidFill>
                      </a:endParaRPr>
                    </a:p>
                  </a:txBody>
                  <a:tcPr marT="45733" marB="45733">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CDB97D"/>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8">
            <a:extLst>
              <a:ext uri="{FF2B5EF4-FFF2-40B4-BE49-F238E27FC236}">
                <a16:creationId xmlns:a16="http://schemas.microsoft.com/office/drawing/2014/main" id="{0AF6B0D5-7F9A-4A8F-A6B0-591958ACE16A}"/>
              </a:ext>
            </a:extLst>
          </p:cNvPr>
          <p:cNvSpPr>
            <a:spLocks noGrp="1"/>
          </p:cNvSpPr>
          <p:nvPr>
            <p:ph sz="half" idx="1"/>
          </p:nvPr>
        </p:nvSpPr>
        <p:spPr>
          <a:xfrm>
            <a:off x="685800" y="1384300"/>
            <a:ext cx="3810000" cy="4922838"/>
          </a:xfrm>
        </p:spPr>
        <p:txBody>
          <a:bodyPr/>
          <a:lstStyle/>
          <a:p>
            <a:pPr eaLnBrk="1" hangingPunct="1"/>
            <a:r>
              <a:rPr lang="en-US" altLang="en-US" sz="2300"/>
              <a:t>A specific quality that can be observed and understood to be part of the way a caregiver thinks (cognitive), feels (emotional), and acts (behavioral) that makes him or her protective.</a:t>
            </a:r>
          </a:p>
          <a:p>
            <a:pPr eaLnBrk="1" hangingPunct="1"/>
            <a:r>
              <a:rPr lang="en-US" altLang="en-US" sz="2300"/>
              <a:t>Protective capacities are </a:t>
            </a:r>
            <a:r>
              <a:rPr lang="en-US" altLang="en-US" sz="2300" u="sng"/>
              <a:t>specific</a:t>
            </a:r>
            <a:r>
              <a:rPr lang="en-US" altLang="en-US" sz="2300"/>
              <a:t> and </a:t>
            </a:r>
            <a:r>
              <a:rPr lang="en-US" altLang="en-US" sz="2300" u="sng"/>
              <a:t>explicit</a:t>
            </a:r>
            <a:r>
              <a:rPr lang="en-US" altLang="en-US" sz="2300"/>
              <a:t> strengths that </a:t>
            </a:r>
            <a:r>
              <a:rPr lang="en-US" altLang="en-US" sz="2300" i="1"/>
              <a:t>manage</a:t>
            </a:r>
            <a:r>
              <a:rPr lang="en-US" altLang="en-US" sz="2300"/>
              <a:t> and </a:t>
            </a:r>
            <a:r>
              <a:rPr lang="en-US" altLang="en-US" sz="2300" i="1"/>
              <a:t>control</a:t>
            </a:r>
            <a:r>
              <a:rPr lang="en-US" altLang="en-US" sz="2300"/>
              <a:t> safety threats.</a:t>
            </a:r>
          </a:p>
        </p:txBody>
      </p:sp>
      <p:pic>
        <p:nvPicPr>
          <p:cNvPr id="30723" name="Picture 2" descr="C:\Documents and Settings\Barry Hitchcock\Local Settings\Temporary Internet Files\Content.IE5\2XCDIHAD\MPj04386250000[1].jpg">
            <a:extLst>
              <a:ext uri="{FF2B5EF4-FFF2-40B4-BE49-F238E27FC236}">
                <a16:creationId xmlns:a16="http://schemas.microsoft.com/office/drawing/2014/main" id="{7BE5D805-04F3-47DD-9A4F-05204B3C598C}"/>
              </a:ext>
            </a:extLst>
          </p:cNvPr>
          <p:cNvPicPr>
            <a:picLocks noGrp="1" noChangeAspect="1" noChangeArrowheads="1"/>
          </p:cNvPicPr>
          <p:nvPr>
            <p:ph sz="half" idx="2"/>
          </p:nvPr>
        </p:nvPicPr>
        <p:blipFill>
          <a:blip r:embed="rId3" cstate="print"/>
          <a:srcRect/>
          <a:stretch>
            <a:fillRect/>
          </a:stretch>
        </p:blipFill>
        <p:spPr>
          <a:effectLst>
            <a:softEdge rad="112500"/>
          </a:effectLst>
        </p:spPr>
      </p:pic>
      <p:sp>
        <p:nvSpPr>
          <p:cNvPr id="39940" name="Title 7">
            <a:extLst>
              <a:ext uri="{FF2B5EF4-FFF2-40B4-BE49-F238E27FC236}">
                <a16:creationId xmlns:a16="http://schemas.microsoft.com/office/drawing/2014/main" id="{50742619-5747-4F09-80F1-626B7F4128A7}"/>
              </a:ext>
            </a:extLst>
          </p:cNvPr>
          <p:cNvSpPr>
            <a:spLocks noGrp="1"/>
          </p:cNvSpPr>
          <p:nvPr>
            <p:ph type="title"/>
          </p:nvPr>
        </p:nvSpPr>
        <p:spPr>
          <a:xfrm>
            <a:off x="685800" y="779463"/>
            <a:ext cx="7772400" cy="525462"/>
          </a:xfrm>
        </p:spPr>
        <p:txBody>
          <a:bodyPr/>
          <a:lstStyle/>
          <a:p>
            <a:pPr eaLnBrk="1" hangingPunct="1"/>
            <a:r>
              <a:rPr lang="en-US" altLang="en-US"/>
              <a:t>Protective Capacity </a:t>
            </a:r>
          </a:p>
        </p:txBody>
      </p:sp>
      <p:sp>
        <p:nvSpPr>
          <p:cNvPr id="7" name="Slide Number Placeholder 6">
            <a:extLst>
              <a:ext uri="{FF2B5EF4-FFF2-40B4-BE49-F238E27FC236}">
                <a16:creationId xmlns:a16="http://schemas.microsoft.com/office/drawing/2014/main" id="{99A3D6F7-B83B-417B-A816-B73E8813B6B0}"/>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1928743-7A3F-4B95-AA9F-A9CB161A9799}" type="slidenum">
              <a:rPr lang="en-US" altLang="en-US" sz="1200">
                <a:latin typeface="Georgia" panose="02040502050405020303" pitchFamily="18" charset="0"/>
                <a:ea typeface="Osaka"/>
              </a:rPr>
              <a:pPr/>
              <a:t>30</a:t>
            </a:fld>
            <a:endParaRPr lang="en-US" altLang="en-US" sz="1400">
              <a:ea typeface="Osak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7">
            <a:extLst>
              <a:ext uri="{FF2B5EF4-FFF2-40B4-BE49-F238E27FC236}">
                <a16:creationId xmlns:a16="http://schemas.microsoft.com/office/drawing/2014/main" id="{D67908C2-8D77-4B63-8EBB-A2969B762F74}"/>
              </a:ext>
            </a:extLst>
          </p:cNvPr>
          <p:cNvSpPr>
            <a:spLocks noGrp="1"/>
          </p:cNvSpPr>
          <p:nvPr>
            <p:ph idx="1"/>
          </p:nvPr>
        </p:nvSpPr>
        <p:spPr>
          <a:xfrm>
            <a:off x="469900" y="1438275"/>
            <a:ext cx="8248650" cy="4881563"/>
          </a:xfrm>
        </p:spPr>
        <p:txBody>
          <a:bodyPr/>
          <a:lstStyle/>
          <a:p>
            <a:pPr eaLnBrk="1" hangingPunct="1"/>
            <a:r>
              <a:rPr lang="en-US" altLang="en-US" b="1"/>
              <a:t>Enhanced</a:t>
            </a:r>
            <a:r>
              <a:rPr lang="en-US" altLang="en-US"/>
              <a:t> – the caregiver has the capacity and is actively using that capacity to protect their children. </a:t>
            </a:r>
          </a:p>
          <a:p>
            <a:pPr eaLnBrk="1" hangingPunct="1"/>
            <a:r>
              <a:rPr lang="en-US" altLang="en-US" b="1"/>
              <a:t>Diminished</a:t>
            </a:r>
            <a:r>
              <a:rPr lang="en-US" altLang="en-US"/>
              <a:t> – the caregiver has the capacity but is not using it, due to life circumstances or other reasons, to protect their children.</a:t>
            </a:r>
          </a:p>
          <a:p>
            <a:pPr eaLnBrk="1" hangingPunct="1"/>
            <a:r>
              <a:rPr lang="en-US" altLang="en-US" b="1"/>
              <a:t>Absent</a:t>
            </a:r>
            <a:r>
              <a:rPr lang="en-US" altLang="en-US"/>
              <a:t> – the caregiver does not have the capacity at all.</a:t>
            </a:r>
          </a:p>
        </p:txBody>
      </p:sp>
      <p:sp>
        <p:nvSpPr>
          <p:cNvPr id="40963" name="Title 6">
            <a:extLst>
              <a:ext uri="{FF2B5EF4-FFF2-40B4-BE49-F238E27FC236}">
                <a16:creationId xmlns:a16="http://schemas.microsoft.com/office/drawing/2014/main" id="{8078D006-86B4-4214-88CD-6A7ED4F3047F}"/>
              </a:ext>
            </a:extLst>
          </p:cNvPr>
          <p:cNvSpPr>
            <a:spLocks noGrp="1"/>
          </p:cNvSpPr>
          <p:nvPr>
            <p:ph type="title"/>
          </p:nvPr>
        </p:nvSpPr>
        <p:spPr>
          <a:xfrm>
            <a:off x="469900" y="793750"/>
            <a:ext cx="8229600" cy="590550"/>
          </a:xfrm>
        </p:spPr>
        <p:txBody>
          <a:bodyPr/>
          <a:lstStyle/>
          <a:p>
            <a:pPr eaLnBrk="1" hangingPunct="1"/>
            <a:r>
              <a:rPr lang="en-US" altLang="en-US"/>
              <a:t>Levels of Protective Capacities</a:t>
            </a:r>
          </a:p>
        </p:txBody>
      </p:sp>
      <p:sp>
        <p:nvSpPr>
          <p:cNvPr id="6" name="Slide Number Placeholder 5">
            <a:extLst>
              <a:ext uri="{FF2B5EF4-FFF2-40B4-BE49-F238E27FC236}">
                <a16:creationId xmlns:a16="http://schemas.microsoft.com/office/drawing/2014/main" id="{DC4F90D8-DFCF-4575-9DD0-CEEDF9803ED0}"/>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FEB2043-EF13-46E4-9FCE-F276AB8B9E71}" type="slidenum">
              <a:rPr lang="en-US" altLang="en-US" sz="1200">
                <a:latin typeface="Georgia" panose="02040502050405020303" pitchFamily="18" charset="0"/>
                <a:ea typeface="Osaka"/>
              </a:rPr>
              <a:pPr/>
              <a:t>31</a:t>
            </a:fld>
            <a:endParaRPr lang="en-US" altLang="en-US" sz="1200">
              <a:ea typeface="Osak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A3FD4556-1DE4-4A9A-955D-F0E06267BEB6}"/>
              </a:ext>
            </a:extLst>
          </p:cNvPr>
          <p:cNvSpPr>
            <a:spLocks noGrp="1"/>
          </p:cNvSpPr>
          <p:nvPr>
            <p:ph type="title"/>
          </p:nvPr>
        </p:nvSpPr>
        <p:spPr>
          <a:xfrm>
            <a:off x="457200" y="904875"/>
            <a:ext cx="8229600" cy="590550"/>
          </a:xfrm>
        </p:spPr>
        <p:txBody>
          <a:bodyPr/>
          <a:lstStyle/>
          <a:p>
            <a:pPr eaLnBrk="1" hangingPunct="1"/>
            <a:r>
              <a:rPr lang="en-US" altLang="en-US"/>
              <a:t>Key Questions When Exploring Protective Capacities…</a:t>
            </a:r>
          </a:p>
        </p:txBody>
      </p:sp>
      <p:sp>
        <p:nvSpPr>
          <p:cNvPr id="41987" name="Content Placeholder 2">
            <a:extLst>
              <a:ext uri="{FF2B5EF4-FFF2-40B4-BE49-F238E27FC236}">
                <a16:creationId xmlns:a16="http://schemas.microsoft.com/office/drawing/2014/main" id="{CF8EB7D1-5CA2-4296-B8FE-063C8A4972C4}"/>
              </a:ext>
            </a:extLst>
          </p:cNvPr>
          <p:cNvSpPr>
            <a:spLocks noGrp="1"/>
          </p:cNvSpPr>
          <p:nvPr>
            <p:ph idx="1"/>
          </p:nvPr>
        </p:nvSpPr>
        <p:spPr>
          <a:xfrm>
            <a:off x="469900" y="1438275"/>
            <a:ext cx="8248650" cy="4881563"/>
          </a:xfrm>
        </p:spPr>
        <p:txBody>
          <a:bodyPr/>
          <a:lstStyle/>
          <a:p>
            <a:pPr eaLnBrk="1" hangingPunct="1"/>
            <a:endParaRPr lang="en-US" altLang="en-US"/>
          </a:p>
          <a:p>
            <a:pPr eaLnBrk="1" hangingPunct="1"/>
            <a:r>
              <a:rPr lang="en-US" altLang="en-US"/>
              <a:t>What is going on now? </a:t>
            </a:r>
          </a:p>
          <a:p>
            <a:pPr eaLnBrk="1" hangingPunct="1"/>
            <a:endParaRPr lang="en-US" altLang="en-US"/>
          </a:p>
          <a:p>
            <a:pPr eaLnBrk="1" hangingPunct="1"/>
            <a:r>
              <a:rPr lang="en-US" altLang="en-US"/>
              <a:t>What must change?</a:t>
            </a:r>
          </a:p>
          <a:p>
            <a:pPr eaLnBrk="1" hangingPunct="1"/>
            <a:endParaRPr lang="en-US" altLang="en-US"/>
          </a:p>
          <a:p>
            <a:pPr eaLnBrk="1" hangingPunct="1"/>
            <a:r>
              <a:rPr lang="en-US" altLang="en-US"/>
              <a:t>What must eventually exist?</a:t>
            </a:r>
          </a:p>
        </p:txBody>
      </p:sp>
      <p:sp>
        <p:nvSpPr>
          <p:cNvPr id="6" name="Slide Number Placeholder 5">
            <a:extLst>
              <a:ext uri="{FF2B5EF4-FFF2-40B4-BE49-F238E27FC236}">
                <a16:creationId xmlns:a16="http://schemas.microsoft.com/office/drawing/2014/main" id="{79543179-B516-4599-892E-8A2D05919AC7}"/>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BF4549A-8522-4701-984E-8BB34AB8FD3F}" type="slidenum">
              <a:rPr lang="en-US" altLang="en-US" sz="1200">
                <a:latin typeface="Georgia" panose="02040502050405020303" pitchFamily="18" charset="0"/>
                <a:ea typeface="Osaka"/>
              </a:rPr>
              <a:pPr/>
              <a:t>32</a:t>
            </a:fld>
            <a:endParaRPr lang="en-US" altLang="en-US" sz="1200">
              <a:latin typeface="Georgia" panose="02040502050405020303" pitchFamily="18" charset="0"/>
              <a:ea typeface="Osak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9">
            <a:extLst>
              <a:ext uri="{FF2B5EF4-FFF2-40B4-BE49-F238E27FC236}">
                <a16:creationId xmlns:a16="http://schemas.microsoft.com/office/drawing/2014/main" id="{F568DFE4-A57D-495A-8F48-42DCD4D00B61}"/>
              </a:ext>
            </a:extLst>
          </p:cNvPr>
          <p:cNvSpPr>
            <a:spLocks noGrp="1"/>
          </p:cNvSpPr>
          <p:nvPr>
            <p:ph idx="1"/>
          </p:nvPr>
        </p:nvSpPr>
        <p:spPr>
          <a:xfrm>
            <a:off x="469900" y="1671638"/>
            <a:ext cx="8248650" cy="4648200"/>
          </a:xfrm>
        </p:spPr>
        <p:txBody>
          <a:bodyPr/>
          <a:lstStyle/>
          <a:p>
            <a:pPr eaLnBrk="1" hangingPunct="1"/>
            <a:r>
              <a:rPr lang="en-US" altLang="en-US"/>
              <a:t>is to </a:t>
            </a:r>
            <a:r>
              <a:rPr lang="en-US" altLang="en-US" b="1"/>
              <a:t>analyze</a:t>
            </a:r>
            <a:r>
              <a:rPr lang="en-US" altLang="en-US"/>
              <a:t> the relationship between specific pieces of information for determining the </a:t>
            </a:r>
            <a:r>
              <a:rPr lang="en-US" altLang="en-US" b="1"/>
              <a:t>degree of intrusiveness</a:t>
            </a:r>
            <a:r>
              <a:rPr lang="en-US" altLang="en-US"/>
              <a:t> and the </a:t>
            </a:r>
            <a:r>
              <a:rPr lang="en-US" altLang="en-US" b="1"/>
              <a:t>level of effort </a:t>
            </a:r>
            <a:r>
              <a:rPr lang="en-US" altLang="en-US"/>
              <a:t>necessary for assuring that a CYS safety plan will be reasonably effective in protecting a child.</a:t>
            </a:r>
          </a:p>
        </p:txBody>
      </p:sp>
      <p:sp>
        <p:nvSpPr>
          <p:cNvPr id="43011" name="Title 8">
            <a:extLst>
              <a:ext uri="{FF2B5EF4-FFF2-40B4-BE49-F238E27FC236}">
                <a16:creationId xmlns:a16="http://schemas.microsoft.com/office/drawing/2014/main" id="{FD8FB427-7CA3-4201-9B83-31BDBF939BA9}"/>
              </a:ext>
            </a:extLst>
          </p:cNvPr>
          <p:cNvSpPr>
            <a:spLocks noGrp="1"/>
          </p:cNvSpPr>
          <p:nvPr>
            <p:ph type="title"/>
          </p:nvPr>
        </p:nvSpPr>
        <p:spPr>
          <a:xfrm>
            <a:off x="457200" y="889000"/>
            <a:ext cx="8229600" cy="590550"/>
          </a:xfrm>
        </p:spPr>
        <p:txBody>
          <a:bodyPr/>
          <a:lstStyle/>
          <a:p>
            <a:pPr eaLnBrk="1" hangingPunct="1"/>
            <a:r>
              <a:rPr lang="en-US" altLang="en-US"/>
              <a:t>The purpose for safety intervention analysis…</a:t>
            </a:r>
          </a:p>
        </p:txBody>
      </p:sp>
      <p:sp>
        <p:nvSpPr>
          <p:cNvPr id="7" name="Slide Number Placeholder 6">
            <a:extLst>
              <a:ext uri="{FF2B5EF4-FFF2-40B4-BE49-F238E27FC236}">
                <a16:creationId xmlns:a16="http://schemas.microsoft.com/office/drawing/2014/main" id="{57CBF8B0-7BA1-4DF3-878C-8AF717F66018}"/>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615D3AB-A4C9-45CD-BE2C-9C6001E09866}" type="slidenum">
              <a:rPr lang="en-US" altLang="en-US" sz="1200">
                <a:latin typeface="Georgia" panose="02040502050405020303" pitchFamily="18" charset="0"/>
                <a:ea typeface="Osaka"/>
              </a:rPr>
              <a:pPr/>
              <a:t>33</a:t>
            </a:fld>
            <a:endParaRPr lang="en-US" altLang="en-US" sz="1200">
              <a:ea typeface="Osaka"/>
            </a:endParaRPr>
          </a:p>
        </p:txBody>
      </p:sp>
      <p:sp>
        <p:nvSpPr>
          <p:cNvPr id="10" name="Right Arrow 9">
            <a:extLst>
              <a:ext uri="{FF2B5EF4-FFF2-40B4-BE49-F238E27FC236}">
                <a16:creationId xmlns:a16="http://schemas.microsoft.com/office/drawing/2014/main" id="{F1FE6731-AB45-4724-85F9-5505F9C076D6}"/>
              </a:ext>
            </a:extLst>
          </p:cNvPr>
          <p:cNvSpPr/>
          <p:nvPr/>
        </p:nvSpPr>
        <p:spPr>
          <a:xfrm>
            <a:off x="8519160" y="6019800"/>
            <a:ext cx="533400" cy="228600"/>
          </a:xfrm>
          <a:prstGeom prst="rightArrow">
            <a:avLst/>
          </a:prstGeom>
          <a:ln/>
        </p:spPr>
        <p:style>
          <a:lnRef idx="0">
            <a:schemeClr val="accent4"/>
          </a:lnRef>
          <a:fillRef idx="3">
            <a:schemeClr val="accent4"/>
          </a:fillRef>
          <a:effectRef idx="3">
            <a:schemeClr val="accent4"/>
          </a:effectRef>
          <a:fontRef idx="minor">
            <a:schemeClr val="lt1"/>
          </a:fontRef>
        </p:style>
        <p:txBody>
          <a:bodyPr anchor="ctr"/>
          <a:lstStyle/>
          <a:p>
            <a:pPr algn="ctr" eaLnBrk="0" hangingPunct="0">
              <a:defRPr/>
            </a:pP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6">
            <a:extLst>
              <a:ext uri="{FF2B5EF4-FFF2-40B4-BE49-F238E27FC236}">
                <a16:creationId xmlns:a16="http://schemas.microsoft.com/office/drawing/2014/main" id="{D4553DBF-3106-4D81-8ED7-0F54E98EC6F1}"/>
              </a:ext>
            </a:extLst>
          </p:cNvPr>
          <p:cNvSpPr>
            <a:spLocks noGrp="1"/>
          </p:cNvSpPr>
          <p:nvPr>
            <p:ph type="title"/>
          </p:nvPr>
        </p:nvSpPr>
        <p:spPr>
          <a:xfrm>
            <a:off x="469900" y="793750"/>
            <a:ext cx="8229600" cy="830263"/>
          </a:xfrm>
        </p:spPr>
        <p:txBody>
          <a:bodyPr/>
          <a:lstStyle/>
          <a:p>
            <a:pPr eaLnBrk="1" hangingPunct="1"/>
            <a:r>
              <a:rPr lang="en-US" altLang="en-US"/>
              <a:t>The purpose for safety intervention analysis…, (cont’d)</a:t>
            </a:r>
          </a:p>
        </p:txBody>
      </p:sp>
      <p:sp>
        <p:nvSpPr>
          <p:cNvPr id="44035" name="Content Placeholder 7">
            <a:extLst>
              <a:ext uri="{FF2B5EF4-FFF2-40B4-BE49-F238E27FC236}">
                <a16:creationId xmlns:a16="http://schemas.microsoft.com/office/drawing/2014/main" id="{41802632-7CC8-4995-9E4E-C504667790F5}"/>
              </a:ext>
            </a:extLst>
          </p:cNvPr>
          <p:cNvSpPr>
            <a:spLocks noGrp="1"/>
          </p:cNvSpPr>
          <p:nvPr>
            <p:ph idx="1"/>
          </p:nvPr>
        </p:nvSpPr>
        <p:spPr>
          <a:xfrm>
            <a:off x="469900" y="1438275"/>
            <a:ext cx="8248650" cy="4881563"/>
          </a:xfrm>
        </p:spPr>
        <p:txBody>
          <a:bodyPr/>
          <a:lstStyle/>
          <a:p>
            <a:pPr eaLnBrk="1" hangingPunct="1"/>
            <a:endParaRPr lang="en-US" altLang="en-US"/>
          </a:p>
          <a:p>
            <a:pPr eaLnBrk="1" hangingPunct="1"/>
            <a:r>
              <a:rPr lang="en-US" altLang="en-US"/>
              <a:t>“</a:t>
            </a:r>
            <a:r>
              <a:rPr lang="en-US" altLang="en-US" b="1"/>
              <a:t>Analyze</a:t>
            </a:r>
            <a:r>
              <a:rPr lang="en-US" altLang="en-US"/>
              <a:t>” has a different meaning than “assess.” Analyze means “to study closely in order to break down components or examine structure.” </a:t>
            </a:r>
          </a:p>
          <a:p>
            <a:pPr eaLnBrk="1" hangingPunct="1"/>
            <a:r>
              <a:rPr lang="en-US" altLang="en-US"/>
              <a:t>The </a:t>
            </a:r>
            <a:r>
              <a:rPr lang="en-US" altLang="en-US" b="1"/>
              <a:t>degree of intrusiveness </a:t>
            </a:r>
            <a:r>
              <a:rPr lang="en-US" altLang="en-US"/>
              <a:t>has to do with worker/supervisor judgment about what will be necessary to assure that a child will be protected. </a:t>
            </a:r>
          </a:p>
          <a:p>
            <a:pPr eaLnBrk="1" hangingPunct="1"/>
            <a:r>
              <a:rPr lang="en-US" altLang="en-US"/>
              <a:t>The </a:t>
            </a:r>
            <a:r>
              <a:rPr lang="en-US" altLang="en-US" b="1"/>
              <a:t>level of effort </a:t>
            </a:r>
            <a:r>
              <a:rPr lang="en-US" altLang="en-US"/>
              <a:t>has to do with the level of response, service or activity within a safety plan required in order to keep a kid safely in the home/prevent removal.</a:t>
            </a:r>
          </a:p>
        </p:txBody>
      </p:sp>
      <p:sp>
        <p:nvSpPr>
          <p:cNvPr id="6" name="Slide Number Placeholder 5">
            <a:extLst>
              <a:ext uri="{FF2B5EF4-FFF2-40B4-BE49-F238E27FC236}">
                <a16:creationId xmlns:a16="http://schemas.microsoft.com/office/drawing/2014/main" id="{E82D2F39-95A0-4DA6-8E26-80D1765A1254}"/>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FA818ED-CF06-4E28-91FF-7D3B17FDF889}" type="slidenum">
              <a:rPr lang="en-US" altLang="en-US" sz="1200">
                <a:latin typeface="Georgia" panose="02040502050405020303" pitchFamily="18" charset="0"/>
                <a:ea typeface="Osaka"/>
              </a:rPr>
              <a:pPr/>
              <a:t>34</a:t>
            </a:fld>
            <a:endParaRPr lang="en-US" altLang="en-US" sz="1200">
              <a:latin typeface="Georgia" panose="02040502050405020303" pitchFamily="18" charset="0"/>
              <a:ea typeface="Osak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7">
            <a:extLst>
              <a:ext uri="{FF2B5EF4-FFF2-40B4-BE49-F238E27FC236}">
                <a16:creationId xmlns:a16="http://schemas.microsoft.com/office/drawing/2014/main" id="{195DAF3B-8E83-46C1-95D3-A65F7DD61A6C}"/>
              </a:ext>
            </a:extLst>
          </p:cNvPr>
          <p:cNvSpPr>
            <a:spLocks noGrp="1"/>
          </p:cNvSpPr>
          <p:nvPr>
            <p:ph idx="1"/>
          </p:nvPr>
        </p:nvSpPr>
        <p:spPr>
          <a:xfrm>
            <a:off x="469900" y="1438275"/>
            <a:ext cx="8248650" cy="4881563"/>
          </a:xfrm>
        </p:spPr>
        <p:txBody>
          <a:bodyPr/>
          <a:lstStyle/>
          <a:p>
            <a:pPr eaLnBrk="1" hangingPunct="1"/>
            <a:r>
              <a:rPr lang="en-US" altLang="en-US" b="1"/>
              <a:t>Safe</a:t>
            </a:r>
            <a:r>
              <a:rPr lang="en-US" altLang="en-US"/>
              <a:t>: Either caregiver’s existing protective capacities sufficiently control each specific and identified safety threat or no safety threats exist. Child can safely remain in the current living arrangement or with caregiver. Safety plan is not required.</a:t>
            </a:r>
          </a:p>
        </p:txBody>
      </p:sp>
      <p:sp>
        <p:nvSpPr>
          <p:cNvPr id="45059" name="Title 6">
            <a:extLst>
              <a:ext uri="{FF2B5EF4-FFF2-40B4-BE49-F238E27FC236}">
                <a16:creationId xmlns:a16="http://schemas.microsoft.com/office/drawing/2014/main" id="{7C294F06-5316-4698-8B5B-77B6E5A30FB5}"/>
              </a:ext>
            </a:extLst>
          </p:cNvPr>
          <p:cNvSpPr>
            <a:spLocks noGrp="1"/>
          </p:cNvSpPr>
          <p:nvPr>
            <p:ph type="title"/>
          </p:nvPr>
        </p:nvSpPr>
        <p:spPr>
          <a:xfrm>
            <a:off x="469900" y="793750"/>
            <a:ext cx="8229600" cy="590550"/>
          </a:xfrm>
        </p:spPr>
        <p:txBody>
          <a:bodyPr/>
          <a:lstStyle/>
          <a:p>
            <a:pPr eaLnBrk="1" hangingPunct="1"/>
            <a:r>
              <a:rPr lang="en-US" altLang="en-US"/>
              <a:t>In-Home Safety Decisions</a:t>
            </a:r>
          </a:p>
        </p:txBody>
      </p:sp>
      <p:sp>
        <p:nvSpPr>
          <p:cNvPr id="8" name="Slide Number Placeholder 7">
            <a:extLst>
              <a:ext uri="{FF2B5EF4-FFF2-40B4-BE49-F238E27FC236}">
                <a16:creationId xmlns:a16="http://schemas.microsoft.com/office/drawing/2014/main" id="{B7D2C60E-5575-4082-BDA8-E71E88FD8090}"/>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D7CA635-118E-45D1-A2F9-687EB399BD5B}" type="slidenum">
              <a:rPr lang="en-US" altLang="en-US" sz="1200">
                <a:latin typeface="Georgia" panose="02040502050405020303" pitchFamily="18" charset="0"/>
                <a:ea typeface="Osaka"/>
              </a:rPr>
              <a:pPr/>
              <a:t>35</a:t>
            </a:fld>
            <a:endParaRPr lang="en-US" altLang="en-US" sz="1200">
              <a:ea typeface="Osaka"/>
            </a:endParaRPr>
          </a:p>
        </p:txBody>
      </p:sp>
      <p:sp>
        <p:nvSpPr>
          <p:cNvPr id="14" name="Right Arrow 13">
            <a:extLst>
              <a:ext uri="{FF2B5EF4-FFF2-40B4-BE49-F238E27FC236}">
                <a16:creationId xmlns:a16="http://schemas.microsoft.com/office/drawing/2014/main" id="{D73FB782-DD6E-46CA-836E-6E07C656E0E6}"/>
              </a:ext>
            </a:extLst>
          </p:cNvPr>
          <p:cNvSpPr/>
          <p:nvPr/>
        </p:nvSpPr>
        <p:spPr>
          <a:xfrm>
            <a:off x="8519160" y="6019800"/>
            <a:ext cx="533400" cy="228600"/>
          </a:xfrm>
          <a:prstGeom prst="rightArrow">
            <a:avLst/>
          </a:prstGeom>
          <a:ln/>
        </p:spPr>
        <p:style>
          <a:lnRef idx="0">
            <a:schemeClr val="accent4"/>
          </a:lnRef>
          <a:fillRef idx="3">
            <a:schemeClr val="accent4"/>
          </a:fillRef>
          <a:effectRef idx="3">
            <a:schemeClr val="accent4"/>
          </a:effectRef>
          <a:fontRef idx="minor">
            <a:schemeClr val="lt1"/>
          </a:fontRef>
        </p:style>
        <p:txBody>
          <a:bodyPr anchor="ctr"/>
          <a:lstStyle/>
          <a:p>
            <a:pPr algn="ctr" eaLnBrk="0" hangingPunct="0">
              <a:defRPr/>
            </a:pP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7">
            <a:extLst>
              <a:ext uri="{FF2B5EF4-FFF2-40B4-BE49-F238E27FC236}">
                <a16:creationId xmlns:a16="http://schemas.microsoft.com/office/drawing/2014/main" id="{6082D0EB-4E03-4186-BF86-5C528F1EBF75}"/>
              </a:ext>
            </a:extLst>
          </p:cNvPr>
          <p:cNvSpPr>
            <a:spLocks noGrp="1"/>
          </p:cNvSpPr>
          <p:nvPr>
            <p:ph idx="1"/>
          </p:nvPr>
        </p:nvSpPr>
        <p:spPr>
          <a:xfrm>
            <a:off x="469900" y="1438275"/>
            <a:ext cx="8248650" cy="4881563"/>
          </a:xfrm>
        </p:spPr>
        <p:txBody>
          <a:bodyPr/>
          <a:lstStyle/>
          <a:p>
            <a:pPr eaLnBrk="1" hangingPunct="1"/>
            <a:r>
              <a:rPr lang="en-US" altLang="en-US" b="1"/>
              <a:t>Safe with a Comprehensive Safety Plan</a:t>
            </a:r>
            <a:r>
              <a:rPr lang="en-US" altLang="en-US"/>
              <a:t>: Either caregivers’ existing protective capacities can be supplemented by safety interventions to control each specific and identified safety threat; or the child must temporarily reside in an alternate informal living arrangement. No court involvement is necessary; however a safety plan is required.</a:t>
            </a:r>
          </a:p>
        </p:txBody>
      </p:sp>
      <p:sp>
        <p:nvSpPr>
          <p:cNvPr id="46083" name="Title 6">
            <a:extLst>
              <a:ext uri="{FF2B5EF4-FFF2-40B4-BE49-F238E27FC236}">
                <a16:creationId xmlns:a16="http://schemas.microsoft.com/office/drawing/2014/main" id="{E95AE19F-DCB5-466A-A5B9-19403905FE0E}"/>
              </a:ext>
            </a:extLst>
          </p:cNvPr>
          <p:cNvSpPr>
            <a:spLocks noGrp="1"/>
          </p:cNvSpPr>
          <p:nvPr>
            <p:ph type="title"/>
          </p:nvPr>
        </p:nvSpPr>
        <p:spPr>
          <a:xfrm>
            <a:off x="469900" y="793750"/>
            <a:ext cx="8229600" cy="590550"/>
          </a:xfrm>
        </p:spPr>
        <p:txBody>
          <a:bodyPr/>
          <a:lstStyle/>
          <a:p>
            <a:pPr eaLnBrk="1" hangingPunct="1"/>
            <a:r>
              <a:rPr lang="en-US" altLang="en-US"/>
              <a:t>In-Home Safety Decisions, (cont’d)</a:t>
            </a:r>
          </a:p>
        </p:txBody>
      </p:sp>
      <p:sp>
        <p:nvSpPr>
          <p:cNvPr id="8" name="Slide Number Placeholder 7">
            <a:extLst>
              <a:ext uri="{FF2B5EF4-FFF2-40B4-BE49-F238E27FC236}">
                <a16:creationId xmlns:a16="http://schemas.microsoft.com/office/drawing/2014/main" id="{1DF4B73D-84D5-453D-AABD-8698220B857D}"/>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31AA294-E72E-461B-B0FD-635E2A892C45}" type="slidenum">
              <a:rPr lang="en-US" altLang="en-US" sz="1200">
                <a:latin typeface="Georgia" panose="02040502050405020303" pitchFamily="18" charset="0"/>
                <a:ea typeface="Osaka"/>
              </a:rPr>
              <a:pPr/>
              <a:t>36</a:t>
            </a:fld>
            <a:endParaRPr lang="en-US" altLang="en-US" sz="1200">
              <a:ea typeface="Osaka"/>
            </a:endParaRPr>
          </a:p>
        </p:txBody>
      </p:sp>
      <p:sp>
        <p:nvSpPr>
          <p:cNvPr id="10" name="Right Arrow 9">
            <a:extLst>
              <a:ext uri="{FF2B5EF4-FFF2-40B4-BE49-F238E27FC236}">
                <a16:creationId xmlns:a16="http://schemas.microsoft.com/office/drawing/2014/main" id="{83BC534F-3A98-4EA3-AA3E-26957399CFA5}"/>
              </a:ext>
            </a:extLst>
          </p:cNvPr>
          <p:cNvSpPr/>
          <p:nvPr/>
        </p:nvSpPr>
        <p:spPr>
          <a:xfrm>
            <a:off x="8519160" y="6019800"/>
            <a:ext cx="533400" cy="228600"/>
          </a:xfrm>
          <a:prstGeom prst="rightArrow">
            <a:avLst/>
          </a:prstGeom>
          <a:ln/>
        </p:spPr>
        <p:style>
          <a:lnRef idx="0">
            <a:schemeClr val="accent4"/>
          </a:lnRef>
          <a:fillRef idx="3">
            <a:schemeClr val="accent4"/>
          </a:fillRef>
          <a:effectRef idx="3">
            <a:schemeClr val="accent4"/>
          </a:effectRef>
          <a:fontRef idx="minor">
            <a:schemeClr val="lt1"/>
          </a:fontRef>
        </p:style>
        <p:txBody>
          <a:bodyPr anchor="ctr"/>
          <a:lstStyle/>
          <a:p>
            <a:pPr algn="ctr" eaLnBrk="0" hangingPunct="0">
              <a:defRPr/>
            </a:pP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7">
            <a:extLst>
              <a:ext uri="{FF2B5EF4-FFF2-40B4-BE49-F238E27FC236}">
                <a16:creationId xmlns:a16="http://schemas.microsoft.com/office/drawing/2014/main" id="{F18FA4B8-F472-46FC-B07B-A6B6B61AC181}"/>
              </a:ext>
            </a:extLst>
          </p:cNvPr>
          <p:cNvSpPr>
            <a:spLocks noGrp="1"/>
          </p:cNvSpPr>
          <p:nvPr>
            <p:ph idx="1"/>
          </p:nvPr>
        </p:nvSpPr>
        <p:spPr>
          <a:xfrm>
            <a:off x="469900" y="1438275"/>
            <a:ext cx="8248650" cy="4881563"/>
          </a:xfrm>
        </p:spPr>
        <p:txBody>
          <a:bodyPr/>
          <a:lstStyle/>
          <a:p>
            <a:pPr eaLnBrk="1" hangingPunct="1"/>
            <a:r>
              <a:rPr lang="en-US" altLang="en-US" b="1" dirty="0"/>
              <a:t>Unsafe</a:t>
            </a:r>
            <a:r>
              <a:rPr lang="en-US" altLang="en-US" dirty="0"/>
              <a:t>: Caregivers’ existing protective capacities cannot be sufficiently supplemented by safety interventions to control specific and identified safety threats. Child cannot remain safely in the current living arrangement or with caregiver; agency must petition for custody of the child. Safety plan is not required if the child is removed as the result of a safety threat.  The emergency court order should be self-explanatory/sufficient.</a:t>
            </a:r>
          </a:p>
        </p:txBody>
      </p:sp>
      <p:sp>
        <p:nvSpPr>
          <p:cNvPr id="47107" name="Title 6">
            <a:extLst>
              <a:ext uri="{FF2B5EF4-FFF2-40B4-BE49-F238E27FC236}">
                <a16:creationId xmlns:a16="http://schemas.microsoft.com/office/drawing/2014/main" id="{3946C19A-9C51-4857-85D7-E387BDB55EE4}"/>
              </a:ext>
            </a:extLst>
          </p:cNvPr>
          <p:cNvSpPr>
            <a:spLocks noGrp="1"/>
          </p:cNvSpPr>
          <p:nvPr>
            <p:ph type="title"/>
          </p:nvPr>
        </p:nvSpPr>
        <p:spPr>
          <a:xfrm>
            <a:off x="469900" y="793750"/>
            <a:ext cx="8229600" cy="590550"/>
          </a:xfrm>
        </p:spPr>
        <p:txBody>
          <a:bodyPr/>
          <a:lstStyle/>
          <a:p>
            <a:pPr eaLnBrk="1" hangingPunct="1"/>
            <a:r>
              <a:rPr lang="en-US" altLang="en-US"/>
              <a:t>In-Home Safety Decisions, (cont’d)</a:t>
            </a:r>
          </a:p>
        </p:txBody>
      </p:sp>
      <p:sp>
        <p:nvSpPr>
          <p:cNvPr id="6" name="Slide Number Placeholder 5">
            <a:extLst>
              <a:ext uri="{FF2B5EF4-FFF2-40B4-BE49-F238E27FC236}">
                <a16:creationId xmlns:a16="http://schemas.microsoft.com/office/drawing/2014/main" id="{6DBB65A5-8745-4F87-818F-C553494B96DC}"/>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643036C-1212-47B1-BC3C-158A20C66551}" type="slidenum">
              <a:rPr lang="en-US" altLang="en-US" sz="1200">
                <a:latin typeface="Georgia" panose="02040502050405020303" pitchFamily="18" charset="0"/>
                <a:ea typeface="Osaka"/>
              </a:rPr>
              <a:pPr/>
              <a:t>37</a:t>
            </a:fld>
            <a:endParaRPr lang="en-US" altLang="en-US" sz="1200">
              <a:ea typeface="Osak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9">
            <a:extLst>
              <a:ext uri="{FF2B5EF4-FFF2-40B4-BE49-F238E27FC236}">
                <a16:creationId xmlns:a16="http://schemas.microsoft.com/office/drawing/2014/main" id="{472B9B13-E318-4D06-AFAB-E26A2150CCC1}"/>
              </a:ext>
            </a:extLst>
          </p:cNvPr>
          <p:cNvSpPr>
            <a:spLocks noGrp="1"/>
          </p:cNvSpPr>
          <p:nvPr>
            <p:ph idx="1"/>
          </p:nvPr>
        </p:nvSpPr>
        <p:spPr>
          <a:xfrm>
            <a:off x="469900" y="1438275"/>
            <a:ext cx="8248650" cy="4881563"/>
          </a:xfrm>
        </p:spPr>
        <p:txBody>
          <a:bodyPr/>
          <a:lstStyle/>
          <a:p>
            <a:pPr algn="ctr" eaLnBrk="1" hangingPunct="1">
              <a:buFont typeface="Wingdings 3" panose="05040102010807070707" pitchFamily="18" charset="2"/>
              <a:buNone/>
            </a:pPr>
            <a:r>
              <a:rPr lang="en-US" altLang="en-US" sz="2000" b="1" u="sng">
                <a:cs typeface="Arial" panose="020B0604020202020204" pitchFamily="34" charset="0"/>
              </a:rPr>
              <a:t>Day 1</a:t>
            </a:r>
          </a:p>
          <a:p>
            <a:pPr algn="ctr" eaLnBrk="1" hangingPunct="1">
              <a:buFont typeface="Wingdings 3" panose="05040102010807070707" pitchFamily="18" charset="2"/>
              <a:buNone/>
            </a:pPr>
            <a:r>
              <a:rPr lang="en-US" altLang="en-US" sz="2000"/>
              <a:t>Welcome &amp; Introductions</a:t>
            </a:r>
          </a:p>
          <a:p>
            <a:pPr algn="ctr" eaLnBrk="1" hangingPunct="1">
              <a:buFont typeface="Wingdings 3" panose="05040102010807070707" pitchFamily="18" charset="2"/>
              <a:buNone/>
            </a:pPr>
            <a:r>
              <a:rPr lang="en-US" altLang="en-US" sz="2000"/>
              <a:t>The Safety Threshold</a:t>
            </a:r>
          </a:p>
          <a:p>
            <a:pPr algn="ctr" eaLnBrk="1" hangingPunct="1">
              <a:buFont typeface="Wingdings 3" panose="05040102010807070707" pitchFamily="18" charset="2"/>
              <a:buNone/>
            </a:pPr>
            <a:r>
              <a:rPr lang="en-US" altLang="en-US" sz="2000"/>
              <a:t>Present Danger Threats</a:t>
            </a:r>
          </a:p>
          <a:p>
            <a:pPr algn="ctr" eaLnBrk="1" hangingPunct="1">
              <a:buFont typeface="Wingdings 3" panose="05040102010807070707" pitchFamily="18" charset="2"/>
              <a:buNone/>
            </a:pPr>
            <a:r>
              <a:rPr lang="en-US" altLang="en-US" sz="2000"/>
              <a:t>Impending Danger Threats</a:t>
            </a:r>
          </a:p>
          <a:p>
            <a:pPr algn="ctr" eaLnBrk="1" hangingPunct="1">
              <a:buFont typeface="Wingdings 3" panose="05040102010807070707" pitchFamily="18" charset="2"/>
              <a:buNone/>
            </a:pPr>
            <a:r>
              <a:rPr lang="en-US" altLang="en-US" sz="2000" b="1" u="sng"/>
              <a:t> </a:t>
            </a:r>
            <a:r>
              <a:rPr lang="en-US" altLang="en-US" sz="2000" b="1" u="sng">
                <a:cs typeface="Arial" panose="020B0604020202020204" pitchFamily="34" charset="0"/>
              </a:rPr>
              <a:t>Day 2</a:t>
            </a:r>
          </a:p>
          <a:p>
            <a:pPr algn="ctr" eaLnBrk="1" hangingPunct="1">
              <a:buFont typeface="Wingdings 3" panose="05040102010807070707" pitchFamily="18" charset="2"/>
              <a:buNone/>
            </a:pPr>
            <a:r>
              <a:rPr lang="en-US" altLang="en-US" sz="2000"/>
              <a:t> Connecting Safety Threats to the Casework Process</a:t>
            </a:r>
          </a:p>
          <a:p>
            <a:pPr algn="ctr" eaLnBrk="1" hangingPunct="1">
              <a:buFont typeface="Wingdings 3" panose="05040102010807070707" pitchFamily="18" charset="2"/>
              <a:buNone/>
            </a:pPr>
            <a:r>
              <a:rPr lang="en-US" altLang="en-US" sz="2000"/>
              <a:t>Caregiver Protective Capacities</a:t>
            </a:r>
          </a:p>
          <a:p>
            <a:pPr algn="ctr" eaLnBrk="1" hangingPunct="1">
              <a:buFont typeface="Wingdings 3" panose="05040102010807070707" pitchFamily="18" charset="2"/>
              <a:buNone/>
            </a:pPr>
            <a:r>
              <a:rPr lang="en-US" altLang="en-US" sz="2000"/>
              <a:t>Safety Analysis &amp; Decision Making</a:t>
            </a:r>
          </a:p>
          <a:p>
            <a:pPr algn="ctr" eaLnBrk="1" hangingPunct="1">
              <a:buFont typeface="Wingdings 3" panose="05040102010807070707" pitchFamily="18" charset="2"/>
              <a:buNone/>
            </a:pPr>
            <a:r>
              <a:rPr lang="en-US" altLang="en-US" sz="2000"/>
              <a:t> </a:t>
            </a:r>
            <a:r>
              <a:rPr lang="en-US" altLang="en-US" sz="2000" b="1" u="sng">
                <a:cs typeface="Arial" panose="020B0604020202020204" pitchFamily="34" charset="0"/>
              </a:rPr>
              <a:t>Day 3</a:t>
            </a:r>
          </a:p>
          <a:p>
            <a:pPr algn="ctr" eaLnBrk="1" hangingPunct="1">
              <a:buFont typeface="Wingdings 3" panose="05040102010807070707" pitchFamily="18" charset="2"/>
              <a:buNone/>
            </a:pPr>
            <a:r>
              <a:rPr lang="en-US" altLang="en-US" sz="2000"/>
              <a:t> Safety Plan Management</a:t>
            </a:r>
          </a:p>
          <a:p>
            <a:pPr algn="ctr" eaLnBrk="1" hangingPunct="1">
              <a:buFont typeface="Wingdings 3" panose="05040102010807070707" pitchFamily="18" charset="2"/>
              <a:buNone/>
            </a:pPr>
            <a:r>
              <a:rPr lang="en-US" altLang="en-US" sz="2000"/>
              <a:t>Putting the Pieces Together – The Smith Family Safety Assessment</a:t>
            </a:r>
          </a:p>
          <a:p>
            <a:pPr algn="ctr" eaLnBrk="1" hangingPunct="1">
              <a:buFont typeface="Wingdings 3" panose="05040102010807070707" pitchFamily="18" charset="2"/>
              <a:buNone/>
            </a:pPr>
            <a:r>
              <a:rPr lang="en-US" altLang="en-US" sz="2000"/>
              <a:t>Workshop Closure &amp; Evaluations</a:t>
            </a:r>
          </a:p>
        </p:txBody>
      </p:sp>
      <p:sp>
        <p:nvSpPr>
          <p:cNvPr id="48131" name="Title 8">
            <a:extLst>
              <a:ext uri="{FF2B5EF4-FFF2-40B4-BE49-F238E27FC236}">
                <a16:creationId xmlns:a16="http://schemas.microsoft.com/office/drawing/2014/main" id="{C71D538A-7DEE-413D-BFC9-B0DEE49FC55A}"/>
              </a:ext>
            </a:extLst>
          </p:cNvPr>
          <p:cNvSpPr>
            <a:spLocks noGrp="1"/>
          </p:cNvSpPr>
          <p:nvPr>
            <p:ph type="title"/>
          </p:nvPr>
        </p:nvSpPr>
        <p:spPr>
          <a:xfrm>
            <a:off x="469900" y="793750"/>
            <a:ext cx="8229600" cy="590550"/>
          </a:xfrm>
        </p:spPr>
        <p:txBody>
          <a:bodyPr/>
          <a:lstStyle/>
          <a:p>
            <a:pPr eaLnBrk="1" hangingPunct="1"/>
            <a:r>
              <a:rPr lang="en-US" altLang="en-US"/>
              <a:t>Agenda</a:t>
            </a:r>
          </a:p>
        </p:txBody>
      </p:sp>
      <p:sp>
        <p:nvSpPr>
          <p:cNvPr id="6" name="Slide Number Placeholder 5">
            <a:extLst>
              <a:ext uri="{FF2B5EF4-FFF2-40B4-BE49-F238E27FC236}">
                <a16:creationId xmlns:a16="http://schemas.microsoft.com/office/drawing/2014/main" id="{E3C87769-FE1E-4CF2-979B-0B89B00D56E6}"/>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5BC68F9-4D53-4D3B-916E-90794CF431D8}" type="slidenum">
              <a:rPr lang="en-US" altLang="en-US" sz="1200">
                <a:latin typeface="Georgia" panose="02040502050405020303" pitchFamily="18" charset="0"/>
                <a:ea typeface="Osaka"/>
              </a:rPr>
              <a:pPr/>
              <a:t>38</a:t>
            </a:fld>
            <a:endParaRPr lang="en-US" altLang="en-US" sz="1200">
              <a:ea typeface="Osak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descr="C:\Documents and Settings\janaH\Local Settings\Temporary Internet Files\Content.IE5\L9S9DO5D\MCj04347760000[1].png">
            <a:extLst>
              <a:ext uri="{FF2B5EF4-FFF2-40B4-BE49-F238E27FC236}">
                <a16:creationId xmlns:a16="http://schemas.microsoft.com/office/drawing/2014/main" id="{E72B5AAC-1CF3-40AC-8121-2887B4B0BD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600200"/>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CABF0230-358E-4B6F-BC89-CE7AB90F2B3A}"/>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5F95CE0-418D-4B98-A1A4-18E455958ABF}" type="slidenum">
              <a:rPr lang="en-US" altLang="en-US" sz="1200">
                <a:latin typeface="Georgia" panose="02040502050405020303" pitchFamily="18" charset="0"/>
                <a:ea typeface="Osaka"/>
              </a:rPr>
              <a:pPr/>
              <a:t>39</a:t>
            </a:fld>
            <a:endParaRPr lang="en-US" altLang="en-US" sz="1400">
              <a:ea typeface="Osak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5365B527-35EF-4AA6-97A1-ABF4FBCB8D78}"/>
              </a:ext>
            </a:extLst>
          </p:cNvPr>
          <p:cNvSpPr>
            <a:spLocks noChangeArrowheads="1"/>
          </p:cNvSpPr>
          <p:nvPr/>
        </p:nvSpPr>
        <p:spPr bwMode="auto">
          <a:xfrm>
            <a:off x="4498975" y="496888"/>
            <a:ext cx="184150" cy="538162"/>
          </a:xfrm>
          <a:prstGeom prst="rect">
            <a:avLst/>
          </a:prstGeom>
          <a:noFill/>
          <a:ln w="9525">
            <a:noFill/>
            <a:miter lim="800000"/>
            <a:headEnd/>
            <a:tailEnd/>
          </a:ln>
          <a:effectLst/>
        </p:spPr>
        <p:txBody>
          <a:bodyPr wrap="none" anchor="ctr">
            <a:spAutoFit/>
          </a:bodyPr>
          <a:lstStyle/>
          <a:p>
            <a:pPr algn="ctr" eaLnBrk="0" hangingPunct="0">
              <a:defRPr/>
            </a:pPr>
            <a:endParaRPr lang="en-US" sz="1100" dirty="0">
              <a:solidFill>
                <a:schemeClr val="accent2">
                  <a:lumMod val="75000"/>
                </a:schemeClr>
              </a:solidFill>
              <a:latin typeface="Arial" charset="0"/>
              <a:ea typeface="ＭＳ Ｐゴシック" pitchFamily="16" charset="-128"/>
            </a:endParaRPr>
          </a:p>
          <a:p>
            <a:pPr algn="ctr" eaLnBrk="0" hangingPunct="0">
              <a:defRPr/>
            </a:pPr>
            <a:endParaRPr lang="en-US" dirty="0">
              <a:latin typeface="Arial" charset="0"/>
              <a:ea typeface="ＭＳ Ｐゴシック" pitchFamily="16" charset="-128"/>
            </a:endParaRPr>
          </a:p>
        </p:txBody>
      </p:sp>
      <p:sp>
        <p:nvSpPr>
          <p:cNvPr id="14339" name="Title 7">
            <a:extLst>
              <a:ext uri="{FF2B5EF4-FFF2-40B4-BE49-F238E27FC236}">
                <a16:creationId xmlns:a16="http://schemas.microsoft.com/office/drawing/2014/main" id="{E7270543-EBC6-4776-8660-AE25AC1CEC40}"/>
              </a:ext>
            </a:extLst>
          </p:cNvPr>
          <p:cNvSpPr>
            <a:spLocks noGrp="1"/>
          </p:cNvSpPr>
          <p:nvPr>
            <p:ph type="title"/>
          </p:nvPr>
        </p:nvSpPr>
        <p:spPr>
          <a:xfrm>
            <a:off x="469900" y="793750"/>
            <a:ext cx="8229600" cy="590550"/>
          </a:xfrm>
        </p:spPr>
        <p:txBody>
          <a:bodyPr/>
          <a:lstStyle/>
          <a:p>
            <a:pPr eaLnBrk="1" hangingPunct="1"/>
            <a:r>
              <a:rPr lang="en-US" altLang="en-US"/>
              <a:t>Characteristics of Safety &amp; Safe Environment</a:t>
            </a:r>
          </a:p>
        </p:txBody>
      </p:sp>
      <p:sp>
        <p:nvSpPr>
          <p:cNvPr id="14340" name="Content Placeholder 8">
            <a:extLst>
              <a:ext uri="{FF2B5EF4-FFF2-40B4-BE49-F238E27FC236}">
                <a16:creationId xmlns:a16="http://schemas.microsoft.com/office/drawing/2014/main" id="{EC094547-4D5A-4C44-B225-3810C75CCB29}"/>
              </a:ext>
            </a:extLst>
          </p:cNvPr>
          <p:cNvSpPr>
            <a:spLocks noGrp="1"/>
          </p:cNvSpPr>
          <p:nvPr>
            <p:ph idx="1"/>
          </p:nvPr>
        </p:nvSpPr>
        <p:spPr>
          <a:xfrm>
            <a:off x="469900" y="1438275"/>
            <a:ext cx="8248650" cy="4881563"/>
          </a:xfrm>
        </p:spPr>
        <p:txBody>
          <a:bodyPr/>
          <a:lstStyle/>
          <a:p>
            <a:pPr eaLnBrk="1" hangingPunct="1"/>
            <a:r>
              <a:rPr lang="en-US" altLang="en-US"/>
              <a:t>An absence of or control of threats of severe harm </a:t>
            </a:r>
          </a:p>
          <a:p>
            <a:pPr eaLnBrk="1" hangingPunct="1"/>
            <a:r>
              <a:rPr lang="en-US" altLang="en-US"/>
              <a:t>Presence of caregiver protective capacities </a:t>
            </a:r>
          </a:p>
          <a:p>
            <a:pPr eaLnBrk="1" hangingPunct="1"/>
            <a:r>
              <a:rPr lang="en-US" altLang="en-US"/>
              <a:t>A safe home is experienced as a refuge </a:t>
            </a:r>
          </a:p>
          <a:p>
            <a:pPr eaLnBrk="1" hangingPunct="1"/>
            <a:r>
              <a:rPr lang="en-US" altLang="en-US"/>
              <a:t>Perceived and felt security </a:t>
            </a:r>
          </a:p>
          <a:p>
            <a:pPr eaLnBrk="1" hangingPunct="1"/>
            <a:r>
              <a:rPr lang="en-US" altLang="en-US"/>
              <a:t>Confidence in consistency</a:t>
            </a:r>
          </a:p>
        </p:txBody>
      </p:sp>
      <p:sp>
        <p:nvSpPr>
          <p:cNvPr id="7" name="Slide Number Placeholder 6">
            <a:extLst>
              <a:ext uri="{FF2B5EF4-FFF2-40B4-BE49-F238E27FC236}">
                <a16:creationId xmlns:a16="http://schemas.microsoft.com/office/drawing/2014/main" id="{310CD958-635E-445E-A47C-FB3688407AA9}"/>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7D01B86-AEDC-4859-9039-ACBA4334D809}" type="slidenum">
              <a:rPr lang="en-US" altLang="en-US" sz="1200">
                <a:latin typeface="Georgia" panose="02040502050405020303" pitchFamily="18" charset="0"/>
                <a:ea typeface="Osaka"/>
              </a:rPr>
              <a:pPr/>
              <a:t>4</a:t>
            </a:fld>
            <a:endParaRPr lang="en-US" altLang="en-US" sz="1200">
              <a:latin typeface="Georgia" panose="02040502050405020303" pitchFamily="18" charset="0"/>
              <a:ea typeface="Osak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C99E3B3-A9CA-498E-9F72-6A6E837AAAF7}"/>
              </a:ext>
            </a:extLst>
          </p:cNvPr>
          <p:cNvSpPr/>
          <p:nvPr/>
        </p:nvSpPr>
        <p:spPr>
          <a:xfrm>
            <a:off x="152400" y="228600"/>
            <a:ext cx="8763000" cy="5867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solidFill>
                <a:srgbClr val="00B050"/>
              </a:solidFill>
            </a:endParaRPr>
          </a:p>
        </p:txBody>
      </p:sp>
      <p:sp>
        <p:nvSpPr>
          <p:cNvPr id="50179" name="Title 8">
            <a:extLst>
              <a:ext uri="{FF2B5EF4-FFF2-40B4-BE49-F238E27FC236}">
                <a16:creationId xmlns:a16="http://schemas.microsoft.com/office/drawing/2014/main" id="{6569E693-7D04-46BE-AB4B-0B608058D542}"/>
              </a:ext>
            </a:extLst>
          </p:cNvPr>
          <p:cNvSpPr>
            <a:spLocks noGrp="1"/>
          </p:cNvSpPr>
          <p:nvPr>
            <p:ph type="title"/>
          </p:nvPr>
        </p:nvSpPr>
        <p:spPr>
          <a:xfrm>
            <a:off x="469900" y="793750"/>
            <a:ext cx="8229600" cy="590550"/>
          </a:xfrm>
        </p:spPr>
        <p:txBody>
          <a:bodyPr/>
          <a:lstStyle/>
          <a:p>
            <a:pPr eaLnBrk="1" hangingPunct="1"/>
            <a:r>
              <a:rPr lang="en-US" altLang="en-US"/>
              <a:t>What is a Safety Plan?</a:t>
            </a:r>
          </a:p>
        </p:txBody>
      </p:sp>
      <p:sp>
        <p:nvSpPr>
          <p:cNvPr id="50180" name="Content Placeholder 9">
            <a:extLst>
              <a:ext uri="{FF2B5EF4-FFF2-40B4-BE49-F238E27FC236}">
                <a16:creationId xmlns:a16="http://schemas.microsoft.com/office/drawing/2014/main" id="{552CE626-07E0-4260-99A9-D3F3DA7AC50F}"/>
              </a:ext>
            </a:extLst>
          </p:cNvPr>
          <p:cNvSpPr>
            <a:spLocks noGrp="1"/>
          </p:cNvSpPr>
          <p:nvPr>
            <p:ph idx="1"/>
          </p:nvPr>
        </p:nvSpPr>
        <p:spPr>
          <a:xfrm>
            <a:off x="469900" y="1438275"/>
            <a:ext cx="8248650" cy="4881563"/>
          </a:xfrm>
        </p:spPr>
        <p:txBody>
          <a:bodyPr/>
          <a:lstStyle/>
          <a:p>
            <a:pPr eaLnBrk="1" hangingPunct="1"/>
            <a:r>
              <a:rPr lang="en-US" altLang="en-US"/>
              <a:t>The safety plan is a written arrangement between a family and the agency that establishes how impending danger threats to the child/youth safety will be controlled and managed.</a:t>
            </a:r>
          </a:p>
          <a:p>
            <a:pPr eaLnBrk="1" hangingPunct="1"/>
            <a:r>
              <a:rPr lang="en-US" altLang="en-US"/>
              <a:t>The safety plan may remain in effect as long as needed (must be implemented and active as long as threats to child safety exist) and must be continually evaluated and modified as long as it is in effect.</a:t>
            </a:r>
          </a:p>
        </p:txBody>
      </p:sp>
      <p:sp>
        <p:nvSpPr>
          <p:cNvPr id="7" name="Slide Number Placeholder 6">
            <a:extLst>
              <a:ext uri="{FF2B5EF4-FFF2-40B4-BE49-F238E27FC236}">
                <a16:creationId xmlns:a16="http://schemas.microsoft.com/office/drawing/2014/main" id="{6CFDD180-043D-468F-9931-096F389D9031}"/>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F3FF6ED-0559-4880-A861-325AC1BBA1C6}" type="slidenum">
              <a:rPr lang="en-US" altLang="en-US" sz="1200">
                <a:latin typeface="Georgia" panose="02040502050405020303" pitchFamily="18" charset="0"/>
                <a:ea typeface="Osaka"/>
              </a:rPr>
              <a:pPr/>
              <a:t>40</a:t>
            </a:fld>
            <a:endParaRPr lang="en-US" altLang="en-US" sz="1200">
              <a:latin typeface="Georgia" panose="02040502050405020303" pitchFamily="18" charset="0"/>
              <a:ea typeface="Osak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9">
            <a:extLst>
              <a:ext uri="{FF2B5EF4-FFF2-40B4-BE49-F238E27FC236}">
                <a16:creationId xmlns:a16="http://schemas.microsoft.com/office/drawing/2014/main" id="{9FCF6C6A-4032-4F29-BEFA-CE27B690C818}"/>
              </a:ext>
            </a:extLst>
          </p:cNvPr>
          <p:cNvSpPr>
            <a:spLocks noGrp="1"/>
          </p:cNvSpPr>
          <p:nvPr>
            <p:ph type="title"/>
          </p:nvPr>
        </p:nvSpPr>
        <p:spPr>
          <a:xfrm>
            <a:off x="469900" y="793750"/>
            <a:ext cx="8229600" cy="590550"/>
          </a:xfrm>
        </p:spPr>
        <p:txBody>
          <a:bodyPr/>
          <a:lstStyle/>
          <a:p>
            <a:pPr eaLnBrk="1" hangingPunct="1"/>
            <a:r>
              <a:rPr lang="en-US" altLang="en-US">
                <a:ea typeface="Calibri" panose="020F0502020204030204" pitchFamily="34" charset="0"/>
                <a:cs typeface="Arial" panose="020B0604020202020204" pitchFamily="34" charset="0"/>
              </a:rPr>
              <a:t>A Safety Plan Must:</a:t>
            </a:r>
          </a:p>
        </p:txBody>
      </p:sp>
      <p:sp>
        <p:nvSpPr>
          <p:cNvPr id="12" name="Content Placeholder 11">
            <a:extLst>
              <a:ext uri="{FF2B5EF4-FFF2-40B4-BE49-F238E27FC236}">
                <a16:creationId xmlns:a16="http://schemas.microsoft.com/office/drawing/2014/main" id="{AFF63513-4929-4B4F-99F0-B236BD41EDEA}"/>
              </a:ext>
            </a:extLst>
          </p:cNvPr>
          <p:cNvSpPr>
            <a:spLocks noGrp="1"/>
          </p:cNvSpPr>
          <p:nvPr>
            <p:ph idx="1"/>
          </p:nvPr>
        </p:nvSpPr>
        <p:spPr>
          <a:prstGeom prst="roundRect">
            <a:avLst/>
          </a:prstGeom>
          <a:solidFill>
            <a:srgbClr val="E1D4B1"/>
          </a:solid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style>
          <a:lnRef idx="0">
            <a:schemeClr val="accent5"/>
          </a:lnRef>
          <a:fillRef idx="3">
            <a:schemeClr val="accent5"/>
          </a:fillRef>
          <a:effectRef idx="3">
            <a:schemeClr val="accent5"/>
          </a:effectRef>
          <a:fontRef idx="minor">
            <a:schemeClr val="lt1"/>
          </a:fontRef>
        </p:style>
        <p:txBody>
          <a:bodyPr rtlCol="0" anchor="ctr"/>
          <a:lstStyle/>
          <a:p>
            <a:pPr marL="457200" indent="-457200" eaLnBrk="1" hangingPunct="1">
              <a:buSzPct val="115000"/>
              <a:tabLst>
                <a:tab pos="457200" algn="l"/>
              </a:tabLst>
              <a:defRPr/>
            </a:pPr>
            <a:r>
              <a:rPr lang="en-US" b="1" dirty="0">
                <a:solidFill>
                  <a:schemeClr val="tx1"/>
                </a:solidFill>
                <a:ea typeface="Calibri" pitchFamily="34" charset="0"/>
                <a:cs typeface="Arial" pitchFamily="34" charset="0"/>
              </a:rPr>
              <a:t>Control or manage present and or impending danger</a:t>
            </a:r>
          </a:p>
          <a:p>
            <a:pPr marL="457200" indent="-457200" eaLnBrk="1" hangingPunct="1">
              <a:buSzPct val="115000"/>
              <a:tabLst>
                <a:tab pos="457200" algn="l"/>
              </a:tabLst>
              <a:defRPr/>
            </a:pPr>
            <a:r>
              <a:rPr lang="en-US" b="1" dirty="0">
                <a:solidFill>
                  <a:schemeClr val="tx1"/>
                </a:solidFill>
                <a:ea typeface="Calibri" pitchFamily="34" charset="0"/>
                <a:cs typeface="Arial" pitchFamily="34" charset="0"/>
              </a:rPr>
              <a:t> Have an immediate effect</a:t>
            </a:r>
          </a:p>
          <a:p>
            <a:pPr marL="457200" indent="-457200" eaLnBrk="1" hangingPunct="1">
              <a:buSzPct val="115000"/>
              <a:tabLst>
                <a:tab pos="457200" algn="l"/>
              </a:tabLst>
              <a:defRPr/>
            </a:pPr>
            <a:r>
              <a:rPr lang="en-US" b="1" dirty="0">
                <a:solidFill>
                  <a:schemeClr val="tx1"/>
                </a:solidFill>
                <a:ea typeface="Calibri" pitchFamily="34" charset="0"/>
                <a:cs typeface="Arial" pitchFamily="34" charset="0"/>
              </a:rPr>
              <a:t> Be immediately accessible and available</a:t>
            </a:r>
          </a:p>
          <a:p>
            <a:pPr marL="457200" indent="-457200" eaLnBrk="1" hangingPunct="1">
              <a:buSzPct val="115000"/>
              <a:tabLst>
                <a:tab pos="457200" algn="l"/>
              </a:tabLst>
              <a:defRPr/>
            </a:pPr>
            <a:r>
              <a:rPr lang="en-US" b="1" dirty="0">
                <a:solidFill>
                  <a:schemeClr val="tx1"/>
                </a:solidFill>
                <a:ea typeface="Times New Roman" pitchFamily="18" charset="0"/>
                <a:cs typeface="Times New Roman" pitchFamily="18" charset="0"/>
              </a:rPr>
              <a:t> Contain safety services and actions only</a:t>
            </a:r>
          </a:p>
          <a:p>
            <a:pPr marL="457200" indent="-457200" eaLnBrk="1" hangingPunct="1">
              <a:buSzPct val="115000"/>
              <a:tabLst>
                <a:tab pos="457200" algn="l"/>
              </a:tabLst>
              <a:defRPr/>
            </a:pPr>
            <a:r>
              <a:rPr lang="en-US" b="1" dirty="0">
                <a:solidFill>
                  <a:schemeClr val="tx1"/>
                </a:solidFill>
                <a:ea typeface="Times New Roman" pitchFamily="18" charset="0"/>
                <a:cs typeface="Times New Roman" pitchFamily="18" charset="0"/>
              </a:rPr>
              <a:t> Not contain promissory commitments</a:t>
            </a:r>
            <a:endParaRPr lang="en-US" dirty="0">
              <a:solidFill>
                <a:schemeClr val="tx1"/>
              </a:solidFill>
            </a:endParaRPr>
          </a:p>
        </p:txBody>
      </p:sp>
      <p:sp>
        <p:nvSpPr>
          <p:cNvPr id="6" name="Slide Number Placeholder 5">
            <a:extLst>
              <a:ext uri="{FF2B5EF4-FFF2-40B4-BE49-F238E27FC236}">
                <a16:creationId xmlns:a16="http://schemas.microsoft.com/office/drawing/2014/main" id="{44E92D74-F83E-43DC-99A1-2918266BB368}"/>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664F687-06AB-42CE-8807-B63D252AB005}" type="slidenum">
              <a:rPr lang="en-US" altLang="en-US" sz="1200">
                <a:latin typeface="Georgia" panose="02040502050405020303" pitchFamily="18" charset="0"/>
                <a:ea typeface="Osaka"/>
              </a:rPr>
              <a:pPr/>
              <a:t>41</a:t>
            </a:fld>
            <a:endParaRPr lang="en-US" altLang="en-US" sz="1200">
              <a:ea typeface="Osak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2">
            <a:extLst>
              <a:ext uri="{FF2B5EF4-FFF2-40B4-BE49-F238E27FC236}">
                <a16:creationId xmlns:a16="http://schemas.microsoft.com/office/drawing/2014/main" id="{07B9264D-6603-4FA8-A9B7-45D380EE68AB}"/>
              </a:ext>
            </a:extLst>
          </p:cNvPr>
          <p:cNvSpPr>
            <a:spLocks noGrp="1"/>
          </p:cNvSpPr>
          <p:nvPr>
            <p:ph type="title"/>
          </p:nvPr>
        </p:nvSpPr>
        <p:spPr>
          <a:xfrm>
            <a:off x="685800" y="779463"/>
            <a:ext cx="7772400" cy="525462"/>
          </a:xfrm>
        </p:spPr>
        <p:txBody>
          <a:bodyPr/>
          <a:lstStyle/>
          <a:p>
            <a:pPr eaLnBrk="1" hangingPunct="1"/>
            <a:r>
              <a:rPr lang="en-US" altLang="en-US"/>
              <a:t>Types of Safety Plans</a:t>
            </a:r>
          </a:p>
        </p:txBody>
      </p:sp>
      <p:sp>
        <p:nvSpPr>
          <p:cNvPr id="52227" name="Content Placeholder 3">
            <a:extLst>
              <a:ext uri="{FF2B5EF4-FFF2-40B4-BE49-F238E27FC236}">
                <a16:creationId xmlns:a16="http://schemas.microsoft.com/office/drawing/2014/main" id="{6D1A765D-731D-410E-985D-323A15DFE1EC}"/>
              </a:ext>
            </a:extLst>
          </p:cNvPr>
          <p:cNvSpPr>
            <a:spLocks noGrp="1"/>
          </p:cNvSpPr>
          <p:nvPr>
            <p:ph sz="half" idx="1"/>
          </p:nvPr>
        </p:nvSpPr>
        <p:spPr>
          <a:xfrm>
            <a:off x="685800" y="1384300"/>
            <a:ext cx="3810000" cy="4922838"/>
          </a:xfrm>
        </p:spPr>
        <p:txBody>
          <a:bodyPr/>
          <a:lstStyle/>
          <a:p>
            <a:pPr eaLnBrk="1" hangingPunct="1"/>
            <a:r>
              <a:rPr lang="en-US" altLang="en-US"/>
              <a:t>Immediate/ Preliminary Safety Plans</a:t>
            </a:r>
          </a:p>
        </p:txBody>
      </p:sp>
      <p:sp>
        <p:nvSpPr>
          <p:cNvPr id="52228" name="Content Placeholder 4">
            <a:extLst>
              <a:ext uri="{FF2B5EF4-FFF2-40B4-BE49-F238E27FC236}">
                <a16:creationId xmlns:a16="http://schemas.microsoft.com/office/drawing/2014/main" id="{FF3F3841-CAC9-43FF-BECA-4E1316BD0553}"/>
              </a:ext>
            </a:extLst>
          </p:cNvPr>
          <p:cNvSpPr>
            <a:spLocks noGrp="1"/>
          </p:cNvSpPr>
          <p:nvPr>
            <p:ph sz="half" idx="2"/>
          </p:nvPr>
        </p:nvSpPr>
        <p:spPr>
          <a:xfrm>
            <a:off x="4648200" y="1384300"/>
            <a:ext cx="3810000" cy="4922838"/>
          </a:xfrm>
        </p:spPr>
        <p:txBody>
          <a:bodyPr/>
          <a:lstStyle/>
          <a:p>
            <a:pPr eaLnBrk="1" hangingPunct="1"/>
            <a:r>
              <a:rPr lang="en-US" altLang="en-US"/>
              <a:t>Safety Plans</a:t>
            </a:r>
          </a:p>
        </p:txBody>
      </p:sp>
      <p:sp>
        <p:nvSpPr>
          <p:cNvPr id="8" name="Slide Number Placeholder 7">
            <a:extLst>
              <a:ext uri="{FF2B5EF4-FFF2-40B4-BE49-F238E27FC236}">
                <a16:creationId xmlns:a16="http://schemas.microsoft.com/office/drawing/2014/main" id="{163EF982-53E7-4017-944F-9D647096DC27}"/>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E432971-B1A4-49D6-AD02-588F2C85DA03}" type="slidenum">
              <a:rPr lang="en-US" altLang="en-US" sz="1200">
                <a:latin typeface="Georgia" panose="02040502050405020303" pitchFamily="18" charset="0"/>
                <a:ea typeface="Osaka"/>
              </a:rPr>
              <a:pPr/>
              <a:t>42</a:t>
            </a:fld>
            <a:endParaRPr lang="en-US" altLang="en-US" sz="1200">
              <a:latin typeface="Georgia" panose="02040502050405020303" pitchFamily="18" charset="0"/>
              <a:ea typeface="Osaka"/>
            </a:endParaRPr>
          </a:p>
        </p:txBody>
      </p:sp>
      <p:pic>
        <p:nvPicPr>
          <p:cNvPr id="52230" name="Picture 8" descr="C:\Documents and Settings\gene.PACBT\Local Settings\Temporary Internet Files\Content.IE5\IG9AA3ZP\MP900302945[1].jpg">
            <a:extLst>
              <a:ext uri="{FF2B5EF4-FFF2-40B4-BE49-F238E27FC236}">
                <a16:creationId xmlns:a16="http://schemas.microsoft.com/office/drawing/2014/main" id="{C443CD33-420D-4D28-B377-5A0CD0912C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124200"/>
            <a:ext cx="201136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6">
            <a:extLst>
              <a:ext uri="{FF2B5EF4-FFF2-40B4-BE49-F238E27FC236}">
                <a16:creationId xmlns:a16="http://schemas.microsoft.com/office/drawing/2014/main" id="{2F341123-3444-4A86-BA1A-492FB35ED413}"/>
              </a:ext>
            </a:extLst>
          </p:cNvPr>
          <p:cNvSpPr>
            <a:spLocks noGrp="1"/>
          </p:cNvSpPr>
          <p:nvPr>
            <p:ph type="title"/>
          </p:nvPr>
        </p:nvSpPr>
        <p:spPr>
          <a:xfrm>
            <a:off x="469900" y="793750"/>
            <a:ext cx="8229600" cy="590550"/>
          </a:xfrm>
        </p:spPr>
        <p:txBody>
          <a:bodyPr/>
          <a:lstStyle/>
          <a:p>
            <a:pPr eaLnBrk="1" hangingPunct="1"/>
            <a:r>
              <a:rPr lang="en-US" altLang="en-US"/>
              <a:t>Information On A Safety Plan</a:t>
            </a:r>
          </a:p>
        </p:txBody>
      </p:sp>
      <p:sp>
        <p:nvSpPr>
          <p:cNvPr id="53251" name="Content Placeholder 7">
            <a:extLst>
              <a:ext uri="{FF2B5EF4-FFF2-40B4-BE49-F238E27FC236}">
                <a16:creationId xmlns:a16="http://schemas.microsoft.com/office/drawing/2014/main" id="{DB12214F-E7DB-4266-899E-354BC11AF5DA}"/>
              </a:ext>
            </a:extLst>
          </p:cNvPr>
          <p:cNvSpPr>
            <a:spLocks noGrp="1"/>
          </p:cNvSpPr>
          <p:nvPr>
            <p:ph idx="1"/>
          </p:nvPr>
        </p:nvSpPr>
        <p:spPr>
          <a:xfrm>
            <a:off x="469900" y="1438275"/>
            <a:ext cx="8248650" cy="4881563"/>
          </a:xfrm>
        </p:spPr>
        <p:txBody>
          <a:bodyPr/>
          <a:lstStyle/>
          <a:p>
            <a:pPr eaLnBrk="1" hangingPunct="1"/>
            <a:r>
              <a:rPr lang="en-US" altLang="en-US"/>
              <a:t>Consider the following questions:</a:t>
            </a:r>
          </a:p>
          <a:p>
            <a:pPr lvl="1" eaLnBrk="1" hangingPunct="1"/>
            <a:r>
              <a:rPr lang="en-US" altLang="en-US" b="1" u="sng"/>
              <a:t>Who</a:t>
            </a:r>
            <a:r>
              <a:rPr lang="en-US" altLang="en-US"/>
              <a:t> can make sure the child is protected?</a:t>
            </a:r>
          </a:p>
          <a:p>
            <a:pPr lvl="1" eaLnBrk="1" hangingPunct="1"/>
            <a:r>
              <a:rPr lang="en-US" altLang="en-US" b="1" u="sng"/>
              <a:t>What</a:t>
            </a:r>
            <a:r>
              <a:rPr lang="en-US" altLang="en-US"/>
              <a:t> role will the caregivers have?</a:t>
            </a:r>
          </a:p>
          <a:p>
            <a:pPr lvl="1" eaLnBrk="1" hangingPunct="1"/>
            <a:r>
              <a:rPr lang="en-US" altLang="en-US" b="1" u="sng"/>
              <a:t>What</a:t>
            </a:r>
            <a:r>
              <a:rPr lang="en-US" altLang="en-US"/>
              <a:t> action is needed?</a:t>
            </a:r>
          </a:p>
          <a:p>
            <a:pPr lvl="1" eaLnBrk="1" hangingPunct="1"/>
            <a:r>
              <a:rPr lang="en-US" altLang="en-US" b="1" u="sng"/>
              <a:t>Where</a:t>
            </a:r>
            <a:r>
              <a:rPr lang="en-US" altLang="en-US"/>
              <a:t> will the plan and action take place?</a:t>
            </a:r>
          </a:p>
          <a:p>
            <a:pPr lvl="1" eaLnBrk="1" hangingPunct="1"/>
            <a:r>
              <a:rPr lang="en-US" altLang="en-US" b="1" u="sng"/>
              <a:t>When</a:t>
            </a:r>
            <a:r>
              <a:rPr lang="en-US" altLang="en-US"/>
              <a:t> is this action going to be done?</a:t>
            </a:r>
          </a:p>
          <a:p>
            <a:pPr lvl="1" eaLnBrk="1" hangingPunct="1"/>
            <a:r>
              <a:rPr lang="en-US" altLang="en-US" b="1" u="sng"/>
              <a:t>Who</a:t>
            </a:r>
            <a:r>
              <a:rPr lang="en-US" altLang="en-US"/>
              <a:t> will make sure that the safety intervention(s) take place?</a:t>
            </a:r>
          </a:p>
          <a:p>
            <a:pPr lvl="1" eaLnBrk="1" hangingPunct="1"/>
            <a:r>
              <a:rPr lang="en-US" altLang="en-US" b="1" u="sng"/>
              <a:t>How</a:t>
            </a:r>
            <a:r>
              <a:rPr lang="en-US" altLang="en-US"/>
              <a:t> is it all going to work? — Are the actions sufficient enough to control safety threats?</a:t>
            </a:r>
          </a:p>
        </p:txBody>
      </p:sp>
      <p:sp>
        <p:nvSpPr>
          <p:cNvPr id="6" name="Slide Number Placeholder 5">
            <a:extLst>
              <a:ext uri="{FF2B5EF4-FFF2-40B4-BE49-F238E27FC236}">
                <a16:creationId xmlns:a16="http://schemas.microsoft.com/office/drawing/2014/main" id="{381A6F3D-A502-4907-BDB1-B9F84B9E0B27}"/>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87A71DE-9FDB-49CF-A7B5-1DA848A90C80}" type="slidenum">
              <a:rPr lang="en-US" altLang="en-US" sz="1200">
                <a:latin typeface="Georgia" panose="02040502050405020303" pitchFamily="18" charset="0"/>
                <a:ea typeface="Osaka"/>
              </a:rPr>
              <a:pPr/>
              <a:t>43</a:t>
            </a:fld>
            <a:endParaRPr lang="en-US" altLang="en-US" sz="1200">
              <a:latin typeface="Georgia" panose="02040502050405020303" pitchFamily="18" charset="0"/>
              <a:ea typeface="Osak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a:extLst>
              <a:ext uri="{FF2B5EF4-FFF2-40B4-BE49-F238E27FC236}">
                <a16:creationId xmlns:a16="http://schemas.microsoft.com/office/drawing/2014/main" id="{C9B777A5-D803-45C0-9452-C0A430A95B22}"/>
              </a:ext>
            </a:extLst>
          </p:cNvPr>
          <p:cNvSpPr>
            <a:spLocks noGrp="1"/>
          </p:cNvSpPr>
          <p:nvPr>
            <p:ph type="title"/>
          </p:nvPr>
        </p:nvSpPr>
        <p:spPr>
          <a:xfrm>
            <a:off x="469900" y="793750"/>
            <a:ext cx="8229600" cy="590550"/>
          </a:xfrm>
        </p:spPr>
        <p:txBody>
          <a:bodyPr/>
          <a:lstStyle/>
          <a:p>
            <a:pPr eaLnBrk="1" hangingPunct="1"/>
            <a:r>
              <a:rPr lang="en-US" altLang="en-US"/>
              <a:t>Your Safety Plan Resources</a:t>
            </a:r>
          </a:p>
        </p:txBody>
      </p:sp>
      <p:sp>
        <p:nvSpPr>
          <p:cNvPr id="54275" name="Content Placeholder 3">
            <a:extLst>
              <a:ext uri="{FF2B5EF4-FFF2-40B4-BE49-F238E27FC236}">
                <a16:creationId xmlns:a16="http://schemas.microsoft.com/office/drawing/2014/main" id="{352FAF00-81F1-4DB9-A11C-CFCCD1C903B5}"/>
              </a:ext>
            </a:extLst>
          </p:cNvPr>
          <p:cNvSpPr>
            <a:spLocks noGrp="1"/>
          </p:cNvSpPr>
          <p:nvPr>
            <p:ph idx="1"/>
          </p:nvPr>
        </p:nvSpPr>
        <p:spPr>
          <a:xfrm>
            <a:off x="469900" y="1438275"/>
            <a:ext cx="8248650" cy="4881563"/>
          </a:xfrm>
        </p:spPr>
        <p:txBody>
          <a:bodyPr/>
          <a:lstStyle/>
          <a:p>
            <a:pPr eaLnBrk="1" hangingPunct="1"/>
            <a:r>
              <a:rPr lang="en-US" altLang="en-US"/>
              <a:t>Would you be willing to work with all of the people on your list?</a:t>
            </a:r>
          </a:p>
          <a:p>
            <a:pPr eaLnBrk="1" hangingPunct="1"/>
            <a:r>
              <a:rPr lang="en-US" altLang="en-US"/>
              <a:t>Would you be willing to have your child live with all of the people on your list? What drives this decision?</a:t>
            </a:r>
          </a:p>
          <a:p>
            <a:pPr eaLnBrk="1" hangingPunct="1"/>
            <a:r>
              <a:rPr lang="en-US" altLang="en-US"/>
              <a:t>Would you prioritize who to turn to first?</a:t>
            </a:r>
          </a:p>
          <a:p>
            <a:pPr eaLnBrk="1" hangingPunct="1"/>
            <a:r>
              <a:rPr lang="en-US" altLang="en-US"/>
              <a:t>Are there any barriers that would prevent you from wanting that person(s) involved with a crisis in your family?</a:t>
            </a:r>
          </a:p>
        </p:txBody>
      </p:sp>
      <p:sp>
        <p:nvSpPr>
          <p:cNvPr id="6" name="Slide Number Placeholder 5">
            <a:extLst>
              <a:ext uri="{FF2B5EF4-FFF2-40B4-BE49-F238E27FC236}">
                <a16:creationId xmlns:a16="http://schemas.microsoft.com/office/drawing/2014/main" id="{B7767F14-736F-43AC-AE87-B2BBBF1EF52A}"/>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1BB5B0F-0C6B-4BCA-9E27-D80DC2789E57}" type="slidenum">
              <a:rPr lang="en-US" altLang="en-US" sz="1200">
                <a:latin typeface="Georgia" panose="02040502050405020303" pitchFamily="18" charset="0"/>
                <a:ea typeface="Osaka"/>
              </a:rPr>
              <a:pPr/>
              <a:t>44</a:t>
            </a:fld>
            <a:endParaRPr lang="en-US" altLang="en-US" sz="1200">
              <a:latin typeface="Georgia" panose="02040502050405020303" pitchFamily="18" charset="0"/>
              <a:ea typeface="Osak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35BA363-78B2-4E78-BE1A-8F9AD340BB1C}"/>
              </a:ext>
            </a:extLst>
          </p:cNvPr>
          <p:cNvGraphicFramePr>
            <a:graphicFrameLocks noGrp="1"/>
          </p:cNvGraphicFramePr>
          <p:nvPr/>
        </p:nvGraphicFramePr>
        <p:xfrm>
          <a:off x="914400" y="1401763"/>
          <a:ext cx="7391400" cy="4694238"/>
        </p:xfrm>
        <a:graphic>
          <a:graphicData uri="http://schemas.openxmlformats.org/drawingml/2006/table">
            <a:tbl>
              <a:tblPr/>
              <a:tblGrid>
                <a:gridCol w="3579778">
                  <a:extLst>
                    <a:ext uri="{9D8B030D-6E8A-4147-A177-3AD203B41FA5}">
                      <a16:colId xmlns:a16="http://schemas.microsoft.com/office/drawing/2014/main" val="20000"/>
                    </a:ext>
                  </a:extLst>
                </a:gridCol>
                <a:gridCol w="3811622">
                  <a:extLst>
                    <a:ext uri="{9D8B030D-6E8A-4147-A177-3AD203B41FA5}">
                      <a16:colId xmlns:a16="http://schemas.microsoft.com/office/drawing/2014/main" val="20001"/>
                    </a:ext>
                  </a:extLst>
                </a:gridCol>
              </a:tblGrid>
              <a:tr h="396914">
                <a:tc>
                  <a:txBody>
                    <a:bodyPr/>
                    <a:lstStyle/>
                    <a:p>
                      <a:pPr marL="0" marR="0" algn="ctr">
                        <a:spcBef>
                          <a:spcPts val="0"/>
                        </a:spcBef>
                        <a:spcAft>
                          <a:spcPts val="0"/>
                        </a:spcAft>
                      </a:pPr>
                      <a:r>
                        <a:rPr lang="en-US" sz="2400" b="1" dirty="0">
                          <a:solidFill>
                            <a:schemeClr val="tx1"/>
                          </a:solidFill>
                          <a:latin typeface="Arial"/>
                          <a:ea typeface="Times New Roman"/>
                          <a:cs typeface="Times New Roman"/>
                        </a:rPr>
                        <a:t>Safety Plan</a:t>
                      </a:r>
                      <a:endParaRPr lang="en-US" sz="2400" dirty="0">
                        <a:solidFill>
                          <a:schemeClr val="tx1"/>
                        </a:solidFill>
                        <a:latin typeface="Calibri"/>
                        <a:ea typeface="Calibri"/>
                        <a:cs typeface="Times New Roman"/>
                      </a:endParaRPr>
                    </a:p>
                  </a:txBody>
                  <a:tcPr marL="48100" marR="4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D4B1"/>
                    </a:solidFill>
                  </a:tcPr>
                </a:tc>
                <a:tc>
                  <a:txBody>
                    <a:bodyPr/>
                    <a:lstStyle/>
                    <a:p>
                      <a:pPr marL="0" marR="0" algn="ctr">
                        <a:spcBef>
                          <a:spcPts val="0"/>
                        </a:spcBef>
                        <a:spcAft>
                          <a:spcPts val="0"/>
                        </a:spcAft>
                      </a:pPr>
                      <a:r>
                        <a:rPr lang="en-US" sz="2400" b="1" dirty="0">
                          <a:solidFill>
                            <a:schemeClr val="tx1"/>
                          </a:solidFill>
                          <a:latin typeface="Arial"/>
                          <a:ea typeface="Times New Roman"/>
                          <a:cs typeface="Times New Roman"/>
                        </a:rPr>
                        <a:t>Family Service Plan</a:t>
                      </a:r>
                      <a:endParaRPr lang="en-US" sz="2400" dirty="0">
                        <a:solidFill>
                          <a:schemeClr val="tx1"/>
                        </a:solidFill>
                        <a:latin typeface="Calibri"/>
                        <a:ea typeface="Calibri"/>
                        <a:cs typeface="Times New Roman"/>
                      </a:endParaRPr>
                    </a:p>
                  </a:txBody>
                  <a:tcPr marL="48100" marR="4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D4B1"/>
                    </a:solidFill>
                  </a:tcPr>
                </a:tc>
                <a:extLst>
                  <a:ext uri="{0D108BD9-81ED-4DB2-BD59-A6C34878D82A}">
                    <a16:rowId xmlns:a16="http://schemas.microsoft.com/office/drawing/2014/main" val="10000"/>
                  </a:ext>
                </a:extLst>
              </a:tr>
              <a:tr h="850309">
                <a:tc>
                  <a:txBody>
                    <a:bodyPr/>
                    <a:lstStyle/>
                    <a:p>
                      <a:pPr marL="0" marR="0">
                        <a:spcBef>
                          <a:spcPts val="0"/>
                        </a:spcBef>
                        <a:spcAft>
                          <a:spcPts val="0"/>
                        </a:spcAft>
                      </a:pPr>
                      <a:r>
                        <a:rPr lang="en-US" sz="2400" dirty="0">
                          <a:solidFill>
                            <a:schemeClr val="tx1"/>
                          </a:solidFill>
                          <a:latin typeface="Arial"/>
                          <a:ea typeface="Times New Roman"/>
                          <a:cs typeface="Times New Roman"/>
                        </a:rPr>
                        <a:t>Purpose – manage</a:t>
                      </a:r>
                      <a:endParaRPr lang="en-US" sz="2400" dirty="0">
                        <a:solidFill>
                          <a:schemeClr val="tx1"/>
                        </a:solidFill>
                        <a:latin typeface="Calibri"/>
                        <a:ea typeface="Calibri"/>
                        <a:cs typeface="Times New Roman"/>
                      </a:endParaRPr>
                    </a:p>
                  </a:txBody>
                  <a:tcPr marL="48100" marR="4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solidFill>
                            <a:schemeClr val="tx1"/>
                          </a:solidFill>
                          <a:latin typeface="Arial"/>
                          <a:ea typeface="Times New Roman"/>
                          <a:cs typeface="Times New Roman"/>
                        </a:rPr>
                        <a:t>Purpose – change</a:t>
                      </a:r>
                      <a:endParaRPr lang="en-US" sz="2400" dirty="0">
                        <a:solidFill>
                          <a:schemeClr val="tx1"/>
                        </a:solidFill>
                        <a:latin typeface="Calibri"/>
                        <a:ea typeface="Calibri"/>
                        <a:cs typeface="Times New Roman"/>
                      </a:endParaRPr>
                    </a:p>
                  </a:txBody>
                  <a:tcPr marL="48100" marR="4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50309">
                <a:tc>
                  <a:txBody>
                    <a:bodyPr/>
                    <a:lstStyle/>
                    <a:p>
                      <a:pPr marL="0" marR="0">
                        <a:spcBef>
                          <a:spcPts val="0"/>
                        </a:spcBef>
                        <a:spcAft>
                          <a:spcPts val="0"/>
                        </a:spcAft>
                      </a:pPr>
                      <a:r>
                        <a:rPr lang="en-US" sz="2400" dirty="0">
                          <a:solidFill>
                            <a:schemeClr val="tx1"/>
                          </a:solidFill>
                          <a:latin typeface="Arial"/>
                          <a:ea typeface="Times New Roman"/>
                          <a:cs typeface="Times New Roman"/>
                        </a:rPr>
                        <a:t>Provider – informal/formal</a:t>
                      </a:r>
                      <a:endParaRPr lang="en-US" sz="2400" dirty="0">
                        <a:solidFill>
                          <a:schemeClr val="tx1"/>
                        </a:solidFill>
                        <a:latin typeface="Calibri"/>
                        <a:ea typeface="Calibri"/>
                        <a:cs typeface="Times New Roman"/>
                      </a:endParaRPr>
                    </a:p>
                  </a:txBody>
                  <a:tcPr marL="48100" marR="4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solidFill>
                            <a:schemeClr val="tx1"/>
                          </a:solidFill>
                          <a:latin typeface="Arial"/>
                          <a:ea typeface="Times New Roman"/>
                          <a:cs typeface="Times New Roman"/>
                        </a:rPr>
                        <a:t>Provider – informal/formal</a:t>
                      </a:r>
                      <a:endParaRPr lang="en-US" sz="2400" dirty="0">
                        <a:solidFill>
                          <a:schemeClr val="tx1"/>
                        </a:solidFill>
                        <a:latin typeface="Calibri"/>
                        <a:ea typeface="Calibri"/>
                        <a:cs typeface="Times New Roman"/>
                      </a:endParaRPr>
                    </a:p>
                  </a:txBody>
                  <a:tcPr marL="48100" marR="4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50309">
                <a:tc>
                  <a:txBody>
                    <a:bodyPr/>
                    <a:lstStyle/>
                    <a:p>
                      <a:pPr marL="0" marR="0">
                        <a:spcBef>
                          <a:spcPts val="0"/>
                        </a:spcBef>
                        <a:spcAft>
                          <a:spcPts val="0"/>
                        </a:spcAft>
                      </a:pPr>
                      <a:r>
                        <a:rPr lang="en-US" sz="2400" dirty="0">
                          <a:solidFill>
                            <a:schemeClr val="tx1"/>
                          </a:solidFill>
                          <a:latin typeface="Arial"/>
                          <a:ea typeface="Times New Roman"/>
                          <a:cs typeface="Times New Roman"/>
                        </a:rPr>
                        <a:t>Effect – immediate</a:t>
                      </a:r>
                      <a:endParaRPr lang="en-US" sz="2400" dirty="0">
                        <a:solidFill>
                          <a:schemeClr val="tx1"/>
                        </a:solidFill>
                        <a:latin typeface="Calibri"/>
                        <a:ea typeface="Calibri"/>
                        <a:cs typeface="Times New Roman"/>
                      </a:endParaRPr>
                    </a:p>
                  </a:txBody>
                  <a:tcPr marL="48100" marR="4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chemeClr val="tx1"/>
                          </a:solidFill>
                          <a:latin typeface="Arial"/>
                          <a:ea typeface="Times New Roman"/>
                          <a:cs typeface="Times New Roman"/>
                        </a:rPr>
                        <a:t>Effect – longer term</a:t>
                      </a:r>
                      <a:endParaRPr lang="en-US" sz="2400">
                        <a:solidFill>
                          <a:schemeClr val="tx1"/>
                        </a:solidFill>
                        <a:latin typeface="Calibri"/>
                        <a:ea typeface="Calibri"/>
                        <a:cs typeface="Times New Roman"/>
                      </a:endParaRPr>
                    </a:p>
                  </a:txBody>
                  <a:tcPr marL="48100" marR="4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96088">
                <a:tc>
                  <a:txBody>
                    <a:bodyPr/>
                    <a:lstStyle/>
                    <a:p>
                      <a:pPr marL="0" marR="0">
                        <a:spcBef>
                          <a:spcPts val="0"/>
                        </a:spcBef>
                        <a:spcAft>
                          <a:spcPts val="0"/>
                        </a:spcAft>
                      </a:pPr>
                      <a:r>
                        <a:rPr lang="en-US" sz="2400" dirty="0">
                          <a:solidFill>
                            <a:schemeClr val="tx1"/>
                          </a:solidFill>
                          <a:latin typeface="Arial"/>
                          <a:ea typeface="Times New Roman"/>
                          <a:cs typeface="Times New Roman"/>
                        </a:rPr>
                        <a:t>Orientation – observation and activities</a:t>
                      </a:r>
                      <a:endParaRPr lang="en-US" sz="2400" dirty="0">
                        <a:solidFill>
                          <a:schemeClr val="tx1"/>
                        </a:solidFill>
                        <a:latin typeface="Calibri"/>
                        <a:ea typeface="Calibri"/>
                        <a:cs typeface="Times New Roman"/>
                      </a:endParaRPr>
                    </a:p>
                  </a:txBody>
                  <a:tcPr marL="48100" marR="4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solidFill>
                            <a:schemeClr val="tx1"/>
                          </a:solidFill>
                          <a:latin typeface="Arial"/>
                          <a:ea typeface="Times New Roman"/>
                          <a:cs typeface="Times New Roman"/>
                        </a:rPr>
                        <a:t>Orientation – goals and processes</a:t>
                      </a:r>
                      <a:endParaRPr lang="en-US" sz="2400" dirty="0">
                        <a:solidFill>
                          <a:schemeClr val="tx1"/>
                        </a:solidFill>
                        <a:latin typeface="Calibri"/>
                        <a:ea typeface="Calibri"/>
                        <a:cs typeface="Times New Roman"/>
                      </a:endParaRPr>
                    </a:p>
                  </a:txBody>
                  <a:tcPr marL="48100" marR="4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50309">
                <a:tc>
                  <a:txBody>
                    <a:bodyPr/>
                    <a:lstStyle/>
                    <a:p>
                      <a:pPr marL="0" marR="0">
                        <a:spcBef>
                          <a:spcPts val="0"/>
                        </a:spcBef>
                        <a:spcAft>
                          <a:spcPts val="0"/>
                        </a:spcAft>
                      </a:pPr>
                      <a:r>
                        <a:rPr lang="en-US" sz="2400" dirty="0">
                          <a:solidFill>
                            <a:schemeClr val="tx1"/>
                          </a:solidFill>
                          <a:latin typeface="Arial"/>
                          <a:ea typeface="Times New Roman"/>
                          <a:cs typeface="Times New Roman"/>
                        </a:rPr>
                        <a:t>CYS Responsibility – oversight</a:t>
                      </a:r>
                      <a:endParaRPr lang="en-US" sz="2400" dirty="0">
                        <a:solidFill>
                          <a:schemeClr val="tx1"/>
                        </a:solidFill>
                        <a:latin typeface="Calibri"/>
                        <a:ea typeface="Calibri"/>
                        <a:cs typeface="Times New Roman"/>
                      </a:endParaRPr>
                    </a:p>
                  </a:txBody>
                  <a:tcPr marL="48100" marR="4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solidFill>
                            <a:schemeClr val="tx1"/>
                          </a:solidFill>
                          <a:latin typeface="Arial"/>
                          <a:ea typeface="Times New Roman"/>
                          <a:cs typeface="Times New Roman"/>
                        </a:rPr>
                        <a:t>CYS Responsibility –  facilitation</a:t>
                      </a:r>
                      <a:endParaRPr lang="en-US" sz="2400" dirty="0">
                        <a:solidFill>
                          <a:schemeClr val="tx1"/>
                        </a:solidFill>
                        <a:latin typeface="Calibri"/>
                        <a:ea typeface="Calibri"/>
                        <a:cs typeface="Times New Roman"/>
                      </a:endParaRPr>
                    </a:p>
                  </a:txBody>
                  <a:tcPr marL="48100" marR="4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5321" name="Title 9">
            <a:extLst>
              <a:ext uri="{FF2B5EF4-FFF2-40B4-BE49-F238E27FC236}">
                <a16:creationId xmlns:a16="http://schemas.microsoft.com/office/drawing/2014/main" id="{90832F57-77CB-4149-94F3-79767B1BF287}"/>
              </a:ext>
            </a:extLst>
          </p:cNvPr>
          <p:cNvSpPr>
            <a:spLocks noGrp="1"/>
          </p:cNvSpPr>
          <p:nvPr>
            <p:ph type="title"/>
          </p:nvPr>
        </p:nvSpPr>
        <p:spPr>
          <a:xfrm>
            <a:off x="469900" y="793750"/>
            <a:ext cx="8229600" cy="590550"/>
          </a:xfrm>
        </p:spPr>
        <p:txBody>
          <a:bodyPr/>
          <a:lstStyle/>
          <a:p>
            <a:pPr eaLnBrk="1" hangingPunct="1"/>
            <a:r>
              <a:rPr lang="en-US" altLang="en-US"/>
              <a:t>Safety Plan vs. Family Service Plan</a:t>
            </a:r>
          </a:p>
        </p:txBody>
      </p:sp>
      <p:sp>
        <p:nvSpPr>
          <p:cNvPr id="6" name="Slide Number Placeholder 5">
            <a:extLst>
              <a:ext uri="{FF2B5EF4-FFF2-40B4-BE49-F238E27FC236}">
                <a16:creationId xmlns:a16="http://schemas.microsoft.com/office/drawing/2014/main" id="{D4A195B2-5B0B-4EF8-AC79-E41CAFF0A98F}"/>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FDBA4D8-77D5-4656-81A8-C48DFDD3FB37}" type="slidenum">
              <a:rPr lang="en-US" altLang="en-US" sz="1200">
                <a:latin typeface="Georgia" panose="02040502050405020303" pitchFamily="18" charset="0"/>
                <a:ea typeface="Osaka"/>
              </a:rPr>
              <a:pPr/>
              <a:t>45</a:t>
            </a:fld>
            <a:endParaRPr lang="en-US" altLang="en-US" sz="1200">
              <a:ea typeface="Osak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7">
            <a:extLst>
              <a:ext uri="{FF2B5EF4-FFF2-40B4-BE49-F238E27FC236}">
                <a16:creationId xmlns:a16="http://schemas.microsoft.com/office/drawing/2014/main" id="{D05094BC-A311-4935-855F-05BD19C65FE9}"/>
              </a:ext>
            </a:extLst>
          </p:cNvPr>
          <p:cNvSpPr>
            <a:spLocks noGrp="1"/>
          </p:cNvSpPr>
          <p:nvPr>
            <p:ph idx="1"/>
          </p:nvPr>
        </p:nvSpPr>
        <p:spPr>
          <a:xfrm>
            <a:off x="469900" y="1438275"/>
            <a:ext cx="8248650" cy="4881563"/>
          </a:xfrm>
        </p:spPr>
        <p:txBody>
          <a:bodyPr/>
          <a:lstStyle/>
          <a:p>
            <a:pPr eaLnBrk="1" hangingPunct="1"/>
            <a:r>
              <a:rPr lang="en-US" altLang="en-US"/>
              <a:t>A safety plan is sufficient when:</a:t>
            </a:r>
          </a:p>
          <a:p>
            <a:pPr lvl="1" eaLnBrk="1" hangingPunct="1"/>
            <a:r>
              <a:rPr lang="en-US" altLang="en-US"/>
              <a:t>It is a well thought-out approach </a:t>
            </a:r>
          </a:p>
          <a:p>
            <a:pPr lvl="1" eaLnBrk="1" hangingPunct="1"/>
            <a:r>
              <a:rPr lang="en-US" altLang="en-US"/>
              <a:t>Containing the most </a:t>
            </a:r>
            <a:r>
              <a:rPr lang="en-US" altLang="en-US" b="1"/>
              <a:t>suitable</a:t>
            </a:r>
            <a:r>
              <a:rPr lang="en-US" altLang="en-US"/>
              <a:t> people </a:t>
            </a:r>
          </a:p>
          <a:p>
            <a:pPr lvl="1" eaLnBrk="1" hangingPunct="1"/>
            <a:r>
              <a:rPr lang="en-US" altLang="en-US" b="1"/>
              <a:t>Taking</a:t>
            </a:r>
            <a:r>
              <a:rPr lang="en-US" altLang="en-US"/>
              <a:t> the necessary </a:t>
            </a:r>
            <a:r>
              <a:rPr lang="en-US" altLang="en-US" b="1"/>
              <a:t>action Frequently enough </a:t>
            </a:r>
          </a:p>
          <a:p>
            <a:pPr lvl="1" eaLnBrk="1" hangingPunct="1"/>
            <a:r>
              <a:rPr lang="en-US" altLang="en-US"/>
              <a:t>To </a:t>
            </a:r>
            <a:r>
              <a:rPr lang="en-US" altLang="en-US" b="1" u="sng"/>
              <a:t>control</a:t>
            </a:r>
            <a:r>
              <a:rPr lang="en-US" altLang="en-US"/>
              <a:t> safety threats and/or </a:t>
            </a:r>
            <a:r>
              <a:rPr lang="en-US" altLang="en-US" b="1" u="sng"/>
              <a:t>substitute</a:t>
            </a:r>
            <a:r>
              <a:rPr lang="en-US" altLang="en-US"/>
              <a:t> for diminished caregiver protective capacities.</a:t>
            </a:r>
          </a:p>
        </p:txBody>
      </p:sp>
      <p:sp>
        <p:nvSpPr>
          <p:cNvPr id="56323" name="Title 6">
            <a:extLst>
              <a:ext uri="{FF2B5EF4-FFF2-40B4-BE49-F238E27FC236}">
                <a16:creationId xmlns:a16="http://schemas.microsoft.com/office/drawing/2014/main" id="{AC643E54-10E1-4B7F-B0B9-E345C4EC6314}"/>
              </a:ext>
            </a:extLst>
          </p:cNvPr>
          <p:cNvSpPr>
            <a:spLocks noGrp="1"/>
          </p:cNvSpPr>
          <p:nvPr>
            <p:ph type="title"/>
          </p:nvPr>
        </p:nvSpPr>
        <p:spPr>
          <a:xfrm>
            <a:off x="469900" y="793750"/>
            <a:ext cx="8229600" cy="590550"/>
          </a:xfrm>
        </p:spPr>
        <p:txBody>
          <a:bodyPr/>
          <a:lstStyle/>
          <a:p>
            <a:pPr eaLnBrk="1" hangingPunct="1"/>
            <a:r>
              <a:rPr lang="en-US" altLang="en-US"/>
              <a:t>When is a Safety Plan Sufficient?</a:t>
            </a:r>
          </a:p>
        </p:txBody>
      </p:sp>
      <p:sp>
        <p:nvSpPr>
          <p:cNvPr id="6" name="Slide Number Placeholder 5">
            <a:extLst>
              <a:ext uri="{FF2B5EF4-FFF2-40B4-BE49-F238E27FC236}">
                <a16:creationId xmlns:a16="http://schemas.microsoft.com/office/drawing/2014/main" id="{2C47E040-C32A-4B62-A287-32D00781F7FF}"/>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F689A21-9FEC-4EFA-AC70-2990D1656153}" type="slidenum">
              <a:rPr lang="en-US" altLang="en-US" sz="1200">
                <a:latin typeface="Georgia" panose="02040502050405020303" pitchFamily="18" charset="0"/>
                <a:ea typeface="Osaka"/>
              </a:rPr>
              <a:pPr/>
              <a:t>46</a:t>
            </a:fld>
            <a:endParaRPr lang="en-US" altLang="en-US" sz="1200">
              <a:ea typeface="Osak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3">
            <a:extLst>
              <a:ext uri="{FF2B5EF4-FFF2-40B4-BE49-F238E27FC236}">
                <a16:creationId xmlns:a16="http://schemas.microsoft.com/office/drawing/2014/main" id="{543A2BF1-71B0-483D-9172-8810C702B4D0}"/>
              </a:ext>
            </a:extLst>
          </p:cNvPr>
          <p:cNvSpPr>
            <a:spLocks noGrp="1"/>
          </p:cNvSpPr>
          <p:nvPr>
            <p:ph idx="1"/>
          </p:nvPr>
        </p:nvSpPr>
        <p:spPr>
          <a:xfrm>
            <a:off x="469900" y="1438275"/>
            <a:ext cx="8248650" cy="4881563"/>
          </a:xfrm>
        </p:spPr>
        <p:txBody>
          <a:bodyPr/>
          <a:lstStyle/>
          <a:p>
            <a:pPr eaLnBrk="1" hangingPunct="1"/>
            <a:r>
              <a:rPr lang="en-US" altLang="en-US"/>
              <a:t>Instructions for the Small Group – record on flip chart paper:</a:t>
            </a:r>
          </a:p>
          <a:p>
            <a:pPr lvl="1" eaLnBrk="1" hangingPunct="1"/>
            <a:r>
              <a:rPr lang="en-US" altLang="en-US"/>
              <a:t>The assigned domain</a:t>
            </a:r>
          </a:p>
          <a:p>
            <a:pPr lvl="1" eaLnBrk="1" hangingPunct="1"/>
            <a:r>
              <a:rPr lang="en-US" altLang="en-US"/>
              <a:t>Information gathered from Carley &amp; Christian</a:t>
            </a:r>
          </a:p>
          <a:p>
            <a:pPr lvl="1" eaLnBrk="1" hangingPunct="1"/>
            <a:r>
              <a:rPr lang="en-US" altLang="en-US"/>
              <a:t>Information gathered from Colin</a:t>
            </a:r>
          </a:p>
          <a:p>
            <a:pPr lvl="1" eaLnBrk="1" hangingPunct="1"/>
            <a:r>
              <a:rPr lang="en-US" altLang="en-US"/>
              <a:t>Information gathered from Crystal</a:t>
            </a:r>
          </a:p>
        </p:txBody>
      </p:sp>
      <p:sp>
        <p:nvSpPr>
          <p:cNvPr id="57347" name="Title 2">
            <a:extLst>
              <a:ext uri="{FF2B5EF4-FFF2-40B4-BE49-F238E27FC236}">
                <a16:creationId xmlns:a16="http://schemas.microsoft.com/office/drawing/2014/main" id="{F2FA80F6-56A4-4969-95A1-FDC754274849}"/>
              </a:ext>
            </a:extLst>
          </p:cNvPr>
          <p:cNvSpPr>
            <a:spLocks noGrp="1"/>
          </p:cNvSpPr>
          <p:nvPr>
            <p:ph type="title"/>
          </p:nvPr>
        </p:nvSpPr>
        <p:spPr>
          <a:xfrm>
            <a:off x="469900" y="793750"/>
            <a:ext cx="8229600" cy="590550"/>
          </a:xfrm>
        </p:spPr>
        <p:txBody>
          <a:bodyPr/>
          <a:lstStyle/>
          <a:p>
            <a:pPr eaLnBrk="1" hangingPunct="1"/>
            <a:r>
              <a:rPr lang="en-US" altLang="en-US"/>
              <a:t>The Smith Family Exercise</a:t>
            </a:r>
          </a:p>
        </p:txBody>
      </p:sp>
      <p:sp>
        <p:nvSpPr>
          <p:cNvPr id="6" name="Slide Number Placeholder 5">
            <a:extLst>
              <a:ext uri="{FF2B5EF4-FFF2-40B4-BE49-F238E27FC236}">
                <a16:creationId xmlns:a16="http://schemas.microsoft.com/office/drawing/2014/main" id="{B793361C-B7BD-4242-830D-07112955F9B0}"/>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1AC2EA8-6FED-4492-BBA4-86B508A97B6F}" type="slidenum">
              <a:rPr lang="en-US" altLang="en-US" sz="1200">
                <a:latin typeface="Georgia" panose="02040502050405020303" pitchFamily="18" charset="0"/>
                <a:ea typeface="Osaka"/>
              </a:rPr>
              <a:pPr/>
              <a:t>47</a:t>
            </a:fld>
            <a:endParaRPr lang="en-US" altLang="en-US" sz="1200">
              <a:ea typeface="Osak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80158966-8DCB-41E2-AD4D-AA32A0B512C6}"/>
              </a:ext>
            </a:extLst>
          </p:cNvPr>
          <p:cNvSpPr>
            <a:spLocks noChangeArrowheads="1"/>
          </p:cNvSpPr>
          <p:nvPr/>
        </p:nvSpPr>
        <p:spPr bwMode="auto">
          <a:xfrm>
            <a:off x="4498975" y="496888"/>
            <a:ext cx="184150" cy="538162"/>
          </a:xfrm>
          <a:prstGeom prst="rect">
            <a:avLst/>
          </a:prstGeom>
          <a:noFill/>
          <a:ln w="9525">
            <a:noFill/>
            <a:miter lim="800000"/>
            <a:headEnd/>
            <a:tailEnd/>
          </a:ln>
          <a:effectLst/>
        </p:spPr>
        <p:txBody>
          <a:bodyPr wrap="none" anchor="ctr">
            <a:spAutoFit/>
          </a:bodyPr>
          <a:lstStyle/>
          <a:p>
            <a:pPr algn="ctr" eaLnBrk="0" hangingPunct="0">
              <a:defRPr/>
            </a:pPr>
            <a:endParaRPr lang="en-US" sz="1100" dirty="0">
              <a:solidFill>
                <a:schemeClr val="accent2">
                  <a:lumMod val="75000"/>
                </a:schemeClr>
              </a:solidFill>
              <a:latin typeface="Arial" charset="0"/>
              <a:ea typeface="ＭＳ Ｐゴシック" pitchFamily="16" charset="-128"/>
            </a:endParaRPr>
          </a:p>
          <a:p>
            <a:pPr algn="ctr" eaLnBrk="0" hangingPunct="0">
              <a:defRPr/>
            </a:pPr>
            <a:endParaRPr lang="en-US" dirty="0">
              <a:latin typeface="Arial" charset="0"/>
              <a:ea typeface="ＭＳ Ｐゴシック" pitchFamily="16" charset="-128"/>
            </a:endParaRPr>
          </a:p>
        </p:txBody>
      </p:sp>
      <p:sp>
        <p:nvSpPr>
          <p:cNvPr id="58371" name="Content Placeholder 8">
            <a:extLst>
              <a:ext uri="{FF2B5EF4-FFF2-40B4-BE49-F238E27FC236}">
                <a16:creationId xmlns:a16="http://schemas.microsoft.com/office/drawing/2014/main" id="{46451806-14E1-4778-953D-415F22A68D21}"/>
              </a:ext>
            </a:extLst>
          </p:cNvPr>
          <p:cNvSpPr>
            <a:spLocks noGrp="1"/>
          </p:cNvSpPr>
          <p:nvPr>
            <p:ph idx="1"/>
          </p:nvPr>
        </p:nvSpPr>
        <p:spPr>
          <a:xfrm>
            <a:off x="469900" y="1438275"/>
            <a:ext cx="8248650" cy="4881563"/>
          </a:xfrm>
        </p:spPr>
        <p:txBody>
          <a:bodyPr/>
          <a:lstStyle/>
          <a:p>
            <a:pPr eaLnBrk="1" hangingPunct="1"/>
            <a:r>
              <a:rPr lang="en-US" altLang="en-US"/>
              <a:t>An absence of or control of threats of severe harm </a:t>
            </a:r>
          </a:p>
          <a:p>
            <a:pPr eaLnBrk="1" hangingPunct="1"/>
            <a:r>
              <a:rPr lang="en-US" altLang="en-US"/>
              <a:t>Presence of caregiver protective capacities </a:t>
            </a:r>
          </a:p>
          <a:p>
            <a:pPr eaLnBrk="1" hangingPunct="1"/>
            <a:r>
              <a:rPr lang="en-US" altLang="en-US"/>
              <a:t>A safe home is experienced as a refuge </a:t>
            </a:r>
          </a:p>
          <a:p>
            <a:pPr eaLnBrk="1" hangingPunct="1"/>
            <a:r>
              <a:rPr lang="en-US" altLang="en-US"/>
              <a:t>Perceived and felt security </a:t>
            </a:r>
          </a:p>
          <a:p>
            <a:pPr eaLnBrk="1" hangingPunct="1"/>
            <a:r>
              <a:rPr lang="en-US" altLang="en-US"/>
              <a:t>Confidence in consistency</a:t>
            </a:r>
          </a:p>
        </p:txBody>
      </p:sp>
      <p:sp>
        <p:nvSpPr>
          <p:cNvPr id="58372" name="Title 7">
            <a:extLst>
              <a:ext uri="{FF2B5EF4-FFF2-40B4-BE49-F238E27FC236}">
                <a16:creationId xmlns:a16="http://schemas.microsoft.com/office/drawing/2014/main" id="{4EEC67B8-21E6-43E1-9B0B-C6B8899E4622}"/>
              </a:ext>
            </a:extLst>
          </p:cNvPr>
          <p:cNvSpPr>
            <a:spLocks noGrp="1"/>
          </p:cNvSpPr>
          <p:nvPr>
            <p:ph type="title"/>
          </p:nvPr>
        </p:nvSpPr>
        <p:spPr>
          <a:xfrm>
            <a:off x="469900" y="793750"/>
            <a:ext cx="8229600" cy="590550"/>
          </a:xfrm>
        </p:spPr>
        <p:txBody>
          <a:bodyPr/>
          <a:lstStyle/>
          <a:p>
            <a:pPr eaLnBrk="1" hangingPunct="1"/>
            <a:r>
              <a:rPr lang="en-US" altLang="en-US"/>
              <a:t>Characteristics of Safety &amp; Safe Environment</a:t>
            </a:r>
          </a:p>
        </p:txBody>
      </p:sp>
      <p:sp>
        <p:nvSpPr>
          <p:cNvPr id="7" name="Slide Number Placeholder 6">
            <a:extLst>
              <a:ext uri="{FF2B5EF4-FFF2-40B4-BE49-F238E27FC236}">
                <a16:creationId xmlns:a16="http://schemas.microsoft.com/office/drawing/2014/main" id="{C80D6EDC-3364-437C-BC63-39FE101AB99E}"/>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860C5D3-3956-429E-A767-C82636FB1419}" type="slidenum">
              <a:rPr lang="en-US" altLang="en-US" sz="1200">
                <a:latin typeface="Georgia" panose="02040502050405020303" pitchFamily="18" charset="0"/>
                <a:ea typeface="Osaka"/>
              </a:rPr>
              <a:pPr/>
              <a:t>48</a:t>
            </a:fld>
            <a:endParaRPr lang="en-US" altLang="en-US" sz="1200">
              <a:ea typeface="Osak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06988393-B946-4A27-90BF-A89FA2741C3D}"/>
              </a:ext>
            </a:extLst>
          </p:cNvPr>
          <p:cNvSpPr>
            <a:spLocks noGrp="1"/>
          </p:cNvSpPr>
          <p:nvPr>
            <p:ph type="title"/>
          </p:nvPr>
        </p:nvSpPr>
        <p:spPr>
          <a:xfrm>
            <a:off x="454025" y="819150"/>
            <a:ext cx="8229600" cy="773113"/>
          </a:xfrm>
        </p:spPr>
        <p:txBody>
          <a:bodyPr/>
          <a:lstStyle/>
          <a:p>
            <a:pPr eaLnBrk="1" hangingPunct="1"/>
            <a:r>
              <a:rPr lang="en-US" altLang="en-US" sz="2600"/>
              <a:t>Information Explored to Identify Characteristics of Safety &amp; A Safe Environment</a:t>
            </a:r>
          </a:p>
        </p:txBody>
      </p:sp>
      <p:sp>
        <p:nvSpPr>
          <p:cNvPr id="59395" name="Content Placeholder 2">
            <a:extLst>
              <a:ext uri="{FF2B5EF4-FFF2-40B4-BE49-F238E27FC236}">
                <a16:creationId xmlns:a16="http://schemas.microsoft.com/office/drawing/2014/main" id="{42A67D82-7D82-4B96-952E-624B8CED7988}"/>
              </a:ext>
            </a:extLst>
          </p:cNvPr>
          <p:cNvSpPr>
            <a:spLocks noGrp="1"/>
          </p:cNvSpPr>
          <p:nvPr>
            <p:ph idx="1"/>
          </p:nvPr>
        </p:nvSpPr>
        <p:spPr>
          <a:xfrm>
            <a:off x="469900" y="1438275"/>
            <a:ext cx="8248650" cy="4881563"/>
          </a:xfrm>
        </p:spPr>
        <p:txBody>
          <a:bodyPr/>
          <a:lstStyle/>
          <a:p>
            <a:pPr eaLnBrk="1" hangingPunct="1"/>
            <a:endParaRPr lang="en-US" altLang="en-US"/>
          </a:p>
          <a:p>
            <a:pPr eaLnBrk="1" hangingPunct="1"/>
            <a:r>
              <a:rPr lang="en-US" altLang="en-US"/>
              <a:t>How the children are behaving in the home</a:t>
            </a:r>
          </a:p>
          <a:p>
            <a:pPr eaLnBrk="1" hangingPunct="1"/>
            <a:r>
              <a:rPr lang="en-US" altLang="en-US"/>
              <a:t>How caregivers are performing</a:t>
            </a:r>
          </a:p>
          <a:p>
            <a:pPr eaLnBrk="1" hangingPunct="1"/>
            <a:r>
              <a:rPr lang="en-US" altLang="en-US"/>
              <a:t>How the family is operating</a:t>
            </a:r>
          </a:p>
          <a:p>
            <a:pPr eaLnBrk="1" hangingPunct="1"/>
            <a:r>
              <a:rPr lang="en-US" altLang="en-US"/>
              <a:t>The caregiver’s capacity to sustain continued safety</a:t>
            </a:r>
          </a:p>
          <a:p>
            <a:pPr eaLnBrk="1" hangingPunct="1"/>
            <a:r>
              <a:rPr lang="en-US" altLang="en-US"/>
              <a:t>How community connections sustain continued safety</a:t>
            </a:r>
          </a:p>
        </p:txBody>
      </p:sp>
      <p:sp>
        <p:nvSpPr>
          <p:cNvPr id="6" name="Slide Number Placeholder 5">
            <a:extLst>
              <a:ext uri="{FF2B5EF4-FFF2-40B4-BE49-F238E27FC236}">
                <a16:creationId xmlns:a16="http://schemas.microsoft.com/office/drawing/2014/main" id="{D4EB61A3-390E-42AF-A3AB-29EB9248E054}"/>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34431A7-B60B-42DE-804F-70EF31B7E726}" type="slidenum">
              <a:rPr lang="en-US" altLang="en-US" sz="1200">
                <a:latin typeface="Georgia" panose="02040502050405020303" pitchFamily="18" charset="0"/>
                <a:ea typeface="Osaka"/>
              </a:rPr>
              <a:pPr/>
              <a:t>49</a:t>
            </a:fld>
            <a:endParaRPr lang="en-US" altLang="en-US" sz="1200">
              <a:latin typeface="Georgia" panose="02040502050405020303" pitchFamily="18" charset="0"/>
              <a:ea typeface="Osak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ABE00D2-FF59-4DCF-9140-2E59C31F8307}"/>
              </a:ext>
            </a:extLst>
          </p:cNvPr>
          <p:cNvSpPr>
            <a:spLocks noGrp="1"/>
          </p:cNvSpPr>
          <p:nvPr>
            <p:ph type="title"/>
          </p:nvPr>
        </p:nvSpPr>
        <p:spPr>
          <a:xfrm>
            <a:off x="457200" y="873125"/>
            <a:ext cx="8229600" cy="590550"/>
          </a:xfrm>
        </p:spPr>
        <p:txBody>
          <a:bodyPr/>
          <a:lstStyle/>
          <a:p>
            <a:pPr eaLnBrk="1" hangingPunct="1"/>
            <a:r>
              <a:rPr lang="en-US" altLang="en-US" sz="2600"/>
              <a:t>Information Explored to Identify Characteristics of Safety &amp; A Safe Environment</a:t>
            </a:r>
          </a:p>
        </p:txBody>
      </p:sp>
      <p:sp>
        <p:nvSpPr>
          <p:cNvPr id="15363" name="Content Placeholder 2">
            <a:extLst>
              <a:ext uri="{FF2B5EF4-FFF2-40B4-BE49-F238E27FC236}">
                <a16:creationId xmlns:a16="http://schemas.microsoft.com/office/drawing/2014/main" id="{A59C8AB0-56A3-40BB-8FAE-FF6C9ED58E86}"/>
              </a:ext>
            </a:extLst>
          </p:cNvPr>
          <p:cNvSpPr>
            <a:spLocks noGrp="1"/>
          </p:cNvSpPr>
          <p:nvPr>
            <p:ph idx="1"/>
          </p:nvPr>
        </p:nvSpPr>
        <p:spPr>
          <a:xfrm>
            <a:off x="469900" y="1438275"/>
            <a:ext cx="8248650" cy="4881563"/>
          </a:xfrm>
        </p:spPr>
        <p:txBody>
          <a:bodyPr/>
          <a:lstStyle/>
          <a:p>
            <a:pPr eaLnBrk="1" hangingPunct="1"/>
            <a:endParaRPr lang="en-US" altLang="en-US"/>
          </a:p>
          <a:p>
            <a:pPr eaLnBrk="1" hangingPunct="1"/>
            <a:r>
              <a:rPr lang="en-US" altLang="en-US"/>
              <a:t>How the children are behaving in the home</a:t>
            </a:r>
          </a:p>
          <a:p>
            <a:pPr eaLnBrk="1" hangingPunct="1"/>
            <a:r>
              <a:rPr lang="en-US" altLang="en-US"/>
              <a:t>How caregivers are performing</a:t>
            </a:r>
          </a:p>
          <a:p>
            <a:pPr eaLnBrk="1" hangingPunct="1"/>
            <a:r>
              <a:rPr lang="en-US" altLang="en-US"/>
              <a:t>How the family is operating</a:t>
            </a:r>
          </a:p>
          <a:p>
            <a:pPr eaLnBrk="1" hangingPunct="1"/>
            <a:r>
              <a:rPr lang="en-US" altLang="en-US"/>
              <a:t>The caregiver’s capacity to sustain continued safety</a:t>
            </a:r>
          </a:p>
          <a:p>
            <a:pPr eaLnBrk="1" hangingPunct="1"/>
            <a:r>
              <a:rPr lang="en-US" altLang="en-US"/>
              <a:t> How community connections sustain continued safety</a:t>
            </a:r>
          </a:p>
        </p:txBody>
      </p:sp>
      <p:sp>
        <p:nvSpPr>
          <p:cNvPr id="6" name="Slide Number Placeholder 5">
            <a:extLst>
              <a:ext uri="{FF2B5EF4-FFF2-40B4-BE49-F238E27FC236}">
                <a16:creationId xmlns:a16="http://schemas.microsoft.com/office/drawing/2014/main" id="{DFA03507-5C5A-4DB8-9ACA-D542AA0FD915}"/>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77B216D-A75A-44A4-817A-5EEFD2991190}" type="slidenum">
              <a:rPr lang="en-US" altLang="en-US" sz="1200">
                <a:latin typeface="Georgia" panose="02040502050405020303" pitchFamily="18" charset="0"/>
                <a:ea typeface="Osaka"/>
              </a:rPr>
              <a:pPr/>
              <a:t>5</a:t>
            </a:fld>
            <a:endParaRPr lang="en-US" altLang="en-US" sz="1200">
              <a:latin typeface="Georgia" panose="02040502050405020303" pitchFamily="18" charset="0"/>
              <a:ea typeface="Osak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3C1B221-4953-46C4-80B8-E89D7CE1D217}"/>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A2452D6-4B1A-4052-AF65-3B0EB5C24A54}" type="slidenum">
              <a:rPr lang="en-US" altLang="en-US" sz="1200">
                <a:latin typeface="Georgia" panose="02040502050405020303" pitchFamily="18" charset="0"/>
                <a:ea typeface="Osaka"/>
              </a:rPr>
              <a:pPr/>
              <a:t>50</a:t>
            </a:fld>
            <a:endParaRPr lang="en-US" altLang="en-US" sz="1200">
              <a:latin typeface="Georgia" panose="02040502050405020303" pitchFamily="18" charset="0"/>
              <a:ea typeface="Osaka"/>
            </a:endParaRPr>
          </a:p>
        </p:txBody>
      </p:sp>
      <p:sp>
        <p:nvSpPr>
          <p:cNvPr id="60419" name="Title 1">
            <a:extLst>
              <a:ext uri="{FF2B5EF4-FFF2-40B4-BE49-F238E27FC236}">
                <a16:creationId xmlns:a16="http://schemas.microsoft.com/office/drawing/2014/main" id="{0CD79999-2125-413B-ADB0-0FA37C033446}"/>
              </a:ext>
            </a:extLst>
          </p:cNvPr>
          <p:cNvSpPr>
            <a:spLocks noGrp="1"/>
          </p:cNvSpPr>
          <p:nvPr>
            <p:ph type="title" idx="4294967295"/>
          </p:nvPr>
        </p:nvSpPr>
        <p:spPr>
          <a:xfrm>
            <a:off x="1371600" y="2286000"/>
            <a:ext cx="7378700" cy="1828800"/>
          </a:xfrm>
        </p:spPr>
        <p:txBody>
          <a:bodyPr/>
          <a:lstStyle/>
          <a:p>
            <a:pPr algn="r" eaLnBrk="1" hangingPunct="1"/>
            <a:r>
              <a:rPr lang="en-US" altLang="en-US"/>
              <a:t>Action Planning….</a:t>
            </a:r>
          </a:p>
        </p:txBody>
      </p:sp>
      <p:pic>
        <p:nvPicPr>
          <p:cNvPr id="53253" name="Picture 5" descr="C:\Documents and Settings\gene.PACBT\Local Settings\Temporary Internet Files\Content.IE5\I18EG2X8\MP900442207[1].jpg">
            <a:extLst>
              <a:ext uri="{FF2B5EF4-FFF2-40B4-BE49-F238E27FC236}">
                <a16:creationId xmlns:a16="http://schemas.microsoft.com/office/drawing/2014/main" id="{229524E2-04D4-4440-979C-089AEFC3D6F6}"/>
              </a:ext>
            </a:extLst>
          </p:cNvPr>
          <p:cNvPicPr>
            <a:picLocks noChangeAspect="1" noChangeArrowheads="1"/>
          </p:cNvPicPr>
          <p:nvPr/>
        </p:nvPicPr>
        <p:blipFill>
          <a:blip r:embed="rId3" cstate="screen"/>
          <a:srcRect/>
          <a:stretch>
            <a:fillRect/>
          </a:stretch>
        </p:blipFill>
        <p:spPr bwMode="auto">
          <a:xfrm>
            <a:off x="914400" y="1981200"/>
            <a:ext cx="3962400" cy="2641600"/>
          </a:xfrm>
          <a:prstGeom prst="rect">
            <a:avLst/>
          </a:prstGeom>
          <a:ln>
            <a:noFill/>
          </a:ln>
          <a:effectLst>
            <a:softEdge rad="112500"/>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9" descr="C:\Documents and Settings\gene.PACBT\Local Settings\Temporary Internet Files\Content.IE5\IG9AA3ZP\MP900315598[1].jpg">
            <a:extLst>
              <a:ext uri="{FF2B5EF4-FFF2-40B4-BE49-F238E27FC236}">
                <a16:creationId xmlns:a16="http://schemas.microsoft.com/office/drawing/2014/main" id="{2AAA004E-7122-4276-8BB5-711B9F4C3D20}"/>
              </a:ext>
            </a:extLst>
          </p:cNvPr>
          <p:cNvPicPr>
            <a:picLocks noGrp="1" noChangeAspect="1" noChangeArrowheads="1"/>
          </p:cNvPicPr>
          <p:nvPr>
            <p:ph idx="1"/>
          </p:nvPr>
        </p:nvPicPr>
        <p:blipFill>
          <a:blip r:embed="rId3" cstate="print"/>
          <a:srcRect/>
          <a:stretch>
            <a:fillRect/>
          </a:stretch>
        </p:blipFill>
        <p:spPr>
          <a:xfrm>
            <a:off x="2743200" y="2200275"/>
            <a:ext cx="3657600" cy="2609850"/>
          </a:xfrm>
          <a:effectLst>
            <a:softEdge rad="112500"/>
          </a:effectLst>
        </p:spPr>
      </p:pic>
      <p:sp>
        <p:nvSpPr>
          <p:cNvPr id="61443" name="Title 1">
            <a:extLst>
              <a:ext uri="{FF2B5EF4-FFF2-40B4-BE49-F238E27FC236}">
                <a16:creationId xmlns:a16="http://schemas.microsoft.com/office/drawing/2014/main" id="{37F07A56-B2C4-4910-A564-43C4F9C1FFF6}"/>
              </a:ext>
            </a:extLst>
          </p:cNvPr>
          <p:cNvSpPr>
            <a:spLocks noGrp="1"/>
          </p:cNvSpPr>
          <p:nvPr>
            <p:ph type="title"/>
          </p:nvPr>
        </p:nvSpPr>
        <p:spPr>
          <a:xfrm>
            <a:off x="469900" y="793750"/>
            <a:ext cx="8229600" cy="590550"/>
          </a:xfrm>
        </p:spPr>
        <p:txBody>
          <a:bodyPr/>
          <a:lstStyle/>
          <a:p>
            <a:pPr eaLnBrk="1" hangingPunct="1"/>
            <a:r>
              <a:rPr lang="en-US" altLang="en-US"/>
              <a:t>Remaining Questions…</a:t>
            </a:r>
          </a:p>
        </p:txBody>
      </p:sp>
      <p:sp>
        <p:nvSpPr>
          <p:cNvPr id="6" name="Slide Number Placeholder 5">
            <a:extLst>
              <a:ext uri="{FF2B5EF4-FFF2-40B4-BE49-F238E27FC236}">
                <a16:creationId xmlns:a16="http://schemas.microsoft.com/office/drawing/2014/main" id="{15B1DAB9-D7D3-48E4-B5EF-2DFA78A46AE8}"/>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6976798-D511-4EF3-88B0-6766879EF2F6}" type="slidenum">
              <a:rPr lang="en-US" altLang="en-US" sz="1200">
                <a:latin typeface="Georgia" panose="02040502050405020303" pitchFamily="18" charset="0"/>
                <a:ea typeface="Osaka"/>
              </a:rPr>
              <a:pPr/>
              <a:t>51</a:t>
            </a:fld>
            <a:endParaRPr lang="en-US" altLang="en-US" sz="1200">
              <a:ea typeface="Osaka"/>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Documents and Settings\janaH\Local Settings\Temporary Internet Files\Content.IE5\L9S9DO5D\MPj04395330000[1].jpg">
            <a:extLst>
              <a:ext uri="{FF2B5EF4-FFF2-40B4-BE49-F238E27FC236}">
                <a16:creationId xmlns:a16="http://schemas.microsoft.com/office/drawing/2014/main" id="{C30E7BAF-67CC-4DC1-8829-8FBBCB3DD432}"/>
              </a:ext>
            </a:extLst>
          </p:cNvPr>
          <p:cNvPicPr>
            <a:picLocks noGrp="1" noChangeAspect="1" noChangeArrowheads="1"/>
          </p:cNvPicPr>
          <p:nvPr>
            <p:ph idx="1"/>
          </p:nvPr>
        </p:nvPicPr>
        <p:blipFill>
          <a:blip r:embed="rId3" cstate="print"/>
          <a:srcRect/>
          <a:stretch>
            <a:fillRect/>
          </a:stretch>
        </p:blipFill>
        <p:spPr>
          <a:xfrm>
            <a:off x="1371600" y="1374775"/>
            <a:ext cx="6400800" cy="4260850"/>
          </a:xfrm>
          <a:effectLst>
            <a:softEdge rad="112500"/>
          </a:effectLst>
        </p:spPr>
      </p:pic>
      <p:sp>
        <p:nvSpPr>
          <p:cNvPr id="62467" name="Title 1">
            <a:extLst>
              <a:ext uri="{FF2B5EF4-FFF2-40B4-BE49-F238E27FC236}">
                <a16:creationId xmlns:a16="http://schemas.microsoft.com/office/drawing/2014/main" id="{632F5B11-76C3-47C8-8496-45639B1DBA7E}"/>
              </a:ext>
            </a:extLst>
          </p:cNvPr>
          <p:cNvSpPr>
            <a:spLocks noGrp="1"/>
          </p:cNvSpPr>
          <p:nvPr>
            <p:ph type="title"/>
          </p:nvPr>
        </p:nvSpPr>
        <p:spPr>
          <a:xfrm>
            <a:off x="469900" y="793750"/>
            <a:ext cx="8229600" cy="590550"/>
          </a:xfrm>
        </p:spPr>
        <p:txBody>
          <a:bodyPr/>
          <a:lstStyle/>
          <a:p>
            <a:pPr eaLnBrk="1" hangingPunct="1"/>
            <a:r>
              <a:rPr lang="en-US" altLang="en-US"/>
              <a:t>Training Evaluations</a:t>
            </a:r>
          </a:p>
        </p:txBody>
      </p:sp>
      <p:sp>
        <p:nvSpPr>
          <p:cNvPr id="6" name="Slide Number Placeholder 5">
            <a:extLst>
              <a:ext uri="{FF2B5EF4-FFF2-40B4-BE49-F238E27FC236}">
                <a16:creationId xmlns:a16="http://schemas.microsoft.com/office/drawing/2014/main" id="{BB293554-B266-4982-AE6B-048BAAA15437}"/>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869AEC8-45B2-4328-8E07-4D782384E4E7}" type="slidenum">
              <a:rPr lang="en-US" altLang="en-US" sz="1200">
                <a:latin typeface="Georgia" panose="02040502050405020303" pitchFamily="18" charset="0"/>
                <a:ea typeface="Osaka"/>
              </a:rPr>
              <a:pPr/>
              <a:t>52</a:t>
            </a:fld>
            <a:endParaRPr lang="en-US" altLang="en-US" sz="1200">
              <a:ea typeface="Osak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36CF728D-2E1E-4D31-BDCB-20AE6C03B64D}"/>
              </a:ext>
            </a:extLst>
          </p:cNvPr>
          <p:cNvSpPr>
            <a:spLocks noGrp="1"/>
          </p:cNvSpPr>
          <p:nvPr>
            <p:ph type="title"/>
          </p:nvPr>
        </p:nvSpPr>
        <p:spPr>
          <a:xfrm>
            <a:off x="469900" y="793750"/>
            <a:ext cx="8229600" cy="603250"/>
          </a:xfrm>
        </p:spPr>
        <p:txBody>
          <a:bodyPr/>
          <a:lstStyle/>
          <a:p>
            <a:pPr eaLnBrk="1" hangingPunct="1"/>
            <a:r>
              <a:rPr lang="en-US" altLang="en-US"/>
              <a:t>Thank You!!</a:t>
            </a:r>
          </a:p>
        </p:txBody>
      </p:sp>
      <p:pic>
        <p:nvPicPr>
          <p:cNvPr id="56325" name="Picture 5" descr="C:\Documents and Settings\gene.PACBT\Local Settings\Temporary Internet Files\Content.IE5\4W0CDB4Y\MP900402446[1].jpg">
            <a:extLst>
              <a:ext uri="{FF2B5EF4-FFF2-40B4-BE49-F238E27FC236}">
                <a16:creationId xmlns:a16="http://schemas.microsoft.com/office/drawing/2014/main" id="{F9B5B7B7-9146-4744-BB64-8DB514AC447D}"/>
              </a:ext>
            </a:extLst>
          </p:cNvPr>
          <p:cNvPicPr>
            <a:picLocks noChangeAspect="1" noChangeArrowheads="1"/>
          </p:cNvPicPr>
          <p:nvPr/>
        </p:nvPicPr>
        <p:blipFill>
          <a:blip r:embed="rId3"/>
          <a:srcRect/>
          <a:stretch>
            <a:fillRect/>
          </a:stretch>
        </p:blipFill>
        <p:spPr bwMode="auto">
          <a:xfrm>
            <a:off x="2941638" y="1676400"/>
            <a:ext cx="3249612" cy="3687763"/>
          </a:xfrm>
          <a:prstGeom prst="rect">
            <a:avLst/>
          </a:prstGeom>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C97AD201-90CA-491C-835B-AD10D65E9EAA}"/>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E395C83-6288-4C94-8A3F-E5ADAE914FA0}" type="slidenum">
              <a:rPr lang="en-US" altLang="en-US" sz="1200">
                <a:latin typeface="Georgia" panose="02040502050405020303" pitchFamily="18" charset="0"/>
                <a:ea typeface="Osaka"/>
              </a:rPr>
              <a:pPr/>
              <a:t>53</a:t>
            </a:fld>
            <a:endParaRPr lang="en-US" altLang="en-US" sz="1400">
              <a:ea typeface="Osak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a:extLst>
              <a:ext uri="{FF2B5EF4-FFF2-40B4-BE49-F238E27FC236}">
                <a16:creationId xmlns:a16="http://schemas.microsoft.com/office/drawing/2014/main" id="{BDFA7BB4-26E2-4F39-AC60-CD82BE37708B}"/>
              </a:ext>
            </a:extLst>
          </p:cNvPr>
          <p:cNvGraphicFramePr>
            <a:graphicFrameLocks noChangeAspect="1"/>
          </p:cNvGraphicFramePr>
          <p:nvPr/>
        </p:nvGraphicFramePr>
        <p:xfrm>
          <a:off x="1371600" y="798513"/>
          <a:ext cx="6477000" cy="5430837"/>
        </p:xfrm>
        <a:graphic>
          <a:graphicData uri="http://schemas.openxmlformats.org/presentationml/2006/ole">
            <mc:AlternateContent xmlns:mc="http://schemas.openxmlformats.org/markup-compatibility/2006">
              <mc:Choice xmlns:v="urn:schemas-microsoft-com:vml" Requires="v">
                <p:oleObj spid="_x0000_s16447" r:id="rId4" imgW="6904800" imgH="7628800" progId="">
                  <p:embed/>
                </p:oleObj>
              </mc:Choice>
              <mc:Fallback>
                <p:oleObj r:id="rId4" imgW="6904800" imgH="762880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798513"/>
                        <a:ext cx="6477000" cy="543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a:extLst>
              <a:ext uri="{FF2B5EF4-FFF2-40B4-BE49-F238E27FC236}">
                <a16:creationId xmlns:a16="http://schemas.microsoft.com/office/drawing/2014/main" id="{3A2656B2-F850-4FFD-902D-C75C9698F75A}"/>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333CA8D-48CA-444B-BEAE-DA75369BCE97}" type="slidenum">
              <a:rPr lang="en-US" altLang="en-US" sz="1200">
                <a:latin typeface="Georgia" panose="02040502050405020303" pitchFamily="18" charset="0"/>
                <a:ea typeface="Osaka"/>
              </a:rPr>
              <a:pPr/>
              <a:t>6</a:t>
            </a:fld>
            <a:endParaRPr lang="en-US" altLang="en-US" sz="1200">
              <a:latin typeface="Georgia" panose="02040502050405020303" pitchFamily="18" charset="0"/>
              <a:ea typeface="Osak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9">
            <a:extLst>
              <a:ext uri="{FF2B5EF4-FFF2-40B4-BE49-F238E27FC236}">
                <a16:creationId xmlns:a16="http://schemas.microsoft.com/office/drawing/2014/main" id="{3CBC5BC2-B631-45E7-87B0-16B4D3ACC20D}"/>
              </a:ext>
            </a:extLst>
          </p:cNvPr>
          <p:cNvSpPr>
            <a:spLocks noGrp="1"/>
          </p:cNvSpPr>
          <p:nvPr>
            <p:ph type="title"/>
          </p:nvPr>
        </p:nvSpPr>
        <p:spPr>
          <a:xfrm>
            <a:off x="469900" y="793750"/>
            <a:ext cx="8229600" cy="590550"/>
          </a:xfrm>
        </p:spPr>
        <p:txBody>
          <a:bodyPr/>
          <a:lstStyle/>
          <a:p>
            <a:pPr eaLnBrk="1" hangingPunct="1"/>
            <a:r>
              <a:rPr lang="en-US" altLang="en-US"/>
              <a:t>Paradigm Shifts</a:t>
            </a:r>
          </a:p>
        </p:txBody>
      </p:sp>
      <p:sp>
        <p:nvSpPr>
          <p:cNvPr id="17411" name="Content Placeholder 10">
            <a:extLst>
              <a:ext uri="{FF2B5EF4-FFF2-40B4-BE49-F238E27FC236}">
                <a16:creationId xmlns:a16="http://schemas.microsoft.com/office/drawing/2014/main" id="{FD4DD420-A774-43B3-B323-4CE4D65F4C84}"/>
              </a:ext>
            </a:extLst>
          </p:cNvPr>
          <p:cNvSpPr>
            <a:spLocks noGrp="1"/>
          </p:cNvSpPr>
          <p:nvPr>
            <p:ph idx="1"/>
          </p:nvPr>
        </p:nvSpPr>
        <p:spPr>
          <a:xfrm>
            <a:off x="469900" y="1438275"/>
            <a:ext cx="8248650" cy="4881563"/>
          </a:xfrm>
        </p:spPr>
        <p:txBody>
          <a:bodyPr/>
          <a:lstStyle/>
          <a:p>
            <a:pPr marL="457200" indent="-457200" eaLnBrk="1" hangingPunct="1">
              <a:buFont typeface="Georgia" panose="02040502050405020303" pitchFamily="18" charset="0"/>
              <a:buAutoNum type="arabicPeriod"/>
            </a:pPr>
            <a:r>
              <a:rPr lang="en-US" altLang="en-US" sz="2400"/>
              <a:t>A shift from allegation-based investigation/assessment to an information-based, analytical approach; </a:t>
            </a:r>
          </a:p>
          <a:p>
            <a:pPr marL="457200" indent="-457200" eaLnBrk="1" hangingPunct="1">
              <a:buFont typeface="Georgia" panose="02040502050405020303" pitchFamily="18" charset="0"/>
              <a:buAutoNum type="arabicPeriod"/>
            </a:pPr>
            <a:r>
              <a:rPr lang="en-US" altLang="en-US" sz="2400"/>
              <a:t>A shift from compliance-based Family Service Plans to change-based, individualized, behaviorally-specific plans; </a:t>
            </a:r>
          </a:p>
          <a:p>
            <a:pPr marL="457200" indent="-457200" eaLnBrk="1" hangingPunct="1">
              <a:buFont typeface="Georgia" panose="02040502050405020303" pitchFamily="18" charset="0"/>
              <a:buAutoNum type="arabicPeriod"/>
            </a:pPr>
            <a:r>
              <a:rPr lang="en-US" altLang="en-US" sz="2400"/>
              <a:t>Understanding that safety is the responsibility of all staff regardless of their role and function. That is, safety concepts and practice provide the focus for all interventions; and </a:t>
            </a:r>
          </a:p>
          <a:p>
            <a:pPr marL="457200" indent="-457200" eaLnBrk="1" hangingPunct="1">
              <a:buFont typeface="Georgia" panose="02040502050405020303" pitchFamily="18" charset="0"/>
              <a:buAutoNum type="arabicPeriod"/>
            </a:pPr>
            <a:r>
              <a:rPr lang="en-US" altLang="en-US" sz="2400"/>
              <a:t>Understanding that CYS is an intrusive intervention, under state law and mandate, for children and families who cannot protect their children.</a:t>
            </a:r>
          </a:p>
        </p:txBody>
      </p:sp>
      <p:sp>
        <p:nvSpPr>
          <p:cNvPr id="6" name="Slide Number Placeholder 5">
            <a:extLst>
              <a:ext uri="{FF2B5EF4-FFF2-40B4-BE49-F238E27FC236}">
                <a16:creationId xmlns:a16="http://schemas.microsoft.com/office/drawing/2014/main" id="{317033B6-1D96-44BC-8A8D-ADEDE6DC0BD3}"/>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C0AA013-1D06-487C-A00D-30DA71E78157}" type="slidenum">
              <a:rPr lang="en-US" altLang="en-US" sz="1200">
                <a:latin typeface="Georgia" panose="02040502050405020303" pitchFamily="18" charset="0"/>
                <a:ea typeface="Osaka"/>
              </a:rPr>
              <a:pPr/>
              <a:t>7</a:t>
            </a:fld>
            <a:endParaRPr lang="en-US" altLang="en-US" sz="1200">
              <a:latin typeface="Georgia" panose="02040502050405020303" pitchFamily="18" charset="0"/>
              <a:ea typeface="Osak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6059DE22-11C4-4D9B-99E0-21730CFEB684}"/>
              </a:ext>
            </a:extLst>
          </p:cNvPr>
          <p:cNvSpPr>
            <a:spLocks noGrp="1"/>
          </p:cNvSpPr>
          <p:nvPr>
            <p:ph type="title"/>
          </p:nvPr>
        </p:nvSpPr>
        <p:spPr>
          <a:xfrm>
            <a:off x="722313" y="4406900"/>
            <a:ext cx="7772400" cy="1295400"/>
          </a:xfrm>
        </p:spPr>
        <p:txBody>
          <a:bodyPr/>
          <a:lstStyle/>
          <a:p>
            <a:pPr eaLnBrk="1" hangingPunct="1">
              <a:defRPr/>
            </a:pPr>
            <a:r>
              <a:rPr lang="en-US">
                <a:cs typeface="+mj-cs"/>
              </a:rPr>
              <a:t>What’s In It For Me?</a:t>
            </a:r>
          </a:p>
        </p:txBody>
      </p:sp>
      <p:sp>
        <p:nvSpPr>
          <p:cNvPr id="18435" name="Subtitle 2">
            <a:extLst>
              <a:ext uri="{FF2B5EF4-FFF2-40B4-BE49-F238E27FC236}">
                <a16:creationId xmlns:a16="http://schemas.microsoft.com/office/drawing/2014/main" id="{A20D3359-C0B1-4F6A-89A3-9BFF86C3CF19}"/>
              </a:ext>
            </a:extLst>
          </p:cNvPr>
          <p:cNvSpPr>
            <a:spLocks noGrp="1"/>
          </p:cNvSpPr>
          <p:nvPr>
            <p:ph type="body" idx="1"/>
          </p:nvPr>
        </p:nvSpPr>
        <p:spPr/>
        <p:txBody>
          <a:bodyPr/>
          <a:lstStyle/>
          <a:p>
            <a:pPr eaLnBrk="1" hangingPunct="1"/>
            <a:r>
              <a:rPr lang="en-US" altLang="en-US"/>
              <a:t>Review of Learning Objectives</a:t>
            </a:r>
          </a:p>
        </p:txBody>
      </p:sp>
      <p:sp>
        <p:nvSpPr>
          <p:cNvPr id="6" name="Slide Number Placeholder 5">
            <a:extLst>
              <a:ext uri="{FF2B5EF4-FFF2-40B4-BE49-F238E27FC236}">
                <a16:creationId xmlns:a16="http://schemas.microsoft.com/office/drawing/2014/main" id="{DBBB5C9C-378D-4AC6-A493-3DE158CBB9D4}"/>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E563604-EE0E-4315-924A-762AEA0F0AB0}" type="slidenum">
              <a:rPr lang="en-US" altLang="en-US" sz="1200">
                <a:latin typeface="Georgia" panose="02040502050405020303" pitchFamily="18" charset="0"/>
                <a:ea typeface="Osaka"/>
              </a:rPr>
              <a:pPr/>
              <a:t>8</a:t>
            </a:fld>
            <a:endParaRPr lang="en-US" altLang="en-US" sz="1200">
              <a:latin typeface="Georgia" panose="02040502050405020303" pitchFamily="18" charset="0"/>
              <a:ea typeface="Osak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9">
            <a:extLst>
              <a:ext uri="{FF2B5EF4-FFF2-40B4-BE49-F238E27FC236}">
                <a16:creationId xmlns:a16="http://schemas.microsoft.com/office/drawing/2014/main" id="{82C6CC8E-B314-4341-9836-B2C8A349A4B0}"/>
              </a:ext>
            </a:extLst>
          </p:cNvPr>
          <p:cNvSpPr>
            <a:spLocks noGrp="1"/>
          </p:cNvSpPr>
          <p:nvPr>
            <p:ph idx="1"/>
          </p:nvPr>
        </p:nvSpPr>
        <p:spPr>
          <a:xfrm>
            <a:off x="469900" y="1438275"/>
            <a:ext cx="8248650" cy="4881563"/>
          </a:xfrm>
        </p:spPr>
        <p:txBody>
          <a:bodyPr/>
          <a:lstStyle/>
          <a:p>
            <a:pPr algn="ctr" eaLnBrk="1" hangingPunct="1">
              <a:buFont typeface="Wingdings 3" pitchFamily="18" charset="2"/>
              <a:buNone/>
              <a:defRPr/>
            </a:pPr>
            <a:r>
              <a:rPr lang="en-US" sz="1900" b="1" u="sng" dirty="0">
                <a:latin typeface="+mj-lt"/>
                <a:cs typeface="Arial" pitchFamily="34" charset="0"/>
              </a:rPr>
              <a:t>Day 1</a:t>
            </a:r>
          </a:p>
          <a:p>
            <a:pPr algn="ctr" eaLnBrk="1" hangingPunct="1">
              <a:buFont typeface="Wingdings 3" pitchFamily="18" charset="2"/>
              <a:buNone/>
              <a:defRPr/>
            </a:pPr>
            <a:r>
              <a:rPr lang="en-US" sz="1900" dirty="0">
                <a:latin typeface="+mj-lt"/>
                <a:cs typeface="+mn-cs"/>
              </a:rPr>
              <a:t>Welcome &amp; Introductions</a:t>
            </a:r>
          </a:p>
          <a:p>
            <a:pPr algn="ctr" eaLnBrk="1" hangingPunct="1">
              <a:buFont typeface="Wingdings 3" pitchFamily="18" charset="2"/>
              <a:buNone/>
              <a:defRPr/>
            </a:pPr>
            <a:r>
              <a:rPr lang="en-US" sz="1900" dirty="0">
                <a:latin typeface="+mj-lt"/>
                <a:cs typeface="+mn-cs"/>
              </a:rPr>
              <a:t>The Safety Threshold</a:t>
            </a:r>
          </a:p>
          <a:p>
            <a:pPr algn="ctr" eaLnBrk="1" hangingPunct="1">
              <a:buFont typeface="Wingdings 3" pitchFamily="18" charset="2"/>
              <a:buNone/>
              <a:defRPr/>
            </a:pPr>
            <a:r>
              <a:rPr lang="en-US" sz="1900" dirty="0">
                <a:latin typeface="+mj-lt"/>
                <a:cs typeface="+mn-cs"/>
              </a:rPr>
              <a:t>Present Danger Threats</a:t>
            </a:r>
          </a:p>
          <a:p>
            <a:pPr algn="ctr" eaLnBrk="1" hangingPunct="1">
              <a:buFont typeface="Wingdings 3" pitchFamily="18" charset="2"/>
              <a:buNone/>
              <a:defRPr/>
            </a:pPr>
            <a:r>
              <a:rPr lang="en-US" sz="1900" dirty="0">
                <a:latin typeface="+mj-lt"/>
                <a:cs typeface="+mn-cs"/>
              </a:rPr>
              <a:t>Impending Danger Threats</a:t>
            </a:r>
          </a:p>
          <a:p>
            <a:pPr algn="ctr" eaLnBrk="1" hangingPunct="1">
              <a:buFont typeface="Wingdings 3" pitchFamily="18" charset="2"/>
              <a:buNone/>
              <a:defRPr/>
            </a:pPr>
            <a:r>
              <a:rPr lang="en-US" sz="1900" b="1" u="sng" dirty="0">
                <a:latin typeface="+mj-lt"/>
                <a:cs typeface="+mn-cs"/>
              </a:rPr>
              <a:t> </a:t>
            </a:r>
            <a:r>
              <a:rPr lang="en-US" sz="1900" b="1" u="sng" dirty="0">
                <a:latin typeface="+mj-lt"/>
                <a:cs typeface="Arial" pitchFamily="34" charset="0"/>
              </a:rPr>
              <a:t>Day 2</a:t>
            </a:r>
          </a:p>
          <a:p>
            <a:pPr algn="ctr" eaLnBrk="1" hangingPunct="1">
              <a:buFont typeface="Wingdings 3" pitchFamily="18" charset="2"/>
              <a:buNone/>
              <a:defRPr/>
            </a:pPr>
            <a:r>
              <a:rPr lang="en-US" sz="1900" dirty="0">
                <a:latin typeface="+mj-lt"/>
                <a:cs typeface="+mn-cs"/>
              </a:rPr>
              <a:t> Connecting Safety Threats to the Casework Process</a:t>
            </a:r>
          </a:p>
          <a:p>
            <a:pPr algn="ctr" eaLnBrk="1" hangingPunct="1">
              <a:buFont typeface="Wingdings 3" pitchFamily="18" charset="2"/>
              <a:buNone/>
              <a:defRPr/>
            </a:pPr>
            <a:r>
              <a:rPr lang="en-US" sz="1900" dirty="0">
                <a:latin typeface="+mj-lt"/>
                <a:cs typeface="+mn-cs"/>
              </a:rPr>
              <a:t>Caregiver Protective Capacities</a:t>
            </a:r>
          </a:p>
          <a:p>
            <a:pPr algn="ctr" eaLnBrk="1" hangingPunct="1">
              <a:buFont typeface="Wingdings 3" pitchFamily="18" charset="2"/>
              <a:buNone/>
              <a:defRPr/>
            </a:pPr>
            <a:r>
              <a:rPr lang="en-US" sz="1900" dirty="0">
                <a:latin typeface="+mj-lt"/>
                <a:cs typeface="+mn-cs"/>
              </a:rPr>
              <a:t>Safety Analysis &amp; Decision Making</a:t>
            </a:r>
          </a:p>
          <a:p>
            <a:pPr algn="ctr" eaLnBrk="1" hangingPunct="1">
              <a:buFont typeface="Wingdings 3" pitchFamily="18" charset="2"/>
              <a:buNone/>
              <a:defRPr/>
            </a:pPr>
            <a:r>
              <a:rPr lang="en-US" sz="1900" dirty="0">
                <a:latin typeface="+mj-lt"/>
                <a:cs typeface="+mn-cs"/>
              </a:rPr>
              <a:t> </a:t>
            </a:r>
            <a:r>
              <a:rPr lang="en-US" sz="1900" b="1" u="sng" dirty="0">
                <a:latin typeface="+mj-lt"/>
                <a:cs typeface="Arial" pitchFamily="34" charset="0"/>
              </a:rPr>
              <a:t>Day 3</a:t>
            </a:r>
          </a:p>
          <a:p>
            <a:pPr algn="ctr" eaLnBrk="1" hangingPunct="1">
              <a:buFont typeface="Wingdings 3" pitchFamily="18" charset="2"/>
              <a:buNone/>
              <a:defRPr/>
            </a:pPr>
            <a:r>
              <a:rPr lang="en-US" sz="1900" dirty="0">
                <a:latin typeface="+mj-lt"/>
                <a:cs typeface="+mn-cs"/>
              </a:rPr>
              <a:t> Safety Plan Management</a:t>
            </a:r>
          </a:p>
          <a:p>
            <a:pPr algn="ctr" eaLnBrk="1" hangingPunct="1">
              <a:buFont typeface="Wingdings 3" pitchFamily="18" charset="2"/>
              <a:buNone/>
              <a:defRPr/>
            </a:pPr>
            <a:r>
              <a:rPr lang="en-US" sz="1900" dirty="0">
                <a:latin typeface="+mj-lt"/>
                <a:cs typeface="+mn-cs"/>
              </a:rPr>
              <a:t>Putting the Pieces Together – The Smith Family Safety Assessment</a:t>
            </a:r>
          </a:p>
          <a:p>
            <a:pPr algn="ctr" eaLnBrk="1" hangingPunct="1">
              <a:buFont typeface="Wingdings 3" pitchFamily="18" charset="2"/>
              <a:buNone/>
              <a:defRPr/>
            </a:pPr>
            <a:r>
              <a:rPr lang="en-US" sz="1900" dirty="0">
                <a:latin typeface="+mj-lt"/>
                <a:cs typeface="+mn-cs"/>
              </a:rPr>
              <a:t>Workshop Closure &amp; Evaluations</a:t>
            </a:r>
          </a:p>
        </p:txBody>
      </p:sp>
      <p:sp>
        <p:nvSpPr>
          <p:cNvPr id="19459" name="Title 8">
            <a:extLst>
              <a:ext uri="{FF2B5EF4-FFF2-40B4-BE49-F238E27FC236}">
                <a16:creationId xmlns:a16="http://schemas.microsoft.com/office/drawing/2014/main" id="{DA16F851-14C3-4D1C-8F9F-E2D82998009F}"/>
              </a:ext>
            </a:extLst>
          </p:cNvPr>
          <p:cNvSpPr>
            <a:spLocks noGrp="1"/>
          </p:cNvSpPr>
          <p:nvPr>
            <p:ph type="title"/>
          </p:nvPr>
        </p:nvSpPr>
        <p:spPr>
          <a:xfrm>
            <a:off x="469900" y="793750"/>
            <a:ext cx="8229600" cy="590550"/>
          </a:xfrm>
        </p:spPr>
        <p:txBody>
          <a:bodyPr/>
          <a:lstStyle/>
          <a:p>
            <a:pPr eaLnBrk="1" hangingPunct="1"/>
            <a:r>
              <a:rPr lang="en-US" altLang="en-US"/>
              <a:t>Agenda</a:t>
            </a:r>
          </a:p>
        </p:txBody>
      </p:sp>
      <p:sp>
        <p:nvSpPr>
          <p:cNvPr id="6" name="Slide Number Placeholder 5">
            <a:extLst>
              <a:ext uri="{FF2B5EF4-FFF2-40B4-BE49-F238E27FC236}">
                <a16:creationId xmlns:a16="http://schemas.microsoft.com/office/drawing/2014/main" id="{9A03A7E5-51AC-4D67-A27D-935E97C51BDB}"/>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ED29E5C-2CD5-439D-B824-CE75FA388235}" type="slidenum">
              <a:rPr lang="en-US" altLang="en-US" sz="1200">
                <a:latin typeface="Georgia" panose="02040502050405020303" pitchFamily="18" charset="0"/>
                <a:ea typeface="Osaka"/>
              </a:rPr>
              <a:pPr/>
              <a:t>9</a:t>
            </a:fld>
            <a:endParaRPr lang="en-US" altLang="en-US" sz="1200">
              <a:ea typeface="Osaka"/>
            </a:endParaRPr>
          </a:p>
        </p:txBody>
      </p:sp>
    </p:spTree>
  </p:cSld>
  <p:clrMapOvr>
    <a:masterClrMapping/>
  </p:clrMapOvr>
</p:sld>
</file>

<file path=ppt/theme/theme1.xml><?xml version="1.0" encoding="utf-8"?>
<a:theme xmlns:a="http://schemas.openxmlformats.org/drawingml/2006/main" name="PowerPoint Presentation Template 08041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Osaka"/>
        <a:cs typeface=""/>
      </a:majorFont>
      <a:minorFont>
        <a:latin typeface="Georgi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70D736FBD75C4CA883685263A9457B" ma:contentTypeVersion="11" ma:contentTypeDescription="Create a new document." ma:contentTypeScope="" ma:versionID="46b5d05a71c2246ddcc8d045fda11567">
  <xsd:schema xmlns:xsd="http://www.w3.org/2001/XMLSchema" xmlns:xs="http://www.w3.org/2001/XMLSchema" xmlns:p="http://schemas.microsoft.com/office/2006/metadata/properties" xmlns:ns2="dfc80c4b-6fa3-477c-9f87-410f15734463" xmlns:ns3="071c875f-9e36-463c-b368-5c5870634cf2" targetNamespace="http://schemas.microsoft.com/office/2006/metadata/properties" ma:root="true" ma:fieldsID="4a307fc10529a4f0570ddbecef424674" ns2:_="" ns3:_="">
    <xsd:import namespace="dfc80c4b-6fa3-477c-9f87-410f15734463"/>
    <xsd:import namespace="071c875f-9e36-463c-b368-5c5870634cf2"/>
    <xsd:element name="properties">
      <xsd:complexType>
        <xsd:sequence>
          <xsd:element name="documentManagement">
            <xsd:complexType>
              <xsd:all>
                <xsd:element ref="ns2:MediaServiceMetadata" minOccurs="0"/>
                <xsd:element ref="ns2:MediaServiceFastMetadata" minOccurs="0"/>
                <xsd:element ref="ns2:Document_x0020_Category" minOccurs="0"/>
                <xsd:element ref="ns3:SharedWithUsers" minOccurs="0"/>
                <xsd:element ref="ns2:MediaServiceAutoTags" minOccurs="0"/>
                <xsd:element ref="ns2:MediaServiceDateTaken" minOccurs="0"/>
                <xsd:element ref="ns2:MediaServiceOCR" minOccurs="0"/>
                <xsd:element ref="ns3:SharedWithDetails" minOccurs="0"/>
                <xsd:element ref="ns2:MediaServiceLocation"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c80c4b-6fa3-477c-9f87-410f1573446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Document_x0020_Category" ma:index="10" nillable="true" ma:displayName="Document Category" ma:internalName="Document_x0020_Category">
      <xsd:simpleType>
        <xsd:restriction base="dms:Choice">
          <xsd:enumeration value="Help"/>
          <xsd:enumeration value="Information"/>
          <xsd:enumeration value="Policy"/>
        </xsd:restriction>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c875f-9e36-463c-b368-5c5870634cf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SharedWithUsers xmlns="071c875f-9e36-463c-b368-5c5870634cf2">
      <UserInfo>
        <DisplayName/>
        <AccountId xsi:nil="true"/>
        <AccountType/>
      </UserInfo>
    </SharedWithUsers>
    <Document_x0020_Category xmlns="dfc80c4b-6fa3-477c-9f87-410f15734463" xsi:nil="true"/>
  </documentManagement>
</p:properties>
</file>

<file path=customXml/itemProps1.xml><?xml version="1.0" encoding="utf-8"?>
<ds:datastoreItem xmlns:ds="http://schemas.openxmlformats.org/officeDocument/2006/customXml" ds:itemID="{45EAEA7E-2312-4C5F-8C5E-40B65E88AC7F}"/>
</file>

<file path=customXml/itemProps2.xml><?xml version="1.0" encoding="utf-8"?>
<ds:datastoreItem xmlns:ds="http://schemas.openxmlformats.org/officeDocument/2006/customXml" ds:itemID="{8296E736-F55A-4F22-AE3B-E10D1ACD6946}">
  <ds:schemaRefs>
    <ds:schemaRef ds:uri="http://schemas.microsoft.com/office/2006/metadata/longProperties"/>
  </ds:schemaRefs>
</ds:datastoreItem>
</file>

<file path=customXml/itemProps3.xml><?xml version="1.0" encoding="utf-8"?>
<ds:datastoreItem xmlns:ds="http://schemas.openxmlformats.org/officeDocument/2006/customXml" ds:itemID="{F39E8BD5-8A02-442D-8193-6C3218FC0D43}">
  <ds:schemaRefs>
    <ds:schemaRef ds:uri="http://schemas.microsoft.com/sharepoint/v3/contenttype/forms"/>
  </ds:schemaRefs>
</ds:datastoreItem>
</file>

<file path=customXml/itemProps4.xml><?xml version="1.0" encoding="utf-8"?>
<ds:datastoreItem xmlns:ds="http://schemas.openxmlformats.org/officeDocument/2006/customXml" ds:itemID="{C365D55C-F264-49B0-B5A0-6EA02850F175}"/>
</file>

<file path=docProps/app.xml><?xml version="1.0" encoding="utf-8"?>
<Properties xmlns="http://schemas.openxmlformats.org/officeDocument/2006/extended-properties" xmlns:vt="http://schemas.openxmlformats.org/officeDocument/2006/docPropsVTypes">
  <Template>PowerPoint Presentation Template 080411</Template>
  <TotalTime>1555</TotalTime>
  <Words>3200</Words>
  <Application>Microsoft Office PowerPoint</Application>
  <PresentationFormat>On-screen Show (4:3)</PresentationFormat>
  <Paragraphs>461</Paragraphs>
  <Slides>53</Slides>
  <Notes>48</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PowerPoint Presentation Template 080411</vt:lpstr>
      <vt:lpstr>PowerPoint Presentation</vt:lpstr>
      <vt:lpstr>Ground Rules</vt:lpstr>
      <vt:lpstr>Name Tents</vt:lpstr>
      <vt:lpstr>Characteristics of Safety &amp; Safe Environment</vt:lpstr>
      <vt:lpstr>Information Explored to Identify Characteristics of Safety &amp; A Safe Environment</vt:lpstr>
      <vt:lpstr>PowerPoint Presentation</vt:lpstr>
      <vt:lpstr>Paradigm Shifts</vt:lpstr>
      <vt:lpstr>What’s In It For Me?</vt:lpstr>
      <vt:lpstr>Agenda</vt:lpstr>
      <vt:lpstr>Types of Assessment</vt:lpstr>
      <vt:lpstr>What is Different About…</vt:lpstr>
      <vt:lpstr>Risk vs. Safety</vt:lpstr>
      <vt:lpstr>Global Definitions</vt:lpstr>
      <vt:lpstr>Pennsylvania Safety Threshold Criteria</vt:lpstr>
      <vt:lpstr>Risk to Safety Continuum</vt:lpstr>
      <vt:lpstr>Present Danger</vt:lpstr>
      <vt:lpstr>Present Danger Threat Categories</vt:lpstr>
      <vt:lpstr>What is Different About…</vt:lpstr>
      <vt:lpstr>Impending Danger Is…</vt:lpstr>
      <vt:lpstr>Pennsylvania Safety Threats</vt:lpstr>
      <vt:lpstr>Agenda</vt:lpstr>
      <vt:lpstr>Interview Protocol</vt:lpstr>
      <vt:lpstr>Documentation Example #1</vt:lpstr>
      <vt:lpstr>Documentation Example #2</vt:lpstr>
      <vt:lpstr>Documentation Example #3</vt:lpstr>
      <vt:lpstr>Documentation Example #4</vt:lpstr>
      <vt:lpstr>Documentation Example #5</vt:lpstr>
      <vt:lpstr>Interval Policy</vt:lpstr>
      <vt:lpstr>In-Home Safety Assessment Instrument Fields</vt:lpstr>
      <vt:lpstr>Protective Capacity </vt:lpstr>
      <vt:lpstr>Levels of Protective Capacities</vt:lpstr>
      <vt:lpstr>Key Questions When Exploring Protective Capacities…</vt:lpstr>
      <vt:lpstr>The purpose for safety intervention analysis…</vt:lpstr>
      <vt:lpstr>The purpose for safety intervention analysis…, (cont’d)</vt:lpstr>
      <vt:lpstr>In-Home Safety Decisions</vt:lpstr>
      <vt:lpstr>In-Home Safety Decisions, (cont’d)</vt:lpstr>
      <vt:lpstr>In-Home Safety Decisions, (cont’d)</vt:lpstr>
      <vt:lpstr>Agenda</vt:lpstr>
      <vt:lpstr>PowerPoint Presentation</vt:lpstr>
      <vt:lpstr>What is a Safety Plan?</vt:lpstr>
      <vt:lpstr>A Safety Plan Must:</vt:lpstr>
      <vt:lpstr>Types of Safety Plans</vt:lpstr>
      <vt:lpstr>Information On A Safety Plan</vt:lpstr>
      <vt:lpstr>Your Safety Plan Resources</vt:lpstr>
      <vt:lpstr>Safety Plan vs. Family Service Plan</vt:lpstr>
      <vt:lpstr>When is a Safety Plan Sufficient?</vt:lpstr>
      <vt:lpstr>The Smith Family Exercise</vt:lpstr>
      <vt:lpstr>Characteristics of Safety &amp; Safe Environment</vt:lpstr>
      <vt:lpstr>Information Explored to Identify Characteristics of Safety &amp; A Safe Environment</vt:lpstr>
      <vt:lpstr>Action Planning….</vt:lpstr>
      <vt:lpstr>Remaining Questions…</vt:lpstr>
      <vt:lpstr>Training Evaluations</vt:lpstr>
      <vt:lpstr>Thank You!!</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Eugene L. Detter</dc:creator>
  <cp:keywords>Templates</cp:keywords>
  <cp:lastModifiedBy>Andrea Merovich</cp:lastModifiedBy>
  <cp:revision>113</cp:revision>
  <dcterms:created xsi:type="dcterms:W3CDTF">2011-08-05T00:22:54Z</dcterms:created>
  <dcterms:modified xsi:type="dcterms:W3CDTF">2019-02-07T20:20:16Z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xd_Signature">
    <vt:lpwstr/>
  </property>
  <property fmtid="{D5CDD505-2E9C-101B-9397-08002B2CF9AE}" pid="3" name="display_urn:schemas-microsoft-com:office:office#Editor">
    <vt:lpwstr>PACWRC</vt:lpwstr>
  </property>
  <property fmtid="{D5CDD505-2E9C-101B-9397-08002B2CF9AE}" pid="4" name="Order">
    <vt:r8>18935400</vt:r8>
  </property>
  <property fmtid="{D5CDD505-2E9C-101B-9397-08002B2CF9AE}" pid="5" name="xd_ProgID">
    <vt:lpwstr/>
  </property>
  <property fmtid="{D5CDD505-2E9C-101B-9397-08002B2CF9AE}" pid="6" name="SharedWithUsers">
    <vt:lpwstr/>
  </property>
  <property fmtid="{D5CDD505-2E9C-101B-9397-08002B2CF9AE}" pid="7" name="display_urn:schemas-microsoft-com:office:office#Author">
    <vt:lpwstr>PACWRC</vt:lpwstr>
  </property>
  <property fmtid="{D5CDD505-2E9C-101B-9397-08002B2CF9AE}" pid="8" name="ComplianceAssetId">
    <vt:lpwstr/>
  </property>
  <property fmtid="{D5CDD505-2E9C-101B-9397-08002B2CF9AE}" pid="9" name="TemplateUrl">
    <vt:lpwstr/>
  </property>
  <property fmtid="{D5CDD505-2E9C-101B-9397-08002B2CF9AE}" pid="10" name="ContentTypeId">
    <vt:lpwstr>0x0101008670D736FBD75C4CA883685263A9457B</vt:lpwstr>
  </property>
  <property fmtid="{D5CDD505-2E9C-101B-9397-08002B2CF9AE}" pid="11" name="_SourceUrl">
    <vt:lpwstr/>
  </property>
  <property fmtid="{D5CDD505-2E9C-101B-9397-08002B2CF9AE}" pid="12" name="_SharedFileIndex">
    <vt:lpwstr/>
  </property>
  <property fmtid="{D5CDD505-2E9C-101B-9397-08002B2CF9AE}" pid="13" name="AuthorIds_UIVersion_2560">
    <vt:lpwstr>35</vt:lpwstr>
  </property>
</Properties>
</file>