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ann Marchi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8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717EE-CE18-45F0-A662-A032D500675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64671-0BAF-449F-9D2B-031F22EB3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Created by Educational Technology Network. www.edtechnetwork.com 2009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AED1EB-226B-4CA7-95B2-E4D2FB49609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6D242E8-B328-43AF-AF7A-65855356516B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5DD19A-E8E1-45E1-A93D-7E433A36AD74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0F98F6-3CA6-4818-94A6-9F270F521540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ED60799-62C9-4488-9338-FB4EC7130F2A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1ED4354-528B-4E5D-9842-4691FD68E095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3AF881B-C7C1-4114-A69E-6DF49DADD16E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AC44DC1-B37C-4501-A8FA-1BD86AD126C4}" type="slidenum">
              <a:rPr lang="en-US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FF1A90-EC81-460E-9DB6-36A3AEEFB3F3}" type="slidenum">
              <a:rPr lang="en-US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74A027-71E8-4951-86A9-ED4847F02BEA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2B8ED13-3F40-45D1-9E72-643E2862D4B2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52C8FD6-1F67-4B4B-B9A6-CC5B81D2AFF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AB0C9E-8954-4C88-8F8A-A99A1B7C5677}" type="slidenum">
              <a:rPr lang="en-US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E0F7D4A-549D-4C7E-88D9-DB1E1D68D58F}" type="slidenum">
              <a:rPr lang="en-US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F5967C5-34E9-4F81-87EF-4B90182C9C9C}" type="slidenum">
              <a:rPr lang="en-US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888F59-DBEC-458F-9FC7-94AAE0067779}" type="slidenum">
              <a:rPr lang="en-US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91CDC0-2EE3-4519-ACE9-D74EA7A35BE4}" type="slidenum">
              <a:rPr lang="en-US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9A9678-050A-40BF-BBD7-729FD9324F73}" type="slidenum">
              <a:rPr lang="en-US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B9D754-E1EE-4079-8CD1-77E6492F5909}" type="slidenum">
              <a:rPr lang="en-US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B819B54-1F22-49DE-9578-CA658EFD274C}" type="slidenum">
              <a:rPr lang="en-US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12443D-6F56-4FFC-A551-4583B460F1E2}" type="slidenum">
              <a:rPr lang="en-US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BC90D96-BEEF-42DB-9043-372E19250A4F}" type="slidenum">
              <a:rPr lang="en-US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D834819-12EC-4430-90E0-1F58858FFE85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2B7223E-E3A9-47AB-BCBB-A88B4A433FB9}" type="slidenum">
              <a:rPr lang="en-US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E18154-4974-42D5-813D-B28D86787151}" type="slidenum">
              <a:rPr lang="en-US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BAAF580-181B-4CB2-8704-DC1D39ED3715}" type="slidenum">
              <a:rPr lang="en-US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B5FC2EA-B159-4947-B9BD-1CB459DFDA2A}" type="slidenum">
              <a:rPr lang="en-US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7F42581-73F5-4624-B3EC-04AD44536964}" type="slidenum">
              <a:rPr lang="en-US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42A7F01-2476-4081-AF9F-752B483B092E}" type="slidenum">
              <a:rPr lang="en-US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6253F6-28A0-4DA4-A2A0-5FE97B687A4F}" type="slidenum">
              <a:rPr lang="en-US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C3BA106-75E2-40A2-86CD-7C2AA2417EDD}" type="slidenum">
              <a:rPr lang="en-US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8771CC-853B-4D53-9FF7-E2AFA6369651}" type="slidenum">
              <a:rPr lang="en-US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1B6E5F-9034-4C5D-ACBE-62F4FAC77B91}" type="slidenum">
              <a:rPr lang="en-US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23723DE-94B3-4F2F-975E-9EB896565934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EB2CD6-54DF-41AC-9A61-F982C584BD55}" type="slidenum">
              <a:rPr lang="en-US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D917B13-4DD7-4922-A724-0EF2990F399D}" type="slidenum">
              <a:rPr lang="en-US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791B392-C39B-4EBF-893F-490C6281796D}" type="slidenum">
              <a:rPr lang="en-US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BD55F72-11A4-416E-A055-D54740B0BA40}" type="slidenum">
              <a:rPr lang="en-US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A3B6032-1B11-4649-A3BD-1A85FC74AEEA}" type="slidenum">
              <a:rPr lang="en-US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624A112-5ECB-48BF-BE9F-EACA89778B97}" type="slidenum">
              <a:rPr lang="en-US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95BDD20-C3E8-49A5-911E-509AC746CAA3}" type="slidenum">
              <a:rPr lang="en-US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CC8AEA8-ECFC-4904-B5F7-6254FC8957D3}" type="slidenum">
              <a:rPr lang="en-US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F9CC6FF-2591-4F3F-B3E6-137E848C11BE}" type="slidenum">
              <a:rPr lang="en-US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F6F507-17F5-4FEB-B42A-9C9229B77D44}" type="slidenum">
              <a:rPr lang="en-US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6CC10E5-451A-4AF4-A397-23DE9D915E4C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875E886-7D61-46AD-8A15-ED10D67FDD01}" type="slidenum">
              <a:rPr lang="en-US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5A0FD5A-CA6F-4A34-AF03-C7DF42DF1439}" type="slidenum">
              <a:rPr lang="en-US">
                <a:solidFill>
                  <a:prstClr val="black"/>
                </a:solidFill>
              </a:rPr>
              <a:pPr>
                <a:defRPr/>
              </a:pPr>
              <a:t>51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8A6914E-AE28-4C2D-87CF-29EEC06668BD}" type="slidenum">
              <a:rPr lang="en-US">
                <a:solidFill>
                  <a:prstClr val="black"/>
                </a:solidFill>
              </a:rPr>
              <a:pPr>
                <a:defRPr/>
              </a:pPr>
              <a:t>52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CB1A25F-47E6-4E20-9C1F-960E9D76AF03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2F7C327-9B52-42BD-AFDB-7F866D8A25E9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A3FBBA-907F-4638-A9BD-D3357D1E1415}" type="slidenum">
              <a:rPr 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E113176-AECE-4331-B711-64FDA88E4326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9B178-159E-47CB-9710-11BC51A64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B297-5A80-4060-B37D-9C5486FAA9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9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3C1A-F54B-44B0-B0C0-D4C4D935F2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E1B5C-BA98-4006-8E0D-7F6433D962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6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25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DCB0-419A-4447-89F9-618F9D9DC5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95D83-5B73-4DD8-A75C-C7B53DBD9A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00E6E-34BA-4A66-BD92-C73EA418741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97ED0-FD7E-423A-B446-A615FBFCB3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4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94D6-AA1B-413E-8CD5-5F2EA7214FE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A00F-C15D-40D7-B1A7-9873E625B9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6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D4A9-D4B8-4FCB-8DAE-651103A30FF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AC7B-EC18-4F69-8197-6B9CB1ECDC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9C6D2-5A9E-4ECE-891F-2158C86E54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2AEBD-D539-4321-B8B3-1BDE8A5C05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3F8A6-93DC-4A16-879C-40AC40BCA1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CFBC-0F4C-40F0-AACF-8E39E61B34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4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37A5-2D6D-4984-B37E-3A88E21E68B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363C-7734-4C51-8A7D-60E08B1A42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0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DC70-175F-4380-8F2A-5D3B4B7DBF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632F-9FB4-4C6B-9470-FC1AC268D1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9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398F-3CE8-446F-B1D1-990E2E7094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75D46-09FC-4A0B-B9AB-0CB83E75F7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46E5D-4AFD-4227-9850-A00864A3F662}" type="datetimeFigureOut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16" charset="-128"/>
              </a:rPr>
              <a:pPr>
                <a:defRPr/>
              </a:pPr>
              <a:t>1/29/2015</a:t>
            </a:fld>
            <a:endParaRPr lang="en-US" dirty="0">
              <a:solidFill>
                <a:prstClr val="black">
                  <a:tint val="75000"/>
                </a:prstClr>
              </a:solidFill>
              <a:ea typeface="ＭＳ Ｐゴシック" pitchFamily="16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ea typeface="ＭＳ Ｐゴシック" pitchFamily="16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0AEFD5-6136-4734-85AA-BA5A9B299A38}" type="slidenum">
              <a:rPr lang="en-US">
                <a:solidFill>
                  <a:prstClr val="black">
                    <a:tint val="75000"/>
                  </a:prstClr>
                </a:solidFill>
                <a:ea typeface="ＭＳ Ｐゴシック" pitchFamily="16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30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eopardyIco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92805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191000"/>
            <a:ext cx="708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ＭＳ Ｐゴシック" pitchFamily="16" charset="-128"/>
                <a:cs typeface="Arial" charset="0"/>
              </a:rPr>
              <a:t>Time Frames and Conditions: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ea typeface="ＭＳ Ｐゴシック" pitchFamily="16" charset="-128"/>
                <a:cs typeface="Arial" charset="0"/>
              </a:rPr>
              <a:t>Permanency Decisions</a:t>
            </a:r>
          </a:p>
        </p:txBody>
      </p:sp>
    </p:spTree>
    <p:extLst>
      <p:ext uri="{BB962C8B-B14F-4D97-AF65-F5344CB8AC3E}">
        <p14:creationId xmlns:p14="http://schemas.microsoft.com/office/powerpoint/2010/main" val="40894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1 – 40 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a TPR petition?</a:t>
            </a:r>
          </a:p>
        </p:txBody>
      </p:sp>
      <p:pic>
        <p:nvPicPr>
          <p:cNvPr id="12291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3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1 - 50</a:t>
            </a:r>
          </a:p>
        </p:txBody>
      </p:sp>
      <p:sp>
        <p:nvSpPr>
          <p:cNvPr id="13315" name="Content Placeholder 2"/>
          <p:cNvSpPr txBox="1">
            <a:spLocks/>
          </p:cNvSpPr>
          <p:nvPr/>
        </p:nvSpPr>
        <p:spPr bwMode="auto">
          <a:xfrm>
            <a:off x="7620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A plan that must be implemented to control safety threats before a child in placement returns to a parent.</a:t>
            </a:r>
          </a:p>
        </p:txBody>
      </p:sp>
    </p:spTree>
    <p:extLst>
      <p:ext uri="{BB962C8B-B14F-4D97-AF65-F5344CB8AC3E}">
        <p14:creationId xmlns:p14="http://schemas.microsoft.com/office/powerpoint/2010/main" val="32586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1 – 50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an In-Home Safety Plan?</a:t>
            </a:r>
          </a:p>
        </p:txBody>
      </p:sp>
      <p:pic>
        <p:nvPicPr>
          <p:cNvPr id="14339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2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2 - 10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5364" name="Content Placeholder 3"/>
          <p:cNvSpPr txBox="1">
            <a:spLocks/>
          </p:cNvSpPr>
          <p:nvPr/>
        </p:nvSpPr>
        <p:spPr bwMode="auto">
          <a:xfrm>
            <a:off x="609600" y="175259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Prior to adoption finalization, the CCYA is responsible for advising and assisting the adoptive parents in determining this type of ongoing financial support.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45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2 – 10 </a:t>
            </a:r>
          </a:p>
        </p:txBody>
      </p:sp>
      <p:sp>
        <p:nvSpPr>
          <p:cNvPr id="1638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6387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4000" dirty="0" smtClean="0"/>
              <a:t>What is Adoption Assistance?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51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2 – 20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The timeframe in which the CCYA must finalize an adoption.</a:t>
            </a:r>
          </a:p>
        </p:txBody>
      </p:sp>
    </p:spTree>
    <p:extLst>
      <p:ext uri="{BB962C8B-B14F-4D97-AF65-F5344CB8AC3E}">
        <p14:creationId xmlns:p14="http://schemas.microsoft.com/office/powerpoint/2010/main" val="184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2 – 20 </a:t>
            </a:r>
          </a:p>
        </p:txBody>
      </p:sp>
      <p:sp>
        <p:nvSpPr>
          <p:cNvPr id="1843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18435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ontent Placeholder 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 What is 24 months from placement?</a:t>
            </a:r>
          </a:p>
        </p:txBody>
      </p:sp>
    </p:spTree>
    <p:extLst>
      <p:ext uri="{BB962C8B-B14F-4D97-AF65-F5344CB8AC3E}">
        <p14:creationId xmlns:p14="http://schemas.microsoft.com/office/powerpoint/2010/main" val="34208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2 - 30</a:t>
            </a: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9460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The age a child must give consent to be adopted or participate in adoption counseling.</a:t>
            </a:r>
          </a:p>
        </p:txBody>
      </p:sp>
    </p:spTree>
    <p:extLst>
      <p:ext uri="{BB962C8B-B14F-4D97-AF65-F5344CB8AC3E}">
        <p14:creationId xmlns:p14="http://schemas.microsoft.com/office/powerpoint/2010/main" val="31463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2 – 30 </a:t>
            </a:r>
          </a:p>
        </p:txBody>
      </p:sp>
      <p:sp>
        <p:nvSpPr>
          <p:cNvPr id="2048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20483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ontent Placeholder 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What is 12 years or older?</a:t>
            </a:r>
          </a:p>
        </p:txBody>
      </p:sp>
    </p:spTree>
    <p:extLst>
      <p:ext uri="{BB962C8B-B14F-4D97-AF65-F5344CB8AC3E}">
        <p14:creationId xmlns:p14="http://schemas.microsoft.com/office/powerpoint/2010/main" val="7757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2 - 40</a:t>
            </a:r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T</a:t>
            </a: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o finalize an adoption, this goal must be determined be unachievable.</a:t>
            </a:r>
          </a:p>
        </p:txBody>
      </p:sp>
    </p:spTree>
    <p:extLst>
      <p:ext uri="{BB962C8B-B14F-4D97-AF65-F5344CB8AC3E}">
        <p14:creationId xmlns:p14="http://schemas.microsoft.com/office/powerpoint/2010/main" val="1691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034772"/>
              </p:ext>
            </p:extLst>
          </p:nvPr>
        </p:nvGraphicFramePr>
        <p:xfrm>
          <a:off x="0" y="0"/>
          <a:ext cx="9144000" cy="690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8877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Return to Parent </a:t>
                      </a:r>
                      <a:r>
                        <a:rPr lang="en-US" sz="1800" b="0" dirty="0" smtClean="0">
                          <a:solidFill>
                            <a:schemeClr val="bg1"/>
                          </a:solidFill>
                        </a:rPr>
                        <a:t>(Reunification)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Adoption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PLC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Fit and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Willing Relative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APPLA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11430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11430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11430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11430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11430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4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2 – 40 </a:t>
            </a:r>
          </a:p>
        </p:txBody>
      </p:sp>
      <p:sp>
        <p:nvSpPr>
          <p:cNvPr id="2253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 What is return to parent?</a:t>
            </a:r>
          </a:p>
        </p:txBody>
      </p:sp>
      <p:pic>
        <p:nvPicPr>
          <p:cNvPr id="22531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2 - 50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/>
              <a:t>A</a:t>
            </a:r>
            <a:r>
              <a:rPr lang="en-US" altLang="en-US" sz="4000" dirty="0" smtClean="0"/>
              <a:t>n agreement to allow this may be signed by the adoptive parents and the biological family prior to an adoption finalization.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941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2 – 50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</a:t>
            </a:r>
            <a:r>
              <a:rPr lang="en-US" altLang="en-US" sz="4000" dirty="0"/>
              <a:t>c</a:t>
            </a:r>
            <a:r>
              <a:rPr lang="en-US" altLang="en-US" sz="4000" dirty="0" smtClean="0"/>
              <a:t>ontinuing contact?</a:t>
            </a:r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6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3 - 10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The acronym, PLC stands for this.</a:t>
            </a:r>
          </a:p>
        </p:txBody>
      </p:sp>
    </p:spTree>
    <p:extLst>
      <p:ext uri="{BB962C8B-B14F-4D97-AF65-F5344CB8AC3E}">
        <p14:creationId xmlns:p14="http://schemas.microsoft.com/office/powerpoint/2010/main" val="2986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3 – 10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Permanent Legal Custodian?</a:t>
            </a:r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1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3 - 20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en-US" sz="4000" dirty="0" smtClean="0"/>
          </a:p>
          <a:p>
            <a:pPr marL="0" indent="0" algn="ctr" eaLnBrk="1" hangingPunct="1">
              <a:buNone/>
            </a:pPr>
            <a:r>
              <a:rPr lang="en-US" sz="4000" dirty="0" smtClean="0"/>
              <a:t>For the </a:t>
            </a:r>
            <a:r>
              <a:rPr lang="en-US" sz="4000" dirty="0"/>
              <a:t>child who has this goal because he/she does not wish to be adopted, the child needs to participate in this service.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043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3 – 20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None/>
            </a:pPr>
            <a:endParaRPr lang="en-US" sz="4000" dirty="0" smtClean="0"/>
          </a:p>
          <a:p>
            <a:pPr marL="0" indent="0" algn="ctr" eaLnBrk="1" hangingPunct="1">
              <a:buNone/>
            </a:pPr>
            <a:r>
              <a:rPr lang="en-US" sz="4000" dirty="0" smtClean="0"/>
              <a:t>What </a:t>
            </a:r>
            <a:r>
              <a:rPr lang="en-US" sz="4000" dirty="0"/>
              <a:t>is adoption </a:t>
            </a:r>
            <a:r>
              <a:rPr lang="en-US" sz="4000" dirty="0" smtClean="0"/>
              <a:t>counseling</a:t>
            </a:r>
            <a:r>
              <a:rPr lang="en-US" sz="4000" dirty="0" smtClean="0"/>
              <a:t>? </a:t>
            </a:r>
            <a:endParaRPr lang="en-US" sz="4000" dirty="0" smtClean="0"/>
          </a:p>
          <a:p>
            <a:pPr marL="0" indent="0" algn="ctr" eaLnBrk="1" hangingPunct="1">
              <a:buNone/>
            </a:pPr>
            <a:r>
              <a:rPr lang="en-US" altLang="en-US" sz="2000" dirty="0" smtClean="0"/>
              <a:t>(example: Child Preparation)</a:t>
            </a:r>
            <a:endParaRPr lang="en-US" altLang="en-US" sz="2000" dirty="0" smtClean="0"/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1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3 - 30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The amount of time that a child must spend in the care of the identified custodian before a goal of PLC can be achieved.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3 – 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six months?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2800" dirty="0" smtClean="0"/>
              <a:t>(Six months need not be consecutive and some of the time can be prior to out-of-home care.)</a:t>
            </a:r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98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3 - 40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At least one of these types of hearings must take place before a goal of PLC can be achieved.</a:t>
            </a:r>
          </a:p>
        </p:txBody>
      </p:sp>
    </p:spTree>
    <p:extLst>
      <p:ext uri="{BB962C8B-B14F-4D97-AF65-F5344CB8AC3E}">
        <p14:creationId xmlns:p14="http://schemas.microsoft.com/office/powerpoint/2010/main" val="163560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1 - 10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  <p:sp>
        <p:nvSpPr>
          <p:cNvPr id="5124" name="Content Placeholder 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This goal is pursued at the same time as the primary permanency goal.</a:t>
            </a:r>
          </a:p>
        </p:txBody>
      </p:sp>
    </p:spTree>
    <p:extLst>
      <p:ext uri="{BB962C8B-B14F-4D97-AF65-F5344CB8AC3E}">
        <p14:creationId xmlns:p14="http://schemas.microsoft.com/office/powerpoint/2010/main" val="327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3 – 40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a permanency hearing?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7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3 - 50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These types of cases may require exceptions to general timelines and conditions.</a:t>
            </a:r>
          </a:p>
        </p:txBody>
      </p:sp>
    </p:spTree>
    <p:extLst>
      <p:ext uri="{BB962C8B-B14F-4D97-AF65-F5344CB8AC3E}">
        <p14:creationId xmlns:p14="http://schemas.microsoft.com/office/powerpoint/2010/main" val="7027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3 – 50 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are cases of aggravated circumstances and cases subject to ICWA?</a:t>
            </a:r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4 - 10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A dependent child requires this type of hearing to occur every six months, regardless of permanency goal.</a:t>
            </a:r>
          </a:p>
        </p:txBody>
      </p:sp>
    </p:spTree>
    <p:extLst>
      <p:ext uri="{BB962C8B-B14F-4D97-AF65-F5344CB8AC3E}">
        <p14:creationId xmlns:p14="http://schemas.microsoft.com/office/powerpoint/2010/main" val="35775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4 – 10 </a:t>
            </a:r>
          </a:p>
        </p:txBody>
      </p:sp>
      <p:sp>
        <p:nvSpPr>
          <p:cNvPr id="3686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36867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What is a permanency hearing?</a:t>
            </a:r>
          </a:p>
        </p:txBody>
      </p:sp>
    </p:spTree>
    <p:extLst>
      <p:ext uri="{BB962C8B-B14F-4D97-AF65-F5344CB8AC3E}">
        <p14:creationId xmlns:p14="http://schemas.microsoft.com/office/powerpoint/2010/main" val="42887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4 - 20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For a permanency goal of Fit and Willing Relative, the court needs to make an adjudication of this first.</a:t>
            </a:r>
          </a:p>
        </p:txBody>
      </p:sp>
    </p:spTree>
    <p:extLst>
      <p:ext uri="{BB962C8B-B14F-4D97-AF65-F5344CB8AC3E}">
        <p14:creationId xmlns:p14="http://schemas.microsoft.com/office/powerpoint/2010/main" val="5283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4 – 20 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dependency?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4 - 30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The </a:t>
            </a:r>
            <a:r>
              <a:rPr lang="en-US" sz="4000" dirty="0"/>
              <a:t>CCYA offers this type of financial assistance to approved kinship caregivers for the child under the goal of Fit and Willing Relative. 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61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4 – 30 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en-US" sz="4000" dirty="0" smtClean="0"/>
          </a:p>
          <a:p>
            <a:pPr marL="0" indent="0" algn="ctr" eaLnBrk="1" hangingPunct="1">
              <a:buNone/>
            </a:pPr>
            <a:endParaRPr lang="en-US" sz="4000" dirty="0" smtClean="0"/>
          </a:p>
          <a:p>
            <a:pPr marL="0" indent="0" algn="ctr" eaLnBrk="1" hangingPunct="1">
              <a:buNone/>
            </a:pPr>
            <a:r>
              <a:rPr lang="en-US" sz="4000" dirty="0" smtClean="0"/>
              <a:t>What are foster </a:t>
            </a:r>
            <a:r>
              <a:rPr lang="en-US" sz="4000" dirty="0"/>
              <a:t>care maintenance </a:t>
            </a:r>
            <a:r>
              <a:rPr lang="en-US" sz="4000" dirty="0" smtClean="0"/>
              <a:t>payments? </a:t>
            </a:r>
            <a:endParaRPr lang="en-US" sz="4000" dirty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6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4 - 40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None/>
            </a:pPr>
            <a:r>
              <a:rPr lang="en-US" sz="4000" dirty="0" smtClean="0"/>
              <a:t>The CCYA ensures that the </a:t>
            </a:r>
            <a:r>
              <a:rPr lang="en-US" sz="4000" dirty="0"/>
              <a:t>child with a goal of Fit and Willing Relative maintains connections to biological parents and siblings through this. 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085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1 – 10 </a:t>
            </a:r>
          </a:p>
        </p:txBody>
      </p:sp>
      <p:sp>
        <p:nvSpPr>
          <p:cNvPr id="614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6147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What is a concurrent goal?</a:t>
            </a:r>
          </a:p>
        </p:txBody>
      </p:sp>
    </p:spTree>
    <p:extLst>
      <p:ext uri="{BB962C8B-B14F-4D97-AF65-F5344CB8AC3E}">
        <p14:creationId xmlns:p14="http://schemas.microsoft.com/office/powerpoint/2010/main" val="32198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4 – 40 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frequent and quality visitation?</a:t>
            </a:r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2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4 - 50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A concurrent goal must be established by this time.</a:t>
            </a:r>
          </a:p>
        </p:txBody>
      </p:sp>
    </p:spTree>
    <p:extLst>
      <p:ext uri="{BB962C8B-B14F-4D97-AF65-F5344CB8AC3E}">
        <p14:creationId xmlns:p14="http://schemas.microsoft.com/office/powerpoint/2010/main" val="25334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4 – 50 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90 days from date of placement?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0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5 - 10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The acronym, APPLA stands for this.</a:t>
            </a:r>
          </a:p>
        </p:txBody>
      </p:sp>
    </p:spTree>
    <p:extLst>
      <p:ext uri="{BB962C8B-B14F-4D97-AF65-F5344CB8AC3E}">
        <p14:creationId xmlns:p14="http://schemas.microsoft.com/office/powerpoint/2010/main" val="18589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5 – 10 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Another Planned Permanency Living Arrangement?</a:t>
            </a:r>
          </a:p>
        </p:txBody>
      </p:sp>
      <p:pic>
        <p:nvPicPr>
          <p:cNvPr id="4710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79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5 - 20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When you have procedural questions about permanency planning in a specific case, you should first confer with this person.</a:t>
            </a:r>
          </a:p>
        </p:txBody>
      </p:sp>
    </p:spTree>
    <p:extLst>
      <p:ext uri="{BB962C8B-B14F-4D97-AF65-F5344CB8AC3E}">
        <p14:creationId xmlns:p14="http://schemas.microsoft.com/office/powerpoint/2010/main" val="12885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5 – 20 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Who is your supervisor?</a:t>
            </a:r>
          </a:p>
        </p:txBody>
      </p:sp>
      <p:pic>
        <p:nvPicPr>
          <p:cNvPr id="4915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3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5 - 30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This state document contains detailed explanations of all five permanency goals, including APPLA.</a:t>
            </a:r>
          </a:p>
        </p:txBody>
      </p:sp>
    </p:spTree>
    <p:extLst>
      <p:ext uri="{BB962C8B-B14F-4D97-AF65-F5344CB8AC3E}">
        <p14:creationId xmlns:p14="http://schemas.microsoft.com/office/powerpoint/2010/main" val="159731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5 – 30 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is the OCYF Concurrent Planning Bulletin?</a:t>
            </a:r>
          </a:p>
        </p:txBody>
      </p:sp>
      <p:pic>
        <p:nvPicPr>
          <p:cNvPr id="5120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8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5 - 40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These goals must be ruled out before APPLA becomes the primary goal.</a:t>
            </a:r>
          </a:p>
        </p:txBody>
      </p:sp>
    </p:spTree>
    <p:extLst>
      <p:ext uri="{BB962C8B-B14F-4D97-AF65-F5344CB8AC3E}">
        <p14:creationId xmlns:p14="http://schemas.microsoft.com/office/powerpoint/2010/main" val="42677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1 - 20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Content Placeholder 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These must be demonstrated at every permanency hearing.</a:t>
            </a:r>
          </a:p>
        </p:txBody>
      </p:sp>
    </p:spTree>
    <p:extLst>
      <p:ext uri="{BB962C8B-B14F-4D97-AF65-F5344CB8AC3E}">
        <p14:creationId xmlns:p14="http://schemas.microsoft.com/office/powerpoint/2010/main" val="367455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5 – 40 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are all other permanency goals?</a:t>
            </a:r>
          </a:p>
        </p:txBody>
      </p:sp>
      <p:pic>
        <p:nvPicPr>
          <p:cNvPr id="5325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0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5 - 50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This must be clearly identified and documented before APPLA becomes the primary goal.</a:t>
            </a:r>
          </a:p>
        </p:txBody>
      </p:sp>
    </p:spTree>
    <p:extLst>
      <p:ext uri="{BB962C8B-B14F-4D97-AF65-F5344CB8AC3E}">
        <p14:creationId xmlns:p14="http://schemas.microsoft.com/office/powerpoint/2010/main" val="23216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5 – 50 </a:t>
            </a:r>
          </a:p>
        </p:txBody>
      </p:sp>
      <p:sp>
        <p:nvSpPr>
          <p:cNvPr id="552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en-US" sz="4000" dirty="0" smtClean="0"/>
              <a:t>What are compelling reasons that no other goal serves the child’s best interest?</a:t>
            </a:r>
          </a:p>
        </p:txBody>
      </p:sp>
      <p:pic>
        <p:nvPicPr>
          <p:cNvPr id="5530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1 – 20 </a:t>
            </a: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pic>
        <p:nvPicPr>
          <p:cNvPr id="8195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What are Reasonable Efforts?</a:t>
            </a:r>
          </a:p>
        </p:txBody>
      </p:sp>
    </p:spTree>
    <p:extLst>
      <p:ext uri="{BB962C8B-B14F-4D97-AF65-F5344CB8AC3E}">
        <p14:creationId xmlns:p14="http://schemas.microsoft.com/office/powerpoint/2010/main" val="109337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1 - 30</a:t>
            </a:r>
          </a:p>
        </p:txBody>
      </p:sp>
      <p:sp>
        <p:nvSpPr>
          <p:cNvPr id="921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9220" name="Content Placeholder 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Permanency must be achieved for a child with the goal of returning to the parent within this timeframe.</a:t>
            </a:r>
          </a:p>
        </p:txBody>
      </p:sp>
    </p:spTree>
    <p:extLst>
      <p:ext uri="{BB962C8B-B14F-4D97-AF65-F5344CB8AC3E}">
        <p14:creationId xmlns:p14="http://schemas.microsoft.com/office/powerpoint/2010/main" val="308473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Answer 1 – 30 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en-US" dirty="0" smtClean="0"/>
          </a:p>
          <a:p>
            <a:pPr marL="0" indent="0" eaLnBrk="1" hangingPunct="1">
              <a:buFont typeface="Arial" charset="0"/>
              <a:buNone/>
            </a:pPr>
            <a:endParaRPr lang="en-US" altLang="en-US" dirty="0" smtClean="0"/>
          </a:p>
          <a:p>
            <a:pPr marL="0" indent="0" algn="ctr" eaLnBrk="1" hangingPunct="1">
              <a:buNone/>
            </a:pPr>
            <a:r>
              <a:rPr lang="en-US" sz="4000" dirty="0"/>
              <a:t>What is 12 months from the date of placement?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en-US" sz="4000" dirty="0" smtClean="0"/>
          </a:p>
        </p:txBody>
      </p:sp>
      <p:pic>
        <p:nvPicPr>
          <p:cNvPr id="10243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0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Question 1 - 40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1268" name="Content Placeholder 3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4000" dirty="0" smtClean="0">
              <a:solidFill>
                <a:prstClr val="white"/>
              </a:solidFill>
              <a:ea typeface="ＭＳ Ｐゴシック" pitchFamily="16" charset="-128"/>
              <a:cs typeface="Arial" charset="0"/>
            </a:endParaRPr>
          </a:p>
          <a:p>
            <a:pPr algn="ctr" eaLnBrk="1" fontAlgn="base" hangingPunct="1">
              <a:spcAft>
                <a:spcPct val="0"/>
              </a:spcAft>
              <a:buFont typeface="Arial" charset="0"/>
              <a:buNone/>
            </a:pPr>
            <a:r>
              <a:rPr lang="en-US" altLang="en-US" sz="4000" dirty="0" smtClean="0">
                <a:solidFill>
                  <a:prstClr val="white"/>
                </a:solidFill>
                <a:ea typeface="ＭＳ Ｐゴシック" pitchFamily="16" charset="-128"/>
                <a:cs typeface="Arial" charset="0"/>
              </a:rPr>
              <a:t>When a child has been in placement for 15 out of the last 22 months, the law requires this to be filed.</a:t>
            </a:r>
          </a:p>
        </p:txBody>
      </p:sp>
    </p:spTree>
    <p:extLst>
      <p:ext uri="{BB962C8B-B14F-4D97-AF65-F5344CB8AC3E}">
        <p14:creationId xmlns:p14="http://schemas.microsoft.com/office/powerpoint/2010/main" val="18698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1F49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939</Words>
  <Application>Microsoft Office PowerPoint</Application>
  <PresentationFormat>On-screen Show (4:3)</PresentationFormat>
  <Paragraphs>278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1_Office Theme</vt:lpstr>
      <vt:lpstr>PowerPoint Presentation</vt:lpstr>
      <vt:lpstr>PowerPoint Presentation</vt:lpstr>
      <vt:lpstr>Question 1 - 10</vt:lpstr>
      <vt:lpstr>Answer 1 – 10 </vt:lpstr>
      <vt:lpstr>Question 1 - 20</vt:lpstr>
      <vt:lpstr>Answer 1 – 20 </vt:lpstr>
      <vt:lpstr>Question 1 - 30</vt:lpstr>
      <vt:lpstr>Answer 1 – 30 </vt:lpstr>
      <vt:lpstr>Question 1 - 40</vt:lpstr>
      <vt:lpstr>Answer 1 – 40 </vt:lpstr>
      <vt:lpstr>Question 1 - 50</vt:lpstr>
      <vt:lpstr>Answer 1 – 50 </vt:lpstr>
      <vt:lpstr>Question 2 - 10</vt:lpstr>
      <vt:lpstr>Answer 2 – 10 </vt:lpstr>
      <vt:lpstr>Question 2 – 20</vt:lpstr>
      <vt:lpstr>Answer 2 – 20 </vt:lpstr>
      <vt:lpstr>Question 2 - 30</vt:lpstr>
      <vt:lpstr>Answer 2 – 30 </vt:lpstr>
      <vt:lpstr>Question 2 - 40</vt:lpstr>
      <vt:lpstr>Answer 2 – 40 </vt:lpstr>
      <vt:lpstr>Question 2 - 50</vt:lpstr>
      <vt:lpstr>Answer 2 – 50 </vt:lpstr>
      <vt:lpstr>Question 3 - 10</vt:lpstr>
      <vt:lpstr>Answer 3 – 10 </vt:lpstr>
      <vt:lpstr>Question 3 - 20</vt:lpstr>
      <vt:lpstr>Answer 3 – 20 </vt:lpstr>
      <vt:lpstr>Question 3 - 30</vt:lpstr>
      <vt:lpstr>Answer 3 – 30 </vt:lpstr>
      <vt:lpstr>Question 3 - 40</vt:lpstr>
      <vt:lpstr>Answer 3 – 40 </vt:lpstr>
      <vt:lpstr>Question 3 - 50</vt:lpstr>
      <vt:lpstr>Answer 3 – 50 </vt:lpstr>
      <vt:lpstr>Question 4 - 10</vt:lpstr>
      <vt:lpstr>Answer 4 – 10 </vt:lpstr>
      <vt:lpstr>Question 4 - 20</vt:lpstr>
      <vt:lpstr>Answer 4 – 20 </vt:lpstr>
      <vt:lpstr>Question 4 - 30</vt:lpstr>
      <vt:lpstr>Answer 4 – 30 </vt:lpstr>
      <vt:lpstr>Question 4 - 40</vt:lpstr>
      <vt:lpstr>Answer 4 – 40 </vt:lpstr>
      <vt:lpstr>Question 4 - 50</vt:lpstr>
      <vt:lpstr>Answer 4 – 50 </vt:lpstr>
      <vt:lpstr>Question 5 - 10</vt:lpstr>
      <vt:lpstr>Answer 5 – 10 </vt:lpstr>
      <vt:lpstr>Question 5 - 20</vt:lpstr>
      <vt:lpstr>Answer 5 – 20 </vt:lpstr>
      <vt:lpstr>Question 5 - 30</vt:lpstr>
      <vt:lpstr>Answer 5 – 30 </vt:lpstr>
      <vt:lpstr>Question 5 - 40</vt:lpstr>
      <vt:lpstr>Answer 5 – 40 </vt:lpstr>
      <vt:lpstr>Question 5 - 50</vt:lpstr>
      <vt:lpstr>Answer 5 – 50 </vt:lpstr>
    </vt:vector>
  </TitlesOfParts>
  <Company>The 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Merovich</dc:creator>
  <cp:lastModifiedBy>Maryann Marchi</cp:lastModifiedBy>
  <cp:revision>24</cp:revision>
  <dcterms:created xsi:type="dcterms:W3CDTF">2014-08-13T13:09:23Z</dcterms:created>
  <dcterms:modified xsi:type="dcterms:W3CDTF">2015-01-29T17:37:59Z</dcterms:modified>
</cp:coreProperties>
</file>