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850" r:id="rId2"/>
    <p:sldMasterId id="2147483862" r:id="rId3"/>
    <p:sldMasterId id="2147483875" r:id="rId4"/>
    <p:sldMasterId id="2147483888" r:id="rId5"/>
    <p:sldMasterId id="2147483901" r:id="rId6"/>
    <p:sldMasterId id="2147483914" r:id="rId7"/>
    <p:sldMasterId id="2147483927" r:id="rId8"/>
    <p:sldMasterId id="2147483940" r:id="rId9"/>
    <p:sldMasterId id="2147483953" r:id="rId10"/>
    <p:sldMasterId id="2147483966" r:id="rId11"/>
    <p:sldMasterId id="2147483979" r:id="rId12"/>
  </p:sldMasterIdLst>
  <p:notesMasterIdLst>
    <p:notesMasterId r:id="rId113"/>
  </p:notesMasterIdLst>
  <p:handoutMasterIdLst>
    <p:handoutMasterId r:id="rId114"/>
  </p:handoutMasterIdLst>
  <p:sldIdLst>
    <p:sldId id="694" r:id="rId13"/>
    <p:sldId id="513" r:id="rId14"/>
    <p:sldId id="518" r:id="rId15"/>
    <p:sldId id="519" r:id="rId16"/>
    <p:sldId id="520" r:id="rId17"/>
    <p:sldId id="521" r:id="rId18"/>
    <p:sldId id="517" r:id="rId19"/>
    <p:sldId id="532" r:id="rId20"/>
    <p:sldId id="533" r:id="rId21"/>
    <p:sldId id="653" r:id="rId22"/>
    <p:sldId id="536" r:id="rId23"/>
    <p:sldId id="534" r:id="rId24"/>
    <p:sldId id="535" r:id="rId25"/>
    <p:sldId id="500" r:id="rId26"/>
    <p:sldId id="675" r:id="rId27"/>
    <p:sldId id="676" r:id="rId28"/>
    <p:sldId id="677" r:id="rId29"/>
    <p:sldId id="678" r:id="rId30"/>
    <p:sldId id="679" r:id="rId31"/>
    <p:sldId id="681" r:id="rId32"/>
    <p:sldId id="682" r:id="rId33"/>
    <p:sldId id="680" r:id="rId34"/>
    <p:sldId id="683" r:id="rId35"/>
    <p:sldId id="524" r:id="rId36"/>
    <p:sldId id="546" r:id="rId37"/>
    <p:sldId id="547" r:id="rId38"/>
    <p:sldId id="548" r:id="rId39"/>
    <p:sldId id="549" r:id="rId40"/>
    <p:sldId id="663" r:id="rId41"/>
    <p:sldId id="664" r:id="rId42"/>
    <p:sldId id="665" r:id="rId43"/>
    <p:sldId id="522" r:id="rId44"/>
    <p:sldId id="511" r:id="rId45"/>
    <p:sldId id="512" r:id="rId46"/>
    <p:sldId id="316" r:id="rId47"/>
    <p:sldId id="501" r:id="rId48"/>
    <p:sldId id="317" r:id="rId49"/>
    <p:sldId id="379" r:id="rId50"/>
    <p:sldId id="510" r:id="rId51"/>
    <p:sldId id="324" r:id="rId52"/>
    <p:sldId id="514" r:id="rId53"/>
    <p:sldId id="504" r:id="rId54"/>
    <p:sldId id="545" r:id="rId55"/>
    <p:sldId id="525" r:id="rId56"/>
    <p:sldId id="557" r:id="rId57"/>
    <p:sldId id="558" r:id="rId58"/>
    <p:sldId id="562" r:id="rId59"/>
    <p:sldId id="563" r:id="rId60"/>
    <p:sldId id="564" r:id="rId61"/>
    <p:sldId id="565" r:id="rId62"/>
    <p:sldId id="550" r:id="rId63"/>
    <p:sldId id="526" r:id="rId64"/>
    <p:sldId id="619" r:id="rId65"/>
    <p:sldId id="620" r:id="rId66"/>
    <p:sldId id="685" r:id="rId67"/>
    <p:sldId id="686" r:id="rId68"/>
    <p:sldId id="687" r:id="rId69"/>
    <p:sldId id="551" r:id="rId70"/>
    <p:sldId id="527" r:id="rId71"/>
    <p:sldId id="624" r:id="rId72"/>
    <p:sldId id="625" r:id="rId73"/>
    <p:sldId id="654" r:id="rId74"/>
    <p:sldId id="552" r:id="rId75"/>
    <p:sldId id="528" r:id="rId76"/>
    <p:sldId id="629" r:id="rId77"/>
    <p:sldId id="630" r:id="rId78"/>
    <p:sldId id="631" r:id="rId79"/>
    <p:sldId id="632" r:id="rId80"/>
    <p:sldId id="553" r:id="rId81"/>
    <p:sldId id="666" r:id="rId82"/>
    <p:sldId id="667" r:id="rId83"/>
    <p:sldId id="668" r:id="rId84"/>
    <p:sldId id="529" r:id="rId85"/>
    <p:sldId id="634" r:id="rId86"/>
    <p:sldId id="635" r:id="rId87"/>
    <p:sldId id="636" r:id="rId88"/>
    <p:sldId id="691" r:id="rId89"/>
    <p:sldId id="637" r:id="rId90"/>
    <p:sldId id="656" r:id="rId91"/>
    <p:sldId id="655" r:id="rId92"/>
    <p:sldId id="638" r:id="rId93"/>
    <p:sldId id="639" r:id="rId94"/>
    <p:sldId id="640" r:id="rId95"/>
    <p:sldId id="554" r:id="rId96"/>
    <p:sldId id="530" r:id="rId97"/>
    <p:sldId id="684" r:id="rId98"/>
    <p:sldId id="642" r:id="rId99"/>
    <p:sldId id="690" r:id="rId100"/>
    <p:sldId id="643" r:id="rId101"/>
    <p:sldId id="555" r:id="rId102"/>
    <p:sldId id="531" r:id="rId103"/>
    <p:sldId id="689" r:id="rId104"/>
    <p:sldId id="692" r:id="rId105"/>
    <p:sldId id="693" r:id="rId106"/>
    <p:sldId id="652" r:id="rId107"/>
    <p:sldId id="695" r:id="rId108"/>
    <p:sldId id="644" r:id="rId109"/>
    <p:sldId id="645" r:id="rId110"/>
    <p:sldId id="646" r:id="rId111"/>
    <p:sldId id="696" r:id="rId11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ann Marchi" initials="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151"/>
    <a:srgbClr val="002B5E"/>
    <a:srgbClr val="CD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15" autoAdjust="0"/>
    <p:restoredTop sz="99290" autoAdjust="0"/>
  </p:normalViewPr>
  <p:slideViewPr>
    <p:cSldViewPr snapToGrid="0">
      <p:cViewPr varScale="1">
        <p:scale>
          <a:sx n="116" d="100"/>
          <a:sy n="116" d="100"/>
        </p:scale>
        <p:origin x="118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624"/>
    </p:cViewPr>
  </p:sorterViewPr>
  <p:notesViewPr>
    <p:cSldViewPr snapToGrid="0">
      <p:cViewPr>
        <p:scale>
          <a:sx n="100" d="100"/>
          <a:sy n="100" d="100"/>
        </p:scale>
        <p:origin x="3504" y="-678"/>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viewProps" Target="viewProp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slide" Target="slides/slide98.xml"/><Relationship Id="rId115"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presProps" Target="pres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675D3-9A1A-48EB-930B-D99F28306940}"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2FC9D6E7-9E58-4D4A-B5D3-4ADF6904AB72}">
      <dgm:prSet phldrT="[Text]"/>
      <dgm:spPr>
        <a:ln>
          <a:solidFill>
            <a:schemeClr val="accent1">
              <a:lumMod val="75000"/>
            </a:schemeClr>
          </a:solidFill>
        </a:ln>
      </dgm:spPr>
      <dgm:t>
        <a:bodyPr/>
        <a:lstStyle/>
        <a:p>
          <a:r>
            <a:rPr lang="en-US" b="1" dirty="0" smtClean="0"/>
            <a:t>Plan A</a:t>
          </a:r>
          <a:endParaRPr lang="en-US" b="1" dirty="0"/>
        </a:p>
      </dgm:t>
    </dgm:pt>
    <dgm:pt modelId="{69D30ACF-95B4-4383-A4DA-02BEF3E2522B}" type="parTrans" cxnId="{1F1EEFA0-CB52-4BD9-A6D5-055EB65ACD3C}">
      <dgm:prSet/>
      <dgm:spPr/>
      <dgm:t>
        <a:bodyPr/>
        <a:lstStyle/>
        <a:p>
          <a:endParaRPr lang="en-US"/>
        </a:p>
      </dgm:t>
    </dgm:pt>
    <dgm:pt modelId="{95655772-8303-4799-B91E-1925BC49CEE9}" type="sibTrans" cxnId="{1F1EEFA0-CB52-4BD9-A6D5-055EB65ACD3C}">
      <dgm:prSet/>
      <dgm:spPr/>
      <dgm:t>
        <a:bodyPr/>
        <a:lstStyle/>
        <a:p>
          <a:endParaRPr lang="en-US"/>
        </a:p>
      </dgm:t>
    </dgm:pt>
    <dgm:pt modelId="{AC459C58-B2BC-4247-A670-A5500FB84070}">
      <dgm:prSet phldrT="[Text]"/>
      <dgm:spPr/>
      <dgm:t>
        <a:bodyPr/>
        <a:lstStyle/>
        <a:p>
          <a:r>
            <a:rPr lang="en-US" b="1" dirty="0" smtClean="0"/>
            <a:t>Failure</a:t>
          </a:r>
          <a:endParaRPr lang="en-US" b="1" dirty="0"/>
        </a:p>
      </dgm:t>
    </dgm:pt>
    <dgm:pt modelId="{E301CBB9-9C99-4FE0-A1E5-8531F30DF73D}" type="parTrans" cxnId="{2B32CA54-E5A2-4695-844D-6696F3AB4CF0}">
      <dgm:prSet/>
      <dgm:spPr/>
      <dgm:t>
        <a:bodyPr/>
        <a:lstStyle/>
        <a:p>
          <a:endParaRPr lang="en-US" dirty="0"/>
        </a:p>
      </dgm:t>
    </dgm:pt>
    <dgm:pt modelId="{2A0BC4E8-A922-40D6-B6EB-BBC0F67CB0BB}" type="sibTrans" cxnId="{2B32CA54-E5A2-4695-844D-6696F3AB4CF0}">
      <dgm:prSet/>
      <dgm:spPr/>
      <dgm:t>
        <a:bodyPr/>
        <a:lstStyle/>
        <a:p>
          <a:endParaRPr lang="en-US"/>
        </a:p>
      </dgm:t>
    </dgm:pt>
    <dgm:pt modelId="{D3E5DE90-278A-43C1-8543-BB83E1AF48AF}">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b="1" dirty="0" smtClean="0">
              <a:solidFill>
                <a:schemeClr val="accent2">
                  <a:lumMod val="75000"/>
                </a:schemeClr>
              </a:solidFill>
            </a:rPr>
            <a:t>Plan B</a:t>
          </a:r>
          <a:endParaRPr lang="en-US" b="1" dirty="0">
            <a:solidFill>
              <a:schemeClr val="accent2">
                <a:lumMod val="75000"/>
              </a:schemeClr>
            </a:solidFill>
          </a:endParaRPr>
        </a:p>
      </dgm:t>
    </dgm:pt>
    <dgm:pt modelId="{317E64D8-ECBB-469F-8B94-6DF2BCE1E3D0}" type="parTrans" cxnId="{72462CA3-707B-4F18-AA4A-35CD4DB3F3B9}">
      <dgm:prSet/>
      <dgm:spPr>
        <a:ln>
          <a:solidFill>
            <a:srgbClr val="002060"/>
          </a:solidFill>
        </a:ln>
      </dgm:spPr>
      <dgm:t>
        <a:bodyPr/>
        <a:lstStyle/>
        <a:p>
          <a:endParaRPr lang="en-US" dirty="0"/>
        </a:p>
      </dgm:t>
    </dgm:pt>
    <dgm:pt modelId="{BCCE4B74-6B3F-48E7-BA10-6F8803C4E4F7}" type="sibTrans" cxnId="{72462CA3-707B-4F18-AA4A-35CD4DB3F3B9}">
      <dgm:prSet/>
      <dgm:spPr/>
      <dgm:t>
        <a:bodyPr/>
        <a:lstStyle/>
        <a:p>
          <a:endParaRPr lang="en-US"/>
        </a:p>
      </dgm:t>
    </dgm:pt>
    <dgm:pt modelId="{3BA66D8D-CD94-46DC-A661-50684064BCFB}">
      <dgm:prSet phldrT="[Text]"/>
      <dgm:spPr/>
      <dgm:t>
        <a:bodyPr/>
        <a:lstStyle/>
        <a:p>
          <a:r>
            <a:rPr lang="en-US" b="1" dirty="0" smtClean="0"/>
            <a:t>Success</a:t>
          </a:r>
          <a:endParaRPr lang="en-US" b="1" dirty="0"/>
        </a:p>
      </dgm:t>
    </dgm:pt>
    <dgm:pt modelId="{DECE740D-29F7-4A24-805F-63627A370F53}" type="parTrans" cxnId="{B5ABBD62-4A51-42BA-A2FC-88363CBB79E8}">
      <dgm:prSet/>
      <dgm:spPr/>
      <dgm:t>
        <a:bodyPr/>
        <a:lstStyle/>
        <a:p>
          <a:endParaRPr lang="en-US" dirty="0"/>
        </a:p>
      </dgm:t>
    </dgm:pt>
    <dgm:pt modelId="{F9510FE4-B189-462C-8169-6314C03BF14B}" type="sibTrans" cxnId="{B5ABBD62-4A51-42BA-A2FC-88363CBB79E8}">
      <dgm:prSet/>
      <dgm:spPr/>
      <dgm:t>
        <a:bodyPr/>
        <a:lstStyle/>
        <a:p>
          <a:endParaRPr lang="en-US"/>
        </a:p>
      </dgm:t>
    </dgm:pt>
    <dgm:pt modelId="{F6B7B8D2-0D06-4990-8002-60068CDA8F7B}">
      <dgm:prSet phldrT="[Text]">
        <dgm:style>
          <a:lnRef idx="1">
            <a:schemeClr val="accent2"/>
          </a:lnRef>
          <a:fillRef idx="2">
            <a:schemeClr val="accent2"/>
          </a:fillRef>
          <a:effectRef idx="1">
            <a:schemeClr val="accent2"/>
          </a:effectRef>
          <a:fontRef idx="minor">
            <a:schemeClr val="dk1"/>
          </a:fontRef>
        </dgm:style>
      </dgm:prSet>
      <dgm:spPr/>
      <dgm:t>
        <a:bodyPr/>
        <a:lstStyle/>
        <a:p>
          <a:r>
            <a:rPr lang="en-US" b="1" dirty="0" smtClean="0">
              <a:solidFill>
                <a:srgbClr val="002060"/>
              </a:solidFill>
            </a:rPr>
            <a:t>Permanency</a:t>
          </a:r>
          <a:endParaRPr lang="en-US" b="1" dirty="0">
            <a:solidFill>
              <a:srgbClr val="002060"/>
            </a:solidFill>
          </a:endParaRPr>
        </a:p>
      </dgm:t>
    </dgm:pt>
    <dgm:pt modelId="{9E3B681B-3062-4E93-8D4F-466BC979E9D8}" type="parTrans" cxnId="{9AFDCF4B-F974-4644-BA70-CF6160EDBEAB}">
      <dgm:prSet/>
      <dgm:spPr>
        <a:ln>
          <a:solidFill>
            <a:srgbClr val="002060"/>
          </a:solidFill>
        </a:ln>
      </dgm:spPr>
      <dgm:t>
        <a:bodyPr/>
        <a:lstStyle/>
        <a:p>
          <a:endParaRPr lang="en-US" dirty="0"/>
        </a:p>
      </dgm:t>
    </dgm:pt>
    <dgm:pt modelId="{F6D3EBB4-5CB2-4BD3-99C9-ED3270BFE4CA}" type="sibTrans" cxnId="{9AFDCF4B-F974-4644-BA70-CF6160EDBEAB}">
      <dgm:prSet/>
      <dgm:spPr/>
      <dgm:t>
        <a:bodyPr/>
        <a:lstStyle/>
        <a:p>
          <a:endParaRPr lang="en-US"/>
        </a:p>
      </dgm:t>
    </dgm:pt>
    <dgm:pt modelId="{2325C4BA-7852-430C-9AAB-C2D003132493}" type="pres">
      <dgm:prSet presAssocID="{C24675D3-9A1A-48EB-930B-D99F28306940}" presName="diagram" presStyleCnt="0">
        <dgm:presLayoutVars>
          <dgm:chPref val="1"/>
          <dgm:dir/>
          <dgm:animOne val="branch"/>
          <dgm:animLvl val="lvl"/>
          <dgm:resizeHandles val="exact"/>
        </dgm:presLayoutVars>
      </dgm:prSet>
      <dgm:spPr/>
      <dgm:t>
        <a:bodyPr/>
        <a:lstStyle/>
        <a:p>
          <a:endParaRPr lang="en-US"/>
        </a:p>
      </dgm:t>
    </dgm:pt>
    <dgm:pt modelId="{E67E86C9-D6D4-4893-A53D-ABB34255A277}" type="pres">
      <dgm:prSet presAssocID="{2FC9D6E7-9E58-4D4A-B5D3-4ADF6904AB72}" presName="root1" presStyleCnt="0"/>
      <dgm:spPr/>
    </dgm:pt>
    <dgm:pt modelId="{FD22E7CE-26CA-4099-A7F8-806A58709D00}" type="pres">
      <dgm:prSet presAssocID="{2FC9D6E7-9E58-4D4A-B5D3-4ADF6904AB72}" presName="LevelOneTextNode" presStyleLbl="node0" presStyleIdx="0" presStyleCnt="1">
        <dgm:presLayoutVars>
          <dgm:chPref val="3"/>
        </dgm:presLayoutVars>
      </dgm:prSet>
      <dgm:spPr/>
      <dgm:t>
        <a:bodyPr/>
        <a:lstStyle/>
        <a:p>
          <a:endParaRPr lang="en-US"/>
        </a:p>
      </dgm:t>
    </dgm:pt>
    <dgm:pt modelId="{8ACF7272-211F-497A-B896-F1012E8FDDE1}" type="pres">
      <dgm:prSet presAssocID="{2FC9D6E7-9E58-4D4A-B5D3-4ADF6904AB72}" presName="level2hierChild" presStyleCnt="0"/>
      <dgm:spPr/>
    </dgm:pt>
    <dgm:pt modelId="{F9A83112-2D7D-4264-A2C3-6C5B7BF31E50}" type="pres">
      <dgm:prSet presAssocID="{E301CBB9-9C99-4FE0-A1E5-8531F30DF73D}" presName="conn2-1" presStyleLbl="parChTrans1D2" presStyleIdx="0" presStyleCnt="2"/>
      <dgm:spPr/>
      <dgm:t>
        <a:bodyPr/>
        <a:lstStyle/>
        <a:p>
          <a:endParaRPr lang="en-US"/>
        </a:p>
      </dgm:t>
    </dgm:pt>
    <dgm:pt modelId="{6584907C-618C-4B5D-A07E-766526409683}" type="pres">
      <dgm:prSet presAssocID="{E301CBB9-9C99-4FE0-A1E5-8531F30DF73D}" presName="connTx" presStyleLbl="parChTrans1D2" presStyleIdx="0" presStyleCnt="2"/>
      <dgm:spPr/>
      <dgm:t>
        <a:bodyPr/>
        <a:lstStyle/>
        <a:p>
          <a:endParaRPr lang="en-US"/>
        </a:p>
      </dgm:t>
    </dgm:pt>
    <dgm:pt modelId="{087073F4-ABEB-46F8-9D38-77A3E22811AD}" type="pres">
      <dgm:prSet presAssocID="{AC459C58-B2BC-4247-A670-A5500FB84070}" presName="root2" presStyleCnt="0"/>
      <dgm:spPr/>
    </dgm:pt>
    <dgm:pt modelId="{0E5CE9EA-5087-4DFD-85B8-495826A9B083}" type="pres">
      <dgm:prSet presAssocID="{AC459C58-B2BC-4247-A670-A5500FB84070}" presName="LevelTwoTextNode" presStyleLbl="node2" presStyleIdx="0" presStyleCnt="2">
        <dgm:presLayoutVars>
          <dgm:chPref val="3"/>
        </dgm:presLayoutVars>
      </dgm:prSet>
      <dgm:spPr/>
      <dgm:t>
        <a:bodyPr/>
        <a:lstStyle/>
        <a:p>
          <a:endParaRPr lang="en-US"/>
        </a:p>
      </dgm:t>
    </dgm:pt>
    <dgm:pt modelId="{F998141E-B50E-44C0-813F-EE3C5BCB5328}" type="pres">
      <dgm:prSet presAssocID="{AC459C58-B2BC-4247-A670-A5500FB84070}" presName="level3hierChild" presStyleCnt="0"/>
      <dgm:spPr/>
    </dgm:pt>
    <dgm:pt modelId="{148BF513-EB62-4339-B75E-DF7AA11D4DBC}" type="pres">
      <dgm:prSet presAssocID="{317E64D8-ECBB-469F-8B94-6DF2BCE1E3D0}" presName="conn2-1" presStyleLbl="parChTrans1D3" presStyleIdx="0" presStyleCnt="2"/>
      <dgm:spPr/>
      <dgm:t>
        <a:bodyPr/>
        <a:lstStyle/>
        <a:p>
          <a:endParaRPr lang="en-US"/>
        </a:p>
      </dgm:t>
    </dgm:pt>
    <dgm:pt modelId="{1A69CA88-91F0-449A-8A30-7E6AD3D363EF}" type="pres">
      <dgm:prSet presAssocID="{317E64D8-ECBB-469F-8B94-6DF2BCE1E3D0}" presName="connTx" presStyleLbl="parChTrans1D3" presStyleIdx="0" presStyleCnt="2"/>
      <dgm:spPr/>
      <dgm:t>
        <a:bodyPr/>
        <a:lstStyle/>
        <a:p>
          <a:endParaRPr lang="en-US"/>
        </a:p>
      </dgm:t>
    </dgm:pt>
    <dgm:pt modelId="{B3136FDE-D37D-467A-B4C1-75EE66CD92CE}" type="pres">
      <dgm:prSet presAssocID="{D3E5DE90-278A-43C1-8543-BB83E1AF48AF}" presName="root2" presStyleCnt="0"/>
      <dgm:spPr/>
    </dgm:pt>
    <dgm:pt modelId="{5F46CFCA-DF87-4BC0-AE24-CFEC0B021ED4}" type="pres">
      <dgm:prSet presAssocID="{D3E5DE90-278A-43C1-8543-BB83E1AF48AF}" presName="LevelTwoTextNode" presStyleLbl="node3" presStyleIdx="0" presStyleCnt="2">
        <dgm:presLayoutVars>
          <dgm:chPref val="3"/>
        </dgm:presLayoutVars>
      </dgm:prSet>
      <dgm:spPr/>
      <dgm:t>
        <a:bodyPr/>
        <a:lstStyle/>
        <a:p>
          <a:endParaRPr lang="en-US"/>
        </a:p>
      </dgm:t>
    </dgm:pt>
    <dgm:pt modelId="{313EEB42-26D8-442B-A8B5-69BA17EECEA0}" type="pres">
      <dgm:prSet presAssocID="{D3E5DE90-278A-43C1-8543-BB83E1AF48AF}" presName="level3hierChild" presStyleCnt="0"/>
      <dgm:spPr/>
    </dgm:pt>
    <dgm:pt modelId="{88BE57B1-8AEE-4C96-A062-AFB845F60DA6}" type="pres">
      <dgm:prSet presAssocID="{DECE740D-29F7-4A24-805F-63627A370F53}" presName="conn2-1" presStyleLbl="parChTrans1D2" presStyleIdx="1" presStyleCnt="2"/>
      <dgm:spPr/>
      <dgm:t>
        <a:bodyPr/>
        <a:lstStyle/>
        <a:p>
          <a:endParaRPr lang="en-US"/>
        </a:p>
      </dgm:t>
    </dgm:pt>
    <dgm:pt modelId="{21AF52AA-BB65-4241-9938-03444A7ED042}" type="pres">
      <dgm:prSet presAssocID="{DECE740D-29F7-4A24-805F-63627A370F53}" presName="connTx" presStyleLbl="parChTrans1D2" presStyleIdx="1" presStyleCnt="2"/>
      <dgm:spPr/>
      <dgm:t>
        <a:bodyPr/>
        <a:lstStyle/>
        <a:p>
          <a:endParaRPr lang="en-US"/>
        </a:p>
      </dgm:t>
    </dgm:pt>
    <dgm:pt modelId="{5B3531C5-E026-42C2-9788-814E3BA9D77F}" type="pres">
      <dgm:prSet presAssocID="{3BA66D8D-CD94-46DC-A661-50684064BCFB}" presName="root2" presStyleCnt="0"/>
      <dgm:spPr/>
    </dgm:pt>
    <dgm:pt modelId="{00B1825A-A0B7-4D37-A0B0-EF45710EEDBD}" type="pres">
      <dgm:prSet presAssocID="{3BA66D8D-CD94-46DC-A661-50684064BCFB}" presName="LevelTwoTextNode" presStyleLbl="node2" presStyleIdx="1" presStyleCnt="2">
        <dgm:presLayoutVars>
          <dgm:chPref val="3"/>
        </dgm:presLayoutVars>
      </dgm:prSet>
      <dgm:spPr/>
      <dgm:t>
        <a:bodyPr/>
        <a:lstStyle/>
        <a:p>
          <a:endParaRPr lang="en-US"/>
        </a:p>
      </dgm:t>
    </dgm:pt>
    <dgm:pt modelId="{CB09B822-84B2-45E7-8CF4-336C64D7B6CE}" type="pres">
      <dgm:prSet presAssocID="{3BA66D8D-CD94-46DC-A661-50684064BCFB}" presName="level3hierChild" presStyleCnt="0"/>
      <dgm:spPr/>
    </dgm:pt>
    <dgm:pt modelId="{9D370953-BD30-4B84-B9BA-E2A9FC9BDA01}" type="pres">
      <dgm:prSet presAssocID="{9E3B681B-3062-4E93-8D4F-466BC979E9D8}" presName="conn2-1" presStyleLbl="parChTrans1D3" presStyleIdx="1" presStyleCnt="2"/>
      <dgm:spPr/>
      <dgm:t>
        <a:bodyPr/>
        <a:lstStyle/>
        <a:p>
          <a:endParaRPr lang="en-US"/>
        </a:p>
      </dgm:t>
    </dgm:pt>
    <dgm:pt modelId="{769A3A4F-CDF1-4F38-A213-C94F15616B7A}" type="pres">
      <dgm:prSet presAssocID="{9E3B681B-3062-4E93-8D4F-466BC979E9D8}" presName="connTx" presStyleLbl="parChTrans1D3" presStyleIdx="1" presStyleCnt="2"/>
      <dgm:spPr/>
      <dgm:t>
        <a:bodyPr/>
        <a:lstStyle/>
        <a:p>
          <a:endParaRPr lang="en-US"/>
        </a:p>
      </dgm:t>
    </dgm:pt>
    <dgm:pt modelId="{62F46681-474C-4998-A604-E5AF338B874F}" type="pres">
      <dgm:prSet presAssocID="{F6B7B8D2-0D06-4990-8002-60068CDA8F7B}" presName="root2" presStyleCnt="0"/>
      <dgm:spPr/>
    </dgm:pt>
    <dgm:pt modelId="{4C9AC630-5A62-481C-906C-9336145DC444}" type="pres">
      <dgm:prSet presAssocID="{F6B7B8D2-0D06-4990-8002-60068CDA8F7B}" presName="LevelTwoTextNode" presStyleLbl="node3" presStyleIdx="1" presStyleCnt="2">
        <dgm:presLayoutVars>
          <dgm:chPref val="3"/>
        </dgm:presLayoutVars>
      </dgm:prSet>
      <dgm:spPr/>
      <dgm:t>
        <a:bodyPr/>
        <a:lstStyle/>
        <a:p>
          <a:endParaRPr lang="en-US"/>
        </a:p>
      </dgm:t>
    </dgm:pt>
    <dgm:pt modelId="{005D28B5-30DA-45B2-864D-9847AF9D1907}" type="pres">
      <dgm:prSet presAssocID="{F6B7B8D2-0D06-4990-8002-60068CDA8F7B}" presName="level3hierChild" presStyleCnt="0"/>
      <dgm:spPr/>
    </dgm:pt>
  </dgm:ptLst>
  <dgm:cxnLst>
    <dgm:cxn modelId="{9AFDCF4B-F974-4644-BA70-CF6160EDBEAB}" srcId="{3BA66D8D-CD94-46DC-A661-50684064BCFB}" destId="{F6B7B8D2-0D06-4990-8002-60068CDA8F7B}" srcOrd="0" destOrd="0" parTransId="{9E3B681B-3062-4E93-8D4F-466BC979E9D8}" sibTransId="{F6D3EBB4-5CB2-4BD3-99C9-ED3270BFE4CA}"/>
    <dgm:cxn modelId="{72462CA3-707B-4F18-AA4A-35CD4DB3F3B9}" srcId="{AC459C58-B2BC-4247-A670-A5500FB84070}" destId="{D3E5DE90-278A-43C1-8543-BB83E1AF48AF}" srcOrd="0" destOrd="0" parTransId="{317E64D8-ECBB-469F-8B94-6DF2BCE1E3D0}" sibTransId="{BCCE4B74-6B3F-48E7-BA10-6F8803C4E4F7}"/>
    <dgm:cxn modelId="{19B4F108-198A-438E-8909-0A8C7F00B38C}" type="presOf" srcId="{E301CBB9-9C99-4FE0-A1E5-8531F30DF73D}" destId="{6584907C-618C-4B5D-A07E-766526409683}" srcOrd="1" destOrd="0" presId="urn:microsoft.com/office/officeart/2005/8/layout/hierarchy2"/>
    <dgm:cxn modelId="{1124F7E7-6D71-4799-BC7C-0830F281EA63}" type="presOf" srcId="{DECE740D-29F7-4A24-805F-63627A370F53}" destId="{21AF52AA-BB65-4241-9938-03444A7ED042}" srcOrd="1" destOrd="0" presId="urn:microsoft.com/office/officeart/2005/8/layout/hierarchy2"/>
    <dgm:cxn modelId="{E2DDE5BA-0779-4503-AEAF-2E90AB0BDEB4}" type="presOf" srcId="{DECE740D-29F7-4A24-805F-63627A370F53}" destId="{88BE57B1-8AEE-4C96-A062-AFB845F60DA6}" srcOrd="0" destOrd="0" presId="urn:microsoft.com/office/officeart/2005/8/layout/hierarchy2"/>
    <dgm:cxn modelId="{B22E4BC3-3378-4CE7-90C5-D01A92E770DA}" type="presOf" srcId="{D3E5DE90-278A-43C1-8543-BB83E1AF48AF}" destId="{5F46CFCA-DF87-4BC0-AE24-CFEC0B021ED4}" srcOrd="0" destOrd="0" presId="urn:microsoft.com/office/officeart/2005/8/layout/hierarchy2"/>
    <dgm:cxn modelId="{2B32CA54-E5A2-4695-844D-6696F3AB4CF0}" srcId="{2FC9D6E7-9E58-4D4A-B5D3-4ADF6904AB72}" destId="{AC459C58-B2BC-4247-A670-A5500FB84070}" srcOrd="0" destOrd="0" parTransId="{E301CBB9-9C99-4FE0-A1E5-8531F30DF73D}" sibTransId="{2A0BC4E8-A922-40D6-B6EB-BBC0F67CB0BB}"/>
    <dgm:cxn modelId="{43D5F5E6-CB6E-4D2B-887C-213DA22D123B}" type="presOf" srcId="{F6B7B8D2-0D06-4990-8002-60068CDA8F7B}" destId="{4C9AC630-5A62-481C-906C-9336145DC444}" srcOrd="0" destOrd="0" presId="urn:microsoft.com/office/officeart/2005/8/layout/hierarchy2"/>
    <dgm:cxn modelId="{DFF98651-0CBF-4048-92B6-861508A05ED5}" type="presOf" srcId="{AC459C58-B2BC-4247-A670-A5500FB84070}" destId="{0E5CE9EA-5087-4DFD-85B8-495826A9B083}" srcOrd="0" destOrd="0" presId="urn:microsoft.com/office/officeart/2005/8/layout/hierarchy2"/>
    <dgm:cxn modelId="{BD47369E-D6F3-4746-B88C-1B1A186A382A}" type="presOf" srcId="{317E64D8-ECBB-469F-8B94-6DF2BCE1E3D0}" destId="{148BF513-EB62-4339-B75E-DF7AA11D4DBC}" srcOrd="0" destOrd="0" presId="urn:microsoft.com/office/officeart/2005/8/layout/hierarchy2"/>
    <dgm:cxn modelId="{1F1EEFA0-CB52-4BD9-A6D5-055EB65ACD3C}" srcId="{C24675D3-9A1A-48EB-930B-D99F28306940}" destId="{2FC9D6E7-9E58-4D4A-B5D3-4ADF6904AB72}" srcOrd="0" destOrd="0" parTransId="{69D30ACF-95B4-4383-A4DA-02BEF3E2522B}" sibTransId="{95655772-8303-4799-B91E-1925BC49CEE9}"/>
    <dgm:cxn modelId="{BC9E84AF-BA2C-4BE2-9E23-EB1252582255}" type="presOf" srcId="{3BA66D8D-CD94-46DC-A661-50684064BCFB}" destId="{00B1825A-A0B7-4D37-A0B0-EF45710EEDBD}" srcOrd="0" destOrd="0" presId="urn:microsoft.com/office/officeart/2005/8/layout/hierarchy2"/>
    <dgm:cxn modelId="{C1AEC79D-C5E6-4B4D-BE0C-5E8B8B23417C}" type="presOf" srcId="{C24675D3-9A1A-48EB-930B-D99F28306940}" destId="{2325C4BA-7852-430C-9AAB-C2D003132493}" srcOrd="0" destOrd="0" presId="urn:microsoft.com/office/officeart/2005/8/layout/hierarchy2"/>
    <dgm:cxn modelId="{9F5A4E42-92B1-416E-9806-EC6319FE1EEC}" type="presOf" srcId="{E301CBB9-9C99-4FE0-A1E5-8531F30DF73D}" destId="{F9A83112-2D7D-4264-A2C3-6C5B7BF31E50}" srcOrd="0" destOrd="0" presId="urn:microsoft.com/office/officeart/2005/8/layout/hierarchy2"/>
    <dgm:cxn modelId="{B5ABBD62-4A51-42BA-A2FC-88363CBB79E8}" srcId="{2FC9D6E7-9E58-4D4A-B5D3-4ADF6904AB72}" destId="{3BA66D8D-CD94-46DC-A661-50684064BCFB}" srcOrd="1" destOrd="0" parTransId="{DECE740D-29F7-4A24-805F-63627A370F53}" sibTransId="{F9510FE4-B189-462C-8169-6314C03BF14B}"/>
    <dgm:cxn modelId="{DB355AA3-9528-415F-97D5-6AA62EAB92E2}" type="presOf" srcId="{9E3B681B-3062-4E93-8D4F-466BC979E9D8}" destId="{9D370953-BD30-4B84-B9BA-E2A9FC9BDA01}" srcOrd="0" destOrd="0" presId="urn:microsoft.com/office/officeart/2005/8/layout/hierarchy2"/>
    <dgm:cxn modelId="{DAC6147B-8A15-44A1-BEBA-99740241F7C1}" type="presOf" srcId="{2FC9D6E7-9E58-4D4A-B5D3-4ADF6904AB72}" destId="{FD22E7CE-26CA-4099-A7F8-806A58709D00}" srcOrd="0" destOrd="0" presId="urn:microsoft.com/office/officeart/2005/8/layout/hierarchy2"/>
    <dgm:cxn modelId="{11D45F48-20CB-4F3D-8A43-DEFC72335BB1}" type="presOf" srcId="{317E64D8-ECBB-469F-8B94-6DF2BCE1E3D0}" destId="{1A69CA88-91F0-449A-8A30-7E6AD3D363EF}" srcOrd="1" destOrd="0" presId="urn:microsoft.com/office/officeart/2005/8/layout/hierarchy2"/>
    <dgm:cxn modelId="{707C132E-2F9D-4474-A47F-C3ED5A6C65DE}" type="presOf" srcId="{9E3B681B-3062-4E93-8D4F-466BC979E9D8}" destId="{769A3A4F-CDF1-4F38-A213-C94F15616B7A}" srcOrd="1" destOrd="0" presId="urn:microsoft.com/office/officeart/2005/8/layout/hierarchy2"/>
    <dgm:cxn modelId="{B5EC1270-E3AF-4496-AB50-45952643CA42}" type="presParOf" srcId="{2325C4BA-7852-430C-9AAB-C2D003132493}" destId="{E67E86C9-D6D4-4893-A53D-ABB34255A277}" srcOrd="0" destOrd="0" presId="urn:microsoft.com/office/officeart/2005/8/layout/hierarchy2"/>
    <dgm:cxn modelId="{6DE6B549-73E2-4E7C-90A6-F6F6BC967DB6}" type="presParOf" srcId="{E67E86C9-D6D4-4893-A53D-ABB34255A277}" destId="{FD22E7CE-26CA-4099-A7F8-806A58709D00}" srcOrd="0" destOrd="0" presId="urn:microsoft.com/office/officeart/2005/8/layout/hierarchy2"/>
    <dgm:cxn modelId="{71F14677-7902-4067-8B5E-CCACE59E151D}" type="presParOf" srcId="{E67E86C9-D6D4-4893-A53D-ABB34255A277}" destId="{8ACF7272-211F-497A-B896-F1012E8FDDE1}" srcOrd="1" destOrd="0" presId="urn:microsoft.com/office/officeart/2005/8/layout/hierarchy2"/>
    <dgm:cxn modelId="{A166B473-4C98-43A0-ADB9-C6DA10F584B7}" type="presParOf" srcId="{8ACF7272-211F-497A-B896-F1012E8FDDE1}" destId="{F9A83112-2D7D-4264-A2C3-6C5B7BF31E50}" srcOrd="0" destOrd="0" presId="urn:microsoft.com/office/officeart/2005/8/layout/hierarchy2"/>
    <dgm:cxn modelId="{ADC6C545-141D-4EAE-8E68-1A2261183605}" type="presParOf" srcId="{F9A83112-2D7D-4264-A2C3-6C5B7BF31E50}" destId="{6584907C-618C-4B5D-A07E-766526409683}" srcOrd="0" destOrd="0" presId="urn:microsoft.com/office/officeart/2005/8/layout/hierarchy2"/>
    <dgm:cxn modelId="{4BC94A22-6463-4C7C-BBF1-4240C9F799CC}" type="presParOf" srcId="{8ACF7272-211F-497A-B896-F1012E8FDDE1}" destId="{087073F4-ABEB-46F8-9D38-77A3E22811AD}" srcOrd="1" destOrd="0" presId="urn:microsoft.com/office/officeart/2005/8/layout/hierarchy2"/>
    <dgm:cxn modelId="{07A6177C-59EB-4249-9D84-C1E196D50F30}" type="presParOf" srcId="{087073F4-ABEB-46F8-9D38-77A3E22811AD}" destId="{0E5CE9EA-5087-4DFD-85B8-495826A9B083}" srcOrd="0" destOrd="0" presId="urn:microsoft.com/office/officeart/2005/8/layout/hierarchy2"/>
    <dgm:cxn modelId="{12578AB7-C2D9-4359-8192-4EB94C1924CA}" type="presParOf" srcId="{087073F4-ABEB-46F8-9D38-77A3E22811AD}" destId="{F998141E-B50E-44C0-813F-EE3C5BCB5328}" srcOrd="1" destOrd="0" presId="urn:microsoft.com/office/officeart/2005/8/layout/hierarchy2"/>
    <dgm:cxn modelId="{F26A43A0-5B62-446B-A0CC-C4119CBB50E2}" type="presParOf" srcId="{F998141E-B50E-44C0-813F-EE3C5BCB5328}" destId="{148BF513-EB62-4339-B75E-DF7AA11D4DBC}" srcOrd="0" destOrd="0" presId="urn:microsoft.com/office/officeart/2005/8/layout/hierarchy2"/>
    <dgm:cxn modelId="{7F24E1A4-73CA-40B1-9443-DED635AB743C}" type="presParOf" srcId="{148BF513-EB62-4339-B75E-DF7AA11D4DBC}" destId="{1A69CA88-91F0-449A-8A30-7E6AD3D363EF}" srcOrd="0" destOrd="0" presId="urn:microsoft.com/office/officeart/2005/8/layout/hierarchy2"/>
    <dgm:cxn modelId="{9297BE88-BEA7-4F93-A9F4-ABD64C4071F3}" type="presParOf" srcId="{F998141E-B50E-44C0-813F-EE3C5BCB5328}" destId="{B3136FDE-D37D-467A-B4C1-75EE66CD92CE}" srcOrd="1" destOrd="0" presId="urn:microsoft.com/office/officeart/2005/8/layout/hierarchy2"/>
    <dgm:cxn modelId="{553047E1-5FD8-4973-90B5-23940911FF09}" type="presParOf" srcId="{B3136FDE-D37D-467A-B4C1-75EE66CD92CE}" destId="{5F46CFCA-DF87-4BC0-AE24-CFEC0B021ED4}" srcOrd="0" destOrd="0" presId="urn:microsoft.com/office/officeart/2005/8/layout/hierarchy2"/>
    <dgm:cxn modelId="{269524B6-9C3B-4F95-86E3-64E1C97F97F3}" type="presParOf" srcId="{B3136FDE-D37D-467A-B4C1-75EE66CD92CE}" destId="{313EEB42-26D8-442B-A8B5-69BA17EECEA0}" srcOrd="1" destOrd="0" presId="urn:microsoft.com/office/officeart/2005/8/layout/hierarchy2"/>
    <dgm:cxn modelId="{F95651F3-F10A-4D65-BF14-0FA26ABA6015}" type="presParOf" srcId="{8ACF7272-211F-497A-B896-F1012E8FDDE1}" destId="{88BE57B1-8AEE-4C96-A062-AFB845F60DA6}" srcOrd="2" destOrd="0" presId="urn:microsoft.com/office/officeart/2005/8/layout/hierarchy2"/>
    <dgm:cxn modelId="{C49506F4-82A3-4DF6-AB64-23FCA29B90C2}" type="presParOf" srcId="{88BE57B1-8AEE-4C96-A062-AFB845F60DA6}" destId="{21AF52AA-BB65-4241-9938-03444A7ED042}" srcOrd="0" destOrd="0" presId="urn:microsoft.com/office/officeart/2005/8/layout/hierarchy2"/>
    <dgm:cxn modelId="{7F0E84AE-1375-46CE-9AED-245B4D8A5222}" type="presParOf" srcId="{8ACF7272-211F-497A-B896-F1012E8FDDE1}" destId="{5B3531C5-E026-42C2-9788-814E3BA9D77F}" srcOrd="3" destOrd="0" presId="urn:microsoft.com/office/officeart/2005/8/layout/hierarchy2"/>
    <dgm:cxn modelId="{4BC75D70-4FEA-44B5-918E-F514A60FCBE0}" type="presParOf" srcId="{5B3531C5-E026-42C2-9788-814E3BA9D77F}" destId="{00B1825A-A0B7-4D37-A0B0-EF45710EEDBD}" srcOrd="0" destOrd="0" presId="urn:microsoft.com/office/officeart/2005/8/layout/hierarchy2"/>
    <dgm:cxn modelId="{65C6406A-59E4-4B2B-B84C-05EF4E5CA6B0}" type="presParOf" srcId="{5B3531C5-E026-42C2-9788-814E3BA9D77F}" destId="{CB09B822-84B2-45E7-8CF4-336C64D7B6CE}" srcOrd="1" destOrd="0" presId="urn:microsoft.com/office/officeart/2005/8/layout/hierarchy2"/>
    <dgm:cxn modelId="{757D1357-0740-49A4-A49E-3D126674436A}" type="presParOf" srcId="{CB09B822-84B2-45E7-8CF4-336C64D7B6CE}" destId="{9D370953-BD30-4B84-B9BA-E2A9FC9BDA01}" srcOrd="0" destOrd="0" presId="urn:microsoft.com/office/officeart/2005/8/layout/hierarchy2"/>
    <dgm:cxn modelId="{CD8E1B8B-B912-4F22-A415-E56C3590A5E0}" type="presParOf" srcId="{9D370953-BD30-4B84-B9BA-E2A9FC9BDA01}" destId="{769A3A4F-CDF1-4F38-A213-C94F15616B7A}" srcOrd="0" destOrd="0" presId="urn:microsoft.com/office/officeart/2005/8/layout/hierarchy2"/>
    <dgm:cxn modelId="{51A05EA1-D35D-48C3-A0BC-30FA259D512F}" type="presParOf" srcId="{CB09B822-84B2-45E7-8CF4-336C64D7B6CE}" destId="{62F46681-474C-4998-A604-E5AF338B874F}" srcOrd="1" destOrd="0" presId="urn:microsoft.com/office/officeart/2005/8/layout/hierarchy2"/>
    <dgm:cxn modelId="{1BD840B6-E2A9-4F49-BA69-8790490189AC}" type="presParOf" srcId="{62F46681-474C-4998-A604-E5AF338B874F}" destId="{4C9AC630-5A62-481C-906C-9336145DC444}" srcOrd="0" destOrd="0" presId="urn:microsoft.com/office/officeart/2005/8/layout/hierarchy2"/>
    <dgm:cxn modelId="{C05E5EED-61CF-4511-A150-0FE104C2A7FD}" type="presParOf" srcId="{62F46681-474C-4998-A604-E5AF338B874F}" destId="{005D28B5-30DA-45B2-864D-9847AF9D190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BED11-F0EC-40DB-A127-EADB5DDCA0FA}"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en-US"/>
        </a:p>
      </dgm:t>
    </dgm:pt>
    <dgm:pt modelId="{E619C815-8A99-45CC-95BE-879BF3295935}">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Plan A</a:t>
          </a:r>
          <a:endParaRPr lang="en-US" dirty="0"/>
        </a:p>
      </dgm:t>
    </dgm:pt>
    <dgm:pt modelId="{FA2F45EF-6032-4A07-AE07-5AEAB847D327}" type="parTrans" cxnId="{01D01A63-1BDC-4B6B-A14D-160EAED5D7A3}">
      <dgm:prSet/>
      <dgm:spPr/>
      <dgm:t>
        <a:bodyPr/>
        <a:lstStyle/>
        <a:p>
          <a:endParaRPr lang="en-US"/>
        </a:p>
      </dgm:t>
    </dgm:pt>
    <dgm:pt modelId="{50644F90-40BB-4D8C-871F-4E46CAE3FED8}" type="sibTrans" cxnId="{01D01A63-1BDC-4B6B-A14D-160EAED5D7A3}">
      <dgm:prSet/>
      <dgm:spPr/>
      <dgm:t>
        <a:bodyPr/>
        <a:lstStyle/>
        <a:p>
          <a:endParaRPr lang="en-US"/>
        </a:p>
      </dgm:t>
    </dgm:pt>
    <dgm:pt modelId="{100ECC3C-583B-4D01-9671-E9F0E0F7B0DD}">
      <dgm:prSet phldrT="[Text]">
        <dgm:style>
          <a:lnRef idx="1">
            <a:schemeClr val="accent2"/>
          </a:lnRef>
          <a:fillRef idx="2">
            <a:schemeClr val="accent2"/>
          </a:fillRef>
          <a:effectRef idx="1">
            <a:schemeClr val="accent2"/>
          </a:effectRef>
          <a:fontRef idx="minor">
            <a:schemeClr val="dk1"/>
          </a:fontRef>
        </dgm:style>
      </dgm:prSet>
      <dgm:spPr/>
      <dgm:t>
        <a:bodyPr/>
        <a:lstStyle/>
        <a:p>
          <a:r>
            <a:rPr lang="en-US" dirty="0" smtClean="0">
              <a:solidFill>
                <a:srgbClr val="002060"/>
              </a:solidFill>
            </a:rPr>
            <a:t>Option</a:t>
          </a:r>
          <a:endParaRPr lang="en-US" dirty="0">
            <a:solidFill>
              <a:srgbClr val="002060"/>
            </a:solidFill>
          </a:endParaRPr>
        </a:p>
      </dgm:t>
    </dgm:pt>
    <dgm:pt modelId="{E040292D-45CC-4040-A2DA-638E4C2373AA}" type="parTrans" cxnId="{350AAE9B-3885-4BFE-A28D-82491ADE94E9}">
      <dgm:prSet/>
      <dgm:spPr/>
      <dgm:t>
        <a:bodyPr/>
        <a:lstStyle/>
        <a:p>
          <a:endParaRPr lang="en-US"/>
        </a:p>
      </dgm:t>
    </dgm:pt>
    <dgm:pt modelId="{59BAA4F2-3958-45F0-B66E-7CF9E2D81196}" type="sibTrans" cxnId="{350AAE9B-3885-4BFE-A28D-82491ADE94E9}">
      <dgm:prSet/>
      <dgm:spPr/>
      <dgm:t>
        <a:bodyPr/>
        <a:lstStyle/>
        <a:p>
          <a:endParaRPr lang="en-US"/>
        </a:p>
      </dgm:t>
    </dgm:pt>
    <dgm:pt modelId="{B6238ED6-2FD7-4BAD-848B-1D949459640E}">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rgbClr val="002060"/>
              </a:solidFill>
            </a:rPr>
            <a:t>Plan B</a:t>
          </a:r>
          <a:endParaRPr lang="en-US" dirty="0">
            <a:solidFill>
              <a:srgbClr val="002060"/>
            </a:solidFill>
          </a:endParaRPr>
        </a:p>
      </dgm:t>
    </dgm:pt>
    <dgm:pt modelId="{8BC604BE-25E8-450A-AB1F-DA334BE7337F}" type="parTrans" cxnId="{D7EF614A-6A81-4A98-B54A-B6F66BAA35F3}">
      <dgm:prSet/>
      <dgm:spPr/>
      <dgm:t>
        <a:bodyPr/>
        <a:lstStyle/>
        <a:p>
          <a:endParaRPr lang="en-US"/>
        </a:p>
      </dgm:t>
    </dgm:pt>
    <dgm:pt modelId="{CDA98DDF-F69A-4639-862F-F53556D6EF1A}" type="sibTrans" cxnId="{D7EF614A-6A81-4A98-B54A-B6F66BAA35F3}">
      <dgm:prSet/>
      <dgm:spPr/>
      <dgm:t>
        <a:bodyPr/>
        <a:lstStyle/>
        <a:p>
          <a:endParaRPr lang="en-US"/>
        </a:p>
      </dgm:t>
    </dgm:pt>
    <dgm:pt modelId="{C64529C1-ABA6-4286-BDFA-E51C3D3A840C}">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solidFill>
                <a:srgbClr val="002060"/>
              </a:solidFill>
            </a:rPr>
            <a:t>Alternative</a:t>
          </a:r>
          <a:endParaRPr lang="en-US" dirty="0">
            <a:solidFill>
              <a:srgbClr val="002060"/>
            </a:solidFill>
          </a:endParaRPr>
        </a:p>
      </dgm:t>
    </dgm:pt>
    <dgm:pt modelId="{2F772D10-4E54-49AD-81FA-F89F1F20104A}" type="parTrans" cxnId="{B097C186-F039-4206-BBBD-AD5FC28AF9DD}">
      <dgm:prSet/>
      <dgm:spPr/>
      <dgm:t>
        <a:bodyPr/>
        <a:lstStyle/>
        <a:p>
          <a:endParaRPr lang="en-US"/>
        </a:p>
      </dgm:t>
    </dgm:pt>
    <dgm:pt modelId="{92093F31-B99B-4392-837E-0C7A3BA8FA5C}" type="sibTrans" cxnId="{B097C186-F039-4206-BBBD-AD5FC28AF9DD}">
      <dgm:prSet/>
      <dgm:spPr/>
      <dgm:t>
        <a:bodyPr/>
        <a:lstStyle/>
        <a:p>
          <a:endParaRPr lang="en-US"/>
        </a:p>
      </dgm:t>
    </dgm:pt>
    <dgm:pt modelId="{80AFC2D4-95E5-4CD6-A163-220649FCB6AA}" type="pres">
      <dgm:prSet presAssocID="{F3EBED11-F0EC-40DB-A127-EADB5DDCA0FA}" presName="Name0" presStyleCnt="0">
        <dgm:presLayoutVars>
          <dgm:chPref val="3"/>
          <dgm:dir/>
          <dgm:animLvl val="lvl"/>
          <dgm:resizeHandles/>
        </dgm:presLayoutVars>
      </dgm:prSet>
      <dgm:spPr/>
      <dgm:t>
        <a:bodyPr/>
        <a:lstStyle/>
        <a:p>
          <a:endParaRPr lang="en-US"/>
        </a:p>
      </dgm:t>
    </dgm:pt>
    <dgm:pt modelId="{B2FF6D74-9524-4BBE-8B6F-A2C3C13F6EB5}" type="pres">
      <dgm:prSet presAssocID="{E619C815-8A99-45CC-95BE-879BF3295935}" presName="horFlow" presStyleCnt="0"/>
      <dgm:spPr/>
    </dgm:pt>
    <dgm:pt modelId="{B85F6493-E7DF-469B-B36E-948C0B365DC4}" type="pres">
      <dgm:prSet presAssocID="{E619C815-8A99-45CC-95BE-879BF3295935}" presName="bigChev" presStyleLbl="node1" presStyleIdx="0" presStyleCnt="2"/>
      <dgm:spPr/>
      <dgm:t>
        <a:bodyPr/>
        <a:lstStyle/>
        <a:p>
          <a:endParaRPr lang="en-US"/>
        </a:p>
      </dgm:t>
    </dgm:pt>
    <dgm:pt modelId="{1D3A0E37-1E9E-4B0F-A6A3-DFFD9A935EB8}" type="pres">
      <dgm:prSet presAssocID="{E040292D-45CC-4040-A2DA-638E4C2373AA}" presName="parTrans" presStyleCnt="0"/>
      <dgm:spPr/>
    </dgm:pt>
    <dgm:pt modelId="{68C8F568-F807-4018-A0D2-1A75B3EDB44E}" type="pres">
      <dgm:prSet presAssocID="{100ECC3C-583B-4D01-9671-E9F0E0F7B0DD}" presName="node" presStyleLbl="alignAccFollowNode1" presStyleIdx="0" presStyleCnt="2" custScaleX="134541" custScaleY="92571">
        <dgm:presLayoutVars>
          <dgm:bulletEnabled val="1"/>
        </dgm:presLayoutVars>
      </dgm:prSet>
      <dgm:spPr/>
      <dgm:t>
        <a:bodyPr/>
        <a:lstStyle/>
        <a:p>
          <a:endParaRPr lang="en-US"/>
        </a:p>
      </dgm:t>
    </dgm:pt>
    <dgm:pt modelId="{BFC64FE6-8A62-4C63-B790-5387FD107C15}" type="pres">
      <dgm:prSet presAssocID="{E619C815-8A99-45CC-95BE-879BF3295935}" presName="vSp" presStyleCnt="0"/>
      <dgm:spPr/>
    </dgm:pt>
    <dgm:pt modelId="{6EDA3556-4F57-4208-8ED9-C762E3FB7622}" type="pres">
      <dgm:prSet presAssocID="{B6238ED6-2FD7-4BAD-848B-1D949459640E}" presName="horFlow" presStyleCnt="0"/>
      <dgm:spPr/>
    </dgm:pt>
    <dgm:pt modelId="{41D73B35-98DE-4181-AD0F-736C2A1F019E}" type="pres">
      <dgm:prSet presAssocID="{B6238ED6-2FD7-4BAD-848B-1D949459640E}" presName="bigChev" presStyleLbl="node1" presStyleIdx="1" presStyleCnt="2"/>
      <dgm:spPr/>
      <dgm:t>
        <a:bodyPr/>
        <a:lstStyle/>
        <a:p>
          <a:endParaRPr lang="en-US"/>
        </a:p>
      </dgm:t>
    </dgm:pt>
    <dgm:pt modelId="{3DBC605F-2830-4DF5-BAEB-4D7297BAFD81}" type="pres">
      <dgm:prSet presAssocID="{2F772D10-4E54-49AD-81FA-F89F1F20104A}" presName="parTrans" presStyleCnt="0"/>
      <dgm:spPr/>
    </dgm:pt>
    <dgm:pt modelId="{647205FF-A798-4F2D-B960-881EFB9B574F}" type="pres">
      <dgm:prSet presAssocID="{C64529C1-ABA6-4286-BDFA-E51C3D3A840C}" presName="node" presStyleLbl="alignAccFollowNode1" presStyleIdx="1" presStyleCnt="2" custScaleX="134541" custScaleY="92571">
        <dgm:presLayoutVars>
          <dgm:bulletEnabled val="1"/>
        </dgm:presLayoutVars>
      </dgm:prSet>
      <dgm:spPr/>
      <dgm:t>
        <a:bodyPr/>
        <a:lstStyle/>
        <a:p>
          <a:endParaRPr lang="en-US"/>
        </a:p>
      </dgm:t>
    </dgm:pt>
  </dgm:ptLst>
  <dgm:cxnLst>
    <dgm:cxn modelId="{4ECF4AA0-12FA-4896-90CF-BD029803DFA5}" type="presOf" srcId="{B6238ED6-2FD7-4BAD-848B-1D949459640E}" destId="{41D73B35-98DE-4181-AD0F-736C2A1F019E}" srcOrd="0" destOrd="0" presId="urn:microsoft.com/office/officeart/2005/8/layout/lProcess3"/>
    <dgm:cxn modelId="{ED8BE24F-3945-4479-95E8-210EA9FE009A}" type="presOf" srcId="{E619C815-8A99-45CC-95BE-879BF3295935}" destId="{B85F6493-E7DF-469B-B36E-948C0B365DC4}" srcOrd="0" destOrd="0" presId="urn:microsoft.com/office/officeart/2005/8/layout/lProcess3"/>
    <dgm:cxn modelId="{D7EF614A-6A81-4A98-B54A-B6F66BAA35F3}" srcId="{F3EBED11-F0EC-40DB-A127-EADB5DDCA0FA}" destId="{B6238ED6-2FD7-4BAD-848B-1D949459640E}" srcOrd="1" destOrd="0" parTransId="{8BC604BE-25E8-450A-AB1F-DA334BE7337F}" sibTransId="{CDA98DDF-F69A-4639-862F-F53556D6EF1A}"/>
    <dgm:cxn modelId="{62B57AA3-C145-4757-B917-10935F5F15AE}" type="presOf" srcId="{C64529C1-ABA6-4286-BDFA-E51C3D3A840C}" destId="{647205FF-A798-4F2D-B960-881EFB9B574F}" srcOrd="0" destOrd="0" presId="urn:microsoft.com/office/officeart/2005/8/layout/lProcess3"/>
    <dgm:cxn modelId="{350AAE9B-3885-4BFE-A28D-82491ADE94E9}" srcId="{E619C815-8A99-45CC-95BE-879BF3295935}" destId="{100ECC3C-583B-4D01-9671-E9F0E0F7B0DD}" srcOrd="0" destOrd="0" parTransId="{E040292D-45CC-4040-A2DA-638E4C2373AA}" sibTransId="{59BAA4F2-3958-45F0-B66E-7CF9E2D81196}"/>
    <dgm:cxn modelId="{96566DC6-5816-4C1E-BF6C-9D726D6BEFDD}" type="presOf" srcId="{F3EBED11-F0EC-40DB-A127-EADB5DDCA0FA}" destId="{80AFC2D4-95E5-4CD6-A163-220649FCB6AA}" srcOrd="0" destOrd="0" presId="urn:microsoft.com/office/officeart/2005/8/layout/lProcess3"/>
    <dgm:cxn modelId="{529F7AEE-C0D0-4C55-A1D1-E055996D821C}" type="presOf" srcId="{100ECC3C-583B-4D01-9671-E9F0E0F7B0DD}" destId="{68C8F568-F807-4018-A0D2-1A75B3EDB44E}" srcOrd="0" destOrd="0" presId="urn:microsoft.com/office/officeart/2005/8/layout/lProcess3"/>
    <dgm:cxn modelId="{B097C186-F039-4206-BBBD-AD5FC28AF9DD}" srcId="{B6238ED6-2FD7-4BAD-848B-1D949459640E}" destId="{C64529C1-ABA6-4286-BDFA-E51C3D3A840C}" srcOrd="0" destOrd="0" parTransId="{2F772D10-4E54-49AD-81FA-F89F1F20104A}" sibTransId="{92093F31-B99B-4392-837E-0C7A3BA8FA5C}"/>
    <dgm:cxn modelId="{01D01A63-1BDC-4B6B-A14D-160EAED5D7A3}" srcId="{F3EBED11-F0EC-40DB-A127-EADB5DDCA0FA}" destId="{E619C815-8A99-45CC-95BE-879BF3295935}" srcOrd="0" destOrd="0" parTransId="{FA2F45EF-6032-4A07-AE07-5AEAB847D327}" sibTransId="{50644F90-40BB-4D8C-871F-4E46CAE3FED8}"/>
    <dgm:cxn modelId="{4C18652B-4B13-4784-9C5C-E85BB45452CE}" type="presParOf" srcId="{80AFC2D4-95E5-4CD6-A163-220649FCB6AA}" destId="{B2FF6D74-9524-4BBE-8B6F-A2C3C13F6EB5}" srcOrd="0" destOrd="0" presId="urn:microsoft.com/office/officeart/2005/8/layout/lProcess3"/>
    <dgm:cxn modelId="{BF6D3A83-5C4C-4741-818B-A6ED686DE85F}" type="presParOf" srcId="{B2FF6D74-9524-4BBE-8B6F-A2C3C13F6EB5}" destId="{B85F6493-E7DF-469B-B36E-948C0B365DC4}" srcOrd="0" destOrd="0" presId="urn:microsoft.com/office/officeart/2005/8/layout/lProcess3"/>
    <dgm:cxn modelId="{AD08DF0F-F5F0-4EEB-8E06-894773768FA8}" type="presParOf" srcId="{B2FF6D74-9524-4BBE-8B6F-A2C3C13F6EB5}" destId="{1D3A0E37-1E9E-4B0F-A6A3-DFFD9A935EB8}" srcOrd="1" destOrd="0" presId="urn:microsoft.com/office/officeart/2005/8/layout/lProcess3"/>
    <dgm:cxn modelId="{946F1680-B33C-4FC1-B7B2-FEE29F083D1B}" type="presParOf" srcId="{B2FF6D74-9524-4BBE-8B6F-A2C3C13F6EB5}" destId="{68C8F568-F807-4018-A0D2-1A75B3EDB44E}" srcOrd="2" destOrd="0" presId="urn:microsoft.com/office/officeart/2005/8/layout/lProcess3"/>
    <dgm:cxn modelId="{D2192BDC-E56F-4FBF-86C9-7015059435BE}" type="presParOf" srcId="{80AFC2D4-95E5-4CD6-A163-220649FCB6AA}" destId="{BFC64FE6-8A62-4C63-B790-5387FD107C15}" srcOrd="1" destOrd="0" presId="urn:microsoft.com/office/officeart/2005/8/layout/lProcess3"/>
    <dgm:cxn modelId="{BEC27850-D78C-45AB-B848-86614E81E120}" type="presParOf" srcId="{80AFC2D4-95E5-4CD6-A163-220649FCB6AA}" destId="{6EDA3556-4F57-4208-8ED9-C762E3FB7622}" srcOrd="2" destOrd="0" presId="urn:microsoft.com/office/officeart/2005/8/layout/lProcess3"/>
    <dgm:cxn modelId="{E6A97F2A-9FBC-44B2-B191-64FB88BF281D}" type="presParOf" srcId="{6EDA3556-4F57-4208-8ED9-C762E3FB7622}" destId="{41D73B35-98DE-4181-AD0F-736C2A1F019E}" srcOrd="0" destOrd="0" presId="urn:microsoft.com/office/officeart/2005/8/layout/lProcess3"/>
    <dgm:cxn modelId="{DEAE58E0-BA53-4D8D-A349-CD0619535A17}" type="presParOf" srcId="{6EDA3556-4F57-4208-8ED9-C762E3FB7622}" destId="{3DBC605F-2830-4DF5-BAEB-4D7297BAFD81}" srcOrd="1" destOrd="0" presId="urn:microsoft.com/office/officeart/2005/8/layout/lProcess3"/>
    <dgm:cxn modelId="{F66E9D2B-4008-4F53-87FD-169EFDD9BCB7}" type="presParOf" srcId="{6EDA3556-4F57-4208-8ED9-C762E3FB7622}" destId="{647205FF-A798-4F2D-B960-881EFB9B574F}"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EBED11-F0EC-40DB-A127-EADB5DDCA0FA}"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en-US"/>
        </a:p>
      </dgm:t>
    </dgm:pt>
    <dgm:pt modelId="{E619C815-8A99-45CC-95BE-879BF3295935}">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solidFill>
                <a:schemeClr val="bg1"/>
              </a:solidFill>
            </a:rPr>
            <a:t>Primary Goal</a:t>
          </a:r>
          <a:endParaRPr lang="en-US" dirty="0">
            <a:solidFill>
              <a:schemeClr val="bg1"/>
            </a:solidFill>
          </a:endParaRPr>
        </a:p>
      </dgm:t>
    </dgm:pt>
    <dgm:pt modelId="{FA2F45EF-6032-4A07-AE07-5AEAB847D327}" type="parTrans" cxnId="{01D01A63-1BDC-4B6B-A14D-160EAED5D7A3}">
      <dgm:prSet/>
      <dgm:spPr/>
      <dgm:t>
        <a:bodyPr/>
        <a:lstStyle/>
        <a:p>
          <a:endParaRPr lang="en-US"/>
        </a:p>
      </dgm:t>
    </dgm:pt>
    <dgm:pt modelId="{50644F90-40BB-4D8C-871F-4E46CAE3FED8}" type="sibTrans" cxnId="{01D01A63-1BDC-4B6B-A14D-160EAED5D7A3}">
      <dgm:prSet/>
      <dgm:spPr/>
      <dgm:t>
        <a:bodyPr/>
        <a:lstStyle/>
        <a:p>
          <a:endParaRPr lang="en-US"/>
        </a:p>
      </dgm:t>
    </dgm:pt>
    <dgm:pt modelId="{B6238ED6-2FD7-4BAD-848B-1D949459640E}">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solidFill>
                <a:srgbClr val="002060"/>
              </a:solidFill>
            </a:rPr>
            <a:t>Concurrent Goal</a:t>
          </a:r>
          <a:endParaRPr lang="en-US" dirty="0">
            <a:solidFill>
              <a:srgbClr val="002060"/>
            </a:solidFill>
          </a:endParaRPr>
        </a:p>
      </dgm:t>
    </dgm:pt>
    <dgm:pt modelId="{8BC604BE-25E8-450A-AB1F-DA334BE7337F}" type="parTrans" cxnId="{D7EF614A-6A81-4A98-B54A-B6F66BAA35F3}">
      <dgm:prSet/>
      <dgm:spPr/>
      <dgm:t>
        <a:bodyPr/>
        <a:lstStyle/>
        <a:p>
          <a:endParaRPr lang="en-US"/>
        </a:p>
      </dgm:t>
    </dgm:pt>
    <dgm:pt modelId="{CDA98DDF-F69A-4639-862F-F53556D6EF1A}" type="sibTrans" cxnId="{D7EF614A-6A81-4A98-B54A-B6F66BAA35F3}">
      <dgm:prSet/>
      <dgm:spPr/>
      <dgm:t>
        <a:bodyPr/>
        <a:lstStyle/>
        <a:p>
          <a:endParaRPr lang="en-US"/>
        </a:p>
      </dgm:t>
    </dgm:pt>
    <dgm:pt modelId="{80AFC2D4-95E5-4CD6-A163-220649FCB6AA}" type="pres">
      <dgm:prSet presAssocID="{F3EBED11-F0EC-40DB-A127-EADB5DDCA0FA}" presName="Name0" presStyleCnt="0">
        <dgm:presLayoutVars>
          <dgm:chPref val="3"/>
          <dgm:dir/>
          <dgm:animLvl val="lvl"/>
          <dgm:resizeHandles/>
        </dgm:presLayoutVars>
      </dgm:prSet>
      <dgm:spPr/>
      <dgm:t>
        <a:bodyPr/>
        <a:lstStyle/>
        <a:p>
          <a:endParaRPr lang="en-US"/>
        </a:p>
      </dgm:t>
    </dgm:pt>
    <dgm:pt modelId="{B2FF6D74-9524-4BBE-8B6F-A2C3C13F6EB5}" type="pres">
      <dgm:prSet presAssocID="{E619C815-8A99-45CC-95BE-879BF3295935}" presName="horFlow" presStyleCnt="0"/>
      <dgm:spPr/>
    </dgm:pt>
    <dgm:pt modelId="{B85F6493-E7DF-469B-B36E-948C0B365DC4}" type="pres">
      <dgm:prSet presAssocID="{E619C815-8A99-45CC-95BE-879BF3295935}" presName="bigChev" presStyleLbl="node1" presStyleIdx="0" presStyleCnt="2" custScaleX="155570"/>
      <dgm:spPr/>
      <dgm:t>
        <a:bodyPr/>
        <a:lstStyle/>
        <a:p>
          <a:endParaRPr lang="en-US"/>
        </a:p>
      </dgm:t>
    </dgm:pt>
    <dgm:pt modelId="{BFC64FE6-8A62-4C63-B790-5387FD107C15}" type="pres">
      <dgm:prSet presAssocID="{E619C815-8A99-45CC-95BE-879BF3295935}" presName="vSp" presStyleCnt="0"/>
      <dgm:spPr/>
    </dgm:pt>
    <dgm:pt modelId="{6EDA3556-4F57-4208-8ED9-C762E3FB7622}" type="pres">
      <dgm:prSet presAssocID="{B6238ED6-2FD7-4BAD-848B-1D949459640E}" presName="horFlow" presStyleCnt="0"/>
      <dgm:spPr/>
    </dgm:pt>
    <dgm:pt modelId="{41D73B35-98DE-4181-AD0F-736C2A1F019E}" type="pres">
      <dgm:prSet presAssocID="{B6238ED6-2FD7-4BAD-848B-1D949459640E}" presName="bigChev" presStyleLbl="node1" presStyleIdx="1" presStyleCnt="2" custScaleX="155570"/>
      <dgm:spPr/>
      <dgm:t>
        <a:bodyPr/>
        <a:lstStyle/>
        <a:p>
          <a:endParaRPr lang="en-US"/>
        </a:p>
      </dgm:t>
    </dgm:pt>
  </dgm:ptLst>
  <dgm:cxnLst>
    <dgm:cxn modelId="{D7EF614A-6A81-4A98-B54A-B6F66BAA35F3}" srcId="{F3EBED11-F0EC-40DB-A127-EADB5DDCA0FA}" destId="{B6238ED6-2FD7-4BAD-848B-1D949459640E}" srcOrd="1" destOrd="0" parTransId="{8BC604BE-25E8-450A-AB1F-DA334BE7337F}" sibTransId="{CDA98DDF-F69A-4639-862F-F53556D6EF1A}"/>
    <dgm:cxn modelId="{A333207D-7CB2-4A81-836D-AF6DAFEEF83E}" type="presOf" srcId="{E619C815-8A99-45CC-95BE-879BF3295935}" destId="{B85F6493-E7DF-469B-B36E-948C0B365DC4}" srcOrd="0" destOrd="0" presId="urn:microsoft.com/office/officeart/2005/8/layout/lProcess3"/>
    <dgm:cxn modelId="{534E98D4-9D16-4C45-A09B-C56A3095EC3E}" type="presOf" srcId="{F3EBED11-F0EC-40DB-A127-EADB5DDCA0FA}" destId="{80AFC2D4-95E5-4CD6-A163-220649FCB6AA}" srcOrd="0" destOrd="0" presId="urn:microsoft.com/office/officeart/2005/8/layout/lProcess3"/>
    <dgm:cxn modelId="{58D68FB6-C94F-4E1E-861A-6074CFB73BD3}" type="presOf" srcId="{B6238ED6-2FD7-4BAD-848B-1D949459640E}" destId="{41D73B35-98DE-4181-AD0F-736C2A1F019E}" srcOrd="0" destOrd="0" presId="urn:microsoft.com/office/officeart/2005/8/layout/lProcess3"/>
    <dgm:cxn modelId="{01D01A63-1BDC-4B6B-A14D-160EAED5D7A3}" srcId="{F3EBED11-F0EC-40DB-A127-EADB5DDCA0FA}" destId="{E619C815-8A99-45CC-95BE-879BF3295935}" srcOrd="0" destOrd="0" parTransId="{FA2F45EF-6032-4A07-AE07-5AEAB847D327}" sibTransId="{50644F90-40BB-4D8C-871F-4E46CAE3FED8}"/>
    <dgm:cxn modelId="{646011A9-1947-4CCD-AD88-1CDA8A7CCBF7}" type="presParOf" srcId="{80AFC2D4-95E5-4CD6-A163-220649FCB6AA}" destId="{B2FF6D74-9524-4BBE-8B6F-A2C3C13F6EB5}" srcOrd="0" destOrd="0" presId="urn:microsoft.com/office/officeart/2005/8/layout/lProcess3"/>
    <dgm:cxn modelId="{3642312A-9B80-4079-9232-679FEBD8EE92}" type="presParOf" srcId="{B2FF6D74-9524-4BBE-8B6F-A2C3C13F6EB5}" destId="{B85F6493-E7DF-469B-B36E-948C0B365DC4}" srcOrd="0" destOrd="0" presId="urn:microsoft.com/office/officeart/2005/8/layout/lProcess3"/>
    <dgm:cxn modelId="{4203ACC1-14DF-4748-991D-0266FFD61FAD}" type="presParOf" srcId="{80AFC2D4-95E5-4CD6-A163-220649FCB6AA}" destId="{BFC64FE6-8A62-4C63-B790-5387FD107C15}" srcOrd="1" destOrd="0" presId="urn:microsoft.com/office/officeart/2005/8/layout/lProcess3"/>
    <dgm:cxn modelId="{308884E8-0658-4C79-B567-A411848A57D0}" type="presParOf" srcId="{80AFC2D4-95E5-4CD6-A163-220649FCB6AA}" destId="{6EDA3556-4F57-4208-8ED9-C762E3FB7622}" srcOrd="2" destOrd="0" presId="urn:microsoft.com/office/officeart/2005/8/layout/lProcess3"/>
    <dgm:cxn modelId="{289E11D3-7ACE-4134-B2F6-E0AC62AA9380}" type="presParOf" srcId="{6EDA3556-4F57-4208-8ED9-C762E3FB7622}" destId="{41D73B35-98DE-4181-AD0F-736C2A1F019E}"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F6493-E7DF-469B-B36E-948C0B365DC4}">
      <dsp:nvSpPr>
        <dsp:cNvPr id="0" name=""/>
        <dsp:cNvSpPr/>
      </dsp:nvSpPr>
      <dsp:spPr>
        <a:xfrm>
          <a:off x="368498" y="280"/>
          <a:ext cx="6373485" cy="1638744"/>
        </a:xfrm>
        <a:prstGeom prst="chevron">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38100" rIns="0" bIns="38100" numCol="1" spcCol="1270" anchor="ctr" anchorCtr="0">
          <a:noAutofit/>
        </a:bodyPr>
        <a:lstStyle/>
        <a:p>
          <a:pPr lvl="0" algn="ctr" defTabSz="2667000">
            <a:lnSpc>
              <a:spcPct val="90000"/>
            </a:lnSpc>
            <a:spcBef>
              <a:spcPct val="0"/>
            </a:spcBef>
            <a:spcAft>
              <a:spcPct val="35000"/>
            </a:spcAft>
          </a:pPr>
          <a:r>
            <a:rPr lang="en-US" sz="6000" kern="1200" dirty="0" smtClean="0">
              <a:solidFill>
                <a:schemeClr val="bg1"/>
              </a:solidFill>
            </a:rPr>
            <a:t>Primary Goal</a:t>
          </a:r>
          <a:endParaRPr lang="en-US" sz="6000" kern="1200" dirty="0">
            <a:solidFill>
              <a:schemeClr val="bg1"/>
            </a:solidFill>
          </a:endParaRPr>
        </a:p>
      </dsp:txBody>
      <dsp:txXfrm>
        <a:off x="1187870" y="280"/>
        <a:ext cx="4734741" cy="1638744"/>
      </dsp:txXfrm>
    </dsp:sp>
    <dsp:sp modelId="{41D73B35-98DE-4181-AD0F-736C2A1F019E}">
      <dsp:nvSpPr>
        <dsp:cNvPr id="0" name=""/>
        <dsp:cNvSpPr/>
      </dsp:nvSpPr>
      <dsp:spPr>
        <a:xfrm>
          <a:off x="368498" y="1868448"/>
          <a:ext cx="6373485" cy="1638744"/>
        </a:xfrm>
        <a:prstGeom prst="chevron">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38100" rIns="0" bIns="38100" numCol="1" spcCol="1270" anchor="ctr" anchorCtr="0">
          <a:noAutofit/>
        </a:bodyPr>
        <a:lstStyle/>
        <a:p>
          <a:pPr lvl="0" algn="ctr" defTabSz="2667000">
            <a:lnSpc>
              <a:spcPct val="90000"/>
            </a:lnSpc>
            <a:spcBef>
              <a:spcPct val="0"/>
            </a:spcBef>
            <a:spcAft>
              <a:spcPct val="35000"/>
            </a:spcAft>
          </a:pPr>
          <a:r>
            <a:rPr lang="en-US" sz="6000" kern="1200" dirty="0" smtClean="0">
              <a:solidFill>
                <a:srgbClr val="002060"/>
              </a:solidFill>
            </a:rPr>
            <a:t>Concurrent Goal</a:t>
          </a:r>
          <a:endParaRPr lang="en-US" sz="6000" kern="1200" dirty="0">
            <a:solidFill>
              <a:srgbClr val="002060"/>
            </a:solidFill>
          </a:endParaRPr>
        </a:p>
      </dsp:txBody>
      <dsp:txXfrm>
        <a:off x="1187870" y="1868448"/>
        <a:ext cx="4734741" cy="16387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3623735"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596" tIns="48299" rIns="96596" bIns="48299" anchor="ctr"/>
          <a:lstStyle/>
          <a:p>
            <a:pPr algn="ctr">
              <a:defRPr/>
            </a:pPr>
            <a:endParaRPr lang="en-US" dirty="0"/>
          </a:p>
        </p:txBody>
      </p:sp>
      <p:sp>
        <p:nvSpPr>
          <p:cNvPr id="2" name="Header Placeholder 1"/>
          <p:cNvSpPr>
            <a:spLocks noGrp="1"/>
          </p:cNvSpPr>
          <p:nvPr>
            <p:ph type="hdr" sz="quarter"/>
          </p:nvPr>
        </p:nvSpPr>
        <p:spPr>
          <a:xfrm>
            <a:off x="2" y="0"/>
            <a:ext cx="3623734" cy="640080"/>
          </a:xfrm>
          <a:prstGeom prst="rect">
            <a:avLst/>
          </a:prstGeom>
          <a:ln w="6350">
            <a:solidFill>
              <a:schemeClr val="tx1"/>
            </a:solidFill>
            <a:prstDash val="solid"/>
          </a:ln>
        </p:spPr>
        <p:txBody>
          <a:bodyPr vert="horz" lIns="96596" tIns="48299" rIns="96596" bIns="48299" rtlCol="0" anchor="ctr"/>
          <a:lstStyle>
            <a:lvl1pPr algn="l">
              <a:tabLst>
                <a:tab pos="659082" algn="l"/>
              </a:tabLst>
              <a:defRPr sz="1200">
                <a:latin typeface="Georgia" pitchFamily="18" charset="0"/>
              </a:defRPr>
            </a:lvl1pPr>
          </a:lstStyle>
          <a:p>
            <a:pPr>
              <a:defRPr/>
            </a:pPr>
            <a:r>
              <a:rPr lang="en-US" dirty="0"/>
              <a:t>	</a:t>
            </a:r>
            <a:r>
              <a:rPr lang="en-US" sz="1700" dirty="0"/>
              <a:t>University of Pittsburgh</a:t>
            </a:r>
          </a:p>
        </p:txBody>
      </p:sp>
      <p:sp>
        <p:nvSpPr>
          <p:cNvPr id="4" name="Footer Placeholder 3"/>
          <p:cNvSpPr>
            <a:spLocks noGrp="1"/>
          </p:cNvSpPr>
          <p:nvPr>
            <p:ph type="ftr" sz="quarter" idx="2"/>
          </p:nvPr>
        </p:nvSpPr>
        <p:spPr>
          <a:xfrm>
            <a:off x="61936" y="9067801"/>
            <a:ext cx="2662879" cy="259082"/>
          </a:xfrm>
          <a:prstGeom prst="rect">
            <a:avLst/>
          </a:prstGeom>
        </p:spPr>
        <p:txBody>
          <a:bodyPr vert="horz" lIns="96596" tIns="48299" rIns="96596" bIns="48299" rtlCol="0" anchor="ctr"/>
          <a:lstStyle>
            <a:lvl1pPr algn="ctr">
              <a:defRPr sz="1200">
                <a:latin typeface="Georgia" pitchFamily="18" charset="0"/>
              </a:defRPr>
            </a:lvl1pPr>
          </a:lstStyle>
          <a:p>
            <a:pPr algn="l">
              <a:defRPr/>
            </a:pPr>
            <a:r>
              <a:rPr lang="en-US" sz="800" dirty="0">
                <a:latin typeface="Arial" pitchFamily="34" charset="0"/>
                <a:cs typeface="Arial" pitchFamily="34" charset="0"/>
              </a:rPr>
              <a:t>The Pennsylvania Child Welfare Resource Center</a:t>
            </a:r>
          </a:p>
        </p:txBody>
      </p:sp>
      <p:sp>
        <p:nvSpPr>
          <p:cNvPr id="5" name="Slide Number Placeholder 4"/>
          <p:cNvSpPr>
            <a:spLocks noGrp="1"/>
          </p:cNvSpPr>
          <p:nvPr>
            <p:ph type="sldNum" sz="quarter" idx="3"/>
          </p:nvPr>
        </p:nvSpPr>
        <p:spPr>
          <a:xfrm>
            <a:off x="4858996" y="9292806"/>
            <a:ext cx="2456211" cy="183549"/>
          </a:xfrm>
          <a:prstGeom prst="rect">
            <a:avLst/>
          </a:prstGeom>
        </p:spPr>
        <p:txBody>
          <a:bodyPr vert="horz" lIns="96596" tIns="48299" rIns="96596" bIns="48299" rtlCol="0" anchor="ctr"/>
          <a:lstStyle>
            <a:lvl1pPr algn="r">
              <a:defRPr sz="1000">
                <a:latin typeface="Georgia" pitchFamily="18" charset="0"/>
              </a:defRPr>
            </a:lvl1pPr>
          </a:lstStyle>
          <a:p>
            <a:pPr>
              <a:defRPr/>
            </a:pPr>
            <a:r>
              <a:rPr lang="en-US" b="1" dirty="0" smtClean="0">
                <a:latin typeface="Arial" pitchFamily="34" charset="0"/>
                <a:cs typeface="Arial" pitchFamily="34" charset="0"/>
              </a:rPr>
              <a:t>Handout #1, Page </a:t>
            </a:r>
            <a:fld id="{1DEAAAA3-F7D2-420C-8044-4D8DB93005E2}" type="slidenum">
              <a:rPr lang="en-US" b="1" smtClean="0">
                <a:latin typeface="Arial" pitchFamily="34" charset="0"/>
                <a:cs typeface="Arial" pitchFamily="34" charset="0"/>
              </a:rPr>
              <a:pPr>
                <a:defRPr/>
              </a:pPr>
              <a:t>‹#›</a:t>
            </a:fld>
            <a:r>
              <a:rPr lang="en-US" b="1" dirty="0" smtClean="0">
                <a:latin typeface="Arial" pitchFamily="34" charset="0"/>
                <a:cs typeface="Arial" pitchFamily="34" charset="0"/>
              </a:rPr>
              <a:t> of 34</a:t>
            </a:r>
            <a:endParaRPr lang="en-US" b="1" dirty="0">
              <a:latin typeface="Arial" pitchFamily="34" charset="0"/>
              <a:cs typeface="Arial" pitchFamily="34" charset="0"/>
            </a:endParaRPr>
          </a:p>
        </p:txBody>
      </p:sp>
      <p:pic>
        <p:nvPicPr>
          <p:cNvPr id="14343" name="Picture 2" descr="pittseal"/>
          <p:cNvPicPr>
            <a:picLocks noChangeAspect="1" noChangeArrowheads="1"/>
          </p:cNvPicPr>
          <p:nvPr/>
        </p:nvPicPr>
        <p:blipFill>
          <a:blip r:embed="rId2" cstate="print">
            <a:grayscl/>
          </a:blip>
          <a:srcRect/>
          <a:stretch>
            <a:fillRect/>
          </a:stretch>
        </p:blipFill>
        <p:spPr bwMode="auto">
          <a:xfrm>
            <a:off x="171028" y="100013"/>
            <a:ext cx="513079" cy="450055"/>
          </a:xfrm>
          <a:prstGeom prst="rect">
            <a:avLst/>
          </a:prstGeom>
          <a:noFill/>
          <a:ln w="9525">
            <a:noFill/>
            <a:miter lim="800000"/>
            <a:headEnd/>
            <a:tailEnd/>
          </a:ln>
        </p:spPr>
      </p:pic>
      <p:sp>
        <p:nvSpPr>
          <p:cNvPr id="9" name="TextBox 8"/>
          <p:cNvSpPr txBox="1"/>
          <p:nvPr/>
        </p:nvSpPr>
        <p:spPr>
          <a:xfrm>
            <a:off x="3667761" y="33341"/>
            <a:ext cx="1940560" cy="656684"/>
          </a:xfrm>
          <a:prstGeom prst="rect">
            <a:avLst/>
          </a:prstGeom>
          <a:noFill/>
        </p:spPr>
        <p:txBody>
          <a:bodyPr lIns="96596" tIns="48299" rIns="96596" bIns="48299">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0" name="TextBox 9"/>
          <p:cNvSpPr txBox="1"/>
          <p:nvPr/>
        </p:nvSpPr>
        <p:spPr>
          <a:xfrm>
            <a:off x="5608320" y="5"/>
            <a:ext cx="1706880" cy="669278"/>
          </a:xfrm>
          <a:prstGeom prst="rect">
            <a:avLst/>
          </a:prstGeom>
          <a:noFill/>
        </p:spPr>
        <p:txBody>
          <a:bodyPr lIns="96596" tIns="48299" rIns="96596" bIns="48299">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5" name="Straight Connector 14"/>
          <p:cNvCxnSpPr/>
          <p:nvPr/>
        </p:nvCxnSpPr>
        <p:spPr>
          <a:xfrm rot="5400000">
            <a:off x="5346514" y="315040"/>
            <a:ext cx="51006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23735" y="653419"/>
            <a:ext cx="3677920" cy="320887"/>
          </a:xfrm>
          <a:prstGeom prst="rect">
            <a:avLst/>
          </a:prstGeom>
          <a:noFill/>
          <a:ln w="6350">
            <a:solidFill>
              <a:schemeClr val="tx1"/>
            </a:solidFill>
          </a:ln>
        </p:spPr>
        <p:txBody>
          <a:bodyPr lIns="96596" tIns="48299" rIns="96596" bIns="48299">
            <a:spAutoFit/>
          </a:bodyPr>
          <a:lstStyle/>
          <a:p>
            <a:pPr>
              <a:defRPr/>
            </a:pPr>
            <a:r>
              <a:rPr lang="en-US" sz="1200" dirty="0">
                <a:latin typeface="Georgia" pitchFamily="18" charset="0"/>
              </a:rPr>
              <a:t>The Pennsylvania Child Welfare Resource Center</a:t>
            </a:r>
            <a:endParaRPr lang="en-US" sz="200" dirty="0">
              <a:latin typeface="Georgia" pitchFamily="18" charset="0"/>
            </a:endParaRPr>
          </a:p>
          <a:p>
            <a:pPr>
              <a:defRPr/>
            </a:pPr>
            <a:endParaRPr lang="en-US" sz="200" dirty="0">
              <a:latin typeface="Georgia" pitchFamily="18" charset="0"/>
            </a:endParaRPr>
          </a:p>
        </p:txBody>
      </p:sp>
      <p:cxnSp>
        <p:nvCxnSpPr>
          <p:cNvPr id="20" name="Straight Connector 19"/>
          <p:cNvCxnSpPr/>
          <p:nvPr/>
        </p:nvCxnSpPr>
        <p:spPr>
          <a:xfrm>
            <a:off x="3701633" y="913447"/>
            <a:ext cx="34476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24822" y="9067801"/>
            <a:ext cx="4590385" cy="225005"/>
          </a:xfrm>
          <a:prstGeom prst="rect">
            <a:avLst/>
          </a:prstGeom>
          <a:noFill/>
        </p:spPr>
        <p:txBody>
          <a:bodyPr wrap="square" lIns="96596" tIns="48299" rIns="96596" bIns="48299" rtlCol="0">
            <a:spAutoFit/>
          </a:bodyPr>
          <a:lstStyle/>
          <a:p>
            <a:pPr algn="r"/>
            <a:r>
              <a:rPr lang="en-US" sz="800" dirty="0">
                <a:latin typeface="Arial" pitchFamily="34" charset="0"/>
                <a:cs typeface="Arial" pitchFamily="34" charset="0"/>
              </a:rPr>
              <a:t>Module 9: Out-of-Home Placement and Permanency Planning</a:t>
            </a:r>
          </a:p>
        </p:txBody>
      </p:sp>
    </p:spTree>
    <p:extLst>
      <p:ext uri="{BB962C8B-B14F-4D97-AF65-F5344CB8AC3E}">
        <p14:creationId xmlns:p14="http://schemas.microsoft.com/office/powerpoint/2010/main" val="30258398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1" name="Rectangle 4"/>
          <p:cNvSpPr>
            <a:spLocks noGrp="1" noRot="1" noChangeAspect="1" noChangeArrowheads="1" noTextEdit="1"/>
          </p:cNvSpPr>
          <p:nvPr>
            <p:ph type="sldImg" idx="2"/>
          </p:nvPr>
        </p:nvSpPr>
        <p:spPr bwMode="auto">
          <a:xfrm>
            <a:off x="1258888" y="1027113"/>
            <a:ext cx="4797425" cy="3597275"/>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75361" y="4743926"/>
            <a:ext cx="5364480" cy="4320540"/>
          </a:xfrm>
          <a:prstGeom prst="rect">
            <a:avLst/>
          </a:prstGeom>
          <a:noFill/>
          <a:ln w="9525">
            <a:noFill/>
            <a:miter lim="800000"/>
            <a:headEnd/>
            <a:tailEnd/>
          </a:ln>
        </p:spPr>
        <p:txBody>
          <a:bodyPr vert="horz" wrap="square" lIns="96596" tIns="48299" rIns="96596" bIns="4829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318" name="Rectangle 6"/>
          <p:cNvSpPr>
            <a:spLocks noGrp="1" noChangeArrowheads="1"/>
          </p:cNvSpPr>
          <p:nvPr>
            <p:ph type="ftr" sz="quarter" idx="4"/>
          </p:nvPr>
        </p:nvSpPr>
        <p:spPr bwMode="auto">
          <a:xfrm>
            <a:off x="2" y="9121146"/>
            <a:ext cx="2631925" cy="230028"/>
          </a:xfrm>
          <a:prstGeom prst="rect">
            <a:avLst/>
          </a:prstGeom>
          <a:noFill/>
          <a:ln w="9525">
            <a:noFill/>
            <a:miter lim="800000"/>
            <a:headEnd/>
            <a:tailEnd/>
          </a:ln>
        </p:spPr>
        <p:txBody>
          <a:bodyPr vert="horz" wrap="square" lIns="96596" tIns="48299" rIns="96596" bIns="48299" numCol="1" anchor="ctr" anchorCtr="0" compatLnSpc="1">
            <a:prstTxWarp prst="textNoShape">
              <a:avLst/>
            </a:prstTxWarp>
          </a:bodyPr>
          <a:lstStyle>
            <a:lvl1pPr algn="ctr">
              <a:defRPr sz="800">
                <a:latin typeface="Georgia" pitchFamily="18" charset="0"/>
              </a:defRPr>
            </a:lvl1pPr>
          </a:lstStyle>
          <a:p>
            <a:pPr algn="l">
              <a:defRPr/>
            </a:pPr>
            <a:r>
              <a:rPr lang="en-US" dirty="0" smtClean="0"/>
              <a:t>The Pennsylvania Child Welfare Resource Center</a:t>
            </a:r>
            <a:endParaRPr lang="en-US" dirty="0"/>
          </a:p>
        </p:txBody>
      </p:sp>
      <p:sp>
        <p:nvSpPr>
          <p:cNvPr id="13319" name="Rectangle 7"/>
          <p:cNvSpPr>
            <a:spLocks noGrp="1" noChangeArrowheads="1"/>
          </p:cNvSpPr>
          <p:nvPr>
            <p:ph type="sldNum" sz="quarter" idx="5"/>
          </p:nvPr>
        </p:nvSpPr>
        <p:spPr bwMode="auto">
          <a:xfrm>
            <a:off x="6565054" y="9372601"/>
            <a:ext cx="750146" cy="198121"/>
          </a:xfrm>
          <a:prstGeom prst="rect">
            <a:avLst/>
          </a:prstGeom>
          <a:noFill/>
          <a:ln w="9525">
            <a:noFill/>
            <a:miter lim="800000"/>
            <a:headEnd/>
            <a:tailEnd/>
          </a:ln>
        </p:spPr>
        <p:txBody>
          <a:bodyPr vert="horz" wrap="square" lIns="96596" tIns="48299" rIns="96596" bIns="48299" numCol="1" anchor="ctr" anchorCtr="0" compatLnSpc="1">
            <a:prstTxWarp prst="textNoShape">
              <a:avLst/>
            </a:prstTxWarp>
          </a:bodyPr>
          <a:lstStyle>
            <a:lvl1pPr algn="r">
              <a:defRPr sz="1000" b="1">
                <a:latin typeface="Georgia" pitchFamily="18" charset="0"/>
              </a:defRPr>
            </a:lvl1pPr>
          </a:lstStyle>
          <a:p>
            <a:pPr>
              <a:defRPr/>
            </a:pPr>
            <a:fld id="{A5C0BF7D-DA9C-4BF7-8FB9-4639E92C447C}" type="slidenum">
              <a:rPr lang="en-US" smtClean="0"/>
              <a:pPr>
                <a:defRPr/>
              </a:pPr>
              <a:t>‹#›</a:t>
            </a:fld>
            <a:endParaRPr lang="en-US" dirty="0"/>
          </a:p>
        </p:txBody>
      </p:sp>
      <p:pic>
        <p:nvPicPr>
          <p:cNvPr id="12296" name="Picture 2" descr="pittseal"/>
          <p:cNvPicPr>
            <a:picLocks noChangeAspect="1" noChangeArrowheads="1"/>
          </p:cNvPicPr>
          <p:nvPr/>
        </p:nvPicPr>
        <p:blipFill>
          <a:blip r:embed="rId2">
            <a:grayscl/>
          </a:blip>
          <a:srcRect/>
          <a:stretch>
            <a:fillRect/>
          </a:stretch>
        </p:blipFill>
        <p:spPr bwMode="auto">
          <a:xfrm>
            <a:off x="171028" y="100013"/>
            <a:ext cx="513079" cy="450055"/>
          </a:xfrm>
          <a:prstGeom prst="rect">
            <a:avLst/>
          </a:prstGeom>
          <a:noFill/>
          <a:ln w="9525">
            <a:noFill/>
            <a:miter lim="800000"/>
            <a:headEnd/>
            <a:tailEnd/>
          </a:ln>
        </p:spPr>
      </p:pic>
      <p:sp>
        <p:nvSpPr>
          <p:cNvPr id="10" name="Rectangle 9"/>
          <p:cNvSpPr/>
          <p:nvPr/>
        </p:nvSpPr>
        <p:spPr>
          <a:xfrm>
            <a:off x="3623735" y="0"/>
            <a:ext cx="3677920" cy="640080"/>
          </a:xfrm>
          <a:prstGeom prst="rect">
            <a:avLst/>
          </a:prstGeom>
          <a:solidFill>
            <a:schemeClr val="bg1">
              <a:lumMod val="8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596" tIns="48299" rIns="96596" bIns="48299" anchor="ctr"/>
          <a:lstStyle/>
          <a:p>
            <a:pPr algn="ctr">
              <a:defRPr/>
            </a:pPr>
            <a:endParaRPr lang="en-US" dirty="0"/>
          </a:p>
        </p:txBody>
      </p:sp>
      <p:sp>
        <p:nvSpPr>
          <p:cNvPr id="11" name="TextBox 10"/>
          <p:cNvSpPr txBox="1"/>
          <p:nvPr/>
        </p:nvSpPr>
        <p:spPr>
          <a:xfrm>
            <a:off x="5608320" y="5"/>
            <a:ext cx="1706880" cy="669278"/>
          </a:xfrm>
          <a:prstGeom prst="rect">
            <a:avLst/>
          </a:prstGeom>
          <a:noFill/>
        </p:spPr>
        <p:txBody>
          <a:bodyPr lIns="96596" tIns="48299" rIns="96596" bIns="48299">
            <a:spAutoFit/>
          </a:bodyPr>
          <a:lstStyle/>
          <a:p>
            <a:pPr>
              <a:defRPr/>
            </a:pPr>
            <a:r>
              <a:rPr lang="en-US" sz="1200" i="1" dirty="0">
                <a:latin typeface="Georgia" pitchFamily="18" charset="0"/>
              </a:rPr>
              <a:t>Empower People</a:t>
            </a:r>
          </a:p>
          <a:p>
            <a:pPr>
              <a:defRPr/>
            </a:pPr>
            <a:r>
              <a:rPr lang="en-US" sz="1200" i="1" dirty="0">
                <a:latin typeface="Georgia" pitchFamily="18" charset="0"/>
              </a:rPr>
              <a:t>Lead Organizations</a:t>
            </a:r>
          </a:p>
          <a:p>
            <a:pPr>
              <a:defRPr/>
            </a:pPr>
            <a:r>
              <a:rPr lang="en-US" sz="1200" i="1" dirty="0">
                <a:latin typeface="Georgia" pitchFamily="18" charset="0"/>
              </a:rPr>
              <a:t>Grow Communities</a:t>
            </a:r>
          </a:p>
        </p:txBody>
      </p:sp>
      <p:cxnSp>
        <p:nvCxnSpPr>
          <p:cNvPr id="12" name="Straight Connector 11"/>
          <p:cNvCxnSpPr/>
          <p:nvPr/>
        </p:nvCxnSpPr>
        <p:spPr>
          <a:xfrm rot="5400000">
            <a:off x="5346514" y="315040"/>
            <a:ext cx="510065"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23735" y="653419"/>
            <a:ext cx="3677920" cy="320887"/>
          </a:xfrm>
          <a:prstGeom prst="rect">
            <a:avLst/>
          </a:prstGeom>
          <a:noFill/>
          <a:ln w="6350">
            <a:solidFill>
              <a:schemeClr val="tx1"/>
            </a:solidFill>
          </a:ln>
        </p:spPr>
        <p:txBody>
          <a:bodyPr lIns="96596" tIns="48299" rIns="96596" bIns="48299">
            <a:spAutoFit/>
          </a:bodyPr>
          <a:lstStyle/>
          <a:p>
            <a:pPr>
              <a:defRPr/>
            </a:pPr>
            <a:r>
              <a:rPr lang="en-US" sz="1200" dirty="0">
                <a:latin typeface="Georgia" pitchFamily="18" charset="0"/>
              </a:rPr>
              <a:t>The Pennsylvania Child Welfare </a:t>
            </a:r>
            <a:r>
              <a:rPr lang="en-US" sz="1200" dirty="0" smtClean="0">
                <a:latin typeface="Georgia" pitchFamily="18" charset="0"/>
              </a:rPr>
              <a:t>Resource</a:t>
            </a:r>
            <a:r>
              <a:rPr lang="en-US" sz="1200" baseline="0" dirty="0" smtClean="0">
                <a:latin typeface="Georgia" pitchFamily="18" charset="0"/>
              </a:rPr>
              <a:t> Center</a:t>
            </a:r>
            <a:endParaRPr lang="en-US" sz="200" dirty="0">
              <a:latin typeface="Georgia" pitchFamily="18" charset="0"/>
            </a:endParaRPr>
          </a:p>
          <a:p>
            <a:pPr>
              <a:defRPr/>
            </a:pPr>
            <a:endParaRPr lang="en-US" sz="200" dirty="0">
              <a:latin typeface="Georgia" pitchFamily="18" charset="0"/>
            </a:endParaRPr>
          </a:p>
        </p:txBody>
      </p:sp>
      <p:cxnSp>
        <p:nvCxnSpPr>
          <p:cNvPr id="14" name="Straight Connector 13"/>
          <p:cNvCxnSpPr/>
          <p:nvPr/>
        </p:nvCxnSpPr>
        <p:spPr>
          <a:xfrm>
            <a:off x="3701633" y="913447"/>
            <a:ext cx="344762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667761" y="33341"/>
            <a:ext cx="1940560" cy="656684"/>
          </a:xfrm>
          <a:prstGeom prst="rect">
            <a:avLst/>
          </a:prstGeom>
          <a:noFill/>
        </p:spPr>
        <p:txBody>
          <a:bodyPr lIns="96596" tIns="48299" rIns="96596" bIns="48299">
            <a:spAutoFit/>
          </a:bodyPr>
          <a:lstStyle/>
          <a:p>
            <a:pPr>
              <a:defRPr/>
            </a:pPr>
            <a:r>
              <a:rPr lang="en-US" sz="1100" dirty="0">
                <a:latin typeface="Georgia" pitchFamily="18" charset="0"/>
              </a:rPr>
              <a:t>SCHOOL OF</a:t>
            </a:r>
          </a:p>
          <a:p>
            <a:pPr>
              <a:defRPr/>
            </a:pPr>
            <a:r>
              <a:rPr lang="en-US" dirty="0">
                <a:latin typeface="Georgia" pitchFamily="18" charset="0"/>
              </a:rPr>
              <a:t>Social Work</a:t>
            </a:r>
          </a:p>
        </p:txBody>
      </p:sp>
      <p:sp>
        <p:nvSpPr>
          <p:cNvPr id="16" name="Rectangle 15"/>
          <p:cNvSpPr/>
          <p:nvPr/>
        </p:nvSpPr>
        <p:spPr>
          <a:xfrm>
            <a:off x="7" y="0"/>
            <a:ext cx="3622766" cy="64008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596" tIns="48299" rIns="96596" bIns="48299" anchor="ctr"/>
          <a:lstStyle/>
          <a:p>
            <a:pPr algn="ctr">
              <a:defRPr/>
            </a:pPr>
            <a:endParaRPr lang="en-US" dirty="0"/>
          </a:p>
        </p:txBody>
      </p:sp>
      <p:sp>
        <p:nvSpPr>
          <p:cNvPr id="17" name="TextBox 16"/>
          <p:cNvSpPr txBox="1"/>
          <p:nvPr/>
        </p:nvSpPr>
        <p:spPr>
          <a:xfrm>
            <a:off x="7" y="22"/>
            <a:ext cx="3622766" cy="656707"/>
          </a:xfrm>
          <a:prstGeom prst="rect">
            <a:avLst/>
          </a:prstGeom>
          <a:noFill/>
          <a:ln w="15875">
            <a:noFill/>
          </a:ln>
        </p:spPr>
        <p:txBody>
          <a:bodyPr wrap="square" lIns="96596" tIns="48299" rIns="96596" bIns="48299" rtlCol="0">
            <a:spAutoFit/>
          </a:bodyPr>
          <a:lstStyle/>
          <a:p>
            <a:endParaRPr lang="en-US" sz="1000" dirty="0" smtClean="0">
              <a:latin typeface="Georgia" pitchFamily="18" charset="0"/>
            </a:endParaRPr>
          </a:p>
          <a:p>
            <a:pPr algn="l">
              <a:tabLst>
                <a:tab pos="659082" algn="l"/>
              </a:tabLst>
            </a:pPr>
            <a:r>
              <a:rPr lang="en-US" sz="1700" dirty="0" smtClean="0">
                <a:latin typeface="Georgia" pitchFamily="18" charset="0"/>
              </a:rPr>
              <a:t>	University of Pittsburgh</a:t>
            </a:r>
            <a:endParaRPr lang="en-US" sz="900" dirty="0" smtClean="0">
              <a:latin typeface="Georgia" pitchFamily="18" charset="0"/>
            </a:endParaRPr>
          </a:p>
          <a:p>
            <a:pPr algn="l">
              <a:tabLst>
                <a:tab pos="659082" algn="l"/>
              </a:tabLst>
            </a:pPr>
            <a:endParaRPr lang="en-US" sz="900" dirty="0">
              <a:latin typeface="Georgia" pitchFamily="18" charset="0"/>
            </a:endParaRPr>
          </a:p>
        </p:txBody>
      </p:sp>
      <p:sp>
        <p:nvSpPr>
          <p:cNvPr id="18" name="TextBox 17"/>
          <p:cNvSpPr txBox="1"/>
          <p:nvPr/>
        </p:nvSpPr>
        <p:spPr>
          <a:xfrm>
            <a:off x="2709336" y="9124527"/>
            <a:ext cx="4605866" cy="226216"/>
          </a:xfrm>
          <a:prstGeom prst="rect">
            <a:avLst/>
          </a:prstGeom>
          <a:noFill/>
        </p:spPr>
        <p:txBody>
          <a:bodyPr wrap="square" lIns="96596" tIns="48299" rIns="96596" bIns="48299" rtlCol="0" anchor="ctr">
            <a:spAutoFit/>
          </a:bodyPr>
          <a:lstStyle/>
          <a:p>
            <a:pPr algn="r"/>
            <a:r>
              <a:rPr lang="en-US" sz="800" dirty="0" smtClean="0">
                <a:latin typeface="Georgia" pitchFamily="18" charset="0"/>
              </a:rPr>
              <a:t>Update Title in Notes Master</a:t>
            </a:r>
            <a:endParaRPr lang="en-US" sz="800" dirty="0">
              <a:latin typeface="Georgia" pitchFamily="18" charset="0"/>
            </a:endParaRPr>
          </a:p>
        </p:txBody>
      </p:sp>
    </p:spTree>
    <p:extLst>
      <p:ext uri="{BB962C8B-B14F-4D97-AF65-F5344CB8AC3E}">
        <p14:creationId xmlns:p14="http://schemas.microsoft.com/office/powerpoint/2010/main" val="16046222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400" kern="1200">
        <a:solidFill>
          <a:schemeClr val="tx1"/>
        </a:solidFill>
        <a:latin typeface="Georgia" pitchFamily="18" charset="0"/>
        <a:ea typeface="ＭＳ Ｐゴシック" pitchFamily="16" charset="-128"/>
        <a:cs typeface="+mn-cs"/>
      </a:defRPr>
    </a:lvl1pPr>
    <a:lvl2pPr marL="457200" algn="l" rtl="0" eaLnBrk="0" fontAlgn="base" hangingPunct="0">
      <a:spcBef>
        <a:spcPct val="30000"/>
      </a:spcBef>
      <a:spcAft>
        <a:spcPct val="0"/>
      </a:spcAft>
      <a:defRPr sz="1300" kern="1200">
        <a:solidFill>
          <a:schemeClr val="tx1"/>
        </a:solidFill>
        <a:latin typeface="Georgia" pitchFamily="18"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ＭＳ Ｐゴシック" pitchFamily="16" charset="-128"/>
        <a:cs typeface="+mn-cs"/>
      </a:defRPr>
    </a:lvl3pPr>
    <a:lvl4pPr marL="1371600" algn="l" rtl="0" eaLnBrk="0" fontAlgn="base" hangingPunct="0">
      <a:spcBef>
        <a:spcPct val="30000"/>
      </a:spcBef>
      <a:spcAft>
        <a:spcPct val="0"/>
      </a:spcAft>
      <a:defRPr sz="1100" kern="1200">
        <a:solidFill>
          <a:schemeClr val="tx1"/>
        </a:solidFill>
        <a:latin typeface="Georgia" pitchFamily="18" charset="0"/>
        <a:ea typeface="ＭＳ Ｐゴシック" pitchFamily="16" charset="-128"/>
        <a:cs typeface="+mn-cs"/>
      </a:defRPr>
    </a:lvl4pPr>
    <a:lvl5pPr marL="1828800" algn="l" rtl="0" eaLnBrk="0" fontAlgn="base" hangingPunct="0">
      <a:spcBef>
        <a:spcPct val="30000"/>
      </a:spcBef>
      <a:spcAft>
        <a:spcPct val="0"/>
      </a:spcAft>
      <a:defRPr sz="1000" kern="1200">
        <a:solidFill>
          <a:schemeClr val="tx1"/>
        </a:solidFill>
        <a:latin typeface="Georgia" pitchFamily="18"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7B166BA7-0684-400B-BDBC-D100F67EB7F2}" type="slidenum">
              <a:rPr lang="en-US" smtClean="0">
                <a:latin typeface="Georgia" pitchFamily="16" charset="0"/>
              </a:rPr>
              <a:pPr/>
              <a:t>1</a:t>
            </a:fld>
            <a:endParaRPr lang="en-US" dirty="0" smtClean="0">
              <a:latin typeface="Georgia" pitchFamily="16"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n-US" dirty="0" smtClean="0">
              <a:latin typeface="Georgia" pitchFamily="16" charset="0"/>
            </a:endParaRPr>
          </a:p>
        </p:txBody>
      </p:sp>
    </p:spTree>
    <p:extLst>
      <p:ext uri="{BB962C8B-B14F-4D97-AF65-F5344CB8AC3E}">
        <p14:creationId xmlns:p14="http://schemas.microsoft.com/office/powerpoint/2010/main" val="187619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680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790" indent="-301845" eaLnBrk="0" hangingPunct="0">
              <a:defRPr sz="2500">
                <a:solidFill>
                  <a:schemeClr val="tx1"/>
                </a:solidFill>
                <a:latin typeface="Arial" pitchFamily="34" charset="0"/>
                <a:ea typeface="MS PGothic" pitchFamily="34" charset="-128"/>
              </a:defRPr>
            </a:lvl2pPr>
            <a:lvl3pPr marL="1207372" indent="-241474" eaLnBrk="0" hangingPunct="0">
              <a:defRPr sz="2500">
                <a:solidFill>
                  <a:schemeClr val="tx1"/>
                </a:solidFill>
                <a:latin typeface="Arial" pitchFamily="34" charset="0"/>
                <a:ea typeface="MS PGothic" pitchFamily="34" charset="-128"/>
              </a:defRPr>
            </a:lvl3pPr>
            <a:lvl4pPr marL="1690320" indent="-241474" eaLnBrk="0" hangingPunct="0">
              <a:defRPr sz="2500">
                <a:solidFill>
                  <a:schemeClr val="tx1"/>
                </a:solidFill>
                <a:latin typeface="Arial" pitchFamily="34" charset="0"/>
                <a:ea typeface="MS PGothic" pitchFamily="34" charset="-128"/>
              </a:defRPr>
            </a:lvl4pPr>
            <a:lvl5pPr marL="2173269" indent="-241474" eaLnBrk="0" hangingPunct="0">
              <a:defRPr sz="2500">
                <a:solidFill>
                  <a:schemeClr val="tx1"/>
                </a:solidFill>
                <a:latin typeface="Arial" pitchFamily="34" charset="0"/>
                <a:ea typeface="MS PGothic" pitchFamily="34" charset="-128"/>
              </a:defRPr>
            </a:lvl5pPr>
            <a:lvl6pPr marL="2656217" indent="-241474" eaLnBrk="0" fontAlgn="base" hangingPunct="0">
              <a:spcBef>
                <a:spcPct val="0"/>
              </a:spcBef>
              <a:spcAft>
                <a:spcPct val="0"/>
              </a:spcAft>
              <a:defRPr sz="2500">
                <a:solidFill>
                  <a:schemeClr val="tx1"/>
                </a:solidFill>
                <a:latin typeface="Arial" pitchFamily="34" charset="0"/>
                <a:ea typeface="MS PGothic" pitchFamily="34" charset="-128"/>
              </a:defRPr>
            </a:lvl6pPr>
            <a:lvl7pPr marL="3139164" indent="-241474" eaLnBrk="0" fontAlgn="base" hangingPunct="0">
              <a:spcBef>
                <a:spcPct val="0"/>
              </a:spcBef>
              <a:spcAft>
                <a:spcPct val="0"/>
              </a:spcAft>
              <a:defRPr sz="2500">
                <a:solidFill>
                  <a:schemeClr val="tx1"/>
                </a:solidFill>
                <a:latin typeface="Arial" pitchFamily="34" charset="0"/>
                <a:ea typeface="MS PGothic" pitchFamily="34" charset="-128"/>
              </a:defRPr>
            </a:lvl7pPr>
            <a:lvl8pPr marL="3622113" indent="-241474" eaLnBrk="0" fontAlgn="base" hangingPunct="0">
              <a:spcBef>
                <a:spcPct val="0"/>
              </a:spcBef>
              <a:spcAft>
                <a:spcPct val="0"/>
              </a:spcAft>
              <a:defRPr sz="2500">
                <a:solidFill>
                  <a:schemeClr val="tx1"/>
                </a:solidFill>
                <a:latin typeface="Arial" pitchFamily="34" charset="0"/>
                <a:ea typeface="MS PGothic" pitchFamily="34" charset="-128"/>
              </a:defRPr>
            </a:lvl8pPr>
            <a:lvl9pPr marL="4105062" indent="-241474"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solidFill>
                  <a:prstClr val="black"/>
                </a:solidFill>
                <a:latin typeface="Georgia" pitchFamily="18" charset="0"/>
              </a:rPr>
              <a:t>The Pennsylvania Child Welfare Resource Center</a:t>
            </a:r>
          </a:p>
        </p:txBody>
      </p:sp>
      <p:sp>
        <p:nvSpPr>
          <p:cNvPr id="7680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790" indent="-301845" eaLnBrk="0" hangingPunct="0">
              <a:defRPr sz="2500">
                <a:solidFill>
                  <a:schemeClr val="tx1"/>
                </a:solidFill>
                <a:latin typeface="Arial" pitchFamily="34" charset="0"/>
                <a:ea typeface="MS PGothic" pitchFamily="34" charset="-128"/>
              </a:defRPr>
            </a:lvl2pPr>
            <a:lvl3pPr marL="1207372" indent="-241474" eaLnBrk="0" hangingPunct="0">
              <a:defRPr sz="2500">
                <a:solidFill>
                  <a:schemeClr val="tx1"/>
                </a:solidFill>
                <a:latin typeface="Arial" pitchFamily="34" charset="0"/>
                <a:ea typeface="MS PGothic" pitchFamily="34" charset="-128"/>
              </a:defRPr>
            </a:lvl3pPr>
            <a:lvl4pPr marL="1690320" indent="-241474" eaLnBrk="0" hangingPunct="0">
              <a:defRPr sz="2500">
                <a:solidFill>
                  <a:schemeClr val="tx1"/>
                </a:solidFill>
                <a:latin typeface="Arial" pitchFamily="34" charset="0"/>
                <a:ea typeface="MS PGothic" pitchFamily="34" charset="-128"/>
              </a:defRPr>
            </a:lvl4pPr>
            <a:lvl5pPr marL="2173269" indent="-241474" eaLnBrk="0" hangingPunct="0">
              <a:defRPr sz="2500">
                <a:solidFill>
                  <a:schemeClr val="tx1"/>
                </a:solidFill>
                <a:latin typeface="Arial" pitchFamily="34" charset="0"/>
                <a:ea typeface="MS PGothic" pitchFamily="34" charset="-128"/>
              </a:defRPr>
            </a:lvl5pPr>
            <a:lvl6pPr marL="2656217" indent="-241474" eaLnBrk="0" fontAlgn="base" hangingPunct="0">
              <a:spcBef>
                <a:spcPct val="0"/>
              </a:spcBef>
              <a:spcAft>
                <a:spcPct val="0"/>
              </a:spcAft>
              <a:defRPr sz="2500">
                <a:solidFill>
                  <a:schemeClr val="tx1"/>
                </a:solidFill>
                <a:latin typeface="Arial" pitchFamily="34" charset="0"/>
                <a:ea typeface="MS PGothic" pitchFamily="34" charset="-128"/>
              </a:defRPr>
            </a:lvl6pPr>
            <a:lvl7pPr marL="3139164" indent="-241474" eaLnBrk="0" fontAlgn="base" hangingPunct="0">
              <a:spcBef>
                <a:spcPct val="0"/>
              </a:spcBef>
              <a:spcAft>
                <a:spcPct val="0"/>
              </a:spcAft>
              <a:defRPr sz="2500">
                <a:solidFill>
                  <a:schemeClr val="tx1"/>
                </a:solidFill>
                <a:latin typeface="Arial" pitchFamily="34" charset="0"/>
                <a:ea typeface="MS PGothic" pitchFamily="34" charset="-128"/>
              </a:defRPr>
            </a:lvl7pPr>
            <a:lvl8pPr marL="3622113" indent="-241474" eaLnBrk="0" fontAlgn="base" hangingPunct="0">
              <a:spcBef>
                <a:spcPct val="0"/>
              </a:spcBef>
              <a:spcAft>
                <a:spcPct val="0"/>
              </a:spcAft>
              <a:defRPr sz="2500">
                <a:solidFill>
                  <a:schemeClr val="tx1"/>
                </a:solidFill>
                <a:latin typeface="Arial" pitchFamily="34" charset="0"/>
                <a:ea typeface="MS PGothic" pitchFamily="34" charset="-128"/>
              </a:defRPr>
            </a:lvl8pPr>
            <a:lvl9pPr marL="4105062" indent="-241474"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49AD446D-70BD-41FB-96B2-AFBFD034E16E}" type="slidenum">
              <a:rPr lang="en-US" sz="1000">
                <a:solidFill>
                  <a:prstClr val="black"/>
                </a:solidFill>
                <a:latin typeface="Georgia" pitchFamily="18" charset="0"/>
              </a:rPr>
              <a:pPr>
                <a:defRPr/>
              </a:pPr>
              <a:t>13</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1560238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14</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15</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216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BC154C3E-FF0C-4B42-9E50-BD36A45B8A5A}" type="slidenum">
              <a:rPr lang="en-US" sz="1000">
                <a:solidFill>
                  <a:prstClr val="black"/>
                </a:solidFill>
                <a:latin typeface="Georgia" pitchFamily="18" charset="0"/>
              </a:rPr>
              <a:pPr/>
              <a:t>16</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267217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62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1DA59CAA-9886-48AB-9CFE-2543056C46BB}" type="slidenum">
              <a:rPr lang="en-US" sz="1000">
                <a:solidFill>
                  <a:prstClr val="black"/>
                </a:solidFill>
                <a:latin typeface="Georgia" pitchFamily="18" charset="0"/>
              </a:rPr>
              <a:pPr/>
              <a:t>18</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316633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23</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24</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Select Recorder and Spokesperson</a:t>
            </a:r>
          </a:p>
          <a:p>
            <a:r>
              <a:rPr lang="en-US" sz="2400" dirty="0"/>
              <a:t>Review Permanency Goal Resource Material </a:t>
            </a:r>
          </a:p>
          <a:p>
            <a:r>
              <a:rPr lang="en-US" sz="2400" dirty="0"/>
              <a:t>Answer the five questions: </a:t>
            </a:r>
          </a:p>
          <a:p>
            <a:pPr lvl="1"/>
            <a:r>
              <a:rPr lang="en-US" sz="2400" dirty="0"/>
              <a:t>What is the essential prerequisite for selecting this goal?</a:t>
            </a:r>
          </a:p>
          <a:p>
            <a:pPr lvl="1"/>
            <a:r>
              <a:rPr lang="en-US" sz="2400" dirty="0"/>
              <a:t>What are the conditions required for this goal to be selected?</a:t>
            </a:r>
          </a:p>
          <a:p>
            <a:pPr lvl="1"/>
            <a:r>
              <a:rPr lang="en-US" sz="2400" dirty="0"/>
              <a:t>What are the parents’ (AKA caregivers of origin) rights and responsibilities under this goal? </a:t>
            </a:r>
          </a:p>
          <a:p>
            <a:pPr lvl="1"/>
            <a:r>
              <a:rPr lang="en-US" sz="2400" dirty="0"/>
              <a:t>What are the caregivers’ (resource or adoptive parents) rights and responsibilities under this goal?</a:t>
            </a:r>
          </a:p>
          <a:p>
            <a:pPr lvl="1"/>
            <a:r>
              <a:rPr lang="en-US" sz="2400" dirty="0"/>
              <a:t>What are the agency’s responsibilities? </a:t>
            </a:r>
          </a:p>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The Pennsylvania Child Welfare Resource Center</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37537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28</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29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21B1F423-D491-429A-99D0-49EDE74E671F}" type="slidenum">
              <a:rPr lang="en-US" sz="1000">
                <a:solidFill>
                  <a:prstClr val="black"/>
                </a:solidFill>
                <a:latin typeface="Georgia" pitchFamily="18" charset="0"/>
              </a:rPr>
              <a:pPr/>
              <a:t>29</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240234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2</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39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4FD34B8C-2C28-4185-A3D5-7B4F2B8AC2BD}" type="slidenum">
              <a:rPr lang="en-US" sz="1000">
                <a:solidFill>
                  <a:prstClr val="black"/>
                </a:solidFill>
                <a:latin typeface="Georgia" pitchFamily="18" charset="0"/>
              </a:rPr>
              <a:pPr/>
              <a:t>30</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1177362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39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4FD34B8C-2C28-4185-A3D5-7B4F2B8AC2BD}" type="slidenum">
              <a:rPr lang="en-US" sz="1000">
                <a:solidFill>
                  <a:prstClr val="black"/>
                </a:solidFill>
                <a:latin typeface="Georgia" pitchFamily="18" charset="0"/>
              </a:rPr>
              <a:pPr/>
              <a:t>31</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1309385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32</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Explain that, until recently, the accepted model for achieving permanency was </a:t>
            </a:r>
            <a:r>
              <a:rPr lang="en-US" sz="1100" b="1" dirty="0"/>
              <a:t>sequential planning</a:t>
            </a:r>
            <a:r>
              <a:rPr lang="en-US" sz="1100" dirty="0"/>
              <a:t>. In sequential planning, the preferred goal is set, and all efforts are directed at its achievement until that possibility is exhausted. Only when the efforts have proven unsuccessful is an alternative goal identified and pursued.</a:t>
            </a:r>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33</a:t>
            </a:fld>
            <a:endParaRPr lang="en-US" dirty="0"/>
          </a:p>
        </p:txBody>
      </p:sp>
    </p:spTree>
    <p:extLst>
      <p:ext uri="{BB962C8B-B14F-4D97-AF65-F5344CB8AC3E}">
        <p14:creationId xmlns:p14="http://schemas.microsoft.com/office/powerpoint/2010/main" val="1263171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Ask the participants: what are some possible consequences, good or bad, of a sequential planning approach?</a:t>
            </a:r>
          </a:p>
          <a:p>
            <a:endParaRPr lang="en-US" sz="1100" dirty="0"/>
          </a:p>
          <a:p>
            <a:r>
              <a:rPr lang="en-US" sz="1100" dirty="0"/>
              <a:t>[Some possible positive consequences are: focus and thoroughness on the part of the worker in pursuit of the goal, a single goal to explain to the parties involved and to prepare them for.</a:t>
            </a:r>
          </a:p>
          <a:p>
            <a:r>
              <a:rPr lang="en-US" sz="1100" dirty="0"/>
              <a:t>Some possible negative consequences are : a longer time needed to achieve permanency if the first goal is not achieved; lack of preparedness for the unexpected, lack of preparedness of the youth or child to accept an alternative introduced later in the process.]</a:t>
            </a:r>
          </a:p>
          <a:p>
            <a:endParaRPr lang="en-US" sz="1100" dirty="0"/>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34</a:t>
            </a:fld>
            <a:endParaRPr lang="en-US" dirty="0"/>
          </a:p>
        </p:txBody>
      </p:sp>
    </p:spTree>
    <p:extLst>
      <p:ext uri="{BB962C8B-B14F-4D97-AF65-F5344CB8AC3E}">
        <p14:creationId xmlns:p14="http://schemas.microsoft.com/office/powerpoint/2010/main" val="3149314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Point out that in order to address some of the pitfalls of sequential planning that the participants have just identified,  Pennsylvania is moving toward the statewide utilization of a different strategy: concurrent planning. Indicate the graphic on the slide. Point out that the major difference with concurrent planning is that two goals, the preferred and the alternate, are pursued and planned for at the same time.</a:t>
            </a:r>
          </a:p>
          <a:p>
            <a:r>
              <a:rPr lang="en-US" sz="1100" dirty="0"/>
              <a:t>You may want to ask for a raise of hands and gauge your audience: How many are familiar with concurrent planning? Use concurrent planning in their agencies? Could explain concurrent planning to someone else?</a:t>
            </a:r>
          </a:p>
        </p:txBody>
      </p:sp>
      <p:sp>
        <p:nvSpPr>
          <p:cNvPr id="8499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latin typeface="Georgia" pitchFamily="18" charset="0"/>
              </a:rPr>
              <a:t>The Pennsylvania Child Welfare Resource Center</a:t>
            </a:r>
          </a:p>
        </p:txBody>
      </p:sp>
      <p:sp>
        <p:nvSpPr>
          <p:cNvPr id="84997"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08F0AE03-A667-4273-B91A-BEA3664FEEEE}" type="slidenum">
              <a:rPr lang="en-US" sz="1000">
                <a:latin typeface="Georgia" pitchFamily="18" charset="0"/>
              </a:rPr>
              <a:pPr>
                <a:defRPr/>
              </a:pPr>
              <a:t>35</a:t>
            </a:fld>
            <a:endParaRPr lang="en-US" sz="1000" dirty="0">
              <a:latin typeface="Georgia" pitchFamily="18" charset="0"/>
            </a:endParaRPr>
          </a:p>
        </p:txBody>
      </p:sp>
    </p:spTree>
    <p:extLst>
      <p:ext uri="{BB962C8B-B14F-4D97-AF65-F5344CB8AC3E}">
        <p14:creationId xmlns:p14="http://schemas.microsoft.com/office/powerpoint/2010/main" val="14042442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Have a participant read the definition of concurrent planning displayed on Slide 5.</a:t>
            </a:r>
          </a:p>
          <a:p>
            <a:r>
              <a:rPr lang="en-US" sz="1100" dirty="0"/>
              <a:t>Explain that concurrent planning is acknowledged in ASFA as a best practice for achieving permanency and stability for a child. The federal CFSR also collects data on the extent to which states are using concurrent planning (OCYF Bulletin 3130-12-03).</a:t>
            </a:r>
          </a:p>
          <a:p>
            <a:endParaRPr lang="en-US" dirty="0" smtClean="0"/>
          </a:p>
        </p:txBody>
      </p:sp>
      <p:sp>
        <p:nvSpPr>
          <p:cNvPr id="8499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latin typeface="Georgia" pitchFamily="18" charset="0"/>
              </a:rPr>
              <a:t>The Pennsylvania Child Welfare Resource Center</a:t>
            </a:r>
          </a:p>
        </p:txBody>
      </p:sp>
      <p:sp>
        <p:nvSpPr>
          <p:cNvPr id="84997"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08F0AE03-A667-4273-B91A-BEA3664FEEEE}" type="slidenum">
              <a:rPr lang="en-US" sz="1000">
                <a:latin typeface="Georgia" pitchFamily="18" charset="0"/>
              </a:rPr>
              <a:pPr>
                <a:defRPr/>
              </a:pPr>
              <a:t>36</a:t>
            </a:fld>
            <a:endParaRPr lang="en-US" sz="1000" dirty="0">
              <a:latin typeface="Georgia" pitchFamily="18" charset="0"/>
            </a:endParaRPr>
          </a:p>
        </p:txBody>
      </p:sp>
    </p:spTree>
    <p:extLst>
      <p:ext uri="{BB962C8B-B14F-4D97-AF65-F5344CB8AC3E}">
        <p14:creationId xmlns:p14="http://schemas.microsoft.com/office/powerpoint/2010/main" val="2526187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Point out that concurrent planning has four principal goals, and that the hope is that results in terms of achieving children’s stability and permanency will increase with our adoption of this strategy.</a:t>
            </a:r>
          </a:p>
        </p:txBody>
      </p:sp>
      <p:sp>
        <p:nvSpPr>
          <p:cNvPr id="8602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latin typeface="Georgia" pitchFamily="18" charset="0"/>
              </a:rPr>
              <a:t>The Pennsylvania Child Welfare Resource Center</a:t>
            </a:r>
          </a:p>
        </p:txBody>
      </p:sp>
      <p:sp>
        <p:nvSpPr>
          <p:cNvPr id="86021"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9C91EA3C-6126-4683-8C47-698727D211F9}" type="slidenum">
              <a:rPr lang="en-US" sz="1000">
                <a:latin typeface="Georgia" pitchFamily="18" charset="0"/>
              </a:rPr>
              <a:pPr>
                <a:defRPr/>
              </a:pPr>
              <a:t>37</a:t>
            </a:fld>
            <a:endParaRPr lang="en-US" sz="1000" dirty="0">
              <a:latin typeface="Georgia" pitchFamily="18" charset="0"/>
            </a:endParaRPr>
          </a:p>
        </p:txBody>
      </p:sp>
    </p:spTree>
    <p:extLst>
      <p:ext uri="{BB962C8B-B14F-4D97-AF65-F5344CB8AC3E}">
        <p14:creationId xmlns:p14="http://schemas.microsoft.com/office/powerpoint/2010/main" val="1525757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Prepare two flip charts in advance. Title one: What’s Great About Concurrent Planning. Title the other: What’s Tough About Concurrent Planning. Post the flip charts on opposite sides of the room. Divide the class in half, equipping each group with a marker of a different color and sending one group to each flip chart.  Tell them they are going to brainstorm the potential upside or downside of concurrent planning. Review the rules of brainstorming:</a:t>
            </a:r>
          </a:p>
          <a:p>
            <a:pPr marL="285625" indent="-285625">
              <a:buFont typeface="Arial" panose="020B0604020202020204" pitchFamily="34" charset="0"/>
              <a:buChar char="•"/>
            </a:pPr>
            <a:r>
              <a:rPr lang="en-US" sz="1100" dirty="0"/>
              <a:t>No bad ideas</a:t>
            </a:r>
          </a:p>
          <a:p>
            <a:pPr marL="285625" indent="-285625">
              <a:buFont typeface="Arial" panose="020B0604020202020204" pitchFamily="34" charset="0"/>
              <a:buChar char="•"/>
            </a:pPr>
            <a:r>
              <a:rPr lang="en-US" sz="1100" dirty="0"/>
              <a:t>Spelling doesn’t count</a:t>
            </a:r>
          </a:p>
          <a:p>
            <a:pPr marL="285625" indent="-285625">
              <a:buFont typeface="Arial" panose="020B0604020202020204" pitchFamily="34" charset="0"/>
              <a:buChar char="•"/>
            </a:pPr>
            <a:r>
              <a:rPr lang="en-US" sz="1100" dirty="0"/>
              <a:t>Neatness doesn’t count</a:t>
            </a:r>
          </a:p>
          <a:p>
            <a:pPr marL="285625" indent="-285625">
              <a:buFont typeface="Arial" panose="020B0604020202020204" pitchFamily="34" charset="0"/>
              <a:buChar char="•"/>
            </a:pPr>
            <a:r>
              <a:rPr lang="en-US" sz="1100" dirty="0"/>
              <a:t>The object is to generate as many responses as possible in the time allotted</a:t>
            </a:r>
          </a:p>
          <a:p>
            <a:pPr marL="285625" indent="-285625">
              <a:buFont typeface="Arial" panose="020B0604020202020204" pitchFamily="34" charset="0"/>
              <a:buChar char="•"/>
            </a:pPr>
            <a:r>
              <a:rPr lang="en-US" sz="1100" dirty="0"/>
              <a:t>Start when I say go; stop when I call stop.</a:t>
            </a:r>
          </a:p>
          <a:p>
            <a:r>
              <a:rPr lang="en-US" sz="1100" dirty="0"/>
              <a:t>Call ‘start’ and give the groups five minutes to generate responses.</a:t>
            </a:r>
          </a:p>
          <a:p>
            <a:r>
              <a:rPr lang="en-US" sz="1100" dirty="0"/>
              <a:t>Have them switch sides, review the other team’s work, and make additions if they can think of any.</a:t>
            </a:r>
          </a:p>
          <a:p>
            <a:r>
              <a:rPr lang="en-US" sz="1100" dirty="0"/>
              <a:t>Debrief as a whole group by asking them to comment on the most significant  positives and negatives</a:t>
            </a:r>
          </a:p>
          <a:p>
            <a:pPr marL="285625" indent="-285625">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potential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38</a:t>
            </a:fld>
            <a:endParaRPr lang="en-US" dirty="0"/>
          </a:p>
        </p:txBody>
      </p:sp>
    </p:spTree>
    <p:extLst>
      <p:ext uri="{BB962C8B-B14F-4D97-AF65-F5344CB8AC3E}">
        <p14:creationId xmlns:p14="http://schemas.microsoft.com/office/powerpoint/2010/main" val="1649485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Concurrent planning, when used effectively, is essentially a time saving mechanism.</a:t>
            </a:r>
          </a:p>
          <a:p>
            <a:r>
              <a:rPr lang="en-US" sz="1100" dirty="0"/>
              <a:t>The goal is for every child entering substitute care to benefit from the strategy of concurrent planning . Review each of the effective dates on the slide.</a:t>
            </a:r>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39</a:t>
            </a:fld>
            <a:endParaRPr lang="en-US" dirty="0"/>
          </a:p>
        </p:txBody>
      </p:sp>
    </p:spTree>
    <p:extLst>
      <p:ext uri="{BB962C8B-B14F-4D97-AF65-F5344CB8AC3E}">
        <p14:creationId xmlns:p14="http://schemas.microsoft.com/office/powerpoint/2010/main" val="731286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29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21B1F423-D491-429A-99D0-49EDE74E671F}" type="slidenum">
              <a:rPr lang="en-US" sz="1000">
                <a:solidFill>
                  <a:prstClr val="black"/>
                </a:solidFill>
                <a:latin typeface="Georgia" pitchFamily="18" charset="0"/>
              </a:rPr>
              <a:pPr/>
              <a:t>3</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2242279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a:t>
            </a:r>
            <a:r>
              <a:rPr lang="en-US" sz="1100" b="1" dirty="0"/>
              <a:t>Concurrent Planning Bulletin</a:t>
            </a:r>
            <a:r>
              <a:rPr lang="en-US" sz="1100" dirty="0"/>
              <a:t> (OCYF Bulletin 3130-12-03) defines eight core components that form the basis of good permanency planning.</a:t>
            </a:r>
          </a:p>
          <a:p>
            <a:r>
              <a:rPr lang="en-US" sz="1100" dirty="0"/>
              <a:t>Refer participants to</a:t>
            </a:r>
            <a:r>
              <a:rPr lang="en-US" sz="1100" b="1" dirty="0"/>
              <a:t> Poster #4 (Eight Core Components of Concurrent Planning).</a:t>
            </a:r>
            <a:endParaRPr lang="en-US" sz="1100" dirty="0"/>
          </a:p>
          <a:p>
            <a:r>
              <a:rPr lang="en-US" sz="1100" dirty="0"/>
              <a:t> </a:t>
            </a:r>
          </a:p>
          <a:p>
            <a:r>
              <a:rPr lang="en-US" sz="1100" dirty="0"/>
              <a:t>We are now going to explore these eight components, and help each other to understand and prepare to apply them.</a:t>
            </a:r>
          </a:p>
          <a:p>
            <a:endParaRPr lang="en-US" sz="1100"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40</a:t>
            </a:fld>
            <a:endParaRPr lang="en-US" dirty="0"/>
          </a:p>
        </p:txBody>
      </p:sp>
    </p:spTree>
    <p:extLst>
      <p:ext uri="{BB962C8B-B14F-4D97-AF65-F5344CB8AC3E}">
        <p14:creationId xmlns:p14="http://schemas.microsoft.com/office/powerpoint/2010/main" val="2838144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Activity: 8 Core Components Jigsaw </a:t>
            </a:r>
            <a:endParaRPr lang="en-US" sz="1100" dirty="0"/>
          </a:p>
          <a:p>
            <a:r>
              <a:rPr lang="en-US" sz="1100" dirty="0"/>
              <a:t>This teach-back activity is intended for groups of four, but can accommodate groups up to 8, or, for smaller classes, can be done in dyads. Divide the class into initial ‘expert’ groups of roughly equal size. Distribute Handout X and review the instructions. Divide the class into initial ‘expert’ groups and have them carry out the activity. Allow 15 -20 minutes. Circulate among the groups as they work, to monitor progress and offer assistance.</a:t>
            </a:r>
          </a:p>
          <a:p>
            <a:r>
              <a:rPr lang="en-US" sz="1100" dirty="0"/>
              <a:t>Call time and recombine the expert groups into new teach-back groups consisting of at least one member of each ‘expert’ group. Direct the teach-back groups to engage in a round-robin sharing of the information prepared. Allow 15-20 minutes. By the end of this activity, each group will have reviewed all 8 core components.</a:t>
            </a:r>
          </a:p>
          <a:p>
            <a:r>
              <a:rPr lang="en-US" sz="1100" dirty="0"/>
              <a:t> </a:t>
            </a:r>
          </a:p>
          <a:p>
            <a:r>
              <a:rPr lang="en-US" sz="1100" dirty="0"/>
              <a:t>Ask the group for questions or comments, and bring the class back together to move on.</a:t>
            </a:r>
          </a:p>
          <a:p>
            <a:endParaRPr lang="en-US" sz="1100"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41</a:t>
            </a:fld>
            <a:endParaRPr lang="en-US" dirty="0"/>
          </a:p>
        </p:txBody>
      </p:sp>
    </p:spTree>
    <p:extLst>
      <p:ext uri="{BB962C8B-B14F-4D97-AF65-F5344CB8AC3E}">
        <p14:creationId xmlns:p14="http://schemas.microsoft.com/office/powerpoint/2010/main" val="1165720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Conduct rapid review</a:t>
            </a:r>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42</a:t>
            </a:fld>
            <a:endParaRPr lang="en-US" dirty="0"/>
          </a:p>
        </p:txBody>
      </p:sp>
    </p:spTree>
    <p:extLst>
      <p:ext uri="{BB962C8B-B14F-4D97-AF65-F5344CB8AC3E}">
        <p14:creationId xmlns:p14="http://schemas.microsoft.com/office/powerpoint/2010/main" val="2477871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43</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44</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Point out that in order to address some of the pitfalls of sequential planning that the participants have just identified,  Pennsylvania is moving toward the statewide utilization of a different strategy: concurrent planning. Indicate the graphic on the slide. Point out that the major difference with concurrent planning is that two goals, the preferred and the alternate, are pursued and planned for at the same time.</a:t>
            </a:r>
          </a:p>
          <a:p>
            <a:r>
              <a:rPr lang="en-US" sz="1100" dirty="0"/>
              <a:t>You may want to ask for a raise of hands and gauge your audience: How many are familiar with concurrent planning? Use concurrent planning in their agencies? Could explain concurrent planning to someone else?</a:t>
            </a:r>
          </a:p>
        </p:txBody>
      </p:sp>
      <p:sp>
        <p:nvSpPr>
          <p:cNvPr id="8499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782" indent="-301840" eaLnBrk="0" hangingPunct="0">
              <a:defRPr sz="2500">
                <a:solidFill>
                  <a:schemeClr val="tx1"/>
                </a:solidFill>
                <a:latin typeface="Arial" pitchFamily="34" charset="0"/>
                <a:ea typeface="MS PGothic" pitchFamily="34" charset="-128"/>
              </a:defRPr>
            </a:lvl2pPr>
            <a:lvl3pPr marL="1207356" indent="-241472" eaLnBrk="0" hangingPunct="0">
              <a:defRPr sz="2500">
                <a:solidFill>
                  <a:schemeClr val="tx1"/>
                </a:solidFill>
                <a:latin typeface="Arial" pitchFamily="34" charset="0"/>
                <a:ea typeface="MS PGothic" pitchFamily="34" charset="-128"/>
              </a:defRPr>
            </a:lvl3pPr>
            <a:lvl4pPr marL="1690301" indent="-241472" eaLnBrk="0" hangingPunct="0">
              <a:defRPr sz="2500">
                <a:solidFill>
                  <a:schemeClr val="tx1"/>
                </a:solidFill>
                <a:latin typeface="Arial" pitchFamily="34" charset="0"/>
                <a:ea typeface="MS PGothic" pitchFamily="34" charset="-128"/>
              </a:defRPr>
            </a:lvl4pPr>
            <a:lvl5pPr marL="2173244" indent="-241472" eaLnBrk="0" hangingPunct="0">
              <a:defRPr sz="2500">
                <a:solidFill>
                  <a:schemeClr val="tx1"/>
                </a:solidFill>
                <a:latin typeface="Arial" pitchFamily="34" charset="0"/>
                <a:ea typeface="MS PGothic" pitchFamily="34" charset="-128"/>
              </a:defRPr>
            </a:lvl5pPr>
            <a:lvl6pPr marL="2656187" indent="-241472" eaLnBrk="0" fontAlgn="base" hangingPunct="0">
              <a:spcBef>
                <a:spcPct val="0"/>
              </a:spcBef>
              <a:spcAft>
                <a:spcPct val="0"/>
              </a:spcAft>
              <a:defRPr sz="2500">
                <a:solidFill>
                  <a:schemeClr val="tx1"/>
                </a:solidFill>
                <a:latin typeface="Arial" pitchFamily="34" charset="0"/>
                <a:ea typeface="MS PGothic" pitchFamily="34" charset="-128"/>
              </a:defRPr>
            </a:lvl6pPr>
            <a:lvl7pPr marL="3139131" indent="-241472" eaLnBrk="0" fontAlgn="base" hangingPunct="0">
              <a:spcBef>
                <a:spcPct val="0"/>
              </a:spcBef>
              <a:spcAft>
                <a:spcPct val="0"/>
              </a:spcAft>
              <a:defRPr sz="2500">
                <a:solidFill>
                  <a:schemeClr val="tx1"/>
                </a:solidFill>
                <a:latin typeface="Arial" pitchFamily="34" charset="0"/>
                <a:ea typeface="MS PGothic" pitchFamily="34" charset="-128"/>
              </a:defRPr>
            </a:lvl7pPr>
            <a:lvl8pPr marL="3622072" indent="-241472" eaLnBrk="0" fontAlgn="base" hangingPunct="0">
              <a:spcBef>
                <a:spcPct val="0"/>
              </a:spcBef>
              <a:spcAft>
                <a:spcPct val="0"/>
              </a:spcAft>
              <a:defRPr sz="2500">
                <a:solidFill>
                  <a:schemeClr val="tx1"/>
                </a:solidFill>
                <a:latin typeface="Arial" pitchFamily="34" charset="0"/>
                <a:ea typeface="MS PGothic" pitchFamily="34" charset="-128"/>
              </a:defRPr>
            </a:lvl8pPr>
            <a:lvl9pPr marL="4105017" indent="-241472"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solidFill>
                  <a:prstClr val="black"/>
                </a:solidFill>
                <a:latin typeface="Georgia" pitchFamily="18" charset="0"/>
              </a:rPr>
              <a:t>The Pennsylvania Child Welfare Resource Center</a:t>
            </a:r>
          </a:p>
        </p:txBody>
      </p:sp>
      <p:sp>
        <p:nvSpPr>
          <p:cNvPr id="84997"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782" indent="-301840" eaLnBrk="0" hangingPunct="0">
              <a:defRPr sz="2500">
                <a:solidFill>
                  <a:schemeClr val="tx1"/>
                </a:solidFill>
                <a:latin typeface="Arial" pitchFamily="34" charset="0"/>
                <a:ea typeface="MS PGothic" pitchFamily="34" charset="-128"/>
              </a:defRPr>
            </a:lvl2pPr>
            <a:lvl3pPr marL="1207356" indent="-241472" eaLnBrk="0" hangingPunct="0">
              <a:defRPr sz="2500">
                <a:solidFill>
                  <a:schemeClr val="tx1"/>
                </a:solidFill>
                <a:latin typeface="Arial" pitchFamily="34" charset="0"/>
                <a:ea typeface="MS PGothic" pitchFamily="34" charset="-128"/>
              </a:defRPr>
            </a:lvl3pPr>
            <a:lvl4pPr marL="1690301" indent="-241472" eaLnBrk="0" hangingPunct="0">
              <a:defRPr sz="2500">
                <a:solidFill>
                  <a:schemeClr val="tx1"/>
                </a:solidFill>
                <a:latin typeface="Arial" pitchFamily="34" charset="0"/>
                <a:ea typeface="MS PGothic" pitchFamily="34" charset="-128"/>
              </a:defRPr>
            </a:lvl4pPr>
            <a:lvl5pPr marL="2173244" indent="-241472" eaLnBrk="0" hangingPunct="0">
              <a:defRPr sz="2500">
                <a:solidFill>
                  <a:schemeClr val="tx1"/>
                </a:solidFill>
                <a:latin typeface="Arial" pitchFamily="34" charset="0"/>
                <a:ea typeface="MS PGothic" pitchFamily="34" charset="-128"/>
              </a:defRPr>
            </a:lvl5pPr>
            <a:lvl6pPr marL="2656187" indent="-241472" eaLnBrk="0" fontAlgn="base" hangingPunct="0">
              <a:spcBef>
                <a:spcPct val="0"/>
              </a:spcBef>
              <a:spcAft>
                <a:spcPct val="0"/>
              </a:spcAft>
              <a:defRPr sz="2500">
                <a:solidFill>
                  <a:schemeClr val="tx1"/>
                </a:solidFill>
                <a:latin typeface="Arial" pitchFamily="34" charset="0"/>
                <a:ea typeface="MS PGothic" pitchFamily="34" charset="-128"/>
              </a:defRPr>
            </a:lvl6pPr>
            <a:lvl7pPr marL="3139131" indent="-241472" eaLnBrk="0" fontAlgn="base" hangingPunct="0">
              <a:spcBef>
                <a:spcPct val="0"/>
              </a:spcBef>
              <a:spcAft>
                <a:spcPct val="0"/>
              </a:spcAft>
              <a:defRPr sz="2500">
                <a:solidFill>
                  <a:schemeClr val="tx1"/>
                </a:solidFill>
                <a:latin typeface="Arial" pitchFamily="34" charset="0"/>
                <a:ea typeface="MS PGothic" pitchFamily="34" charset="-128"/>
              </a:defRPr>
            </a:lvl7pPr>
            <a:lvl8pPr marL="3622072" indent="-241472" eaLnBrk="0" fontAlgn="base" hangingPunct="0">
              <a:spcBef>
                <a:spcPct val="0"/>
              </a:spcBef>
              <a:spcAft>
                <a:spcPct val="0"/>
              </a:spcAft>
              <a:defRPr sz="2500">
                <a:solidFill>
                  <a:schemeClr val="tx1"/>
                </a:solidFill>
                <a:latin typeface="Arial" pitchFamily="34" charset="0"/>
                <a:ea typeface="MS PGothic" pitchFamily="34" charset="-128"/>
              </a:defRPr>
            </a:lvl8pPr>
            <a:lvl9pPr marL="4105017" indent="-241472"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08F0AE03-A667-4273-B91A-BEA3664FEEEE}" type="slidenum">
              <a:rPr lang="en-US" sz="1000">
                <a:solidFill>
                  <a:prstClr val="black"/>
                </a:solidFill>
                <a:latin typeface="Georgia" pitchFamily="18" charset="0"/>
              </a:rPr>
              <a:pPr>
                <a:defRPr/>
              </a:pPr>
              <a:t>47</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711539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51</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52</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The Pennsylvania Child Welfare Training Program</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576298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58</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39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4FD34B8C-2C28-4185-A3D5-7B4F2B8AC2BD}" type="slidenum">
              <a:rPr lang="en-US" sz="1000">
                <a:solidFill>
                  <a:prstClr val="black"/>
                </a:solidFill>
                <a:latin typeface="Georgia" pitchFamily="18" charset="0"/>
              </a:rPr>
              <a:pPr/>
              <a:t>4</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31248917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59</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63</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64</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909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solidFill>
                  <a:prstClr val="black"/>
                </a:solidFill>
                <a:latin typeface="Georgia" pitchFamily="18" charset="0"/>
              </a:rPr>
              <a:t>The Pennsylvania Child Welfare Resource Center</a:t>
            </a:r>
          </a:p>
        </p:txBody>
      </p:sp>
      <p:sp>
        <p:nvSpPr>
          <p:cNvPr id="89093"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578B51A0-3F63-4CD3-80CD-43C24DC9FD28}" type="slidenum">
              <a:rPr lang="en-US" sz="1000">
                <a:solidFill>
                  <a:prstClr val="black"/>
                </a:solidFill>
                <a:latin typeface="Georgia" pitchFamily="18" charset="0"/>
              </a:rPr>
              <a:pPr>
                <a:defRPr/>
              </a:pPr>
              <a:t>66</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2166019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69</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29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21B1F423-D491-429A-99D0-49EDE74E671F}" type="slidenum">
              <a:rPr lang="en-US" sz="1000">
                <a:solidFill>
                  <a:prstClr val="black"/>
                </a:solidFill>
                <a:latin typeface="Georgia" pitchFamily="18" charset="0"/>
              </a:rPr>
              <a:pPr/>
              <a:t>70</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2677173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39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4FD34B8C-2C28-4185-A3D5-7B4F2B8AC2BD}" type="slidenum">
              <a:rPr lang="en-US" sz="1000">
                <a:solidFill>
                  <a:prstClr val="black"/>
                </a:solidFill>
                <a:latin typeface="Georgia" pitchFamily="18" charset="0"/>
              </a:rPr>
              <a:pPr/>
              <a:t>71</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3024184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39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4FD34B8C-2C28-4185-A3D5-7B4F2B8AC2BD}" type="slidenum">
              <a:rPr lang="en-US" sz="1000">
                <a:solidFill>
                  <a:prstClr val="black"/>
                </a:solidFill>
                <a:latin typeface="Georgia" pitchFamily="18" charset="0"/>
              </a:rPr>
              <a:pPr/>
              <a:t>72</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2562970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73</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318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solidFill>
                  <a:prstClr val="black"/>
                </a:solidFill>
                <a:latin typeface="Georgia" pitchFamily="18" charset="0"/>
              </a:rPr>
              <a:t>The Pennsylvania Child Welfare Resource Center</a:t>
            </a:r>
          </a:p>
        </p:txBody>
      </p:sp>
      <p:sp>
        <p:nvSpPr>
          <p:cNvPr id="93189"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E5F74E47-B397-4F35-AEA9-03924599509B}" type="slidenum">
              <a:rPr lang="en-US" sz="1000">
                <a:solidFill>
                  <a:prstClr val="black"/>
                </a:solidFill>
                <a:latin typeface="Georgia" pitchFamily="18" charset="0"/>
              </a:rPr>
              <a:pPr>
                <a:defRPr/>
              </a:pPr>
              <a:t>74</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387132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397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4FD34B8C-2C28-4185-A3D5-7B4F2B8AC2BD}" type="slidenum">
              <a:rPr lang="en-US" sz="1000">
                <a:solidFill>
                  <a:prstClr val="black"/>
                </a:solidFill>
                <a:latin typeface="Georgia" pitchFamily="18" charset="0"/>
              </a:rPr>
              <a:pPr/>
              <a:t>5</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35769370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318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solidFill>
                  <a:prstClr val="black"/>
                </a:solidFill>
                <a:latin typeface="Georgia" pitchFamily="18" charset="0"/>
              </a:rPr>
              <a:t>The Pennsylvania Child Welfare Resource Center</a:t>
            </a:r>
          </a:p>
        </p:txBody>
      </p:sp>
      <p:sp>
        <p:nvSpPr>
          <p:cNvPr id="93189"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E5F74E47-B397-4F35-AEA9-03924599509B}" type="slidenum">
              <a:rPr lang="en-US" sz="1000">
                <a:solidFill>
                  <a:prstClr val="black"/>
                </a:solidFill>
                <a:latin typeface="Georgia" pitchFamily="18" charset="0"/>
              </a:rPr>
              <a:pPr>
                <a:defRPr/>
              </a:pPr>
              <a:t>75</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699686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318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solidFill>
                  <a:prstClr val="black"/>
                </a:solidFill>
                <a:latin typeface="Georgia" pitchFamily="18" charset="0"/>
              </a:rPr>
              <a:t>The Pennsylvania Child Welfare Resource Center</a:t>
            </a:r>
          </a:p>
        </p:txBody>
      </p:sp>
      <p:sp>
        <p:nvSpPr>
          <p:cNvPr id="93189"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E5F74E47-B397-4F35-AEA9-03924599509B}" type="slidenum">
              <a:rPr lang="en-US" sz="1000">
                <a:solidFill>
                  <a:prstClr val="black"/>
                </a:solidFill>
                <a:latin typeface="Georgia" pitchFamily="18" charset="0"/>
              </a:rPr>
              <a:pPr>
                <a:defRPr/>
              </a:pPr>
              <a:t>76</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71317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84</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a:t>(</a:t>
            </a:r>
            <a:r>
              <a:rPr lang="en-US" sz="1000" dirty="0"/>
              <a:t>5</a:t>
            </a:r>
            <a:r>
              <a:rPr lang="x-none" sz="100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85</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The Pennsylvania Child Welfare Training Program</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solidFill>
                  <a:prstClr val="black"/>
                </a:solidFill>
              </a:rPr>
              <a:pPr>
                <a:defRPr/>
              </a:pPr>
              <a:t>86</a:t>
            </a:fld>
            <a:endParaRPr lang="en-US" dirty="0">
              <a:solidFill>
                <a:prstClr val="black"/>
              </a:solidFill>
            </a:endParaRPr>
          </a:p>
        </p:txBody>
      </p:sp>
    </p:spTree>
    <p:extLst>
      <p:ext uri="{BB962C8B-B14F-4D97-AF65-F5344CB8AC3E}">
        <p14:creationId xmlns:p14="http://schemas.microsoft.com/office/powerpoint/2010/main" val="4280457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942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985" indent="-301919" eaLnBrk="0" hangingPunct="0">
              <a:defRPr sz="2500">
                <a:solidFill>
                  <a:schemeClr val="tx1"/>
                </a:solidFill>
                <a:latin typeface="Arial" pitchFamily="34" charset="0"/>
                <a:ea typeface="MS PGothic" pitchFamily="34" charset="-128"/>
              </a:defRPr>
            </a:lvl2pPr>
            <a:lvl3pPr marL="1207668" indent="-241534" eaLnBrk="0" hangingPunct="0">
              <a:defRPr sz="2500">
                <a:solidFill>
                  <a:schemeClr val="tx1"/>
                </a:solidFill>
                <a:latin typeface="Arial" pitchFamily="34" charset="0"/>
                <a:ea typeface="MS PGothic" pitchFamily="34" charset="-128"/>
              </a:defRPr>
            </a:lvl3pPr>
            <a:lvl4pPr marL="1690739" indent="-241534" eaLnBrk="0" hangingPunct="0">
              <a:defRPr sz="2500">
                <a:solidFill>
                  <a:schemeClr val="tx1"/>
                </a:solidFill>
                <a:latin typeface="Arial" pitchFamily="34" charset="0"/>
                <a:ea typeface="MS PGothic" pitchFamily="34" charset="-128"/>
              </a:defRPr>
            </a:lvl4pPr>
            <a:lvl5pPr marL="2173805" indent="-241534" eaLnBrk="0" hangingPunct="0">
              <a:defRPr sz="2500">
                <a:solidFill>
                  <a:schemeClr val="tx1"/>
                </a:solidFill>
                <a:latin typeface="Arial" pitchFamily="34" charset="0"/>
                <a:ea typeface="MS PGothic" pitchFamily="34" charset="-128"/>
              </a:defRPr>
            </a:lvl5pPr>
            <a:lvl6pPr marL="2656873" indent="-241534" eaLnBrk="0" fontAlgn="base" hangingPunct="0">
              <a:spcBef>
                <a:spcPct val="0"/>
              </a:spcBef>
              <a:spcAft>
                <a:spcPct val="0"/>
              </a:spcAft>
              <a:defRPr sz="2500">
                <a:solidFill>
                  <a:schemeClr val="tx1"/>
                </a:solidFill>
                <a:latin typeface="Arial" pitchFamily="34" charset="0"/>
                <a:ea typeface="MS PGothic" pitchFamily="34" charset="-128"/>
              </a:defRPr>
            </a:lvl6pPr>
            <a:lvl7pPr marL="3139940" indent="-241534" eaLnBrk="0" fontAlgn="base" hangingPunct="0">
              <a:spcBef>
                <a:spcPct val="0"/>
              </a:spcBef>
              <a:spcAft>
                <a:spcPct val="0"/>
              </a:spcAft>
              <a:defRPr sz="2500">
                <a:solidFill>
                  <a:schemeClr val="tx1"/>
                </a:solidFill>
                <a:latin typeface="Arial" pitchFamily="34" charset="0"/>
                <a:ea typeface="MS PGothic" pitchFamily="34" charset="-128"/>
              </a:defRPr>
            </a:lvl7pPr>
            <a:lvl8pPr marL="3623008" indent="-241534" eaLnBrk="0" fontAlgn="base" hangingPunct="0">
              <a:spcBef>
                <a:spcPct val="0"/>
              </a:spcBef>
              <a:spcAft>
                <a:spcPct val="0"/>
              </a:spcAft>
              <a:defRPr sz="2500">
                <a:solidFill>
                  <a:schemeClr val="tx1"/>
                </a:solidFill>
                <a:latin typeface="Arial" pitchFamily="34" charset="0"/>
                <a:ea typeface="MS PGothic" pitchFamily="34" charset="-128"/>
              </a:defRPr>
            </a:lvl8pPr>
            <a:lvl9pPr marL="4106074" indent="-241534"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942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985" indent="-301919" eaLnBrk="0" hangingPunct="0">
              <a:defRPr sz="2500">
                <a:solidFill>
                  <a:schemeClr val="tx1"/>
                </a:solidFill>
                <a:latin typeface="Arial" pitchFamily="34" charset="0"/>
                <a:ea typeface="MS PGothic" pitchFamily="34" charset="-128"/>
              </a:defRPr>
            </a:lvl2pPr>
            <a:lvl3pPr marL="1207668" indent="-241534" eaLnBrk="0" hangingPunct="0">
              <a:defRPr sz="2500">
                <a:solidFill>
                  <a:schemeClr val="tx1"/>
                </a:solidFill>
                <a:latin typeface="Arial" pitchFamily="34" charset="0"/>
                <a:ea typeface="MS PGothic" pitchFamily="34" charset="-128"/>
              </a:defRPr>
            </a:lvl3pPr>
            <a:lvl4pPr marL="1690739" indent="-241534" eaLnBrk="0" hangingPunct="0">
              <a:defRPr sz="2500">
                <a:solidFill>
                  <a:schemeClr val="tx1"/>
                </a:solidFill>
                <a:latin typeface="Arial" pitchFamily="34" charset="0"/>
                <a:ea typeface="MS PGothic" pitchFamily="34" charset="-128"/>
              </a:defRPr>
            </a:lvl4pPr>
            <a:lvl5pPr marL="2173805" indent="-241534" eaLnBrk="0" hangingPunct="0">
              <a:defRPr sz="2500">
                <a:solidFill>
                  <a:schemeClr val="tx1"/>
                </a:solidFill>
                <a:latin typeface="Arial" pitchFamily="34" charset="0"/>
                <a:ea typeface="MS PGothic" pitchFamily="34" charset="-128"/>
              </a:defRPr>
            </a:lvl5pPr>
            <a:lvl6pPr marL="2656873" indent="-241534" eaLnBrk="0" fontAlgn="base" hangingPunct="0">
              <a:spcBef>
                <a:spcPct val="0"/>
              </a:spcBef>
              <a:spcAft>
                <a:spcPct val="0"/>
              </a:spcAft>
              <a:defRPr sz="2500">
                <a:solidFill>
                  <a:schemeClr val="tx1"/>
                </a:solidFill>
                <a:latin typeface="Arial" pitchFamily="34" charset="0"/>
                <a:ea typeface="MS PGothic" pitchFamily="34" charset="-128"/>
              </a:defRPr>
            </a:lvl6pPr>
            <a:lvl7pPr marL="3139940" indent="-241534" eaLnBrk="0" fontAlgn="base" hangingPunct="0">
              <a:spcBef>
                <a:spcPct val="0"/>
              </a:spcBef>
              <a:spcAft>
                <a:spcPct val="0"/>
              </a:spcAft>
              <a:defRPr sz="2500">
                <a:solidFill>
                  <a:schemeClr val="tx1"/>
                </a:solidFill>
                <a:latin typeface="Arial" pitchFamily="34" charset="0"/>
                <a:ea typeface="MS PGothic" pitchFamily="34" charset="-128"/>
              </a:defRPr>
            </a:lvl7pPr>
            <a:lvl8pPr marL="3623008" indent="-241534" eaLnBrk="0" fontAlgn="base" hangingPunct="0">
              <a:spcBef>
                <a:spcPct val="0"/>
              </a:spcBef>
              <a:spcAft>
                <a:spcPct val="0"/>
              </a:spcAft>
              <a:defRPr sz="2500">
                <a:solidFill>
                  <a:schemeClr val="tx1"/>
                </a:solidFill>
                <a:latin typeface="Arial" pitchFamily="34" charset="0"/>
                <a:ea typeface="MS PGothic" pitchFamily="34" charset="-128"/>
              </a:defRPr>
            </a:lvl8pPr>
            <a:lvl9pPr marL="4106074" indent="-241534" eaLnBrk="0" fontAlgn="base" hangingPunct="0">
              <a:spcBef>
                <a:spcPct val="0"/>
              </a:spcBef>
              <a:spcAft>
                <a:spcPct val="0"/>
              </a:spcAft>
              <a:defRPr sz="2500">
                <a:solidFill>
                  <a:schemeClr val="tx1"/>
                </a:solidFill>
                <a:latin typeface="Arial" pitchFamily="34" charset="0"/>
                <a:ea typeface="MS PGothic" pitchFamily="34" charset="-128"/>
              </a:defRPr>
            </a:lvl9pPr>
          </a:lstStyle>
          <a:p>
            <a:fld id="{8B112837-2F22-4851-B741-8E120996DC33}" type="slidenum">
              <a:rPr lang="en-US" sz="1000">
                <a:solidFill>
                  <a:prstClr val="black"/>
                </a:solidFill>
                <a:latin typeface="Georgia" pitchFamily="18" charset="0"/>
              </a:rPr>
              <a:pPr/>
              <a:t>87</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4094781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90</a:t>
            </a:fld>
            <a:endParaRPr lang="en-US" dirty="0"/>
          </a:p>
        </p:txBody>
      </p:sp>
    </p:spTree>
    <p:extLst>
      <p:ext uri="{BB962C8B-B14F-4D97-AF65-F5344CB8AC3E}">
        <p14:creationId xmlns:p14="http://schemas.microsoft.com/office/powerpoint/2010/main" val="27491401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a:t>(</a:t>
            </a:r>
            <a:r>
              <a:rPr lang="en-US" sz="1000" dirty="0"/>
              <a:t>5</a:t>
            </a:r>
            <a:r>
              <a:rPr lang="x-none" sz="100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91</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dirty="0"/>
              <a:t>Point out that in order to address some of the pitfalls of sequential planning that the participants have just identified,  Pennsylvania is moving toward the statewide utilization of a different strategy: concurrent planning. Indicate the graphic on the slide. Point out that the major difference with concurrent planning is that two goals, the preferred and the alternate, are pursued and planned for at the same time.</a:t>
            </a:r>
          </a:p>
          <a:p>
            <a:r>
              <a:rPr lang="en-US" sz="1100" dirty="0"/>
              <a:t>You may want to ask for a raise of hands and gauge your audience: How many are familiar with concurrent planning? Use concurrent planning in their agencies? Could explain concurrent planning to someone else?</a:t>
            </a:r>
          </a:p>
        </p:txBody>
      </p:sp>
      <p:sp>
        <p:nvSpPr>
          <p:cNvPr id="8499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solidFill>
                  <a:prstClr val="black"/>
                </a:solidFill>
                <a:latin typeface="Georgia" pitchFamily="18" charset="0"/>
              </a:rPr>
              <a:t>The Pennsylvania Child Welfare Resource Center</a:t>
            </a:r>
          </a:p>
        </p:txBody>
      </p:sp>
      <p:sp>
        <p:nvSpPr>
          <p:cNvPr id="84997"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860" indent="-301871" eaLnBrk="0" hangingPunct="0">
              <a:defRPr sz="2500">
                <a:solidFill>
                  <a:schemeClr val="tx1"/>
                </a:solidFill>
                <a:latin typeface="Arial" pitchFamily="34" charset="0"/>
                <a:ea typeface="MS PGothic" pitchFamily="34" charset="-128"/>
              </a:defRPr>
            </a:lvl2pPr>
            <a:lvl3pPr marL="1207477" indent="-241496" eaLnBrk="0" hangingPunct="0">
              <a:defRPr sz="2500">
                <a:solidFill>
                  <a:schemeClr val="tx1"/>
                </a:solidFill>
                <a:latin typeface="Arial" pitchFamily="34" charset="0"/>
                <a:ea typeface="MS PGothic" pitchFamily="34" charset="-128"/>
              </a:defRPr>
            </a:lvl3pPr>
            <a:lvl4pPr marL="1690470" indent="-241496" eaLnBrk="0" hangingPunct="0">
              <a:defRPr sz="2500">
                <a:solidFill>
                  <a:schemeClr val="tx1"/>
                </a:solidFill>
                <a:latin typeface="Arial" pitchFamily="34" charset="0"/>
                <a:ea typeface="MS PGothic" pitchFamily="34" charset="-128"/>
              </a:defRPr>
            </a:lvl4pPr>
            <a:lvl5pPr marL="2173463" indent="-241496" eaLnBrk="0" hangingPunct="0">
              <a:defRPr sz="2500">
                <a:solidFill>
                  <a:schemeClr val="tx1"/>
                </a:solidFill>
                <a:latin typeface="Arial" pitchFamily="34" charset="0"/>
                <a:ea typeface="MS PGothic" pitchFamily="34" charset="-128"/>
              </a:defRPr>
            </a:lvl5pPr>
            <a:lvl6pPr marL="2656453" indent="-241496" eaLnBrk="0" fontAlgn="base" hangingPunct="0">
              <a:spcBef>
                <a:spcPct val="0"/>
              </a:spcBef>
              <a:spcAft>
                <a:spcPct val="0"/>
              </a:spcAft>
              <a:defRPr sz="2500">
                <a:solidFill>
                  <a:schemeClr val="tx1"/>
                </a:solidFill>
                <a:latin typeface="Arial" pitchFamily="34" charset="0"/>
                <a:ea typeface="MS PGothic" pitchFamily="34" charset="-128"/>
              </a:defRPr>
            </a:lvl6pPr>
            <a:lvl7pPr marL="3139446" indent="-241496" eaLnBrk="0" fontAlgn="base" hangingPunct="0">
              <a:spcBef>
                <a:spcPct val="0"/>
              </a:spcBef>
              <a:spcAft>
                <a:spcPct val="0"/>
              </a:spcAft>
              <a:defRPr sz="2500">
                <a:solidFill>
                  <a:schemeClr val="tx1"/>
                </a:solidFill>
                <a:latin typeface="Arial" pitchFamily="34" charset="0"/>
                <a:ea typeface="MS PGothic" pitchFamily="34" charset="-128"/>
              </a:defRPr>
            </a:lvl7pPr>
            <a:lvl8pPr marL="3622435" indent="-241496" eaLnBrk="0" fontAlgn="base" hangingPunct="0">
              <a:spcBef>
                <a:spcPct val="0"/>
              </a:spcBef>
              <a:spcAft>
                <a:spcPct val="0"/>
              </a:spcAft>
              <a:defRPr sz="2500">
                <a:solidFill>
                  <a:schemeClr val="tx1"/>
                </a:solidFill>
                <a:latin typeface="Arial" pitchFamily="34" charset="0"/>
                <a:ea typeface="MS PGothic" pitchFamily="34" charset="-128"/>
              </a:defRPr>
            </a:lvl8pPr>
            <a:lvl9pPr marL="4105427" indent="-241496"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08F0AE03-A667-4273-B91A-BEA3664FEEEE}" type="slidenum">
              <a:rPr lang="en-US" sz="1000">
                <a:solidFill>
                  <a:prstClr val="black"/>
                </a:solidFill>
                <a:latin typeface="Georgia" pitchFamily="18" charset="0"/>
              </a:rPr>
              <a:pPr>
                <a:defRPr/>
              </a:pPr>
              <a:t>98</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2316915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499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r>
              <a:rPr lang="en-US" sz="800" dirty="0">
                <a:solidFill>
                  <a:prstClr val="black"/>
                </a:solidFill>
                <a:latin typeface="Georgia" pitchFamily="18" charset="0"/>
              </a:rPr>
              <a:t>The Pennsylvania Child Welfare Resource Center</a:t>
            </a:r>
          </a:p>
        </p:txBody>
      </p:sp>
      <p:sp>
        <p:nvSpPr>
          <p:cNvPr id="849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5056" indent="-301945" eaLnBrk="0" hangingPunct="0">
              <a:defRPr sz="2500">
                <a:solidFill>
                  <a:schemeClr val="tx1"/>
                </a:solidFill>
                <a:latin typeface="Arial" pitchFamily="34" charset="0"/>
                <a:ea typeface="MS PGothic" pitchFamily="34" charset="-128"/>
              </a:defRPr>
            </a:lvl2pPr>
            <a:lvl3pPr marL="1207777" indent="-241556" eaLnBrk="0" hangingPunct="0">
              <a:defRPr sz="2500">
                <a:solidFill>
                  <a:schemeClr val="tx1"/>
                </a:solidFill>
                <a:latin typeface="Arial" pitchFamily="34" charset="0"/>
                <a:ea typeface="MS PGothic" pitchFamily="34" charset="-128"/>
              </a:defRPr>
            </a:lvl3pPr>
            <a:lvl4pPr marL="1690888" indent="-241556" eaLnBrk="0" hangingPunct="0">
              <a:defRPr sz="2500">
                <a:solidFill>
                  <a:schemeClr val="tx1"/>
                </a:solidFill>
                <a:latin typeface="Arial" pitchFamily="34" charset="0"/>
                <a:ea typeface="MS PGothic" pitchFamily="34" charset="-128"/>
              </a:defRPr>
            </a:lvl4pPr>
            <a:lvl5pPr marL="2173999" indent="-241556" eaLnBrk="0" hangingPunct="0">
              <a:defRPr sz="2500">
                <a:solidFill>
                  <a:schemeClr val="tx1"/>
                </a:solidFill>
                <a:latin typeface="Arial" pitchFamily="34" charset="0"/>
                <a:ea typeface="MS PGothic" pitchFamily="34" charset="-128"/>
              </a:defRPr>
            </a:lvl5pPr>
            <a:lvl6pPr marL="2657109" indent="-241556" eaLnBrk="0" fontAlgn="base" hangingPunct="0">
              <a:spcBef>
                <a:spcPct val="0"/>
              </a:spcBef>
              <a:spcAft>
                <a:spcPct val="0"/>
              </a:spcAft>
              <a:defRPr sz="2500">
                <a:solidFill>
                  <a:schemeClr val="tx1"/>
                </a:solidFill>
                <a:latin typeface="Arial" pitchFamily="34" charset="0"/>
                <a:ea typeface="MS PGothic" pitchFamily="34" charset="-128"/>
              </a:defRPr>
            </a:lvl6pPr>
            <a:lvl7pPr marL="3140220" indent="-241556" eaLnBrk="0" fontAlgn="base" hangingPunct="0">
              <a:spcBef>
                <a:spcPct val="0"/>
              </a:spcBef>
              <a:spcAft>
                <a:spcPct val="0"/>
              </a:spcAft>
              <a:defRPr sz="2500">
                <a:solidFill>
                  <a:schemeClr val="tx1"/>
                </a:solidFill>
                <a:latin typeface="Arial" pitchFamily="34" charset="0"/>
                <a:ea typeface="MS PGothic" pitchFamily="34" charset="-128"/>
              </a:defRPr>
            </a:lvl7pPr>
            <a:lvl8pPr marL="3623331" indent="-241556" eaLnBrk="0" fontAlgn="base" hangingPunct="0">
              <a:spcBef>
                <a:spcPct val="0"/>
              </a:spcBef>
              <a:spcAft>
                <a:spcPct val="0"/>
              </a:spcAft>
              <a:defRPr sz="2500">
                <a:solidFill>
                  <a:schemeClr val="tx1"/>
                </a:solidFill>
                <a:latin typeface="Arial" pitchFamily="34" charset="0"/>
                <a:ea typeface="MS PGothic" pitchFamily="34" charset="-128"/>
              </a:defRPr>
            </a:lvl8pPr>
            <a:lvl9pPr marL="4106441" indent="-241556" eaLnBrk="0" fontAlgn="base" hangingPunct="0">
              <a:spcBef>
                <a:spcPct val="0"/>
              </a:spcBef>
              <a:spcAft>
                <a:spcPct val="0"/>
              </a:spcAft>
              <a:defRPr sz="2500">
                <a:solidFill>
                  <a:schemeClr val="tx1"/>
                </a:solidFill>
                <a:latin typeface="Arial" pitchFamily="34" charset="0"/>
                <a:ea typeface="MS PGothic" pitchFamily="34" charset="-128"/>
              </a:defRPr>
            </a:lvl9pPr>
          </a:lstStyle>
          <a:p>
            <a:fld id="{53AE93E8-B7FD-45A0-9787-94C870734B5A}" type="slidenum">
              <a:rPr lang="en-US" sz="1000">
                <a:solidFill>
                  <a:prstClr val="black"/>
                </a:solidFill>
                <a:latin typeface="Georgia" pitchFamily="18" charset="0"/>
              </a:rPr>
              <a:pPr/>
              <a:t>6</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228475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Step 1: What is Concurrent Planning? </a:t>
            </a:r>
            <a:r>
              <a:rPr lang="en-US" sz="1000" dirty="0"/>
              <a:t>Lecture and large group Q  &amp; A</a:t>
            </a:r>
          </a:p>
          <a:p>
            <a:r>
              <a:rPr lang="x-none" sz="1000" dirty="0"/>
              <a:t>(</a:t>
            </a:r>
            <a:r>
              <a:rPr lang="en-US" sz="1000" dirty="0"/>
              <a:t>5</a:t>
            </a:r>
            <a:r>
              <a:rPr lang="x-none" sz="1000" dirty="0"/>
              <a:t> minutes)</a:t>
            </a:r>
            <a:endParaRPr lang="en-US" sz="1000" dirty="0"/>
          </a:p>
          <a:p>
            <a:r>
              <a:rPr lang="en-US" sz="1000" dirty="0"/>
              <a:t> </a:t>
            </a:r>
          </a:p>
          <a:p>
            <a:r>
              <a:rPr lang="en-US" sz="1000" b="1" dirty="0"/>
              <a:t>Display Section V Slide 1</a:t>
            </a:r>
            <a:endParaRPr lang="en-US" sz="1000" dirty="0"/>
          </a:p>
          <a:p>
            <a:r>
              <a:rPr lang="en-US" sz="1000" dirty="0"/>
              <a:t>Tell the participants that we are going to focus attention on the subject of permanency. Explain that permanency decisions are just as important to children as safety decisions.  Just as safety decisions are guided by a model for decision making, so are permanency decisions.   Explain that when we refer to “achieving permanency,” we are talking only about the cases in which children have been placed out of the home.  </a:t>
            </a:r>
          </a:p>
          <a:p>
            <a:r>
              <a:rPr lang="en-US" sz="1000" dirty="0"/>
              <a:t> </a:t>
            </a:r>
          </a:p>
          <a:p>
            <a:r>
              <a:rPr lang="en-US" sz="1000" dirty="0"/>
              <a:t>Ask participants: In general, what is the preferred and most appropriate permanency goal for a child who has entered substitute care?</a:t>
            </a:r>
          </a:p>
          <a:p>
            <a:r>
              <a:rPr lang="en-US" sz="1000" dirty="0"/>
              <a:t> </a:t>
            </a:r>
          </a:p>
          <a:p>
            <a:r>
              <a:rPr lang="en-US" sz="1000" dirty="0"/>
              <a:t>Confirm that the preferred goal is </a:t>
            </a:r>
            <a:r>
              <a:rPr lang="en-US" sz="1000" b="1" dirty="0"/>
              <a:t>reunification, or return to the parent</a:t>
            </a:r>
            <a:r>
              <a:rPr lang="en-US" sz="1000" dirty="0"/>
              <a:t>, unless the court has ruled that special circumstances (aggravated circumstances) exist and that the CCYA does not need to work towards reunification. Aggravated circumstances will be discussed later in the training.</a:t>
            </a:r>
          </a:p>
          <a:p>
            <a:r>
              <a:rPr lang="en-US" sz="1000" dirty="0"/>
              <a:t> </a:t>
            </a:r>
          </a:p>
          <a:p>
            <a:r>
              <a:rPr lang="en-US" sz="1000" b="1" dirty="0"/>
              <a:t>Trainer Note:</a:t>
            </a:r>
            <a:endParaRPr lang="en-US" sz="1000" dirty="0"/>
          </a:p>
          <a:p>
            <a:r>
              <a:rPr lang="en-US" sz="1000" dirty="0"/>
              <a:t>Participants were taught aggravated circumstances in Charting the Course: Module 7: The Court Process. </a:t>
            </a:r>
          </a:p>
          <a:p>
            <a:endParaRPr lang="en-US" dirty="0"/>
          </a:p>
        </p:txBody>
      </p:sp>
      <p:sp>
        <p:nvSpPr>
          <p:cNvPr id="4" name="Footer Placeholder 3"/>
          <p:cNvSpPr>
            <a:spLocks noGrp="1"/>
          </p:cNvSpPr>
          <p:nvPr>
            <p:ph type="ftr" sz="quarter" idx="10"/>
          </p:nvPr>
        </p:nvSpPr>
        <p:spPr/>
        <p:txBody>
          <a:bodyPr/>
          <a:lstStyle/>
          <a:p>
            <a:pPr algn="l">
              <a:defRPr/>
            </a:pPr>
            <a:r>
              <a:rPr lang="en-US" dirty="0" smtClean="0"/>
              <a:t>The Pennsylvania Child Welfare Resource Center</a:t>
            </a:r>
            <a:endParaRPr lang="en-US" dirty="0"/>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pPr>
                <a:defRPr/>
              </a:pPr>
              <a:t>7</a:t>
            </a:fld>
            <a:endParaRPr lang="en-US" dirty="0"/>
          </a:p>
        </p:txBody>
      </p:sp>
    </p:spTree>
    <p:extLst>
      <p:ext uri="{BB962C8B-B14F-4D97-AF65-F5344CB8AC3E}">
        <p14:creationId xmlns:p14="http://schemas.microsoft.com/office/powerpoint/2010/main" val="273111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The Pennsylvania Child Welfare Training Program</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A5C0BF7D-DA9C-4BF7-8FB9-4639E92C447C}"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013582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7578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790" indent="-301845" eaLnBrk="0" hangingPunct="0">
              <a:defRPr sz="2500">
                <a:solidFill>
                  <a:schemeClr val="tx1"/>
                </a:solidFill>
                <a:latin typeface="Arial" pitchFamily="34" charset="0"/>
                <a:ea typeface="MS PGothic" pitchFamily="34" charset="-128"/>
              </a:defRPr>
            </a:lvl2pPr>
            <a:lvl3pPr marL="1207372" indent="-241474" eaLnBrk="0" hangingPunct="0">
              <a:defRPr sz="2500">
                <a:solidFill>
                  <a:schemeClr val="tx1"/>
                </a:solidFill>
                <a:latin typeface="Arial" pitchFamily="34" charset="0"/>
                <a:ea typeface="MS PGothic" pitchFamily="34" charset="-128"/>
              </a:defRPr>
            </a:lvl3pPr>
            <a:lvl4pPr marL="1690320" indent="-241474" eaLnBrk="0" hangingPunct="0">
              <a:defRPr sz="2500">
                <a:solidFill>
                  <a:schemeClr val="tx1"/>
                </a:solidFill>
                <a:latin typeface="Arial" pitchFamily="34" charset="0"/>
                <a:ea typeface="MS PGothic" pitchFamily="34" charset="-128"/>
              </a:defRPr>
            </a:lvl4pPr>
            <a:lvl5pPr marL="2173269" indent="-241474" eaLnBrk="0" hangingPunct="0">
              <a:defRPr sz="2500">
                <a:solidFill>
                  <a:schemeClr val="tx1"/>
                </a:solidFill>
                <a:latin typeface="Arial" pitchFamily="34" charset="0"/>
                <a:ea typeface="MS PGothic" pitchFamily="34" charset="-128"/>
              </a:defRPr>
            </a:lvl5pPr>
            <a:lvl6pPr marL="2656217" indent="-241474" eaLnBrk="0" fontAlgn="base" hangingPunct="0">
              <a:spcBef>
                <a:spcPct val="0"/>
              </a:spcBef>
              <a:spcAft>
                <a:spcPct val="0"/>
              </a:spcAft>
              <a:defRPr sz="2500">
                <a:solidFill>
                  <a:schemeClr val="tx1"/>
                </a:solidFill>
                <a:latin typeface="Arial" pitchFamily="34" charset="0"/>
                <a:ea typeface="MS PGothic" pitchFamily="34" charset="-128"/>
              </a:defRPr>
            </a:lvl6pPr>
            <a:lvl7pPr marL="3139164" indent="-241474" eaLnBrk="0" fontAlgn="base" hangingPunct="0">
              <a:spcBef>
                <a:spcPct val="0"/>
              </a:spcBef>
              <a:spcAft>
                <a:spcPct val="0"/>
              </a:spcAft>
              <a:defRPr sz="2500">
                <a:solidFill>
                  <a:schemeClr val="tx1"/>
                </a:solidFill>
                <a:latin typeface="Arial" pitchFamily="34" charset="0"/>
                <a:ea typeface="MS PGothic" pitchFamily="34" charset="-128"/>
              </a:defRPr>
            </a:lvl7pPr>
            <a:lvl8pPr marL="3622113" indent="-241474" eaLnBrk="0" fontAlgn="base" hangingPunct="0">
              <a:spcBef>
                <a:spcPct val="0"/>
              </a:spcBef>
              <a:spcAft>
                <a:spcPct val="0"/>
              </a:spcAft>
              <a:defRPr sz="2500">
                <a:solidFill>
                  <a:schemeClr val="tx1"/>
                </a:solidFill>
                <a:latin typeface="Arial" pitchFamily="34" charset="0"/>
                <a:ea typeface="MS PGothic" pitchFamily="34" charset="-128"/>
              </a:defRPr>
            </a:lvl8pPr>
            <a:lvl9pPr marL="4105062" indent="-241474"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r>
              <a:rPr lang="en-US" sz="800" dirty="0">
                <a:solidFill>
                  <a:prstClr val="black"/>
                </a:solidFill>
                <a:latin typeface="Georgia" pitchFamily="18" charset="0"/>
              </a:rPr>
              <a:t>The Pennsylvania Child Welfare Resource Center</a:t>
            </a:r>
          </a:p>
        </p:txBody>
      </p:sp>
      <p:sp>
        <p:nvSpPr>
          <p:cNvPr id="75781"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pitchFamily="34" charset="0"/>
                <a:ea typeface="MS PGothic" pitchFamily="34" charset="-128"/>
              </a:defRPr>
            </a:lvl1pPr>
            <a:lvl2pPr marL="784790" indent="-301845" eaLnBrk="0" hangingPunct="0">
              <a:defRPr sz="2500">
                <a:solidFill>
                  <a:schemeClr val="tx1"/>
                </a:solidFill>
                <a:latin typeface="Arial" pitchFamily="34" charset="0"/>
                <a:ea typeface="MS PGothic" pitchFamily="34" charset="-128"/>
              </a:defRPr>
            </a:lvl2pPr>
            <a:lvl3pPr marL="1207372" indent="-241474" eaLnBrk="0" hangingPunct="0">
              <a:defRPr sz="2500">
                <a:solidFill>
                  <a:schemeClr val="tx1"/>
                </a:solidFill>
                <a:latin typeface="Arial" pitchFamily="34" charset="0"/>
                <a:ea typeface="MS PGothic" pitchFamily="34" charset="-128"/>
              </a:defRPr>
            </a:lvl3pPr>
            <a:lvl4pPr marL="1690320" indent="-241474" eaLnBrk="0" hangingPunct="0">
              <a:defRPr sz="2500">
                <a:solidFill>
                  <a:schemeClr val="tx1"/>
                </a:solidFill>
                <a:latin typeface="Arial" pitchFamily="34" charset="0"/>
                <a:ea typeface="MS PGothic" pitchFamily="34" charset="-128"/>
              </a:defRPr>
            </a:lvl4pPr>
            <a:lvl5pPr marL="2173269" indent="-241474" eaLnBrk="0" hangingPunct="0">
              <a:defRPr sz="2500">
                <a:solidFill>
                  <a:schemeClr val="tx1"/>
                </a:solidFill>
                <a:latin typeface="Arial" pitchFamily="34" charset="0"/>
                <a:ea typeface="MS PGothic" pitchFamily="34" charset="-128"/>
              </a:defRPr>
            </a:lvl5pPr>
            <a:lvl6pPr marL="2656217" indent="-241474" eaLnBrk="0" fontAlgn="base" hangingPunct="0">
              <a:spcBef>
                <a:spcPct val="0"/>
              </a:spcBef>
              <a:spcAft>
                <a:spcPct val="0"/>
              </a:spcAft>
              <a:defRPr sz="2500">
                <a:solidFill>
                  <a:schemeClr val="tx1"/>
                </a:solidFill>
                <a:latin typeface="Arial" pitchFamily="34" charset="0"/>
                <a:ea typeface="MS PGothic" pitchFamily="34" charset="-128"/>
              </a:defRPr>
            </a:lvl6pPr>
            <a:lvl7pPr marL="3139164" indent="-241474" eaLnBrk="0" fontAlgn="base" hangingPunct="0">
              <a:spcBef>
                <a:spcPct val="0"/>
              </a:spcBef>
              <a:spcAft>
                <a:spcPct val="0"/>
              </a:spcAft>
              <a:defRPr sz="2500">
                <a:solidFill>
                  <a:schemeClr val="tx1"/>
                </a:solidFill>
                <a:latin typeface="Arial" pitchFamily="34" charset="0"/>
                <a:ea typeface="MS PGothic" pitchFamily="34" charset="-128"/>
              </a:defRPr>
            </a:lvl7pPr>
            <a:lvl8pPr marL="3622113" indent="-241474" eaLnBrk="0" fontAlgn="base" hangingPunct="0">
              <a:spcBef>
                <a:spcPct val="0"/>
              </a:spcBef>
              <a:spcAft>
                <a:spcPct val="0"/>
              </a:spcAft>
              <a:defRPr sz="2500">
                <a:solidFill>
                  <a:schemeClr val="tx1"/>
                </a:solidFill>
                <a:latin typeface="Arial" pitchFamily="34" charset="0"/>
                <a:ea typeface="MS PGothic" pitchFamily="34" charset="-128"/>
              </a:defRPr>
            </a:lvl8pPr>
            <a:lvl9pPr marL="4105062" indent="-241474"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39B3B960-AB8A-4D93-A21E-02F8296F9B5D}" type="slidenum">
              <a:rPr lang="en-US" sz="1000">
                <a:solidFill>
                  <a:prstClr val="black"/>
                </a:solidFill>
                <a:latin typeface="Georgia" pitchFamily="18" charset="0"/>
              </a:rPr>
              <a:pPr>
                <a:defRPr/>
              </a:pPr>
              <a:t>12</a:t>
            </a:fld>
            <a:endParaRPr lang="en-US" sz="1000" dirty="0">
              <a:solidFill>
                <a:prstClr val="black"/>
              </a:solidFill>
              <a:latin typeface="Georgia" pitchFamily="18" charset="0"/>
            </a:endParaRPr>
          </a:p>
        </p:txBody>
      </p:sp>
    </p:spTree>
    <p:extLst>
      <p:ext uri="{BB962C8B-B14F-4D97-AF65-F5344CB8AC3E}">
        <p14:creationId xmlns:p14="http://schemas.microsoft.com/office/powerpoint/2010/main" val="422808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3000" b="1">
                <a:solidFill>
                  <a:schemeClr val="bg1"/>
                </a:solidFill>
              </a:defRPr>
            </a:lvl1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dirty="0" smtClean="0"/>
              <a:t>Click </a:t>
            </a:r>
            <a:r>
              <a:rPr lang="en-US" dirty="0" err="1" smtClean="0"/>
              <a:t>tCharting</a:t>
            </a:r>
            <a:r>
              <a:rPr lang="en-US" dirty="0" smtClean="0"/>
              <a:t> the Course towards Permanency for Children in Pennsylvania</a:t>
            </a:r>
          </a:p>
          <a:p>
            <a:pPr lvl="0"/>
            <a:r>
              <a:rPr lang="en-US" dirty="0" smtClean="0"/>
              <a: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a:t>
            </a:r>
            <a:r>
              <a:rPr lang="en-US" dirty="0" err="1" smtClean="0"/>
              <a:t>SuModule</a:t>
            </a:r>
            <a:r>
              <a:rPr lang="en-US" dirty="0" smtClean="0"/>
              <a:t> 9: </a:t>
            </a:r>
          </a:p>
          <a:p>
            <a:pPr lvl="0"/>
            <a:r>
              <a:rPr lang="en-US" dirty="0" smtClean="0"/>
              <a:t>Out-of-Home Placement </a:t>
            </a:r>
          </a:p>
          <a:p>
            <a:pPr lvl="0"/>
            <a:r>
              <a:rPr lang="en-US" dirty="0" smtClean="0"/>
              <a:t>and Permanency Planning</a:t>
            </a:r>
          </a:p>
          <a:p>
            <a:pPr lvl="0"/>
            <a:r>
              <a:rPr lang="en-US" dirty="0" err="1" smtClean="0"/>
              <a:t>btitle</a:t>
            </a:r>
            <a:r>
              <a:rPr lang="en-US" dirty="0" smtClean="0"/>
              <a:t> of Presentation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dirty="0">
              <a:latin typeface="Arial" charset="0"/>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3566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53691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70902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34942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0490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02115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891878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839525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517486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2558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pPr>
                <a:defRPr/>
              </a:pPr>
              <a:t>‹#›</a:t>
            </a:fld>
            <a:endParaRPr lang="en-US" sz="1400" dirty="0">
              <a:latin typeface="Arial" charset="0"/>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72915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327711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50507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08623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722640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14215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85392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28260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10291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240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pPr>
                <a:defRPr/>
              </a:pPr>
              <a:t>‹#›</a:t>
            </a:fld>
            <a:endParaRPr lang="en-US" sz="1400" dirty="0">
              <a:latin typeface="Arial" charset="0"/>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1845649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631916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86527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11580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03269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45412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041602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67841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47273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5343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B1BBBA2A-A6F4-41EA-BEF6-669C2B289A3E}" type="slidenum">
              <a:rPr lang="en-US" smtClean="0"/>
              <a:pPr/>
              <a:t>‹#›</a:t>
            </a:fld>
            <a:endParaRPr lang="en-US" dirty="0"/>
          </a:p>
        </p:txBody>
      </p:sp>
    </p:spTree>
    <p:extLst>
      <p:ext uri="{BB962C8B-B14F-4D97-AF65-F5344CB8AC3E}">
        <p14:creationId xmlns:p14="http://schemas.microsoft.com/office/powerpoint/2010/main" val="11364293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54613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96079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2029411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835367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extLst>
      <p:ext uri="{BB962C8B-B14F-4D97-AF65-F5344CB8AC3E}">
        <p14:creationId xmlns:p14="http://schemas.microsoft.com/office/powerpoint/2010/main" val="17580878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solidFill>
                  <a:srgbClr val="000000"/>
                </a:solidFill>
              </a:rPr>
              <a:pPr>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17905174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solidFill>
                  <a:srgbClr val="000000"/>
                </a:solidFill>
              </a:rPr>
              <a:pPr>
                <a:defRPr/>
              </a:pPr>
              <a:t>‹#›</a:t>
            </a:fld>
            <a:endParaRPr lang="en-US" dirty="0">
              <a:solidFill>
                <a:srgbClr val="000000"/>
              </a:solidFill>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extLst>
      <p:ext uri="{BB962C8B-B14F-4D97-AF65-F5344CB8AC3E}">
        <p14:creationId xmlns:p14="http://schemas.microsoft.com/office/powerpoint/2010/main" val="34941902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5820810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41307519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solidFill>
                  <a:srgbClr val="000000"/>
                </a:solidFill>
              </a:rPr>
              <a:pPr>
                <a:defRPr/>
              </a:pPr>
              <a:t>‹#›</a:t>
            </a:fld>
            <a:endParaRPr lang="en-US" dirty="0">
              <a:solidFill>
                <a:srgbClr val="000000"/>
              </a:solidFill>
            </a:endParaRPr>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1976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8" name="Picture 7" descr="mecha_sm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marL="228600" indent="-228600">
              <a:buNone/>
              <a:defRPr sz="3000" b="1">
                <a:solidFill>
                  <a:schemeClr val="tx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39"/>
            <a:ext cx="8543365" cy="37203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
        <p:nvSpPr>
          <p:cNvPr id="5" name="Text Placeholder 15"/>
          <p:cNvSpPr>
            <a:spLocks noGrp="1"/>
          </p:cNvSpPr>
          <p:nvPr>
            <p:ph type="body" sz="quarter" idx="12" hasCustomPrompt="1"/>
          </p:nvPr>
        </p:nvSpPr>
        <p:spPr>
          <a:xfrm>
            <a:off x="304800" y="2716306"/>
            <a:ext cx="3352800" cy="927847"/>
          </a:xfrm>
        </p:spPr>
        <p:txBody>
          <a:bodyPr/>
          <a:lstStyle>
            <a:lvl1pPr marL="228600" indent="-228600">
              <a:buNone/>
              <a:defRPr lang="en-US" sz="1800" i="1" kern="1200" dirty="0">
                <a:solidFill>
                  <a:srgbClr val="948151"/>
                </a:solidFill>
                <a:latin typeface="Georgia" pitchFamily="16" charset="0"/>
                <a:ea typeface="Osaka" pitchFamily="16" charset="-128"/>
                <a:cs typeface="+mn-cs"/>
              </a:defRPr>
            </a:lvl1pPr>
          </a:lstStyle>
          <a:p>
            <a:pPr lvl="0"/>
            <a:r>
              <a:rPr lang="en-US" dirty="0" smtClean="0"/>
              <a:t>Name of Presenter</a:t>
            </a:r>
            <a:endParaRPr lang="en-US" dirty="0"/>
          </a:p>
        </p:txBody>
      </p:sp>
    </p:spTree>
    <p:extLst>
      <p:ext uri="{BB962C8B-B14F-4D97-AF65-F5344CB8AC3E}">
        <p14:creationId xmlns:p14="http://schemas.microsoft.com/office/powerpoint/2010/main" val="2905702253"/>
      </p:ext>
    </p:extLst>
  </p:cSld>
  <p:clrMapOvr>
    <a:masterClrMapping/>
  </p:clrMapOvr>
  <p:timing>
    <p:tnLst>
      <p:par>
        <p:cTn id="1" dur="indefinite" restart="never" nodeType="tmRoot"/>
      </p:par>
    </p:tnLst>
  </p:timing>
  <p:hf hdr="0" ftr="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4348277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10216108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solidFill>
                  <a:srgbClr val="000000"/>
                </a:solidFill>
              </a:rPr>
              <a:pPr>
                <a:defRPr/>
              </a:pPr>
              <a:t>‹#›</a:t>
            </a:fld>
            <a:endParaRPr lang="en-US" sz="1400" dirty="0">
              <a:solidFill>
                <a:srgbClr val="000000"/>
              </a:solidFill>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757031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19389625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9772820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3320699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423841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684719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3832927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2208349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425070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1104806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1637308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3084520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2080115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1221824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194AA51F-DB5E-484D-9CEB-FD63432F64CB}" type="slidenum">
              <a:rPr lang="en-US" smtClean="0"/>
              <a:pPr/>
              <a:t>‹#›</a:t>
            </a:fld>
            <a:endParaRPr lang="en-US" dirty="0"/>
          </a:p>
        </p:txBody>
      </p:sp>
    </p:spTree>
    <p:extLst>
      <p:ext uri="{BB962C8B-B14F-4D97-AF65-F5344CB8AC3E}">
        <p14:creationId xmlns:p14="http://schemas.microsoft.com/office/powerpoint/2010/main" val="3621583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extLst>
      <p:ext uri="{BB962C8B-B14F-4D97-AF65-F5344CB8AC3E}">
        <p14:creationId xmlns:p14="http://schemas.microsoft.com/office/powerpoint/2010/main" val="17426870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solidFill>
                  <a:srgbClr val="000000"/>
                </a:solidFill>
              </a:rPr>
              <a:pPr>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1420000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solidFill>
                  <a:srgbClr val="000000"/>
                </a:solidFill>
              </a:rPr>
              <a:pPr>
                <a:defRPr/>
              </a:pPr>
              <a:t>‹#›</a:t>
            </a:fld>
            <a:endParaRPr lang="en-US" dirty="0">
              <a:solidFill>
                <a:srgbClr val="000000"/>
              </a:solidFill>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extLst>
      <p:ext uri="{BB962C8B-B14F-4D97-AF65-F5344CB8AC3E}">
        <p14:creationId xmlns:p14="http://schemas.microsoft.com/office/powerpoint/2010/main" val="3589896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911657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pPr>
                <a:defRPr/>
              </a:pPr>
              <a:t>‹#›</a:t>
            </a:fld>
            <a:endParaRPr lang="en-US" dirty="0">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4060642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solidFill>
                  <a:srgbClr val="000000"/>
                </a:solidFill>
              </a:rPr>
              <a:pPr>
                <a:defRPr/>
              </a:pPr>
              <a:t>‹#›</a:t>
            </a:fld>
            <a:endParaRPr lang="en-US" dirty="0">
              <a:solidFill>
                <a:srgbClr val="000000"/>
              </a:solidFill>
            </a:endParaRPr>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934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412442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3402613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solidFill>
                  <a:srgbClr val="000000"/>
                </a:solidFill>
              </a:rPr>
              <a:pPr>
                <a:defRPr/>
              </a:pPr>
              <a:t>‹#›</a:t>
            </a:fld>
            <a:endParaRPr lang="en-US" sz="1400" dirty="0">
              <a:solidFill>
                <a:srgbClr val="000000"/>
              </a:solidFill>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00014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3016674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648761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321159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mecha_large_bg.jpg"/>
          <p:cNvPicPr>
            <a:picLocks noChangeAspect="1"/>
          </p:cNvPicPr>
          <p:nvPr userDrawn="1"/>
        </p:nvPicPr>
        <p:blipFill>
          <a:blip r:embed="rId2" cstate="print"/>
          <a:stretch>
            <a:fillRect/>
          </a:stretch>
        </p:blipFill>
        <p:spPr>
          <a:xfrm>
            <a:off x="3166" y="0"/>
            <a:ext cx="9137668" cy="6858000"/>
          </a:xfrm>
          <a:prstGeom prst="rect">
            <a:avLst/>
          </a:prstGeom>
        </p:spPr>
      </p:pic>
      <p:sp>
        <p:nvSpPr>
          <p:cNvPr id="9" name="Text Placeholder 8"/>
          <p:cNvSpPr>
            <a:spLocks noGrp="1"/>
          </p:cNvSpPr>
          <p:nvPr>
            <p:ph type="body" sz="quarter" idx="10" hasCustomPrompt="1"/>
          </p:nvPr>
        </p:nvSpPr>
        <p:spPr>
          <a:xfrm>
            <a:off x="304800" y="1264022"/>
            <a:ext cx="8534400" cy="914400"/>
          </a:xfrm>
        </p:spPr>
        <p:txBody>
          <a:bodyPr/>
          <a:lstStyle>
            <a:lvl1pPr>
              <a:buNone/>
              <a:defRPr sz="3000" b="1">
                <a:solidFill>
                  <a:schemeClr val="bg1"/>
                </a:solidFill>
              </a:defRPr>
            </a:lvl1pPr>
          </a:lstStyle>
          <a:p>
            <a:pPr lvl="0"/>
            <a:r>
              <a:rPr lang="en-US" dirty="0" smtClean="0"/>
              <a:t>Click to Add Title of Presentation</a:t>
            </a:r>
            <a:endParaRPr lang="en-US" dirty="0"/>
          </a:p>
        </p:txBody>
      </p:sp>
      <p:sp>
        <p:nvSpPr>
          <p:cNvPr id="16" name="Text Placeholder 15"/>
          <p:cNvSpPr>
            <a:spLocks noGrp="1"/>
          </p:cNvSpPr>
          <p:nvPr>
            <p:ph type="body" sz="quarter" idx="11" hasCustomPrompt="1"/>
          </p:nvPr>
        </p:nvSpPr>
        <p:spPr>
          <a:xfrm>
            <a:off x="304800" y="2250140"/>
            <a:ext cx="8531352" cy="304800"/>
          </a:xfrm>
        </p:spPr>
        <p:txBody>
          <a:bodyPr/>
          <a:lstStyle>
            <a:lvl1pPr>
              <a:buNone/>
              <a:defRPr lang="en-US" sz="1800" i="1" kern="1200" dirty="0">
                <a:solidFill>
                  <a:srgbClr val="CDB97D"/>
                </a:solidFill>
                <a:latin typeface="Georgia" pitchFamily="16" charset="0"/>
                <a:ea typeface="Osaka" pitchFamily="16" charset="-128"/>
                <a:cs typeface="+mn-cs"/>
              </a:defRPr>
            </a:lvl1pPr>
          </a:lstStyle>
          <a:p>
            <a:pPr lvl="0"/>
            <a:r>
              <a:rPr lang="en-US" dirty="0" smtClean="0"/>
              <a:t>Click to Add Subtitle of Presentation</a:t>
            </a:r>
            <a:endParaRPr lang="en-US" dirty="0"/>
          </a:p>
        </p:txBody>
      </p:sp>
    </p:spTree>
    <p:extLst>
      <p:ext uri="{BB962C8B-B14F-4D97-AF65-F5344CB8AC3E}">
        <p14:creationId xmlns:p14="http://schemas.microsoft.com/office/powerpoint/2010/main" val="2810343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1438834"/>
            <a:ext cx="8247888" cy="4881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solidFill>
                  <a:srgbClr val="000000"/>
                </a:solidFill>
              </a:rPr>
              <a:pPr>
                <a:defRPr/>
              </a:pPr>
              <a:t>‹#›</a:t>
            </a:fld>
            <a:endParaRPr lang="en-US" dirty="0">
              <a:solidFill>
                <a:srgbClr val="000000"/>
              </a:solidFill>
              <a:latin typeface="Arial" charset="0"/>
            </a:endParaRPr>
          </a:p>
        </p:txBody>
      </p:sp>
    </p:spTree>
    <p:extLst>
      <p:ext uri="{BB962C8B-B14F-4D97-AF65-F5344CB8AC3E}">
        <p14:creationId xmlns:p14="http://schemas.microsoft.com/office/powerpoint/2010/main" val="239814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pPr>
                <a:defRPr/>
              </a:pPr>
              <a:t>‹#›</a:t>
            </a:fld>
            <a:endParaRPr lang="en-US" sz="1400" dirty="0">
              <a:latin typeface="Arial"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59167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70645" y="2094807"/>
            <a:ext cx="8247888" cy="42253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1"/>
          </p:nvPr>
        </p:nvSpPr>
        <p:spPr/>
        <p:txBody>
          <a:bodyPr/>
          <a:lstStyle>
            <a:lvl1pPr>
              <a:defRPr sz="1200"/>
            </a:lvl1pPr>
          </a:lstStyle>
          <a:p>
            <a:pPr>
              <a:defRPr/>
            </a:pPr>
            <a:fld id="{8E0BD697-C650-4553-8269-3DAFA0DE6DB9}" type="slidenum">
              <a:rPr lang="en-US">
                <a:solidFill>
                  <a:srgbClr val="000000"/>
                </a:solidFill>
              </a:rPr>
              <a:pPr>
                <a:defRPr/>
              </a:pPr>
              <a:t>‹#›</a:t>
            </a:fld>
            <a:endParaRPr lang="en-US" dirty="0">
              <a:solidFill>
                <a:srgbClr val="000000"/>
              </a:solidFill>
              <a:latin typeface="Arial" charset="0"/>
            </a:endParaRPr>
          </a:p>
        </p:txBody>
      </p:sp>
      <p:sp>
        <p:nvSpPr>
          <p:cNvPr id="9" name="Text Placeholder 8"/>
          <p:cNvSpPr>
            <a:spLocks noGrp="1"/>
          </p:cNvSpPr>
          <p:nvPr>
            <p:ph type="body" sz="quarter" idx="12"/>
          </p:nvPr>
        </p:nvSpPr>
        <p:spPr>
          <a:xfrm>
            <a:off x="465888" y="1429674"/>
            <a:ext cx="8229600" cy="594360"/>
          </a:xfrm>
        </p:spPr>
        <p:txBody>
          <a:bodyPr/>
          <a:lstStyle>
            <a:lvl1pPr>
              <a:buNone/>
              <a:defRPr b="1"/>
            </a:lvl1pPr>
          </a:lstStyle>
          <a:p>
            <a:pPr lvl="0"/>
            <a:r>
              <a:rPr lang="en-US" smtClean="0"/>
              <a:t>Click to edit Master text styles</a:t>
            </a:r>
          </a:p>
        </p:txBody>
      </p:sp>
    </p:spTree>
    <p:extLst>
      <p:ext uri="{BB962C8B-B14F-4D97-AF65-F5344CB8AC3E}">
        <p14:creationId xmlns:p14="http://schemas.microsoft.com/office/powerpoint/2010/main" val="2527859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8200"/>
            <a:ext cx="7772400" cy="979772"/>
          </a:xfrm>
        </p:spPr>
        <p:txBody>
          <a:bodyPr anchor="ct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538463"/>
            <a:ext cx="7772400" cy="1016912"/>
          </a:xfrm>
        </p:spPr>
        <p:txBody>
          <a:bodyPr anchor="ctr"/>
          <a:lstStyle>
            <a:lvl1pPr marL="0" indent="0">
              <a:buNone/>
              <a:defRPr sz="25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5"/>
          <p:cNvSpPr>
            <a:spLocks noGrp="1"/>
          </p:cNvSpPr>
          <p:nvPr>
            <p:ph type="sldNum" sz="quarter" idx="11"/>
          </p:nvPr>
        </p:nvSpPr>
        <p:spPr/>
        <p:txBody>
          <a:bodyPr/>
          <a:lstStyle>
            <a:lvl1pPr>
              <a:defRPr/>
            </a:lvl1pPr>
          </a:lstStyle>
          <a:p>
            <a:pPr>
              <a:defRPr/>
            </a:pPr>
            <a:fld id="{9DD1CFFA-8140-44CC-A40B-DFAEF2E958E3}"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14168622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694955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solidFill>
                  <a:srgbClr val="000000"/>
                </a:solidFill>
              </a:rPr>
              <a:pPr>
                <a:defRPr/>
              </a:pPr>
              <a:t>‹#›</a:t>
            </a:fld>
            <a:endParaRPr lang="en-US" dirty="0">
              <a:solidFill>
                <a:srgbClr val="000000"/>
              </a:solidFill>
            </a:endParaRPr>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3771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9015001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4076008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solidFill>
                  <a:srgbClr val="000000"/>
                </a:solidFill>
              </a:rPr>
              <a:pPr>
                <a:defRPr/>
              </a:pPr>
              <a:t>‹#›</a:t>
            </a:fld>
            <a:endParaRPr lang="en-US" sz="1400" dirty="0">
              <a:solidFill>
                <a:srgbClr val="000000"/>
              </a:solidFill>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48359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653126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4036"/>
            <a:ext cx="3008313" cy="654799"/>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766482"/>
            <a:ext cx="5111750" cy="5567083"/>
          </a:xfrm>
        </p:spPr>
        <p:txBody>
          <a:bodyPr/>
          <a:lstStyle>
            <a:lvl1pPr>
              <a:defRPr sz="2500"/>
            </a:lvl1pPr>
            <a:lvl2pPr>
              <a:defRPr sz="2300"/>
            </a:lvl2pPr>
            <a:lvl3pPr>
              <a:defRPr sz="2100"/>
            </a:lvl3pPr>
            <a:lvl4pPr>
              <a:defRPr sz="19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65729"/>
            <a:ext cx="3008313" cy="48678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A7561FEF-4ABB-46BC-8C42-BFA8DB212CCD}"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16908884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4094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6481"/>
            <a:ext cx="5486400" cy="39668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52870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pPr>
              <a:defRPr/>
            </a:pPr>
            <a:fld id="{2F38B783-B8DF-4F22-AFC6-12EA8147E691}" type="slidenum">
              <a:rPr lang="en-US">
                <a:solidFill>
                  <a:srgbClr val="000000"/>
                </a:solidFill>
              </a:rPr>
              <a:pPr>
                <a:defRPr/>
              </a:pPr>
              <a:t>‹#›</a:t>
            </a:fld>
            <a:endParaRPr lang="en-US" sz="1400" dirty="0">
              <a:solidFill>
                <a:srgbClr val="000000"/>
              </a:solidFill>
              <a:latin typeface="Arial" charset="0"/>
            </a:endParaRPr>
          </a:p>
        </p:txBody>
      </p:sp>
    </p:spTree>
    <p:extLst>
      <p:ext uri="{BB962C8B-B14F-4D97-AF65-F5344CB8AC3E}">
        <p14:creationId xmlns:p14="http://schemas.microsoft.com/office/powerpoint/2010/main" val="284269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79929"/>
            <a:ext cx="7772400" cy="52443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1385047"/>
            <a:ext cx="3810000" cy="4921623"/>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85047"/>
            <a:ext cx="3810000" cy="4921624"/>
          </a:xfrm>
        </p:spPr>
        <p:txBody>
          <a:bodyPr/>
          <a:lstStyle>
            <a:lvl1pPr>
              <a:defRPr sz="2500"/>
            </a:lvl1pPr>
            <a:lvl2pPr>
              <a:defRPr sz="2300"/>
            </a:lvl2pPr>
            <a:lvl3pPr>
              <a:defRPr sz="2100"/>
            </a:lvl3pPr>
            <a:lvl4pPr>
              <a:defRPr sz="19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a:spLocks noGrp="1"/>
          </p:cNvSpPr>
          <p:nvPr>
            <p:ph type="sldNum" sz="quarter" idx="11"/>
          </p:nvPr>
        </p:nvSpPr>
        <p:spPr/>
        <p:txBody>
          <a:bodyPr/>
          <a:lstStyle>
            <a:lvl1pPr>
              <a:defRPr/>
            </a:lvl1pPr>
          </a:lstStyle>
          <a:p>
            <a:pPr>
              <a:defRPr/>
            </a:pPr>
            <a:fld id="{7F7BBE67-B3D0-4F17-AB43-0FFFF70BD775}" type="slidenum">
              <a:rPr lang="en-US"/>
              <a:pPr>
                <a:defRPr/>
              </a:pPr>
              <a:t>‹#›</a:t>
            </a:fld>
            <a:endParaRPr lang="en-US" sz="1400" dirty="0">
              <a:latin typeface="Arial"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51248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0919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245547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0793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3616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23769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03752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999936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2094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453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with Two-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A4624807-03D1-4D82-87D2-E5151F74A2DA}" type="slidenum">
              <a:rPr lang="en-US" smtClean="0"/>
              <a:pPr>
                <a:defRPr/>
              </a:pPr>
              <a:t>‹#›</a:t>
            </a:fld>
            <a:endParaRPr lang="en-US" dirty="0"/>
          </a:p>
        </p:txBody>
      </p:sp>
      <p:sp>
        <p:nvSpPr>
          <p:cNvPr id="5" name="Text Placeholder 4"/>
          <p:cNvSpPr>
            <a:spLocks noGrp="1"/>
          </p:cNvSpPr>
          <p:nvPr>
            <p:ph type="body" sz="quarter" idx="11"/>
          </p:nvPr>
        </p:nvSpPr>
        <p:spPr>
          <a:xfrm>
            <a:off x="479425" y="1437371"/>
            <a:ext cx="8229600" cy="607560"/>
          </a:xfrm>
        </p:spPr>
        <p:txBody>
          <a:bodyPr/>
          <a:lstStyle/>
          <a:p>
            <a:pPr lvl="0"/>
            <a:r>
              <a:rPr lang="en-US" smtClean="0"/>
              <a:t>Click to edit Master text styles</a:t>
            </a:r>
          </a:p>
        </p:txBody>
      </p:sp>
      <p:sp>
        <p:nvSpPr>
          <p:cNvPr id="6" name="Content Placeholder 3"/>
          <p:cNvSpPr>
            <a:spLocks noGrp="1"/>
          </p:cNvSpPr>
          <p:nvPr>
            <p:ph sz="half" idx="2" hasCustomPrompt="1"/>
          </p:nvPr>
        </p:nvSpPr>
        <p:spPr>
          <a:xfrm>
            <a:off x="457200" y="2104176"/>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3"/>
          <p:cNvSpPr>
            <a:spLocks noGrp="1"/>
          </p:cNvSpPr>
          <p:nvPr>
            <p:ph sz="half" idx="12" hasCustomPrompt="1"/>
          </p:nvPr>
        </p:nvSpPr>
        <p:spPr>
          <a:xfrm>
            <a:off x="4673600" y="2111433"/>
            <a:ext cx="4040188" cy="4165995"/>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0630734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2867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64767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7240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1737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05331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5304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81865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51411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9663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9929"/>
            <a:ext cx="8229600" cy="47064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37374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97741"/>
            <a:ext cx="4040188" cy="4208930"/>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374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97741"/>
            <a:ext cx="4041775" cy="4208929"/>
          </a:xfrm>
        </p:spPr>
        <p:txBody>
          <a:bodyPr/>
          <a:lstStyle>
            <a:lvl1pPr>
              <a:defRPr sz="2500"/>
            </a:lvl1pPr>
            <a:lvl2pPr>
              <a:defRPr sz="2300"/>
            </a:lvl2pPr>
            <a:lvl3pPr>
              <a:defRPr sz="2100"/>
            </a:lvl3pPr>
            <a:lvl4pPr>
              <a:defRPr sz="19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F82C9170-F4A7-4869-98A2-C5C61E4B3278}" type="slidenum">
              <a:rPr lang="en-US"/>
              <a:pPr>
                <a:defRPr/>
              </a:pPr>
              <a:t>‹#›</a:t>
            </a:fld>
            <a:endParaRPr lang="en-US" sz="1400" dirty="0">
              <a:latin typeface="Arial" charset="0"/>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3701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861136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2216425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29385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11385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21645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932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73850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2548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507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229600" cy="603504"/>
          </a:xfrm>
        </p:spPr>
        <p:txBody>
          <a:bodyPr/>
          <a:lstStyle/>
          <a:p>
            <a:r>
              <a:rPr lang="en-US" smtClean="0"/>
              <a:t>Click to edit Master title style</a:t>
            </a:r>
            <a:endParaRPr lang="en-US" dirty="0"/>
          </a:p>
        </p:txBody>
      </p:sp>
      <p:sp>
        <p:nvSpPr>
          <p:cNvPr id="4" name="Slide Number Placeholder 4"/>
          <p:cNvSpPr>
            <a:spLocks noGrp="1"/>
          </p:cNvSpPr>
          <p:nvPr>
            <p:ph type="sldNum" sz="quarter" idx="11"/>
          </p:nvPr>
        </p:nvSpPr>
        <p:spPr/>
        <p:txBody>
          <a:bodyPr/>
          <a:lstStyle>
            <a:lvl1pPr>
              <a:defRPr/>
            </a:lvl1pPr>
          </a:lstStyle>
          <a:p>
            <a:pPr>
              <a:defRPr/>
            </a:pPr>
            <a:fld id="{F6CEB9F7-E20C-4A9F-A27B-04456B6CAFA0}" type="slidenum">
              <a:rPr lang="en-US"/>
              <a:pPr>
                <a:defRPr/>
              </a:pPr>
              <a:t>‹#›</a:t>
            </a:fld>
            <a:endParaRPr lang="en-US" sz="1400" dirty="0">
              <a:latin typeface="Arial" charset="0"/>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50672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191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17669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863029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31845161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358253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0458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49170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9BA00F-C15D-40D7-B1A7-9873E625B9D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96809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FBDAC7B-EC18-4F69-8197-6B9CB1ECDCF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234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Title Content Only">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pPr>
              <a:defRPr/>
            </a:pPr>
            <a:fld id="{13F58E50-2BAF-4EEB-9A5B-318E6BB72840}" type="slidenum">
              <a:rPr lang="en-US"/>
              <a:pPr>
                <a:defRPr/>
              </a:pPr>
              <a:t>‹#›</a:t>
            </a:fld>
            <a:endParaRPr lang="en-US" sz="1400" dirty="0">
              <a:latin typeface="Arial" charset="0"/>
            </a:endParaRPr>
          </a:p>
        </p:txBody>
      </p:sp>
      <p:sp>
        <p:nvSpPr>
          <p:cNvPr id="5" name="Text Placeholder 4"/>
          <p:cNvSpPr>
            <a:spLocks noGrp="1"/>
          </p:cNvSpPr>
          <p:nvPr>
            <p:ph type="body" sz="quarter" idx="12"/>
          </p:nvPr>
        </p:nvSpPr>
        <p:spPr>
          <a:xfrm>
            <a:off x="881063" y="980902"/>
            <a:ext cx="7348537" cy="51706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C52AEBD-D539-4321-B8B3-1BDE8A5C05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442210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510CFBC-0F4C-40F0-AACF-8E39E61B34A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80436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984363C-7734-4C51-8A7D-60E08B1A428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850107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C1632F-9FB4-4C6B-9470-FC1AC268D1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8379646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275D46-09FC-4A0B-B9AB-0CB83E75F79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838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CE1B5C-BA98-4006-8E0D-7F6433D9628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648731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endParaRPr lang="en-US" dirty="0">
              <a:solidFill>
                <a:prstClr val="black">
                  <a:tint val="75000"/>
                </a:prstClr>
              </a:solidFill>
            </a:endParaRPr>
          </a:p>
        </p:txBody>
      </p:sp>
    </p:spTree>
    <p:extLst>
      <p:ext uri="{BB962C8B-B14F-4D97-AF65-F5344CB8AC3E}">
        <p14:creationId xmlns:p14="http://schemas.microsoft.com/office/powerpoint/2010/main" val="22603173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7" name="Table Placeholder 6"/>
          <p:cNvSpPr>
            <a:spLocks noGrp="1"/>
          </p:cNvSpPr>
          <p:nvPr>
            <p:ph type="tbl" sz="quarter" idx="13"/>
          </p:nvPr>
        </p:nvSpPr>
        <p:spPr>
          <a:xfrm>
            <a:off x="457200" y="1447800"/>
            <a:ext cx="8229600" cy="4572000"/>
          </a:xfrm>
        </p:spPr>
        <p:txBody>
          <a:bodyPr rtlCol="0">
            <a:normAutofit/>
          </a:bodyPr>
          <a:lstStyle>
            <a:lvl1pPr>
              <a:defRPr>
                <a:solidFill>
                  <a:schemeClr val="bg1"/>
                </a:solidFill>
              </a:defRPr>
            </a:lvl1pPr>
          </a:lstStyle>
          <a:p>
            <a:pPr lvl="0"/>
            <a:endParaRPr lang="en-US" noProof="0" dirty="0"/>
          </a:p>
        </p:txBody>
      </p:sp>
      <p:sp>
        <p:nvSpPr>
          <p:cNvPr id="5" name="Footer Placeholder 4"/>
          <p:cNvSpPr>
            <a:spLocks noGrp="1"/>
          </p:cNvSpPr>
          <p:nvPr>
            <p:ph type="ftr" sz="quarter" idx="15"/>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BC95D83-5B73-4DD8-A75C-C7B53DBD9A1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218345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D09B297-5A80-4060-B37D-9C5486FAA92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264712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097ED0-FD7E-423A-B446-A615FBFCB3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1542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10.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1.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2.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6"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pPr>
                <a:defRPr/>
              </a:pPr>
              <a:t>‹#›</a:t>
            </a:fld>
            <a:endParaRPr lang="en-US" dirty="0"/>
          </a:p>
        </p:txBody>
      </p:sp>
      <p:sp>
        <p:nvSpPr>
          <p:cNvPr id="13" name="TextBox 12"/>
          <p:cNvSpPr txBox="1"/>
          <p:nvPr/>
        </p:nvSpPr>
        <p:spPr>
          <a:xfrm>
            <a:off x="4124325" y="6343650"/>
            <a:ext cx="4989513" cy="246221"/>
          </a:xfrm>
          <a:prstGeom prst="rect">
            <a:avLst/>
          </a:prstGeom>
          <a:solidFill>
            <a:srgbClr val="91A3BB"/>
          </a:solidFill>
          <a:ln>
            <a:solidFill>
              <a:schemeClr val="tx1"/>
            </a:solidFill>
          </a:ln>
        </p:spPr>
        <p:txBody>
          <a:bodyPr>
            <a:spAutoFit/>
          </a:bodyPr>
          <a:lstStyle/>
          <a:p>
            <a:pPr algn="r">
              <a:defRPr/>
            </a:pPr>
            <a:r>
              <a:rPr lang="en-US" sz="1000" baseline="0" dirty="0" smtClean="0">
                <a:latin typeface="+mn-lt"/>
              </a:rPr>
              <a:t>Module 9: Out-of-Home Placement and Permanency Planning</a:t>
            </a: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eaLnBrk="0" hangingPunct="0">
                <a:defRPr/>
              </a:pPr>
              <a:r>
                <a:rPr lang="en-US" sz="1000" dirty="0">
                  <a:latin typeface="Georgia" pitchFamily="18" charset="0"/>
                  <a:ea typeface="ＭＳ Ｐゴシック" pitchFamily="16" charset="-128"/>
                  <a:cs typeface="+mn-cs"/>
                </a:rPr>
                <a:t>The Pennsylvania Child Welfare </a:t>
              </a:r>
              <a:r>
                <a:rPr lang="en-US" sz="1000" dirty="0" smtClean="0">
                  <a:latin typeface="Georgia" pitchFamily="18" charset="0"/>
                  <a:ea typeface="ＭＳ Ｐゴシック" pitchFamily="16" charset="-128"/>
                  <a:cs typeface="+mn-cs"/>
                </a:rPr>
                <a:t>Resource</a:t>
              </a:r>
              <a:r>
                <a:rPr lang="en-US" sz="1000" baseline="0" dirty="0" smtClean="0">
                  <a:latin typeface="Georgia" pitchFamily="18" charset="0"/>
                  <a:ea typeface="ＭＳ Ｐゴシック" pitchFamily="16" charset="-128"/>
                  <a:cs typeface="+mn-cs"/>
                </a:rPr>
                <a:t> Center</a:t>
              </a:r>
              <a:endParaRPr lang="en-US" sz="1000" dirty="0">
                <a:latin typeface="Georgia" pitchFamily="18" charset="0"/>
                <a:ea typeface="ＭＳ Ｐゴシック" pitchFamily="16" charset="-128"/>
                <a:cs typeface="+mn-cs"/>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43" r:id="rId1"/>
    <p:sldLayoutId id="2147483835" r:id="rId2"/>
    <p:sldLayoutId id="2147483846" r:id="rId3"/>
    <p:sldLayoutId id="2147483845" r:id="rId4"/>
    <p:sldLayoutId id="2147483837" r:id="rId5"/>
    <p:sldLayoutId id="2147483847" r:id="rId6"/>
    <p:sldLayoutId id="2147483838" r:id="rId7"/>
    <p:sldLayoutId id="2147483839" r:id="rId8"/>
    <p:sldLayoutId id="2147483848" r:id="rId9"/>
    <p:sldLayoutId id="2147483840" r:id="rId10"/>
    <p:sldLayoutId id="2147483841" r:id="rId11"/>
    <p:sldLayoutId id="2147483842" r:id="rId12"/>
    <p:sldLayoutId id="2147483849" r:id="rId13"/>
    <p:sldLayoutId id="2147483992"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2739161756"/>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194810242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4"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solidFill>
                  <a:srgbClr val="000000"/>
                </a:solidFill>
              </a:rPr>
              <a:pPr>
                <a:defRPr/>
              </a:pPr>
              <a:t>‹#›</a:t>
            </a:fld>
            <a:endParaRPr lang="en-US" dirty="0">
              <a:solidFill>
                <a:srgbClr val="000000"/>
              </a:solidFill>
            </a:endParaRP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a:defRPr/>
              </a:pPr>
              <a:r>
                <a:rPr lang="en-US" sz="1000" dirty="0">
                  <a:solidFill>
                    <a:srgbClr val="000000"/>
                  </a:solidFill>
                  <a:latin typeface="Georgia" pitchFamily="18" charset="0"/>
                </a:rPr>
                <a:t>The Pennsylvania Child Welfare </a:t>
              </a:r>
              <a:r>
                <a:rPr lang="en-US" sz="1000" dirty="0" smtClean="0">
                  <a:solidFill>
                    <a:srgbClr val="000000"/>
                  </a:solidFill>
                  <a:latin typeface="Georgia" pitchFamily="18" charset="0"/>
                </a:rPr>
                <a:t>Resource Center</a:t>
              </a:r>
              <a:endParaRPr lang="en-US" sz="1000" dirty="0">
                <a:solidFill>
                  <a:srgbClr val="000000"/>
                </a:solidFill>
                <a:latin typeface="Georgia" pitchFamily="18" charset="0"/>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userDrawn="1"/>
        </p:nvSpPr>
        <p:spPr>
          <a:xfrm>
            <a:off x="4124325" y="6343650"/>
            <a:ext cx="4989513" cy="246221"/>
          </a:xfrm>
          <a:prstGeom prst="rect">
            <a:avLst/>
          </a:prstGeom>
          <a:solidFill>
            <a:srgbClr val="91A3BB"/>
          </a:solidFill>
          <a:ln>
            <a:solidFill>
              <a:schemeClr val="tx1"/>
            </a:solidFill>
          </a:ln>
        </p:spPr>
        <p:txBody>
          <a:bodyPr>
            <a:spAutoFit/>
          </a:bodyPr>
          <a:lstStyle/>
          <a:p>
            <a:pPr algn="r">
              <a:defRPr/>
            </a:pPr>
            <a:r>
              <a:rPr lang="en-US" sz="1000" baseline="0" dirty="0" smtClean="0">
                <a:latin typeface="+mn-lt"/>
              </a:rPr>
              <a:t>Module 9: Out-of-Home Placement and Permanency Planning</a:t>
            </a:r>
          </a:p>
        </p:txBody>
      </p:sp>
    </p:spTree>
    <p:extLst>
      <p:ext uri="{BB962C8B-B14F-4D97-AF65-F5344CB8AC3E}">
        <p14:creationId xmlns:p14="http://schemas.microsoft.com/office/powerpoint/2010/main" val="315211496"/>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Lst>
  <p:timing>
    <p:tnLst>
      <p:par>
        <p:cTn id="1" dur="indefinite" restart="never" nodeType="tmRoot"/>
      </p:par>
    </p:tnLst>
  </p:timing>
  <p:hf hd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Georgia" panose="02040502050405020303" pitchFamily="18" charset="0"/>
                <a:ea typeface="+mn-ea"/>
              </a:defRPr>
            </a:lvl1pPr>
          </a:lstStyle>
          <a:p>
            <a:pPr>
              <a:defRPr/>
            </a:pPr>
            <a:fld id="{A4624807-03D1-4D82-87D2-E5151F74A2DA}" type="slidenum">
              <a:rPr lang="en-US" smtClean="0"/>
              <a:pPr>
                <a:defRPr/>
              </a:pPr>
              <a:t>‹#›</a:t>
            </a:fld>
            <a:endParaRPr lang="en-US" dirty="0"/>
          </a:p>
        </p:txBody>
      </p:sp>
    </p:spTree>
    <p:extLst>
      <p:ext uri="{BB962C8B-B14F-4D97-AF65-F5344CB8AC3E}">
        <p14:creationId xmlns:p14="http://schemas.microsoft.com/office/powerpoint/2010/main" val="420346845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4"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solidFill>
                  <a:srgbClr val="000000"/>
                </a:solidFill>
              </a:rPr>
              <a:pPr>
                <a:defRPr/>
              </a:pPr>
              <a:t>‹#›</a:t>
            </a:fld>
            <a:endParaRPr lang="en-US" dirty="0">
              <a:solidFill>
                <a:srgbClr val="000000"/>
              </a:solidFill>
            </a:endParaRP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a:defRPr/>
              </a:pPr>
              <a:r>
                <a:rPr lang="en-US" sz="1000" dirty="0">
                  <a:solidFill>
                    <a:srgbClr val="000000"/>
                  </a:solidFill>
                  <a:latin typeface="Georgia" pitchFamily="18" charset="0"/>
                </a:rPr>
                <a:t>The Pennsylvania Child Welfare </a:t>
              </a:r>
              <a:r>
                <a:rPr lang="en-US" sz="1000" dirty="0" smtClean="0">
                  <a:solidFill>
                    <a:srgbClr val="000000"/>
                  </a:solidFill>
                  <a:latin typeface="Georgia" pitchFamily="18" charset="0"/>
                </a:rPr>
                <a:t>Resource Center</a:t>
              </a:r>
              <a:endParaRPr lang="en-US" sz="1000" dirty="0">
                <a:solidFill>
                  <a:srgbClr val="000000"/>
                </a:solidFill>
                <a:latin typeface="Georgia" pitchFamily="18" charset="0"/>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userDrawn="1"/>
        </p:nvSpPr>
        <p:spPr>
          <a:xfrm>
            <a:off x="4124325" y="6343650"/>
            <a:ext cx="4989513" cy="246221"/>
          </a:xfrm>
          <a:prstGeom prst="rect">
            <a:avLst/>
          </a:prstGeom>
          <a:solidFill>
            <a:srgbClr val="91A3BB"/>
          </a:solidFill>
          <a:ln>
            <a:solidFill>
              <a:schemeClr val="tx1"/>
            </a:solidFill>
          </a:ln>
        </p:spPr>
        <p:txBody>
          <a:bodyPr>
            <a:spAutoFit/>
          </a:bodyPr>
          <a:lstStyle/>
          <a:p>
            <a:pPr algn="r">
              <a:defRPr/>
            </a:pPr>
            <a:r>
              <a:rPr lang="en-US" sz="1000" baseline="0" dirty="0" smtClean="0">
                <a:latin typeface="+mn-lt"/>
              </a:rPr>
              <a:t>Module 9: Out-of-Home Placement and Permanency Planning</a:t>
            </a:r>
          </a:p>
        </p:txBody>
      </p:sp>
    </p:spTree>
    <p:extLst>
      <p:ext uri="{BB962C8B-B14F-4D97-AF65-F5344CB8AC3E}">
        <p14:creationId xmlns:p14="http://schemas.microsoft.com/office/powerpoint/2010/main" val="101627641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timing>
    <p:tnLst>
      <p:par>
        <p:cTn id="1" dur="indefinite" restart="never" nodeType="tmRoot"/>
      </p:par>
    </p:tnLst>
  </p:timing>
  <p:hf hd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W-Powerpt-3"/>
          <p:cNvPicPr>
            <a:picLocks noChangeAspect="1" noChangeArrowheads="1"/>
          </p:cNvPicPr>
          <p:nvPr/>
        </p:nvPicPr>
        <p:blipFill>
          <a:blip r:embed="rId14" cstate="print"/>
          <a:srcRect/>
          <a:stretch>
            <a:fillRect/>
          </a:stretch>
        </p:blipFill>
        <p:spPr bwMode="auto">
          <a:xfrm>
            <a:off x="0" y="0"/>
            <a:ext cx="9144000"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70646" y="780210"/>
            <a:ext cx="8229601" cy="6048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8" name="Rectangle 3"/>
          <p:cNvSpPr>
            <a:spLocks noGrp="1" noChangeArrowheads="1"/>
          </p:cNvSpPr>
          <p:nvPr>
            <p:ph type="body" idx="1"/>
          </p:nvPr>
        </p:nvSpPr>
        <p:spPr bwMode="auto">
          <a:xfrm>
            <a:off x="470647" y="1438834"/>
            <a:ext cx="8243047" cy="4881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270" name="Rectangle 6"/>
          <p:cNvSpPr>
            <a:spLocks noGrp="1" noChangeArrowheads="1"/>
          </p:cNvSpPr>
          <p:nvPr>
            <p:ph type="sldNum" sz="quarter" idx="4"/>
          </p:nvPr>
        </p:nvSpPr>
        <p:spPr bwMode="auto">
          <a:xfrm>
            <a:off x="8126412" y="6615952"/>
            <a:ext cx="1017588" cy="1882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200" b="1">
                <a:latin typeface="+mn-lt"/>
                <a:ea typeface="+mn-ea"/>
              </a:defRPr>
            </a:lvl1pPr>
          </a:lstStyle>
          <a:p>
            <a:pPr>
              <a:defRPr/>
            </a:pPr>
            <a:fld id="{A4624807-03D1-4D82-87D2-E5151F74A2DA}" type="slidenum">
              <a:rPr lang="en-US" smtClean="0">
                <a:solidFill>
                  <a:srgbClr val="000000"/>
                </a:solidFill>
              </a:rPr>
              <a:pPr>
                <a:defRPr/>
              </a:pPr>
              <a:t>‹#›</a:t>
            </a:fld>
            <a:endParaRPr lang="en-US" dirty="0">
              <a:solidFill>
                <a:srgbClr val="000000"/>
              </a:solidFill>
            </a:endParaRPr>
          </a:p>
        </p:txBody>
      </p:sp>
      <p:grpSp>
        <p:nvGrpSpPr>
          <p:cNvPr id="14" name="Group 17"/>
          <p:cNvGrpSpPr>
            <a:grpSpLocks/>
          </p:cNvGrpSpPr>
          <p:nvPr/>
        </p:nvGrpSpPr>
        <p:grpSpPr bwMode="auto">
          <a:xfrm>
            <a:off x="14288" y="6343650"/>
            <a:ext cx="4024312" cy="246063"/>
            <a:chOff x="14514" y="6343702"/>
            <a:chExt cx="4023360" cy="246221"/>
          </a:xfrm>
        </p:grpSpPr>
        <p:sp>
          <p:nvSpPr>
            <p:cNvPr id="15" name="TextBox 14"/>
            <p:cNvSpPr txBox="1"/>
            <p:nvPr userDrawn="1"/>
          </p:nvSpPr>
          <p:spPr>
            <a:xfrm>
              <a:off x="14514" y="6343702"/>
              <a:ext cx="4023360" cy="246221"/>
            </a:xfrm>
            <a:prstGeom prst="rect">
              <a:avLst/>
            </a:prstGeom>
            <a:solidFill>
              <a:srgbClr val="91A3BB"/>
            </a:solidFill>
            <a:ln w="6350">
              <a:solidFill>
                <a:schemeClr val="tx1"/>
              </a:solidFill>
            </a:ln>
          </p:spPr>
          <p:txBody>
            <a:bodyPr>
              <a:spAutoFit/>
            </a:bodyPr>
            <a:lstStyle/>
            <a:p>
              <a:pPr>
                <a:defRPr/>
              </a:pPr>
              <a:r>
                <a:rPr lang="en-US" sz="1000" dirty="0">
                  <a:solidFill>
                    <a:srgbClr val="000000"/>
                  </a:solidFill>
                  <a:latin typeface="Georgia" pitchFamily="18" charset="0"/>
                </a:rPr>
                <a:t>The Pennsylvania Child Welfare </a:t>
              </a:r>
              <a:r>
                <a:rPr lang="en-US" sz="1000" dirty="0" smtClean="0">
                  <a:solidFill>
                    <a:srgbClr val="000000"/>
                  </a:solidFill>
                  <a:latin typeface="Georgia" pitchFamily="18" charset="0"/>
                </a:rPr>
                <a:t>Resource Center</a:t>
              </a:r>
              <a:endParaRPr lang="en-US" sz="1000" dirty="0">
                <a:solidFill>
                  <a:srgbClr val="000000"/>
                </a:solidFill>
                <a:latin typeface="Georgia" pitchFamily="18" charset="0"/>
              </a:endParaRPr>
            </a:p>
          </p:txBody>
        </p:sp>
        <p:cxnSp>
          <p:nvCxnSpPr>
            <p:cNvPr id="16" name="Straight Connector 15"/>
            <p:cNvCxnSpPr/>
            <p:nvPr userDrawn="1"/>
          </p:nvCxnSpPr>
          <p:spPr>
            <a:xfrm>
              <a:off x="95457" y="6554976"/>
              <a:ext cx="2845715" cy="4765"/>
            </a:xfrm>
            <a:prstGeom prst="line">
              <a:avLst/>
            </a:prstGeom>
            <a:ln w="9525">
              <a:solidFill>
                <a:srgbClr val="E5D199"/>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userDrawn="1"/>
        </p:nvSpPr>
        <p:spPr>
          <a:xfrm>
            <a:off x="4124325" y="6343650"/>
            <a:ext cx="4989513" cy="246221"/>
          </a:xfrm>
          <a:prstGeom prst="rect">
            <a:avLst/>
          </a:prstGeom>
          <a:solidFill>
            <a:srgbClr val="91A3BB"/>
          </a:solidFill>
          <a:ln>
            <a:solidFill>
              <a:schemeClr val="tx1"/>
            </a:solidFill>
          </a:ln>
        </p:spPr>
        <p:txBody>
          <a:bodyPr>
            <a:spAutoFit/>
          </a:bodyPr>
          <a:lstStyle/>
          <a:p>
            <a:pPr algn="r">
              <a:defRPr/>
            </a:pPr>
            <a:r>
              <a:rPr lang="en-US" sz="1000" baseline="0" dirty="0" smtClean="0">
                <a:latin typeface="+mn-lt"/>
              </a:rPr>
              <a:t>Module 9: Out-of-Home Placement and Permanency Planning</a:t>
            </a:r>
          </a:p>
        </p:txBody>
      </p:sp>
    </p:spTree>
    <p:extLst>
      <p:ext uri="{BB962C8B-B14F-4D97-AF65-F5344CB8AC3E}">
        <p14:creationId xmlns:p14="http://schemas.microsoft.com/office/powerpoint/2010/main" val="2766324962"/>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Lst>
  <p:timing>
    <p:tnLst>
      <p:par>
        <p:cTn id="1" dur="indefinite" restart="never" nodeType="tmRoot"/>
      </p:par>
    </p:tnLst>
  </p:timing>
  <p:hf hdr="0" dt="0"/>
  <p:txStyles>
    <p:titleStyle>
      <a:lvl1pPr algn="l" rtl="0" eaLnBrk="1" fontAlgn="base" hangingPunct="1">
        <a:spcBef>
          <a:spcPct val="0"/>
        </a:spcBef>
        <a:spcAft>
          <a:spcPct val="0"/>
        </a:spcAft>
        <a:defRPr sz="2700" b="1">
          <a:solidFill>
            <a:srgbClr val="948151"/>
          </a:solidFill>
          <a:latin typeface="+mj-lt"/>
          <a:ea typeface="+mj-ea"/>
          <a:cs typeface="+mj-cs"/>
        </a:defRPr>
      </a:lvl1pPr>
      <a:lvl2pPr algn="l" rtl="0" eaLnBrk="1" fontAlgn="base" hangingPunct="1">
        <a:spcBef>
          <a:spcPct val="0"/>
        </a:spcBef>
        <a:spcAft>
          <a:spcPct val="0"/>
        </a:spcAft>
        <a:defRPr sz="3000" b="1">
          <a:solidFill>
            <a:srgbClr val="948151"/>
          </a:solidFill>
          <a:latin typeface="Georgia" pitchFamily="16" charset="0"/>
          <a:ea typeface="Osaka" pitchFamily="16" charset="-128"/>
        </a:defRPr>
      </a:lvl2pPr>
      <a:lvl3pPr algn="l" rtl="0" eaLnBrk="1" fontAlgn="base" hangingPunct="1">
        <a:spcBef>
          <a:spcPct val="0"/>
        </a:spcBef>
        <a:spcAft>
          <a:spcPct val="0"/>
        </a:spcAft>
        <a:defRPr sz="3000" b="1">
          <a:solidFill>
            <a:srgbClr val="948151"/>
          </a:solidFill>
          <a:latin typeface="Georgia" pitchFamily="16" charset="0"/>
          <a:ea typeface="Osaka" pitchFamily="16" charset="-128"/>
        </a:defRPr>
      </a:lvl3pPr>
      <a:lvl4pPr algn="l" rtl="0" eaLnBrk="1" fontAlgn="base" hangingPunct="1">
        <a:spcBef>
          <a:spcPct val="0"/>
        </a:spcBef>
        <a:spcAft>
          <a:spcPct val="0"/>
        </a:spcAft>
        <a:defRPr sz="3000" b="1">
          <a:solidFill>
            <a:srgbClr val="948151"/>
          </a:solidFill>
          <a:latin typeface="Georgia" pitchFamily="16" charset="0"/>
          <a:ea typeface="Osaka" pitchFamily="16" charset="-128"/>
        </a:defRPr>
      </a:lvl4pPr>
      <a:lvl5pPr algn="l" rtl="0" eaLnBrk="1" fontAlgn="base" hangingPunct="1">
        <a:spcBef>
          <a:spcPct val="0"/>
        </a:spcBef>
        <a:spcAft>
          <a:spcPct val="0"/>
        </a:spcAft>
        <a:defRPr sz="3000" b="1">
          <a:solidFill>
            <a:srgbClr val="948151"/>
          </a:solidFill>
          <a:latin typeface="Georgia" pitchFamily="16" charset="0"/>
          <a:ea typeface="Osaka" pitchFamily="16" charset="-128"/>
        </a:defRPr>
      </a:lvl5pPr>
      <a:lvl6pPr marL="457200" algn="l" rtl="0" eaLnBrk="1" fontAlgn="base" hangingPunct="1">
        <a:spcBef>
          <a:spcPct val="0"/>
        </a:spcBef>
        <a:spcAft>
          <a:spcPct val="0"/>
        </a:spcAft>
        <a:defRPr sz="3600" b="1">
          <a:solidFill>
            <a:srgbClr val="948151"/>
          </a:solidFill>
          <a:latin typeface="Georgia" pitchFamily="16" charset="0"/>
          <a:ea typeface="Osaka" pitchFamily="16" charset="-128"/>
        </a:defRPr>
      </a:lvl6pPr>
      <a:lvl7pPr marL="914400" algn="l" rtl="0" eaLnBrk="1" fontAlgn="base" hangingPunct="1">
        <a:spcBef>
          <a:spcPct val="0"/>
        </a:spcBef>
        <a:spcAft>
          <a:spcPct val="0"/>
        </a:spcAft>
        <a:defRPr sz="3600" b="1">
          <a:solidFill>
            <a:srgbClr val="948151"/>
          </a:solidFill>
          <a:latin typeface="Georgia" pitchFamily="16" charset="0"/>
          <a:ea typeface="Osaka" pitchFamily="16" charset="-128"/>
        </a:defRPr>
      </a:lvl7pPr>
      <a:lvl8pPr marL="1371600" algn="l" rtl="0" eaLnBrk="1" fontAlgn="base" hangingPunct="1">
        <a:spcBef>
          <a:spcPct val="0"/>
        </a:spcBef>
        <a:spcAft>
          <a:spcPct val="0"/>
        </a:spcAft>
        <a:defRPr sz="3600" b="1">
          <a:solidFill>
            <a:srgbClr val="948151"/>
          </a:solidFill>
          <a:latin typeface="Georgia" pitchFamily="16" charset="0"/>
          <a:ea typeface="Osaka" pitchFamily="16" charset="-128"/>
        </a:defRPr>
      </a:lvl8pPr>
      <a:lvl9pPr marL="1828800" algn="l" rtl="0" eaLnBrk="1" fontAlgn="base" hangingPunct="1">
        <a:spcBef>
          <a:spcPct val="0"/>
        </a:spcBef>
        <a:spcAft>
          <a:spcPct val="0"/>
        </a:spcAft>
        <a:defRPr sz="3600" b="1">
          <a:solidFill>
            <a:srgbClr val="948151"/>
          </a:solidFill>
          <a:latin typeface="Georgia" pitchFamily="16" charset="0"/>
          <a:ea typeface="Osaka" pitchFamily="16" charset="-128"/>
        </a:defRPr>
      </a:lvl9pPr>
    </p:titleStyle>
    <p:bodyStyle>
      <a:lvl1pPr marL="342900" indent="-342900" algn="l" rtl="0" eaLnBrk="1" fontAlgn="base" hangingPunct="1">
        <a:spcBef>
          <a:spcPct val="20000"/>
        </a:spcBef>
        <a:spcAft>
          <a:spcPct val="0"/>
        </a:spcAft>
        <a:buChar char="•"/>
        <a:defRPr sz="25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a:solidFill>
            <a:schemeClr val="tx1"/>
          </a:solidFill>
          <a:latin typeface="+mn-lt"/>
          <a:ea typeface="+mn-ea"/>
        </a:defRPr>
      </a:lvl2pPr>
      <a:lvl3pPr marL="1143000" indent="-228600" algn="l" rtl="0" eaLnBrk="1" fontAlgn="base" hangingPunct="1">
        <a:spcBef>
          <a:spcPct val="20000"/>
        </a:spcBef>
        <a:spcAft>
          <a:spcPct val="0"/>
        </a:spcAft>
        <a:buChar char="•"/>
        <a:defRPr sz="2100">
          <a:solidFill>
            <a:schemeClr val="tx1"/>
          </a:solidFill>
          <a:latin typeface="+mn-lt"/>
          <a:ea typeface="+mn-ea"/>
        </a:defRPr>
      </a:lvl3pPr>
      <a:lvl4pPr marL="1600200" indent="-228600" algn="l" rtl="0" eaLnBrk="1" fontAlgn="base" hangingPunct="1">
        <a:spcBef>
          <a:spcPct val="20000"/>
        </a:spcBef>
        <a:spcAft>
          <a:spcPct val="0"/>
        </a:spcAft>
        <a:buChar char="–"/>
        <a:defRPr sz="19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30095049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3490271319"/>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1227505680"/>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178494802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2F56F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dirty="0">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eaLnBrk="1" hangingPunct="1">
              <a:defRPr/>
            </a:pPr>
            <a:fld id="{CC0AEFD5-6136-4734-85AA-BA5A9B299A38}" type="slidenum">
              <a:rPr lang="en-US">
                <a:solidFill>
                  <a:prstClr val="black">
                    <a:tint val="75000"/>
                  </a:prstClr>
                </a:solidFill>
                <a:ea typeface="+mn-ea"/>
              </a:rPr>
              <a:pPr eaLnBrk="1" hangingPunct="1">
                <a:defRPr/>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3538300378"/>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microsoft.com/office/2007/relationships/hdphoto" Target="../media/hdphoto3.wdp"/></Relationships>
</file>

<file path=ppt/slides/_rels/slide4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microsoft.com/office/2007/relationships/hdphoto" Target="../media/hdphoto2.wdp"/></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microsoft.com/office/2007/relationships/hdphoto" Target="../media/hdphoto2.wdp"/></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microsoft.com/office/2007/relationships/hdphoto" Target="../media/hdphoto2.wdp"/></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vimeo.com/89307451"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2.wdp"/></Relationships>
</file>

<file path=ppt/slides/_rels/slide9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google.com/url?sa=i&amp;rct=j&amp;q=&amp;esrc=s&amp;source=images&amp;cd=&amp;cad=rja&amp;uact=8&amp;docid=wlFW-8rBFAZLbM&amp;tbnid=Qs3PA4IXAhEMyM:&amp;ved=0CAUQjRw&amp;url=http://www.recruiter.com/i/game-on-using-rewards-and-gamification-to-crowdsource-hires/&amp;ei=oevTU9-VO-3MsQSVp4DwAg&amp;bvm=bv.71778758,d.cWc&amp;psig=AFQjCNH9-r3A-evC1xvdGjn1MRSC_FjHBw&amp;ust=1406483692182604" TargetMode="External"/><Relationship Id="rId1" Type="http://schemas.openxmlformats.org/officeDocument/2006/relationships/slideLayout" Target="../slideLayouts/slideLayout5.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304800" y="2217058"/>
            <a:ext cx="8534400" cy="914400"/>
          </a:xfrm>
        </p:spPr>
        <p:txBody>
          <a:bodyPr/>
          <a:lstStyle/>
          <a:p>
            <a:pPr lvl="0"/>
            <a:r>
              <a:rPr lang="en-US" dirty="0"/>
              <a:t>Charting the Course towards Permanency for Children in Pennsylvania</a:t>
            </a:r>
          </a:p>
          <a:p>
            <a:endParaRPr lang="en-US" dirty="0"/>
          </a:p>
        </p:txBody>
      </p:sp>
      <p:sp>
        <p:nvSpPr>
          <p:cNvPr id="17" name="Text Placeholder 16"/>
          <p:cNvSpPr>
            <a:spLocks noGrp="1"/>
          </p:cNvSpPr>
          <p:nvPr>
            <p:ph type="body" sz="quarter" idx="11"/>
          </p:nvPr>
        </p:nvSpPr>
        <p:spPr>
          <a:xfrm>
            <a:off x="304800" y="3203175"/>
            <a:ext cx="8543365" cy="1132342"/>
          </a:xfrm>
        </p:spPr>
        <p:txBody>
          <a:bodyPr/>
          <a:lstStyle/>
          <a:p>
            <a:pPr lvl="0"/>
            <a:endParaRPr lang="en-US" dirty="0" smtClean="0"/>
          </a:p>
          <a:p>
            <a:pPr lvl="0"/>
            <a:r>
              <a:rPr lang="en-US" b="1" dirty="0" smtClean="0"/>
              <a:t>Module </a:t>
            </a:r>
            <a:r>
              <a:rPr lang="en-US" b="1" dirty="0"/>
              <a:t>9: </a:t>
            </a:r>
          </a:p>
          <a:p>
            <a:pPr lvl="0"/>
            <a:r>
              <a:rPr lang="en-US" b="1" dirty="0"/>
              <a:t>Out-of-Home Placement </a:t>
            </a:r>
            <a:r>
              <a:rPr lang="en-US" b="1" dirty="0" smtClean="0"/>
              <a:t> and </a:t>
            </a:r>
            <a:r>
              <a:rPr lang="en-US" b="1" dirty="0"/>
              <a:t>Permanency Planning</a:t>
            </a:r>
          </a:p>
          <a:p>
            <a:endParaRPr lang="en-US" dirty="0"/>
          </a:p>
        </p:txBody>
      </p:sp>
    </p:spTree>
    <p:extLst>
      <p:ext uri="{BB962C8B-B14F-4D97-AF65-F5344CB8AC3E}">
        <p14:creationId xmlns:p14="http://schemas.microsoft.com/office/powerpoint/2010/main" val="2107143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Worksheet: Multiple Transitions</a:t>
            </a:r>
            <a:endParaRPr lang="en-US" dirty="0"/>
          </a:p>
        </p:txBody>
      </p:sp>
      <p:sp>
        <p:nvSpPr>
          <p:cNvPr id="3" name="Content Placeholder 2"/>
          <p:cNvSpPr>
            <a:spLocks noGrp="1"/>
          </p:cNvSpPr>
          <p:nvPr>
            <p:ph idx="1"/>
          </p:nvPr>
        </p:nvSpPr>
        <p:spPr>
          <a:xfrm>
            <a:off x="470645" y="4639332"/>
            <a:ext cx="8247888" cy="1115180"/>
          </a:xfrm>
        </p:spPr>
        <p:txBody>
          <a:bodyPr/>
          <a:lstStyle/>
          <a:p>
            <a:pPr marL="0" indent="0">
              <a:spcAft>
                <a:spcPts val="3000"/>
              </a:spcAft>
              <a:buNone/>
            </a:pPr>
            <a:r>
              <a:rPr lang="en-US" dirty="0" smtClean="0"/>
              <a:t>Directions: Discuss and compare answers to the worksheet questions within your group.</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10</a:t>
            </a:fld>
            <a:endParaRPr lang="en-US" dirty="0">
              <a:solidFill>
                <a:srgbClr val="000000"/>
              </a:solidFill>
              <a:latin typeface="Arial" charset="0"/>
            </a:endParaRPr>
          </a:p>
        </p:txBody>
      </p:sp>
    </p:spTree>
    <p:extLst>
      <p:ext uri="{BB962C8B-B14F-4D97-AF65-F5344CB8AC3E}">
        <p14:creationId xmlns:p14="http://schemas.microsoft.com/office/powerpoint/2010/main" val="217499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70645" y="1438834"/>
            <a:ext cx="8247888" cy="4268283"/>
          </a:xfrm>
        </p:spPr>
        <p:txBody>
          <a:bodyPr/>
          <a:lstStyle/>
          <a:p>
            <a:pPr marL="0" indent="0" algn="ctr">
              <a:buNone/>
            </a:pPr>
            <a:endParaRPr lang="en-US" sz="3600" b="1" dirty="0" smtClean="0"/>
          </a:p>
          <a:p>
            <a:pPr marL="0" indent="0" algn="ctr">
              <a:buNone/>
            </a:pPr>
            <a:r>
              <a:rPr lang="en-US" sz="4400" b="1" dirty="0" smtClean="0"/>
              <a:t>Good-bye and </a:t>
            </a:r>
            <a:r>
              <a:rPr lang="en-US" sz="4400" b="1" dirty="0"/>
              <a:t>g</a:t>
            </a:r>
            <a:r>
              <a:rPr lang="en-US" sz="4400" b="1" dirty="0" smtClean="0"/>
              <a:t>ood luck!</a:t>
            </a:r>
            <a:endParaRPr lang="en-US" sz="4400" b="1" dirty="0"/>
          </a:p>
          <a:p>
            <a:pPr marL="0" indent="0" algn="ctr">
              <a:buNone/>
            </a:pPr>
            <a:endParaRPr lang="en-US" sz="3600" b="1"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100</a:t>
            </a:fld>
            <a:endParaRPr lang="en-US" dirty="0">
              <a:latin typeface="Arial" charset="0"/>
            </a:endParaRPr>
          </a:p>
        </p:txBody>
      </p:sp>
    </p:spTree>
    <p:extLst>
      <p:ext uri="{BB962C8B-B14F-4D97-AF65-F5344CB8AC3E}">
        <p14:creationId xmlns:p14="http://schemas.microsoft.com/office/powerpoint/2010/main" val="1790512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Permanency Assumptions</a:t>
            </a:r>
            <a:endParaRPr lang="en-US" dirty="0"/>
          </a:p>
        </p:txBody>
      </p:sp>
      <p:sp>
        <p:nvSpPr>
          <p:cNvPr id="3" name="Content Placeholder 2"/>
          <p:cNvSpPr>
            <a:spLocks noGrp="1"/>
          </p:cNvSpPr>
          <p:nvPr>
            <p:ph idx="1"/>
          </p:nvPr>
        </p:nvSpPr>
        <p:spPr/>
        <p:txBody>
          <a:bodyPr/>
          <a:lstStyle/>
          <a:p>
            <a:pPr>
              <a:spcAft>
                <a:spcPts val="1200"/>
              </a:spcAft>
            </a:pPr>
            <a:r>
              <a:rPr lang="en-US" dirty="0" smtClean="0"/>
              <a:t>Children have a right and a need to live and develop within safe, secure, and permanent families.</a:t>
            </a:r>
          </a:p>
          <a:p>
            <a:pPr>
              <a:spcAft>
                <a:spcPts val="1200"/>
              </a:spcAft>
            </a:pPr>
            <a:r>
              <a:rPr lang="en-US" dirty="0" smtClean="0"/>
              <a:t>Children have a right to live with parents/caregivers whom they can love, trust, and depend upon.</a:t>
            </a:r>
          </a:p>
          <a:p>
            <a:pPr>
              <a:spcAft>
                <a:spcPts val="1200"/>
              </a:spcAft>
            </a:pPr>
            <a:r>
              <a:rPr lang="en-US" dirty="0" smtClean="0"/>
              <a:t>Separation for extended periods of time may result in tremendous psychological and developmental disruption.</a:t>
            </a:r>
          </a:p>
          <a:p>
            <a:pPr>
              <a:spcAft>
                <a:spcPts val="1200"/>
              </a:spcAft>
            </a:pPr>
            <a:r>
              <a:rPr lang="en-US" dirty="0" smtClean="0"/>
              <a:t>A child’s perception and experience of time are determined by his/her level of cognitive developmental maturity.</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11</a:t>
            </a:fld>
            <a:endParaRPr lang="en-US" dirty="0">
              <a:solidFill>
                <a:srgbClr val="000000"/>
              </a:solidFill>
              <a:latin typeface="Arial" charset="0"/>
            </a:endParaRPr>
          </a:p>
        </p:txBody>
      </p:sp>
    </p:spTree>
    <p:extLst>
      <p:ext uri="{BB962C8B-B14F-4D97-AF65-F5344CB8AC3E}">
        <p14:creationId xmlns:p14="http://schemas.microsoft.com/office/powerpoint/2010/main" val="3457774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a:xfrm>
            <a:off x="469900" y="793750"/>
            <a:ext cx="8229600" cy="590550"/>
          </a:xfrm>
        </p:spPr>
        <p:txBody>
          <a:bodyPr/>
          <a:lstStyle/>
          <a:p>
            <a:pPr eaLnBrk="1" hangingPunct="1"/>
            <a:r>
              <a:rPr lang="en-US" dirty="0" smtClean="0"/>
              <a:t>What is Permanency Planning?</a:t>
            </a:r>
          </a:p>
        </p:txBody>
      </p:sp>
      <p:sp>
        <p:nvSpPr>
          <p:cNvPr id="8195" name="Content Placeholder 1"/>
          <p:cNvSpPr>
            <a:spLocks noGrp="1"/>
          </p:cNvSpPr>
          <p:nvPr>
            <p:ph idx="1"/>
          </p:nvPr>
        </p:nvSpPr>
        <p:spPr>
          <a:xfrm>
            <a:off x="469900" y="1438275"/>
            <a:ext cx="8248650" cy="4881563"/>
          </a:xfrm>
        </p:spPr>
        <p:txBody>
          <a:bodyPr/>
          <a:lstStyle/>
          <a:p>
            <a:pPr eaLnBrk="1" hangingPunct="1">
              <a:spcAft>
                <a:spcPts val="1800"/>
              </a:spcAft>
            </a:pPr>
            <a:r>
              <a:rPr lang="en-US" sz="2800" dirty="0" smtClean="0"/>
              <a:t>Permanency planning is, first and foremost, planning. </a:t>
            </a:r>
          </a:p>
          <a:p>
            <a:pPr eaLnBrk="1" hangingPunct="1">
              <a:spcAft>
                <a:spcPts val="1800"/>
              </a:spcAft>
            </a:pPr>
            <a:r>
              <a:rPr lang="en-US" sz="2800" dirty="0" smtClean="0"/>
              <a:t>Process directed toward the goal of a permanent, stable home for a child. </a:t>
            </a:r>
          </a:p>
          <a:p>
            <a:pPr eaLnBrk="1" hangingPunct="1">
              <a:spcAft>
                <a:spcPts val="1800"/>
              </a:spcAft>
            </a:pPr>
            <a:r>
              <a:rPr lang="en-US" sz="2800" dirty="0" smtClean="0"/>
              <a:t>Begins at intake, and focuses child </a:t>
            </a:r>
            <a:r>
              <a:rPr lang="en-US" sz="2800" dirty="0"/>
              <a:t>w</a:t>
            </a:r>
            <a:r>
              <a:rPr lang="en-US" sz="2800" dirty="0" smtClean="0"/>
              <a:t>elfare services on the child's need for a stable, permanent home during all phases of practice.   </a:t>
            </a:r>
          </a:p>
        </p:txBody>
      </p:sp>
      <p:sp>
        <p:nvSpPr>
          <p:cNvPr id="8" name="Slide Number Placeholder 7"/>
          <p:cNvSpPr>
            <a:spLocks noGrp="1"/>
          </p:cNvSpPr>
          <p:nvPr>
            <p:ph type="sldNum" sz="quarter" idx="4294967295"/>
          </p:nvPr>
        </p:nvSpPr>
        <p:spPr>
          <a:xfrm>
            <a:off x="8126413" y="6616700"/>
            <a:ext cx="1017587" cy="187325"/>
          </a:xfrm>
          <a:prstGeom prst="rect">
            <a:avLst/>
          </a:prstGeom>
        </p:spPr>
        <p:txBody>
          <a:bodyPr/>
          <a:lstStyle/>
          <a:p>
            <a:pPr>
              <a:defRPr/>
            </a:pPr>
            <a:fld id="{C39C61BD-7416-4539-AF90-71563894BA18}" type="slidenum">
              <a:rPr lang="en-US" smtClean="0">
                <a:solidFill>
                  <a:srgbClr val="000000"/>
                </a:solidFill>
              </a:rPr>
              <a:pPr>
                <a:defRPr/>
              </a:pPr>
              <a:t>12</a:t>
            </a:fld>
            <a:endParaRPr lang="en-US" dirty="0">
              <a:solidFill>
                <a:srgbClr val="000000"/>
              </a:solidFill>
            </a:endParaRPr>
          </a:p>
        </p:txBody>
      </p:sp>
      <p:sp>
        <p:nvSpPr>
          <p:cNvPr id="7" name="Right Arrow 6"/>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912793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a:xfrm>
            <a:off x="469900" y="793750"/>
            <a:ext cx="8229600" cy="590550"/>
          </a:xfrm>
        </p:spPr>
        <p:txBody>
          <a:bodyPr/>
          <a:lstStyle/>
          <a:p>
            <a:pPr eaLnBrk="1" hangingPunct="1"/>
            <a:r>
              <a:rPr lang="en-US" dirty="0" smtClean="0"/>
              <a:t>What is Permanency Planning? (cont’d)</a:t>
            </a:r>
          </a:p>
        </p:txBody>
      </p:sp>
      <p:sp>
        <p:nvSpPr>
          <p:cNvPr id="9219" name="Content Placeholder 1"/>
          <p:cNvSpPr>
            <a:spLocks noGrp="1"/>
          </p:cNvSpPr>
          <p:nvPr>
            <p:ph idx="1"/>
          </p:nvPr>
        </p:nvSpPr>
        <p:spPr>
          <a:xfrm>
            <a:off x="469900" y="1438275"/>
            <a:ext cx="8248650" cy="4881563"/>
          </a:xfrm>
        </p:spPr>
        <p:txBody>
          <a:bodyPr/>
          <a:lstStyle/>
          <a:p>
            <a:pPr eaLnBrk="1" hangingPunct="1">
              <a:spcAft>
                <a:spcPts val="2400"/>
              </a:spcAft>
            </a:pPr>
            <a:r>
              <a:rPr lang="en-US" sz="2800" dirty="0" smtClean="0"/>
              <a:t>Step-by-step process of assessment, identification of goals and objectives, formulation of activities, and reassessment of the outcomes of services. </a:t>
            </a:r>
          </a:p>
          <a:p>
            <a:pPr eaLnBrk="1" hangingPunct="1">
              <a:spcAft>
                <a:spcPts val="2400"/>
              </a:spcAft>
            </a:pPr>
            <a:r>
              <a:rPr lang="en-US" sz="2800" dirty="0" smtClean="0"/>
              <a:t>Reminds us - All case planning activities MUST be directed toward assuring that every child in our care has a permanent family. </a:t>
            </a:r>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DD32C69D-1A3D-43BC-AD2E-B2F83D8ED4BE}" type="slidenum">
              <a:rPr lang="en-US" smtClean="0">
                <a:solidFill>
                  <a:srgbClr val="000000"/>
                </a:solidFill>
              </a:rPr>
              <a:pPr>
                <a:defRPr/>
              </a:pPr>
              <a:t>13</a:t>
            </a:fld>
            <a:endParaRPr lang="en-US" dirty="0">
              <a:solidFill>
                <a:srgbClr val="000000"/>
              </a:solidFill>
            </a:endParaRPr>
          </a:p>
        </p:txBody>
      </p:sp>
    </p:spTree>
    <p:extLst>
      <p:ext uri="{BB962C8B-B14F-4D97-AF65-F5344CB8AC3E}">
        <p14:creationId xmlns:p14="http://schemas.microsoft.com/office/powerpoint/2010/main" val="3851223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14</a:t>
            </a:fld>
            <a:endParaRPr lang="en-US" dirty="0">
              <a:latin typeface="Arial" charset="0"/>
            </a:endParaRPr>
          </a:p>
        </p:txBody>
      </p:sp>
      <p:sp>
        <p:nvSpPr>
          <p:cNvPr id="5" name="AutoShape 2" descr="Baseball player catching a ball with his glo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Baseball player catching a ball with his glove"/>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2788415" y="2450223"/>
            <a:ext cx="3265543" cy="3265543"/>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657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3" y="1418898"/>
            <a:ext cx="8289762" cy="977462"/>
          </a:xfrm>
        </p:spPr>
        <p:txBody>
          <a:bodyPr/>
          <a:lstStyle/>
          <a:p>
            <a:r>
              <a:rPr lang="en-US" dirty="0" smtClean="0"/>
              <a:t>Section III:</a:t>
            </a:r>
            <a:endParaRPr lang="en-US" dirty="0"/>
          </a:p>
        </p:txBody>
      </p:sp>
      <p:sp>
        <p:nvSpPr>
          <p:cNvPr id="3" name="Text Placeholder 2"/>
          <p:cNvSpPr>
            <a:spLocks noGrp="1"/>
          </p:cNvSpPr>
          <p:nvPr>
            <p:ph type="body" idx="1"/>
          </p:nvPr>
        </p:nvSpPr>
        <p:spPr>
          <a:xfrm>
            <a:off x="173421" y="2349063"/>
            <a:ext cx="5722882" cy="1403130"/>
          </a:xfrm>
        </p:spPr>
        <p:txBody>
          <a:bodyPr/>
          <a:lstStyle/>
          <a:p>
            <a:r>
              <a:rPr lang="en-US" sz="2300" b="1" dirty="0" smtClean="0"/>
              <a:t>Supporting Children, Parents, and Substitute Caregivers Throughout the Placement Process</a:t>
            </a:r>
            <a:endParaRPr lang="en-US" sz="2300" b="1" dirty="0"/>
          </a:p>
        </p:txBody>
      </p:sp>
      <p:sp>
        <p:nvSpPr>
          <p:cNvPr id="4" name="Slide Number Placeholder 3"/>
          <p:cNvSpPr>
            <a:spLocks noGrp="1"/>
          </p:cNvSpPr>
          <p:nvPr>
            <p:ph type="sldNum" sz="quarter" idx="11"/>
          </p:nvPr>
        </p:nvSpPr>
        <p:spPr/>
        <p:txBody>
          <a:bodyPr/>
          <a:lstStyle/>
          <a:p>
            <a:pPr>
              <a:defRPr/>
            </a:pPr>
            <a:r>
              <a:rPr lang="en-US" dirty="0" smtClean="0"/>
              <a:t>15</a:t>
            </a:r>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531" y="3988942"/>
            <a:ext cx="5502185" cy="2554545"/>
          </a:xfrm>
          <a:prstGeom prst="rect">
            <a:avLst/>
          </a:prstGeom>
        </p:spPr>
        <p:txBody>
          <a:bodyPr wrap="square">
            <a:spAutoFit/>
          </a:bodyPr>
          <a:lstStyle/>
          <a:p>
            <a:pPr lvl="0"/>
            <a:r>
              <a:rPr lang="en-US" sz="2000" b="1" dirty="0"/>
              <a:t>Section Objectives</a:t>
            </a:r>
            <a:r>
              <a:rPr lang="en-US" sz="2000" b="1" dirty="0" smtClean="0"/>
              <a:t>:</a:t>
            </a:r>
          </a:p>
          <a:p>
            <a:pPr marL="342900" lvl="0" indent="-342900">
              <a:buFont typeface="Arial" panose="020B0604020202020204" pitchFamily="34" charset="0"/>
              <a:buChar char="•"/>
            </a:pPr>
            <a:r>
              <a:rPr lang="en-US" sz="2000" dirty="0"/>
              <a:t>Identify actions a child welfare professional can take to help minimize the traumatic effects of placement.</a:t>
            </a:r>
          </a:p>
          <a:p>
            <a:pPr marL="342900" lvl="0" indent="-342900">
              <a:buFont typeface="Arial" panose="020B0604020202020204" pitchFamily="34" charset="0"/>
              <a:buChar char="•"/>
            </a:pPr>
            <a:r>
              <a:rPr lang="en-US" sz="2000" dirty="0" smtClean="0"/>
              <a:t>Apply appropriate </a:t>
            </a:r>
            <a:r>
              <a:rPr lang="en-US" sz="2000" dirty="0"/>
              <a:t>interactional skills to plan a supportive response that keeps the parent engaged.</a:t>
            </a:r>
          </a:p>
          <a:p>
            <a:pPr lvl="0"/>
            <a:endParaRPr lang="en-US" sz="2000" b="1" dirty="0"/>
          </a:p>
        </p:txBody>
      </p:sp>
    </p:spTree>
    <p:extLst>
      <p:ext uri="{BB962C8B-B14F-4D97-AF65-F5344CB8AC3E}">
        <p14:creationId xmlns:p14="http://schemas.microsoft.com/office/powerpoint/2010/main" val="16571430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69900" y="793750"/>
            <a:ext cx="8229600" cy="590550"/>
          </a:xfrm>
        </p:spPr>
        <p:txBody>
          <a:bodyPr/>
          <a:lstStyle/>
          <a:p>
            <a:pPr eaLnBrk="1" hangingPunct="1"/>
            <a:r>
              <a:rPr lang="en-US" dirty="0" smtClean="0"/>
              <a:t>Advice on Placement</a:t>
            </a:r>
          </a:p>
        </p:txBody>
      </p:sp>
      <p:sp>
        <p:nvSpPr>
          <p:cNvPr id="14339" name="Content Placeholder 1"/>
          <p:cNvSpPr>
            <a:spLocks noGrp="1"/>
          </p:cNvSpPr>
          <p:nvPr>
            <p:ph idx="1"/>
          </p:nvPr>
        </p:nvSpPr>
        <p:spPr>
          <a:xfrm>
            <a:off x="469900" y="1438275"/>
            <a:ext cx="8248650" cy="4881563"/>
          </a:xfrm>
        </p:spPr>
        <p:txBody>
          <a:bodyPr/>
          <a:lstStyle/>
          <a:p>
            <a:pPr eaLnBrk="1" hangingPunct="1">
              <a:spcAft>
                <a:spcPts val="3000"/>
              </a:spcAft>
            </a:pPr>
            <a:r>
              <a:rPr lang="en-US" dirty="0" smtClean="0"/>
              <a:t>What could I have done to better help you leave your family the first time?</a:t>
            </a:r>
          </a:p>
          <a:p>
            <a:pPr eaLnBrk="1" hangingPunct="1">
              <a:spcAft>
                <a:spcPts val="3000"/>
              </a:spcAft>
            </a:pPr>
            <a:r>
              <a:rPr lang="en-US" dirty="0" smtClean="0"/>
              <a:t>What did you want from me to help you to prepare  to leave your new family?</a:t>
            </a:r>
          </a:p>
          <a:p>
            <a:pPr eaLnBrk="1" hangingPunct="1">
              <a:spcAft>
                <a:spcPts val="3000"/>
              </a:spcAft>
            </a:pPr>
            <a:r>
              <a:rPr lang="en-US" dirty="0" smtClean="0"/>
              <a:t>Would you still want to see the family you left behind?        </a:t>
            </a:r>
          </a:p>
          <a:p>
            <a:pPr eaLnBrk="1" hangingPunct="1">
              <a:spcAft>
                <a:spcPts val="3000"/>
              </a:spcAft>
            </a:pPr>
            <a:r>
              <a:rPr lang="en-US" dirty="0" smtClean="0"/>
              <a:t>What help did you need to make this return successful?</a:t>
            </a:r>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r>
              <a:rPr lang="en-US" dirty="0" smtClean="0">
                <a:solidFill>
                  <a:srgbClr val="000000"/>
                </a:solidFill>
              </a:rPr>
              <a:t>16</a:t>
            </a:r>
            <a:endParaRPr lang="en-US" dirty="0">
              <a:solidFill>
                <a:srgbClr val="000000"/>
              </a:solidFill>
            </a:endParaRPr>
          </a:p>
        </p:txBody>
      </p:sp>
    </p:spTree>
    <p:extLst>
      <p:ext uri="{BB962C8B-B14F-4D97-AF65-F5344CB8AC3E}">
        <p14:creationId xmlns:p14="http://schemas.microsoft.com/office/powerpoint/2010/main" val="4030082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9900" y="793750"/>
            <a:ext cx="8229600" cy="590550"/>
          </a:xfrm>
        </p:spPr>
        <p:txBody>
          <a:bodyPr/>
          <a:lstStyle/>
          <a:p>
            <a:r>
              <a:rPr lang="en-US" dirty="0" smtClean="0"/>
              <a:t>Minimizing the Trauma of Placement</a:t>
            </a:r>
          </a:p>
        </p:txBody>
      </p:sp>
      <p:sp>
        <p:nvSpPr>
          <p:cNvPr id="3" name="Content Placeholder 2"/>
          <p:cNvSpPr>
            <a:spLocks noGrp="1"/>
          </p:cNvSpPr>
          <p:nvPr>
            <p:ph idx="1"/>
          </p:nvPr>
        </p:nvSpPr>
        <p:spPr>
          <a:xfrm>
            <a:off x="469900" y="1438275"/>
            <a:ext cx="8248650" cy="4881563"/>
          </a:xfrm>
        </p:spPr>
        <p:txBody>
          <a:bodyPr/>
          <a:lstStyle/>
          <a:p>
            <a:pPr marL="0" indent="0">
              <a:buFontTx/>
              <a:buNone/>
              <a:defRPr/>
            </a:pPr>
            <a:endParaRPr lang="en-US" dirty="0"/>
          </a:p>
          <a:p>
            <a:pPr marL="0" lvl="0" indent="0">
              <a:buNone/>
              <a:defRPr/>
            </a:pPr>
            <a:r>
              <a:rPr lang="en-US" sz="3600" dirty="0"/>
              <a:t>Identify at least four things a child welfare professional can do to help minimize the traumatic effects of placement.</a:t>
            </a:r>
          </a:p>
          <a:p>
            <a:pPr marL="0" indent="0">
              <a:buFontTx/>
              <a:buNone/>
              <a:defRPr/>
            </a:pPr>
            <a:endParaRPr lang="en-US" dirty="0"/>
          </a:p>
          <a:p>
            <a:pPr marL="0" indent="0">
              <a:buFontTx/>
              <a:buNone/>
              <a:defRPr/>
            </a:pPr>
            <a:r>
              <a:rPr lang="en-US" dirty="0" smtClean="0"/>
              <a:t>	</a:t>
            </a:r>
            <a:endParaRPr lang="en-US" sz="1600" dirty="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r>
              <a:rPr lang="en-US" dirty="0" smtClean="0">
                <a:solidFill>
                  <a:srgbClr val="000000"/>
                </a:solidFill>
              </a:rPr>
              <a:t>17</a:t>
            </a:r>
            <a:endParaRPr lang="en-US" dirty="0">
              <a:solidFill>
                <a:srgbClr val="000000"/>
              </a:solidFill>
              <a:latin typeface="Arial" charset="0"/>
            </a:endParaRPr>
          </a:p>
        </p:txBody>
      </p:sp>
    </p:spTree>
    <p:extLst>
      <p:ext uri="{BB962C8B-B14F-4D97-AF65-F5344CB8AC3E}">
        <p14:creationId xmlns:p14="http://schemas.microsoft.com/office/powerpoint/2010/main" val="416156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p:cNvSpPr>
            <a:spLocks noGrp="1"/>
          </p:cNvSpPr>
          <p:nvPr>
            <p:ph type="title"/>
          </p:nvPr>
        </p:nvSpPr>
        <p:spPr>
          <a:xfrm>
            <a:off x="469900" y="793750"/>
            <a:ext cx="8229600" cy="590550"/>
          </a:xfrm>
        </p:spPr>
        <p:txBody>
          <a:bodyPr/>
          <a:lstStyle/>
          <a:p>
            <a:pPr eaLnBrk="1" hangingPunct="1"/>
            <a:r>
              <a:rPr lang="en-US" sz="2400" dirty="0" smtClean="0"/>
              <a:t>Benefits of Involving Parents in Placement Process</a:t>
            </a:r>
          </a:p>
        </p:txBody>
      </p:sp>
      <p:sp>
        <p:nvSpPr>
          <p:cNvPr id="19459" name="Content Placeholder 1"/>
          <p:cNvSpPr>
            <a:spLocks noGrp="1"/>
          </p:cNvSpPr>
          <p:nvPr>
            <p:ph idx="1"/>
          </p:nvPr>
        </p:nvSpPr>
        <p:spPr>
          <a:xfrm>
            <a:off x="469900" y="1438275"/>
            <a:ext cx="8248650" cy="4881563"/>
          </a:xfrm>
        </p:spPr>
        <p:txBody>
          <a:bodyPr/>
          <a:lstStyle/>
          <a:p>
            <a:pPr>
              <a:spcAft>
                <a:spcPts val="600"/>
              </a:spcAft>
            </a:pPr>
            <a:r>
              <a:rPr lang="en-US" sz="2800" dirty="0"/>
              <a:t>Maintains involvement</a:t>
            </a:r>
          </a:p>
          <a:p>
            <a:pPr>
              <a:spcAft>
                <a:spcPts val="600"/>
              </a:spcAft>
            </a:pPr>
            <a:r>
              <a:rPr lang="en-US" sz="2800" dirty="0"/>
              <a:t>Maintains parenting role and responsibilities</a:t>
            </a:r>
          </a:p>
          <a:p>
            <a:pPr>
              <a:spcAft>
                <a:spcPts val="600"/>
              </a:spcAft>
            </a:pPr>
            <a:r>
              <a:rPr lang="en-US" sz="2800" dirty="0"/>
              <a:t>Reassures the child</a:t>
            </a:r>
          </a:p>
          <a:p>
            <a:pPr>
              <a:spcAft>
                <a:spcPts val="600"/>
              </a:spcAft>
            </a:pPr>
            <a:r>
              <a:rPr lang="en-US" sz="2800" dirty="0"/>
              <a:t>Reinforces the importance of parents</a:t>
            </a:r>
          </a:p>
          <a:p>
            <a:pPr>
              <a:spcAft>
                <a:spcPts val="600"/>
              </a:spcAft>
            </a:pPr>
            <a:r>
              <a:rPr lang="en-US" sz="2800" dirty="0"/>
              <a:t>Enhances relationship between parents and child welfare professionals</a:t>
            </a:r>
          </a:p>
          <a:p>
            <a:pPr eaLnBrk="1" hangingPunct="1">
              <a:spcAft>
                <a:spcPts val="600"/>
              </a:spcAft>
            </a:pPr>
            <a:r>
              <a:rPr lang="en-US" sz="2800" dirty="0" smtClean="0"/>
              <a:t>It empowers parents.</a:t>
            </a:r>
          </a:p>
          <a:p>
            <a:pPr eaLnBrk="1" hangingPunct="1">
              <a:spcAft>
                <a:spcPts val="600"/>
              </a:spcAft>
            </a:pPr>
            <a:r>
              <a:rPr lang="en-US" sz="2800" dirty="0" smtClean="0"/>
              <a:t>It provide for consistency of children’s care.</a:t>
            </a:r>
          </a:p>
          <a:p>
            <a:pPr eaLnBrk="1" hangingPunct="1">
              <a:spcAft>
                <a:spcPts val="600"/>
              </a:spcAft>
            </a:pPr>
            <a:endParaRPr lang="en-US" dirty="0" smtClean="0"/>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r>
              <a:rPr lang="en-US" dirty="0" smtClean="0">
                <a:solidFill>
                  <a:srgbClr val="000000"/>
                </a:solidFill>
              </a:rPr>
              <a:t>18</a:t>
            </a:r>
            <a:endParaRPr lang="en-US" dirty="0">
              <a:solidFill>
                <a:srgbClr val="000000"/>
              </a:solidFill>
            </a:endParaRPr>
          </a:p>
        </p:txBody>
      </p:sp>
    </p:spTree>
    <p:extLst>
      <p:ext uri="{BB962C8B-B14F-4D97-AF65-F5344CB8AC3E}">
        <p14:creationId xmlns:p14="http://schemas.microsoft.com/office/powerpoint/2010/main" val="28014587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6" y="793376"/>
            <a:ext cx="8673353" cy="1403914"/>
          </a:xfrm>
        </p:spPr>
        <p:txBody>
          <a:bodyPr/>
          <a:lstStyle/>
          <a:p>
            <a:r>
              <a:rPr lang="en-US" dirty="0" smtClean="0"/>
              <a:t/>
            </a:r>
            <a:br>
              <a:rPr lang="en-US" dirty="0" smtClean="0"/>
            </a:br>
            <a:r>
              <a:rPr lang="en-US" dirty="0" smtClean="0"/>
              <a:t>Instructions for Completing Handout #10 </a:t>
            </a:r>
            <a:r>
              <a:rPr lang="en-US" sz="2400" dirty="0" smtClean="0"/>
              <a:t>(Incorporating Interactional Helping Skills into Placement Practice)</a:t>
            </a:r>
            <a:br>
              <a:rPr lang="en-US" sz="2400" dirty="0" smtClean="0"/>
            </a:br>
            <a:endParaRPr lang="en-US" dirty="0"/>
          </a:p>
        </p:txBody>
      </p:sp>
      <p:sp>
        <p:nvSpPr>
          <p:cNvPr id="3" name="Content Placeholder 2"/>
          <p:cNvSpPr>
            <a:spLocks noGrp="1"/>
          </p:cNvSpPr>
          <p:nvPr>
            <p:ph idx="1"/>
          </p:nvPr>
        </p:nvSpPr>
        <p:spPr>
          <a:xfrm>
            <a:off x="470645" y="2156346"/>
            <a:ext cx="8247888" cy="4163772"/>
          </a:xfrm>
        </p:spPr>
        <p:txBody>
          <a:bodyPr/>
          <a:lstStyle/>
          <a:p>
            <a:pPr marL="457200" indent="-457200">
              <a:spcAft>
                <a:spcPts val="600"/>
              </a:spcAft>
              <a:buFont typeface="+mj-lt"/>
              <a:buAutoNum type="arabicPeriod"/>
            </a:pPr>
            <a:r>
              <a:rPr lang="en-US" dirty="0" smtClean="0"/>
              <a:t>Review each situation with your partner. </a:t>
            </a:r>
          </a:p>
          <a:p>
            <a:pPr marL="457200" indent="-457200">
              <a:spcAft>
                <a:spcPts val="600"/>
              </a:spcAft>
              <a:buFont typeface="+mj-lt"/>
              <a:buAutoNum type="arabicPeriod"/>
            </a:pPr>
            <a:r>
              <a:rPr lang="en-US" dirty="0" smtClean="0"/>
              <a:t>Identify how you are feeling.</a:t>
            </a:r>
          </a:p>
          <a:p>
            <a:pPr marL="457200" indent="-457200">
              <a:spcAft>
                <a:spcPts val="600"/>
              </a:spcAft>
              <a:buFont typeface="+mj-lt"/>
              <a:buAutoNum type="arabicPeriod"/>
            </a:pPr>
            <a:r>
              <a:rPr lang="en-US" dirty="0" smtClean="0"/>
              <a:t>Explore (tuning in) how that person you speak with might be thinking or feeling about the situation. </a:t>
            </a:r>
          </a:p>
          <a:p>
            <a:pPr marL="457200" indent="-457200">
              <a:spcAft>
                <a:spcPts val="600"/>
              </a:spcAft>
              <a:buFont typeface="+mj-lt"/>
              <a:buAutoNum type="arabicPeriod"/>
            </a:pPr>
            <a:r>
              <a:rPr lang="en-US" dirty="0" smtClean="0"/>
              <a:t>Select one </a:t>
            </a:r>
            <a:r>
              <a:rPr lang="en-US" b="1" dirty="0" smtClean="0"/>
              <a:t>Interactional Helping Skill</a:t>
            </a:r>
            <a:r>
              <a:rPr lang="en-US" dirty="0" smtClean="0"/>
              <a:t>, besides tuning into others that may be especially useful when working through this particular issue. </a:t>
            </a:r>
          </a:p>
          <a:p>
            <a:pPr marL="457200" indent="-457200">
              <a:spcAft>
                <a:spcPts val="600"/>
              </a:spcAft>
              <a:buFont typeface="+mj-lt"/>
              <a:buAutoNum type="arabicPeriod"/>
            </a:pPr>
            <a:r>
              <a:rPr lang="en-US" dirty="0" smtClean="0"/>
              <a:t>Brainstorm with your partner ways in which to formulate a response that employs this skill.  </a:t>
            </a:r>
          </a:p>
          <a:p>
            <a:endParaRPr lang="en-US" dirty="0"/>
          </a:p>
        </p:txBody>
      </p:sp>
      <p:sp>
        <p:nvSpPr>
          <p:cNvPr id="4" name="Slide Number Placeholder 3"/>
          <p:cNvSpPr>
            <a:spLocks noGrp="1"/>
          </p:cNvSpPr>
          <p:nvPr>
            <p:ph type="sldNum" sz="quarter" idx="11"/>
          </p:nvPr>
        </p:nvSpPr>
        <p:spPr/>
        <p:txBody>
          <a:bodyPr/>
          <a:lstStyle/>
          <a:p>
            <a:pPr>
              <a:defRPr/>
            </a:pPr>
            <a:r>
              <a:rPr lang="en-US" dirty="0" smtClean="0">
                <a:solidFill>
                  <a:srgbClr val="000000"/>
                </a:solidFill>
              </a:rPr>
              <a:t>19</a:t>
            </a:r>
            <a:endParaRPr lang="en-US" dirty="0">
              <a:solidFill>
                <a:srgbClr val="000000"/>
              </a:solidFill>
              <a:latin typeface="Arial" charset="0"/>
            </a:endParaRPr>
          </a:p>
        </p:txBody>
      </p:sp>
    </p:spTree>
    <p:extLst>
      <p:ext uri="{BB962C8B-B14F-4D97-AF65-F5344CB8AC3E}">
        <p14:creationId xmlns:p14="http://schemas.microsoft.com/office/powerpoint/2010/main" val="3207694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2528200"/>
            <a:ext cx="8116341" cy="979772"/>
          </a:xfrm>
        </p:spPr>
        <p:txBody>
          <a:bodyPr/>
          <a:lstStyle/>
          <a:p>
            <a:r>
              <a:rPr lang="en-US" dirty="0" smtClean="0"/>
              <a:t>Section I:</a:t>
            </a:r>
            <a:endParaRPr lang="en-US" dirty="0"/>
          </a:p>
        </p:txBody>
      </p:sp>
      <p:sp>
        <p:nvSpPr>
          <p:cNvPr id="3" name="Text Placeholder 2"/>
          <p:cNvSpPr>
            <a:spLocks noGrp="1"/>
          </p:cNvSpPr>
          <p:nvPr>
            <p:ph type="body" idx="1"/>
          </p:nvPr>
        </p:nvSpPr>
        <p:spPr>
          <a:xfrm>
            <a:off x="362607" y="3538463"/>
            <a:ext cx="5171109" cy="1016912"/>
          </a:xfrm>
        </p:spPr>
        <p:txBody>
          <a:bodyPr/>
          <a:lstStyle/>
          <a:p>
            <a:r>
              <a:rPr lang="en-US" b="1" dirty="0" smtClean="0"/>
              <a:t>Introduction</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2</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631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Needs of Older Youth Brainstorm</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sz="3600" dirty="0" smtClean="0"/>
              <a:t>In pairs, brainstorm the unique areas of need for older youth.  </a:t>
            </a:r>
            <a:endParaRPr lang="en-US" sz="3600" dirty="0"/>
          </a:p>
        </p:txBody>
      </p:sp>
      <p:sp>
        <p:nvSpPr>
          <p:cNvPr id="4" name="Slide Number Placeholder 3"/>
          <p:cNvSpPr>
            <a:spLocks noGrp="1"/>
          </p:cNvSpPr>
          <p:nvPr>
            <p:ph type="sldNum" sz="quarter" idx="11"/>
          </p:nvPr>
        </p:nvSpPr>
        <p:spPr/>
        <p:txBody>
          <a:bodyPr/>
          <a:lstStyle/>
          <a:p>
            <a:pPr>
              <a:defRPr/>
            </a:pPr>
            <a:r>
              <a:rPr lang="en-US" dirty="0" smtClean="0">
                <a:solidFill>
                  <a:srgbClr val="000000"/>
                </a:solidFill>
              </a:rPr>
              <a:t>21</a:t>
            </a:r>
            <a:endParaRPr lang="en-US" dirty="0">
              <a:solidFill>
                <a:srgbClr val="000000"/>
              </a:solidFill>
              <a:latin typeface="Arial" charset="0"/>
            </a:endParaRPr>
          </a:p>
        </p:txBody>
      </p:sp>
      <p:pic>
        <p:nvPicPr>
          <p:cNvPr id="1026" name="Picture 2" descr="C:\Users\eneail\AppData\Local\Microsoft\Windows\Temporary Internet Files\Content.IE5\MUA27G3P\MC900371018[1].wmf"/>
          <p:cNvPicPr>
            <a:picLocks noChangeAspect="1" noChangeArrowheads="1"/>
          </p:cNvPicPr>
          <p:nvPr/>
        </p:nvPicPr>
        <p:blipFill>
          <a:blip r:embed="rId2" cstate="print">
            <a:duotone>
              <a:prstClr val="black"/>
              <a:schemeClr val="accent5">
                <a:tint val="45000"/>
                <a:satMod val="400000"/>
              </a:schemeClr>
            </a:duotone>
            <a:lum bright="-20000" contrast="40000"/>
            <a:extLst>
              <a:ext uri="{28A0092B-C50C-407E-A947-70E740481C1C}">
                <a14:useLocalDpi xmlns:a14="http://schemas.microsoft.com/office/drawing/2010/main" val="0"/>
              </a:ext>
            </a:extLst>
          </a:blip>
          <a:srcRect/>
          <a:stretch>
            <a:fillRect/>
          </a:stretch>
        </p:blipFill>
        <p:spPr bwMode="auto">
          <a:xfrm>
            <a:off x="3647540" y="3934540"/>
            <a:ext cx="1848917" cy="196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12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34" y="779929"/>
            <a:ext cx="7772400" cy="524436"/>
          </a:xfrm>
        </p:spPr>
        <p:txBody>
          <a:bodyPr/>
          <a:lstStyle/>
          <a:p>
            <a:r>
              <a:rPr lang="en-US" dirty="0" smtClean="0"/>
              <a:t>Six Service Areas of IL</a:t>
            </a:r>
            <a:endParaRPr lang="en-US" dirty="0"/>
          </a:p>
        </p:txBody>
      </p:sp>
      <p:sp>
        <p:nvSpPr>
          <p:cNvPr id="3" name="Content Placeholder 2"/>
          <p:cNvSpPr>
            <a:spLocks noGrp="1"/>
          </p:cNvSpPr>
          <p:nvPr>
            <p:ph sz="half" idx="1"/>
          </p:nvPr>
        </p:nvSpPr>
        <p:spPr>
          <a:xfrm>
            <a:off x="658505" y="1936377"/>
            <a:ext cx="3810000" cy="4921623"/>
          </a:xfrm>
        </p:spPr>
        <p:txBody>
          <a:bodyPr/>
          <a:lstStyle/>
          <a:p>
            <a:r>
              <a:rPr lang="en-US" dirty="0" smtClean="0"/>
              <a:t>Education/Training</a:t>
            </a:r>
          </a:p>
          <a:p>
            <a:r>
              <a:rPr lang="en-US" dirty="0" smtClean="0"/>
              <a:t>Employment</a:t>
            </a:r>
          </a:p>
          <a:p>
            <a:r>
              <a:rPr lang="en-US" dirty="0" smtClean="0"/>
              <a:t>Housing</a:t>
            </a:r>
          </a:p>
          <a:p>
            <a:r>
              <a:rPr lang="en-US" dirty="0"/>
              <a:t>Life Skills</a:t>
            </a:r>
          </a:p>
          <a:p>
            <a:r>
              <a:rPr lang="en-US" dirty="0"/>
              <a:t>Prevention/Wellness</a:t>
            </a:r>
          </a:p>
          <a:p>
            <a:r>
              <a:rPr lang="en-US" dirty="0"/>
              <a:t>Support/Permanent Connections</a:t>
            </a:r>
          </a:p>
          <a:p>
            <a:endParaRPr lang="en-US" dirty="0" smtClean="0"/>
          </a:p>
        </p:txBody>
      </p:sp>
      <p:sp>
        <p:nvSpPr>
          <p:cNvPr id="4" name="Slide Number Placeholder 3"/>
          <p:cNvSpPr>
            <a:spLocks noGrp="1"/>
          </p:cNvSpPr>
          <p:nvPr>
            <p:ph type="sldNum" sz="quarter" idx="11"/>
          </p:nvPr>
        </p:nvSpPr>
        <p:spPr/>
        <p:txBody>
          <a:bodyPr/>
          <a:lstStyle/>
          <a:p>
            <a:pPr>
              <a:defRPr/>
            </a:pPr>
            <a:r>
              <a:rPr lang="en-US" dirty="0" smtClean="0">
                <a:solidFill>
                  <a:srgbClr val="000000"/>
                </a:solidFill>
              </a:rPr>
              <a:t>22</a:t>
            </a:r>
            <a:endParaRPr lang="en-US" dirty="0">
              <a:solidFill>
                <a:srgbClr val="000000"/>
              </a:solidFill>
              <a:latin typeface="Arial"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917317" y="1961024"/>
            <a:ext cx="3604717" cy="3363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42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 91 of 2012     </a:t>
            </a:r>
            <a:r>
              <a:rPr lang="en-US" sz="2800" dirty="0"/>
              <a:t>Effective July 5, 2012</a:t>
            </a:r>
            <a:endParaRPr lang="en-US" dirty="0"/>
          </a:p>
        </p:txBody>
      </p:sp>
      <p:sp>
        <p:nvSpPr>
          <p:cNvPr id="3" name="Content Placeholder 2"/>
          <p:cNvSpPr>
            <a:spLocks noGrp="1"/>
          </p:cNvSpPr>
          <p:nvPr>
            <p:ph idx="1"/>
          </p:nvPr>
        </p:nvSpPr>
        <p:spPr/>
        <p:txBody>
          <a:bodyPr anchor="ctr"/>
          <a:lstStyle/>
          <a:p>
            <a:pPr marL="0" indent="0" fontAlgn="auto">
              <a:spcAft>
                <a:spcPts val="0"/>
              </a:spcAft>
              <a:buNone/>
            </a:pPr>
            <a:r>
              <a:rPr lang="en-US" sz="3000" kern="1200" dirty="0" smtClean="0">
                <a:solidFill>
                  <a:prstClr val="black"/>
                </a:solidFill>
              </a:rPr>
              <a:t>Allowed </a:t>
            </a:r>
            <a:r>
              <a:rPr lang="en-US" sz="3000" kern="1200" dirty="0">
                <a:solidFill>
                  <a:prstClr val="black"/>
                </a:solidFill>
              </a:rPr>
              <a:t>for resumption of jurisdiction </a:t>
            </a:r>
            <a:r>
              <a:rPr lang="en-US" sz="3000" kern="1200" dirty="0" smtClean="0">
                <a:solidFill>
                  <a:prstClr val="black"/>
                </a:solidFill>
              </a:rPr>
              <a:t>for youth to return </a:t>
            </a:r>
            <a:r>
              <a:rPr lang="en-US" sz="3200" kern="1200" dirty="0" smtClean="0">
                <a:solidFill>
                  <a:prstClr val="black"/>
                </a:solidFill>
              </a:rPr>
              <a:t>to out-of-home </a:t>
            </a:r>
            <a:r>
              <a:rPr lang="en-US" sz="3200" kern="1200" dirty="0">
                <a:solidFill>
                  <a:prstClr val="black"/>
                </a:solidFill>
              </a:rPr>
              <a:t>care beyond age 18 until age 21 by a</a:t>
            </a:r>
            <a:r>
              <a:rPr lang="en-US" sz="3200" dirty="0">
                <a:ea typeface="Calibri"/>
                <a:cs typeface="Times New Roman"/>
              </a:rPr>
              <a:t>mending  the definition of “Child” in the Juvenile </a:t>
            </a:r>
            <a:r>
              <a:rPr lang="en-US" sz="3200" dirty="0" smtClean="0">
                <a:ea typeface="Calibri"/>
                <a:cs typeface="Times New Roman"/>
              </a:rPr>
              <a:t>Act  </a:t>
            </a:r>
            <a:endParaRPr lang="en-US" sz="3200" dirty="0">
              <a:ea typeface="Calibri"/>
              <a:cs typeface="Times New Roman"/>
            </a:endParaRPr>
          </a:p>
          <a:p>
            <a:pPr marL="0" indent="0" fontAlgn="auto">
              <a:spcAft>
                <a:spcPts val="0"/>
              </a:spcAft>
              <a:buNone/>
            </a:pPr>
            <a:endParaRPr lang="en-US" sz="3000" kern="1200" dirty="0">
              <a:solidFill>
                <a:prstClr val="black"/>
              </a:solidFill>
              <a:latin typeface="Calibri"/>
            </a:endParaRPr>
          </a:p>
          <a:p>
            <a:pPr marL="0" indent="0">
              <a:buNone/>
            </a:pPr>
            <a:endParaRPr lang="en-US" dirty="0"/>
          </a:p>
        </p:txBody>
      </p:sp>
      <p:sp>
        <p:nvSpPr>
          <p:cNvPr id="4" name="Slide Number Placeholder 3"/>
          <p:cNvSpPr>
            <a:spLocks noGrp="1"/>
          </p:cNvSpPr>
          <p:nvPr>
            <p:ph type="sldNum" sz="quarter" idx="11"/>
          </p:nvPr>
        </p:nvSpPr>
        <p:spPr/>
        <p:txBody>
          <a:bodyPr/>
          <a:lstStyle/>
          <a:p>
            <a:pPr>
              <a:defRPr/>
            </a:pPr>
            <a:r>
              <a:rPr lang="en-US" dirty="0" smtClean="0">
                <a:solidFill>
                  <a:srgbClr val="000000"/>
                </a:solidFill>
              </a:rPr>
              <a:t>20</a:t>
            </a:r>
            <a:endParaRPr lang="en-US" dirty="0">
              <a:solidFill>
                <a:srgbClr val="000000"/>
              </a:solidFill>
              <a:latin typeface="Arial" charset="0"/>
            </a:endParaRPr>
          </a:p>
        </p:txBody>
      </p:sp>
    </p:spTree>
    <p:extLst>
      <p:ext uri="{BB962C8B-B14F-4D97-AF65-F5344CB8AC3E}">
        <p14:creationId xmlns:p14="http://schemas.microsoft.com/office/powerpoint/2010/main" val="302733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r>
              <a:rPr lang="en-US" dirty="0" smtClean="0"/>
              <a:t>23</a:t>
            </a:r>
            <a:endParaRPr lang="en-US" dirty="0">
              <a:latin typeface="Arial" charset="0"/>
            </a:endParaRPr>
          </a:p>
        </p:txBody>
      </p:sp>
      <p:pic>
        <p:nvPicPr>
          <p:cNvPr id="1026" name="Picture 2" descr="C:\Users\mmarchi\Desktop\MR900390978.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7437" y="2334849"/>
            <a:ext cx="2546978" cy="3107785"/>
          </a:xfrm>
          <a:prstGeom prst="rect">
            <a:avLst/>
          </a:prstGeom>
          <a:noFill/>
          <a:ln w="76200" cmpd="tri">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977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1907628"/>
            <a:ext cx="8116341" cy="835572"/>
          </a:xfrm>
        </p:spPr>
        <p:txBody>
          <a:bodyPr/>
          <a:lstStyle/>
          <a:p>
            <a:r>
              <a:rPr lang="en-US" dirty="0" smtClean="0"/>
              <a:t>Section IV:</a:t>
            </a:r>
            <a:endParaRPr lang="en-US" dirty="0"/>
          </a:p>
        </p:txBody>
      </p:sp>
      <p:sp>
        <p:nvSpPr>
          <p:cNvPr id="3" name="Text Placeholder 2"/>
          <p:cNvSpPr>
            <a:spLocks noGrp="1"/>
          </p:cNvSpPr>
          <p:nvPr>
            <p:ph type="body" idx="1"/>
          </p:nvPr>
        </p:nvSpPr>
        <p:spPr>
          <a:xfrm>
            <a:off x="362607" y="2806263"/>
            <a:ext cx="5171109" cy="520261"/>
          </a:xfrm>
        </p:spPr>
        <p:txBody>
          <a:bodyPr/>
          <a:lstStyle/>
          <a:p>
            <a:r>
              <a:rPr lang="en-US" b="1" dirty="0" smtClean="0"/>
              <a:t>Permanency Goals</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24</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309" y="3578887"/>
            <a:ext cx="5060731" cy="2554545"/>
          </a:xfrm>
          <a:prstGeom prst="rect">
            <a:avLst/>
          </a:prstGeom>
          <a:noFill/>
        </p:spPr>
        <p:txBody>
          <a:bodyPr wrap="square" rtlCol="0">
            <a:spAutoFit/>
          </a:bodyPr>
          <a:lstStyle/>
          <a:p>
            <a:r>
              <a:rPr lang="en-US" sz="2000" b="1" dirty="0"/>
              <a:t>Section Objectives: </a:t>
            </a:r>
            <a:endParaRPr lang="en-US" sz="2000" dirty="0"/>
          </a:p>
          <a:p>
            <a:pPr marL="342900" lvl="0" indent="-342900">
              <a:buFont typeface="Arial" panose="020B0604020202020204" pitchFamily="34" charset="0"/>
              <a:buChar char="•"/>
            </a:pPr>
            <a:r>
              <a:rPr lang="en-US" sz="2000" dirty="0"/>
              <a:t>Identify the correct order of the permanency goal hierarchy.</a:t>
            </a:r>
          </a:p>
          <a:p>
            <a:pPr marL="342900" lvl="0" indent="-342900">
              <a:buFont typeface="Arial" panose="020B0604020202020204" pitchFamily="34" charset="0"/>
              <a:buChar char="•"/>
            </a:pPr>
            <a:r>
              <a:rPr lang="en-US" sz="2000" dirty="0"/>
              <a:t>Recognize characteristics of the goals in the permanency goal hierarchy. </a:t>
            </a:r>
          </a:p>
          <a:p>
            <a:pPr marL="342900" lvl="0" indent="-342900">
              <a:buFont typeface="Arial" panose="020B0604020202020204" pitchFamily="34" charset="0"/>
              <a:buChar char="•"/>
            </a:pPr>
            <a:r>
              <a:rPr lang="en-US" sz="2000" dirty="0"/>
              <a:t>Recognize strengths and concerns of the goals in the permanency goal hierarchy.</a:t>
            </a:r>
          </a:p>
        </p:txBody>
      </p:sp>
    </p:spTree>
    <p:extLst>
      <p:ext uri="{BB962C8B-B14F-4D97-AF65-F5344CB8AC3E}">
        <p14:creationId xmlns:p14="http://schemas.microsoft.com/office/powerpoint/2010/main" val="9322121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a:r>
            <a:br>
              <a:rPr lang="en-US" dirty="0" smtClean="0"/>
            </a:br>
            <a:r>
              <a:rPr lang="en-US" dirty="0" smtClean="0"/>
              <a:t>Hierarchy </a:t>
            </a:r>
            <a:r>
              <a:rPr lang="en-US" dirty="0"/>
              <a:t>of Permanency Goals</a:t>
            </a:r>
            <a:br>
              <a:rPr lang="en-US" dirty="0"/>
            </a:br>
            <a:endParaRPr lang="en-US" dirty="0"/>
          </a:p>
        </p:txBody>
      </p:sp>
      <p:sp>
        <p:nvSpPr>
          <p:cNvPr id="3" name="Content Placeholder 2"/>
          <p:cNvSpPr>
            <a:spLocks noGrp="1"/>
          </p:cNvSpPr>
          <p:nvPr>
            <p:ph idx="1"/>
          </p:nvPr>
        </p:nvSpPr>
        <p:spPr/>
        <p:txBody>
          <a:bodyPr/>
          <a:lstStyle/>
          <a:p>
            <a:pPr marL="457200" lvl="0" indent="-457200">
              <a:lnSpc>
                <a:spcPct val="150000"/>
              </a:lnSpc>
              <a:buFont typeface="+mj-lt"/>
              <a:buAutoNum type="arabicPeriod"/>
            </a:pPr>
            <a:r>
              <a:rPr lang="en-US" sz="2800" b="1" dirty="0">
                <a:solidFill>
                  <a:schemeClr val="accent2">
                    <a:lumMod val="75000"/>
                  </a:schemeClr>
                </a:solidFill>
              </a:rPr>
              <a:t>Return to Parents (AKA Reunification) </a:t>
            </a:r>
            <a:endParaRPr lang="en-US" sz="2800" dirty="0">
              <a:solidFill>
                <a:schemeClr val="accent2">
                  <a:lumMod val="75000"/>
                </a:schemeClr>
              </a:solidFill>
            </a:endParaRPr>
          </a:p>
          <a:p>
            <a:pPr marL="457200" lvl="0" indent="-457200">
              <a:lnSpc>
                <a:spcPct val="150000"/>
              </a:lnSpc>
              <a:buFont typeface="+mj-lt"/>
              <a:buAutoNum type="arabicPeriod"/>
            </a:pPr>
            <a:r>
              <a:rPr lang="en-US" sz="2800" b="1" dirty="0">
                <a:solidFill>
                  <a:schemeClr val="accent2">
                    <a:lumMod val="75000"/>
                  </a:schemeClr>
                </a:solidFill>
              </a:rPr>
              <a:t>Adoption</a:t>
            </a:r>
            <a:endParaRPr lang="en-US" sz="2800" dirty="0">
              <a:solidFill>
                <a:schemeClr val="accent2">
                  <a:lumMod val="75000"/>
                </a:schemeClr>
              </a:solidFill>
            </a:endParaRPr>
          </a:p>
          <a:p>
            <a:pPr marL="457200" lvl="0" indent="-457200">
              <a:lnSpc>
                <a:spcPct val="150000"/>
              </a:lnSpc>
              <a:buFont typeface="+mj-lt"/>
              <a:buAutoNum type="arabicPeriod"/>
            </a:pPr>
            <a:r>
              <a:rPr lang="en-US" sz="2800" b="1" dirty="0">
                <a:solidFill>
                  <a:schemeClr val="accent2">
                    <a:lumMod val="75000"/>
                  </a:schemeClr>
                </a:solidFill>
              </a:rPr>
              <a:t>Permanent Legal Custody (PLC)</a:t>
            </a:r>
            <a:endParaRPr lang="en-US" sz="2800" dirty="0">
              <a:solidFill>
                <a:schemeClr val="accent2">
                  <a:lumMod val="75000"/>
                </a:schemeClr>
              </a:solidFill>
            </a:endParaRPr>
          </a:p>
          <a:p>
            <a:pPr marL="457200" lvl="0" indent="-457200">
              <a:lnSpc>
                <a:spcPct val="150000"/>
              </a:lnSpc>
              <a:buFont typeface="+mj-lt"/>
              <a:buAutoNum type="arabicPeriod"/>
            </a:pPr>
            <a:r>
              <a:rPr lang="en-US" sz="2800" b="1" dirty="0">
                <a:solidFill>
                  <a:schemeClr val="accent2">
                    <a:lumMod val="75000"/>
                  </a:schemeClr>
                </a:solidFill>
              </a:rPr>
              <a:t>Permanent Placement with a Fit and Willing </a:t>
            </a:r>
            <a:r>
              <a:rPr lang="en-US" sz="2800" b="1" dirty="0" smtClean="0">
                <a:solidFill>
                  <a:schemeClr val="accent2">
                    <a:lumMod val="75000"/>
                  </a:schemeClr>
                </a:solidFill>
              </a:rPr>
              <a:t>Relative</a:t>
            </a:r>
            <a:endParaRPr lang="en-US" sz="2800" dirty="0">
              <a:solidFill>
                <a:schemeClr val="accent2">
                  <a:lumMod val="75000"/>
                </a:schemeClr>
              </a:solidFill>
            </a:endParaRPr>
          </a:p>
          <a:p>
            <a:pPr marL="457200" lvl="0" indent="-457200">
              <a:buFont typeface="+mj-lt"/>
              <a:buAutoNum type="arabicPeriod"/>
            </a:pPr>
            <a:r>
              <a:rPr lang="en-US" sz="2800" b="1" dirty="0">
                <a:solidFill>
                  <a:schemeClr val="accent2">
                    <a:lumMod val="75000"/>
                  </a:schemeClr>
                </a:solidFill>
              </a:rPr>
              <a:t>Another Planned Permanent Living Arrangement (APPLA)</a:t>
            </a:r>
            <a:endParaRPr lang="en-US" sz="2800" dirty="0">
              <a:solidFill>
                <a:schemeClr val="accent2">
                  <a:lumMod val="75000"/>
                </a:schemeClr>
              </a:solidFill>
            </a:endParaRP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25</a:t>
            </a:fld>
            <a:endParaRPr lang="en-US" dirty="0">
              <a:solidFill>
                <a:srgbClr val="000000"/>
              </a:solidFill>
              <a:latin typeface="Arial" charset="0"/>
            </a:endParaRPr>
          </a:p>
        </p:txBody>
      </p:sp>
    </p:spTree>
    <p:extLst>
      <p:ext uri="{BB962C8B-B14F-4D97-AF65-F5344CB8AC3E}">
        <p14:creationId xmlns:p14="http://schemas.microsoft.com/office/powerpoint/2010/main" val="19974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Permanency Goal - Descriptions</a:t>
            </a:r>
            <a:endParaRPr lang="en-US" dirty="0"/>
          </a:p>
        </p:txBody>
      </p:sp>
      <p:sp>
        <p:nvSpPr>
          <p:cNvPr id="5" name="Content Placeholder 4"/>
          <p:cNvSpPr>
            <a:spLocks noGrp="1"/>
          </p:cNvSpPr>
          <p:nvPr>
            <p:ph sz="half" idx="1"/>
          </p:nvPr>
        </p:nvSpPr>
        <p:spPr>
          <a:xfrm>
            <a:off x="1" y="1348464"/>
            <a:ext cx="4508938" cy="2818463"/>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sz="2400" b="1" dirty="0" smtClean="0">
                <a:solidFill>
                  <a:schemeClr val="accent6">
                    <a:lumMod val="75000"/>
                  </a:schemeClr>
                </a:solidFill>
              </a:rPr>
              <a:t>Directions:</a:t>
            </a:r>
          </a:p>
          <a:p>
            <a:r>
              <a:rPr lang="en-US" sz="2400" b="1" dirty="0">
                <a:solidFill>
                  <a:schemeClr val="accent6">
                    <a:lumMod val="75000"/>
                  </a:schemeClr>
                </a:solidFill>
              </a:rPr>
              <a:t>Select Recorder and Spokesperson</a:t>
            </a:r>
          </a:p>
          <a:p>
            <a:r>
              <a:rPr lang="en-US" sz="2400" b="1" dirty="0">
                <a:solidFill>
                  <a:schemeClr val="accent6">
                    <a:lumMod val="75000"/>
                  </a:schemeClr>
                </a:solidFill>
              </a:rPr>
              <a:t>Review </a:t>
            </a:r>
            <a:r>
              <a:rPr lang="en-US" sz="2400" b="1" dirty="0" smtClean="0">
                <a:solidFill>
                  <a:schemeClr val="accent6">
                    <a:lumMod val="75000"/>
                  </a:schemeClr>
                </a:solidFill>
              </a:rPr>
              <a:t>Handout #12 (Permanency Goal Descriptions)</a:t>
            </a:r>
          </a:p>
          <a:p>
            <a:r>
              <a:rPr lang="en-US" sz="2400" b="1" dirty="0" smtClean="0">
                <a:solidFill>
                  <a:schemeClr val="accent6">
                    <a:lumMod val="75000"/>
                  </a:schemeClr>
                </a:solidFill>
              </a:rPr>
              <a:t>Answer </a:t>
            </a:r>
            <a:r>
              <a:rPr lang="en-US" sz="2400" b="1" dirty="0">
                <a:solidFill>
                  <a:schemeClr val="accent6">
                    <a:lumMod val="75000"/>
                  </a:schemeClr>
                </a:solidFill>
              </a:rPr>
              <a:t>the </a:t>
            </a:r>
            <a:r>
              <a:rPr lang="en-US" sz="2400" b="1" dirty="0" smtClean="0">
                <a:solidFill>
                  <a:schemeClr val="accent6">
                    <a:lumMod val="75000"/>
                  </a:schemeClr>
                </a:solidFill>
              </a:rPr>
              <a:t>5 questions:</a:t>
            </a:r>
            <a:endParaRPr lang="en-US" sz="2400" b="1" dirty="0">
              <a:solidFill>
                <a:schemeClr val="accent6">
                  <a:lumMod val="75000"/>
                </a:schemeClr>
              </a:solidFill>
            </a:endParaRPr>
          </a:p>
          <a:p>
            <a:pPr marL="0" indent="0">
              <a:buNone/>
            </a:pPr>
            <a:endParaRPr lang="en-US" dirty="0">
              <a:solidFill>
                <a:schemeClr val="accent6">
                  <a:lumMod val="75000"/>
                </a:schemeClr>
              </a:solidFill>
            </a:endParaRPr>
          </a:p>
        </p:txBody>
      </p:sp>
      <p:sp>
        <p:nvSpPr>
          <p:cNvPr id="6" name="Content Placeholder 5"/>
          <p:cNvSpPr>
            <a:spLocks noGrp="1"/>
          </p:cNvSpPr>
          <p:nvPr>
            <p:ph sz="half" idx="2"/>
          </p:nvPr>
        </p:nvSpPr>
        <p:spPr>
          <a:xfrm>
            <a:off x="4648199" y="2435943"/>
            <a:ext cx="4304731" cy="3882989"/>
          </a:xfrm>
        </p:spPr>
        <p:style>
          <a:lnRef idx="2">
            <a:schemeClr val="accent2">
              <a:shade val="50000"/>
            </a:schemeClr>
          </a:lnRef>
          <a:fillRef idx="1">
            <a:schemeClr val="accent2"/>
          </a:fillRef>
          <a:effectRef idx="0">
            <a:schemeClr val="accent2"/>
          </a:effectRef>
          <a:fontRef idx="minor">
            <a:schemeClr val="lt1"/>
          </a:fontRef>
        </p:style>
        <p:txBody>
          <a:bodyPr/>
          <a:lstStyle/>
          <a:p>
            <a:pPr marL="914400" lvl="1" indent="-457200">
              <a:buFont typeface="+mj-lt"/>
              <a:buAutoNum type="arabicPeriod"/>
            </a:pPr>
            <a:r>
              <a:rPr lang="en-US" sz="2400" dirty="0"/>
              <a:t>Condition(s) for </a:t>
            </a:r>
            <a:r>
              <a:rPr lang="en-US" sz="2400" dirty="0" smtClean="0"/>
              <a:t>Finalization</a:t>
            </a:r>
          </a:p>
          <a:p>
            <a:pPr marL="914400" lvl="1" indent="-457200">
              <a:buFont typeface="+mj-lt"/>
              <a:buAutoNum type="arabicPeriod"/>
            </a:pPr>
            <a:r>
              <a:rPr lang="en-US" sz="2400" dirty="0"/>
              <a:t>Custody Status at  Finalization</a:t>
            </a:r>
            <a:endParaRPr lang="en-US" sz="2400" dirty="0">
              <a:latin typeface="Calibri"/>
              <a:ea typeface="Calibri"/>
              <a:cs typeface="Times New Roman"/>
            </a:endParaRPr>
          </a:p>
          <a:p>
            <a:pPr marL="914400" lvl="1" indent="-457200">
              <a:buFont typeface="+mj-lt"/>
              <a:buAutoNum type="arabicPeriod"/>
            </a:pPr>
            <a:r>
              <a:rPr lang="en-US" sz="2400" dirty="0"/>
              <a:t>Agency Case Status</a:t>
            </a:r>
            <a:endParaRPr lang="en-US" sz="2400" dirty="0">
              <a:latin typeface="Calibri"/>
              <a:ea typeface="Calibri"/>
              <a:cs typeface="Times New Roman"/>
            </a:endParaRPr>
          </a:p>
          <a:p>
            <a:pPr marL="914400" lvl="1" indent="-457200">
              <a:buFont typeface="+mj-lt"/>
              <a:buAutoNum type="arabicPeriod"/>
            </a:pPr>
            <a:r>
              <a:rPr lang="en-US" sz="2400" dirty="0"/>
              <a:t>Parental Rights</a:t>
            </a:r>
            <a:endParaRPr lang="en-US" sz="2400" dirty="0">
              <a:latin typeface="Calibri"/>
              <a:ea typeface="Calibri"/>
              <a:cs typeface="Times New Roman"/>
            </a:endParaRPr>
          </a:p>
          <a:p>
            <a:pPr marL="914400" lvl="1" indent="-457200">
              <a:buFont typeface="+mj-lt"/>
              <a:buAutoNum type="arabicPeriod"/>
            </a:pPr>
            <a:r>
              <a:rPr lang="en-US" sz="2400" dirty="0"/>
              <a:t>Source of Financial Support</a:t>
            </a:r>
            <a:endParaRPr lang="en-US" sz="2400" dirty="0">
              <a:latin typeface="Calibri"/>
              <a:ea typeface="Calibri"/>
              <a:cs typeface="Times New Roman"/>
            </a:endParaRPr>
          </a:p>
          <a:p>
            <a:pPr marL="457200" lvl="1" indent="0">
              <a:buNone/>
            </a:pPr>
            <a:endParaRPr lang="en-US" sz="2400" dirty="0">
              <a:latin typeface="Calibri"/>
              <a:ea typeface="Calibri"/>
              <a:cs typeface="Times New Roman"/>
            </a:endParaRP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26</a:t>
            </a:fld>
            <a:endParaRPr lang="en-US" dirty="0">
              <a:solidFill>
                <a:srgbClr val="000000"/>
              </a:solidFill>
              <a:latin typeface="Arial" charset="0"/>
            </a:endParaRPr>
          </a:p>
        </p:txBody>
      </p:sp>
      <p:pic>
        <p:nvPicPr>
          <p:cNvPr id="1026" name="Picture 2" descr="C:\Users\swatt\AppData\Local\Microsoft\Windows\Temporary Internet Files\Content.IE5\CZO9D65N\MC900434929[1].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091822" y="4166927"/>
            <a:ext cx="2333766" cy="233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51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45660" y="793750"/>
            <a:ext cx="8125830" cy="546319"/>
          </a:xfrm>
        </p:spPr>
        <p:txBody>
          <a:bodyPr/>
          <a:lstStyle/>
          <a:p>
            <a:r>
              <a:rPr lang="en-US" sz="2400" dirty="0" smtClean="0"/>
              <a:t/>
            </a:r>
            <a:br>
              <a:rPr lang="en-US" sz="2400" dirty="0" smtClean="0"/>
            </a:br>
            <a:r>
              <a:rPr lang="en-US" sz="2000" dirty="0" smtClean="0"/>
              <a:t/>
            </a:r>
            <a:br>
              <a:rPr lang="en-US" sz="2000" dirty="0" smtClean="0"/>
            </a:br>
            <a:r>
              <a:rPr lang="en-US" sz="2800" dirty="0" smtClean="0"/>
              <a:t>Extra Source of Financial Support for Older Youth</a:t>
            </a:r>
          </a:p>
        </p:txBody>
      </p:sp>
      <p:sp>
        <p:nvSpPr>
          <p:cNvPr id="77827" name="Content Placeholder 2"/>
          <p:cNvSpPr>
            <a:spLocks noGrp="1"/>
          </p:cNvSpPr>
          <p:nvPr>
            <p:ph idx="1"/>
          </p:nvPr>
        </p:nvSpPr>
        <p:spPr>
          <a:xfrm>
            <a:off x="381000" y="1939159"/>
            <a:ext cx="8247063" cy="3861147"/>
          </a:xfrm>
        </p:spPr>
        <p:style>
          <a:lnRef idx="2">
            <a:schemeClr val="accent2"/>
          </a:lnRef>
          <a:fillRef idx="1">
            <a:schemeClr val="lt1"/>
          </a:fillRef>
          <a:effectRef idx="0">
            <a:schemeClr val="accent2"/>
          </a:effectRef>
          <a:fontRef idx="minor">
            <a:schemeClr val="dk1"/>
          </a:fontRef>
        </p:style>
        <p:txBody>
          <a:bodyPr anchor="t"/>
          <a:lstStyle/>
          <a:p>
            <a:pPr>
              <a:spcBef>
                <a:spcPts val="0"/>
              </a:spcBef>
              <a:spcAft>
                <a:spcPts val="1200"/>
              </a:spcAft>
              <a:buFont typeface="Arial" panose="020B0604020202020204" pitchFamily="34" charset="0"/>
              <a:buChar char="•"/>
            </a:pPr>
            <a:r>
              <a:rPr lang="en-US" sz="2400" dirty="0" smtClean="0">
                <a:solidFill>
                  <a:schemeClr val="accent6">
                    <a:lumMod val="75000"/>
                  </a:schemeClr>
                </a:solidFill>
                <a:cs typeface="Arial" pitchFamily="34" charset="0"/>
              </a:rPr>
              <a:t>Extended adoption subsidies for eligible youth </a:t>
            </a:r>
          </a:p>
          <a:p>
            <a:pPr lvl="1">
              <a:spcBef>
                <a:spcPts val="0"/>
              </a:spcBef>
              <a:spcAft>
                <a:spcPts val="1200"/>
              </a:spcAft>
              <a:buFont typeface="Wingdings" panose="05000000000000000000" pitchFamily="2" charset="2"/>
              <a:buChar char="ü"/>
            </a:pPr>
            <a:r>
              <a:rPr lang="en-US" sz="2400" dirty="0">
                <a:solidFill>
                  <a:schemeClr val="accent6">
                    <a:lumMod val="75000"/>
                  </a:schemeClr>
                </a:solidFill>
                <a:cs typeface="Arial" pitchFamily="34" charset="0"/>
              </a:rPr>
              <a:t> </a:t>
            </a:r>
            <a:r>
              <a:rPr lang="en-US" sz="2400" dirty="0" smtClean="0">
                <a:solidFill>
                  <a:schemeClr val="accent6">
                    <a:lumMod val="75000"/>
                  </a:schemeClr>
                </a:solidFill>
                <a:cs typeface="Arial" pitchFamily="34" charset="0"/>
              </a:rPr>
              <a:t>Under the age of 21 years </a:t>
            </a:r>
          </a:p>
          <a:p>
            <a:pPr lvl="1">
              <a:spcBef>
                <a:spcPts val="0"/>
              </a:spcBef>
              <a:spcAft>
                <a:spcPts val="1200"/>
              </a:spcAft>
              <a:buFont typeface="Wingdings" panose="05000000000000000000" pitchFamily="2" charset="2"/>
              <a:buChar char="ü"/>
            </a:pPr>
            <a:r>
              <a:rPr lang="en-US" sz="2400" dirty="0" smtClean="0">
                <a:solidFill>
                  <a:schemeClr val="accent6">
                    <a:lumMod val="75000"/>
                  </a:schemeClr>
                </a:solidFill>
                <a:cs typeface="Arial" pitchFamily="34" charset="0"/>
              </a:rPr>
              <a:t>Attained 13 years of age before adoption assistance agreement was finalized</a:t>
            </a:r>
          </a:p>
          <a:p>
            <a:pPr lvl="1">
              <a:spcBef>
                <a:spcPts val="0"/>
              </a:spcBef>
              <a:spcAft>
                <a:spcPts val="1200"/>
              </a:spcAft>
              <a:buFont typeface="Wingdings" panose="05000000000000000000" pitchFamily="2" charset="2"/>
              <a:buChar char="ü"/>
            </a:pPr>
            <a:r>
              <a:rPr lang="en-US" sz="2400" dirty="0" smtClean="0">
                <a:solidFill>
                  <a:schemeClr val="accent6">
                    <a:lumMod val="75000"/>
                  </a:schemeClr>
                </a:solidFill>
                <a:cs typeface="Arial" pitchFamily="34" charset="0"/>
              </a:rPr>
              <a:t>Met certain conditions</a:t>
            </a:r>
          </a:p>
          <a:p>
            <a:pPr>
              <a:spcBef>
                <a:spcPts val="0"/>
              </a:spcBef>
              <a:spcAft>
                <a:spcPts val="1200"/>
              </a:spcAft>
              <a:buFont typeface="Arial" panose="020B0604020202020204" pitchFamily="34" charset="0"/>
              <a:buChar char="•"/>
            </a:pPr>
            <a:r>
              <a:rPr lang="en-US" sz="2400" dirty="0" smtClean="0">
                <a:solidFill>
                  <a:schemeClr val="accent6">
                    <a:lumMod val="75000"/>
                  </a:schemeClr>
                </a:solidFill>
                <a:cs typeface="Arial" pitchFamily="34" charset="0"/>
              </a:rPr>
              <a:t>Extended guardianship (PLC) subsidies </a:t>
            </a:r>
            <a:r>
              <a:rPr lang="en-US" sz="2400" dirty="0">
                <a:solidFill>
                  <a:schemeClr val="accent6">
                    <a:lumMod val="75000"/>
                  </a:schemeClr>
                </a:solidFill>
                <a:cs typeface="Arial" pitchFamily="34" charset="0"/>
              </a:rPr>
              <a:t>for eligible </a:t>
            </a:r>
            <a:r>
              <a:rPr lang="en-US" sz="2400" dirty="0" smtClean="0">
                <a:solidFill>
                  <a:schemeClr val="accent6">
                    <a:lumMod val="75000"/>
                  </a:schemeClr>
                </a:solidFill>
                <a:cs typeface="Arial" pitchFamily="34" charset="0"/>
              </a:rPr>
              <a:t>youth</a:t>
            </a:r>
          </a:p>
          <a:p>
            <a:pPr>
              <a:spcBef>
                <a:spcPts val="0"/>
              </a:spcBef>
              <a:spcAft>
                <a:spcPts val="1200"/>
              </a:spcAft>
              <a:buFont typeface="Arial" panose="020B0604020202020204" pitchFamily="34" charset="0"/>
              <a:buChar char="•"/>
            </a:pPr>
            <a:r>
              <a:rPr lang="en-US" sz="2400" dirty="0" smtClean="0">
                <a:solidFill>
                  <a:schemeClr val="accent6">
                    <a:lumMod val="75000"/>
                  </a:schemeClr>
                </a:solidFill>
                <a:cs typeface="Arial" pitchFamily="34" charset="0"/>
              </a:rPr>
              <a:t>Amended and added several definitions </a:t>
            </a:r>
          </a:p>
          <a:p>
            <a:pPr marL="0" indent="0" algn="ctr">
              <a:spcBef>
                <a:spcPts val="0"/>
              </a:spcBef>
              <a:spcAft>
                <a:spcPts val="1200"/>
              </a:spcAft>
              <a:buNone/>
            </a:pPr>
            <a:r>
              <a:rPr lang="en-US" sz="1800" dirty="0" smtClean="0"/>
              <a:t>Act 80 of 2012:  Effective July 1, 2012</a:t>
            </a:r>
            <a:endParaRPr lang="en-US" sz="1800" dirty="0">
              <a:solidFill>
                <a:schemeClr val="accent6">
                  <a:lumMod val="75000"/>
                </a:schemeClr>
              </a:solidFill>
              <a:cs typeface="Arial" pitchFamily="34" charset="0"/>
            </a:endParaRP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8AFCC990-5B4D-455C-A9CC-09BC1E24D880}" type="slidenum">
              <a:rPr lang="en-US" smtClean="0">
                <a:solidFill>
                  <a:srgbClr val="000000"/>
                </a:solidFill>
              </a:rPr>
              <a:pPr>
                <a:defRPr/>
              </a:pPr>
              <a:t>27</a:t>
            </a:fld>
            <a:endParaRPr lang="en-US" dirty="0">
              <a:solidFill>
                <a:srgbClr val="000000"/>
              </a:solidFill>
              <a:latin typeface="Arial" charset="0"/>
            </a:endParaRPr>
          </a:p>
        </p:txBody>
      </p:sp>
    </p:spTree>
    <p:extLst>
      <p:ext uri="{BB962C8B-B14F-4D97-AF65-F5344CB8AC3E}">
        <p14:creationId xmlns:p14="http://schemas.microsoft.com/office/powerpoint/2010/main" val="3586536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28</a:t>
            </a:fld>
            <a:endParaRPr lang="en-US" dirty="0">
              <a:latin typeface="Arial" charset="0"/>
            </a:endParaRPr>
          </a:p>
        </p:txBody>
      </p:sp>
      <p:pic>
        <p:nvPicPr>
          <p:cNvPr id="1026" name="Picture 2" descr="C:\Users\mmarchi\Desktop\MR900390978.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7437" y="2334849"/>
            <a:ext cx="2546978" cy="3107785"/>
          </a:xfrm>
          <a:prstGeom prst="rect">
            <a:avLst/>
          </a:prstGeom>
          <a:noFill/>
          <a:ln w="76200" cmpd="tri">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15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469900" y="793750"/>
            <a:ext cx="8229600" cy="590550"/>
          </a:xfrm>
        </p:spPr>
        <p:txBody>
          <a:bodyPr/>
          <a:lstStyle/>
          <a:p>
            <a:pPr eaLnBrk="1" hangingPunct="1"/>
            <a:r>
              <a:rPr lang="en-US" dirty="0" smtClean="0"/>
              <a:t>Agenda</a:t>
            </a:r>
          </a:p>
        </p:txBody>
      </p:sp>
      <p:sp>
        <p:nvSpPr>
          <p:cNvPr id="5123" name="Content Placeholder 1"/>
          <p:cNvSpPr>
            <a:spLocks noGrp="1"/>
          </p:cNvSpPr>
          <p:nvPr>
            <p:ph idx="1"/>
          </p:nvPr>
        </p:nvSpPr>
        <p:spPr>
          <a:xfrm>
            <a:off x="469900" y="1438275"/>
            <a:ext cx="8248650" cy="4881563"/>
          </a:xfrm>
        </p:spPr>
        <p:txBody>
          <a:bodyPr/>
          <a:lstStyle/>
          <a:p>
            <a:pPr marL="0" indent="0">
              <a:buNone/>
            </a:pPr>
            <a:r>
              <a:rPr lang="en-US" b="1" dirty="0"/>
              <a:t>Day </a:t>
            </a:r>
            <a:r>
              <a:rPr lang="en-US" b="1" dirty="0" smtClean="0"/>
              <a:t>One</a:t>
            </a:r>
            <a:endParaRPr lang="en-US" dirty="0"/>
          </a:p>
          <a:p>
            <a:pPr marL="0" indent="0">
              <a:buNone/>
            </a:pPr>
            <a:endParaRPr lang="en-US" dirty="0"/>
          </a:p>
          <a:p>
            <a:pPr lvl="0">
              <a:spcAft>
                <a:spcPts val="1800"/>
              </a:spcAft>
            </a:pPr>
            <a:r>
              <a:rPr lang="en-US" sz="2800" dirty="0" smtClean="0"/>
              <a:t>Introduction</a:t>
            </a:r>
            <a:endParaRPr lang="en-US" sz="2800" dirty="0"/>
          </a:p>
          <a:p>
            <a:pPr lvl="0">
              <a:spcAft>
                <a:spcPts val="1800"/>
              </a:spcAft>
            </a:pPr>
            <a:r>
              <a:rPr lang="en-US" sz="2800" dirty="0"/>
              <a:t>The Importance of </a:t>
            </a:r>
            <a:r>
              <a:rPr lang="en-US" sz="2800" dirty="0" smtClean="0"/>
              <a:t>Permanency</a:t>
            </a:r>
            <a:endParaRPr lang="en-US" sz="2800" dirty="0"/>
          </a:p>
          <a:p>
            <a:pPr lvl="0">
              <a:spcAft>
                <a:spcPts val="1800"/>
              </a:spcAft>
            </a:pPr>
            <a:r>
              <a:rPr lang="en-US" sz="2800" dirty="0"/>
              <a:t>Supporting Children, Parents, and Substitute Caregivers throughout the Placement </a:t>
            </a:r>
            <a:r>
              <a:rPr lang="en-US" sz="2800" dirty="0" smtClean="0"/>
              <a:t>Process</a:t>
            </a:r>
            <a:endParaRPr lang="en-US" sz="2800" dirty="0"/>
          </a:p>
          <a:p>
            <a:pPr lvl="0">
              <a:spcAft>
                <a:spcPts val="1800"/>
              </a:spcAft>
            </a:pPr>
            <a:r>
              <a:rPr lang="en-US" sz="2800" dirty="0"/>
              <a:t>Permanency Goals </a:t>
            </a:r>
            <a:r>
              <a:rPr lang="en-US" sz="2800" dirty="0" smtClean="0"/>
              <a:t>Overview</a:t>
            </a:r>
            <a:endParaRPr lang="en-US" sz="2800" dirty="0"/>
          </a:p>
          <a:p>
            <a:pPr eaLnBrk="1" hangingPunct="1">
              <a:spcAft>
                <a:spcPts val="1800"/>
              </a:spcAft>
            </a:pPr>
            <a:endParaRPr lang="en-US" dirty="0" smtClean="0"/>
          </a:p>
        </p:txBody>
      </p:sp>
      <p:sp>
        <p:nvSpPr>
          <p:cNvPr id="9" name="Slide Number Placeholder 8"/>
          <p:cNvSpPr>
            <a:spLocks noGrp="1"/>
          </p:cNvSpPr>
          <p:nvPr>
            <p:ph type="sldNum" sz="quarter" idx="4294967295"/>
          </p:nvPr>
        </p:nvSpPr>
        <p:spPr>
          <a:xfrm>
            <a:off x="8126413" y="6616700"/>
            <a:ext cx="1017587" cy="187325"/>
          </a:xfrm>
          <a:prstGeom prst="rect">
            <a:avLst/>
          </a:prstGeom>
        </p:spPr>
        <p:txBody>
          <a:bodyPr/>
          <a:lstStyle/>
          <a:p>
            <a:pPr>
              <a:defRPr/>
            </a:pPr>
            <a:fld id="{81E4C5B1-26D6-4A2C-8B33-5555D8152113}" type="slidenum">
              <a:rPr lang="en-US" smtClean="0">
                <a:solidFill>
                  <a:srgbClr val="000000"/>
                </a:solidFill>
              </a:rPr>
              <a:pPr>
                <a:defRPr/>
              </a:pPr>
              <a:t>29</a:t>
            </a:fld>
            <a:endParaRPr lang="en-US" dirty="0">
              <a:solidFill>
                <a:srgbClr val="000000"/>
              </a:solidFill>
            </a:endParaRPr>
          </a:p>
        </p:txBody>
      </p:sp>
      <p:sp>
        <p:nvSpPr>
          <p:cNvPr id="8" name="Right Arrow 7"/>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3324723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469900" y="793750"/>
            <a:ext cx="8229600" cy="590550"/>
          </a:xfrm>
        </p:spPr>
        <p:txBody>
          <a:bodyPr/>
          <a:lstStyle/>
          <a:p>
            <a:pPr eaLnBrk="1" hangingPunct="1"/>
            <a:r>
              <a:rPr lang="en-US" dirty="0" smtClean="0"/>
              <a:t>Agenda</a:t>
            </a:r>
          </a:p>
        </p:txBody>
      </p:sp>
      <p:sp>
        <p:nvSpPr>
          <p:cNvPr id="5123" name="Content Placeholder 1"/>
          <p:cNvSpPr>
            <a:spLocks noGrp="1"/>
          </p:cNvSpPr>
          <p:nvPr>
            <p:ph idx="1"/>
          </p:nvPr>
        </p:nvSpPr>
        <p:spPr>
          <a:xfrm>
            <a:off x="469900" y="1438275"/>
            <a:ext cx="8248650" cy="4881563"/>
          </a:xfrm>
        </p:spPr>
        <p:txBody>
          <a:bodyPr/>
          <a:lstStyle/>
          <a:p>
            <a:pPr marL="0" indent="0">
              <a:buNone/>
            </a:pPr>
            <a:r>
              <a:rPr lang="en-US" b="1" dirty="0"/>
              <a:t>Day </a:t>
            </a:r>
            <a:r>
              <a:rPr lang="en-US" b="1" dirty="0" smtClean="0"/>
              <a:t>One</a:t>
            </a:r>
            <a:endParaRPr lang="en-US" dirty="0"/>
          </a:p>
          <a:p>
            <a:pPr marL="0" indent="0">
              <a:buNone/>
            </a:pPr>
            <a:endParaRPr lang="en-US" dirty="0"/>
          </a:p>
          <a:p>
            <a:pPr lvl="0">
              <a:spcAft>
                <a:spcPts val="1800"/>
              </a:spcAft>
            </a:pPr>
            <a:r>
              <a:rPr lang="en-US" sz="2800" dirty="0" smtClean="0"/>
              <a:t>Introduction</a:t>
            </a:r>
            <a:endParaRPr lang="en-US" sz="2800" dirty="0"/>
          </a:p>
          <a:p>
            <a:pPr lvl="0">
              <a:spcAft>
                <a:spcPts val="1800"/>
              </a:spcAft>
            </a:pPr>
            <a:r>
              <a:rPr lang="en-US" sz="2800" dirty="0"/>
              <a:t>The Importance of </a:t>
            </a:r>
            <a:r>
              <a:rPr lang="en-US" sz="2800" dirty="0" smtClean="0"/>
              <a:t>Permanency</a:t>
            </a:r>
            <a:endParaRPr lang="en-US" sz="2800" dirty="0"/>
          </a:p>
          <a:p>
            <a:pPr lvl="0">
              <a:spcAft>
                <a:spcPts val="1800"/>
              </a:spcAft>
            </a:pPr>
            <a:r>
              <a:rPr lang="en-US" sz="2800" dirty="0"/>
              <a:t>Supporting Children, Parents, and Substitute Caregivers throughout the Placement </a:t>
            </a:r>
            <a:r>
              <a:rPr lang="en-US" sz="2800" dirty="0" smtClean="0"/>
              <a:t>Process</a:t>
            </a:r>
            <a:endParaRPr lang="en-US" sz="2800" dirty="0"/>
          </a:p>
          <a:p>
            <a:pPr lvl="0">
              <a:spcAft>
                <a:spcPts val="1800"/>
              </a:spcAft>
            </a:pPr>
            <a:r>
              <a:rPr lang="en-US" sz="2800" dirty="0"/>
              <a:t>Permanency Goals </a:t>
            </a:r>
            <a:r>
              <a:rPr lang="en-US" sz="2800" dirty="0" smtClean="0"/>
              <a:t>Overview</a:t>
            </a:r>
            <a:endParaRPr lang="en-US" sz="2800" dirty="0"/>
          </a:p>
          <a:p>
            <a:pPr eaLnBrk="1" hangingPunct="1">
              <a:spcAft>
                <a:spcPts val="1800"/>
              </a:spcAft>
            </a:pPr>
            <a:endParaRPr lang="en-US" dirty="0" smtClean="0"/>
          </a:p>
        </p:txBody>
      </p:sp>
      <p:sp>
        <p:nvSpPr>
          <p:cNvPr id="9" name="Slide Number Placeholder 8"/>
          <p:cNvSpPr>
            <a:spLocks noGrp="1"/>
          </p:cNvSpPr>
          <p:nvPr>
            <p:ph type="sldNum" sz="quarter" idx="4294967295"/>
          </p:nvPr>
        </p:nvSpPr>
        <p:spPr>
          <a:xfrm>
            <a:off x="8126413" y="6616700"/>
            <a:ext cx="1017587" cy="187325"/>
          </a:xfrm>
          <a:prstGeom prst="rect">
            <a:avLst/>
          </a:prstGeom>
        </p:spPr>
        <p:txBody>
          <a:bodyPr/>
          <a:lstStyle/>
          <a:p>
            <a:pPr>
              <a:defRPr/>
            </a:pPr>
            <a:fld id="{81E4C5B1-26D6-4A2C-8B33-5555D8152113}" type="slidenum">
              <a:rPr lang="en-US" smtClean="0">
                <a:solidFill>
                  <a:srgbClr val="000000"/>
                </a:solidFill>
              </a:rPr>
              <a:pPr>
                <a:defRPr/>
              </a:pPr>
              <a:t>3</a:t>
            </a:fld>
            <a:endParaRPr lang="en-US" dirty="0">
              <a:solidFill>
                <a:srgbClr val="000000"/>
              </a:solidFill>
            </a:endParaRPr>
          </a:p>
        </p:txBody>
      </p:sp>
      <p:sp>
        <p:nvSpPr>
          <p:cNvPr id="8" name="Right Arrow 7"/>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3879817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9900" y="793750"/>
            <a:ext cx="8229600" cy="590550"/>
          </a:xfrm>
        </p:spPr>
        <p:txBody>
          <a:bodyPr/>
          <a:lstStyle/>
          <a:p>
            <a:pPr eaLnBrk="1" hangingPunct="1"/>
            <a:r>
              <a:rPr lang="en-US" dirty="0" smtClean="0"/>
              <a:t>Agenda, (cont’d)</a:t>
            </a:r>
          </a:p>
        </p:txBody>
      </p:sp>
      <p:sp>
        <p:nvSpPr>
          <p:cNvPr id="6147" name="Content Placeholder 1"/>
          <p:cNvSpPr>
            <a:spLocks noGrp="1"/>
          </p:cNvSpPr>
          <p:nvPr>
            <p:ph idx="1"/>
          </p:nvPr>
        </p:nvSpPr>
        <p:spPr>
          <a:xfrm>
            <a:off x="469900" y="1438275"/>
            <a:ext cx="8248650" cy="4881563"/>
          </a:xfrm>
        </p:spPr>
        <p:txBody>
          <a:bodyPr/>
          <a:lstStyle/>
          <a:p>
            <a:pPr marL="0" lvl="0" indent="0">
              <a:spcAft>
                <a:spcPts val="1800"/>
              </a:spcAft>
              <a:buNone/>
            </a:pPr>
            <a:r>
              <a:rPr lang="en-US" b="1" dirty="0" smtClean="0"/>
              <a:t>Day Two</a:t>
            </a:r>
          </a:p>
          <a:p>
            <a:pPr lvl="0">
              <a:spcAft>
                <a:spcPts val="1800"/>
              </a:spcAft>
            </a:pPr>
            <a:r>
              <a:rPr lang="en-US" sz="2800" dirty="0" smtClean="0"/>
              <a:t>What is Concurrent Planning? </a:t>
            </a:r>
          </a:p>
          <a:p>
            <a:pPr lvl="0">
              <a:spcAft>
                <a:spcPts val="1800"/>
              </a:spcAft>
            </a:pPr>
            <a:r>
              <a:rPr lang="en-US" sz="2800" dirty="0" smtClean="0"/>
              <a:t>Clear Timelines</a:t>
            </a:r>
            <a:endParaRPr lang="en-US" sz="2800" dirty="0"/>
          </a:p>
          <a:p>
            <a:pPr lvl="0">
              <a:spcAft>
                <a:spcPts val="1800"/>
              </a:spcAft>
            </a:pPr>
            <a:r>
              <a:rPr lang="en-US" sz="2800" dirty="0" smtClean="0"/>
              <a:t>Finding Family</a:t>
            </a:r>
            <a:endParaRPr lang="en-US" sz="2800" dirty="0"/>
          </a:p>
          <a:p>
            <a:pPr lvl="0">
              <a:spcAft>
                <a:spcPts val="1800"/>
              </a:spcAft>
            </a:pPr>
            <a:r>
              <a:rPr lang="en-US" sz="2800" dirty="0" smtClean="0"/>
              <a:t>Teaming</a:t>
            </a:r>
            <a:endParaRPr lang="en-US" sz="2800" dirty="0"/>
          </a:p>
          <a:p>
            <a:pPr lvl="0">
              <a:spcAft>
                <a:spcPts val="1800"/>
              </a:spcAft>
            </a:pPr>
            <a:r>
              <a:rPr lang="en-US" sz="2800" dirty="0" smtClean="0"/>
              <a:t>Engagement</a:t>
            </a:r>
            <a:endParaRPr lang="en-US" sz="2800" dirty="0"/>
          </a:p>
          <a:p>
            <a:pPr eaLnBrk="1" hangingPunct="1">
              <a:spcAft>
                <a:spcPts val="1800"/>
              </a:spcAft>
            </a:pPr>
            <a:endParaRPr lang="en-US" dirty="0" smtClean="0"/>
          </a:p>
        </p:txBody>
      </p:sp>
      <p:sp>
        <p:nvSpPr>
          <p:cNvPr id="8" name="Slide Number Placeholder 7"/>
          <p:cNvSpPr>
            <a:spLocks noGrp="1"/>
          </p:cNvSpPr>
          <p:nvPr>
            <p:ph type="sldNum" sz="quarter" idx="4294967295"/>
          </p:nvPr>
        </p:nvSpPr>
        <p:spPr>
          <a:xfrm>
            <a:off x="8126413" y="6616700"/>
            <a:ext cx="1017587" cy="187325"/>
          </a:xfrm>
          <a:prstGeom prst="rect">
            <a:avLst/>
          </a:prstGeom>
        </p:spPr>
        <p:txBody>
          <a:bodyPr/>
          <a:lstStyle/>
          <a:p>
            <a:pPr>
              <a:defRPr/>
            </a:pPr>
            <a:fld id="{37A31661-16CD-4F0B-A591-8807A03B3EA8}" type="slidenum">
              <a:rPr lang="en-US" smtClean="0">
                <a:solidFill>
                  <a:srgbClr val="000000"/>
                </a:solidFill>
              </a:rPr>
              <a:pPr>
                <a:defRPr/>
              </a:pPr>
              <a:t>30</a:t>
            </a:fld>
            <a:endParaRPr lang="en-US" dirty="0">
              <a:solidFill>
                <a:srgbClr val="000000"/>
              </a:solidFill>
            </a:endParaRPr>
          </a:p>
        </p:txBody>
      </p:sp>
      <p:sp>
        <p:nvSpPr>
          <p:cNvPr id="7" name="Right Arrow 6"/>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1634435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9900" y="793750"/>
            <a:ext cx="8229600" cy="590550"/>
          </a:xfrm>
        </p:spPr>
        <p:txBody>
          <a:bodyPr/>
          <a:lstStyle/>
          <a:p>
            <a:pPr eaLnBrk="1" hangingPunct="1"/>
            <a:r>
              <a:rPr lang="en-US" dirty="0" smtClean="0"/>
              <a:t>Agenda, (cont’d)</a:t>
            </a:r>
          </a:p>
        </p:txBody>
      </p:sp>
      <p:sp>
        <p:nvSpPr>
          <p:cNvPr id="6147" name="Content Placeholder 1"/>
          <p:cNvSpPr>
            <a:spLocks noGrp="1"/>
          </p:cNvSpPr>
          <p:nvPr>
            <p:ph idx="1"/>
          </p:nvPr>
        </p:nvSpPr>
        <p:spPr>
          <a:xfrm>
            <a:off x="469900" y="1438275"/>
            <a:ext cx="8248650" cy="4881563"/>
          </a:xfrm>
        </p:spPr>
        <p:txBody>
          <a:bodyPr/>
          <a:lstStyle/>
          <a:p>
            <a:pPr marL="0" indent="0">
              <a:spcAft>
                <a:spcPts val="1800"/>
              </a:spcAft>
              <a:buNone/>
            </a:pPr>
            <a:r>
              <a:rPr lang="en-US" b="1" dirty="0"/>
              <a:t>Day Three</a:t>
            </a:r>
            <a:endParaRPr lang="en-US" dirty="0"/>
          </a:p>
          <a:p>
            <a:pPr lvl="0">
              <a:spcAft>
                <a:spcPts val="3600"/>
              </a:spcAft>
            </a:pPr>
            <a:r>
              <a:rPr lang="en-US" sz="2800" dirty="0" smtClean="0"/>
              <a:t>Visitation</a:t>
            </a:r>
            <a:endParaRPr lang="en-US" sz="2800" dirty="0"/>
          </a:p>
          <a:p>
            <a:pPr lvl="0">
              <a:spcAft>
                <a:spcPts val="3600"/>
              </a:spcAft>
            </a:pPr>
            <a:r>
              <a:rPr lang="en-US" sz="2800" dirty="0" smtClean="0"/>
              <a:t>Child Permanency Plan</a:t>
            </a:r>
            <a:endParaRPr lang="en-US" sz="2800" dirty="0"/>
          </a:p>
          <a:p>
            <a:pPr lvl="0">
              <a:spcAft>
                <a:spcPts val="3600"/>
              </a:spcAft>
            </a:pPr>
            <a:r>
              <a:rPr lang="en-US" sz="2800" dirty="0" smtClean="0"/>
              <a:t>Review and Summary</a:t>
            </a:r>
            <a:endParaRPr lang="en-US" sz="2800" dirty="0"/>
          </a:p>
          <a:p>
            <a:pPr marL="0" indent="0">
              <a:buNone/>
            </a:pPr>
            <a:endParaRPr lang="en-US" dirty="0"/>
          </a:p>
        </p:txBody>
      </p:sp>
      <p:sp>
        <p:nvSpPr>
          <p:cNvPr id="8" name="Slide Number Placeholder 7"/>
          <p:cNvSpPr>
            <a:spLocks noGrp="1"/>
          </p:cNvSpPr>
          <p:nvPr>
            <p:ph type="sldNum" sz="quarter" idx="4294967295"/>
          </p:nvPr>
        </p:nvSpPr>
        <p:spPr>
          <a:xfrm>
            <a:off x="8126413" y="6616700"/>
            <a:ext cx="1017587" cy="187325"/>
          </a:xfrm>
          <a:prstGeom prst="rect">
            <a:avLst/>
          </a:prstGeom>
        </p:spPr>
        <p:txBody>
          <a:bodyPr/>
          <a:lstStyle/>
          <a:p>
            <a:pPr>
              <a:defRPr/>
            </a:pPr>
            <a:fld id="{37A31661-16CD-4F0B-A591-8807A03B3EA8}"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2411144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0" y="1576552"/>
            <a:ext cx="8352824" cy="930165"/>
          </a:xfrm>
        </p:spPr>
        <p:txBody>
          <a:bodyPr/>
          <a:lstStyle/>
          <a:p>
            <a:r>
              <a:rPr lang="en-US" dirty="0" smtClean="0"/>
              <a:t>Section V:</a:t>
            </a:r>
            <a:endParaRPr lang="en-US" dirty="0"/>
          </a:p>
        </p:txBody>
      </p:sp>
      <p:sp>
        <p:nvSpPr>
          <p:cNvPr id="3" name="Text Placeholder 2"/>
          <p:cNvSpPr>
            <a:spLocks noGrp="1"/>
          </p:cNvSpPr>
          <p:nvPr>
            <p:ph type="body" idx="1"/>
          </p:nvPr>
        </p:nvSpPr>
        <p:spPr>
          <a:xfrm>
            <a:off x="141889" y="2885090"/>
            <a:ext cx="5391827" cy="693797"/>
          </a:xfrm>
        </p:spPr>
        <p:txBody>
          <a:bodyPr/>
          <a:lstStyle/>
          <a:p>
            <a:r>
              <a:rPr lang="en-US" b="1" dirty="0" smtClean="0"/>
              <a:t>What is Concurrent Planning?</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32</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1889" y="3957145"/>
            <a:ext cx="5738649" cy="2246769"/>
          </a:xfrm>
          <a:prstGeom prst="rect">
            <a:avLst/>
          </a:prstGeom>
          <a:noFill/>
        </p:spPr>
        <p:txBody>
          <a:bodyPr wrap="square" rtlCol="0">
            <a:spAutoFit/>
          </a:bodyPr>
          <a:lstStyle/>
          <a:p>
            <a:r>
              <a:rPr lang="en-US" sz="2000" b="1" dirty="0"/>
              <a:t>Section</a:t>
            </a:r>
            <a:r>
              <a:rPr lang="x-none" sz="2000" b="1"/>
              <a:t> Objective</a:t>
            </a:r>
            <a:r>
              <a:rPr lang="en-US" sz="2000" b="1" dirty="0"/>
              <a:t>s</a:t>
            </a:r>
            <a:r>
              <a:rPr lang="x-none" sz="2000" b="1"/>
              <a:t>:</a:t>
            </a:r>
            <a:endParaRPr lang="en-US" sz="2000" dirty="0"/>
          </a:p>
          <a:p>
            <a:pPr marL="342900" lvl="0" indent="-342900">
              <a:buFont typeface="Arial" panose="020B0604020202020204" pitchFamily="34" charset="0"/>
              <a:buChar char="•"/>
            </a:pPr>
            <a:r>
              <a:rPr lang="en-US" sz="2000" dirty="0"/>
              <a:t>Define concurrent planning.</a:t>
            </a:r>
          </a:p>
          <a:p>
            <a:pPr marL="342900" lvl="0" indent="-342900">
              <a:buFont typeface="Arial" panose="020B0604020202020204" pitchFamily="34" charset="0"/>
              <a:buChar char="•"/>
            </a:pPr>
            <a:r>
              <a:rPr lang="en-US" sz="2000" dirty="0"/>
              <a:t>Explain why Pennsylvania employs concurrent planning as a permanency planning strategy.</a:t>
            </a:r>
          </a:p>
          <a:p>
            <a:pPr marL="342900" lvl="0" indent="-342900">
              <a:buFont typeface="Arial" panose="020B0604020202020204" pitchFamily="34" charset="0"/>
              <a:buChar char="•"/>
            </a:pPr>
            <a:r>
              <a:rPr lang="en-US" sz="2000" dirty="0"/>
              <a:t>Recognize the eight components of a good concurrent plan.</a:t>
            </a:r>
            <a:endParaRPr lang="en-US" sz="2000" dirty="0">
              <a:effectLst/>
            </a:endParaRPr>
          </a:p>
        </p:txBody>
      </p:sp>
    </p:spTree>
    <p:extLst>
      <p:ext uri="{BB962C8B-B14F-4D97-AF65-F5344CB8AC3E}">
        <p14:creationId xmlns:p14="http://schemas.microsoft.com/office/powerpoint/2010/main" val="4035650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Planning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49415521"/>
              </p:ext>
            </p:extLst>
          </p:nvPr>
        </p:nvGraphicFramePr>
        <p:xfrm>
          <a:off x="469900" y="1438275"/>
          <a:ext cx="8248650" cy="488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33</a:t>
            </a:fld>
            <a:endParaRPr lang="en-US" dirty="0">
              <a:latin typeface="Arial" charset="0"/>
            </a:endParaRPr>
          </a:p>
        </p:txBody>
      </p:sp>
      <p:sp>
        <p:nvSpPr>
          <p:cNvPr id="6" name="Right Arrow 5"/>
          <p:cNvSpPr/>
          <p:nvPr/>
        </p:nvSpPr>
        <p:spPr bwMode="auto">
          <a:xfrm>
            <a:off x="601579" y="1419752"/>
            <a:ext cx="8301789" cy="962526"/>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ＭＳ Ｐゴシック" pitchFamily="16" charset="-128"/>
              </a:rPr>
              <a:t>Time…………………………………………………………..</a:t>
            </a:r>
          </a:p>
        </p:txBody>
      </p:sp>
    </p:spTree>
    <p:extLst>
      <p:ext uri="{BB962C8B-B14F-4D97-AF65-F5344CB8AC3E}">
        <p14:creationId xmlns:p14="http://schemas.microsoft.com/office/powerpoint/2010/main" val="142612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779928"/>
            <a:ext cx="8749862" cy="880429"/>
          </a:xfrm>
        </p:spPr>
        <p:txBody>
          <a:bodyPr/>
          <a:lstStyle/>
          <a:p>
            <a:r>
              <a:rPr lang="en-US" dirty="0" smtClean="0"/>
              <a:t/>
            </a:r>
            <a:br>
              <a:rPr lang="en-US" dirty="0" smtClean="0"/>
            </a:br>
            <a:r>
              <a:rPr lang="en-US" dirty="0" smtClean="0"/>
              <a:t>Consequences </a:t>
            </a:r>
            <a:r>
              <a:rPr lang="en-US" sz="2800" dirty="0" smtClean="0"/>
              <a:t>of </a:t>
            </a:r>
            <a:r>
              <a:rPr lang="en-US" sz="2800" dirty="0"/>
              <a:t>S</a:t>
            </a:r>
            <a:r>
              <a:rPr lang="en-US" sz="2800" dirty="0" smtClean="0"/>
              <a:t>equential </a:t>
            </a:r>
            <a:r>
              <a:rPr lang="en-US" sz="2800" dirty="0"/>
              <a:t>Planning</a:t>
            </a:r>
            <a:br>
              <a:rPr lang="en-US" sz="2800" dirty="0"/>
            </a:b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34</a:t>
            </a:fld>
            <a:endParaRPr lang="en-US" dirty="0">
              <a:latin typeface="Arial" charset="0"/>
            </a:endParaRPr>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25646" y="2086032"/>
            <a:ext cx="3220704" cy="346000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9874" y="2076196"/>
            <a:ext cx="3351884" cy="34681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4042611" y="3056021"/>
            <a:ext cx="866273" cy="1569660"/>
          </a:xfrm>
          <a:prstGeom prst="rect">
            <a:avLst/>
          </a:prstGeom>
          <a:noFill/>
        </p:spPr>
        <p:txBody>
          <a:bodyPr wrap="square" rtlCol="0">
            <a:spAutoFit/>
          </a:bodyPr>
          <a:lstStyle/>
          <a:p>
            <a:pPr algn="ctr"/>
            <a:r>
              <a:rPr lang="en-US" sz="9600" b="1" dirty="0" smtClean="0"/>
              <a:t>?</a:t>
            </a:r>
            <a:endParaRPr lang="en-US" sz="9600" b="1" dirty="0"/>
          </a:p>
        </p:txBody>
      </p:sp>
    </p:spTree>
    <p:extLst>
      <p:ext uri="{BB962C8B-B14F-4D97-AF65-F5344CB8AC3E}">
        <p14:creationId xmlns:p14="http://schemas.microsoft.com/office/powerpoint/2010/main" val="3019649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469900" y="793750"/>
            <a:ext cx="8229600" cy="590550"/>
          </a:xfrm>
        </p:spPr>
        <p:txBody>
          <a:bodyPr/>
          <a:lstStyle/>
          <a:p>
            <a:pPr eaLnBrk="1" hangingPunct="1"/>
            <a:r>
              <a:rPr lang="en-US" dirty="0" smtClean="0"/>
              <a:t>What is Concurrent Planning?</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99957145"/>
              </p:ext>
            </p:extLst>
          </p:nvPr>
        </p:nvGraphicFramePr>
        <p:xfrm>
          <a:off x="177421" y="1965289"/>
          <a:ext cx="8761863" cy="350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FF766452-C29C-43B7-BD9F-E76EF1D04492}" type="slidenum">
              <a:rPr lang="en-US" smtClean="0"/>
              <a:pPr>
                <a:defRPr/>
              </a:pPr>
              <a:t>35</a:t>
            </a:fld>
            <a:endParaRPr lang="en-US" dirty="0"/>
          </a:p>
        </p:txBody>
      </p:sp>
    </p:spTree>
    <p:extLst>
      <p:ext uri="{BB962C8B-B14F-4D97-AF65-F5344CB8AC3E}">
        <p14:creationId xmlns:p14="http://schemas.microsoft.com/office/powerpoint/2010/main" val="70708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dgm id="{B85F6493-E7DF-469B-B36E-948C0B365DC4}"/>
                                            </p:graphicEl>
                                          </p:spTgt>
                                        </p:tgtEl>
                                        <p:attrNameLst>
                                          <p:attrName>style.visibility</p:attrName>
                                        </p:attrNameLst>
                                      </p:cBhvr>
                                      <p:to>
                                        <p:strVal val="visible"/>
                                      </p:to>
                                    </p:set>
                                    <p:animEffect transition="in" filter="wipe(left)">
                                      <p:cBhvr>
                                        <p:cTn id="7" dur="1000"/>
                                        <p:tgtEl>
                                          <p:spTgt spid="2">
                                            <p:graphicEl>
                                              <a:dgm id="{B85F6493-E7DF-469B-B36E-948C0B365DC4}"/>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graphicEl>
                                              <a:dgm id="{68C8F568-F807-4018-A0D2-1A75B3EDB44E}"/>
                                            </p:graphicEl>
                                          </p:spTgt>
                                        </p:tgtEl>
                                        <p:attrNameLst>
                                          <p:attrName>style.visibility</p:attrName>
                                        </p:attrNameLst>
                                      </p:cBhvr>
                                      <p:to>
                                        <p:strVal val="visible"/>
                                      </p:to>
                                    </p:set>
                                    <p:animEffect transition="in" filter="wipe(left)">
                                      <p:cBhvr>
                                        <p:cTn id="11" dur="1000"/>
                                        <p:tgtEl>
                                          <p:spTgt spid="2">
                                            <p:graphicEl>
                                              <a:dgm id="{68C8F568-F807-4018-A0D2-1A75B3EDB44E}"/>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graphicEl>
                                              <a:dgm id="{41D73B35-98DE-4181-AD0F-736C2A1F019E}"/>
                                            </p:graphicEl>
                                          </p:spTgt>
                                        </p:tgtEl>
                                        <p:attrNameLst>
                                          <p:attrName>style.visibility</p:attrName>
                                        </p:attrNameLst>
                                      </p:cBhvr>
                                      <p:to>
                                        <p:strVal val="visible"/>
                                      </p:to>
                                    </p:set>
                                    <p:animEffect transition="in" filter="wipe(left)">
                                      <p:cBhvr>
                                        <p:cTn id="15" dur="1000"/>
                                        <p:tgtEl>
                                          <p:spTgt spid="2">
                                            <p:graphicEl>
                                              <a:dgm id="{41D73B35-98DE-4181-AD0F-736C2A1F019E}"/>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
                                            <p:graphicEl>
                                              <a:dgm id="{647205FF-A798-4F2D-B960-881EFB9B574F}"/>
                                            </p:graphicEl>
                                          </p:spTgt>
                                        </p:tgtEl>
                                        <p:attrNameLst>
                                          <p:attrName>style.visibility</p:attrName>
                                        </p:attrNameLst>
                                      </p:cBhvr>
                                      <p:to>
                                        <p:strVal val="visible"/>
                                      </p:to>
                                    </p:set>
                                    <p:animEffect transition="in" filter="wipe(left)">
                                      <p:cBhvr>
                                        <p:cTn id="19" dur="1000"/>
                                        <p:tgtEl>
                                          <p:spTgt spid="2">
                                            <p:graphicEl>
                                              <a:dgm id="{647205FF-A798-4F2D-B960-881EFB9B574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469900" y="793750"/>
            <a:ext cx="8229600" cy="590550"/>
          </a:xfrm>
        </p:spPr>
        <p:txBody>
          <a:bodyPr/>
          <a:lstStyle/>
          <a:p>
            <a:pPr eaLnBrk="1" hangingPunct="1"/>
            <a:r>
              <a:rPr lang="en-US" dirty="0" smtClean="0"/>
              <a:t>What is Concurrent Planning? (cont’d)</a:t>
            </a:r>
          </a:p>
        </p:txBody>
      </p:sp>
      <p:sp>
        <p:nvSpPr>
          <p:cNvPr id="17411" name="Content Placeholder 1"/>
          <p:cNvSpPr>
            <a:spLocks noGrp="1"/>
          </p:cNvSpPr>
          <p:nvPr>
            <p:ph idx="1"/>
          </p:nvPr>
        </p:nvSpPr>
        <p:spPr>
          <a:xfrm>
            <a:off x="469900" y="1438276"/>
            <a:ext cx="8248650" cy="4284607"/>
          </a:xfrm>
        </p:spPr>
        <p:style>
          <a:lnRef idx="2">
            <a:schemeClr val="accent2"/>
          </a:lnRef>
          <a:fillRef idx="1">
            <a:schemeClr val="lt1"/>
          </a:fillRef>
          <a:effectRef idx="0">
            <a:schemeClr val="accent2"/>
          </a:effectRef>
          <a:fontRef idx="minor">
            <a:schemeClr val="dk1"/>
          </a:fontRef>
        </p:style>
        <p:txBody>
          <a:bodyPr/>
          <a:lstStyle/>
          <a:p>
            <a:pPr marL="0" indent="0" eaLnBrk="1" hangingPunct="1">
              <a:spcAft>
                <a:spcPts val="1200"/>
              </a:spcAft>
              <a:buFontTx/>
              <a:buNone/>
            </a:pPr>
            <a:r>
              <a:rPr lang="en-US" sz="3200" dirty="0" smtClean="0">
                <a:solidFill>
                  <a:srgbClr val="002060"/>
                </a:solidFill>
              </a:rPr>
              <a:t>A process of working toward one legal permanency goal (typically reunification) while at the same time establishing and implementing an alternative permanency goal </a:t>
            </a:r>
          </a:p>
          <a:p>
            <a:pPr marL="0" indent="0" eaLnBrk="1" hangingPunct="1">
              <a:spcAft>
                <a:spcPts val="1200"/>
              </a:spcAft>
              <a:buFontTx/>
              <a:buNone/>
            </a:pPr>
            <a:r>
              <a:rPr lang="en-US" sz="3200" dirty="0" smtClean="0">
                <a:solidFill>
                  <a:srgbClr val="002060"/>
                </a:solidFill>
              </a:rPr>
              <a:t>Both goals are worked on </a:t>
            </a:r>
            <a:r>
              <a:rPr lang="en-US" sz="3200" b="1" dirty="0" smtClean="0">
                <a:solidFill>
                  <a:srgbClr val="002060"/>
                </a:solidFill>
              </a:rPr>
              <a:t>concurrently</a:t>
            </a:r>
            <a:r>
              <a:rPr lang="en-US" sz="3200" dirty="0" smtClean="0">
                <a:solidFill>
                  <a:srgbClr val="002060"/>
                </a:solidFill>
              </a:rPr>
              <a:t> to move children/youth more quickly to a safe and stable permanent family.</a:t>
            </a:r>
          </a:p>
          <a:p>
            <a:pPr marL="0" indent="0">
              <a:spcAft>
                <a:spcPts val="1200"/>
              </a:spcAft>
              <a:buNone/>
            </a:pPr>
            <a:r>
              <a:rPr lang="en-US" sz="2400" b="1" dirty="0">
                <a:solidFill>
                  <a:schemeClr val="accent2">
                    <a:lumMod val="75000"/>
                  </a:schemeClr>
                </a:solidFill>
              </a:rPr>
              <a:t>ASFA </a:t>
            </a:r>
            <a:r>
              <a:rPr lang="en-US" sz="2400" b="1" dirty="0" smtClean="0">
                <a:solidFill>
                  <a:schemeClr val="accent2">
                    <a:lumMod val="75000"/>
                  </a:schemeClr>
                </a:solidFill>
              </a:rPr>
              <a:t>cites concurrent planning as a best practice</a:t>
            </a:r>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FF766452-C29C-43B7-BD9F-E76EF1D04492}" type="slidenum">
              <a:rPr lang="en-US" smtClean="0"/>
              <a:pPr>
                <a:defRPr/>
              </a:pPr>
              <a:t>36</a:t>
            </a:fld>
            <a:endParaRPr lang="en-US" dirty="0"/>
          </a:p>
        </p:txBody>
      </p:sp>
      <p:sp>
        <p:nvSpPr>
          <p:cNvPr id="2" name="TextBox 1"/>
          <p:cNvSpPr txBox="1"/>
          <p:nvPr/>
        </p:nvSpPr>
        <p:spPr>
          <a:xfrm>
            <a:off x="4176215" y="6632811"/>
            <a:ext cx="4531057" cy="246221"/>
          </a:xfrm>
          <a:prstGeom prst="rect">
            <a:avLst/>
          </a:prstGeom>
          <a:noFill/>
        </p:spPr>
        <p:txBody>
          <a:bodyPr wrap="square" rtlCol="0">
            <a:spAutoFit/>
          </a:bodyPr>
          <a:lstStyle/>
          <a:p>
            <a:pPr algn="r"/>
            <a:r>
              <a:rPr lang="en-US" sz="1000" dirty="0"/>
              <a:t>(Permanency Roundtable Project, 2010</a:t>
            </a:r>
            <a:r>
              <a:rPr lang="en-US" sz="1000" dirty="0" smtClean="0"/>
              <a:t>)</a:t>
            </a:r>
            <a:endParaRPr lang="en-US" sz="1000" dirty="0"/>
          </a:p>
        </p:txBody>
      </p:sp>
    </p:spTree>
    <p:extLst>
      <p:ext uri="{BB962C8B-B14F-4D97-AF65-F5344CB8AC3E}">
        <p14:creationId xmlns:p14="http://schemas.microsoft.com/office/powerpoint/2010/main" val="1603385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69900" y="793750"/>
            <a:ext cx="8229600" cy="590550"/>
          </a:xfrm>
        </p:spPr>
        <p:txBody>
          <a:bodyPr/>
          <a:lstStyle/>
          <a:p>
            <a:pPr eaLnBrk="1" hangingPunct="1"/>
            <a:r>
              <a:rPr lang="en-US" dirty="0" smtClean="0"/>
              <a:t>Goals of Concurrent Planning</a:t>
            </a:r>
          </a:p>
        </p:txBody>
      </p:sp>
      <p:sp>
        <p:nvSpPr>
          <p:cNvPr id="27651" name="Content Placeholder 1"/>
          <p:cNvSpPr>
            <a:spLocks noGrp="1"/>
          </p:cNvSpPr>
          <p:nvPr>
            <p:ph idx="1"/>
          </p:nvPr>
        </p:nvSpPr>
        <p:spPr>
          <a:xfrm>
            <a:off x="469900" y="1492867"/>
            <a:ext cx="8248650" cy="4280137"/>
          </a:xfrm>
        </p:spPr>
        <p:style>
          <a:lnRef idx="2">
            <a:schemeClr val="accent6"/>
          </a:lnRef>
          <a:fillRef idx="1">
            <a:schemeClr val="lt1"/>
          </a:fillRef>
          <a:effectRef idx="0">
            <a:schemeClr val="accent6"/>
          </a:effectRef>
          <a:fontRef idx="minor">
            <a:schemeClr val="dk1"/>
          </a:fontRef>
        </p:style>
        <p:txBody>
          <a:bodyPr/>
          <a:lstStyle/>
          <a:p>
            <a:pPr>
              <a:spcAft>
                <a:spcPts val="1200"/>
              </a:spcAft>
              <a:defRPr/>
            </a:pPr>
            <a:r>
              <a:rPr lang="en-US" dirty="0">
                <a:solidFill>
                  <a:srgbClr val="002060"/>
                </a:solidFill>
              </a:rPr>
              <a:t>To promote the </a:t>
            </a:r>
            <a:r>
              <a:rPr lang="en-US" b="1" dirty="0">
                <a:solidFill>
                  <a:srgbClr val="002060"/>
                </a:solidFill>
              </a:rPr>
              <a:t>safety, permanency and well-being </a:t>
            </a:r>
            <a:r>
              <a:rPr lang="en-US" dirty="0">
                <a:solidFill>
                  <a:srgbClr val="002060"/>
                </a:solidFill>
              </a:rPr>
              <a:t>of children and youth in </a:t>
            </a:r>
            <a:r>
              <a:rPr lang="en-US" dirty="0" smtClean="0">
                <a:solidFill>
                  <a:srgbClr val="002060"/>
                </a:solidFill>
              </a:rPr>
              <a:t>out-of-home </a:t>
            </a:r>
            <a:r>
              <a:rPr lang="en-US" dirty="0">
                <a:solidFill>
                  <a:srgbClr val="002060"/>
                </a:solidFill>
              </a:rPr>
              <a:t>care; </a:t>
            </a:r>
          </a:p>
          <a:p>
            <a:pPr>
              <a:spcAft>
                <a:spcPts val="1200"/>
              </a:spcAft>
              <a:defRPr/>
            </a:pPr>
            <a:r>
              <a:rPr lang="en-US" dirty="0">
                <a:solidFill>
                  <a:srgbClr val="002060"/>
                </a:solidFill>
              </a:rPr>
              <a:t>To achieve </a:t>
            </a:r>
            <a:r>
              <a:rPr lang="en-US" b="1" dirty="0">
                <a:solidFill>
                  <a:srgbClr val="002060"/>
                </a:solidFill>
              </a:rPr>
              <a:t>timely permanency</a:t>
            </a:r>
            <a:r>
              <a:rPr lang="en-US" dirty="0">
                <a:solidFill>
                  <a:srgbClr val="002060"/>
                </a:solidFill>
              </a:rPr>
              <a:t> for children and youth through early permanency decisions;</a:t>
            </a:r>
          </a:p>
          <a:p>
            <a:pPr>
              <a:spcAft>
                <a:spcPts val="1200"/>
              </a:spcAft>
              <a:defRPr/>
            </a:pPr>
            <a:r>
              <a:rPr lang="en-US" dirty="0">
                <a:solidFill>
                  <a:srgbClr val="002060"/>
                </a:solidFill>
              </a:rPr>
              <a:t>To </a:t>
            </a:r>
            <a:r>
              <a:rPr lang="en-US" b="1" dirty="0">
                <a:solidFill>
                  <a:srgbClr val="002060"/>
                </a:solidFill>
              </a:rPr>
              <a:t>reduce the number of moves</a:t>
            </a:r>
            <a:r>
              <a:rPr lang="en-US" dirty="0">
                <a:solidFill>
                  <a:srgbClr val="002060"/>
                </a:solidFill>
              </a:rPr>
              <a:t> in the foster care system for children; and </a:t>
            </a:r>
          </a:p>
          <a:p>
            <a:pPr>
              <a:spcAft>
                <a:spcPts val="1200"/>
              </a:spcAft>
              <a:defRPr/>
            </a:pPr>
            <a:r>
              <a:rPr lang="en-US" dirty="0">
                <a:solidFill>
                  <a:srgbClr val="002060"/>
                </a:solidFill>
              </a:rPr>
              <a:t>To </a:t>
            </a:r>
            <a:r>
              <a:rPr lang="en-US" b="1" dirty="0">
                <a:solidFill>
                  <a:srgbClr val="002060"/>
                </a:solidFill>
              </a:rPr>
              <a:t>engage families </a:t>
            </a:r>
            <a:r>
              <a:rPr lang="en-US" dirty="0">
                <a:solidFill>
                  <a:srgbClr val="002060"/>
                </a:solidFill>
              </a:rPr>
              <a:t>and relatives early and foster significant relationships between children in </a:t>
            </a:r>
            <a:r>
              <a:rPr lang="en-US" dirty="0" smtClean="0">
                <a:solidFill>
                  <a:srgbClr val="002060"/>
                </a:solidFill>
              </a:rPr>
              <a:t>out-of-home </a:t>
            </a:r>
            <a:r>
              <a:rPr lang="en-US" dirty="0">
                <a:solidFill>
                  <a:srgbClr val="002060"/>
                </a:solidFill>
              </a:rPr>
              <a:t>care and their family/kin.   </a:t>
            </a:r>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24B190E4-B77C-4931-907F-50606883E778}" type="slidenum">
              <a:rPr lang="en-US" smtClean="0"/>
              <a:pPr>
                <a:defRPr/>
              </a:pPr>
              <a:t>37</a:t>
            </a:fld>
            <a:endParaRPr lang="en-US" dirty="0"/>
          </a:p>
        </p:txBody>
      </p:sp>
    </p:spTree>
    <p:extLst>
      <p:ext uri="{BB962C8B-B14F-4D97-AF65-F5344CB8AC3E}">
        <p14:creationId xmlns:p14="http://schemas.microsoft.com/office/powerpoint/2010/main" val="1806128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7651">
                                            <p:txEl>
                                              <p:pRg st="1" end="1"/>
                                            </p:txEl>
                                          </p:spTgt>
                                        </p:tgtEl>
                                        <p:attrNameLst>
                                          <p:attrName>style.visibility</p:attrName>
                                        </p:attrNameLst>
                                      </p:cBhvr>
                                      <p:to>
                                        <p:strVal val="visible"/>
                                      </p:to>
                                    </p:set>
                                    <p:animEffect transition="in" filter="fade">
                                      <p:cBhvr>
                                        <p:cTn id="14" dur="1000"/>
                                        <p:tgtEl>
                                          <p:spTgt spid="27651">
                                            <p:txEl>
                                              <p:pRg st="1" end="1"/>
                                            </p:txEl>
                                          </p:spTgt>
                                        </p:tgtEl>
                                      </p:cBhvr>
                                    </p:animEffect>
                                    <p:anim calcmode="lin" valueType="num">
                                      <p:cBhvr>
                                        <p:cTn id="15"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76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7651">
                                            <p:txEl>
                                              <p:pRg st="2" end="2"/>
                                            </p:txEl>
                                          </p:spTgt>
                                        </p:tgtEl>
                                        <p:attrNameLst>
                                          <p:attrName>style.visibility</p:attrName>
                                        </p:attrNameLst>
                                      </p:cBhvr>
                                      <p:to>
                                        <p:strVal val="visible"/>
                                      </p:to>
                                    </p:set>
                                    <p:animEffect transition="in" filter="fade">
                                      <p:cBhvr>
                                        <p:cTn id="21" dur="1000"/>
                                        <p:tgtEl>
                                          <p:spTgt spid="27651">
                                            <p:txEl>
                                              <p:pRg st="2" end="2"/>
                                            </p:txEl>
                                          </p:spTgt>
                                        </p:tgtEl>
                                      </p:cBhvr>
                                    </p:animEffect>
                                    <p:anim calcmode="lin" valueType="num">
                                      <p:cBhvr>
                                        <p:cTn id="22"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76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7651">
                                            <p:txEl>
                                              <p:pRg st="3" end="3"/>
                                            </p:txEl>
                                          </p:spTgt>
                                        </p:tgtEl>
                                        <p:attrNameLst>
                                          <p:attrName>style.visibility</p:attrName>
                                        </p:attrNameLst>
                                      </p:cBhvr>
                                      <p:to>
                                        <p:strVal val="visible"/>
                                      </p:to>
                                    </p:set>
                                    <p:animEffect transition="in" filter="fade">
                                      <p:cBhvr>
                                        <p:cTn id="28" dur="1000"/>
                                        <p:tgtEl>
                                          <p:spTgt spid="27651">
                                            <p:txEl>
                                              <p:pRg st="3" end="3"/>
                                            </p:txEl>
                                          </p:spTgt>
                                        </p:tgtEl>
                                      </p:cBhvr>
                                    </p:animEffect>
                                    <p:anim calcmode="lin" valueType="num">
                                      <p:cBhvr>
                                        <p:cTn id="29"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765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014" y="779928"/>
            <a:ext cx="8749862" cy="880429"/>
          </a:xfrm>
        </p:spPr>
        <p:txBody>
          <a:bodyPr/>
          <a:lstStyle/>
          <a:p>
            <a:r>
              <a:rPr lang="en-US" dirty="0" smtClean="0"/>
              <a:t/>
            </a:r>
            <a:br>
              <a:rPr lang="en-US" dirty="0" smtClean="0"/>
            </a:br>
            <a:r>
              <a:rPr lang="en-US" dirty="0" smtClean="0"/>
              <a:t>Activity: Potential</a:t>
            </a:r>
            <a:r>
              <a:rPr lang="en-US" dirty="0"/>
              <a:t> </a:t>
            </a:r>
            <a:r>
              <a:rPr lang="en-US" sz="2800" dirty="0" smtClean="0"/>
              <a:t>Advantages and Challenges of </a:t>
            </a:r>
            <a:r>
              <a:rPr lang="en-US" sz="2800" dirty="0"/>
              <a:t>Concurrent Planning</a:t>
            </a:r>
            <a:br>
              <a:rPr lang="en-US" sz="2800" dirty="0"/>
            </a:b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38</a:t>
            </a:fld>
            <a:endParaRPr lang="en-US" dirty="0">
              <a:latin typeface="Arial" charset="0"/>
            </a:endParaRPr>
          </a:p>
        </p:txBody>
      </p:sp>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66276" y="2086032"/>
            <a:ext cx="3220704" cy="346000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055" y="2076196"/>
            <a:ext cx="3351884" cy="34681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9668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Gets a Concurrent Plan?</a:t>
            </a:r>
            <a:endParaRPr lang="en-US" dirty="0"/>
          </a:p>
        </p:txBody>
      </p:sp>
      <p:sp>
        <p:nvSpPr>
          <p:cNvPr id="6" name="Text Placeholder 5"/>
          <p:cNvSpPr>
            <a:spLocks noGrp="1"/>
          </p:cNvSpPr>
          <p:nvPr>
            <p:ph type="body" idx="1"/>
          </p:nvPr>
        </p:nvSpPr>
        <p:spPr>
          <a:xfrm>
            <a:off x="394137" y="1373749"/>
            <a:ext cx="4209393" cy="533879"/>
          </a:xfrm>
        </p:spPr>
        <p:txBody>
          <a:bodyPr/>
          <a:lstStyle/>
          <a:p>
            <a:pPr algn="ctr"/>
            <a:r>
              <a:rPr lang="en-US" u="sng" dirty="0">
                <a:solidFill>
                  <a:srgbClr val="002060"/>
                </a:solidFill>
              </a:rPr>
              <a:t>Effective </a:t>
            </a:r>
            <a:r>
              <a:rPr lang="en-US" u="sng" dirty="0" smtClean="0">
                <a:solidFill>
                  <a:srgbClr val="002060"/>
                </a:solidFill>
              </a:rPr>
              <a:t> July </a:t>
            </a:r>
            <a:r>
              <a:rPr lang="en-US" u="sng" dirty="0">
                <a:solidFill>
                  <a:srgbClr val="002060"/>
                </a:solidFill>
              </a:rPr>
              <a:t>1, </a:t>
            </a:r>
            <a:r>
              <a:rPr lang="en-US" u="sng" dirty="0" smtClean="0">
                <a:solidFill>
                  <a:srgbClr val="002060"/>
                </a:solidFill>
              </a:rPr>
              <a:t>2015:</a:t>
            </a:r>
            <a:endParaRPr lang="en-US" u="sng" dirty="0">
              <a:solidFill>
                <a:srgbClr val="002060"/>
              </a:solidFill>
            </a:endParaRPr>
          </a:p>
        </p:txBody>
      </p:sp>
      <p:sp>
        <p:nvSpPr>
          <p:cNvPr id="7" name="Content Placeholder 6"/>
          <p:cNvSpPr>
            <a:spLocks noGrp="1"/>
          </p:cNvSpPr>
          <p:nvPr>
            <p:ph sz="half" idx="2"/>
          </p:nvPr>
        </p:nvSpPr>
        <p:spPr>
          <a:xfrm>
            <a:off x="425670" y="2050444"/>
            <a:ext cx="4166312" cy="3719735"/>
          </a:xfrm>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a:buNone/>
            </a:pPr>
            <a:r>
              <a:rPr lang="en-US" sz="2800" b="1" dirty="0"/>
              <a:t>A</a:t>
            </a:r>
            <a:r>
              <a:rPr lang="en-US" sz="2800" b="1" dirty="0" smtClean="0"/>
              <a:t>ll </a:t>
            </a:r>
            <a:r>
              <a:rPr lang="en-US" sz="2800" b="1" dirty="0"/>
              <a:t>childre</a:t>
            </a:r>
            <a:r>
              <a:rPr lang="en-US" sz="2800" dirty="0"/>
              <a:t>n entering foster care </a:t>
            </a:r>
            <a:r>
              <a:rPr lang="en-US" sz="2800" b="1" dirty="0"/>
              <a:t>with a goal of reunification </a:t>
            </a:r>
            <a:r>
              <a:rPr lang="en-US" sz="2800" dirty="0"/>
              <a:t>will have a concurrent plan </a:t>
            </a:r>
            <a:r>
              <a:rPr lang="en-US" sz="2800" dirty="0" smtClean="0"/>
              <a:t>established </a:t>
            </a:r>
            <a:r>
              <a:rPr lang="en-US" sz="2800" dirty="0"/>
              <a:t>within 90 days of their </a:t>
            </a:r>
            <a:r>
              <a:rPr lang="en-US" sz="2800" dirty="0" smtClean="0"/>
              <a:t>placement.</a:t>
            </a:r>
          </a:p>
          <a:p>
            <a:pPr marL="0" indent="0" algn="ctr">
              <a:buNone/>
            </a:pPr>
            <a:endParaRPr lang="en-US" sz="2800" dirty="0"/>
          </a:p>
          <a:p>
            <a:pPr marL="0" indent="0" algn="ctr">
              <a:buNone/>
            </a:pPr>
            <a:endParaRPr lang="en-US" sz="2800" dirty="0"/>
          </a:p>
        </p:txBody>
      </p:sp>
      <p:sp>
        <p:nvSpPr>
          <p:cNvPr id="8" name="Text Placeholder 7"/>
          <p:cNvSpPr>
            <a:spLocks noGrp="1"/>
          </p:cNvSpPr>
          <p:nvPr>
            <p:ph type="body" sz="quarter" idx="3"/>
          </p:nvPr>
        </p:nvSpPr>
        <p:spPr>
          <a:xfrm>
            <a:off x="4645025" y="1216093"/>
            <a:ext cx="4498975" cy="707299"/>
          </a:xfrm>
        </p:spPr>
        <p:txBody>
          <a:bodyPr/>
          <a:lstStyle/>
          <a:p>
            <a:pPr algn="ctr"/>
            <a:r>
              <a:rPr lang="en-US" u="sng" dirty="0">
                <a:solidFill>
                  <a:srgbClr val="002060"/>
                </a:solidFill>
              </a:rPr>
              <a:t>Effective </a:t>
            </a:r>
            <a:r>
              <a:rPr lang="en-US" u="sng" dirty="0" smtClean="0">
                <a:solidFill>
                  <a:srgbClr val="002060"/>
                </a:solidFill>
              </a:rPr>
              <a:t> January </a:t>
            </a:r>
            <a:r>
              <a:rPr lang="en-US" u="sng" dirty="0">
                <a:solidFill>
                  <a:srgbClr val="002060"/>
                </a:solidFill>
              </a:rPr>
              <a:t>1, </a:t>
            </a:r>
            <a:r>
              <a:rPr lang="en-US" u="sng" dirty="0" smtClean="0">
                <a:solidFill>
                  <a:srgbClr val="002060"/>
                </a:solidFill>
              </a:rPr>
              <a:t>2016:</a:t>
            </a:r>
            <a:endParaRPr lang="en-US" u="sng" dirty="0">
              <a:solidFill>
                <a:srgbClr val="002060"/>
              </a:solidFill>
            </a:endParaRPr>
          </a:p>
        </p:txBody>
      </p:sp>
      <p:sp>
        <p:nvSpPr>
          <p:cNvPr id="9" name="Content Placeholder 8"/>
          <p:cNvSpPr>
            <a:spLocks noGrp="1"/>
          </p:cNvSpPr>
          <p:nvPr>
            <p:ph sz="quarter" idx="4"/>
          </p:nvPr>
        </p:nvSpPr>
        <p:spPr>
          <a:xfrm>
            <a:off x="4723853" y="2097742"/>
            <a:ext cx="4041775" cy="3625142"/>
          </a:xfrm>
        </p:spPr>
        <p:style>
          <a:lnRef idx="1">
            <a:schemeClr val="accent6"/>
          </a:lnRef>
          <a:fillRef idx="2">
            <a:schemeClr val="accent6"/>
          </a:fillRef>
          <a:effectRef idx="1">
            <a:schemeClr val="accent6"/>
          </a:effectRef>
          <a:fontRef idx="minor">
            <a:schemeClr val="dk1"/>
          </a:fontRef>
        </p:style>
        <p:txBody>
          <a:bodyPr/>
          <a:lstStyle/>
          <a:p>
            <a:pPr marL="0" indent="0" algn="ctr">
              <a:buNone/>
            </a:pPr>
            <a:r>
              <a:rPr lang="en-US" sz="2800" b="1" dirty="0" smtClean="0"/>
              <a:t>All </a:t>
            </a:r>
            <a:r>
              <a:rPr lang="en-US" sz="2800" b="1" dirty="0"/>
              <a:t>children </a:t>
            </a:r>
            <a:r>
              <a:rPr lang="en-US" sz="2800" dirty="0"/>
              <a:t>who were already </a:t>
            </a:r>
            <a:r>
              <a:rPr lang="en-US" sz="2800" b="1" dirty="0"/>
              <a:t>in out-of-home care</a:t>
            </a:r>
            <a:r>
              <a:rPr lang="en-US" sz="2800" dirty="0"/>
              <a:t> will have a concurrent plan </a:t>
            </a:r>
            <a:r>
              <a:rPr lang="en-US" sz="2800" dirty="0" smtClean="0"/>
              <a:t>regardless </a:t>
            </a:r>
            <a:r>
              <a:rPr lang="en-US" sz="2800" dirty="0"/>
              <a:t>of their court-ordered permanency </a:t>
            </a:r>
            <a:r>
              <a:rPr lang="en-US" sz="2800" dirty="0" smtClean="0"/>
              <a:t>goal.</a:t>
            </a:r>
            <a:endParaRPr lang="en-US" sz="2800" dirty="0"/>
          </a:p>
          <a:p>
            <a:endParaRPr lang="en-US" sz="3200" dirty="0"/>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pPr>
                <a:defRPr/>
              </a:pPr>
              <a:t>39</a:t>
            </a:fld>
            <a:endParaRPr lang="en-US" sz="1400" dirty="0">
              <a:latin typeface="Arial" charset="0"/>
            </a:endParaRPr>
          </a:p>
        </p:txBody>
      </p:sp>
      <p:sp>
        <p:nvSpPr>
          <p:cNvPr id="3" name="TextBox 2"/>
          <p:cNvSpPr txBox="1"/>
          <p:nvPr/>
        </p:nvSpPr>
        <p:spPr>
          <a:xfrm>
            <a:off x="1024759" y="5838891"/>
            <a:ext cx="7378262" cy="338554"/>
          </a:xfrm>
          <a:prstGeom prst="rect">
            <a:avLst/>
          </a:prstGeom>
          <a:noFill/>
        </p:spPr>
        <p:txBody>
          <a:bodyPr wrap="square" rtlCol="0">
            <a:spAutoFit/>
          </a:bodyPr>
          <a:lstStyle/>
          <a:p>
            <a:r>
              <a:rPr lang="en-US" sz="1600" dirty="0"/>
              <a:t>Concurrent Planning Policy and Implementation Bulletin # 3130-12-03 </a:t>
            </a:r>
          </a:p>
        </p:txBody>
      </p:sp>
    </p:spTree>
    <p:extLst>
      <p:ext uri="{BB962C8B-B14F-4D97-AF65-F5344CB8AC3E}">
        <p14:creationId xmlns:p14="http://schemas.microsoft.com/office/powerpoint/2010/main" val="159593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Effect transition="in" filter="wipe(up)">
                                      <p:cBhvr>
                                        <p:cTn id="10" dur="500"/>
                                        <p:tgtEl>
                                          <p:spTgt spid="7">
                                            <p:bg/>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up)">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up)">
                                      <p:cBhvr>
                                        <p:cTn id="18" dur="1000"/>
                                        <p:tgtEl>
                                          <p:spTgt spid="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bg/>
                                          </p:spTgt>
                                        </p:tgtEl>
                                        <p:attrNameLst>
                                          <p:attrName>style.visibility</p:attrName>
                                        </p:attrNameLst>
                                      </p:cBhvr>
                                      <p:to>
                                        <p:strVal val="visible"/>
                                      </p:to>
                                    </p:set>
                                    <p:animEffect transition="in" filter="wipe(up)">
                                      <p:cBhvr>
                                        <p:cTn id="21" dur="1000"/>
                                        <p:tgtEl>
                                          <p:spTgt spid="9">
                                            <p:bg/>
                                          </p:spTgt>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wipe(up)">
                                      <p:cBhvr>
                                        <p:cTn id="24"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animBg="1"/>
      <p:bldP spid="8" grpId="0" build="p"/>
      <p:bldP spid="9"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9900" y="793750"/>
            <a:ext cx="8229600" cy="590550"/>
          </a:xfrm>
        </p:spPr>
        <p:txBody>
          <a:bodyPr/>
          <a:lstStyle/>
          <a:p>
            <a:pPr eaLnBrk="1" hangingPunct="1"/>
            <a:r>
              <a:rPr lang="en-US" dirty="0" smtClean="0"/>
              <a:t>Agenda, (cont’d)</a:t>
            </a:r>
          </a:p>
        </p:txBody>
      </p:sp>
      <p:sp>
        <p:nvSpPr>
          <p:cNvPr id="6147" name="Content Placeholder 1"/>
          <p:cNvSpPr>
            <a:spLocks noGrp="1"/>
          </p:cNvSpPr>
          <p:nvPr>
            <p:ph idx="1"/>
          </p:nvPr>
        </p:nvSpPr>
        <p:spPr>
          <a:xfrm>
            <a:off x="469900" y="1438275"/>
            <a:ext cx="8248650" cy="4881563"/>
          </a:xfrm>
        </p:spPr>
        <p:txBody>
          <a:bodyPr/>
          <a:lstStyle/>
          <a:p>
            <a:pPr marL="0" lvl="0" indent="0">
              <a:spcAft>
                <a:spcPts val="1800"/>
              </a:spcAft>
              <a:buNone/>
            </a:pPr>
            <a:r>
              <a:rPr lang="en-US" b="1" dirty="0" smtClean="0"/>
              <a:t>Day Two</a:t>
            </a:r>
          </a:p>
          <a:p>
            <a:pPr lvl="0">
              <a:spcAft>
                <a:spcPts val="1800"/>
              </a:spcAft>
            </a:pPr>
            <a:r>
              <a:rPr lang="en-US" sz="2800" dirty="0" smtClean="0"/>
              <a:t>What is Concurrent Planning? </a:t>
            </a:r>
          </a:p>
          <a:p>
            <a:pPr lvl="0">
              <a:spcAft>
                <a:spcPts val="1800"/>
              </a:spcAft>
            </a:pPr>
            <a:r>
              <a:rPr lang="en-US" sz="2800" dirty="0" smtClean="0"/>
              <a:t>Clear Timelines</a:t>
            </a:r>
            <a:endParaRPr lang="en-US" sz="2800" dirty="0"/>
          </a:p>
          <a:p>
            <a:pPr lvl="0">
              <a:spcAft>
                <a:spcPts val="1800"/>
              </a:spcAft>
            </a:pPr>
            <a:r>
              <a:rPr lang="en-US" sz="2800" dirty="0" smtClean="0"/>
              <a:t>Finding Family</a:t>
            </a:r>
            <a:endParaRPr lang="en-US" sz="2800" dirty="0"/>
          </a:p>
          <a:p>
            <a:pPr lvl="0">
              <a:spcAft>
                <a:spcPts val="1800"/>
              </a:spcAft>
            </a:pPr>
            <a:r>
              <a:rPr lang="en-US" sz="2800" dirty="0" smtClean="0"/>
              <a:t>Teaming</a:t>
            </a:r>
            <a:endParaRPr lang="en-US" sz="2800" dirty="0"/>
          </a:p>
          <a:p>
            <a:pPr lvl="0">
              <a:spcAft>
                <a:spcPts val="1800"/>
              </a:spcAft>
            </a:pPr>
            <a:r>
              <a:rPr lang="en-US" sz="2800" dirty="0" smtClean="0"/>
              <a:t>Engagement</a:t>
            </a:r>
            <a:endParaRPr lang="en-US" sz="2800" dirty="0"/>
          </a:p>
          <a:p>
            <a:pPr eaLnBrk="1" hangingPunct="1">
              <a:spcAft>
                <a:spcPts val="1800"/>
              </a:spcAft>
            </a:pPr>
            <a:endParaRPr lang="en-US" dirty="0" smtClean="0"/>
          </a:p>
        </p:txBody>
      </p:sp>
      <p:sp>
        <p:nvSpPr>
          <p:cNvPr id="8" name="Slide Number Placeholder 7"/>
          <p:cNvSpPr>
            <a:spLocks noGrp="1"/>
          </p:cNvSpPr>
          <p:nvPr>
            <p:ph type="sldNum" sz="quarter" idx="4294967295"/>
          </p:nvPr>
        </p:nvSpPr>
        <p:spPr>
          <a:xfrm>
            <a:off x="8126413" y="6616700"/>
            <a:ext cx="1017587" cy="187325"/>
          </a:xfrm>
          <a:prstGeom prst="rect">
            <a:avLst/>
          </a:prstGeom>
        </p:spPr>
        <p:txBody>
          <a:bodyPr/>
          <a:lstStyle/>
          <a:p>
            <a:pPr>
              <a:defRPr/>
            </a:pPr>
            <a:fld id="{37A31661-16CD-4F0B-A591-8807A03B3EA8}" type="slidenum">
              <a:rPr lang="en-US" smtClean="0">
                <a:solidFill>
                  <a:srgbClr val="000000"/>
                </a:solidFill>
              </a:rPr>
              <a:pPr>
                <a:defRPr/>
              </a:pPr>
              <a:t>4</a:t>
            </a:fld>
            <a:endParaRPr lang="en-US" dirty="0">
              <a:solidFill>
                <a:srgbClr val="000000"/>
              </a:solidFill>
            </a:endParaRPr>
          </a:p>
        </p:txBody>
      </p:sp>
      <p:sp>
        <p:nvSpPr>
          <p:cNvPr id="7" name="Right Arrow 6"/>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1518044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3421" y="604558"/>
            <a:ext cx="8526079" cy="725488"/>
          </a:xfrm>
        </p:spPr>
        <p:txBody>
          <a:bodyPr/>
          <a:lstStyle/>
          <a:p>
            <a:r>
              <a:rPr lang="en-US" sz="2600" dirty="0" smtClean="0"/>
              <a:t>Eight Core Components of Concurrent Planning</a:t>
            </a:r>
          </a:p>
        </p:txBody>
      </p:sp>
      <p:sp>
        <p:nvSpPr>
          <p:cNvPr id="34819" name="Content Placeholder 2"/>
          <p:cNvSpPr>
            <a:spLocks noGrp="1"/>
          </p:cNvSpPr>
          <p:nvPr>
            <p:ph idx="1"/>
          </p:nvPr>
        </p:nvSpPr>
        <p:spPr>
          <a:xfrm>
            <a:off x="110359" y="1261241"/>
            <a:ext cx="8875986" cy="4966137"/>
          </a:xfrm>
        </p:spPr>
        <p:style>
          <a:lnRef idx="2">
            <a:schemeClr val="accent2"/>
          </a:lnRef>
          <a:fillRef idx="1">
            <a:schemeClr val="lt1"/>
          </a:fillRef>
          <a:effectRef idx="0">
            <a:schemeClr val="accent2"/>
          </a:effectRef>
          <a:fontRef idx="minor">
            <a:schemeClr val="dk1"/>
          </a:fontRef>
        </p:style>
        <p:txBody>
          <a:bodyPr/>
          <a:lstStyle/>
          <a:p>
            <a:pPr marL="457200" indent="-457200">
              <a:buFont typeface="+mj-lt"/>
              <a:buAutoNum type="arabicPeriod"/>
              <a:defRPr/>
            </a:pPr>
            <a:r>
              <a:rPr lang="en-US" sz="2200" dirty="0" smtClean="0">
                <a:solidFill>
                  <a:srgbClr val="002060"/>
                </a:solidFill>
              </a:rPr>
              <a:t>Full disclosure to all participants in the case planning process</a:t>
            </a:r>
          </a:p>
          <a:p>
            <a:pPr marL="228600" indent="-228600">
              <a:buFont typeface="+mj-lt"/>
              <a:buAutoNum type="arabicPeriod"/>
              <a:defRPr/>
            </a:pPr>
            <a:endParaRPr lang="en-US" sz="800" dirty="0" smtClean="0">
              <a:solidFill>
                <a:srgbClr val="002060"/>
              </a:solidFill>
            </a:endParaRPr>
          </a:p>
          <a:p>
            <a:pPr marL="457200" indent="-457200">
              <a:buFont typeface="+mj-lt"/>
              <a:buAutoNum type="arabicPeriod"/>
              <a:defRPr/>
            </a:pPr>
            <a:r>
              <a:rPr lang="en-US" sz="2200" dirty="0" smtClean="0">
                <a:solidFill>
                  <a:srgbClr val="002060"/>
                </a:solidFill>
              </a:rPr>
              <a:t>Family search and engagement</a:t>
            </a:r>
          </a:p>
          <a:p>
            <a:pPr marL="228600" indent="-228600">
              <a:buFont typeface="+mj-lt"/>
              <a:buAutoNum type="arabicPeriod"/>
              <a:defRPr/>
            </a:pPr>
            <a:endParaRPr lang="en-US" sz="800" dirty="0" smtClean="0">
              <a:solidFill>
                <a:srgbClr val="002060"/>
              </a:solidFill>
            </a:endParaRPr>
          </a:p>
          <a:p>
            <a:pPr marL="457200" indent="-457200">
              <a:buFont typeface="+mj-lt"/>
              <a:buAutoNum type="arabicPeriod"/>
              <a:defRPr/>
            </a:pPr>
            <a:r>
              <a:rPr lang="en-US" sz="2200" dirty="0" smtClean="0">
                <a:solidFill>
                  <a:srgbClr val="002060"/>
                </a:solidFill>
              </a:rPr>
              <a:t>Family Group Decision Making/Family Group Conferencing/Teaming</a:t>
            </a:r>
          </a:p>
          <a:p>
            <a:pPr marL="228600" indent="-228600">
              <a:buFont typeface="+mj-lt"/>
              <a:buAutoNum type="arabicPeriod"/>
              <a:defRPr/>
            </a:pPr>
            <a:endParaRPr lang="en-US" sz="800" dirty="0" smtClean="0">
              <a:solidFill>
                <a:srgbClr val="002060"/>
              </a:solidFill>
            </a:endParaRPr>
          </a:p>
          <a:p>
            <a:pPr marL="457200" indent="-457200">
              <a:buFont typeface="+mj-lt"/>
              <a:buAutoNum type="arabicPeriod"/>
              <a:defRPr/>
            </a:pPr>
            <a:r>
              <a:rPr lang="en-US" sz="2200" dirty="0" smtClean="0">
                <a:solidFill>
                  <a:srgbClr val="002060"/>
                </a:solidFill>
              </a:rPr>
              <a:t>Child/Family visitation</a:t>
            </a:r>
          </a:p>
          <a:p>
            <a:pPr marL="228600" indent="-228600">
              <a:buFont typeface="+mj-lt"/>
              <a:buAutoNum type="arabicPeriod"/>
              <a:defRPr/>
            </a:pPr>
            <a:endParaRPr lang="en-US" sz="800" dirty="0" smtClean="0">
              <a:solidFill>
                <a:srgbClr val="002060"/>
              </a:solidFill>
            </a:endParaRPr>
          </a:p>
          <a:p>
            <a:pPr marL="457200" indent="-457200">
              <a:buFont typeface="+mj-lt"/>
              <a:buAutoNum type="arabicPeriod"/>
              <a:defRPr/>
            </a:pPr>
            <a:r>
              <a:rPr lang="en-US" sz="2200" dirty="0" smtClean="0">
                <a:solidFill>
                  <a:srgbClr val="002060"/>
                </a:solidFill>
              </a:rPr>
              <a:t>Establishment of clear timelines for permanency decisions</a:t>
            </a:r>
          </a:p>
          <a:p>
            <a:pPr marL="228600" indent="-228600">
              <a:buFont typeface="+mj-lt"/>
              <a:buAutoNum type="arabicPeriod"/>
              <a:defRPr/>
            </a:pPr>
            <a:endParaRPr lang="en-US" sz="800" dirty="0" smtClean="0">
              <a:solidFill>
                <a:srgbClr val="002060"/>
              </a:solidFill>
            </a:endParaRPr>
          </a:p>
          <a:p>
            <a:pPr marL="457200" indent="-457200">
              <a:buFont typeface="+mj-lt"/>
              <a:buAutoNum type="arabicPeriod"/>
              <a:defRPr/>
            </a:pPr>
            <a:r>
              <a:rPr lang="en-US" sz="2200" dirty="0" smtClean="0">
                <a:solidFill>
                  <a:srgbClr val="002060"/>
                </a:solidFill>
              </a:rPr>
              <a:t>Transparent written agreements and documentation</a:t>
            </a:r>
          </a:p>
          <a:p>
            <a:pPr marL="228600" indent="-228600">
              <a:buFont typeface="+mj-lt"/>
              <a:buAutoNum type="arabicPeriod"/>
              <a:defRPr/>
            </a:pPr>
            <a:endParaRPr lang="en-US" sz="800" dirty="0" smtClean="0">
              <a:solidFill>
                <a:srgbClr val="002060"/>
              </a:solidFill>
            </a:endParaRPr>
          </a:p>
          <a:p>
            <a:pPr marL="457200" indent="-457200">
              <a:buFont typeface="+mj-lt"/>
              <a:buAutoNum type="arabicPeriod"/>
              <a:defRPr/>
            </a:pPr>
            <a:r>
              <a:rPr lang="en-US" sz="2200" dirty="0" smtClean="0">
                <a:solidFill>
                  <a:srgbClr val="002060"/>
                </a:solidFill>
              </a:rPr>
              <a:t>Committed collaboration between child welfare agencies, the courts, resource families, service providers, and other stakeholders</a:t>
            </a:r>
          </a:p>
          <a:p>
            <a:pPr marL="228600" indent="-228600">
              <a:buFont typeface="+mj-lt"/>
              <a:buAutoNum type="arabicPeriod"/>
              <a:defRPr/>
            </a:pPr>
            <a:endParaRPr lang="en-US" sz="800" dirty="0" smtClean="0">
              <a:solidFill>
                <a:srgbClr val="002060"/>
              </a:solidFill>
            </a:endParaRPr>
          </a:p>
          <a:p>
            <a:pPr marL="457200" indent="-457200">
              <a:buFont typeface="+mj-lt"/>
              <a:buAutoNum type="arabicPeriod"/>
              <a:defRPr/>
            </a:pPr>
            <a:r>
              <a:rPr lang="en-US" sz="2200" dirty="0" smtClean="0">
                <a:solidFill>
                  <a:srgbClr val="002060"/>
                </a:solidFill>
              </a:rPr>
              <a:t>Specific recruitment, training, and retention of resource families</a:t>
            </a:r>
          </a:p>
          <a:p>
            <a:pPr marL="457200" indent="-457200">
              <a:buFont typeface="+mj-lt"/>
              <a:buAutoNum type="arabicPeriod"/>
              <a:defRPr/>
            </a:pPr>
            <a:endParaRPr lang="en-US" dirty="0"/>
          </a:p>
          <a:p>
            <a:pPr marL="0" indent="0">
              <a:buFontTx/>
              <a:buNone/>
              <a:defRPr/>
            </a:pPr>
            <a:endParaRPr lang="en-US"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4FB26D0D-B062-4B38-A4D2-7E1CC2B9F497}" type="slidenum">
              <a:rPr lang="en-US" smtClean="0"/>
              <a:pPr>
                <a:defRPr/>
              </a:pPr>
              <a:t>40</a:t>
            </a:fld>
            <a:endParaRPr lang="en-US" dirty="0">
              <a:latin typeface="Arial" charset="0"/>
            </a:endParaRPr>
          </a:p>
        </p:txBody>
      </p:sp>
      <p:sp>
        <p:nvSpPr>
          <p:cNvPr id="2" name="TextBox 1"/>
          <p:cNvSpPr txBox="1"/>
          <p:nvPr/>
        </p:nvSpPr>
        <p:spPr>
          <a:xfrm>
            <a:off x="4235116" y="6593303"/>
            <a:ext cx="4388622" cy="246221"/>
          </a:xfrm>
          <a:prstGeom prst="rect">
            <a:avLst/>
          </a:prstGeom>
          <a:noFill/>
        </p:spPr>
        <p:txBody>
          <a:bodyPr wrap="square" rtlCol="0">
            <a:spAutoFit/>
          </a:bodyPr>
          <a:lstStyle/>
          <a:p>
            <a:pPr algn="r"/>
            <a:r>
              <a:rPr lang="en-US" sz="1000" dirty="0" smtClean="0"/>
              <a:t>OCYF Bulletin 3130-12-03</a:t>
            </a:r>
            <a:endParaRPr lang="en-US" sz="1000" dirty="0"/>
          </a:p>
        </p:txBody>
      </p:sp>
    </p:spTree>
    <p:extLst>
      <p:ext uri="{BB962C8B-B14F-4D97-AF65-F5344CB8AC3E}">
        <p14:creationId xmlns:p14="http://schemas.microsoft.com/office/powerpoint/2010/main" val="407929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500"/>
                                  </p:stCondLst>
                                  <p:childTnLst>
                                    <p:set>
                                      <p:cBhvr>
                                        <p:cTn id="11" dur="1" fill="hold">
                                          <p:stCondLst>
                                            <p:cond delay="0"/>
                                          </p:stCondLst>
                                        </p:cTn>
                                        <p:tgtEl>
                                          <p:spTgt spid="34819">
                                            <p:txEl>
                                              <p:pRg st="2" end="2"/>
                                            </p:txEl>
                                          </p:spTgt>
                                        </p:tgtEl>
                                        <p:attrNameLst>
                                          <p:attrName>style.visibility</p:attrName>
                                        </p:attrNameLst>
                                      </p:cBhvr>
                                      <p:to>
                                        <p:strVal val="visible"/>
                                      </p:to>
                                    </p:set>
                                    <p:anim calcmode="lin" valueType="num">
                                      <p:cBhvr additive="base">
                                        <p:cTn id="12"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500"/>
                                  </p:stCondLst>
                                  <p:childTnLst>
                                    <p:set>
                                      <p:cBhvr>
                                        <p:cTn id="16" dur="1" fill="hold">
                                          <p:stCondLst>
                                            <p:cond delay="0"/>
                                          </p:stCondLst>
                                        </p:cTn>
                                        <p:tgtEl>
                                          <p:spTgt spid="34819">
                                            <p:txEl>
                                              <p:pRg st="4" end="4"/>
                                            </p:txEl>
                                          </p:spTgt>
                                        </p:tgtEl>
                                        <p:attrNameLst>
                                          <p:attrName>style.visibility</p:attrName>
                                        </p:attrNameLst>
                                      </p:cBhvr>
                                      <p:to>
                                        <p:strVal val="visible"/>
                                      </p:to>
                                    </p:set>
                                    <p:anim calcmode="lin" valueType="num">
                                      <p:cBhvr additive="base">
                                        <p:cTn id="17" dur="10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500"/>
                                  </p:stCondLst>
                                  <p:childTnLst>
                                    <p:set>
                                      <p:cBhvr>
                                        <p:cTn id="21" dur="1" fill="hold">
                                          <p:stCondLst>
                                            <p:cond delay="0"/>
                                          </p:stCondLst>
                                        </p:cTn>
                                        <p:tgtEl>
                                          <p:spTgt spid="34819">
                                            <p:txEl>
                                              <p:pRg st="6" end="6"/>
                                            </p:txEl>
                                          </p:spTgt>
                                        </p:tgtEl>
                                        <p:attrNameLst>
                                          <p:attrName>style.visibility</p:attrName>
                                        </p:attrNameLst>
                                      </p:cBhvr>
                                      <p:to>
                                        <p:strVal val="visible"/>
                                      </p:to>
                                    </p:set>
                                    <p:anim calcmode="lin" valueType="num">
                                      <p:cBhvr additive="base">
                                        <p:cTn id="22" dur="10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500"/>
                                  </p:stCondLst>
                                  <p:childTnLst>
                                    <p:set>
                                      <p:cBhvr>
                                        <p:cTn id="26" dur="1" fill="hold">
                                          <p:stCondLst>
                                            <p:cond delay="0"/>
                                          </p:stCondLst>
                                        </p:cTn>
                                        <p:tgtEl>
                                          <p:spTgt spid="34819">
                                            <p:txEl>
                                              <p:pRg st="8" end="8"/>
                                            </p:txEl>
                                          </p:spTgt>
                                        </p:tgtEl>
                                        <p:attrNameLst>
                                          <p:attrName>style.visibility</p:attrName>
                                        </p:attrNameLst>
                                      </p:cBhvr>
                                      <p:to>
                                        <p:strVal val="visible"/>
                                      </p:to>
                                    </p:set>
                                    <p:anim calcmode="lin" valueType="num">
                                      <p:cBhvr additive="base">
                                        <p:cTn id="27" dur="10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4" fill="hold" nodeType="afterEffect">
                                  <p:stCondLst>
                                    <p:cond delay="500"/>
                                  </p:stCondLst>
                                  <p:childTnLst>
                                    <p:set>
                                      <p:cBhvr>
                                        <p:cTn id="31" dur="1" fill="hold">
                                          <p:stCondLst>
                                            <p:cond delay="0"/>
                                          </p:stCondLst>
                                        </p:cTn>
                                        <p:tgtEl>
                                          <p:spTgt spid="34819">
                                            <p:txEl>
                                              <p:pRg st="10" end="10"/>
                                            </p:txEl>
                                          </p:spTgt>
                                        </p:tgtEl>
                                        <p:attrNameLst>
                                          <p:attrName>style.visibility</p:attrName>
                                        </p:attrNameLst>
                                      </p:cBhvr>
                                      <p:to>
                                        <p:strVal val="visible"/>
                                      </p:to>
                                    </p:set>
                                    <p:anim calcmode="lin" valueType="num">
                                      <p:cBhvr additive="base">
                                        <p:cTn id="32" dur="1000" fill="hold"/>
                                        <p:tgtEl>
                                          <p:spTgt spid="34819">
                                            <p:txEl>
                                              <p:pRg st="10" end="10"/>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4819">
                                            <p:txEl>
                                              <p:pRg st="10" end="10"/>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4" fill="hold" nodeType="afterEffect">
                                  <p:stCondLst>
                                    <p:cond delay="500"/>
                                  </p:stCondLst>
                                  <p:childTnLst>
                                    <p:set>
                                      <p:cBhvr>
                                        <p:cTn id="36" dur="1" fill="hold">
                                          <p:stCondLst>
                                            <p:cond delay="0"/>
                                          </p:stCondLst>
                                        </p:cTn>
                                        <p:tgtEl>
                                          <p:spTgt spid="34819">
                                            <p:txEl>
                                              <p:pRg st="12" end="12"/>
                                            </p:txEl>
                                          </p:spTgt>
                                        </p:tgtEl>
                                        <p:attrNameLst>
                                          <p:attrName>style.visibility</p:attrName>
                                        </p:attrNameLst>
                                      </p:cBhvr>
                                      <p:to>
                                        <p:strVal val="visible"/>
                                      </p:to>
                                    </p:set>
                                    <p:anim calcmode="lin" valueType="num">
                                      <p:cBhvr additive="base">
                                        <p:cTn id="37" dur="1000" fill="hold"/>
                                        <p:tgtEl>
                                          <p:spTgt spid="34819">
                                            <p:txEl>
                                              <p:pRg st="12" end="1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4819">
                                            <p:txEl>
                                              <p:pRg st="12" end="12"/>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0500"/>
                            </p:stCondLst>
                            <p:childTnLst>
                              <p:par>
                                <p:cTn id="40" presetID="2" presetClass="entr" presetSubtype="4" fill="hold" nodeType="afterEffect">
                                  <p:stCondLst>
                                    <p:cond delay="500"/>
                                  </p:stCondLst>
                                  <p:childTnLst>
                                    <p:set>
                                      <p:cBhvr>
                                        <p:cTn id="41" dur="1" fill="hold">
                                          <p:stCondLst>
                                            <p:cond delay="0"/>
                                          </p:stCondLst>
                                        </p:cTn>
                                        <p:tgtEl>
                                          <p:spTgt spid="34819">
                                            <p:txEl>
                                              <p:pRg st="14" end="14"/>
                                            </p:txEl>
                                          </p:spTgt>
                                        </p:tgtEl>
                                        <p:attrNameLst>
                                          <p:attrName>style.visibility</p:attrName>
                                        </p:attrNameLst>
                                      </p:cBhvr>
                                      <p:to>
                                        <p:strVal val="visible"/>
                                      </p:to>
                                    </p:set>
                                    <p:anim calcmode="lin" valueType="num">
                                      <p:cBhvr additive="base">
                                        <p:cTn id="42" dur="1000" fill="hold"/>
                                        <p:tgtEl>
                                          <p:spTgt spid="34819">
                                            <p:txEl>
                                              <p:pRg st="14" end="14"/>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481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3" y="779929"/>
            <a:ext cx="8781393" cy="524436"/>
          </a:xfrm>
        </p:spPr>
        <p:txBody>
          <a:bodyPr/>
          <a:lstStyle/>
          <a:p>
            <a:r>
              <a:rPr lang="en-US" dirty="0" smtClean="0"/>
              <a:t>Activity: Reviewing the Eight Core Components</a:t>
            </a:r>
            <a:endParaRPr lang="en-US" dirty="0"/>
          </a:p>
        </p:txBody>
      </p:sp>
      <p:sp>
        <p:nvSpPr>
          <p:cNvPr id="4" name="Content Placeholder 3"/>
          <p:cNvSpPr>
            <a:spLocks noGrp="1"/>
          </p:cNvSpPr>
          <p:nvPr>
            <p:ph sz="half" idx="2"/>
          </p:nvPr>
        </p:nvSpPr>
        <p:spPr>
          <a:xfrm>
            <a:off x="3610303" y="1526942"/>
            <a:ext cx="5281449" cy="4337836"/>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b="1" dirty="0">
                <a:solidFill>
                  <a:schemeClr val="accent2">
                    <a:lumMod val="75000"/>
                  </a:schemeClr>
                </a:solidFill>
              </a:rPr>
              <a:t>Directions: </a:t>
            </a:r>
            <a:r>
              <a:rPr lang="en-US" dirty="0">
                <a:solidFill>
                  <a:schemeClr val="accent2">
                    <a:lumMod val="75000"/>
                  </a:schemeClr>
                </a:solidFill>
              </a:rPr>
              <a:t>D</a:t>
            </a:r>
            <a:r>
              <a:rPr lang="en-US" dirty="0" smtClean="0">
                <a:solidFill>
                  <a:schemeClr val="accent2">
                    <a:lumMod val="75000"/>
                  </a:schemeClr>
                </a:solidFill>
              </a:rPr>
              <a:t>evelop </a:t>
            </a:r>
            <a:r>
              <a:rPr lang="en-US" dirty="0">
                <a:solidFill>
                  <a:schemeClr val="accent2">
                    <a:lumMod val="75000"/>
                  </a:schemeClr>
                </a:solidFill>
              </a:rPr>
              <a:t>the expertise </a:t>
            </a:r>
            <a:r>
              <a:rPr lang="en-US" dirty="0" smtClean="0">
                <a:solidFill>
                  <a:schemeClr val="accent2">
                    <a:lumMod val="75000"/>
                  </a:schemeClr>
                </a:solidFill>
              </a:rPr>
              <a:t>of </a:t>
            </a:r>
            <a:r>
              <a:rPr lang="en-US" dirty="0">
                <a:solidFill>
                  <a:schemeClr val="accent2">
                    <a:lumMod val="75000"/>
                  </a:schemeClr>
                </a:solidFill>
              </a:rPr>
              <a:t>your </a:t>
            </a:r>
            <a:r>
              <a:rPr lang="en-US" dirty="0" smtClean="0">
                <a:solidFill>
                  <a:schemeClr val="accent2">
                    <a:lumMod val="75000"/>
                  </a:schemeClr>
                </a:solidFill>
              </a:rPr>
              <a:t>group:</a:t>
            </a:r>
          </a:p>
          <a:p>
            <a:r>
              <a:rPr lang="en-US" dirty="0" smtClean="0">
                <a:solidFill>
                  <a:schemeClr val="accent2">
                    <a:lumMod val="75000"/>
                  </a:schemeClr>
                </a:solidFill>
              </a:rPr>
              <a:t> Review </a:t>
            </a:r>
            <a:r>
              <a:rPr lang="en-US" dirty="0">
                <a:solidFill>
                  <a:schemeClr val="accent2">
                    <a:lumMod val="75000"/>
                  </a:schemeClr>
                </a:solidFill>
              </a:rPr>
              <a:t>the content </a:t>
            </a:r>
            <a:r>
              <a:rPr lang="en-US" dirty="0" smtClean="0">
                <a:solidFill>
                  <a:schemeClr val="accent2">
                    <a:lumMod val="75000"/>
                  </a:schemeClr>
                </a:solidFill>
              </a:rPr>
              <a:t>together</a:t>
            </a:r>
            <a:r>
              <a:rPr lang="en-US" dirty="0">
                <a:solidFill>
                  <a:schemeClr val="accent2">
                    <a:lumMod val="75000"/>
                  </a:schemeClr>
                </a:solidFill>
              </a:rPr>
              <a:t>. </a:t>
            </a:r>
          </a:p>
          <a:p>
            <a:pPr lvl="0"/>
            <a:r>
              <a:rPr lang="en-US" dirty="0" smtClean="0">
                <a:solidFill>
                  <a:schemeClr val="accent2">
                    <a:lumMod val="75000"/>
                  </a:schemeClr>
                </a:solidFill>
              </a:rPr>
              <a:t>Work </a:t>
            </a:r>
            <a:r>
              <a:rPr lang="en-US" dirty="0">
                <a:solidFill>
                  <a:schemeClr val="accent2">
                    <a:lumMod val="75000"/>
                  </a:schemeClr>
                </a:solidFill>
              </a:rPr>
              <a:t>through anything that is not clear. </a:t>
            </a:r>
          </a:p>
          <a:p>
            <a:pPr lvl="0"/>
            <a:r>
              <a:rPr lang="en-US" dirty="0" smtClean="0">
                <a:solidFill>
                  <a:schemeClr val="accent2">
                    <a:lumMod val="75000"/>
                  </a:schemeClr>
                </a:solidFill>
              </a:rPr>
              <a:t>Summarize by answering </a:t>
            </a:r>
            <a:r>
              <a:rPr lang="en-US" dirty="0">
                <a:solidFill>
                  <a:schemeClr val="accent2">
                    <a:lumMod val="75000"/>
                  </a:schemeClr>
                </a:solidFill>
              </a:rPr>
              <a:t>the questions </a:t>
            </a:r>
            <a:r>
              <a:rPr lang="en-US" dirty="0" smtClean="0">
                <a:solidFill>
                  <a:schemeClr val="accent2">
                    <a:lumMod val="75000"/>
                  </a:schemeClr>
                </a:solidFill>
              </a:rPr>
              <a:t>provided.</a:t>
            </a:r>
          </a:p>
          <a:p>
            <a:pPr lvl="0"/>
            <a:r>
              <a:rPr lang="en-US" dirty="0" smtClean="0">
                <a:solidFill>
                  <a:schemeClr val="accent2">
                    <a:lumMod val="75000"/>
                  </a:schemeClr>
                </a:solidFill>
              </a:rPr>
              <a:t>Make </a:t>
            </a:r>
            <a:r>
              <a:rPr lang="en-US" dirty="0">
                <a:solidFill>
                  <a:schemeClr val="accent2">
                    <a:lumMod val="75000"/>
                  </a:schemeClr>
                </a:solidFill>
              </a:rPr>
              <a:t>sure all group members are </a:t>
            </a:r>
            <a:r>
              <a:rPr lang="en-US" dirty="0" smtClean="0">
                <a:solidFill>
                  <a:schemeClr val="accent2">
                    <a:lumMod val="75000"/>
                  </a:schemeClr>
                </a:solidFill>
              </a:rPr>
              <a:t>ready </a:t>
            </a:r>
            <a:r>
              <a:rPr lang="en-US" dirty="0">
                <a:solidFill>
                  <a:schemeClr val="accent2">
                    <a:lumMod val="75000"/>
                  </a:schemeClr>
                </a:solidFill>
              </a:rPr>
              <a:t>to </a:t>
            </a:r>
            <a:r>
              <a:rPr lang="en-US" dirty="0" smtClean="0">
                <a:solidFill>
                  <a:schemeClr val="accent2">
                    <a:lumMod val="75000"/>
                  </a:schemeClr>
                </a:solidFill>
              </a:rPr>
              <a:t>share the summary with others</a:t>
            </a:r>
            <a:endParaRPr lang="en-US" dirty="0">
              <a:solidFill>
                <a:schemeClr val="accent2">
                  <a:lumMod val="75000"/>
                </a:schemeClr>
              </a:solidFill>
            </a:endParaRPr>
          </a:p>
          <a:p>
            <a:endParaRPr lang="en-US" dirty="0">
              <a:solidFill>
                <a:schemeClr val="accent2">
                  <a:lumMod val="75000"/>
                </a:schemeClr>
              </a:solidFill>
            </a:endParaRP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pPr>
                <a:defRPr/>
              </a:pPr>
              <a:t>41</a:t>
            </a:fld>
            <a:endParaRPr lang="en-US" sz="1400" dirty="0">
              <a:latin typeface="Arial" charset="0"/>
            </a:endParaRPr>
          </a:p>
        </p:txBody>
      </p:sp>
      <p:pic>
        <p:nvPicPr>
          <p:cNvPr id="1026" name="Picture 2" descr="View details"/>
          <p:cNvPicPr>
            <a:picLocks noGrp="1" noChangeAspect="1" noChangeArrowheads="1"/>
          </p:cNvPicPr>
          <p:nvPr>
            <p:ph sz="half" idx="1"/>
          </p:nvPr>
        </p:nvPicPr>
        <p:blipFill rotWithShape="1">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backgroundRemoval t="0" b="100000" l="0" r="100000">
                        <a14:backgroundMark x1="5921" y1="22396" x2="5921" y2="22396"/>
                      </a14:backgroundRemoval>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bwMode="auto">
          <a:xfrm>
            <a:off x="15761" y="1291701"/>
            <a:ext cx="3878298" cy="4913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046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78" y="953355"/>
            <a:ext cx="7772400" cy="524436"/>
          </a:xfrm>
        </p:spPr>
        <p:txBody>
          <a:bodyPr/>
          <a:lstStyle/>
          <a:p>
            <a:r>
              <a:rPr lang="en-US" dirty="0" smtClean="0"/>
              <a:t>Rapid Review:</a:t>
            </a:r>
            <a:endParaRPr lang="en-US" dirty="0"/>
          </a:p>
        </p:txBody>
      </p:sp>
      <p:sp>
        <p:nvSpPr>
          <p:cNvPr id="3" name="Content Placeholder 2"/>
          <p:cNvSpPr>
            <a:spLocks noGrp="1"/>
          </p:cNvSpPr>
          <p:nvPr>
            <p:ph sz="half" idx="1"/>
          </p:nvPr>
        </p:nvSpPr>
        <p:spPr>
          <a:xfrm>
            <a:off x="204949" y="1700367"/>
            <a:ext cx="6763409" cy="3927923"/>
          </a:xfrm>
        </p:spPr>
        <p:style>
          <a:lnRef idx="2">
            <a:schemeClr val="accent2"/>
          </a:lnRef>
          <a:fillRef idx="1">
            <a:schemeClr val="lt1"/>
          </a:fillRef>
          <a:effectRef idx="0">
            <a:schemeClr val="accent2"/>
          </a:effectRef>
          <a:fontRef idx="minor">
            <a:schemeClr val="dk1"/>
          </a:fontRef>
        </p:style>
        <p:txBody>
          <a:bodyPr/>
          <a:lstStyle/>
          <a:p>
            <a:r>
              <a:rPr lang="en-US" b="1" dirty="0" smtClean="0">
                <a:solidFill>
                  <a:schemeClr val="accent2">
                    <a:lumMod val="75000"/>
                  </a:schemeClr>
                </a:solidFill>
              </a:rPr>
              <a:t>How would you explain concurrent planning?</a:t>
            </a:r>
          </a:p>
          <a:p>
            <a:pPr lvl="0"/>
            <a:r>
              <a:rPr lang="en-US" b="1" dirty="0">
                <a:solidFill>
                  <a:schemeClr val="accent2">
                    <a:lumMod val="75000"/>
                  </a:schemeClr>
                </a:solidFill>
              </a:rPr>
              <a:t>W</a:t>
            </a:r>
            <a:r>
              <a:rPr lang="en-US" b="1" dirty="0" smtClean="0">
                <a:solidFill>
                  <a:schemeClr val="accent2">
                    <a:lumMod val="75000"/>
                  </a:schemeClr>
                </a:solidFill>
              </a:rPr>
              <a:t>hy does Pennsylvania employ </a:t>
            </a:r>
            <a:r>
              <a:rPr lang="en-US" b="1" dirty="0">
                <a:solidFill>
                  <a:schemeClr val="accent2">
                    <a:lumMod val="75000"/>
                  </a:schemeClr>
                </a:solidFill>
              </a:rPr>
              <a:t>concurrent planning as a permanency planning </a:t>
            </a:r>
            <a:r>
              <a:rPr lang="en-US" b="1" dirty="0" smtClean="0">
                <a:solidFill>
                  <a:schemeClr val="accent2">
                    <a:lumMod val="75000"/>
                  </a:schemeClr>
                </a:solidFill>
              </a:rPr>
              <a:t>strategy?</a:t>
            </a:r>
          </a:p>
          <a:p>
            <a:pPr lvl="0"/>
            <a:r>
              <a:rPr lang="en-US" b="1" dirty="0" smtClean="0">
                <a:solidFill>
                  <a:schemeClr val="accent2">
                    <a:lumMod val="75000"/>
                  </a:schemeClr>
                </a:solidFill>
              </a:rPr>
              <a:t>Who gets a concurrent plan?</a:t>
            </a:r>
          </a:p>
          <a:p>
            <a:pPr lvl="0"/>
            <a:r>
              <a:rPr lang="en-US" b="1" dirty="0" smtClean="0">
                <a:solidFill>
                  <a:schemeClr val="accent2">
                    <a:lumMod val="75000"/>
                  </a:schemeClr>
                </a:solidFill>
              </a:rPr>
              <a:t>Recap </a:t>
            </a:r>
            <a:r>
              <a:rPr lang="en-US" b="1" dirty="0">
                <a:solidFill>
                  <a:schemeClr val="accent2">
                    <a:lumMod val="75000"/>
                  </a:schemeClr>
                </a:solidFill>
              </a:rPr>
              <a:t>the eight </a:t>
            </a:r>
            <a:r>
              <a:rPr lang="en-US" b="1" dirty="0" smtClean="0">
                <a:solidFill>
                  <a:schemeClr val="accent2">
                    <a:lumMod val="75000"/>
                  </a:schemeClr>
                </a:solidFill>
              </a:rPr>
              <a:t>core components       </a:t>
            </a:r>
            <a:r>
              <a:rPr lang="en-US" b="1" dirty="0">
                <a:solidFill>
                  <a:schemeClr val="accent2">
                    <a:lumMod val="75000"/>
                  </a:schemeClr>
                </a:solidFill>
              </a:rPr>
              <a:t>of a good </a:t>
            </a:r>
            <a:r>
              <a:rPr lang="en-US" b="1" dirty="0" smtClean="0">
                <a:solidFill>
                  <a:schemeClr val="accent2">
                    <a:lumMod val="75000"/>
                  </a:schemeClr>
                </a:solidFill>
              </a:rPr>
              <a:t> concurrent plan</a:t>
            </a:r>
            <a:r>
              <a:rPr lang="en-US" b="1" dirty="0">
                <a:solidFill>
                  <a:schemeClr val="accent2">
                    <a:lumMod val="75000"/>
                  </a:schemeClr>
                </a:solidFill>
              </a:rPr>
              <a:t>.</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42</a:t>
            </a:fld>
            <a:endParaRPr lang="en-US" dirty="0">
              <a:latin typeface="Arial" charset="0"/>
            </a:endParaRPr>
          </a:p>
        </p:txBody>
      </p:sp>
      <p:pic>
        <p:nvPicPr>
          <p:cNvPr id="2050" name="Picture 2"/>
          <p:cNvPicPr>
            <a:picLocks noGrp="1" noChangeAspect="1" noChangeArrowheads="1"/>
          </p:cNvPicPr>
          <p:nvPr>
            <p:ph sz="half" idx="2"/>
          </p:nvPr>
        </p:nvPicPr>
        <p:blipFill>
          <a:blip r:embed="rId3">
            <a:duotone>
              <a:prstClr val="black"/>
              <a:srgbClr val="D9C3A5">
                <a:tint val="50000"/>
                <a:satMod val="180000"/>
              </a:srgbClr>
            </a:duotone>
            <a:lum contrast="20000"/>
            <a:extLst>
              <a:ext uri="{28A0092B-C50C-407E-A947-70E740481C1C}">
                <a14:useLocalDpi xmlns:a14="http://schemas.microsoft.com/office/drawing/2010/main" val="0"/>
              </a:ext>
            </a:extLst>
          </a:blip>
          <a:srcRect/>
          <a:stretch>
            <a:fillRect/>
          </a:stretch>
        </p:blipFill>
        <p:spPr bwMode="auto">
          <a:xfrm>
            <a:off x="5849011" y="2238703"/>
            <a:ext cx="3328650" cy="4067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733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43</a:t>
            </a:fld>
            <a:endParaRPr lang="en-US" dirty="0">
              <a:latin typeface="Arial" charset="0"/>
            </a:endParaRPr>
          </a:p>
        </p:txBody>
      </p:sp>
      <p:pic>
        <p:nvPicPr>
          <p:cNvPr id="1026" name="Picture 2" descr="C:\Users\mmarchi\Desktop\MR900390978.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7437" y="2334849"/>
            <a:ext cx="2546978" cy="3107785"/>
          </a:xfrm>
          <a:prstGeom prst="rect">
            <a:avLst/>
          </a:prstGeom>
          <a:noFill/>
          <a:ln w="76200" cmpd="tri">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0168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 y="1781503"/>
            <a:ext cx="8273997" cy="945931"/>
          </a:xfrm>
        </p:spPr>
        <p:txBody>
          <a:bodyPr/>
          <a:lstStyle/>
          <a:p>
            <a:r>
              <a:rPr lang="en-US" dirty="0" smtClean="0"/>
              <a:t>Section VI:</a:t>
            </a:r>
            <a:endParaRPr lang="en-US" dirty="0"/>
          </a:p>
        </p:txBody>
      </p:sp>
      <p:sp>
        <p:nvSpPr>
          <p:cNvPr id="3" name="Text Placeholder 2"/>
          <p:cNvSpPr>
            <a:spLocks noGrp="1"/>
          </p:cNvSpPr>
          <p:nvPr>
            <p:ph type="body" idx="1"/>
          </p:nvPr>
        </p:nvSpPr>
        <p:spPr>
          <a:xfrm>
            <a:off x="189186" y="2743315"/>
            <a:ext cx="5312999" cy="835572"/>
          </a:xfrm>
        </p:spPr>
        <p:txBody>
          <a:bodyPr/>
          <a:lstStyle/>
          <a:p>
            <a:r>
              <a:rPr lang="en-US" b="1" dirty="0" smtClean="0"/>
              <a:t>Clear Timelines</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44</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717" y="3909848"/>
            <a:ext cx="5155324" cy="1323439"/>
          </a:xfrm>
          <a:prstGeom prst="rect">
            <a:avLst/>
          </a:prstGeom>
          <a:noFill/>
        </p:spPr>
        <p:txBody>
          <a:bodyPr wrap="square" rtlCol="0">
            <a:spAutoFit/>
          </a:bodyPr>
          <a:lstStyle/>
          <a:p>
            <a:r>
              <a:rPr lang="en-US" sz="2000" b="1" dirty="0"/>
              <a:t>Section</a:t>
            </a:r>
            <a:r>
              <a:rPr lang="x-none" sz="2000" b="1"/>
              <a:t> Objective</a:t>
            </a:r>
            <a:r>
              <a:rPr lang="x-none" sz="2000" b="1" smtClean="0"/>
              <a:t>:</a:t>
            </a:r>
            <a:endParaRPr lang="en-US" sz="2000" dirty="0" smtClean="0"/>
          </a:p>
          <a:p>
            <a:pPr marL="342900" lvl="0" indent="-342900">
              <a:buFont typeface="Arial" panose="020B0604020202020204" pitchFamily="34" charset="0"/>
              <a:buChar char="•"/>
            </a:pPr>
            <a:r>
              <a:rPr lang="en-US" sz="2000" dirty="0" smtClean="0"/>
              <a:t>Identify </a:t>
            </a:r>
            <a:r>
              <a:rPr lang="en-US" sz="2000" dirty="0"/>
              <a:t>timeframes associated with the five </a:t>
            </a:r>
            <a:r>
              <a:rPr lang="en-US" sz="2000" dirty="0" smtClean="0"/>
              <a:t>permanency </a:t>
            </a:r>
            <a:r>
              <a:rPr lang="en-US" sz="2000" dirty="0"/>
              <a:t>goals, as outlined in the Concurrent Planning Bulletin. </a:t>
            </a:r>
          </a:p>
        </p:txBody>
      </p:sp>
    </p:spTree>
    <p:extLst>
      <p:ext uri="{BB962C8B-B14F-4D97-AF65-F5344CB8AC3E}">
        <p14:creationId xmlns:p14="http://schemas.microsoft.com/office/powerpoint/2010/main" val="18074739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Handouts</a:t>
            </a:r>
            <a:endParaRPr lang="en-US" dirty="0"/>
          </a:p>
        </p:txBody>
      </p:sp>
      <p:sp>
        <p:nvSpPr>
          <p:cNvPr id="6" name="Text Placeholder 5"/>
          <p:cNvSpPr>
            <a:spLocks noGrp="1"/>
          </p:cNvSpPr>
          <p:nvPr>
            <p:ph type="body" idx="1"/>
          </p:nvPr>
        </p:nvSpPr>
        <p:spPr>
          <a:xfrm>
            <a:off x="286603" y="1292772"/>
            <a:ext cx="4210785" cy="720739"/>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2200" dirty="0" smtClean="0">
                <a:solidFill>
                  <a:schemeClr val="accent6">
                    <a:lumMod val="75000"/>
                  </a:schemeClr>
                </a:solidFill>
              </a:rPr>
              <a:t>Permanency </a:t>
            </a:r>
            <a:r>
              <a:rPr lang="en-US" sz="2200" dirty="0">
                <a:solidFill>
                  <a:schemeClr val="accent6">
                    <a:lumMod val="75000"/>
                  </a:schemeClr>
                </a:solidFill>
              </a:rPr>
              <a:t> </a:t>
            </a:r>
            <a:r>
              <a:rPr lang="en-US" sz="2200" dirty="0" smtClean="0">
                <a:solidFill>
                  <a:schemeClr val="accent6">
                    <a:lumMod val="75000"/>
                  </a:schemeClr>
                </a:solidFill>
              </a:rPr>
              <a:t>           Timelines</a:t>
            </a:r>
          </a:p>
        </p:txBody>
      </p:sp>
      <p:pic>
        <p:nvPicPr>
          <p:cNvPr id="5122" name="Picture 2"/>
          <p:cNvPicPr>
            <a:picLocks noGrp="1" noChangeAspect="1" noChangeArrowheads="1"/>
          </p:cNvPicPr>
          <p:nvPr>
            <p:ph sz="half" idx="2"/>
          </p:nvPr>
        </p:nvPicPr>
        <p:blipFill>
          <a:blip r:embed="rId2">
            <a:duotone>
              <a:prstClr val="black"/>
              <a:srgbClr val="D9C3A5">
                <a:tint val="50000"/>
                <a:satMod val="180000"/>
              </a:srgbClr>
            </a:duotone>
            <a:lum bright="20000" contrast="40000"/>
            <a:extLst>
              <a:ext uri="{28A0092B-C50C-407E-A947-70E740481C1C}">
                <a14:useLocalDpi xmlns:a14="http://schemas.microsoft.com/office/drawing/2010/main" val="0"/>
              </a:ext>
            </a:extLst>
          </a:blip>
          <a:stretch>
            <a:fillRect/>
          </a:stretch>
        </p:blipFill>
        <p:spPr bwMode="auto">
          <a:xfrm>
            <a:off x="500972" y="2156347"/>
            <a:ext cx="3652256" cy="35980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7" name="Text Placeholder 6"/>
          <p:cNvSpPr>
            <a:spLocks noGrp="1"/>
          </p:cNvSpPr>
          <p:nvPr>
            <p:ph type="body" sz="quarter" idx="3"/>
          </p:nvPr>
        </p:nvSpPr>
        <p:spPr>
          <a:xfrm>
            <a:off x="4645025" y="1261241"/>
            <a:ext cx="4171429" cy="752270"/>
          </a:xfr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2200" dirty="0" smtClean="0">
                <a:solidFill>
                  <a:schemeClr val="accent6">
                    <a:lumMod val="75000"/>
                  </a:schemeClr>
                </a:solidFill>
              </a:rPr>
              <a:t>Permanency Goal Comparisons</a:t>
            </a:r>
            <a:endParaRPr lang="en-US" sz="2200" dirty="0">
              <a:solidFill>
                <a:schemeClr val="accent6">
                  <a:lumMod val="75000"/>
                </a:schemeClr>
              </a:solidFill>
            </a:endParaRPr>
          </a:p>
        </p:txBody>
      </p:sp>
      <p:sp>
        <p:nvSpPr>
          <p:cNvPr id="5" name="Slide Number Placeholder 4"/>
          <p:cNvSpPr>
            <a:spLocks noGrp="1"/>
          </p:cNvSpPr>
          <p:nvPr>
            <p:ph type="sldNum" sz="quarter" idx="11"/>
          </p:nvPr>
        </p:nvSpPr>
        <p:spPr/>
        <p:txBody>
          <a:bodyPr/>
          <a:lstStyle/>
          <a:p>
            <a:pPr>
              <a:defRPr/>
            </a:pPr>
            <a:fld id="{7F7BBE67-B3D0-4F17-AB43-0FFFF70BD775}" type="slidenum">
              <a:rPr lang="en-US" smtClean="0">
                <a:solidFill>
                  <a:srgbClr val="000000"/>
                </a:solidFill>
              </a:rPr>
              <a:pPr>
                <a:defRPr/>
              </a:pPr>
              <a:t>45</a:t>
            </a:fld>
            <a:endParaRPr lang="en-US" sz="1400" dirty="0">
              <a:solidFill>
                <a:srgbClr val="000000"/>
              </a:solidFill>
              <a:latin typeface="Arial" charset="0"/>
            </a:endParaRPr>
          </a:p>
        </p:txBody>
      </p:sp>
      <p:pic>
        <p:nvPicPr>
          <p:cNvPr id="5123" name="Picture 3"/>
          <p:cNvPicPr>
            <a:picLocks noGrp="1" noChangeAspect="1" noChangeArrowheads="1"/>
          </p:cNvPicPr>
          <p:nvPr>
            <p:ph sz="quarter" idx="4"/>
          </p:nvPr>
        </p:nvPicPr>
        <p:blipFill>
          <a:blip r:embed="rId3">
            <a:duotone>
              <a:prstClr val="black"/>
              <a:srgbClr val="D9C3A5">
                <a:tint val="50000"/>
                <a:satMod val="180000"/>
              </a:srgbClr>
            </a:duotone>
            <a:lum bright="20000" contrast="20000"/>
            <a:extLst>
              <a:ext uri="{28A0092B-C50C-407E-A947-70E740481C1C}">
                <a14:useLocalDpi xmlns:a14="http://schemas.microsoft.com/office/drawing/2010/main" val="0"/>
              </a:ext>
            </a:extLst>
          </a:blip>
          <a:srcRect/>
          <a:stretch>
            <a:fillRect/>
          </a:stretch>
        </p:blipFill>
        <p:spPr bwMode="auto">
          <a:xfrm>
            <a:off x="4950367" y="2183643"/>
            <a:ext cx="3597126" cy="359123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45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1000"/>
                                        <p:tgtEl>
                                          <p:spTgt spid="5122"/>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7">
                                            <p:bg/>
                                          </p:spTgt>
                                        </p:tgtEl>
                                        <p:attrNameLst>
                                          <p:attrName>style.visibility</p:attrName>
                                        </p:attrNameLst>
                                      </p:cBhvr>
                                      <p:to>
                                        <p:strVal val="visible"/>
                                      </p:to>
                                    </p:set>
                                    <p:animEffect transition="in" filter="fade">
                                      <p:cBhvr>
                                        <p:cTn id="16" dur="1000"/>
                                        <p:tgtEl>
                                          <p:spTgt spid="7">
                                            <p:bg/>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childTnLst>
                                </p:cTn>
                              </p:par>
                              <p:par>
                                <p:cTn id="20" presetID="10" presetClass="entr" presetSubtype="0" fill="hold" nodeType="withEffect">
                                  <p:stCondLst>
                                    <p:cond delay="1000"/>
                                  </p:stCondLst>
                                  <p:childTnLst>
                                    <p:set>
                                      <p:cBhvr>
                                        <p:cTn id="21" dur="1" fill="hold">
                                          <p:stCondLst>
                                            <p:cond delay="0"/>
                                          </p:stCondLst>
                                        </p:cTn>
                                        <p:tgtEl>
                                          <p:spTgt spid="5123"/>
                                        </p:tgtEl>
                                        <p:attrNameLst>
                                          <p:attrName>style.visibility</p:attrName>
                                        </p:attrNameLst>
                                      </p:cBhvr>
                                      <p:to>
                                        <p:strVal val="visible"/>
                                      </p:to>
                                    </p:set>
                                    <p:animEffect transition="in" filter="fade">
                                      <p:cBhvr>
                                        <p:cTn id="22" dur="1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Pair Share</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46</a:t>
            </a:fld>
            <a:endParaRPr lang="en-US" dirty="0">
              <a:solidFill>
                <a:srgbClr val="000000"/>
              </a:solidFill>
              <a:latin typeface="Arial" charset="0"/>
            </a:endParaRPr>
          </a:p>
        </p:txBody>
      </p:sp>
      <p:pic>
        <p:nvPicPr>
          <p:cNvPr id="6146" name="Picture 2"/>
          <p:cNvPicPr>
            <a:picLocks noGrp="1" noChangeAspect="1" noChangeArrowheads="1"/>
          </p:cNvPicPr>
          <p:nvPr>
            <p:ph idx="1"/>
          </p:nvPr>
        </p:nvPicPr>
        <p:blipFill>
          <a:blip r:embed="rId2">
            <a:duotone>
              <a:prstClr val="black"/>
              <a:schemeClr val="accent2">
                <a:tint val="45000"/>
                <a:satMod val="400000"/>
              </a:schemeClr>
            </a:duotone>
            <a:lum bright="20000" contrast="-20000"/>
            <a:extLst>
              <a:ext uri="{28A0092B-C50C-407E-A947-70E740481C1C}">
                <a14:useLocalDpi xmlns:a14="http://schemas.microsoft.com/office/drawing/2010/main" val="0"/>
              </a:ext>
            </a:extLst>
          </a:blip>
          <a:srcRect/>
          <a:stretch>
            <a:fillRect/>
          </a:stretch>
        </p:blipFill>
        <p:spPr bwMode="auto">
          <a:xfrm>
            <a:off x="3807724" y="1450292"/>
            <a:ext cx="4910825" cy="485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0501" y="2552146"/>
            <a:ext cx="2825087"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srgbClr val="2D2D8A">
                    <a:lumMod val="75000"/>
                  </a:srgbClr>
                </a:solidFill>
              </a:rPr>
              <a:t>Discuss the two handouts, the information they contain, and ways you may use them as job aids.</a:t>
            </a:r>
            <a:endParaRPr lang="en-US" b="1" dirty="0">
              <a:solidFill>
                <a:srgbClr val="2D2D8A">
                  <a:lumMod val="75000"/>
                </a:srgbClr>
              </a:solidFill>
            </a:endParaRPr>
          </a:p>
        </p:txBody>
      </p:sp>
    </p:spTree>
    <p:extLst>
      <p:ext uri="{BB962C8B-B14F-4D97-AF65-F5344CB8AC3E}">
        <p14:creationId xmlns:p14="http://schemas.microsoft.com/office/powerpoint/2010/main" val="8278288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196940" y="861989"/>
            <a:ext cx="8229600" cy="748447"/>
          </a:xfrm>
        </p:spPr>
        <p:txBody>
          <a:bodyPr/>
          <a:lstStyle/>
          <a:p>
            <a:pPr eaLnBrk="1" hangingPunct="1"/>
            <a:r>
              <a:rPr lang="en-US" dirty="0" smtClean="0"/>
              <a:t>Concurrent Planning: </a:t>
            </a:r>
            <a:br>
              <a:rPr lang="en-US" dirty="0" smtClean="0"/>
            </a:br>
            <a:r>
              <a:rPr lang="en-US" dirty="0" smtClean="0"/>
              <a:t>Reasonable Efforts Toward Both Goals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61704457"/>
              </p:ext>
            </p:extLst>
          </p:nvPr>
        </p:nvGraphicFramePr>
        <p:xfrm>
          <a:off x="382141" y="1965289"/>
          <a:ext cx="7110483" cy="3507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FF766452-C29C-43B7-BD9F-E76EF1D04492}" type="slidenum">
              <a:rPr lang="en-US" smtClean="0">
                <a:solidFill>
                  <a:srgbClr val="000000"/>
                </a:solidFill>
              </a:rPr>
              <a:pPr>
                <a:defRPr/>
              </a:pPr>
              <a:t>47</a:t>
            </a:fld>
            <a:endParaRPr lang="en-US" dirty="0">
              <a:solidFill>
                <a:srgbClr val="000000"/>
              </a:solidFill>
            </a:endParaRPr>
          </a:p>
        </p:txBody>
      </p:sp>
      <p:pic>
        <p:nvPicPr>
          <p:cNvPr id="1026" name="Picture 2" descr="C:\Users\swatt\AppData\Local\Microsoft\Windows\Temporary Internet Files\Content.IE5\2VTMJKKY\MC900318860[1].wmf"/>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12978" y="1637731"/>
            <a:ext cx="1823314" cy="405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B85F6493-E7DF-469B-B36E-948C0B365DC4}"/>
                                            </p:graphicEl>
                                          </p:spTgt>
                                        </p:tgtEl>
                                        <p:attrNameLst>
                                          <p:attrName>style.visibility</p:attrName>
                                        </p:attrNameLst>
                                      </p:cBhvr>
                                      <p:to>
                                        <p:strVal val="visible"/>
                                      </p:to>
                                    </p:set>
                                    <p:animEffect transition="in" filter="wipe(left)">
                                      <p:cBhvr>
                                        <p:cTn id="7" dur="1000"/>
                                        <p:tgtEl>
                                          <p:spTgt spid="2">
                                            <p:graphicEl>
                                              <a:dgm id="{B85F6493-E7DF-469B-B36E-948C0B365DC4}"/>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graphicEl>
                                              <a:dgm id="{41D73B35-98DE-4181-AD0F-736C2A1F019E}"/>
                                            </p:graphicEl>
                                          </p:spTgt>
                                        </p:tgtEl>
                                        <p:attrNameLst>
                                          <p:attrName>style.visibility</p:attrName>
                                        </p:attrNameLst>
                                      </p:cBhvr>
                                      <p:to>
                                        <p:strVal val="visible"/>
                                      </p:to>
                                    </p:set>
                                    <p:animEffect transition="in" filter="wipe(left)">
                                      <p:cBhvr>
                                        <p:cTn id="10" dur="1000"/>
                                        <p:tgtEl>
                                          <p:spTgt spid="2">
                                            <p:graphicEl>
                                              <a:dgm id="{41D73B35-98DE-4181-AD0F-736C2A1F019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656" y="914408"/>
            <a:ext cx="7772400" cy="976822"/>
          </a:xfrm>
        </p:spPr>
        <p:txBody>
          <a:bodyPr/>
          <a:lstStyle/>
          <a:p>
            <a:r>
              <a:rPr lang="en-US" dirty="0" smtClean="0"/>
              <a:t>A Key Reminder</a:t>
            </a:r>
            <a:br>
              <a:rPr lang="en-US" dirty="0" smtClean="0"/>
            </a:br>
            <a:r>
              <a:rPr lang="en-US" dirty="0" smtClean="0"/>
              <a:t>TPR: When to File </a:t>
            </a:r>
            <a:br>
              <a:rPr lang="en-US" dirty="0" smtClean="0"/>
            </a:br>
            <a:endParaRPr lang="en-US" dirty="0"/>
          </a:p>
        </p:txBody>
      </p:sp>
      <p:sp>
        <p:nvSpPr>
          <p:cNvPr id="3" name="Content Placeholder 2"/>
          <p:cNvSpPr>
            <a:spLocks noGrp="1"/>
          </p:cNvSpPr>
          <p:nvPr>
            <p:ph sz="half" idx="1"/>
          </p:nvPr>
        </p:nvSpPr>
        <p:spPr>
          <a:xfrm>
            <a:off x="205771" y="1702676"/>
            <a:ext cx="3810000" cy="4540469"/>
          </a:xfrm>
        </p:spPr>
        <p:txBody>
          <a:bodyPr/>
          <a:lstStyle/>
          <a:p>
            <a:pPr marL="0" indent="0">
              <a:buNone/>
            </a:pPr>
            <a:r>
              <a:rPr lang="en-US" sz="2400" b="1" dirty="0" smtClean="0">
                <a:solidFill>
                  <a:schemeClr val="accent6">
                    <a:lumMod val="75000"/>
                  </a:schemeClr>
                </a:solidFill>
              </a:rPr>
              <a:t>The earlier of:</a:t>
            </a:r>
          </a:p>
          <a:p>
            <a:r>
              <a:rPr lang="en-US" sz="2400" b="1" dirty="0">
                <a:solidFill>
                  <a:schemeClr val="accent6">
                    <a:lumMod val="75000"/>
                  </a:schemeClr>
                </a:solidFill>
              </a:rPr>
              <a:t>When grounds exist to file </a:t>
            </a:r>
            <a:r>
              <a:rPr lang="en-US" sz="2400" b="1" dirty="0" smtClean="0">
                <a:solidFill>
                  <a:schemeClr val="accent6">
                    <a:lumMod val="75000"/>
                  </a:schemeClr>
                </a:solidFill>
              </a:rPr>
              <a:t>TPR</a:t>
            </a:r>
          </a:p>
          <a:p>
            <a:pPr marL="0" indent="0">
              <a:buNone/>
            </a:pPr>
            <a:endParaRPr lang="en-US" sz="2400" b="1" dirty="0">
              <a:solidFill>
                <a:schemeClr val="accent6">
                  <a:lumMod val="75000"/>
                </a:schemeClr>
              </a:solidFill>
            </a:endParaRPr>
          </a:p>
          <a:p>
            <a:r>
              <a:rPr lang="en-US" sz="2400" b="1" dirty="0" smtClean="0">
                <a:solidFill>
                  <a:schemeClr val="accent6">
                    <a:lumMod val="75000"/>
                  </a:schemeClr>
                </a:solidFill>
              </a:rPr>
              <a:t>When the child has spent 15 </a:t>
            </a:r>
            <a:r>
              <a:rPr lang="en-US" sz="2400" b="1" dirty="0">
                <a:solidFill>
                  <a:schemeClr val="accent6">
                    <a:lumMod val="75000"/>
                  </a:schemeClr>
                </a:solidFill>
              </a:rPr>
              <a:t>out </a:t>
            </a:r>
            <a:r>
              <a:rPr lang="en-US" sz="2400" b="1" dirty="0" smtClean="0">
                <a:solidFill>
                  <a:schemeClr val="accent6">
                    <a:lumMod val="75000"/>
                  </a:schemeClr>
                </a:solidFill>
              </a:rPr>
              <a:t>of </a:t>
            </a:r>
            <a:r>
              <a:rPr lang="en-US" sz="2400" b="1" dirty="0">
                <a:solidFill>
                  <a:schemeClr val="accent6">
                    <a:lumMod val="75000"/>
                  </a:schemeClr>
                </a:solidFill>
              </a:rPr>
              <a:t>22 </a:t>
            </a:r>
            <a:r>
              <a:rPr lang="en-US" sz="2400" b="1" dirty="0" smtClean="0">
                <a:solidFill>
                  <a:schemeClr val="accent6">
                    <a:lumMod val="75000"/>
                  </a:schemeClr>
                </a:solidFill>
              </a:rPr>
              <a:t>months in out-of-home placement </a:t>
            </a:r>
          </a:p>
          <a:p>
            <a:endParaRPr lang="en-US" sz="2400" b="1" dirty="0">
              <a:solidFill>
                <a:schemeClr val="accent6">
                  <a:lumMod val="75000"/>
                </a:schemeClr>
              </a:solidFill>
            </a:endParaRPr>
          </a:p>
          <a:p>
            <a:pPr marL="0" indent="0" algn="ctr">
              <a:buNone/>
            </a:pPr>
            <a:r>
              <a:rPr lang="en-US" sz="2000" b="1" dirty="0" smtClean="0">
                <a:solidFill>
                  <a:schemeClr val="accent6">
                    <a:lumMod val="75000"/>
                  </a:schemeClr>
                </a:solidFill>
              </a:rPr>
              <a:t>Unless an exception applies.</a:t>
            </a:r>
          </a:p>
          <a:p>
            <a:pPr marL="0" indent="0">
              <a:buNone/>
            </a:pPr>
            <a:endParaRPr lang="en-US" sz="2400"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48</a:t>
            </a:fld>
            <a:endParaRPr lang="en-US" dirty="0">
              <a:solidFill>
                <a:srgbClr val="000000"/>
              </a:solidFill>
              <a:latin typeface="Arial" charset="0"/>
            </a:endParaRPr>
          </a:p>
        </p:txBody>
      </p:sp>
      <p:pic>
        <p:nvPicPr>
          <p:cNvPr id="2050" name="Picture 2"/>
          <p:cNvPicPr>
            <a:picLocks noGrp="1" noChangeAspect="1" noChangeArrowheads="1"/>
          </p:cNvPicPr>
          <p:nvPr>
            <p:ph sz="half" idx="2"/>
          </p:nvPr>
        </p:nvPicPr>
        <p:blipFill>
          <a:blip r:embed="rId2">
            <a:duotone>
              <a:prstClr val="black"/>
              <a:schemeClr val="accent1">
                <a:tint val="45000"/>
                <a:satMod val="400000"/>
              </a:schemeClr>
            </a:duotone>
            <a:lum contrast="20000"/>
            <a:extLst>
              <a:ext uri="{28A0092B-C50C-407E-A947-70E740481C1C}">
                <a14:useLocalDpi xmlns:a14="http://schemas.microsoft.com/office/drawing/2010/main" val="0"/>
              </a:ext>
            </a:extLst>
          </a:blip>
          <a:srcRect/>
          <a:stretch>
            <a:fillRect/>
          </a:stretch>
        </p:blipFill>
        <p:spPr bwMode="auto">
          <a:xfrm>
            <a:off x="4258101" y="1337481"/>
            <a:ext cx="4200099" cy="4517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69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6"/>
            <a:ext cx="7772400" cy="717511"/>
          </a:xfrm>
        </p:spPr>
        <p:txBody>
          <a:bodyPr/>
          <a:lstStyle/>
          <a:p>
            <a:r>
              <a:rPr lang="en-US" dirty="0" smtClean="0"/>
              <a:t>A Key Condition:</a:t>
            </a:r>
            <a:br>
              <a:rPr lang="en-US" dirty="0" smtClean="0"/>
            </a:br>
            <a:r>
              <a:rPr lang="en-US" dirty="0" smtClean="0"/>
              <a:t>When to Return to Parent?</a:t>
            </a:r>
            <a:endParaRPr lang="en-US" dirty="0"/>
          </a:p>
        </p:txBody>
      </p:sp>
      <p:sp>
        <p:nvSpPr>
          <p:cNvPr id="5" name="Content Placeholder 4"/>
          <p:cNvSpPr>
            <a:spLocks noGrp="1"/>
          </p:cNvSpPr>
          <p:nvPr>
            <p:ph sz="half" idx="2"/>
          </p:nvPr>
        </p:nvSpPr>
        <p:spPr>
          <a:xfrm>
            <a:off x="4921160" y="2203927"/>
            <a:ext cx="3810000" cy="2217962"/>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sz="2800" b="1" dirty="0">
                <a:solidFill>
                  <a:schemeClr val="accent6">
                    <a:lumMod val="75000"/>
                  </a:schemeClr>
                </a:solidFill>
              </a:rPr>
              <a:t>The child is either:</a:t>
            </a:r>
          </a:p>
          <a:p>
            <a:r>
              <a:rPr lang="en-US" sz="2800" b="1" dirty="0" smtClean="0">
                <a:solidFill>
                  <a:schemeClr val="accent6">
                    <a:lumMod val="75000"/>
                  </a:schemeClr>
                </a:solidFill>
              </a:rPr>
              <a:t>Safe </a:t>
            </a:r>
            <a:r>
              <a:rPr lang="en-US" sz="2800" b="1" dirty="0">
                <a:solidFill>
                  <a:schemeClr val="accent6">
                    <a:lumMod val="75000"/>
                  </a:schemeClr>
                </a:solidFill>
              </a:rPr>
              <a:t>or </a:t>
            </a:r>
          </a:p>
          <a:p>
            <a:r>
              <a:rPr lang="en-US" sz="2800" b="1" dirty="0" smtClean="0">
                <a:solidFill>
                  <a:schemeClr val="accent6">
                    <a:lumMod val="75000"/>
                  </a:schemeClr>
                </a:solidFill>
              </a:rPr>
              <a:t>Safe with </a:t>
            </a:r>
            <a:r>
              <a:rPr lang="en-US" sz="2800" b="1" dirty="0">
                <a:solidFill>
                  <a:schemeClr val="accent6">
                    <a:lumMod val="75000"/>
                  </a:schemeClr>
                </a:solidFill>
              </a:rPr>
              <a:t>a safety plan</a:t>
            </a:r>
          </a:p>
          <a:p>
            <a:endParaRPr lang="en-US" b="1" dirty="0">
              <a:solidFill>
                <a:schemeClr val="accent6">
                  <a:lumMod val="75000"/>
                </a:schemeClr>
              </a:solidFill>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49</a:t>
            </a:fld>
            <a:endParaRPr lang="en-US" dirty="0">
              <a:solidFill>
                <a:srgbClr val="000000"/>
              </a:solidFill>
              <a:latin typeface="Arial" charset="0"/>
            </a:endParaRPr>
          </a:p>
        </p:txBody>
      </p:sp>
      <p:pic>
        <p:nvPicPr>
          <p:cNvPr id="3074" name="Picture 2"/>
          <p:cNvPicPr>
            <a:picLocks noGrp="1" noChangeAspect="1" noChangeArrowheads="1"/>
          </p:cNvPicPr>
          <p:nvPr>
            <p:ph sz="half"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092" y="2019878"/>
            <a:ext cx="4031184" cy="415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1445791">
            <a:off x="1228299" y="2090426"/>
            <a:ext cx="2292823" cy="461665"/>
          </a:xfrm>
          <a:prstGeom prst="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solidFill>
                  <a:srgbClr val="FFFFFF"/>
                </a:solidFill>
                <a:latin typeface="Arial Black" panose="020B0A04020102020204" pitchFamily="34" charset="0"/>
              </a:rPr>
              <a:t>Safety First</a:t>
            </a:r>
            <a:endParaRPr lang="en-US" dirty="0">
              <a:solidFill>
                <a:srgbClr val="FFFFFF"/>
              </a:solidFill>
              <a:latin typeface="Arial Black" panose="020B0A04020102020204" pitchFamily="34" charset="0"/>
            </a:endParaRPr>
          </a:p>
        </p:txBody>
      </p:sp>
    </p:spTree>
    <p:extLst>
      <p:ext uri="{BB962C8B-B14F-4D97-AF65-F5344CB8AC3E}">
        <p14:creationId xmlns:p14="http://schemas.microsoft.com/office/powerpoint/2010/main" val="1092862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9900" y="793750"/>
            <a:ext cx="8229600" cy="590550"/>
          </a:xfrm>
        </p:spPr>
        <p:txBody>
          <a:bodyPr/>
          <a:lstStyle/>
          <a:p>
            <a:pPr eaLnBrk="1" hangingPunct="1"/>
            <a:r>
              <a:rPr lang="en-US" dirty="0" smtClean="0"/>
              <a:t>Agenda, (cont’d)</a:t>
            </a:r>
          </a:p>
        </p:txBody>
      </p:sp>
      <p:sp>
        <p:nvSpPr>
          <p:cNvPr id="6147" name="Content Placeholder 1"/>
          <p:cNvSpPr>
            <a:spLocks noGrp="1"/>
          </p:cNvSpPr>
          <p:nvPr>
            <p:ph idx="1"/>
          </p:nvPr>
        </p:nvSpPr>
        <p:spPr>
          <a:xfrm>
            <a:off x="469900" y="1438275"/>
            <a:ext cx="8248650" cy="4881563"/>
          </a:xfrm>
        </p:spPr>
        <p:txBody>
          <a:bodyPr/>
          <a:lstStyle/>
          <a:p>
            <a:pPr marL="0" indent="0">
              <a:spcAft>
                <a:spcPts val="1800"/>
              </a:spcAft>
              <a:buNone/>
            </a:pPr>
            <a:r>
              <a:rPr lang="en-US" b="1" dirty="0"/>
              <a:t>Day Three</a:t>
            </a:r>
            <a:endParaRPr lang="en-US" dirty="0"/>
          </a:p>
          <a:p>
            <a:pPr lvl="0">
              <a:spcAft>
                <a:spcPts val="3600"/>
              </a:spcAft>
            </a:pPr>
            <a:r>
              <a:rPr lang="en-US" sz="2800" dirty="0" smtClean="0"/>
              <a:t>Visitation</a:t>
            </a:r>
            <a:endParaRPr lang="en-US" sz="2800" dirty="0"/>
          </a:p>
          <a:p>
            <a:pPr lvl="0">
              <a:spcAft>
                <a:spcPts val="3600"/>
              </a:spcAft>
            </a:pPr>
            <a:r>
              <a:rPr lang="en-US" sz="2800" dirty="0" smtClean="0"/>
              <a:t>Child Permanency Plan</a:t>
            </a:r>
            <a:endParaRPr lang="en-US" sz="2800" dirty="0"/>
          </a:p>
          <a:p>
            <a:pPr lvl="0">
              <a:spcAft>
                <a:spcPts val="3600"/>
              </a:spcAft>
            </a:pPr>
            <a:r>
              <a:rPr lang="en-US" sz="2800" dirty="0" smtClean="0"/>
              <a:t>Review and Summary</a:t>
            </a:r>
            <a:endParaRPr lang="en-US" sz="2800" dirty="0"/>
          </a:p>
          <a:p>
            <a:pPr marL="0" indent="0">
              <a:buNone/>
            </a:pPr>
            <a:endParaRPr lang="en-US" dirty="0"/>
          </a:p>
        </p:txBody>
      </p:sp>
      <p:sp>
        <p:nvSpPr>
          <p:cNvPr id="8" name="Slide Number Placeholder 7"/>
          <p:cNvSpPr>
            <a:spLocks noGrp="1"/>
          </p:cNvSpPr>
          <p:nvPr>
            <p:ph type="sldNum" sz="quarter" idx="4294967295"/>
          </p:nvPr>
        </p:nvSpPr>
        <p:spPr>
          <a:xfrm>
            <a:off x="8126413" y="6616700"/>
            <a:ext cx="1017587" cy="187325"/>
          </a:xfrm>
          <a:prstGeom prst="rect">
            <a:avLst/>
          </a:prstGeom>
        </p:spPr>
        <p:txBody>
          <a:bodyPr/>
          <a:lstStyle/>
          <a:p>
            <a:pPr>
              <a:defRPr/>
            </a:pPr>
            <a:fld id="{37A31661-16CD-4F0B-A591-8807A03B3EA8}" type="slidenum">
              <a:rPr lang="en-US" smtClean="0">
                <a:solidFill>
                  <a:srgbClr val="000000"/>
                </a:solidFill>
              </a:rPr>
              <a:pPr>
                <a:defRPr/>
              </a:pPr>
              <a:t>5</a:t>
            </a:fld>
            <a:endParaRPr lang="en-US" dirty="0">
              <a:solidFill>
                <a:srgbClr val="000000"/>
              </a:solidFill>
            </a:endParaRPr>
          </a:p>
        </p:txBody>
      </p:sp>
    </p:spTree>
    <p:extLst>
      <p:ext uri="{BB962C8B-B14F-4D97-AF65-F5344CB8AC3E}">
        <p14:creationId xmlns:p14="http://schemas.microsoft.com/office/powerpoint/2010/main" val="1451907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24" y="998297"/>
            <a:ext cx="7772400" cy="524436"/>
          </a:xfrm>
        </p:spPr>
        <p:txBody>
          <a:bodyPr/>
          <a:lstStyle/>
          <a:p>
            <a:r>
              <a:rPr lang="en-US" dirty="0" smtClean="0"/>
              <a:t>A Sense of Urgency:</a:t>
            </a:r>
            <a:br>
              <a:rPr lang="en-US" dirty="0" smtClean="0"/>
            </a:br>
            <a:r>
              <a:rPr lang="en-US" dirty="0" smtClean="0"/>
              <a:t>Finalize Adoption ASAP!</a:t>
            </a:r>
            <a:endParaRPr lang="en-US" dirty="0"/>
          </a:p>
        </p:txBody>
      </p:sp>
      <p:sp>
        <p:nvSpPr>
          <p:cNvPr id="3" name="Content Placeholder 2"/>
          <p:cNvSpPr>
            <a:spLocks noGrp="1"/>
          </p:cNvSpPr>
          <p:nvPr>
            <p:ph sz="half" idx="1"/>
          </p:nvPr>
        </p:nvSpPr>
        <p:spPr>
          <a:xfrm>
            <a:off x="286603" y="2026503"/>
            <a:ext cx="4209197" cy="3159657"/>
          </a:xfrm>
        </p:spPr>
        <p:txBody>
          <a:bodyPr/>
          <a:lstStyle/>
          <a:p>
            <a:pPr marL="0" indent="0" algn="ctr">
              <a:buNone/>
            </a:pPr>
            <a:r>
              <a:rPr lang="en-US" sz="2800" b="1" dirty="0" smtClean="0">
                <a:solidFill>
                  <a:schemeClr val="accent6">
                    <a:lumMod val="75000"/>
                  </a:schemeClr>
                </a:solidFill>
              </a:rPr>
              <a:t>Remember: Even </a:t>
            </a:r>
            <a:r>
              <a:rPr lang="en-US" sz="2800" b="1" dirty="0">
                <a:solidFill>
                  <a:schemeClr val="accent6">
                    <a:lumMod val="75000"/>
                  </a:schemeClr>
                </a:solidFill>
              </a:rPr>
              <a:t>when the child is living with the family that intends to adopt him or her, permanency is </a:t>
            </a:r>
            <a:r>
              <a:rPr lang="en-US" sz="2800" b="1" dirty="0" smtClean="0">
                <a:solidFill>
                  <a:schemeClr val="accent6">
                    <a:lumMod val="75000"/>
                  </a:schemeClr>
                </a:solidFill>
              </a:rPr>
              <a:t>not yet achieved </a:t>
            </a:r>
            <a:r>
              <a:rPr lang="en-US" sz="2800" b="1" dirty="0">
                <a:solidFill>
                  <a:schemeClr val="accent6">
                    <a:lumMod val="75000"/>
                  </a:schemeClr>
                </a:solidFill>
              </a:rPr>
              <a:t>!</a:t>
            </a: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50</a:t>
            </a:fld>
            <a:endParaRPr lang="en-US" dirty="0">
              <a:solidFill>
                <a:srgbClr val="000000"/>
              </a:solidFill>
              <a:latin typeface="Arial" charset="0"/>
            </a:endParaRPr>
          </a:p>
        </p:txBody>
      </p:sp>
      <p:pic>
        <p:nvPicPr>
          <p:cNvPr id="4098" name="Picture 2"/>
          <p:cNvPicPr>
            <a:picLocks noGrp="1" noChangeAspect="1" noChangeArrowheads="1"/>
          </p:cNvPicPr>
          <p:nvPr>
            <p:ph sz="half" idx="2"/>
          </p:nvPr>
        </p:nvPicPr>
        <p:blipFill>
          <a:blip r:embed="rId2">
            <a:duotone>
              <a:prstClr val="black"/>
              <a:srgbClr val="D9C3A5">
                <a:tint val="50000"/>
                <a:satMod val="180000"/>
              </a:srgbClr>
            </a:duotone>
            <a:lum contrast="20000"/>
            <a:extLst>
              <a:ext uri="{28A0092B-C50C-407E-A947-70E740481C1C}">
                <a14:useLocalDpi xmlns:a14="http://schemas.microsoft.com/office/drawing/2010/main" val="0"/>
              </a:ext>
            </a:extLst>
          </a:blip>
          <a:srcRect/>
          <a:stretch>
            <a:fillRect/>
          </a:stretch>
        </p:blipFill>
        <p:spPr bwMode="auto">
          <a:xfrm flipH="1">
            <a:off x="4648200" y="1555844"/>
            <a:ext cx="3810000" cy="449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6001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51</a:t>
            </a:fld>
            <a:endParaRPr lang="en-US" dirty="0">
              <a:latin typeface="Arial" charset="0"/>
            </a:endParaRPr>
          </a:p>
        </p:txBody>
      </p:sp>
      <p:pic>
        <p:nvPicPr>
          <p:cNvPr id="1026" name="Picture 2" descr="C:\Users\mmarchi\Desktop\MR900390978.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7437" y="2334849"/>
            <a:ext cx="2546978" cy="3107785"/>
          </a:xfrm>
          <a:prstGeom prst="rect">
            <a:avLst/>
          </a:prstGeom>
          <a:noFill/>
          <a:ln w="76200" cmpd="tri">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521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4" y="1734207"/>
            <a:ext cx="8258230" cy="1087821"/>
          </a:xfrm>
        </p:spPr>
        <p:txBody>
          <a:bodyPr/>
          <a:lstStyle/>
          <a:p>
            <a:r>
              <a:rPr lang="en-US" dirty="0" smtClean="0"/>
              <a:t>Section VII:</a:t>
            </a:r>
            <a:endParaRPr lang="en-US" dirty="0"/>
          </a:p>
        </p:txBody>
      </p:sp>
      <p:sp>
        <p:nvSpPr>
          <p:cNvPr id="3" name="Text Placeholder 2"/>
          <p:cNvSpPr>
            <a:spLocks noGrp="1"/>
          </p:cNvSpPr>
          <p:nvPr>
            <p:ph type="body" idx="1"/>
          </p:nvPr>
        </p:nvSpPr>
        <p:spPr>
          <a:xfrm>
            <a:off x="236483" y="2175641"/>
            <a:ext cx="5171109" cy="1922534"/>
          </a:xfrm>
        </p:spPr>
        <p:txBody>
          <a:bodyPr/>
          <a:lstStyle/>
          <a:p>
            <a:r>
              <a:rPr lang="en-US" b="1" dirty="0" smtClean="0"/>
              <a:t>Finding Family</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52</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310" y="3767957"/>
            <a:ext cx="4713890" cy="2246769"/>
          </a:xfrm>
          <a:prstGeom prst="rect">
            <a:avLst/>
          </a:prstGeom>
          <a:noFill/>
        </p:spPr>
        <p:txBody>
          <a:bodyPr wrap="square" rtlCol="0">
            <a:spAutoFit/>
          </a:bodyPr>
          <a:lstStyle/>
          <a:p>
            <a:r>
              <a:rPr lang="en-US" sz="2000" b="1" dirty="0"/>
              <a:t>Section</a:t>
            </a:r>
            <a:r>
              <a:rPr lang="x-none" sz="2000" b="1"/>
              <a:t> Objective</a:t>
            </a:r>
            <a:r>
              <a:rPr lang="x-none" sz="2000" b="1" smtClean="0"/>
              <a:t>:</a:t>
            </a:r>
            <a:endParaRPr lang="en-US" sz="2000" b="1" dirty="0" smtClean="0"/>
          </a:p>
          <a:p>
            <a:pPr marL="342900" lvl="0" indent="-342900">
              <a:buFont typeface="Arial" panose="020B0604020202020204" pitchFamily="34" charset="0"/>
              <a:buChar char="•"/>
            </a:pPr>
            <a:r>
              <a:rPr lang="en-US" sz="2000" dirty="0"/>
              <a:t>Identify search efforts that meet legislative and policy requirements for family finding.</a:t>
            </a:r>
          </a:p>
          <a:p>
            <a:pPr marL="342900" lvl="0" indent="-342900">
              <a:buFont typeface="Arial" panose="020B0604020202020204" pitchFamily="34" charset="0"/>
              <a:buChar char="•"/>
            </a:pPr>
            <a:r>
              <a:rPr lang="en-US" sz="2000" dirty="0"/>
              <a:t>Identify family search tools and strategies.</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5042646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53</a:t>
            </a:fld>
            <a:endParaRPr lang="en-US" dirty="0">
              <a:solidFill>
                <a:srgbClr val="000000"/>
              </a:solidFill>
              <a:latin typeface="Arial" charset="0"/>
            </a:endParaRPr>
          </a:p>
        </p:txBody>
      </p:sp>
      <p:sp>
        <p:nvSpPr>
          <p:cNvPr id="3" name="Content Placeholder 2"/>
          <p:cNvSpPr>
            <a:spLocks noGrp="1"/>
          </p:cNvSpPr>
          <p:nvPr>
            <p:ph type="body" sz="quarter" idx="12"/>
          </p:nvPr>
        </p:nvSpPr>
        <p:spPr/>
        <p:txBody>
          <a:bodyPr/>
          <a:lstStyle/>
          <a:p>
            <a:pPr marL="0" indent="0">
              <a:buNone/>
            </a:pPr>
            <a:endParaRPr lang="en-US" dirty="0" smtClean="0"/>
          </a:p>
          <a:p>
            <a:pPr marL="0" indent="0">
              <a:buNone/>
            </a:pPr>
            <a:endParaRPr lang="en-US" dirty="0"/>
          </a:p>
          <a:p>
            <a:pPr marL="0" indent="0" algn="ctr">
              <a:buNone/>
            </a:pPr>
            <a:r>
              <a:rPr lang="en-US" sz="4400" dirty="0" smtClean="0"/>
              <a:t>Why is finding family important?</a:t>
            </a:r>
          </a:p>
          <a:p>
            <a:pPr marL="0" indent="0" algn="ctr">
              <a:buNone/>
            </a:pPr>
            <a:endParaRPr lang="en-US" sz="4400" dirty="0"/>
          </a:p>
          <a:p>
            <a:pPr marL="0" indent="0" algn="ctr">
              <a:buNone/>
            </a:pPr>
            <a:endParaRPr lang="en-US" sz="4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421117" y="3568653"/>
            <a:ext cx="1954923" cy="265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5469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0647" y="793376"/>
            <a:ext cx="8229600" cy="562458"/>
          </a:xfrm>
        </p:spPr>
        <p:txBody>
          <a:bodyPr/>
          <a:lstStyle/>
          <a:p>
            <a:r>
              <a:rPr lang="en-US" dirty="0"/>
              <a:t/>
            </a:r>
            <a:br>
              <a:rPr lang="en-US" dirty="0"/>
            </a:br>
            <a:r>
              <a:rPr lang="en-US" dirty="0" smtClean="0"/>
              <a:t>Laws and Policy Relating to Diligent Search and Engagement</a:t>
            </a:r>
            <a:endParaRPr lang="en-US" dirty="0"/>
          </a:p>
        </p:txBody>
      </p:sp>
      <p:sp>
        <p:nvSpPr>
          <p:cNvPr id="10" name="Content Placeholder 9"/>
          <p:cNvSpPr>
            <a:spLocks noGrp="1"/>
          </p:cNvSpPr>
          <p:nvPr>
            <p:ph idx="1"/>
          </p:nvPr>
        </p:nvSpPr>
        <p:spPr>
          <a:xfrm>
            <a:off x="220716" y="1749971"/>
            <a:ext cx="8923283" cy="4622253"/>
          </a:xfrm>
        </p:spPr>
        <p:txBody>
          <a:bodyPr/>
          <a:lstStyle/>
          <a:p>
            <a:pPr lvl="0">
              <a:spcAft>
                <a:spcPts val="1200"/>
              </a:spcAft>
            </a:pPr>
            <a:r>
              <a:rPr lang="en-US" sz="2200" dirty="0" smtClean="0"/>
              <a:t>The </a:t>
            </a:r>
            <a:r>
              <a:rPr lang="en-US" sz="2200" b="1" dirty="0"/>
              <a:t>Fostering Connections </a:t>
            </a:r>
            <a:r>
              <a:rPr lang="en-US" sz="2200" dirty="0"/>
              <a:t>to Success and Increasing Adoptions Act of 2008 (H.R.6893/P.L. 110-351). </a:t>
            </a:r>
          </a:p>
          <a:p>
            <a:pPr lvl="0">
              <a:spcAft>
                <a:spcPts val="1200"/>
              </a:spcAft>
            </a:pPr>
            <a:r>
              <a:rPr lang="en-US" sz="2200" b="1" dirty="0" smtClean="0"/>
              <a:t>Act </a:t>
            </a:r>
            <a:r>
              <a:rPr lang="en-US" sz="2200" b="1" dirty="0"/>
              <a:t>25 of 2003</a:t>
            </a:r>
            <a:r>
              <a:rPr lang="en-US" sz="2200" dirty="0"/>
              <a:t>. (P. L. 31, No. 21.). Kinship Care. </a:t>
            </a:r>
            <a:endParaRPr lang="en-US" sz="2200" dirty="0" smtClean="0"/>
          </a:p>
          <a:p>
            <a:pPr lvl="0">
              <a:spcAft>
                <a:spcPts val="1200"/>
              </a:spcAft>
            </a:pPr>
            <a:r>
              <a:rPr lang="en-US" sz="2200" b="1" dirty="0" smtClean="0"/>
              <a:t>Act 92 of 2015. </a:t>
            </a:r>
            <a:r>
              <a:rPr lang="en-US" sz="2200" dirty="0" smtClean="0"/>
              <a:t>(P.L. 31, No. 21). </a:t>
            </a:r>
          </a:p>
          <a:p>
            <a:pPr lvl="0">
              <a:spcAft>
                <a:spcPts val="1200"/>
              </a:spcAft>
            </a:pPr>
            <a:r>
              <a:rPr lang="en-US" sz="2200" b="1" dirty="0" smtClean="0"/>
              <a:t>Act </a:t>
            </a:r>
            <a:r>
              <a:rPr lang="en-US" sz="2200" b="1" dirty="0"/>
              <a:t>55 of 2013 </a:t>
            </a:r>
            <a:r>
              <a:rPr lang="en-US" sz="2200" dirty="0"/>
              <a:t>(P.L. 169, No. 25). Family Finding and Kinship Care Act</a:t>
            </a:r>
            <a:r>
              <a:rPr lang="en-US" sz="2200" dirty="0" smtClean="0"/>
              <a:t>.</a:t>
            </a:r>
            <a:endParaRPr lang="en-US" sz="2200" dirty="0"/>
          </a:p>
          <a:p>
            <a:pPr>
              <a:spcAft>
                <a:spcPts val="1200"/>
              </a:spcAft>
            </a:pPr>
            <a:r>
              <a:rPr lang="en-US" sz="2200" b="1" dirty="0"/>
              <a:t>Kinship care </a:t>
            </a:r>
            <a:r>
              <a:rPr lang="en-US" sz="2200" b="1" dirty="0" smtClean="0"/>
              <a:t>policy</a:t>
            </a:r>
            <a:r>
              <a:rPr lang="en-US" sz="2200" dirty="0" smtClean="0"/>
              <a:t> (2003). OCYF Bulletin</a:t>
            </a:r>
            <a:r>
              <a:rPr lang="en-US" sz="2200" dirty="0"/>
              <a:t> </a:t>
            </a:r>
            <a:r>
              <a:rPr lang="en-US" sz="2200" dirty="0" smtClean="0"/>
              <a:t>#00-03-03</a:t>
            </a:r>
            <a:r>
              <a:rPr lang="en-US" sz="2200" dirty="0"/>
              <a:t>. </a:t>
            </a:r>
            <a:endParaRPr lang="en-US" sz="2200" dirty="0" smtClean="0"/>
          </a:p>
          <a:p>
            <a:pPr lvl="0">
              <a:spcAft>
                <a:spcPts val="1200"/>
              </a:spcAft>
            </a:pPr>
            <a:r>
              <a:rPr lang="en-US" sz="2200" b="1" dirty="0" smtClean="0"/>
              <a:t>Concurrent Planning Policy </a:t>
            </a:r>
            <a:r>
              <a:rPr lang="en-US" sz="2200" dirty="0" smtClean="0"/>
              <a:t>and Implementation (2012</a:t>
            </a:r>
            <a:r>
              <a:rPr lang="en-US" sz="2200" dirty="0"/>
              <a:t>). OCYF Bulletin </a:t>
            </a:r>
            <a:r>
              <a:rPr lang="en-US" sz="2200" dirty="0" smtClean="0"/>
              <a:t>#3130-12-03.</a:t>
            </a:r>
          </a:p>
          <a:p>
            <a:pPr marL="0" indent="0">
              <a:buNone/>
            </a:pPr>
            <a:endParaRPr lang="en-US" dirty="0"/>
          </a:p>
          <a:p>
            <a:endParaRPr lang="en-US" dirty="0"/>
          </a:p>
        </p:txBody>
      </p:sp>
      <p:sp>
        <p:nvSpPr>
          <p:cNvPr id="6" name="Slide Number Placeholder 5"/>
          <p:cNvSpPr>
            <a:spLocks noGrp="1"/>
          </p:cNvSpPr>
          <p:nvPr>
            <p:ph type="sldNum" sz="quarter" idx="11"/>
          </p:nvPr>
        </p:nvSpPr>
        <p:spPr/>
        <p:txBody>
          <a:bodyPr/>
          <a:lstStyle/>
          <a:p>
            <a:fld id="{C49FAA35-CF82-4C62-BBAA-2977F00373C6}" type="slidenum">
              <a:rPr lang="en-US" smtClean="0">
                <a:solidFill>
                  <a:srgbClr val="000000"/>
                </a:solidFill>
              </a:rPr>
              <a:pPr/>
              <a:t>54</a:t>
            </a:fld>
            <a:endParaRPr lang="en-US" dirty="0">
              <a:solidFill>
                <a:srgbClr val="000000"/>
              </a:solidFill>
            </a:endParaRPr>
          </a:p>
        </p:txBody>
      </p:sp>
    </p:spTree>
    <p:extLst>
      <p:ext uri="{BB962C8B-B14F-4D97-AF65-F5344CB8AC3E}">
        <p14:creationId xmlns:p14="http://schemas.microsoft.com/office/powerpoint/2010/main" val="17055776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9900" y="793750"/>
            <a:ext cx="8229600" cy="590550"/>
          </a:xfrm>
        </p:spPr>
        <p:txBody>
          <a:bodyPr/>
          <a:lstStyle/>
          <a:p>
            <a:r>
              <a:rPr lang="en-US" sz="2400" dirty="0"/>
              <a:t>Small Group Instructions</a:t>
            </a:r>
            <a:endParaRPr lang="en-US" dirty="0" smtClean="0"/>
          </a:p>
        </p:txBody>
      </p:sp>
      <p:sp>
        <p:nvSpPr>
          <p:cNvPr id="33795" name="Content Placeholder 2"/>
          <p:cNvSpPr>
            <a:spLocks noGrp="1"/>
          </p:cNvSpPr>
          <p:nvPr>
            <p:ph idx="1"/>
          </p:nvPr>
        </p:nvSpPr>
        <p:spPr>
          <a:xfrm>
            <a:off x="469900" y="1438275"/>
            <a:ext cx="8248650" cy="4881563"/>
          </a:xfrm>
        </p:spPr>
        <p:txBody>
          <a:bodyPr/>
          <a:lstStyle/>
          <a:p>
            <a:pPr marL="514350" lvl="0" indent="-514350">
              <a:spcAft>
                <a:spcPts val="4800"/>
              </a:spcAft>
              <a:buFont typeface="+mj-lt"/>
              <a:buAutoNum type="arabicPeriod"/>
            </a:pPr>
            <a:r>
              <a:rPr lang="en-US" sz="2800" b="1" dirty="0" smtClean="0"/>
              <a:t>Read the summary of y0ur assigned legislation/policy.  </a:t>
            </a:r>
            <a:endParaRPr lang="en-US" sz="2800" b="1" dirty="0"/>
          </a:p>
          <a:p>
            <a:pPr marL="514350" lvl="0" indent="-514350">
              <a:spcAft>
                <a:spcPts val="4800"/>
              </a:spcAft>
              <a:buFont typeface="+mj-lt"/>
              <a:buAutoNum type="arabicPeriod"/>
            </a:pPr>
            <a:r>
              <a:rPr lang="en-US" sz="2800" b="1" dirty="0" smtClean="0"/>
              <a:t>Answer the discussion questions on Handout #17.</a:t>
            </a:r>
            <a:endParaRPr lang="en-US" sz="2800" b="1" dirty="0"/>
          </a:p>
          <a:p>
            <a:pPr marL="514350" lvl="0" indent="-514350">
              <a:spcAft>
                <a:spcPts val="4800"/>
              </a:spcAft>
              <a:buFont typeface="+mj-lt"/>
              <a:buAutoNum type="arabicPeriod"/>
            </a:pPr>
            <a:r>
              <a:rPr lang="en-US" sz="2800" b="1" dirty="0" smtClean="0"/>
              <a:t>Record information on flipchart paper and hang on the wall when finished.</a:t>
            </a:r>
            <a:endParaRPr lang="en-US" sz="2800" b="1" dirty="0"/>
          </a:p>
          <a:p>
            <a:pPr marL="514350" indent="-514350" algn="ctr">
              <a:spcAft>
                <a:spcPts val="1800"/>
              </a:spcAft>
              <a:buFont typeface="+mj-lt"/>
              <a:buAutoNum type="arabicPeriod"/>
            </a:pPr>
            <a:endParaRPr lang="en-US" sz="2800" dirty="0" smtClean="0"/>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F97E7D52-69DC-4B18-941F-60C61C4B5FE6}" type="slidenum">
              <a:rPr lang="en-US" smtClean="0">
                <a:solidFill>
                  <a:srgbClr val="000000"/>
                </a:solidFill>
              </a:rPr>
              <a:pPr>
                <a:defRPr/>
              </a:pPr>
              <a:t>55</a:t>
            </a:fld>
            <a:endParaRPr lang="en-US" dirty="0">
              <a:solidFill>
                <a:srgbClr val="000000"/>
              </a:solidFill>
              <a:latin typeface="Arial" charset="0"/>
            </a:endParaRPr>
          </a:p>
        </p:txBody>
      </p:sp>
    </p:spTree>
    <p:extLst>
      <p:ext uri="{BB962C8B-B14F-4D97-AF65-F5344CB8AC3E}">
        <p14:creationId xmlns:p14="http://schemas.microsoft.com/office/powerpoint/2010/main" val="28428561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Instructions</a:t>
            </a:r>
          </a:p>
        </p:txBody>
      </p:sp>
      <p:sp>
        <p:nvSpPr>
          <p:cNvPr id="3" name="Content Placeholder 2"/>
          <p:cNvSpPr>
            <a:spLocks noGrp="1"/>
          </p:cNvSpPr>
          <p:nvPr>
            <p:ph idx="1"/>
          </p:nvPr>
        </p:nvSpPr>
        <p:spPr/>
        <p:txBody>
          <a:bodyPr/>
          <a:lstStyle/>
          <a:p>
            <a:pPr marL="457200" indent="-457200">
              <a:buFont typeface="+mj-lt"/>
              <a:buAutoNum type="arabicPeriod"/>
            </a:pPr>
            <a:r>
              <a:rPr lang="en-US" sz="2800" b="1" dirty="0" smtClean="0"/>
              <a:t>Explain assigned legislation/policy</a:t>
            </a:r>
            <a:r>
              <a:rPr lang="en-US" sz="2800" b="1" dirty="0"/>
              <a:t>.  </a:t>
            </a:r>
          </a:p>
          <a:p>
            <a:pPr marL="457200" lvl="0" indent="-457200">
              <a:buFont typeface="+mj-lt"/>
              <a:buAutoNum type="arabicPeriod"/>
            </a:pPr>
            <a:endParaRPr lang="en-US" sz="2800" b="1" dirty="0" smtClean="0"/>
          </a:p>
          <a:p>
            <a:pPr marL="457200" indent="-457200">
              <a:buFont typeface="+mj-lt"/>
              <a:buAutoNum type="arabicPeriod"/>
            </a:pPr>
            <a:r>
              <a:rPr lang="en-US" sz="2800" b="1" dirty="0" smtClean="0"/>
              <a:t> Describe the necessary steps a child welfare professional might take to ensure compliance with the legislation/policy when the removal of a child is necessary.</a:t>
            </a:r>
            <a:endParaRPr lang="en-US" sz="2800" b="1" dirty="0"/>
          </a:p>
          <a:p>
            <a:pPr marL="742950" lvl="0" indent="-742950">
              <a:buFont typeface="+mj-lt"/>
              <a:buAutoNum type="arabicPeriod"/>
            </a:pPr>
            <a:endParaRPr lang="en-US" sz="2800" b="1" dirty="0"/>
          </a:p>
          <a:p>
            <a:pPr marL="457200" indent="-457200">
              <a:buFont typeface="+mj-lt"/>
              <a:buAutoNum type="arabicPeriod"/>
            </a:pPr>
            <a:r>
              <a:rPr lang="en-US" sz="2800" b="1" dirty="0"/>
              <a:t>Explain how the </a:t>
            </a:r>
            <a:r>
              <a:rPr lang="en-US" sz="2800" b="1" dirty="0" smtClean="0"/>
              <a:t>legislation/policy helps </a:t>
            </a:r>
            <a:r>
              <a:rPr lang="en-US" sz="2800" b="1" dirty="0"/>
              <a:t>to support timely </a:t>
            </a:r>
            <a:r>
              <a:rPr lang="en-US" sz="2800" b="1" dirty="0" smtClean="0"/>
              <a:t>permanence.</a:t>
            </a:r>
            <a:endParaRPr lang="en-US" sz="3600" b="1"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56</a:t>
            </a:fld>
            <a:endParaRPr lang="en-US" dirty="0">
              <a:solidFill>
                <a:srgbClr val="000000"/>
              </a:solidFill>
              <a:latin typeface="Arial" charset="0"/>
            </a:endParaRPr>
          </a:p>
        </p:txBody>
      </p:sp>
    </p:spTree>
    <p:extLst>
      <p:ext uri="{BB962C8B-B14F-4D97-AF65-F5344CB8AC3E}">
        <p14:creationId xmlns:p14="http://schemas.microsoft.com/office/powerpoint/2010/main" val="23979997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Search and Engagement Resources</a:t>
            </a:r>
            <a:endParaRPr lang="en-US" dirty="0"/>
          </a:p>
        </p:txBody>
      </p:sp>
      <p:sp>
        <p:nvSpPr>
          <p:cNvPr id="3" name="Content Placeholder 2"/>
          <p:cNvSpPr>
            <a:spLocks noGrp="1"/>
          </p:cNvSpPr>
          <p:nvPr>
            <p:ph idx="1"/>
          </p:nvPr>
        </p:nvSpPr>
        <p:spPr/>
        <p:txBody>
          <a:bodyPr/>
          <a:lstStyle/>
          <a:p>
            <a:pPr marL="0" indent="0">
              <a:buNone/>
            </a:pPr>
            <a:endParaRPr lang="en-US" sz="2800" dirty="0"/>
          </a:p>
          <a:p>
            <a:pPr marL="0" indent="0" algn="ctr">
              <a:buNone/>
            </a:pPr>
            <a:r>
              <a:rPr lang="en-US" sz="2800" dirty="0" smtClean="0"/>
              <a:t>Within your group, brainstorm which resources you might use or tap into to locate and engage family members in permanency planning.</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57</a:t>
            </a:fld>
            <a:endParaRPr lang="en-US" dirty="0">
              <a:solidFill>
                <a:srgbClr val="000000"/>
              </a:solidFill>
              <a:latin typeface="Arial"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37336" y="3525998"/>
            <a:ext cx="2695902" cy="251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805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58</a:t>
            </a:fld>
            <a:endParaRPr lang="en-US" dirty="0">
              <a:latin typeface="Arial" charset="0"/>
            </a:endParaRPr>
          </a:p>
        </p:txBody>
      </p:sp>
      <p:pic>
        <p:nvPicPr>
          <p:cNvPr id="1026" name="Picture 2" descr="C:\Users\mmarchi\Desktop\MR900390978.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7437" y="2334849"/>
            <a:ext cx="2546978" cy="3107785"/>
          </a:xfrm>
          <a:prstGeom prst="rect">
            <a:avLst/>
          </a:prstGeom>
          <a:noFill/>
          <a:ln w="76200" cmpd="tri">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8002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2" y="1639614"/>
            <a:ext cx="8321292" cy="977462"/>
          </a:xfrm>
        </p:spPr>
        <p:txBody>
          <a:bodyPr/>
          <a:lstStyle/>
          <a:p>
            <a:r>
              <a:rPr lang="en-US" dirty="0" smtClean="0"/>
              <a:t>Section VIII:</a:t>
            </a:r>
            <a:endParaRPr lang="en-US" dirty="0"/>
          </a:p>
        </p:txBody>
      </p:sp>
      <p:sp>
        <p:nvSpPr>
          <p:cNvPr id="3" name="Text Placeholder 2"/>
          <p:cNvSpPr>
            <a:spLocks noGrp="1"/>
          </p:cNvSpPr>
          <p:nvPr>
            <p:ph type="body" idx="1"/>
          </p:nvPr>
        </p:nvSpPr>
        <p:spPr>
          <a:xfrm>
            <a:off x="173421" y="2522483"/>
            <a:ext cx="5360295" cy="1056404"/>
          </a:xfrm>
        </p:spPr>
        <p:txBody>
          <a:bodyPr/>
          <a:lstStyle/>
          <a:p>
            <a:r>
              <a:rPr lang="en-US" b="1" dirty="0" smtClean="0"/>
              <a:t>Teaming</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59</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3421" y="3724917"/>
            <a:ext cx="4903076" cy="2308324"/>
          </a:xfrm>
          <a:prstGeom prst="rect">
            <a:avLst/>
          </a:prstGeom>
          <a:noFill/>
        </p:spPr>
        <p:txBody>
          <a:bodyPr wrap="square" rtlCol="0">
            <a:spAutoFit/>
          </a:bodyPr>
          <a:lstStyle/>
          <a:p>
            <a:r>
              <a:rPr lang="en-US" sz="2000" b="1" dirty="0"/>
              <a:t>Section</a:t>
            </a:r>
            <a:r>
              <a:rPr lang="x-none" sz="2000" b="1"/>
              <a:t> Objective</a:t>
            </a:r>
            <a:r>
              <a:rPr lang="en-US" sz="2000" b="1" dirty="0"/>
              <a:t>s</a:t>
            </a:r>
            <a:r>
              <a:rPr lang="x-none" sz="2000" b="1"/>
              <a:t>:</a:t>
            </a:r>
            <a:endParaRPr lang="en-US" sz="2000" dirty="0"/>
          </a:p>
          <a:p>
            <a:pPr marL="342900" lvl="0" indent="-342900">
              <a:buFont typeface="Arial" panose="020B0604020202020204" pitchFamily="34" charset="0"/>
              <a:buChar char="•"/>
            </a:pPr>
            <a:r>
              <a:rPr lang="en-US" sz="2000" dirty="0" smtClean="0"/>
              <a:t>Describe </a:t>
            </a:r>
            <a:r>
              <a:rPr lang="en-US" sz="2000" dirty="0"/>
              <a:t>the composition of a well-formed team supporting permanency planning.</a:t>
            </a:r>
          </a:p>
          <a:p>
            <a:pPr marL="342900" lvl="0" indent="-342900">
              <a:buFont typeface="Arial" panose="020B0604020202020204" pitchFamily="34" charset="0"/>
              <a:buChar char="•"/>
            </a:pPr>
            <a:r>
              <a:rPr lang="en-US" sz="2000" dirty="0"/>
              <a:t>Describe the contributions of a well-functioning team to achieve successful permanency outcomes</a:t>
            </a:r>
            <a:r>
              <a:rPr lang="en-US" dirty="0"/>
              <a:t>. </a:t>
            </a:r>
            <a:endParaRPr lang="en-US" dirty="0">
              <a:effectLst/>
            </a:endParaRPr>
          </a:p>
        </p:txBody>
      </p:sp>
    </p:spTree>
    <p:extLst>
      <p:ext uri="{BB962C8B-B14F-4D97-AF65-F5344CB8AC3E}">
        <p14:creationId xmlns:p14="http://schemas.microsoft.com/office/powerpoint/2010/main" val="270737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469900" y="793750"/>
            <a:ext cx="8229600" cy="590550"/>
          </a:xfrm>
        </p:spPr>
        <p:txBody>
          <a:bodyPr/>
          <a:lstStyle/>
          <a:p>
            <a:pPr eaLnBrk="1" hangingPunct="1"/>
            <a:r>
              <a:rPr lang="en-US" dirty="0" smtClean="0"/>
              <a:t>Learning Objectives</a:t>
            </a:r>
          </a:p>
        </p:txBody>
      </p:sp>
      <p:sp>
        <p:nvSpPr>
          <p:cNvPr id="7171" name="Content Placeholder 1"/>
          <p:cNvSpPr>
            <a:spLocks noGrp="1"/>
          </p:cNvSpPr>
          <p:nvPr>
            <p:ph idx="1"/>
          </p:nvPr>
        </p:nvSpPr>
        <p:spPr>
          <a:xfrm>
            <a:off x="398463" y="1366838"/>
            <a:ext cx="8248650" cy="4881562"/>
          </a:xfrm>
        </p:spPr>
        <p:txBody>
          <a:bodyPr/>
          <a:lstStyle/>
          <a:p>
            <a:pPr marL="0" indent="0">
              <a:buNone/>
            </a:pPr>
            <a:r>
              <a:rPr lang="en-US" sz="2000" b="1" dirty="0"/>
              <a:t>Participants will be able to</a:t>
            </a:r>
            <a:r>
              <a:rPr lang="en-US" sz="2000" b="1" dirty="0" smtClean="0"/>
              <a:t>:</a:t>
            </a:r>
            <a:r>
              <a:rPr lang="en-US" sz="2000" dirty="0"/>
              <a:t> </a:t>
            </a:r>
            <a:endParaRPr lang="en-US" sz="2400" dirty="0"/>
          </a:p>
          <a:p>
            <a:pPr lvl="0"/>
            <a:r>
              <a:rPr lang="en-US" sz="2400" dirty="0"/>
              <a:t>State the impact of permanency on a child;</a:t>
            </a:r>
          </a:p>
          <a:p>
            <a:pPr lvl="0"/>
            <a:r>
              <a:rPr lang="en-US" sz="2400" dirty="0"/>
              <a:t>Identify the timeframes established in law to achieve timely permanence;</a:t>
            </a:r>
          </a:p>
          <a:p>
            <a:pPr lvl="0"/>
            <a:r>
              <a:rPr lang="en-US" sz="2400" dirty="0"/>
              <a:t>Explain how concurrent planning supports the achievement of timely</a:t>
            </a:r>
            <a:br>
              <a:rPr lang="en-US" sz="2400" dirty="0"/>
            </a:br>
            <a:r>
              <a:rPr lang="en-US" sz="2400" dirty="0"/>
              <a:t>permanence, as well as reflects the best interests of a child;</a:t>
            </a:r>
          </a:p>
          <a:p>
            <a:pPr lvl="0"/>
            <a:r>
              <a:rPr lang="en-US" sz="2400" dirty="0"/>
              <a:t>Identify teaming and family engagement strategies that support timely permanence; and</a:t>
            </a:r>
          </a:p>
          <a:p>
            <a:pPr lvl="0"/>
            <a:r>
              <a:rPr lang="en-US" sz="2400" dirty="0"/>
              <a:t>Recognize the required components of a Child Permanency Plan (CPP).</a:t>
            </a:r>
          </a:p>
          <a:p>
            <a:pPr lvl="1" eaLnBrk="1" hangingPunct="1">
              <a:spcAft>
                <a:spcPts val="1200"/>
              </a:spcAft>
              <a:defRPr/>
            </a:pPr>
            <a:endParaRPr lang="en-US" dirty="0" smtClean="0"/>
          </a:p>
        </p:txBody>
      </p:sp>
      <p:sp>
        <p:nvSpPr>
          <p:cNvPr id="9" name="Slide Number Placeholder 8"/>
          <p:cNvSpPr>
            <a:spLocks noGrp="1"/>
          </p:cNvSpPr>
          <p:nvPr>
            <p:ph type="sldNum" sz="quarter" idx="4294967295"/>
          </p:nvPr>
        </p:nvSpPr>
        <p:spPr>
          <a:xfrm>
            <a:off x="8126413" y="6616700"/>
            <a:ext cx="1017587" cy="187325"/>
          </a:xfrm>
          <a:prstGeom prst="rect">
            <a:avLst/>
          </a:prstGeom>
        </p:spPr>
        <p:txBody>
          <a:bodyPr/>
          <a:lstStyle/>
          <a:p>
            <a:pPr>
              <a:defRPr/>
            </a:pPr>
            <a:fld id="{D4A4CB3C-56E3-49ED-963E-32A6168648C4}" type="slidenum">
              <a:rPr lang="en-US" smtClean="0">
                <a:solidFill>
                  <a:srgbClr val="000000"/>
                </a:solidFill>
              </a:rPr>
              <a:pPr>
                <a:defRPr/>
              </a:pPr>
              <a:t>6</a:t>
            </a:fld>
            <a:endParaRPr lang="en-US" dirty="0">
              <a:solidFill>
                <a:srgbClr val="000000"/>
              </a:solidFill>
            </a:endParaRPr>
          </a:p>
        </p:txBody>
      </p:sp>
    </p:spTree>
    <p:extLst>
      <p:ext uri="{BB962C8B-B14F-4D97-AF65-F5344CB8AC3E}">
        <p14:creationId xmlns:p14="http://schemas.microsoft.com/office/powerpoint/2010/main" val="1590264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Teaming as a Value/Principle</a:t>
            </a:r>
            <a:endParaRPr lang="en-US" dirty="0"/>
          </a:p>
        </p:txBody>
      </p:sp>
      <p:sp>
        <p:nvSpPr>
          <p:cNvPr id="3" name="Content Placeholder 2"/>
          <p:cNvSpPr>
            <a:spLocks noGrp="1"/>
          </p:cNvSpPr>
          <p:nvPr>
            <p:ph idx="1"/>
          </p:nvPr>
        </p:nvSpPr>
        <p:spPr/>
        <p:txBody>
          <a:bodyPr/>
          <a:lstStyle/>
          <a:p>
            <a:pPr>
              <a:spcAft>
                <a:spcPts val="600"/>
              </a:spcAft>
            </a:pPr>
            <a:r>
              <a:rPr lang="en-US" sz="2200" kern="300" dirty="0" smtClean="0"/>
              <a:t>Children</a:t>
            </a:r>
            <a:r>
              <a:rPr lang="en-US" sz="2200" kern="300" dirty="0"/>
              <a:t>, youth and families are best served through a team approach with shared responsibilities. All team members have a role and voice. Involving the child, youth, family and extended support networks as active members of the team empowers the family. </a:t>
            </a:r>
          </a:p>
          <a:p>
            <a:pPr>
              <a:spcAft>
                <a:spcPts val="600"/>
              </a:spcAft>
            </a:pPr>
            <a:r>
              <a:rPr lang="en-US" sz="2200" kern="300" dirty="0" smtClean="0"/>
              <a:t>Teams </a:t>
            </a:r>
            <a:r>
              <a:rPr lang="en-US" sz="2200" kern="300" dirty="0"/>
              <a:t>are strength-based and collaborate toward common goals. </a:t>
            </a:r>
          </a:p>
          <a:p>
            <a:pPr>
              <a:spcAft>
                <a:spcPts val="600"/>
              </a:spcAft>
            </a:pPr>
            <a:r>
              <a:rPr lang="en-US" sz="2200" kern="300" dirty="0" smtClean="0"/>
              <a:t>Teams </a:t>
            </a:r>
            <a:r>
              <a:rPr lang="en-US" sz="2200" kern="300" dirty="0"/>
              <a:t>change as needed to include all formal and informal supports and resources. </a:t>
            </a:r>
          </a:p>
          <a:p>
            <a:pPr>
              <a:spcAft>
                <a:spcPts val="600"/>
              </a:spcAft>
            </a:pPr>
            <a:r>
              <a:rPr lang="en-US" sz="2200" kern="300" dirty="0" smtClean="0"/>
              <a:t>Team </a:t>
            </a:r>
            <a:r>
              <a:rPr lang="en-US" sz="2200" kern="300" dirty="0"/>
              <a:t>members are accountable for their actions, keeping commitments and following through with agreed upon responsibilities. </a:t>
            </a:r>
          </a:p>
          <a:p>
            <a:pPr marL="0" indent="0" algn="ctr">
              <a:buNone/>
            </a:pPr>
            <a:endParaRPr lang="en-US" sz="5400" b="1"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60</a:t>
            </a:fld>
            <a:endParaRPr lang="en-US" dirty="0">
              <a:solidFill>
                <a:srgbClr val="000000"/>
              </a:solidFill>
              <a:latin typeface="Arial" charset="0"/>
            </a:endParaRPr>
          </a:p>
        </p:txBody>
      </p:sp>
    </p:spTree>
    <p:extLst>
      <p:ext uri="{BB962C8B-B14F-4D97-AF65-F5344CB8AC3E}">
        <p14:creationId xmlns:p14="http://schemas.microsoft.com/office/powerpoint/2010/main" val="33191352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Teaming as a Skill</a:t>
            </a:r>
          </a:p>
        </p:txBody>
      </p:sp>
      <p:sp>
        <p:nvSpPr>
          <p:cNvPr id="3" name="Content Placeholder 2"/>
          <p:cNvSpPr>
            <a:spLocks noGrp="1"/>
          </p:cNvSpPr>
          <p:nvPr>
            <p:ph idx="1"/>
          </p:nvPr>
        </p:nvSpPr>
        <p:spPr/>
        <p:txBody>
          <a:bodyPr/>
          <a:lstStyle/>
          <a:p>
            <a:pPr marL="0" indent="0">
              <a:buNone/>
            </a:pPr>
            <a:r>
              <a:rPr lang="en-US" b="1" dirty="0" smtClean="0"/>
              <a:t>Team formation: </a:t>
            </a:r>
            <a:r>
              <a:rPr lang="en-US" dirty="0" smtClean="0"/>
              <a:t>Engaging </a:t>
            </a:r>
            <a:r>
              <a:rPr lang="en-US" dirty="0"/>
              <a:t>and assembling the members of the team, including the family, throughout all phases of the change process and based on current needs and goals. </a:t>
            </a:r>
          </a:p>
          <a:p>
            <a:pPr marL="0" indent="0">
              <a:buNone/>
            </a:pPr>
            <a:r>
              <a:rPr lang="en-US" b="1" dirty="0" smtClean="0"/>
              <a:t>Team functioning: </a:t>
            </a:r>
            <a:r>
              <a:rPr lang="en-US" dirty="0" smtClean="0"/>
              <a:t>Teaming </a:t>
            </a:r>
            <a:r>
              <a:rPr lang="en-US" dirty="0"/>
              <a:t>is defining and demonstrating a unified effort, common purpose and clear roles and responsibilities that support positive change. </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61</a:t>
            </a:fld>
            <a:endParaRPr lang="en-US" dirty="0">
              <a:solidFill>
                <a:srgbClr val="000000"/>
              </a:solidFill>
              <a:latin typeface="Arial"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8125" y="4211692"/>
            <a:ext cx="3849576" cy="2126046"/>
          </a:xfrm>
          <a:prstGeom prst="rect">
            <a:avLst/>
          </a:prstGeom>
        </p:spPr>
      </p:pic>
    </p:spTree>
    <p:extLst>
      <p:ext uri="{BB962C8B-B14F-4D97-AF65-F5344CB8AC3E}">
        <p14:creationId xmlns:p14="http://schemas.microsoft.com/office/powerpoint/2010/main" val="30664776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85" y="793376"/>
            <a:ext cx="8229600" cy="591671"/>
          </a:xfrm>
        </p:spPr>
        <p:txBody>
          <a:bodyPr/>
          <a:lstStyle/>
          <a:p>
            <a:r>
              <a:rPr lang="en-US" dirty="0" smtClean="0"/>
              <a:t/>
            </a:r>
            <a:br>
              <a:rPr lang="en-US" dirty="0" smtClean="0"/>
            </a:br>
            <a:r>
              <a:rPr lang="en-US" dirty="0" smtClean="0"/>
              <a:t>Why Team for Permanency?</a:t>
            </a:r>
            <a:endParaRPr lang="en-US" dirty="0"/>
          </a:p>
        </p:txBody>
      </p:sp>
      <p:sp>
        <p:nvSpPr>
          <p:cNvPr id="3" name="Content Placeholder 2"/>
          <p:cNvSpPr>
            <a:spLocks noGrp="1"/>
          </p:cNvSpPr>
          <p:nvPr>
            <p:ph idx="1"/>
          </p:nvPr>
        </p:nvSpPr>
        <p:spPr>
          <a:xfrm>
            <a:off x="470645" y="1639614"/>
            <a:ext cx="8247888" cy="4680504"/>
          </a:xfrm>
        </p:spPr>
        <p:txBody>
          <a:bodyPr/>
          <a:lstStyle/>
          <a:p>
            <a:endParaRPr lang="en-US" dirty="0" smtClean="0"/>
          </a:p>
          <a:p>
            <a:pPr marL="0" lvl="0" indent="0">
              <a:buNone/>
            </a:pPr>
            <a:r>
              <a:rPr lang="en-US" sz="3200" dirty="0" smtClean="0"/>
              <a:t>I </a:t>
            </a:r>
            <a:r>
              <a:rPr lang="en-US" sz="3200" dirty="0"/>
              <a:t>am ___.  If I am not part of the team, you are missing ___ from me</a:t>
            </a:r>
            <a:r>
              <a:rPr lang="en-US" sz="3200" dirty="0" smtClean="0"/>
              <a:t>.</a:t>
            </a:r>
          </a:p>
          <a:p>
            <a:pPr marL="0" lvl="0" indent="0">
              <a:buNone/>
            </a:pPr>
            <a:endParaRPr lang="en-US" sz="3200" dirty="0"/>
          </a:p>
          <a:p>
            <a:pPr marL="0" lvl="0" indent="0">
              <a:buNone/>
            </a:pPr>
            <a:r>
              <a:rPr lang="en-US" sz="3200" dirty="0"/>
              <a:t>If I don’t know about the primary goal and the concurrent goal, let me explain how I may impact the </a:t>
            </a:r>
            <a:r>
              <a:rPr lang="en-US" sz="3200" dirty="0" smtClean="0"/>
              <a:t>child’s permanency. ______.</a:t>
            </a:r>
            <a:endParaRPr lang="en-US" sz="3200"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62</a:t>
            </a:fld>
            <a:endParaRPr lang="en-US" dirty="0">
              <a:latin typeface="Arial" charset="0"/>
            </a:endParaRPr>
          </a:p>
        </p:txBody>
      </p:sp>
    </p:spTree>
    <p:extLst>
      <p:ext uri="{BB962C8B-B14F-4D97-AF65-F5344CB8AC3E}">
        <p14:creationId xmlns:p14="http://schemas.microsoft.com/office/powerpoint/2010/main" val="19137613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63</a:t>
            </a:fld>
            <a:endParaRPr lang="en-US" dirty="0">
              <a:latin typeface="Arial" charset="0"/>
            </a:endParaRPr>
          </a:p>
        </p:txBody>
      </p:sp>
      <p:pic>
        <p:nvPicPr>
          <p:cNvPr id="1026" name="Picture 2" descr="C:\Users\mmarchi\Desktop\MR900390978.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7437" y="2334849"/>
            <a:ext cx="2546978" cy="3107785"/>
          </a:xfrm>
          <a:prstGeom prst="rect">
            <a:avLst/>
          </a:prstGeom>
          <a:noFill/>
          <a:ln w="76200" cmpd="tri">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1617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1387366"/>
            <a:ext cx="8116341" cy="1513489"/>
          </a:xfrm>
        </p:spPr>
        <p:txBody>
          <a:bodyPr/>
          <a:lstStyle/>
          <a:p>
            <a:r>
              <a:rPr lang="en-US" dirty="0" smtClean="0"/>
              <a:t>Section IX:</a:t>
            </a:r>
            <a:endParaRPr lang="en-US" dirty="0"/>
          </a:p>
        </p:txBody>
      </p:sp>
      <p:sp>
        <p:nvSpPr>
          <p:cNvPr id="3" name="Text Placeholder 2"/>
          <p:cNvSpPr>
            <a:spLocks noGrp="1"/>
          </p:cNvSpPr>
          <p:nvPr>
            <p:ph type="body" idx="1"/>
          </p:nvPr>
        </p:nvSpPr>
        <p:spPr>
          <a:xfrm>
            <a:off x="362607" y="2490953"/>
            <a:ext cx="5171109" cy="1087934"/>
          </a:xfrm>
        </p:spPr>
        <p:txBody>
          <a:bodyPr/>
          <a:lstStyle/>
          <a:p>
            <a:r>
              <a:rPr lang="en-US" b="1" dirty="0" smtClean="0"/>
              <a:t>Engagement</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64</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9544" y="3799489"/>
            <a:ext cx="4918841" cy="2554545"/>
          </a:xfrm>
          <a:prstGeom prst="rect">
            <a:avLst/>
          </a:prstGeom>
          <a:noFill/>
        </p:spPr>
        <p:txBody>
          <a:bodyPr wrap="square" rtlCol="0">
            <a:spAutoFit/>
          </a:bodyPr>
          <a:lstStyle/>
          <a:p>
            <a:r>
              <a:rPr lang="en-US" sz="2000" b="1" dirty="0"/>
              <a:t>Section</a:t>
            </a:r>
            <a:r>
              <a:rPr lang="x-none" sz="2000" b="1"/>
              <a:t> Objective</a:t>
            </a:r>
            <a:r>
              <a:rPr lang="en-US" sz="2000" b="1" dirty="0"/>
              <a:t>s</a:t>
            </a:r>
            <a:r>
              <a:rPr lang="x-none" sz="2000" b="1"/>
              <a:t>:</a:t>
            </a:r>
            <a:endParaRPr lang="en-US" sz="2000" dirty="0"/>
          </a:p>
          <a:p>
            <a:pPr marL="342900" lvl="0" indent="-342900">
              <a:buFont typeface="Arial" panose="020B0604020202020204" pitchFamily="34" charset="0"/>
              <a:buChar char="•"/>
            </a:pPr>
            <a:r>
              <a:rPr lang="en-US" sz="2000" dirty="0" smtClean="0"/>
              <a:t>Define </a:t>
            </a:r>
            <a:r>
              <a:rPr lang="en-US" sz="2000" dirty="0"/>
              <a:t>full </a:t>
            </a:r>
            <a:r>
              <a:rPr lang="en-US" sz="2000" dirty="0" smtClean="0"/>
              <a:t>disclosure.</a:t>
            </a:r>
            <a:endParaRPr lang="en-US" sz="2000" dirty="0"/>
          </a:p>
          <a:p>
            <a:pPr marL="342900" lvl="0" indent="-342900">
              <a:buFont typeface="Arial" panose="020B0604020202020204" pitchFamily="34" charset="0"/>
              <a:buChar char="•"/>
            </a:pPr>
            <a:r>
              <a:rPr lang="en-US" sz="2000" dirty="0"/>
              <a:t>Identify the Interactional Helping Skills employed to effectively engage parties in a full disclosure conversation.</a:t>
            </a:r>
          </a:p>
          <a:p>
            <a:pPr marL="342900" lvl="0" indent="-342900">
              <a:buFont typeface="Arial" panose="020B0604020202020204" pitchFamily="34" charset="0"/>
              <a:buChar char="•"/>
            </a:pPr>
            <a:r>
              <a:rPr lang="en-US" sz="2000" dirty="0"/>
              <a:t>Identify appropriate responses to concerns raised during a full disclosure conversation.</a:t>
            </a:r>
          </a:p>
        </p:txBody>
      </p:sp>
    </p:spTree>
    <p:extLst>
      <p:ext uri="{BB962C8B-B14F-4D97-AF65-F5344CB8AC3E}">
        <p14:creationId xmlns:p14="http://schemas.microsoft.com/office/powerpoint/2010/main" val="32215339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What is Full Disclosure?</a:t>
            </a:r>
            <a:endParaRPr lang="en-US" dirty="0"/>
          </a:p>
        </p:txBody>
      </p:sp>
      <p:sp>
        <p:nvSpPr>
          <p:cNvPr id="3" name="Content Placeholder 2"/>
          <p:cNvSpPr>
            <a:spLocks noGrp="1"/>
          </p:cNvSpPr>
          <p:nvPr>
            <p:ph idx="1"/>
          </p:nvPr>
        </p:nvSpPr>
        <p:spPr/>
        <p:txBody>
          <a:bodyPr/>
          <a:lstStyle/>
          <a:p>
            <a:pPr marL="0" indent="0" algn="ctr">
              <a:buNone/>
            </a:pPr>
            <a:r>
              <a:rPr lang="en-US" sz="3600" dirty="0" smtClean="0"/>
              <a:t>A </a:t>
            </a:r>
            <a:r>
              <a:rPr lang="x-none" sz="3600" smtClean="0"/>
              <a:t>respectful</a:t>
            </a:r>
            <a:r>
              <a:rPr lang="en-US" sz="3600" dirty="0" smtClean="0"/>
              <a:t>, honest</a:t>
            </a:r>
            <a:r>
              <a:rPr lang="x-none" sz="3600" smtClean="0"/>
              <a:t> </a:t>
            </a:r>
            <a:r>
              <a:rPr lang="x-none" sz="3600"/>
              <a:t>and candid </a:t>
            </a:r>
            <a:r>
              <a:rPr lang="x-none" sz="3600" b="1"/>
              <a:t>discussion </a:t>
            </a:r>
            <a:r>
              <a:rPr lang="x-none" sz="3600"/>
              <a:t>that </a:t>
            </a:r>
            <a:r>
              <a:rPr lang="x-none" sz="3600" b="1"/>
              <a:t>begins when the child is placed in out-of-home care </a:t>
            </a:r>
            <a:r>
              <a:rPr lang="x-none" sz="3600"/>
              <a:t>and </a:t>
            </a:r>
            <a:r>
              <a:rPr lang="x-none" sz="3600" b="1"/>
              <a:t>continues throughout the life of the case</a:t>
            </a:r>
            <a:r>
              <a:rPr lang="x-none" sz="3600"/>
              <a:t> surrounding the agency’s intent to work towards the implementation of two permanency goals. </a:t>
            </a:r>
            <a:endParaRPr lang="en-US" sz="36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65</a:t>
            </a:fld>
            <a:endParaRPr lang="en-US" dirty="0">
              <a:solidFill>
                <a:srgbClr val="000000"/>
              </a:solidFill>
              <a:latin typeface="Arial" charset="0"/>
            </a:endParaRPr>
          </a:p>
        </p:txBody>
      </p:sp>
    </p:spTree>
    <p:extLst>
      <p:ext uri="{BB962C8B-B14F-4D97-AF65-F5344CB8AC3E}">
        <p14:creationId xmlns:p14="http://schemas.microsoft.com/office/powerpoint/2010/main" val="18483718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9900" y="793750"/>
            <a:ext cx="8229600" cy="898572"/>
          </a:xfrm>
        </p:spPr>
        <p:txBody>
          <a:bodyPr/>
          <a:lstStyle/>
          <a:p>
            <a:r>
              <a:rPr lang="en-US" sz="2800" dirty="0"/>
              <a:t>Full Disclosure To </a:t>
            </a:r>
            <a:r>
              <a:rPr lang="en-US" sz="2800" dirty="0" smtClean="0"/>
              <a:t>All Team Members</a:t>
            </a:r>
            <a:endParaRPr lang="en-US" dirty="0" smtClean="0"/>
          </a:p>
        </p:txBody>
      </p:sp>
      <p:sp>
        <p:nvSpPr>
          <p:cNvPr id="26627" name="Content Placeholder 2"/>
          <p:cNvSpPr>
            <a:spLocks noGrp="1"/>
          </p:cNvSpPr>
          <p:nvPr>
            <p:ph idx="1"/>
          </p:nvPr>
        </p:nvSpPr>
        <p:spPr>
          <a:xfrm>
            <a:off x="469900" y="1883391"/>
            <a:ext cx="8248650" cy="4436447"/>
          </a:xfrm>
        </p:spPr>
        <p:txBody>
          <a:bodyPr/>
          <a:lstStyle/>
          <a:p>
            <a:pPr lvl="1">
              <a:spcAft>
                <a:spcPts val="2400"/>
              </a:spcAft>
              <a:buFont typeface="Arial" panose="020B0604020202020204" pitchFamily="34" charset="0"/>
              <a:buChar char="•"/>
            </a:pPr>
            <a:r>
              <a:rPr lang="en-US" sz="3200" b="1" dirty="0" smtClean="0"/>
              <a:t>Parents</a:t>
            </a:r>
          </a:p>
          <a:p>
            <a:pPr lvl="1">
              <a:spcAft>
                <a:spcPts val="2400"/>
              </a:spcAft>
              <a:buFont typeface="Arial" panose="020B0604020202020204" pitchFamily="34" charset="0"/>
              <a:buChar char="•"/>
            </a:pPr>
            <a:r>
              <a:rPr lang="en-US" sz="3200" b="1" dirty="0" smtClean="0"/>
              <a:t>Child/Youth</a:t>
            </a:r>
          </a:p>
          <a:p>
            <a:pPr lvl="1">
              <a:spcAft>
                <a:spcPts val="2400"/>
              </a:spcAft>
              <a:buFont typeface="Arial" panose="020B0604020202020204" pitchFamily="34" charset="0"/>
              <a:buChar char="•"/>
            </a:pPr>
            <a:r>
              <a:rPr lang="en-US" sz="3200" b="1" dirty="0" smtClean="0"/>
              <a:t>Resource Family</a:t>
            </a:r>
          </a:p>
          <a:p>
            <a:pPr lvl="1">
              <a:spcAft>
                <a:spcPts val="2400"/>
              </a:spcAft>
              <a:buFont typeface="Arial" panose="020B0604020202020204" pitchFamily="34" charset="0"/>
              <a:buChar char="•"/>
            </a:pPr>
            <a:r>
              <a:rPr lang="en-US" sz="3200" b="1" dirty="0" smtClean="0"/>
              <a:t>Other Stakeholders</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F56D0239-8DE4-4108-988B-D9707EFE590E}" type="slidenum">
              <a:rPr lang="en-US" smtClean="0">
                <a:solidFill>
                  <a:srgbClr val="000000"/>
                </a:solidFill>
              </a:rPr>
              <a:pPr>
                <a:defRPr/>
              </a:pPr>
              <a:t>66</a:t>
            </a:fld>
            <a:endParaRPr lang="en-US" dirty="0">
              <a:solidFill>
                <a:srgbClr val="000000"/>
              </a:solidFill>
              <a:latin typeface="Arial" charset="0"/>
            </a:endParaRPr>
          </a:p>
        </p:txBody>
      </p:sp>
    </p:spTree>
    <p:extLst>
      <p:ext uri="{BB962C8B-B14F-4D97-AF65-F5344CB8AC3E}">
        <p14:creationId xmlns:p14="http://schemas.microsoft.com/office/powerpoint/2010/main" val="20723767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93376"/>
            <a:ext cx="8229600" cy="1362970"/>
          </a:xfrm>
        </p:spPr>
        <p:txBody>
          <a:bodyPr/>
          <a:lstStyle/>
          <a:p>
            <a:pPr lvl="0"/>
            <a:r>
              <a:rPr lang="en-US" dirty="0"/>
              <a:t>Full Disclosure: A Tool for Transparency and Engagement</a:t>
            </a:r>
            <a:br>
              <a:rPr lang="en-US" dirty="0"/>
            </a:br>
            <a:endParaRPr lang="en-US" dirty="0"/>
          </a:p>
        </p:txBody>
      </p:sp>
      <p:sp>
        <p:nvSpPr>
          <p:cNvPr id="3" name="Content Placeholder 2"/>
          <p:cNvSpPr>
            <a:spLocks noGrp="1"/>
          </p:cNvSpPr>
          <p:nvPr>
            <p:ph idx="1"/>
          </p:nvPr>
        </p:nvSpPr>
        <p:spPr>
          <a:xfrm>
            <a:off x="470645" y="1883390"/>
            <a:ext cx="8247888" cy="4436727"/>
          </a:xfrm>
        </p:spPr>
        <p:txBody>
          <a:bodyPr/>
          <a:lstStyle/>
          <a:p>
            <a:pPr lvl="0">
              <a:spcAft>
                <a:spcPts val="2400"/>
              </a:spcAft>
            </a:pPr>
            <a:r>
              <a:rPr lang="en-US" dirty="0"/>
              <a:t>The child’s needs for permanency.</a:t>
            </a:r>
          </a:p>
          <a:p>
            <a:pPr lvl="0">
              <a:spcAft>
                <a:spcPts val="2400"/>
              </a:spcAft>
            </a:pPr>
            <a:r>
              <a:rPr lang="en-US" dirty="0"/>
              <a:t>How family search, engagement, and teaming support timely </a:t>
            </a:r>
            <a:r>
              <a:rPr lang="en-US" dirty="0" smtClean="0"/>
              <a:t>permanence.</a:t>
            </a:r>
          </a:p>
          <a:p>
            <a:pPr lvl="0">
              <a:spcAft>
                <a:spcPts val="2400"/>
              </a:spcAft>
            </a:pPr>
            <a:r>
              <a:rPr lang="en-US" dirty="0"/>
              <a:t>H</a:t>
            </a:r>
            <a:r>
              <a:rPr lang="en-US" dirty="0" smtClean="0"/>
              <a:t>ow </a:t>
            </a:r>
            <a:r>
              <a:rPr lang="en-US" dirty="0"/>
              <a:t>the </a:t>
            </a:r>
            <a:r>
              <a:rPr lang="en-US" dirty="0" smtClean="0"/>
              <a:t>agency, </a:t>
            </a:r>
            <a:r>
              <a:rPr lang="en-US" dirty="0"/>
              <a:t>in collaboration with the family </a:t>
            </a:r>
            <a:r>
              <a:rPr lang="en-US" dirty="0" smtClean="0"/>
              <a:t>team, </a:t>
            </a:r>
            <a:r>
              <a:rPr lang="en-US" dirty="0"/>
              <a:t>will work toward achieving two permanency goals at the same time. </a:t>
            </a:r>
          </a:p>
          <a:p>
            <a:pPr lvl="0">
              <a:spcAft>
                <a:spcPts val="2400"/>
              </a:spcAft>
            </a:pPr>
            <a:r>
              <a:rPr lang="en-US" dirty="0" smtClean="0"/>
              <a:t>The </a:t>
            </a:r>
            <a:r>
              <a:rPr lang="en-US" dirty="0"/>
              <a:t>time frames and related requirements established by law and policy to achieve timely permanence.</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67</a:t>
            </a:fld>
            <a:endParaRPr lang="en-US" dirty="0">
              <a:solidFill>
                <a:srgbClr val="000000"/>
              </a:solidFill>
              <a:latin typeface="Arial" charset="0"/>
            </a:endParaRPr>
          </a:p>
        </p:txBody>
      </p:sp>
    </p:spTree>
    <p:extLst>
      <p:ext uri="{BB962C8B-B14F-4D97-AF65-F5344CB8AC3E}">
        <p14:creationId xmlns:p14="http://schemas.microsoft.com/office/powerpoint/2010/main" val="22003308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559558"/>
            <a:ext cx="8229600" cy="668741"/>
          </a:xfrm>
        </p:spPr>
        <p:txBody>
          <a:bodyPr/>
          <a:lstStyle/>
          <a:p>
            <a:pPr>
              <a:spcAft>
                <a:spcPts val="1800"/>
              </a:spcAft>
            </a:pPr>
            <a:r>
              <a:rPr lang="en-US" sz="1000" dirty="0" smtClean="0"/>
              <a:t/>
            </a:r>
            <a:br>
              <a:rPr lang="en-US" sz="1000" dirty="0" smtClean="0"/>
            </a:br>
            <a:r>
              <a:rPr lang="en-US" sz="1000" dirty="0"/>
              <a:t/>
            </a:r>
            <a:br>
              <a:rPr lang="en-US" sz="1000" dirty="0"/>
            </a:br>
            <a:r>
              <a:rPr lang="en-US" sz="2800" dirty="0" smtClean="0"/>
              <a:t/>
            </a:r>
            <a:br>
              <a:rPr lang="en-US" sz="2800" dirty="0" smtClean="0"/>
            </a:br>
            <a:r>
              <a:rPr lang="en-US" sz="2800" dirty="0"/>
              <a:t/>
            </a:r>
            <a:br>
              <a:rPr lang="en-US" sz="2800" dirty="0"/>
            </a:br>
            <a:r>
              <a:rPr lang="en-US" sz="2800" dirty="0" smtClean="0"/>
              <a:t>Small Group Discussion Questions</a:t>
            </a:r>
            <a:r>
              <a:rPr lang="en-US" sz="1000" dirty="0"/>
              <a:t/>
            </a:r>
            <a:br>
              <a:rPr lang="en-US" sz="1000" dirty="0"/>
            </a:br>
            <a:r>
              <a:rPr lang="en-US" sz="1000" dirty="0" smtClean="0"/>
              <a:t/>
            </a:r>
            <a:br>
              <a:rPr lang="en-US" sz="1000" dirty="0" smtClean="0"/>
            </a:br>
            <a:endParaRPr lang="en-US" dirty="0"/>
          </a:p>
        </p:txBody>
      </p:sp>
      <p:sp>
        <p:nvSpPr>
          <p:cNvPr id="3" name="Content Placeholder 2"/>
          <p:cNvSpPr>
            <a:spLocks noGrp="1"/>
          </p:cNvSpPr>
          <p:nvPr>
            <p:ph idx="1"/>
          </p:nvPr>
        </p:nvSpPr>
        <p:spPr>
          <a:xfrm>
            <a:off x="470645" y="1813270"/>
            <a:ext cx="8247888" cy="3862316"/>
          </a:xfrm>
          <a:solidFill>
            <a:schemeClr val="accent2">
              <a:lumMod val="20000"/>
              <a:lumOff val="80000"/>
            </a:schemeClr>
          </a:solidFill>
          <a:ln>
            <a:solidFill>
              <a:schemeClr val="accent2"/>
            </a:solidFill>
          </a:ln>
        </p:spPr>
        <p:txBody>
          <a:bodyPr/>
          <a:lstStyle/>
          <a:p>
            <a:pPr lvl="0"/>
            <a:r>
              <a:rPr lang="en-US" sz="3200" dirty="0"/>
              <a:t>How would full disclosure to t</a:t>
            </a:r>
            <a:r>
              <a:rPr lang="en-US" sz="3200" dirty="0" smtClean="0"/>
              <a:t>his </a:t>
            </a:r>
            <a:r>
              <a:rPr lang="en-US" sz="3200" dirty="0"/>
              <a:t>team member differ from full disclosure to other team members?</a:t>
            </a:r>
          </a:p>
          <a:p>
            <a:pPr lvl="0"/>
            <a:r>
              <a:rPr lang="en-US" sz="3200" dirty="0"/>
              <a:t>What would be this person’s main concerns?  </a:t>
            </a:r>
          </a:p>
          <a:p>
            <a:pPr lvl="0"/>
            <a:r>
              <a:rPr lang="en-US" sz="3200" dirty="0"/>
              <a:t>What might you plan to </a:t>
            </a:r>
            <a:r>
              <a:rPr lang="en-US" sz="3200" dirty="0" smtClean="0"/>
              <a:t>say </a:t>
            </a:r>
            <a:r>
              <a:rPr lang="en-US" sz="3200" dirty="0"/>
              <a:t>to address those concerns?</a:t>
            </a:r>
          </a:p>
          <a:p>
            <a:pPr marL="0" indent="0">
              <a:spcAft>
                <a:spcPts val="1800"/>
              </a:spcAft>
              <a:buNone/>
            </a:pPr>
            <a:endParaRPr lang="en-US" sz="3200"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68</a:t>
            </a:fld>
            <a:endParaRPr lang="en-US" dirty="0">
              <a:solidFill>
                <a:srgbClr val="000000"/>
              </a:solidFill>
              <a:latin typeface="Arial" charset="0"/>
            </a:endParaRPr>
          </a:p>
        </p:txBody>
      </p:sp>
    </p:spTree>
    <p:extLst>
      <p:ext uri="{BB962C8B-B14F-4D97-AF65-F5344CB8AC3E}">
        <p14:creationId xmlns:p14="http://schemas.microsoft.com/office/powerpoint/2010/main" val="277590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69</a:t>
            </a:fld>
            <a:endParaRPr lang="en-US" dirty="0">
              <a:latin typeface="Arial" charset="0"/>
            </a:endParaRPr>
          </a:p>
        </p:txBody>
      </p:sp>
      <p:pic>
        <p:nvPicPr>
          <p:cNvPr id="1026" name="Picture 2" descr="C:\Users\mmarchi\Desktop\MR900390978.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7437" y="2334849"/>
            <a:ext cx="2546978" cy="3107785"/>
          </a:xfrm>
          <a:prstGeom prst="rect">
            <a:avLst/>
          </a:prstGeom>
          <a:noFill/>
          <a:ln w="76200" cmpd="tri">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62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952" y="1781504"/>
            <a:ext cx="8289761" cy="914399"/>
          </a:xfrm>
        </p:spPr>
        <p:txBody>
          <a:bodyPr/>
          <a:lstStyle/>
          <a:p>
            <a:r>
              <a:rPr lang="en-US" dirty="0" smtClean="0"/>
              <a:t>Section II:</a:t>
            </a:r>
            <a:endParaRPr lang="en-US" dirty="0"/>
          </a:p>
        </p:txBody>
      </p:sp>
      <p:sp>
        <p:nvSpPr>
          <p:cNvPr id="3" name="Text Placeholder 2"/>
          <p:cNvSpPr>
            <a:spLocks noGrp="1"/>
          </p:cNvSpPr>
          <p:nvPr>
            <p:ph type="body" idx="1"/>
          </p:nvPr>
        </p:nvSpPr>
        <p:spPr>
          <a:xfrm>
            <a:off x="189187" y="2837794"/>
            <a:ext cx="6148552" cy="1182414"/>
          </a:xfrm>
        </p:spPr>
        <p:txBody>
          <a:bodyPr/>
          <a:lstStyle/>
          <a:p>
            <a:r>
              <a:rPr lang="en-US" sz="2400" b="1" dirty="0" smtClean="0"/>
              <a:t>The Importance of Permanency</a:t>
            </a:r>
            <a:endParaRPr lang="en-US" sz="2400"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7</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1077" y="4382814"/>
            <a:ext cx="5202640" cy="1692771"/>
          </a:xfrm>
          <a:prstGeom prst="rect">
            <a:avLst/>
          </a:prstGeom>
          <a:noFill/>
        </p:spPr>
        <p:txBody>
          <a:bodyPr wrap="square" rtlCol="0">
            <a:spAutoFit/>
          </a:bodyPr>
          <a:lstStyle/>
          <a:p>
            <a:pPr lvl="0"/>
            <a:r>
              <a:rPr lang="en-US" sz="2000" b="1" dirty="0" smtClean="0"/>
              <a:t>Section Objectives:</a:t>
            </a:r>
          </a:p>
          <a:p>
            <a:pPr marL="342900" lvl="0" indent="-342900">
              <a:buFont typeface="Arial" panose="020B0604020202020204" pitchFamily="34" charset="0"/>
              <a:buChar char="•"/>
            </a:pPr>
            <a:r>
              <a:rPr lang="en-US" sz="2000" dirty="0" smtClean="0"/>
              <a:t>Cite ways to consider permanency at various stages of casework practice. </a:t>
            </a:r>
          </a:p>
          <a:p>
            <a:pPr marL="342900" lvl="0" indent="-342900">
              <a:buFont typeface="Arial" panose="020B0604020202020204" pitchFamily="34" charset="0"/>
              <a:buChar char="•"/>
            </a:pPr>
            <a:r>
              <a:rPr lang="en-US" sz="2000" dirty="0" smtClean="0"/>
              <a:t>Give </a:t>
            </a:r>
            <a:r>
              <a:rPr lang="en-US" sz="2000" dirty="0"/>
              <a:t>an example of the importance and impact of permanency</a:t>
            </a:r>
            <a:r>
              <a:rPr lang="en-US" dirty="0"/>
              <a:t>. </a:t>
            </a:r>
          </a:p>
        </p:txBody>
      </p:sp>
    </p:spTree>
    <p:extLst>
      <p:ext uri="{BB962C8B-B14F-4D97-AF65-F5344CB8AC3E}">
        <p14:creationId xmlns:p14="http://schemas.microsoft.com/office/powerpoint/2010/main" val="915181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a:xfrm>
            <a:off x="469900" y="793750"/>
            <a:ext cx="8229600" cy="590550"/>
          </a:xfrm>
        </p:spPr>
        <p:txBody>
          <a:bodyPr/>
          <a:lstStyle/>
          <a:p>
            <a:pPr eaLnBrk="1" hangingPunct="1"/>
            <a:r>
              <a:rPr lang="en-US" dirty="0" smtClean="0"/>
              <a:t>Agenda</a:t>
            </a:r>
          </a:p>
        </p:txBody>
      </p:sp>
      <p:sp>
        <p:nvSpPr>
          <p:cNvPr id="5123" name="Content Placeholder 1"/>
          <p:cNvSpPr>
            <a:spLocks noGrp="1"/>
          </p:cNvSpPr>
          <p:nvPr>
            <p:ph idx="1"/>
          </p:nvPr>
        </p:nvSpPr>
        <p:spPr>
          <a:xfrm>
            <a:off x="469900" y="1438275"/>
            <a:ext cx="8248650" cy="4881563"/>
          </a:xfrm>
        </p:spPr>
        <p:txBody>
          <a:bodyPr/>
          <a:lstStyle/>
          <a:p>
            <a:pPr marL="0" indent="0">
              <a:buNone/>
            </a:pPr>
            <a:r>
              <a:rPr lang="en-US" b="1" dirty="0"/>
              <a:t>Day </a:t>
            </a:r>
            <a:r>
              <a:rPr lang="en-US" b="1" dirty="0" smtClean="0"/>
              <a:t>One</a:t>
            </a:r>
            <a:endParaRPr lang="en-US" dirty="0"/>
          </a:p>
          <a:p>
            <a:pPr marL="0" indent="0">
              <a:buNone/>
            </a:pPr>
            <a:endParaRPr lang="en-US" dirty="0"/>
          </a:p>
          <a:p>
            <a:pPr lvl="0">
              <a:spcAft>
                <a:spcPts val="1800"/>
              </a:spcAft>
            </a:pPr>
            <a:r>
              <a:rPr lang="en-US" sz="2800" dirty="0" smtClean="0"/>
              <a:t>Introduction</a:t>
            </a:r>
            <a:endParaRPr lang="en-US" sz="2800" dirty="0"/>
          </a:p>
          <a:p>
            <a:pPr lvl="0">
              <a:spcAft>
                <a:spcPts val="1800"/>
              </a:spcAft>
            </a:pPr>
            <a:r>
              <a:rPr lang="en-US" sz="2800" dirty="0"/>
              <a:t>The Importance of </a:t>
            </a:r>
            <a:r>
              <a:rPr lang="en-US" sz="2800" dirty="0" smtClean="0"/>
              <a:t>Permanency</a:t>
            </a:r>
            <a:endParaRPr lang="en-US" sz="2800" dirty="0"/>
          </a:p>
          <a:p>
            <a:pPr lvl="0">
              <a:spcAft>
                <a:spcPts val="1800"/>
              </a:spcAft>
            </a:pPr>
            <a:r>
              <a:rPr lang="en-US" sz="2800" dirty="0"/>
              <a:t>Supporting Children, Parents, and Substitute Caregivers throughout the Placement </a:t>
            </a:r>
            <a:r>
              <a:rPr lang="en-US" sz="2800" dirty="0" smtClean="0"/>
              <a:t>Process</a:t>
            </a:r>
            <a:endParaRPr lang="en-US" sz="2800" dirty="0"/>
          </a:p>
          <a:p>
            <a:pPr lvl="0">
              <a:spcAft>
                <a:spcPts val="1800"/>
              </a:spcAft>
            </a:pPr>
            <a:r>
              <a:rPr lang="en-US" sz="2800" dirty="0"/>
              <a:t>Permanency Goals </a:t>
            </a:r>
            <a:r>
              <a:rPr lang="en-US" sz="2800" dirty="0" smtClean="0"/>
              <a:t>Overview</a:t>
            </a:r>
            <a:endParaRPr lang="en-US" sz="2800" dirty="0"/>
          </a:p>
          <a:p>
            <a:pPr eaLnBrk="1" hangingPunct="1">
              <a:spcAft>
                <a:spcPts val="1800"/>
              </a:spcAft>
            </a:pPr>
            <a:endParaRPr lang="en-US" dirty="0" smtClean="0"/>
          </a:p>
        </p:txBody>
      </p:sp>
      <p:sp>
        <p:nvSpPr>
          <p:cNvPr id="9" name="Slide Number Placeholder 8"/>
          <p:cNvSpPr>
            <a:spLocks noGrp="1"/>
          </p:cNvSpPr>
          <p:nvPr>
            <p:ph type="sldNum" sz="quarter" idx="4294967295"/>
          </p:nvPr>
        </p:nvSpPr>
        <p:spPr>
          <a:xfrm>
            <a:off x="8126413" y="6616700"/>
            <a:ext cx="1017587" cy="187325"/>
          </a:xfrm>
          <a:prstGeom prst="rect">
            <a:avLst/>
          </a:prstGeom>
        </p:spPr>
        <p:txBody>
          <a:bodyPr/>
          <a:lstStyle/>
          <a:p>
            <a:pPr>
              <a:defRPr/>
            </a:pPr>
            <a:fld id="{81E4C5B1-26D6-4A2C-8B33-5555D8152113}" type="slidenum">
              <a:rPr lang="en-US" smtClean="0">
                <a:solidFill>
                  <a:srgbClr val="000000"/>
                </a:solidFill>
              </a:rPr>
              <a:pPr>
                <a:defRPr/>
              </a:pPr>
              <a:t>70</a:t>
            </a:fld>
            <a:endParaRPr lang="en-US" dirty="0">
              <a:solidFill>
                <a:srgbClr val="000000"/>
              </a:solidFill>
            </a:endParaRPr>
          </a:p>
        </p:txBody>
      </p:sp>
      <p:sp>
        <p:nvSpPr>
          <p:cNvPr id="8" name="Right Arrow 7"/>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33247230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9900" y="793750"/>
            <a:ext cx="8229600" cy="590550"/>
          </a:xfrm>
        </p:spPr>
        <p:txBody>
          <a:bodyPr/>
          <a:lstStyle/>
          <a:p>
            <a:pPr eaLnBrk="1" hangingPunct="1"/>
            <a:r>
              <a:rPr lang="en-US" dirty="0" smtClean="0"/>
              <a:t>Agenda, (cont’d)</a:t>
            </a:r>
          </a:p>
        </p:txBody>
      </p:sp>
      <p:sp>
        <p:nvSpPr>
          <p:cNvPr id="6147" name="Content Placeholder 1"/>
          <p:cNvSpPr>
            <a:spLocks noGrp="1"/>
          </p:cNvSpPr>
          <p:nvPr>
            <p:ph idx="1"/>
          </p:nvPr>
        </p:nvSpPr>
        <p:spPr>
          <a:xfrm>
            <a:off x="469900" y="1438275"/>
            <a:ext cx="8248650" cy="4881563"/>
          </a:xfrm>
        </p:spPr>
        <p:txBody>
          <a:bodyPr/>
          <a:lstStyle/>
          <a:p>
            <a:pPr marL="0" lvl="0" indent="0">
              <a:spcAft>
                <a:spcPts val="1800"/>
              </a:spcAft>
              <a:buNone/>
            </a:pPr>
            <a:r>
              <a:rPr lang="en-US" b="1" dirty="0" smtClean="0"/>
              <a:t>Day Two</a:t>
            </a:r>
          </a:p>
          <a:p>
            <a:pPr lvl="0">
              <a:spcAft>
                <a:spcPts val="1800"/>
              </a:spcAft>
            </a:pPr>
            <a:r>
              <a:rPr lang="en-US" sz="2800" dirty="0" smtClean="0"/>
              <a:t>What is Concurrent Planning? </a:t>
            </a:r>
          </a:p>
          <a:p>
            <a:pPr lvl="0">
              <a:spcAft>
                <a:spcPts val="1800"/>
              </a:spcAft>
            </a:pPr>
            <a:r>
              <a:rPr lang="en-US" sz="2800" dirty="0" smtClean="0"/>
              <a:t>Clear Timelines</a:t>
            </a:r>
            <a:endParaRPr lang="en-US" sz="2800" dirty="0"/>
          </a:p>
          <a:p>
            <a:pPr lvl="0">
              <a:spcAft>
                <a:spcPts val="1800"/>
              </a:spcAft>
            </a:pPr>
            <a:r>
              <a:rPr lang="en-US" sz="2800" dirty="0" smtClean="0"/>
              <a:t>Finding Family</a:t>
            </a:r>
            <a:endParaRPr lang="en-US" sz="2800" dirty="0"/>
          </a:p>
          <a:p>
            <a:pPr lvl="0">
              <a:spcAft>
                <a:spcPts val="1800"/>
              </a:spcAft>
            </a:pPr>
            <a:r>
              <a:rPr lang="en-US" sz="2800" dirty="0" smtClean="0"/>
              <a:t>Teaming</a:t>
            </a:r>
            <a:endParaRPr lang="en-US" sz="2800" dirty="0"/>
          </a:p>
          <a:p>
            <a:pPr lvl="0">
              <a:spcAft>
                <a:spcPts val="1800"/>
              </a:spcAft>
            </a:pPr>
            <a:r>
              <a:rPr lang="en-US" sz="2800" dirty="0" smtClean="0"/>
              <a:t>Engagement</a:t>
            </a:r>
            <a:endParaRPr lang="en-US" sz="2800" dirty="0"/>
          </a:p>
          <a:p>
            <a:pPr eaLnBrk="1" hangingPunct="1">
              <a:spcAft>
                <a:spcPts val="1800"/>
              </a:spcAft>
            </a:pPr>
            <a:endParaRPr lang="en-US" dirty="0" smtClean="0"/>
          </a:p>
        </p:txBody>
      </p:sp>
      <p:sp>
        <p:nvSpPr>
          <p:cNvPr id="8" name="Slide Number Placeholder 7"/>
          <p:cNvSpPr>
            <a:spLocks noGrp="1"/>
          </p:cNvSpPr>
          <p:nvPr>
            <p:ph type="sldNum" sz="quarter" idx="4294967295"/>
          </p:nvPr>
        </p:nvSpPr>
        <p:spPr>
          <a:xfrm>
            <a:off x="8126413" y="6616700"/>
            <a:ext cx="1017587" cy="187325"/>
          </a:xfrm>
          <a:prstGeom prst="rect">
            <a:avLst/>
          </a:prstGeom>
        </p:spPr>
        <p:txBody>
          <a:bodyPr/>
          <a:lstStyle/>
          <a:p>
            <a:pPr>
              <a:defRPr/>
            </a:pPr>
            <a:fld id="{37A31661-16CD-4F0B-A591-8807A03B3EA8}" type="slidenum">
              <a:rPr lang="en-US" smtClean="0">
                <a:solidFill>
                  <a:srgbClr val="000000"/>
                </a:solidFill>
              </a:rPr>
              <a:pPr>
                <a:defRPr/>
              </a:pPr>
              <a:t>71</a:t>
            </a:fld>
            <a:endParaRPr lang="en-US" dirty="0">
              <a:solidFill>
                <a:srgbClr val="000000"/>
              </a:solidFill>
            </a:endParaRPr>
          </a:p>
        </p:txBody>
      </p:sp>
      <p:sp>
        <p:nvSpPr>
          <p:cNvPr id="7" name="Right Arrow 6"/>
          <p:cNvSpPr/>
          <p:nvPr/>
        </p:nvSpPr>
        <p:spPr>
          <a:xfrm>
            <a:off x="8519160" y="6019800"/>
            <a:ext cx="533400" cy="228600"/>
          </a:xfrm>
          <a:prstGeom prst="rightArrow">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16344351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469900" y="793750"/>
            <a:ext cx="8229600" cy="590550"/>
          </a:xfrm>
        </p:spPr>
        <p:txBody>
          <a:bodyPr/>
          <a:lstStyle/>
          <a:p>
            <a:pPr eaLnBrk="1" hangingPunct="1"/>
            <a:r>
              <a:rPr lang="en-US" dirty="0" smtClean="0"/>
              <a:t>Agenda, (cont’d)</a:t>
            </a:r>
          </a:p>
        </p:txBody>
      </p:sp>
      <p:sp>
        <p:nvSpPr>
          <p:cNvPr id="6147" name="Content Placeholder 1"/>
          <p:cNvSpPr>
            <a:spLocks noGrp="1"/>
          </p:cNvSpPr>
          <p:nvPr>
            <p:ph idx="1"/>
          </p:nvPr>
        </p:nvSpPr>
        <p:spPr>
          <a:xfrm>
            <a:off x="469900" y="1438275"/>
            <a:ext cx="8248650" cy="4881563"/>
          </a:xfrm>
        </p:spPr>
        <p:txBody>
          <a:bodyPr/>
          <a:lstStyle/>
          <a:p>
            <a:pPr marL="0" indent="0">
              <a:spcAft>
                <a:spcPts val="1800"/>
              </a:spcAft>
              <a:buNone/>
            </a:pPr>
            <a:r>
              <a:rPr lang="en-US" b="1" dirty="0"/>
              <a:t>Day Three</a:t>
            </a:r>
            <a:endParaRPr lang="en-US" dirty="0"/>
          </a:p>
          <a:p>
            <a:pPr lvl="0">
              <a:spcAft>
                <a:spcPts val="3600"/>
              </a:spcAft>
            </a:pPr>
            <a:r>
              <a:rPr lang="en-US" sz="2800" dirty="0" smtClean="0"/>
              <a:t>Visitation</a:t>
            </a:r>
            <a:endParaRPr lang="en-US" sz="2800" dirty="0"/>
          </a:p>
          <a:p>
            <a:pPr lvl="0">
              <a:spcAft>
                <a:spcPts val="3600"/>
              </a:spcAft>
            </a:pPr>
            <a:r>
              <a:rPr lang="en-US" sz="2800" dirty="0" smtClean="0"/>
              <a:t>Child Permanency Plan</a:t>
            </a:r>
            <a:endParaRPr lang="en-US" sz="2800" dirty="0"/>
          </a:p>
          <a:p>
            <a:pPr lvl="0">
              <a:spcAft>
                <a:spcPts val="3600"/>
              </a:spcAft>
            </a:pPr>
            <a:r>
              <a:rPr lang="en-US" sz="2800" dirty="0" smtClean="0"/>
              <a:t>Review and Summary</a:t>
            </a:r>
            <a:endParaRPr lang="en-US" sz="2800" dirty="0"/>
          </a:p>
          <a:p>
            <a:pPr marL="0" indent="0">
              <a:buNone/>
            </a:pPr>
            <a:endParaRPr lang="en-US" dirty="0"/>
          </a:p>
        </p:txBody>
      </p:sp>
      <p:sp>
        <p:nvSpPr>
          <p:cNvPr id="8" name="Slide Number Placeholder 7"/>
          <p:cNvSpPr>
            <a:spLocks noGrp="1"/>
          </p:cNvSpPr>
          <p:nvPr>
            <p:ph type="sldNum" sz="quarter" idx="4294967295"/>
          </p:nvPr>
        </p:nvSpPr>
        <p:spPr>
          <a:xfrm>
            <a:off x="8126413" y="6616700"/>
            <a:ext cx="1017587" cy="187325"/>
          </a:xfrm>
          <a:prstGeom prst="rect">
            <a:avLst/>
          </a:prstGeom>
        </p:spPr>
        <p:txBody>
          <a:bodyPr/>
          <a:lstStyle/>
          <a:p>
            <a:pPr>
              <a:defRPr/>
            </a:pPr>
            <a:fld id="{37A31661-16CD-4F0B-A591-8807A03B3EA8}" type="slidenum">
              <a:rPr lang="en-US" smtClean="0">
                <a:solidFill>
                  <a:srgbClr val="000000"/>
                </a:solidFill>
              </a:rPr>
              <a:pPr>
                <a:defRPr/>
              </a:pPr>
              <a:t>72</a:t>
            </a:fld>
            <a:endParaRPr lang="en-US" dirty="0">
              <a:solidFill>
                <a:srgbClr val="000000"/>
              </a:solidFill>
            </a:endParaRPr>
          </a:p>
        </p:txBody>
      </p:sp>
    </p:spTree>
    <p:extLst>
      <p:ext uri="{BB962C8B-B14F-4D97-AF65-F5344CB8AC3E}">
        <p14:creationId xmlns:p14="http://schemas.microsoft.com/office/powerpoint/2010/main" val="24111441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1718442"/>
            <a:ext cx="8116341" cy="993228"/>
          </a:xfrm>
        </p:spPr>
        <p:txBody>
          <a:bodyPr/>
          <a:lstStyle/>
          <a:p>
            <a:r>
              <a:rPr lang="en-US" dirty="0" smtClean="0"/>
              <a:t>Section X:</a:t>
            </a:r>
            <a:endParaRPr lang="en-US" dirty="0"/>
          </a:p>
        </p:txBody>
      </p:sp>
      <p:sp>
        <p:nvSpPr>
          <p:cNvPr id="3" name="Text Placeholder 2"/>
          <p:cNvSpPr>
            <a:spLocks noGrp="1"/>
          </p:cNvSpPr>
          <p:nvPr>
            <p:ph type="body" idx="1"/>
          </p:nvPr>
        </p:nvSpPr>
        <p:spPr>
          <a:xfrm>
            <a:off x="362607" y="2727435"/>
            <a:ext cx="5171109" cy="1213944"/>
          </a:xfrm>
        </p:spPr>
        <p:txBody>
          <a:bodyPr/>
          <a:lstStyle/>
          <a:p>
            <a:r>
              <a:rPr lang="en-US" b="1" dirty="0" smtClean="0"/>
              <a:t>Visitation</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73</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6841" y="4004440"/>
            <a:ext cx="4303987" cy="2246769"/>
          </a:xfrm>
          <a:prstGeom prst="rect">
            <a:avLst/>
          </a:prstGeom>
          <a:noFill/>
        </p:spPr>
        <p:txBody>
          <a:bodyPr wrap="square" rtlCol="0">
            <a:spAutoFit/>
          </a:bodyPr>
          <a:lstStyle/>
          <a:p>
            <a:r>
              <a:rPr lang="en-US" sz="2000" b="1" dirty="0"/>
              <a:t>Section</a:t>
            </a:r>
            <a:r>
              <a:rPr lang="x-none" sz="2000" b="1"/>
              <a:t> Objective</a:t>
            </a:r>
            <a:r>
              <a:rPr lang="en-US" sz="2000" b="1" dirty="0"/>
              <a:t>s</a:t>
            </a:r>
            <a:r>
              <a:rPr lang="x-none" sz="2000" b="1"/>
              <a:t>:</a:t>
            </a:r>
            <a:endParaRPr lang="en-US" sz="2000" dirty="0"/>
          </a:p>
          <a:p>
            <a:pPr marL="342900" lvl="0" indent="-342900">
              <a:buFont typeface="Arial" panose="020B0604020202020204" pitchFamily="34" charset="0"/>
              <a:buChar char="•"/>
            </a:pPr>
            <a:r>
              <a:rPr lang="en-US" sz="2000" dirty="0"/>
              <a:t>Cite the benefits of visitation.</a:t>
            </a:r>
          </a:p>
          <a:p>
            <a:pPr marL="342900" indent="-342900">
              <a:buFont typeface="Arial" panose="020B0604020202020204" pitchFamily="34" charset="0"/>
              <a:buChar char="•"/>
            </a:pPr>
            <a:r>
              <a:rPr lang="en-US" sz="2000" dirty="0" smtClean="0"/>
              <a:t>List </a:t>
            </a:r>
            <a:r>
              <a:rPr lang="en-US" sz="2000" dirty="0"/>
              <a:t>different ways to supplement family </a:t>
            </a:r>
            <a:r>
              <a:rPr lang="en-US" sz="2000" dirty="0" smtClean="0"/>
              <a:t>visitation.</a:t>
            </a:r>
            <a:endParaRPr lang="en-US" sz="2000" dirty="0"/>
          </a:p>
          <a:p>
            <a:pPr marL="342900" lvl="0" indent="-342900">
              <a:buFont typeface="Arial" panose="020B0604020202020204" pitchFamily="34" charset="0"/>
              <a:buChar char="•"/>
            </a:pPr>
            <a:r>
              <a:rPr lang="en-US" sz="2000" dirty="0"/>
              <a:t>Identify common visitation barriers and ways to address them.</a:t>
            </a:r>
          </a:p>
        </p:txBody>
      </p:sp>
    </p:spTree>
    <p:extLst>
      <p:ext uri="{BB962C8B-B14F-4D97-AF65-F5344CB8AC3E}">
        <p14:creationId xmlns:p14="http://schemas.microsoft.com/office/powerpoint/2010/main" val="15586593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469900" y="793750"/>
            <a:ext cx="8229600" cy="590550"/>
          </a:xfrm>
        </p:spPr>
        <p:txBody>
          <a:bodyPr/>
          <a:lstStyle/>
          <a:p>
            <a:pPr eaLnBrk="1" hangingPunct="1"/>
            <a:r>
              <a:rPr lang="en-US" dirty="0" smtClean="0"/>
              <a:t>Brainstorm Activity: Visitation</a:t>
            </a:r>
          </a:p>
        </p:txBody>
      </p:sp>
      <p:sp>
        <p:nvSpPr>
          <p:cNvPr id="45059" name="Content Placeholder 1"/>
          <p:cNvSpPr>
            <a:spLocks noGrp="1"/>
          </p:cNvSpPr>
          <p:nvPr>
            <p:ph idx="1"/>
          </p:nvPr>
        </p:nvSpPr>
        <p:spPr>
          <a:xfrm>
            <a:off x="456252" y="851422"/>
            <a:ext cx="4293169" cy="4997586"/>
          </a:xfrm>
        </p:spPr>
        <p:txBody>
          <a:bodyPr/>
          <a:lstStyle/>
          <a:p>
            <a:pPr marL="0" indent="0">
              <a:spcAft>
                <a:spcPts val="1200"/>
              </a:spcAft>
              <a:buNone/>
              <a:defRPr/>
            </a:pPr>
            <a:endParaRPr lang="en-US" sz="2800" dirty="0"/>
          </a:p>
          <a:p>
            <a:pPr marL="514350" indent="-514350">
              <a:spcAft>
                <a:spcPts val="3000"/>
              </a:spcAft>
              <a:buFont typeface="+mj-lt"/>
              <a:buAutoNum type="arabicPeriod"/>
              <a:defRPr/>
            </a:pPr>
            <a:r>
              <a:rPr lang="en-US" sz="2800" dirty="0" smtClean="0"/>
              <a:t>What are the benefits of visitation?</a:t>
            </a:r>
          </a:p>
          <a:p>
            <a:pPr marL="514350" indent="-514350">
              <a:spcAft>
                <a:spcPts val="3000"/>
              </a:spcAft>
              <a:buFont typeface="+mj-lt"/>
              <a:buAutoNum type="arabicPeriod"/>
              <a:defRPr/>
            </a:pPr>
            <a:r>
              <a:rPr lang="en-US" sz="2800" dirty="0"/>
              <a:t>What are the </a:t>
            </a:r>
            <a:r>
              <a:rPr lang="en-US" sz="2800" dirty="0" smtClean="0"/>
              <a:t>consequences of not providing visitation?</a:t>
            </a:r>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3E46E51A-E46A-4752-A71B-A58F0FC881BF}" type="slidenum">
              <a:rPr lang="en-US" smtClean="0">
                <a:solidFill>
                  <a:srgbClr val="000000"/>
                </a:solidFill>
              </a:rPr>
              <a:pPr>
                <a:defRPr/>
              </a:pPr>
              <a:t>74</a:t>
            </a:fld>
            <a:endParaRPr lang="en-US" dirty="0">
              <a:solidFill>
                <a:srgbClr val="000000"/>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39350" y="2148289"/>
            <a:ext cx="3084828" cy="32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3657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469900" y="793750"/>
            <a:ext cx="8229600" cy="590550"/>
          </a:xfrm>
        </p:spPr>
        <p:txBody>
          <a:bodyPr/>
          <a:lstStyle/>
          <a:p>
            <a:pPr eaLnBrk="1" hangingPunct="1"/>
            <a:r>
              <a:rPr lang="en-US" dirty="0" smtClean="0"/>
              <a:t>Impact of Visitation</a:t>
            </a:r>
          </a:p>
        </p:txBody>
      </p:sp>
      <p:sp>
        <p:nvSpPr>
          <p:cNvPr id="45059" name="Content Placeholder 1"/>
          <p:cNvSpPr>
            <a:spLocks noGrp="1"/>
          </p:cNvSpPr>
          <p:nvPr>
            <p:ph idx="1"/>
          </p:nvPr>
        </p:nvSpPr>
        <p:spPr>
          <a:xfrm>
            <a:off x="469900" y="1277007"/>
            <a:ext cx="8248650" cy="5042831"/>
          </a:xfrm>
        </p:spPr>
        <p:txBody>
          <a:bodyPr/>
          <a:lstStyle/>
          <a:p>
            <a:pPr marL="0" indent="0" eaLnBrk="1" hangingPunct="1">
              <a:spcAft>
                <a:spcPts val="1200"/>
              </a:spcAft>
              <a:buFontTx/>
              <a:buNone/>
              <a:defRPr/>
            </a:pPr>
            <a:r>
              <a:rPr lang="en-US" sz="2400" b="1" dirty="0" smtClean="0"/>
              <a:t>Research shows that visitation:</a:t>
            </a:r>
          </a:p>
          <a:p>
            <a:pPr eaLnBrk="1" hangingPunct="1">
              <a:spcAft>
                <a:spcPts val="1200"/>
              </a:spcAft>
              <a:defRPr/>
            </a:pPr>
            <a:r>
              <a:rPr lang="en-US" sz="2400" dirty="0" smtClean="0"/>
              <a:t>Is the single most important factor in maintaining the relationship between the child in out-of-home care and the parents.</a:t>
            </a:r>
          </a:p>
          <a:p>
            <a:pPr eaLnBrk="1" hangingPunct="1">
              <a:spcAft>
                <a:spcPts val="1200"/>
              </a:spcAft>
              <a:defRPr/>
            </a:pPr>
            <a:r>
              <a:rPr lang="en-US" sz="2400" dirty="0" smtClean="0"/>
              <a:t>Enhances the child’s emotional well-being. </a:t>
            </a:r>
          </a:p>
          <a:p>
            <a:pPr eaLnBrk="1" hangingPunct="1">
              <a:spcAft>
                <a:spcPts val="1200"/>
              </a:spcAft>
              <a:defRPr/>
            </a:pPr>
            <a:r>
              <a:rPr lang="en-US" sz="2400" dirty="0" smtClean="0"/>
              <a:t>Improves parent’s positive feelings about the placement. </a:t>
            </a:r>
          </a:p>
          <a:p>
            <a:pPr eaLnBrk="1" hangingPunct="1">
              <a:spcAft>
                <a:spcPts val="1200"/>
              </a:spcAft>
              <a:defRPr/>
            </a:pPr>
            <a:r>
              <a:rPr lang="en-US" sz="2400" dirty="0" smtClean="0"/>
              <a:t>Decreases parents’ worries about their children.</a:t>
            </a:r>
          </a:p>
          <a:p>
            <a:pPr eaLnBrk="1" hangingPunct="1">
              <a:spcAft>
                <a:spcPts val="1200"/>
              </a:spcAft>
              <a:defRPr/>
            </a:pPr>
            <a:r>
              <a:rPr lang="en-US" sz="2400" dirty="0" smtClean="0"/>
              <a:t>Is associated with achieving permanency and decreasing time in care.</a:t>
            </a:r>
          </a:p>
          <a:p>
            <a:pPr marL="0" indent="0">
              <a:spcAft>
                <a:spcPts val="1200"/>
              </a:spcAft>
              <a:buNone/>
              <a:defRPr/>
            </a:pPr>
            <a:r>
              <a:rPr lang="en-US" sz="1800" dirty="0" smtClean="0"/>
              <a:t>	(</a:t>
            </a:r>
            <a:r>
              <a:rPr lang="en-US" sz="1800" dirty="0"/>
              <a:t>Hess, </a:t>
            </a:r>
            <a:r>
              <a:rPr lang="en-US" sz="1800" dirty="0" smtClean="0"/>
              <a:t>P.M., 2003)</a:t>
            </a:r>
            <a:endParaRPr lang="en-US" sz="1800" dirty="0"/>
          </a:p>
          <a:p>
            <a:pPr marL="0" indent="0" eaLnBrk="1" hangingPunct="1">
              <a:spcAft>
                <a:spcPts val="1200"/>
              </a:spcAft>
              <a:buNone/>
              <a:defRPr/>
            </a:pPr>
            <a:endParaRPr lang="en-US" sz="1800" dirty="0" smtClean="0"/>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3E46E51A-E46A-4752-A71B-A58F0FC881BF}" type="slidenum">
              <a:rPr lang="en-US" smtClean="0">
                <a:solidFill>
                  <a:srgbClr val="000000"/>
                </a:solidFill>
              </a:rPr>
              <a:pPr>
                <a:defRPr/>
              </a:pPr>
              <a:t>75</a:t>
            </a:fld>
            <a:endParaRPr lang="en-US" dirty="0">
              <a:solidFill>
                <a:srgbClr val="000000"/>
              </a:solidFill>
            </a:endParaRPr>
          </a:p>
        </p:txBody>
      </p:sp>
    </p:spTree>
    <p:extLst>
      <p:ext uri="{BB962C8B-B14F-4D97-AF65-F5344CB8AC3E}">
        <p14:creationId xmlns:p14="http://schemas.microsoft.com/office/powerpoint/2010/main" val="16586092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a:xfrm>
            <a:off x="347071" y="807398"/>
            <a:ext cx="8229600" cy="590550"/>
          </a:xfrm>
        </p:spPr>
        <p:txBody>
          <a:bodyPr/>
          <a:lstStyle/>
          <a:p>
            <a:pPr eaLnBrk="1" hangingPunct="1"/>
            <a:r>
              <a:rPr lang="en-US" dirty="0" smtClean="0"/>
              <a:t>Impact of Separation</a:t>
            </a:r>
          </a:p>
        </p:txBody>
      </p:sp>
      <p:sp>
        <p:nvSpPr>
          <p:cNvPr id="45059" name="Content Placeholder 1"/>
          <p:cNvSpPr>
            <a:spLocks noGrp="1"/>
          </p:cNvSpPr>
          <p:nvPr>
            <p:ph idx="1"/>
          </p:nvPr>
        </p:nvSpPr>
        <p:spPr>
          <a:xfrm>
            <a:off x="428956" y="1424627"/>
            <a:ext cx="8248650" cy="4881563"/>
          </a:xfrm>
        </p:spPr>
        <p:txBody>
          <a:bodyPr/>
          <a:lstStyle/>
          <a:p>
            <a:pPr marL="0" indent="0" eaLnBrk="1" hangingPunct="1">
              <a:spcAft>
                <a:spcPts val="1200"/>
              </a:spcAft>
              <a:buFontTx/>
              <a:buNone/>
              <a:defRPr/>
            </a:pPr>
            <a:r>
              <a:rPr lang="en-US" sz="2400" b="1" dirty="0" smtClean="0"/>
              <a:t>Without visitation, research shows:</a:t>
            </a:r>
          </a:p>
          <a:p>
            <a:pPr eaLnBrk="1" hangingPunct="1">
              <a:spcAft>
                <a:spcPts val="1200"/>
              </a:spcAft>
              <a:defRPr/>
            </a:pPr>
            <a:r>
              <a:rPr lang="en-US" sz="1800" dirty="0" smtClean="0"/>
              <a:t>Infants and toddlers who do not develop secure attachments produce elevated levels of cortisol (a stress hormone), which may </a:t>
            </a:r>
            <a:r>
              <a:rPr lang="en-US" sz="1800" dirty="0" smtClean="0"/>
              <a:t>al</a:t>
            </a:r>
            <a:r>
              <a:rPr lang="en-US" sz="1800" dirty="0" smtClean="0"/>
              <a:t>ter </a:t>
            </a:r>
            <a:r>
              <a:rPr lang="en-US" sz="1800" dirty="0" smtClean="0"/>
              <a:t>the developing brain circuits and cause long-term harm </a:t>
            </a:r>
            <a:r>
              <a:rPr lang="en-US" sz="1400" i="1" dirty="0" smtClean="0"/>
              <a:t>(National Scientific Council on the Developing Child, 2014).</a:t>
            </a:r>
          </a:p>
          <a:p>
            <a:pPr eaLnBrk="1" hangingPunct="1">
              <a:spcAft>
                <a:spcPts val="1200"/>
              </a:spcAft>
              <a:defRPr/>
            </a:pPr>
            <a:r>
              <a:rPr lang="en-US" sz="1800" dirty="0" smtClean="0"/>
              <a:t>Young children with unhealthy attachments are at much greater risk for delinquency, substance abuse, and depression later in life </a:t>
            </a:r>
            <a:r>
              <a:rPr lang="en-US" sz="1400" i="1" dirty="0" smtClean="0"/>
              <a:t>(Hardy, L.T., 2007; Sroufe, A. et. al., 1999; Caspers, K.M. et. al., 2006; Thompson, R.A., 2001)</a:t>
            </a:r>
          </a:p>
          <a:p>
            <a:pPr eaLnBrk="1" hangingPunct="1">
              <a:spcAft>
                <a:spcPts val="1200"/>
              </a:spcAft>
              <a:defRPr/>
            </a:pPr>
            <a:r>
              <a:rPr lang="en-US" sz="1800" dirty="0" smtClean="0"/>
              <a:t>Children’s reaction to and ability to cope with separation from a parent depend on their age and developmental stage (Wright, L.E., 2001)</a:t>
            </a:r>
          </a:p>
          <a:p>
            <a:pPr eaLnBrk="1" hangingPunct="1">
              <a:spcAft>
                <a:spcPts val="1200"/>
              </a:spcAft>
              <a:defRPr/>
            </a:pPr>
            <a:r>
              <a:rPr lang="en-US" sz="1800" dirty="0" smtClean="0"/>
              <a:t>Because multiple placements and attachment disruptions are likely to be harmful at any age, </a:t>
            </a:r>
            <a:r>
              <a:rPr lang="en-US" sz="1800" b="1" dirty="0" smtClean="0"/>
              <a:t>concurrent planning </a:t>
            </a:r>
            <a:r>
              <a:rPr lang="en-US" sz="1800" dirty="0" smtClean="0"/>
              <a:t>should be used at the outset of each case </a:t>
            </a:r>
            <a:r>
              <a:rPr lang="en-US" sz="1400" i="1" dirty="0" smtClean="0"/>
              <a:t>(Committee on Early Childhood, Adoption and Dependent Care, 2000)</a:t>
            </a:r>
          </a:p>
          <a:p>
            <a:pPr marL="0" indent="0">
              <a:spcAft>
                <a:spcPts val="1200"/>
              </a:spcAft>
              <a:buNone/>
              <a:defRPr/>
            </a:pPr>
            <a:r>
              <a:rPr lang="en-US" sz="1800" dirty="0" smtClean="0"/>
              <a:t>	</a:t>
            </a:r>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3E46E51A-E46A-4752-A71B-A58F0FC881BF}" type="slidenum">
              <a:rPr lang="en-US" smtClean="0">
                <a:solidFill>
                  <a:srgbClr val="000000"/>
                </a:solidFill>
              </a:rPr>
              <a:pPr>
                <a:defRPr/>
              </a:pPr>
              <a:t>76</a:t>
            </a:fld>
            <a:endParaRPr lang="en-US" dirty="0">
              <a:solidFill>
                <a:srgbClr val="000000"/>
              </a:solidFill>
            </a:endParaRPr>
          </a:p>
        </p:txBody>
      </p:sp>
    </p:spTree>
    <p:extLst>
      <p:ext uri="{BB962C8B-B14F-4D97-AF65-F5344CB8AC3E}">
        <p14:creationId xmlns:p14="http://schemas.microsoft.com/office/powerpoint/2010/main" val="17378373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Visitation Requirements	</a:t>
            </a:r>
            <a:endParaRPr lang="en-US" dirty="0"/>
          </a:p>
        </p:txBody>
      </p:sp>
      <p:sp>
        <p:nvSpPr>
          <p:cNvPr id="3" name="Content Placeholder 2"/>
          <p:cNvSpPr>
            <a:spLocks noGrp="1"/>
          </p:cNvSpPr>
          <p:nvPr>
            <p:ph idx="1"/>
          </p:nvPr>
        </p:nvSpPr>
        <p:spPr/>
        <p:txBody>
          <a:bodyPr/>
          <a:lstStyle/>
          <a:p>
            <a:pPr>
              <a:spcAft>
                <a:spcPts val="1800"/>
              </a:spcAft>
            </a:pPr>
            <a:r>
              <a:rPr lang="en-US" dirty="0" smtClean="0"/>
              <a:t>Visitation with parents must be offered at least every two weeks and whenever possible, weekly visitation should </a:t>
            </a:r>
            <a:r>
              <a:rPr lang="en-US" dirty="0"/>
              <a:t>occur </a:t>
            </a:r>
            <a:r>
              <a:rPr lang="en-US" dirty="0" smtClean="0"/>
              <a:t>for </a:t>
            </a:r>
            <a:r>
              <a:rPr lang="en-US" dirty="0"/>
              <a:t>children with a reunification </a:t>
            </a:r>
            <a:r>
              <a:rPr lang="en-US" dirty="0" smtClean="0"/>
              <a:t>plan.</a:t>
            </a:r>
          </a:p>
          <a:p>
            <a:pPr>
              <a:spcAft>
                <a:spcPts val="1800"/>
              </a:spcAft>
            </a:pPr>
            <a:r>
              <a:rPr lang="en-US" dirty="0" smtClean="0"/>
              <a:t>Sibling visits for children in placement must be offered at least two times per month.</a:t>
            </a:r>
          </a:p>
          <a:p>
            <a:pPr>
              <a:spcAft>
                <a:spcPts val="1800"/>
              </a:spcAft>
            </a:pPr>
            <a:r>
              <a:rPr lang="en-US" dirty="0" smtClean="0"/>
              <a:t>Visitation must be face-to-face.</a:t>
            </a:r>
          </a:p>
          <a:p>
            <a:pPr>
              <a:spcAft>
                <a:spcPts val="1800"/>
              </a:spcAft>
            </a:pPr>
            <a:r>
              <a:rPr lang="en-US" dirty="0" smtClean="0"/>
              <a:t>Other forms of parent and sibling contact are encouraged to supplement face-to-face visits.  </a:t>
            </a:r>
          </a:p>
          <a:p>
            <a:pPr marL="0" lvl="0" indent="0">
              <a:buNone/>
            </a:pPr>
            <a:r>
              <a:rPr lang="en-US" sz="1600" dirty="0" smtClean="0"/>
              <a:t>Concurrent Planning Policy and Implementation. OCYF Bulletin #3130-12-03</a:t>
            </a:r>
          </a:p>
          <a:p>
            <a:pPr marL="0" lvl="0" indent="0">
              <a:buNone/>
            </a:pPr>
            <a:r>
              <a:rPr lang="en-US" sz="1600" dirty="0"/>
              <a:t>Act 115 of 2010, Placement and Visitation with Siblings</a:t>
            </a:r>
            <a:endParaRPr lang="en-US" sz="1600" dirty="0" smtClean="0"/>
          </a:p>
          <a:p>
            <a:pPr marL="0" lvl="0" indent="0">
              <a:buNone/>
            </a:pPr>
            <a:endParaRPr lang="en-US" sz="1600" dirty="0" smtClean="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77</a:t>
            </a:fld>
            <a:endParaRPr lang="en-US" dirty="0">
              <a:latin typeface="Arial" charset="0"/>
            </a:endParaRPr>
          </a:p>
        </p:txBody>
      </p:sp>
      <p:pic>
        <p:nvPicPr>
          <p:cNvPr id="5" name="Picture 2" descr="C:\Users\mmarchi\AppData\Local\Microsoft\Windows\Temporary Internet Files\Content.IE5\E79MPTKP\father-holding-baby-in-air-silhouet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518" y="3279225"/>
            <a:ext cx="1860332" cy="1466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948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9900" y="793750"/>
            <a:ext cx="8229600" cy="590550"/>
          </a:xfrm>
        </p:spPr>
        <p:txBody>
          <a:bodyPr/>
          <a:lstStyle/>
          <a:p>
            <a:r>
              <a:rPr lang="en-US" sz="2800" dirty="0" smtClean="0"/>
              <a:t/>
            </a:r>
            <a:br>
              <a:rPr lang="en-US" sz="2800" dirty="0" smtClean="0"/>
            </a:br>
            <a:r>
              <a:rPr lang="en-US" sz="2800" dirty="0" smtClean="0"/>
              <a:t>Visitation</a:t>
            </a:r>
            <a:r>
              <a:rPr lang="en-US" sz="2800" dirty="0"/>
              <a:t/>
            </a:r>
            <a:br>
              <a:rPr lang="en-US" sz="2800" dirty="0"/>
            </a:br>
            <a:endParaRPr lang="en-US" dirty="0" smtClean="0"/>
          </a:p>
        </p:txBody>
      </p:sp>
      <p:sp>
        <p:nvSpPr>
          <p:cNvPr id="50179" name="Content Placeholder 2"/>
          <p:cNvSpPr>
            <a:spLocks noGrp="1"/>
          </p:cNvSpPr>
          <p:nvPr>
            <p:ph idx="1"/>
          </p:nvPr>
        </p:nvSpPr>
        <p:spPr>
          <a:xfrm>
            <a:off x="469900" y="1438275"/>
            <a:ext cx="8248650" cy="4881563"/>
          </a:xfrm>
        </p:spPr>
        <p:txBody>
          <a:bodyPr/>
          <a:lstStyle/>
          <a:p>
            <a:pPr marL="0" indent="0">
              <a:buNone/>
            </a:pPr>
            <a:r>
              <a:rPr lang="en-US" sz="3600" dirty="0" smtClean="0"/>
              <a:t>What does a typical family visit look like for your children in out-of-home placement?</a:t>
            </a:r>
          </a:p>
        </p:txBody>
      </p:sp>
      <p:sp>
        <p:nvSpPr>
          <p:cNvPr id="4" name="Slide Number Placeholder 3"/>
          <p:cNvSpPr>
            <a:spLocks noGrp="1"/>
          </p:cNvSpPr>
          <p:nvPr>
            <p:ph type="sldNum" sz="quarter" idx="4294967295"/>
          </p:nvPr>
        </p:nvSpPr>
        <p:spPr>
          <a:xfrm>
            <a:off x="8126413" y="6616700"/>
            <a:ext cx="1017587" cy="187325"/>
          </a:xfrm>
          <a:prstGeom prst="rect">
            <a:avLst/>
          </a:prstGeom>
        </p:spPr>
        <p:txBody>
          <a:bodyPr/>
          <a:lstStyle/>
          <a:p>
            <a:pPr>
              <a:defRPr/>
            </a:pPr>
            <a:fld id="{151A27CC-3B80-48CF-BDCA-75559D4F4ABB}" type="slidenum">
              <a:rPr lang="en-US" smtClean="0">
                <a:solidFill>
                  <a:srgbClr val="000000"/>
                </a:solidFill>
              </a:rPr>
              <a:pPr>
                <a:defRPr/>
              </a:pPr>
              <a:t>78</a:t>
            </a:fld>
            <a:endParaRPr lang="en-US" dirty="0">
              <a:solidFill>
                <a:srgbClr val="000000"/>
              </a:solidFill>
              <a:latin typeface="Arial" charset="0"/>
            </a:endParaRPr>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67659" y="3159495"/>
            <a:ext cx="2182258" cy="2312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9536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 Face-to-Face Visitation</a:t>
            </a:r>
            <a:endParaRPr lang="en-US" dirty="0"/>
          </a:p>
        </p:txBody>
      </p:sp>
      <p:sp>
        <p:nvSpPr>
          <p:cNvPr id="3" name="Content Placeholder 2"/>
          <p:cNvSpPr>
            <a:spLocks noGrp="1"/>
          </p:cNvSpPr>
          <p:nvPr>
            <p:ph idx="1"/>
          </p:nvPr>
        </p:nvSpPr>
        <p:spPr/>
        <p:txBody>
          <a:bodyPr/>
          <a:lstStyle/>
          <a:p>
            <a:pPr marL="0" indent="0">
              <a:buNone/>
            </a:pPr>
            <a:r>
              <a:rPr lang="en-US" sz="3200" dirty="0" smtClean="0"/>
              <a:t>What can make </a:t>
            </a:r>
            <a:r>
              <a:rPr lang="en-US" sz="3200" dirty="0"/>
              <a:t>frequent face-to-face visitation difficult to arrange?</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79</a:t>
            </a:fld>
            <a:endParaRPr lang="en-US" dirty="0">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001" y="2590635"/>
            <a:ext cx="3218958" cy="3095625"/>
          </a:xfrm>
          <a:prstGeom prst="rect">
            <a:avLst/>
          </a:prstGeom>
        </p:spPr>
      </p:pic>
    </p:spTree>
    <p:extLst>
      <p:ext uri="{BB962C8B-B14F-4D97-AF65-F5344CB8AC3E}">
        <p14:creationId xmlns:p14="http://schemas.microsoft.com/office/powerpoint/2010/main" val="977946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Permanency?</a:t>
            </a:r>
            <a:endParaRPr lang="en-US" dirty="0"/>
          </a:p>
        </p:txBody>
      </p:sp>
      <p:sp>
        <p:nvSpPr>
          <p:cNvPr id="3" name="Content Placeholder 2"/>
          <p:cNvSpPr>
            <a:spLocks noGrp="1"/>
          </p:cNvSpPr>
          <p:nvPr>
            <p:ph idx="1"/>
          </p:nvPr>
        </p:nvSpPr>
        <p:spPr/>
        <p:txBody>
          <a:bodyPr/>
          <a:lstStyle/>
          <a:p>
            <a:endParaRPr lang="en-US" dirty="0" smtClean="0">
              <a:solidFill>
                <a:srgbClr val="000000"/>
              </a:solidFill>
              <a:ea typeface="Calibri"/>
            </a:endParaRPr>
          </a:p>
          <a:p>
            <a:r>
              <a:rPr lang="en-US" dirty="0" smtClean="0">
                <a:solidFill>
                  <a:srgbClr val="000000"/>
                </a:solidFill>
                <a:ea typeface="Calibri"/>
              </a:rPr>
              <a:t>The </a:t>
            </a:r>
            <a:r>
              <a:rPr lang="en-US" dirty="0">
                <a:solidFill>
                  <a:srgbClr val="000000"/>
                </a:solidFill>
                <a:ea typeface="Calibri"/>
              </a:rPr>
              <a:t>establishment of an identified adult or family who has made a commitment to care for and to support a child up to and beyond the age of </a:t>
            </a:r>
            <a:r>
              <a:rPr lang="en-US" dirty="0" smtClean="0">
                <a:solidFill>
                  <a:srgbClr val="000000"/>
                </a:solidFill>
                <a:ea typeface="Calibri"/>
              </a:rPr>
              <a:t>majority </a:t>
            </a:r>
            <a:r>
              <a:rPr lang="en-US" sz="2000" i="1" dirty="0" smtClean="0">
                <a:solidFill>
                  <a:srgbClr val="000000"/>
                </a:solidFill>
                <a:ea typeface="Calibri"/>
              </a:rPr>
              <a:t>(PA Concurrent Planning Bulletin)</a:t>
            </a:r>
          </a:p>
          <a:p>
            <a:pPr marL="0" indent="0">
              <a:buNone/>
            </a:pPr>
            <a:endParaRPr lang="en-US" sz="2000" i="1" dirty="0" smtClean="0">
              <a:solidFill>
                <a:srgbClr val="000000"/>
              </a:solidFill>
              <a:ea typeface="Calibri"/>
            </a:endParaRPr>
          </a:p>
          <a:p>
            <a:r>
              <a:rPr lang="en-US" dirty="0" smtClean="0"/>
              <a:t>…will </a:t>
            </a:r>
            <a:r>
              <a:rPr lang="en-US" dirty="0"/>
              <a:t>continue onward to provide enduring family connections and supports into </a:t>
            </a:r>
            <a:r>
              <a:rPr lang="en-US" dirty="0" smtClean="0"/>
              <a:t>adulthood </a:t>
            </a:r>
            <a:r>
              <a:rPr lang="en-US" sz="2000" i="1" dirty="0" smtClean="0"/>
              <a:t>(PA Quality Service Review Protocol)</a:t>
            </a:r>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8</a:t>
            </a:fld>
            <a:endParaRPr lang="en-US" dirty="0">
              <a:solidFill>
                <a:srgbClr val="000000"/>
              </a:solidFill>
              <a:latin typeface="Arial" charset="0"/>
            </a:endParaRPr>
          </a:p>
        </p:txBody>
      </p:sp>
    </p:spTree>
    <p:extLst>
      <p:ext uri="{BB962C8B-B14F-4D97-AF65-F5344CB8AC3E}">
        <p14:creationId xmlns:p14="http://schemas.microsoft.com/office/powerpoint/2010/main" val="762713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Modes of </a:t>
            </a:r>
            <a:r>
              <a:rPr lang="en-US" sz="2400" dirty="0" smtClean="0"/>
              <a:t>Contact</a:t>
            </a:r>
            <a:endParaRPr lang="en-US" dirty="0"/>
          </a:p>
        </p:txBody>
      </p:sp>
      <p:sp>
        <p:nvSpPr>
          <p:cNvPr id="3" name="Content Placeholder 2"/>
          <p:cNvSpPr>
            <a:spLocks noGrp="1"/>
          </p:cNvSpPr>
          <p:nvPr>
            <p:ph idx="1"/>
          </p:nvPr>
        </p:nvSpPr>
        <p:spPr/>
        <p:txBody>
          <a:bodyPr/>
          <a:lstStyle/>
          <a:p>
            <a:pPr marL="0" indent="0" algn="ctr">
              <a:buNone/>
            </a:pPr>
            <a:endParaRPr lang="en-US" sz="3200" dirty="0" smtClean="0"/>
          </a:p>
          <a:p>
            <a:pPr marL="0" indent="0" algn="ctr">
              <a:buNone/>
            </a:pPr>
            <a:r>
              <a:rPr lang="en-US" sz="3200" dirty="0" smtClean="0"/>
              <a:t>Describe </a:t>
            </a:r>
            <a:r>
              <a:rPr lang="en-US" sz="3200" dirty="0"/>
              <a:t>other ways a child could </a:t>
            </a:r>
            <a:r>
              <a:rPr lang="en-US" sz="3200" dirty="0" smtClean="0"/>
              <a:t>stay connected with </a:t>
            </a:r>
            <a:r>
              <a:rPr lang="en-US" sz="3200" dirty="0"/>
              <a:t>a parent, besides </a:t>
            </a:r>
            <a:r>
              <a:rPr lang="en-US" sz="3200" dirty="0" smtClean="0"/>
              <a:t>face-to-face visitation? </a:t>
            </a:r>
          </a:p>
          <a:p>
            <a:pPr marL="0" indent="0" algn="ctr">
              <a:buNone/>
            </a:pPr>
            <a:endParaRPr lang="en-US" sz="3200" dirty="0"/>
          </a:p>
          <a:p>
            <a:pPr marL="0" indent="0" algn="ctr">
              <a:buNone/>
            </a:pPr>
            <a:endParaRPr lang="en-US" sz="3200" dirty="0" smtClean="0"/>
          </a:p>
          <a:p>
            <a:pPr marL="0" indent="0" algn="ctr">
              <a:buNone/>
            </a:pPr>
            <a:endParaRPr lang="en-US" sz="3200" dirty="0"/>
          </a:p>
          <a:p>
            <a:pPr marL="0" indent="0" algn="ctr">
              <a:buNone/>
            </a:pPr>
            <a:endParaRPr lang="en-US" sz="3200" dirty="0" smtClean="0"/>
          </a:p>
          <a:p>
            <a:pPr marL="0" indent="0" algn="ctr">
              <a:buNone/>
            </a:pPr>
            <a:endParaRPr lang="en-US" sz="3200" dirty="0"/>
          </a:p>
          <a:p>
            <a:pPr marL="0" indent="0" algn="ctr">
              <a:buNone/>
            </a:pPr>
            <a:endParaRPr lang="en-US" sz="1600" dirty="0" smtClean="0"/>
          </a:p>
          <a:p>
            <a:pPr marL="0" indent="0" algn="ctr">
              <a:buNone/>
            </a:pPr>
            <a:endParaRPr lang="en-US" sz="3200" dirty="0"/>
          </a:p>
          <a:p>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80</a:t>
            </a:fld>
            <a:endParaRPr lang="en-US" dirty="0">
              <a:latin typeface="Arial" charset="0"/>
            </a:endParaRPr>
          </a:p>
        </p:txBody>
      </p:sp>
    </p:spTree>
    <p:extLst>
      <p:ext uri="{BB962C8B-B14F-4D97-AF65-F5344CB8AC3E}">
        <p14:creationId xmlns:p14="http://schemas.microsoft.com/office/powerpoint/2010/main" val="37763526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and Child Welfare</a:t>
            </a:r>
            <a:endParaRPr lang="en-US" dirty="0"/>
          </a:p>
        </p:txBody>
      </p:sp>
      <p:sp>
        <p:nvSpPr>
          <p:cNvPr id="3" name="Content Placeholder 2"/>
          <p:cNvSpPr>
            <a:spLocks noGrp="1"/>
          </p:cNvSpPr>
          <p:nvPr>
            <p:ph idx="1"/>
          </p:nvPr>
        </p:nvSpPr>
        <p:spPr/>
        <p:txBody>
          <a:bodyPr/>
          <a:lstStyle/>
          <a:p>
            <a:pPr marL="0" indent="0" algn="ctr">
              <a:buNone/>
            </a:pPr>
            <a:r>
              <a:rPr lang="en-US" sz="2800" dirty="0" smtClean="0"/>
              <a:t>“Many child welfare jurisdictions have begun to expand their use of technology in serving families and children, including the use of electronic, audio, video and internet technologies”</a:t>
            </a:r>
            <a:endParaRPr lang="en-US" sz="28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81</a:t>
            </a:fld>
            <a:endParaRPr lang="en-US" dirty="0">
              <a:solidFill>
                <a:srgbClr val="000000"/>
              </a:solidFill>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076" y="3216166"/>
            <a:ext cx="3095625" cy="3042744"/>
          </a:xfrm>
          <a:prstGeom prst="rect">
            <a:avLst/>
          </a:prstGeom>
        </p:spPr>
      </p:pic>
      <p:sp>
        <p:nvSpPr>
          <p:cNvPr id="6" name="Rectangle 5"/>
          <p:cNvSpPr/>
          <p:nvPr/>
        </p:nvSpPr>
        <p:spPr>
          <a:xfrm>
            <a:off x="5886034" y="5809244"/>
            <a:ext cx="3053014" cy="307777"/>
          </a:xfrm>
          <a:prstGeom prst="rect">
            <a:avLst/>
          </a:prstGeom>
        </p:spPr>
        <p:txBody>
          <a:bodyPr wrap="square">
            <a:spAutoFit/>
          </a:bodyPr>
          <a:lstStyle/>
          <a:p>
            <a:pPr marL="0" indent="0" algn="ctr">
              <a:buNone/>
            </a:pPr>
            <a:r>
              <a:rPr lang="en-US" sz="1400" dirty="0"/>
              <a:t>(</a:t>
            </a:r>
            <a:r>
              <a:rPr lang="en-US" sz="1400" dirty="0" err="1"/>
              <a:t>Tregeagle</a:t>
            </a:r>
            <a:r>
              <a:rPr lang="en-US" sz="1400" dirty="0"/>
              <a:t> &amp; Darcy, 2008).</a:t>
            </a:r>
          </a:p>
        </p:txBody>
      </p:sp>
    </p:spTree>
    <p:extLst>
      <p:ext uri="{BB962C8B-B14F-4D97-AF65-F5344CB8AC3E}">
        <p14:creationId xmlns:p14="http://schemas.microsoft.com/office/powerpoint/2010/main" val="41384307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 Barriers and Challenges	</a:t>
            </a:r>
            <a:endParaRPr lang="en-US" dirty="0"/>
          </a:p>
        </p:txBody>
      </p:sp>
      <p:sp>
        <p:nvSpPr>
          <p:cNvPr id="3" name="Content Placeholder 2"/>
          <p:cNvSpPr>
            <a:spLocks noGrp="1"/>
          </p:cNvSpPr>
          <p:nvPr>
            <p:ph idx="1"/>
          </p:nvPr>
        </p:nvSpPr>
        <p:spPr/>
        <p:txBody>
          <a:bodyPr/>
          <a:lstStyle/>
          <a:p>
            <a:pPr marL="0" indent="0" algn="ctr">
              <a:buNone/>
            </a:pPr>
            <a:endParaRPr lang="en-US" sz="28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82</a:t>
            </a:fld>
            <a:endParaRPr lang="en-US" dirty="0">
              <a:solidFill>
                <a:srgbClr val="000000"/>
              </a:solidFill>
              <a:latin typeface="Arial" charset="0"/>
            </a:endParaRPr>
          </a:p>
        </p:txBody>
      </p:sp>
      <p:pic>
        <p:nvPicPr>
          <p:cNvPr id="5122" name="Picture 2" descr="C:\Users\eneail\AppData\Local\Microsoft\Windows\Temporary Internet Files\Content.IE5\7QP04PQV\MC9000561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5798" y="2165701"/>
            <a:ext cx="3312977" cy="362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730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Solutions and Resources</a:t>
            </a:r>
            <a:endParaRPr lang="en-US" dirty="0"/>
          </a:p>
        </p:txBody>
      </p:sp>
      <p:sp>
        <p:nvSpPr>
          <p:cNvPr id="3" name="Content Placeholder 2"/>
          <p:cNvSpPr>
            <a:spLocks noGrp="1"/>
          </p:cNvSpPr>
          <p:nvPr>
            <p:ph idx="1"/>
          </p:nvPr>
        </p:nvSpPr>
        <p:spPr>
          <a:xfrm>
            <a:off x="218363" y="1438834"/>
            <a:ext cx="8666329" cy="4881284"/>
          </a:xfrm>
        </p:spPr>
        <p:txBody>
          <a:bodyPr/>
          <a:lstStyle/>
          <a:p>
            <a:pPr marL="0" indent="0">
              <a:buNone/>
            </a:pPr>
            <a:endParaRPr lang="en-US" sz="2000" b="1" dirty="0" smtClean="0"/>
          </a:p>
          <a:p>
            <a:pPr marL="0" indent="0">
              <a:buNone/>
            </a:pPr>
            <a:r>
              <a:rPr lang="en-US" sz="2800" b="1" dirty="0" smtClean="0"/>
              <a:t>Directions: </a:t>
            </a:r>
            <a:r>
              <a:rPr lang="en-US" sz="2800" dirty="0" smtClean="0"/>
              <a:t>Given a visitation plan, strategize to overcome barriers:</a:t>
            </a:r>
          </a:p>
          <a:p>
            <a:pPr lvl="1">
              <a:buFont typeface="Arial" panose="020B0604020202020204" pitchFamily="34" charset="0"/>
              <a:buChar char="•"/>
            </a:pPr>
            <a:r>
              <a:rPr lang="en-US" sz="2400" dirty="0" smtClean="0"/>
              <a:t>Review the information in the visitation plan for your assigned person.</a:t>
            </a:r>
          </a:p>
          <a:p>
            <a:pPr lvl="1">
              <a:buFont typeface="Arial" panose="020B0604020202020204" pitchFamily="34" charset="0"/>
              <a:buChar char="•"/>
            </a:pPr>
            <a:r>
              <a:rPr lang="en-US" sz="2400" dirty="0" smtClean="0"/>
              <a:t>As a group, develop a list of solutions or resources to consult with in order to overcome the identified barriers.</a:t>
            </a:r>
          </a:p>
          <a:p>
            <a:pPr lvl="1">
              <a:buFont typeface="Arial" panose="020B0604020202020204" pitchFamily="34" charset="0"/>
              <a:buChar char="•"/>
            </a:pPr>
            <a:r>
              <a:rPr lang="en-US" sz="2400" dirty="0" smtClean="0"/>
              <a:t>Fill in the missing pieces of the visitation plan, using your identified solutions and resources.</a:t>
            </a:r>
            <a:endParaRPr lang="en-US" sz="2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83</a:t>
            </a:fld>
            <a:endParaRPr lang="en-US" dirty="0">
              <a:solidFill>
                <a:srgbClr val="000000"/>
              </a:solidFill>
              <a:latin typeface="Arial" charset="0"/>
            </a:endParaRPr>
          </a:p>
        </p:txBody>
      </p:sp>
    </p:spTree>
    <p:extLst>
      <p:ext uri="{BB962C8B-B14F-4D97-AF65-F5344CB8AC3E}">
        <p14:creationId xmlns:p14="http://schemas.microsoft.com/office/powerpoint/2010/main" val="28697441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84</a:t>
            </a:fld>
            <a:endParaRPr lang="en-US" dirty="0">
              <a:latin typeface="Arial" charset="0"/>
            </a:endParaRPr>
          </a:p>
        </p:txBody>
      </p:sp>
      <p:pic>
        <p:nvPicPr>
          <p:cNvPr id="1026" name="Picture 2" descr="C:\Users\mmarchi\Desktop\MR900390978.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7437" y="2334849"/>
            <a:ext cx="2546978" cy="3107785"/>
          </a:xfrm>
          <a:prstGeom prst="rect">
            <a:avLst/>
          </a:prstGeom>
          <a:noFill/>
          <a:ln w="76200" cmpd="tri">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2483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60" y="1456145"/>
            <a:ext cx="8195168" cy="979772"/>
          </a:xfrm>
        </p:spPr>
        <p:txBody>
          <a:bodyPr/>
          <a:lstStyle/>
          <a:p>
            <a:r>
              <a:rPr lang="en-US" dirty="0" smtClean="0"/>
              <a:t>Section XI:</a:t>
            </a:r>
            <a:endParaRPr lang="en-US" dirty="0"/>
          </a:p>
        </p:txBody>
      </p:sp>
      <p:sp>
        <p:nvSpPr>
          <p:cNvPr id="3" name="Text Placeholder 2"/>
          <p:cNvSpPr>
            <a:spLocks noGrp="1"/>
          </p:cNvSpPr>
          <p:nvPr>
            <p:ph type="body" idx="1"/>
          </p:nvPr>
        </p:nvSpPr>
        <p:spPr>
          <a:xfrm>
            <a:off x="0" y="2144110"/>
            <a:ext cx="5533716" cy="1150997"/>
          </a:xfrm>
        </p:spPr>
        <p:txBody>
          <a:bodyPr/>
          <a:lstStyle/>
          <a:p>
            <a:r>
              <a:rPr lang="en-US" b="1" dirty="0" smtClean="0"/>
              <a:t>Child Permanency Plan</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85</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120681"/>
            <a:ext cx="5533716" cy="3170099"/>
          </a:xfrm>
          <a:prstGeom prst="rect">
            <a:avLst/>
          </a:prstGeom>
          <a:noFill/>
        </p:spPr>
        <p:txBody>
          <a:bodyPr wrap="square" rtlCol="0">
            <a:spAutoFit/>
          </a:bodyPr>
          <a:lstStyle/>
          <a:p>
            <a:r>
              <a:rPr lang="en-US" sz="2000" b="1" dirty="0"/>
              <a:t>Section</a:t>
            </a:r>
            <a:r>
              <a:rPr lang="x-none" sz="2000" b="1"/>
              <a:t> Objective</a:t>
            </a:r>
            <a:r>
              <a:rPr lang="en-US" sz="2000" b="1" dirty="0"/>
              <a:t>s</a:t>
            </a:r>
            <a:r>
              <a:rPr lang="x-none" sz="2000" b="1"/>
              <a:t>:</a:t>
            </a:r>
            <a:endParaRPr lang="en-US" sz="2000" dirty="0"/>
          </a:p>
          <a:p>
            <a:pPr marL="342900" lvl="0" indent="-342900">
              <a:buFont typeface="Arial" panose="020B0604020202020204" pitchFamily="34" charset="0"/>
              <a:buChar char="•"/>
            </a:pPr>
            <a:r>
              <a:rPr lang="en-US" sz="2000" dirty="0"/>
              <a:t>Identify the appropriate primary goal and concurrent goal for a given child.</a:t>
            </a:r>
          </a:p>
          <a:p>
            <a:pPr marL="342900" lvl="0" indent="-342900">
              <a:buFont typeface="Arial" panose="020B0604020202020204" pitchFamily="34" charset="0"/>
              <a:buChar char="•"/>
            </a:pPr>
            <a:r>
              <a:rPr lang="en-US" sz="2000" dirty="0"/>
              <a:t>Rank order residential environments by preference according to level of restrictiveness.  </a:t>
            </a:r>
          </a:p>
          <a:p>
            <a:pPr marL="342900" lvl="0" indent="-342900">
              <a:buFont typeface="Arial" panose="020B0604020202020204" pitchFamily="34" charset="0"/>
              <a:buChar char="•"/>
            </a:pPr>
            <a:r>
              <a:rPr lang="en-US" sz="2000" dirty="0"/>
              <a:t>Identify the required components of a Child Permanency Plan (CPP).</a:t>
            </a:r>
          </a:p>
          <a:p>
            <a:pPr marL="342900" lvl="0" indent="-342900">
              <a:buFont typeface="Arial" panose="020B0604020202020204" pitchFamily="34" charset="0"/>
              <a:buChar char="•"/>
            </a:pPr>
            <a:r>
              <a:rPr lang="en-US" sz="2000" dirty="0"/>
              <a:t>Identify appropriate SWAN services to help a child achieve permanency.</a:t>
            </a:r>
          </a:p>
        </p:txBody>
      </p:sp>
    </p:spTree>
    <p:extLst>
      <p:ext uri="{BB962C8B-B14F-4D97-AF65-F5344CB8AC3E}">
        <p14:creationId xmlns:p14="http://schemas.microsoft.com/office/powerpoint/2010/main" val="5829724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779928"/>
            <a:ext cx="9144000" cy="638969"/>
          </a:xfrm>
        </p:spPr>
        <p:txBody>
          <a:bodyPr/>
          <a:lstStyle/>
          <a:p>
            <a:r>
              <a:rPr lang="en-US" sz="2600" dirty="0" smtClean="0"/>
              <a:t>Required Components of a Child Permanency Plan</a:t>
            </a:r>
            <a:endParaRPr lang="en-US" sz="2600" dirty="0"/>
          </a:p>
        </p:txBody>
      </p:sp>
      <p:sp>
        <p:nvSpPr>
          <p:cNvPr id="2" name="Content Placeholder 1"/>
          <p:cNvSpPr>
            <a:spLocks noGrp="1"/>
          </p:cNvSpPr>
          <p:nvPr>
            <p:ph sz="half" idx="1"/>
          </p:nvPr>
        </p:nvSpPr>
        <p:spPr>
          <a:xfrm>
            <a:off x="362607" y="1511171"/>
            <a:ext cx="4148959" cy="4637381"/>
          </a:xfrm>
        </p:spPr>
        <p:txBody>
          <a:bodyPr/>
          <a:lstStyle/>
          <a:p>
            <a:pPr lvl="0">
              <a:spcBef>
                <a:spcPts val="0"/>
              </a:spcBef>
              <a:spcAft>
                <a:spcPts val="1200"/>
              </a:spcAft>
              <a:buFont typeface="+mj-lt"/>
              <a:buAutoNum type="arabicPeriod"/>
              <a:tabLst>
                <a:tab pos="-628650" algn="l"/>
                <a:tab pos="-457200" algn="l"/>
              </a:tabLst>
            </a:pPr>
            <a:r>
              <a:rPr lang="en-US" sz="2200" dirty="0" smtClean="0">
                <a:latin typeface="+mj-lt"/>
              </a:rPr>
              <a:t>Efforts </a:t>
            </a:r>
            <a:r>
              <a:rPr lang="en-US" sz="2200" dirty="0">
                <a:latin typeface="+mj-lt"/>
              </a:rPr>
              <a:t>made/service provided to prevent </a:t>
            </a:r>
            <a:r>
              <a:rPr lang="en-US" sz="2200" dirty="0" smtClean="0">
                <a:latin typeface="+mj-lt"/>
              </a:rPr>
              <a:t>placement</a:t>
            </a:r>
          </a:p>
          <a:p>
            <a:pPr lvl="0">
              <a:spcBef>
                <a:spcPts val="0"/>
              </a:spcBef>
              <a:spcAft>
                <a:spcPts val="1200"/>
              </a:spcAft>
              <a:buFont typeface="+mj-lt"/>
              <a:buAutoNum type="arabicPeriod"/>
              <a:tabLst>
                <a:tab pos="-628650" algn="l"/>
                <a:tab pos="-457200" algn="l"/>
              </a:tabLst>
            </a:pPr>
            <a:r>
              <a:rPr lang="en-US" sz="2200" dirty="0" smtClean="0">
                <a:latin typeface="+mj-lt"/>
              </a:rPr>
              <a:t>Description </a:t>
            </a:r>
            <a:r>
              <a:rPr lang="en-US" sz="2200" dirty="0">
                <a:latin typeface="+mj-lt"/>
              </a:rPr>
              <a:t>of circumstances that make placement necessary </a:t>
            </a:r>
            <a:endParaRPr lang="en-US" sz="2200" dirty="0" smtClean="0">
              <a:latin typeface="+mj-lt"/>
            </a:endParaRPr>
          </a:p>
          <a:p>
            <a:pPr lvl="0">
              <a:spcBef>
                <a:spcPts val="0"/>
              </a:spcBef>
              <a:spcAft>
                <a:spcPts val="1200"/>
              </a:spcAft>
              <a:buFont typeface="+mj-lt"/>
              <a:buAutoNum type="arabicPeriod"/>
              <a:tabLst>
                <a:tab pos="-628650" algn="l"/>
                <a:tab pos="-457200" algn="l"/>
              </a:tabLst>
            </a:pPr>
            <a:r>
              <a:rPr lang="en-US" sz="2200" dirty="0" smtClean="0">
                <a:latin typeface="+mj-lt"/>
              </a:rPr>
              <a:t>Identifying information</a:t>
            </a:r>
          </a:p>
          <a:p>
            <a:pPr lvl="0">
              <a:spcBef>
                <a:spcPts val="0"/>
              </a:spcBef>
              <a:spcAft>
                <a:spcPts val="1200"/>
              </a:spcAft>
              <a:buFont typeface="+mj-lt"/>
              <a:buAutoNum type="arabicPeriod"/>
              <a:tabLst>
                <a:tab pos="-628650" algn="l"/>
                <a:tab pos="-457200" algn="l"/>
              </a:tabLst>
            </a:pPr>
            <a:r>
              <a:rPr lang="en-US" sz="2200" dirty="0" smtClean="0">
                <a:latin typeface="+mj-lt"/>
              </a:rPr>
              <a:t>Description </a:t>
            </a:r>
            <a:r>
              <a:rPr lang="en-US" sz="2200" dirty="0">
                <a:latin typeface="+mj-lt"/>
              </a:rPr>
              <a:t>of </a:t>
            </a:r>
            <a:r>
              <a:rPr lang="en-US" sz="2200" dirty="0" smtClean="0">
                <a:latin typeface="+mj-lt"/>
              </a:rPr>
              <a:t>placement</a:t>
            </a:r>
          </a:p>
          <a:p>
            <a:pPr lvl="0">
              <a:spcBef>
                <a:spcPts val="0"/>
              </a:spcBef>
              <a:spcAft>
                <a:spcPts val="1200"/>
              </a:spcAft>
              <a:buFont typeface="+mj-lt"/>
              <a:buAutoNum type="arabicPeriod"/>
              <a:tabLst>
                <a:tab pos="-628650" algn="l"/>
                <a:tab pos="-457200" algn="l"/>
              </a:tabLst>
            </a:pPr>
            <a:r>
              <a:rPr lang="en-US" sz="2200" dirty="0" smtClean="0">
                <a:latin typeface="+mj-lt"/>
              </a:rPr>
              <a:t>Hearings</a:t>
            </a:r>
          </a:p>
          <a:p>
            <a:pPr lvl="0">
              <a:spcBef>
                <a:spcPts val="0"/>
              </a:spcBef>
              <a:spcAft>
                <a:spcPts val="1200"/>
              </a:spcAft>
              <a:buFont typeface="+mj-lt"/>
              <a:buAutoNum type="arabicPeriod"/>
              <a:tabLst>
                <a:tab pos="-628650" algn="l"/>
                <a:tab pos="-457200" algn="l"/>
              </a:tabLst>
            </a:pPr>
            <a:r>
              <a:rPr lang="en-US" sz="2200" dirty="0" smtClean="0">
                <a:latin typeface="+mj-lt"/>
              </a:rPr>
              <a:t>Permanency goals</a:t>
            </a:r>
          </a:p>
          <a:p>
            <a:pPr lvl="0">
              <a:spcBef>
                <a:spcPts val="0"/>
              </a:spcBef>
              <a:spcAft>
                <a:spcPts val="1200"/>
              </a:spcAft>
              <a:buFont typeface="+mj-lt"/>
              <a:buAutoNum type="arabicPeriod"/>
              <a:tabLst>
                <a:tab pos="-628650" algn="l"/>
                <a:tab pos="-457200" algn="l"/>
              </a:tabLst>
            </a:pPr>
            <a:r>
              <a:rPr lang="en-US" sz="2200" dirty="0" smtClean="0">
                <a:latin typeface="+mj-lt"/>
              </a:rPr>
              <a:t>Heath Information</a:t>
            </a:r>
            <a:endParaRPr lang="en-US" sz="2200" dirty="0">
              <a:latin typeface="+mj-lt"/>
            </a:endParaRPr>
          </a:p>
        </p:txBody>
      </p:sp>
      <p:sp>
        <p:nvSpPr>
          <p:cNvPr id="3" name="Content Placeholder 2"/>
          <p:cNvSpPr>
            <a:spLocks noGrp="1"/>
          </p:cNvSpPr>
          <p:nvPr>
            <p:ph sz="half" idx="2"/>
          </p:nvPr>
        </p:nvSpPr>
        <p:spPr>
          <a:xfrm>
            <a:off x="4648199" y="1576552"/>
            <a:ext cx="4148959" cy="4824712"/>
          </a:xfrm>
        </p:spPr>
        <p:txBody>
          <a:bodyPr/>
          <a:lstStyle/>
          <a:p>
            <a:pPr marL="457200" indent="-457200">
              <a:spcAft>
                <a:spcPts val="600"/>
              </a:spcAft>
              <a:buFont typeface="+mj-lt"/>
              <a:buAutoNum type="arabicPeriod" startAt="8"/>
            </a:pPr>
            <a:r>
              <a:rPr lang="en-US" sz="2200" dirty="0" smtClean="0">
                <a:latin typeface="+mj-lt"/>
              </a:rPr>
              <a:t>Education </a:t>
            </a:r>
            <a:r>
              <a:rPr lang="en-US" sz="2200" dirty="0">
                <a:latin typeface="+mj-lt"/>
              </a:rPr>
              <a:t>information</a:t>
            </a:r>
          </a:p>
          <a:p>
            <a:pPr marL="457200" indent="-457200">
              <a:spcAft>
                <a:spcPts val="600"/>
              </a:spcAft>
              <a:buFont typeface="+mj-lt"/>
              <a:buAutoNum type="arabicPeriod" startAt="8"/>
            </a:pPr>
            <a:r>
              <a:rPr lang="en-US" sz="2200" dirty="0">
                <a:latin typeface="+mj-lt"/>
              </a:rPr>
              <a:t>Visitation Plan</a:t>
            </a:r>
          </a:p>
          <a:p>
            <a:pPr marL="457200" indent="-457200">
              <a:spcAft>
                <a:spcPts val="600"/>
              </a:spcAft>
              <a:buFont typeface="+mj-lt"/>
              <a:buAutoNum type="arabicPeriod" startAt="8"/>
            </a:pPr>
            <a:r>
              <a:rPr lang="en-US" sz="2200" dirty="0">
                <a:latin typeface="+mj-lt"/>
              </a:rPr>
              <a:t>Preparation for Independence (IL)</a:t>
            </a:r>
          </a:p>
          <a:p>
            <a:pPr marL="457200" indent="-457200">
              <a:spcAft>
                <a:spcPts val="600"/>
              </a:spcAft>
              <a:buFont typeface="+mj-lt"/>
              <a:buAutoNum type="arabicPeriod" startAt="8"/>
            </a:pPr>
            <a:r>
              <a:rPr lang="en-US" sz="2200" dirty="0">
                <a:latin typeface="+mj-lt"/>
              </a:rPr>
              <a:t>Service Plan</a:t>
            </a:r>
          </a:p>
          <a:p>
            <a:pPr marL="457200" indent="-457200">
              <a:spcAft>
                <a:spcPts val="600"/>
              </a:spcAft>
              <a:buFont typeface="+mj-lt"/>
              <a:buAutoNum type="arabicPeriod" startAt="8"/>
            </a:pPr>
            <a:r>
              <a:rPr lang="en-US" sz="2200" dirty="0">
                <a:latin typeface="+mj-lt"/>
              </a:rPr>
              <a:t>Notice of right to appeal</a:t>
            </a:r>
          </a:p>
          <a:p>
            <a:pPr marL="457200" indent="-457200">
              <a:spcAft>
                <a:spcPts val="600"/>
              </a:spcAft>
              <a:buFont typeface="+mj-lt"/>
              <a:buAutoNum type="arabicPeriod" startAt="8"/>
            </a:pPr>
            <a:r>
              <a:rPr lang="en-US" sz="2200" dirty="0">
                <a:latin typeface="+mj-lt"/>
              </a:rPr>
              <a:t>Participating team members</a:t>
            </a:r>
          </a:p>
          <a:p>
            <a:pPr marL="457200" indent="-457200">
              <a:spcAft>
                <a:spcPts val="600"/>
              </a:spcAft>
              <a:buFont typeface="+mj-lt"/>
              <a:buAutoNum type="arabicPeriod" startAt="8"/>
            </a:pPr>
            <a:r>
              <a:rPr lang="en-US" sz="2200" dirty="0">
                <a:latin typeface="+mj-lt"/>
              </a:rPr>
              <a:t>Signatures </a:t>
            </a:r>
          </a:p>
          <a:p>
            <a:pPr marL="457200" lvl="0" indent="-457200">
              <a:spcBef>
                <a:spcPts val="0"/>
              </a:spcBef>
              <a:spcAft>
                <a:spcPts val="0"/>
              </a:spcAft>
              <a:buFont typeface="+mj-lt"/>
              <a:buAutoNum type="arabicPeriod" startAt="8"/>
              <a:tabLst>
                <a:tab pos="-628650" algn="l"/>
                <a:tab pos="-457200" algn="l"/>
              </a:tabLst>
            </a:pPr>
            <a:endParaRPr lang="en-US" sz="2200" dirty="0" smtClean="0">
              <a:latin typeface="+mj-lt"/>
            </a:endParaRPr>
          </a:p>
          <a:p>
            <a:endParaRPr lang="en-US" dirty="0"/>
          </a:p>
        </p:txBody>
      </p:sp>
      <p:sp>
        <p:nvSpPr>
          <p:cNvPr id="6" name="Slide Number Placeholder 5"/>
          <p:cNvSpPr>
            <a:spLocks noGrp="1"/>
          </p:cNvSpPr>
          <p:nvPr>
            <p:ph type="sldNum" sz="quarter" idx="11"/>
          </p:nvPr>
        </p:nvSpPr>
        <p:spPr/>
        <p:txBody>
          <a:bodyPr/>
          <a:lstStyle/>
          <a:p>
            <a:fld id="{C49FAA35-CF82-4C62-BBAA-2977F00373C6}" type="slidenum">
              <a:rPr lang="en-US" smtClean="0">
                <a:solidFill>
                  <a:srgbClr val="000000"/>
                </a:solidFill>
              </a:rPr>
              <a:pPr/>
              <a:t>86</a:t>
            </a:fld>
            <a:endParaRPr lang="en-US" dirty="0">
              <a:solidFill>
                <a:srgbClr val="000000"/>
              </a:solidFill>
            </a:endParaRPr>
          </a:p>
        </p:txBody>
      </p:sp>
    </p:spTree>
    <p:extLst>
      <p:ext uri="{BB962C8B-B14F-4D97-AF65-F5344CB8AC3E}">
        <p14:creationId xmlns:p14="http://schemas.microsoft.com/office/powerpoint/2010/main" val="31044390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469900" y="793750"/>
            <a:ext cx="8229600" cy="598322"/>
          </a:xfrm>
        </p:spPr>
        <p:txBody>
          <a:bodyPr/>
          <a:lstStyle/>
          <a:p>
            <a:pPr eaLnBrk="1" hangingPunct="1"/>
            <a:r>
              <a:rPr lang="en-US" dirty="0" smtClean="0"/>
              <a:t/>
            </a:r>
            <a:br>
              <a:rPr lang="en-US" dirty="0" smtClean="0"/>
            </a:br>
            <a:r>
              <a:rPr lang="en-US" dirty="0" smtClean="0"/>
              <a:t>Restrictiveness of Living Environment</a:t>
            </a:r>
          </a:p>
        </p:txBody>
      </p:sp>
      <p:sp>
        <p:nvSpPr>
          <p:cNvPr id="2" name="Content Placeholder 1"/>
          <p:cNvSpPr>
            <a:spLocks noGrp="1"/>
          </p:cNvSpPr>
          <p:nvPr>
            <p:ph idx="1"/>
          </p:nvPr>
        </p:nvSpPr>
        <p:spPr>
          <a:xfrm>
            <a:off x="327546" y="1624084"/>
            <a:ext cx="8391004" cy="4695754"/>
          </a:xfrm>
        </p:spPr>
        <p:txBody>
          <a:bodyPr/>
          <a:lstStyle/>
          <a:p>
            <a:pPr marL="457200" lvl="1" indent="0" eaLnBrk="1" hangingPunct="1">
              <a:buNone/>
              <a:defRPr/>
            </a:pPr>
            <a:r>
              <a:rPr lang="en-US" sz="2400" b="1" dirty="0" smtClean="0"/>
              <a:t>Rating	           Residential Environment</a:t>
            </a:r>
            <a:endParaRPr lang="en-US" sz="2400" b="1" dirty="0"/>
          </a:p>
          <a:p>
            <a:pPr marL="0" lvl="1" indent="0" eaLnBrk="1" hangingPunct="1">
              <a:buFontTx/>
              <a:buNone/>
              <a:tabLst>
                <a:tab pos="746125" algn="l"/>
                <a:tab pos="2743200" algn="l"/>
              </a:tabLst>
              <a:defRPr/>
            </a:pPr>
            <a:r>
              <a:rPr lang="en-US" sz="2400" dirty="0" smtClean="0"/>
              <a:t>	1	Family of Origin</a:t>
            </a:r>
          </a:p>
          <a:p>
            <a:pPr marL="0" lvl="1" indent="0" eaLnBrk="1" hangingPunct="1">
              <a:buFontTx/>
              <a:buNone/>
              <a:tabLst>
                <a:tab pos="746125" algn="l"/>
                <a:tab pos="2743200" algn="l"/>
              </a:tabLst>
              <a:defRPr/>
            </a:pPr>
            <a:r>
              <a:rPr lang="en-US" sz="2400" dirty="0" smtClean="0"/>
              <a:t>	2	Non-Custodial Parent</a:t>
            </a:r>
          </a:p>
          <a:p>
            <a:pPr marL="0" lvl="1" indent="0" eaLnBrk="1" hangingPunct="1">
              <a:buFontTx/>
              <a:buNone/>
              <a:tabLst>
                <a:tab pos="746125" algn="l"/>
                <a:tab pos="2743200" algn="l"/>
              </a:tabLst>
              <a:defRPr/>
            </a:pPr>
            <a:r>
              <a:rPr lang="en-US" sz="2400" dirty="0" smtClean="0"/>
              <a:t>	3	Kinship Resource Home</a:t>
            </a:r>
          </a:p>
          <a:p>
            <a:pPr marL="0" lvl="1" indent="0" eaLnBrk="1" hangingPunct="1">
              <a:buFontTx/>
              <a:buNone/>
              <a:tabLst>
                <a:tab pos="746125" algn="l"/>
                <a:tab pos="2743200" algn="l"/>
              </a:tabLst>
              <a:defRPr/>
            </a:pPr>
            <a:r>
              <a:rPr lang="en-US" sz="2400" dirty="0" smtClean="0"/>
              <a:t>	4	Supervised Independent Living</a:t>
            </a:r>
          </a:p>
          <a:p>
            <a:pPr marL="0" lvl="1" indent="0" eaLnBrk="1" hangingPunct="1">
              <a:buFontTx/>
              <a:buNone/>
              <a:tabLst>
                <a:tab pos="746125" algn="l"/>
                <a:tab pos="2743200" algn="l"/>
              </a:tabLst>
              <a:defRPr/>
            </a:pPr>
            <a:r>
              <a:rPr lang="en-US" sz="2400" dirty="0" smtClean="0"/>
              <a:t>	5	Resource Home (non-kin)</a:t>
            </a:r>
          </a:p>
          <a:p>
            <a:pPr marL="0" lvl="1" indent="0" eaLnBrk="1" hangingPunct="1">
              <a:buFontTx/>
              <a:buNone/>
              <a:tabLst>
                <a:tab pos="746125" algn="l"/>
                <a:tab pos="2743200" algn="l"/>
              </a:tabLst>
              <a:defRPr/>
            </a:pPr>
            <a:r>
              <a:rPr lang="en-US" sz="2400" dirty="0" smtClean="0"/>
              <a:t>	6	Group Home</a:t>
            </a:r>
          </a:p>
          <a:p>
            <a:pPr marL="0" lvl="1" indent="0" eaLnBrk="1" hangingPunct="1">
              <a:buFontTx/>
              <a:buNone/>
              <a:tabLst>
                <a:tab pos="746125" algn="l"/>
                <a:tab pos="2743200" algn="l"/>
              </a:tabLst>
              <a:defRPr/>
            </a:pPr>
            <a:r>
              <a:rPr lang="en-US" sz="2400" dirty="0" smtClean="0"/>
              <a:t>	7	Residential Treatment Facility (RTF)</a:t>
            </a:r>
          </a:p>
          <a:p>
            <a:pPr marL="0" lvl="1" indent="0" eaLnBrk="1" hangingPunct="1">
              <a:buFontTx/>
              <a:buNone/>
              <a:tabLst>
                <a:tab pos="746125" algn="l"/>
                <a:tab pos="2743200" algn="l"/>
              </a:tabLst>
              <a:defRPr/>
            </a:pPr>
            <a:r>
              <a:rPr lang="en-US" sz="2400" dirty="0" smtClean="0"/>
              <a:t>	8	Drug and Alcohol Treatment Facility</a:t>
            </a:r>
          </a:p>
          <a:p>
            <a:pPr marL="0" lvl="1" indent="0" eaLnBrk="1" hangingPunct="1">
              <a:buFontTx/>
              <a:buNone/>
              <a:tabLst>
                <a:tab pos="746125" algn="l"/>
                <a:tab pos="2743200" algn="l"/>
              </a:tabLst>
              <a:defRPr/>
            </a:pPr>
            <a:r>
              <a:rPr lang="en-US" sz="2400" dirty="0" smtClean="0"/>
              <a:t>	9	Psychiatric Hospital</a:t>
            </a:r>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005E3931-22C9-4E62-AC3D-33AF30C7EF63}" type="slidenum">
              <a:rPr lang="en-US" smtClean="0">
                <a:solidFill>
                  <a:srgbClr val="000000"/>
                </a:solidFill>
              </a:rPr>
              <a:pPr>
                <a:defRPr/>
              </a:pPr>
              <a:t>87</a:t>
            </a:fld>
            <a:endParaRPr lang="en-US" dirty="0">
              <a:solidFill>
                <a:srgbClr val="000000"/>
              </a:solidFill>
            </a:endParaRPr>
          </a:p>
        </p:txBody>
      </p:sp>
    </p:spTree>
    <p:extLst>
      <p:ext uri="{BB962C8B-B14F-4D97-AF65-F5344CB8AC3E}">
        <p14:creationId xmlns:p14="http://schemas.microsoft.com/office/powerpoint/2010/main" val="828361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Maintaining Connections for Older Youth</a:t>
            </a:r>
          </a:p>
        </p:txBody>
      </p:sp>
      <p:sp>
        <p:nvSpPr>
          <p:cNvPr id="3" name="Content Placeholder 2"/>
          <p:cNvSpPr>
            <a:spLocks noGrp="1"/>
          </p:cNvSpPr>
          <p:nvPr>
            <p:ph idx="1"/>
          </p:nvPr>
        </p:nvSpPr>
        <p:spPr/>
        <p:txBody>
          <a:bodyPr/>
          <a:lstStyle/>
          <a:p>
            <a:pPr marL="0" indent="0" algn="ctr">
              <a:buNone/>
            </a:pPr>
            <a:endParaRPr lang="en-US" sz="5400" dirty="0" smtClean="0">
              <a:hlinkClick r:id="rId2"/>
            </a:endParaRPr>
          </a:p>
          <a:p>
            <a:pPr marL="0" indent="0" algn="ctr">
              <a:buNone/>
            </a:pPr>
            <a:r>
              <a:rPr lang="en-US" sz="5400" dirty="0" smtClean="0">
                <a:hlinkClick r:id="rId2"/>
              </a:rPr>
              <a:t>Speak Out</a:t>
            </a:r>
            <a:endParaRPr lang="en-US" sz="5400" dirty="0" smtClean="0"/>
          </a:p>
          <a:p>
            <a:pPr marL="0" indent="0" algn="ctr">
              <a:buNone/>
            </a:pPr>
            <a:endParaRPr lang="en-US" sz="5400" dirty="0"/>
          </a:p>
          <a:p>
            <a:pPr marL="0" indent="0" algn="ctr">
              <a:buNone/>
            </a:pPr>
            <a:endParaRPr lang="en-US" sz="1600" dirty="0" smtClean="0"/>
          </a:p>
          <a:p>
            <a:pPr marL="0" indent="0" algn="ctr">
              <a:buNone/>
            </a:pPr>
            <a:endParaRPr lang="en-US" sz="1600" b="1" dirty="0" smtClean="0">
              <a:hlinkClick r:id="rId2"/>
            </a:endParaRPr>
          </a:p>
          <a:p>
            <a:pPr marL="0" indent="0" algn="ctr">
              <a:buNone/>
            </a:pPr>
            <a:endParaRPr lang="en-US" sz="1600" b="1" dirty="0">
              <a:hlinkClick r:id="rId2"/>
            </a:endParaRPr>
          </a:p>
          <a:p>
            <a:pPr marL="0" indent="0" algn="ctr">
              <a:buNone/>
            </a:pPr>
            <a:endParaRPr lang="en-US" sz="1600" b="1" dirty="0" smtClean="0">
              <a:hlinkClick r:id="rId2"/>
            </a:endParaRPr>
          </a:p>
          <a:p>
            <a:pPr marL="0" indent="0">
              <a:buNone/>
            </a:pPr>
            <a:endParaRPr lang="en-US" sz="1600" dirty="0" smtClean="0"/>
          </a:p>
          <a:p>
            <a:pPr marL="0" indent="0">
              <a:buNone/>
            </a:pPr>
            <a:r>
              <a:rPr lang="en-US" sz="1600" dirty="0" smtClean="0"/>
              <a:t>Source: Allegheny </a:t>
            </a:r>
            <a:r>
              <a:rPr lang="en-US" sz="1600" dirty="0"/>
              <a:t>County, the Department of Human Services (DHS</a:t>
            </a:r>
            <a:r>
              <a:rPr lang="en-US" sz="1600" dirty="0" smtClean="0"/>
              <a:t>). Speak </a:t>
            </a:r>
            <a:r>
              <a:rPr lang="en-US" sz="1600" dirty="0"/>
              <a:t>Out: Allegheny County’s Youth Support Partners (YSPs</a:t>
            </a:r>
            <a:r>
              <a:rPr lang="en-US" sz="1600" dirty="0" smtClean="0"/>
              <a:t>). </a:t>
            </a:r>
            <a:r>
              <a:rPr lang="en-US" sz="1600" dirty="0" smtClean="0">
                <a:hlinkClick r:id="rId2"/>
              </a:rPr>
              <a:t>http</a:t>
            </a:r>
            <a:r>
              <a:rPr lang="en-US" sz="1600" dirty="0">
                <a:hlinkClick r:id="rId2"/>
              </a:rPr>
              <a:t>://</a:t>
            </a:r>
            <a:r>
              <a:rPr lang="en-US" sz="1600" dirty="0" smtClean="0">
                <a:hlinkClick r:id="rId2"/>
              </a:rPr>
              <a:t>vimeo.com/89307451</a:t>
            </a:r>
            <a:endParaRPr lang="en-US" sz="16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88</a:t>
            </a:fld>
            <a:endParaRPr lang="en-US" dirty="0">
              <a:latin typeface="Arial" charset="0"/>
            </a:endParaRPr>
          </a:p>
        </p:txBody>
      </p:sp>
    </p:spTree>
    <p:extLst>
      <p:ext uri="{BB962C8B-B14F-4D97-AF65-F5344CB8AC3E}">
        <p14:creationId xmlns:p14="http://schemas.microsoft.com/office/powerpoint/2010/main" val="6214625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47" y="714546"/>
            <a:ext cx="8229600" cy="591671"/>
          </a:xfrm>
        </p:spPr>
        <p:txBody>
          <a:bodyPr/>
          <a:lstStyle/>
          <a:p>
            <a:r>
              <a:rPr lang="en-US" dirty="0" smtClean="0"/>
              <a:t>SWAN Units of Service</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89</a:t>
            </a:fld>
            <a:endParaRPr lang="en-US" dirty="0">
              <a:solidFill>
                <a:srgbClr val="000000"/>
              </a:solidFill>
              <a:latin typeface="Arial" charset="0"/>
            </a:endParaRPr>
          </a:p>
        </p:txBody>
      </p:sp>
      <p:sp>
        <p:nvSpPr>
          <p:cNvPr id="5" name="TextBox 4"/>
          <p:cNvSpPr txBox="1"/>
          <p:nvPr/>
        </p:nvSpPr>
        <p:spPr>
          <a:xfrm>
            <a:off x="709697" y="6632812"/>
            <a:ext cx="7997588" cy="246221"/>
          </a:xfrm>
          <a:prstGeom prst="rect">
            <a:avLst/>
          </a:prstGeom>
          <a:noFill/>
        </p:spPr>
        <p:txBody>
          <a:bodyPr wrap="square" rtlCol="0">
            <a:spAutoFit/>
          </a:bodyPr>
          <a:lstStyle/>
          <a:p>
            <a:pPr algn="r"/>
            <a:r>
              <a:rPr lang="en-US" sz="1000" dirty="0">
                <a:solidFill>
                  <a:srgbClr val="000000"/>
                </a:solidFill>
              </a:rPr>
              <a:t>http://www.diakon-swan.org/mission.asphttp://www.diakon-swan.org/mission.asp</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1599" y="4285974"/>
            <a:ext cx="1272260" cy="181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80949" y="3909848"/>
            <a:ext cx="1969031" cy="2459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4000368173"/>
              </p:ext>
            </p:extLst>
          </p:nvPr>
        </p:nvGraphicFramePr>
        <p:xfrm>
          <a:off x="469900" y="1438275"/>
          <a:ext cx="8248650" cy="2296160"/>
        </p:xfrm>
        <a:graphic>
          <a:graphicData uri="http://schemas.openxmlformats.org/drawingml/2006/table">
            <a:tbl>
              <a:tblPr firstRow="1" bandRow="1">
                <a:tableStyleId>{8A107856-5554-42FB-B03E-39F5DBC370BA}</a:tableStyleId>
              </a:tblPr>
              <a:tblGrid>
                <a:gridCol w="4124325"/>
                <a:gridCol w="4124325"/>
              </a:tblGrid>
              <a:tr h="370840">
                <a:tc>
                  <a:txBody>
                    <a:bodyPr/>
                    <a:lstStyle/>
                    <a:p>
                      <a:r>
                        <a:rPr lang="en-US" dirty="0" smtClean="0"/>
                        <a:t>Child Preparation</a:t>
                      </a:r>
                      <a:endParaRPr lang="en-US" dirty="0"/>
                    </a:p>
                  </a:txBody>
                  <a:tcPr/>
                </a:tc>
                <a:tc>
                  <a:txBody>
                    <a:bodyPr/>
                    <a:lstStyle/>
                    <a:p>
                      <a:r>
                        <a:rPr lang="en-US" dirty="0" smtClean="0"/>
                        <a:t>Child Placement</a:t>
                      </a:r>
                      <a:endParaRPr lang="en-US" dirty="0"/>
                    </a:p>
                  </a:txBody>
                  <a:tcPr/>
                </a:tc>
              </a:tr>
              <a:tr h="370840">
                <a:tc>
                  <a:txBody>
                    <a:bodyPr/>
                    <a:lstStyle/>
                    <a:p>
                      <a:r>
                        <a:rPr lang="en-US" b="1" dirty="0" smtClean="0"/>
                        <a:t>Child Profile</a:t>
                      </a:r>
                      <a:endParaRPr lang="en-US"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Adoption Finalization</a:t>
                      </a:r>
                    </a:p>
                    <a:p>
                      <a:endParaRPr lang="en-US" b="1" dirty="0"/>
                    </a:p>
                  </a:txBody>
                  <a:tcPr/>
                </a:tc>
              </a:tr>
              <a:tr h="370840">
                <a:tc>
                  <a:txBody>
                    <a:bodyPr/>
                    <a:lstStyle/>
                    <a:p>
                      <a:r>
                        <a:rPr lang="en-US" b="1" dirty="0" smtClean="0"/>
                        <a:t>CSR</a:t>
                      </a:r>
                      <a:endParaRPr lang="en-US" b="1" dirty="0"/>
                    </a:p>
                  </a:txBody>
                  <a:tcPr/>
                </a:tc>
                <a:tc>
                  <a:txBody>
                    <a:bodyPr/>
                    <a:lstStyle/>
                    <a:p>
                      <a:r>
                        <a:rPr lang="en-US" b="1" dirty="0" smtClean="0"/>
                        <a:t>Post Permanency Services:</a:t>
                      </a:r>
                    </a:p>
                  </a:txBody>
                  <a:tcPr>
                    <a:lnB w="12700" cap="flat" cmpd="sng" algn="ctr">
                      <a:noFill/>
                      <a:prstDash val="solid"/>
                      <a:round/>
                      <a:headEnd type="none" w="med" len="med"/>
                      <a:tailEnd type="none" w="med" len="med"/>
                    </a:lnB>
                  </a:tcPr>
                </a:tc>
              </a:tr>
              <a:tr h="370840">
                <a:tc>
                  <a:txBody>
                    <a:bodyPr/>
                    <a:lstStyle/>
                    <a:p>
                      <a:r>
                        <a:rPr lang="en-US" b="1" dirty="0" smtClean="0"/>
                        <a:t>Family Profile Child Placement</a:t>
                      </a:r>
                      <a:endParaRPr lang="en-US" b="1" dirty="0"/>
                    </a:p>
                  </a:txBody>
                  <a:tcPr/>
                </a:tc>
                <a:tc>
                  <a:txBody>
                    <a:bodyPr/>
                    <a:lstStyle/>
                    <a:p>
                      <a:pPr marL="285750" indent="-285750">
                        <a:buFont typeface="Arial" panose="020B0604020202020204" pitchFamily="34" charset="0"/>
                        <a:buChar char="•"/>
                      </a:pPr>
                      <a:r>
                        <a:rPr lang="en-US" b="0" dirty="0" smtClean="0"/>
                        <a:t>Advocacy</a:t>
                      </a:r>
                    </a:p>
                    <a:p>
                      <a:pPr marL="285750" indent="-285750">
                        <a:buFont typeface="Arial" panose="020B0604020202020204" pitchFamily="34" charset="0"/>
                        <a:buChar char="•"/>
                      </a:pPr>
                      <a:r>
                        <a:rPr lang="en-US" b="0" dirty="0" smtClean="0"/>
                        <a:t>Support</a:t>
                      </a:r>
                      <a:r>
                        <a:rPr lang="en-US" b="0" baseline="0" dirty="0" smtClean="0"/>
                        <a:t> Groups</a:t>
                      </a:r>
                    </a:p>
                    <a:p>
                      <a:pPr marL="285750" indent="-285750">
                        <a:buFont typeface="Arial" panose="020B0604020202020204" pitchFamily="34" charset="0"/>
                        <a:buChar char="•"/>
                      </a:pPr>
                      <a:r>
                        <a:rPr lang="en-US" b="0" baseline="0" dirty="0" smtClean="0"/>
                        <a:t>Respite/Family Support</a:t>
                      </a:r>
                      <a:endParaRPr lang="en-US" b="0" dirty="0" smtClean="0"/>
                    </a:p>
                  </a:txBody>
                  <a:tcPr>
                    <a:lnT w="12700" cap="flat" cmpd="sng" algn="ctr">
                      <a:noFill/>
                      <a:prstDash val="solid"/>
                      <a:round/>
                      <a:headEnd type="none" w="med" len="med"/>
                      <a:tailEnd type="none" w="med" len="med"/>
                    </a:lnT>
                    <a:solidFill>
                      <a:schemeClr val="accent3">
                        <a:lumMod val="95000"/>
                      </a:schemeClr>
                    </a:solidFill>
                  </a:tcPr>
                </a:tc>
              </a:tr>
            </a:tbl>
          </a:graphicData>
        </a:graphic>
      </p:graphicFrame>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3263555" y="3923938"/>
            <a:ext cx="2417957" cy="220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438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70647" y="793376"/>
            <a:ext cx="8229600" cy="763962"/>
          </a:xfrm>
        </p:spPr>
        <p:txBody>
          <a:bodyPr/>
          <a:lstStyle/>
          <a:p>
            <a:r>
              <a:rPr lang="en-US" dirty="0" smtClean="0"/>
              <a:t>Pennsylvania’s Practice Model Outcome: Permanence</a:t>
            </a:r>
            <a:endParaRPr lang="en-US" dirty="0"/>
          </a:p>
        </p:txBody>
      </p:sp>
      <p:sp>
        <p:nvSpPr>
          <p:cNvPr id="10" name="Content Placeholder 9"/>
          <p:cNvSpPr>
            <a:spLocks noGrp="1"/>
          </p:cNvSpPr>
          <p:nvPr>
            <p:ph idx="1"/>
          </p:nvPr>
        </p:nvSpPr>
        <p:spPr/>
        <p:txBody>
          <a:bodyPr/>
          <a:lstStyle/>
          <a:p>
            <a:endParaRPr lang="en-US" dirty="0" smtClean="0"/>
          </a:p>
          <a:p>
            <a:pPr marL="0" indent="0">
              <a:buNone/>
            </a:pPr>
            <a:r>
              <a:rPr lang="en-US" dirty="0" smtClean="0"/>
              <a:t>Children, youth, families, child welfare representatives and other child and family service partners participate as team members with shared community responsibility to achieve and maintain….</a:t>
            </a:r>
            <a:endParaRPr lang="en-US" dirty="0"/>
          </a:p>
          <a:p>
            <a:pPr marL="0" indent="0" algn="ctr">
              <a:buNone/>
            </a:pPr>
            <a:endParaRPr lang="en-US" dirty="0" smtClean="0"/>
          </a:p>
          <a:p>
            <a:pPr marL="0" indent="0" algn="ctr">
              <a:buNone/>
            </a:pPr>
            <a:r>
              <a:rPr lang="en-US" b="1" i="1" dirty="0" smtClean="0"/>
              <a:t>Enduring and certain permanence and timely achievement of stability, supports and lifelong connections</a:t>
            </a:r>
            <a:endParaRPr lang="en-US" b="1" i="1" dirty="0"/>
          </a:p>
        </p:txBody>
      </p:sp>
      <p:sp>
        <p:nvSpPr>
          <p:cNvPr id="6" name="Slide Number Placeholder 5"/>
          <p:cNvSpPr>
            <a:spLocks noGrp="1"/>
          </p:cNvSpPr>
          <p:nvPr>
            <p:ph type="sldNum" sz="quarter" idx="11"/>
          </p:nvPr>
        </p:nvSpPr>
        <p:spPr/>
        <p:txBody>
          <a:bodyPr/>
          <a:lstStyle/>
          <a:p>
            <a:fld id="{C49FAA35-CF82-4C62-BBAA-2977F00373C6}"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18963178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Catcher</a:t>
            </a:r>
            <a:endParaRPr lang="en-US" dirty="0"/>
          </a:p>
        </p:txBody>
      </p:sp>
      <p:sp>
        <p:nvSpPr>
          <p:cNvPr id="3" name="Content Placeholder 2"/>
          <p:cNvSpPr>
            <a:spLocks noGrp="1"/>
          </p:cNvSpPr>
          <p:nvPr>
            <p:ph idx="1"/>
          </p:nvPr>
        </p:nvSpPr>
        <p:spPr/>
        <p:txBody>
          <a:bodyPr/>
          <a:lstStyle/>
          <a:p>
            <a:pPr marL="0" indent="0" algn="ctr">
              <a:buNone/>
            </a:pPr>
            <a:r>
              <a:rPr lang="en-US" sz="3600" b="1" dirty="0" smtClean="0">
                <a:solidFill>
                  <a:schemeClr val="accent2">
                    <a:lumMod val="75000"/>
                  </a:schemeClr>
                </a:solidFill>
              </a:rPr>
              <a:t>Don’t </a:t>
            </a:r>
            <a:r>
              <a:rPr lang="en-US" sz="3600" b="1" dirty="0">
                <a:solidFill>
                  <a:schemeClr val="accent2">
                    <a:lumMod val="75000"/>
                  </a:schemeClr>
                </a:solidFill>
              </a:rPr>
              <a:t>Let Ideas Get </a:t>
            </a:r>
            <a:r>
              <a:rPr lang="en-US" sz="3600" b="1" dirty="0" smtClean="0">
                <a:solidFill>
                  <a:schemeClr val="accent2">
                    <a:lumMod val="75000"/>
                  </a:schemeClr>
                </a:solidFill>
              </a:rPr>
              <a:t>Away!</a:t>
            </a:r>
          </a:p>
          <a:p>
            <a:pPr marL="0" indent="0" algn="ctr">
              <a:buNone/>
            </a:pPr>
            <a:endParaRPr lang="en-US" sz="54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90</a:t>
            </a:fld>
            <a:endParaRPr lang="en-US" dirty="0">
              <a:latin typeface="Arial" charset="0"/>
            </a:endParaRPr>
          </a:p>
        </p:txBody>
      </p:sp>
      <p:pic>
        <p:nvPicPr>
          <p:cNvPr id="1026" name="Picture 2" descr="C:\Users\mmarchi\Desktop\MR900390978.JPG"/>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207437" y="2334849"/>
            <a:ext cx="2546978" cy="3107785"/>
          </a:xfrm>
          <a:prstGeom prst="rect">
            <a:avLst/>
          </a:prstGeom>
          <a:noFill/>
          <a:ln w="76200" cmpd="tri">
            <a:solidFill>
              <a:schemeClr val="accent2">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3757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372" y="1781503"/>
            <a:ext cx="8116341" cy="835573"/>
          </a:xfrm>
        </p:spPr>
        <p:txBody>
          <a:bodyPr/>
          <a:lstStyle/>
          <a:p>
            <a:r>
              <a:rPr lang="en-US" dirty="0" smtClean="0"/>
              <a:t>Section XII:</a:t>
            </a:r>
            <a:endParaRPr lang="en-US" dirty="0"/>
          </a:p>
        </p:txBody>
      </p:sp>
      <p:sp>
        <p:nvSpPr>
          <p:cNvPr id="3" name="Text Placeholder 2"/>
          <p:cNvSpPr>
            <a:spLocks noGrp="1"/>
          </p:cNvSpPr>
          <p:nvPr>
            <p:ph type="body" idx="1"/>
          </p:nvPr>
        </p:nvSpPr>
        <p:spPr>
          <a:xfrm>
            <a:off x="362607" y="1577526"/>
            <a:ext cx="5171109" cy="2001361"/>
          </a:xfrm>
        </p:spPr>
        <p:txBody>
          <a:bodyPr/>
          <a:lstStyle/>
          <a:p>
            <a:endParaRPr lang="en-US" b="1" dirty="0" smtClean="0"/>
          </a:p>
          <a:p>
            <a:endParaRPr lang="en-US" b="1" dirty="0"/>
          </a:p>
          <a:p>
            <a:endParaRPr lang="en-US" b="1" dirty="0" smtClean="0"/>
          </a:p>
          <a:p>
            <a:r>
              <a:rPr lang="en-US" b="1" dirty="0" smtClean="0"/>
              <a:t>Review and Summary</a:t>
            </a:r>
            <a:endParaRPr lang="en-US" b="1" dirty="0"/>
          </a:p>
        </p:txBody>
      </p:sp>
      <p:sp>
        <p:nvSpPr>
          <p:cNvPr id="4" name="Slide Number Placeholder 3"/>
          <p:cNvSpPr>
            <a:spLocks noGrp="1"/>
          </p:cNvSpPr>
          <p:nvPr>
            <p:ph type="sldNum" sz="quarter" idx="11"/>
          </p:nvPr>
        </p:nvSpPr>
        <p:spPr/>
        <p:txBody>
          <a:bodyPr/>
          <a:lstStyle/>
          <a:p>
            <a:pPr>
              <a:defRPr/>
            </a:pPr>
            <a:fld id="{9DD1CFFA-8140-44CC-A40B-DFAEF2E958E3}" type="slidenum">
              <a:rPr lang="en-US" smtClean="0"/>
              <a:pPr>
                <a:defRPr/>
              </a:pPr>
              <a:t>91</a:t>
            </a:fld>
            <a:endParaRPr lang="en-US" sz="1400" dirty="0">
              <a:latin typeface="Arial" charset="0"/>
            </a:endParaRPr>
          </a:p>
        </p:txBody>
      </p:sp>
      <p:pic>
        <p:nvPicPr>
          <p:cNvPr id="5122" name="Picture 2" descr="C:\Users\swatt\AppData\Local\Microsoft\Windows\Temporary Internet Files\Content.IE5\2VTMJKKY\MP900390426[1].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33716" y="930171"/>
            <a:ext cx="3405342" cy="5297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6840" y="4030321"/>
            <a:ext cx="4682359" cy="1631216"/>
          </a:xfrm>
          <a:prstGeom prst="rect">
            <a:avLst/>
          </a:prstGeom>
          <a:noFill/>
        </p:spPr>
        <p:txBody>
          <a:bodyPr wrap="square" rtlCol="0">
            <a:spAutoFit/>
          </a:bodyPr>
          <a:lstStyle/>
          <a:p>
            <a:r>
              <a:rPr lang="en-US" sz="2000" b="1" dirty="0"/>
              <a:t>Section Objectives</a:t>
            </a:r>
            <a:r>
              <a:rPr lang="en-US" sz="2000" dirty="0"/>
              <a:t>: </a:t>
            </a:r>
          </a:p>
          <a:p>
            <a:pPr marL="342900" lvl="0" indent="-342900">
              <a:buFont typeface="Arial" panose="020B0604020202020204" pitchFamily="34" charset="0"/>
              <a:buChar char="•"/>
            </a:pPr>
            <a:r>
              <a:rPr lang="en-US" sz="2000" dirty="0" smtClean="0"/>
              <a:t>Summarize </a:t>
            </a:r>
            <a:r>
              <a:rPr lang="en-US" sz="2000" dirty="0"/>
              <a:t>the importance of timely legal </a:t>
            </a:r>
            <a:r>
              <a:rPr lang="en-US" sz="2000" dirty="0" smtClean="0"/>
              <a:t>permanence.</a:t>
            </a:r>
            <a:endParaRPr lang="en-US" sz="2000" dirty="0"/>
          </a:p>
          <a:p>
            <a:pPr marL="342900" lvl="0" indent="-342900">
              <a:buFont typeface="Arial" panose="020B0604020202020204" pitchFamily="34" charset="0"/>
              <a:buChar char="•"/>
            </a:pPr>
            <a:r>
              <a:rPr lang="en-US" sz="2000" dirty="0"/>
              <a:t>Create an action plan for applying learning on the </a:t>
            </a:r>
            <a:r>
              <a:rPr lang="en-US" sz="2000" dirty="0" smtClean="0"/>
              <a:t>job.</a:t>
            </a:r>
            <a:endParaRPr lang="en-US" sz="2000" dirty="0"/>
          </a:p>
        </p:txBody>
      </p:sp>
    </p:spTree>
    <p:extLst>
      <p:ext uri="{BB962C8B-B14F-4D97-AF65-F5344CB8AC3E}">
        <p14:creationId xmlns:p14="http://schemas.microsoft.com/office/powerpoint/2010/main" val="171721564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Action Plan</a:t>
            </a:r>
            <a:endParaRPr lang="en-US" dirty="0"/>
          </a:p>
        </p:txBody>
      </p:sp>
      <p:pic>
        <p:nvPicPr>
          <p:cNvPr id="4098" name="Picture 2"/>
          <p:cNvPicPr>
            <a:picLocks noGrp="1" noChangeAspect="1" noChangeArrowheads="1"/>
          </p:cNvPicPr>
          <p:nvPr>
            <p:ph sz="half"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5800" y="1692323"/>
            <a:ext cx="3810000" cy="372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a:xfrm>
            <a:off x="5328745" y="1440134"/>
            <a:ext cx="3176752" cy="1255769"/>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sz="3600" dirty="0" smtClean="0">
                <a:solidFill>
                  <a:schemeClr val="accent6">
                    <a:lumMod val="75000"/>
                  </a:schemeClr>
                </a:solidFill>
              </a:rPr>
              <a:t>Handout 4:</a:t>
            </a:r>
          </a:p>
          <a:p>
            <a:pPr marL="0" indent="0" algn="ctr">
              <a:buNone/>
            </a:pPr>
            <a:r>
              <a:rPr lang="en-US" sz="3600" dirty="0" smtClean="0">
                <a:solidFill>
                  <a:schemeClr val="accent6">
                    <a:lumMod val="75000"/>
                  </a:schemeClr>
                </a:solidFill>
              </a:rPr>
              <a:t>Idea Catcher</a:t>
            </a:r>
            <a:endParaRPr lang="en-US" sz="3600" dirty="0">
              <a:solidFill>
                <a:schemeClr val="accent6">
                  <a:lumMod val="75000"/>
                </a:schemeClr>
              </a:solidFill>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92</a:t>
            </a:fld>
            <a:endParaRPr lang="en-US" dirty="0">
              <a:solidFill>
                <a:srgbClr val="000000"/>
              </a:solidFill>
              <a:latin typeface="Arial" charset="0"/>
            </a:endParaRPr>
          </a:p>
        </p:txBody>
      </p:sp>
      <p:sp>
        <p:nvSpPr>
          <p:cNvPr id="3" name="Rectangle 2"/>
          <p:cNvSpPr/>
          <p:nvPr/>
        </p:nvSpPr>
        <p:spPr>
          <a:xfrm>
            <a:off x="4367048" y="3966018"/>
            <a:ext cx="4572000" cy="1569660"/>
          </a:xfrm>
          <a:prstGeom prst="rect">
            <a:avLst/>
          </a:prstGeom>
        </p:spPr>
        <p:txBody>
          <a:bodyPr>
            <a:spAutoFit/>
          </a:bodyPr>
          <a:lstStyle/>
          <a:p>
            <a:pPr marL="0" indent="0">
              <a:buNone/>
            </a:pPr>
            <a:r>
              <a:rPr lang="en-US" b="1" dirty="0">
                <a:latin typeface="Georgia" panose="02040502050405020303" pitchFamily="18" charset="0"/>
              </a:rPr>
              <a:t>Question: </a:t>
            </a:r>
          </a:p>
          <a:p>
            <a:pPr marL="0" indent="0">
              <a:buNone/>
            </a:pPr>
            <a:r>
              <a:rPr lang="en-US" b="1" dirty="0">
                <a:latin typeface="Georgia" panose="02040502050405020303" pitchFamily="18" charset="0"/>
              </a:rPr>
              <a:t>How will you use some of the things you learned during this workshop?</a:t>
            </a:r>
          </a:p>
        </p:txBody>
      </p:sp>
    </p:spTree>
    <p:extLst>
      <p:ext uri="{BB962C8B-B14F-4D97-AF65-F5344CB8AC3E}">
        <p14:creationId xmlns:p14="http://schemas.microsoft.com/office/powerpoint/2010/main" val="39902522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93</a:t>
            </a:fld>
            <a:endParaRPr lang="en-US" dirty="0">
              <a:solidFill>
                <a:srgbClr val="000000"/>
              </a:solidFill>
              <a:latin typeface="Arial" charset="0"/>
            </a:endParaRPr>
          </a:p>
        </p:txBody>
      </p:sp>
      <p:pic>
        <p:nvPicPr>
          <p:cNvPr id="5122" name="Picture 2"/>
          <p:cNvPicPr>
            <a:picLocks noGrp="1" noChangeAspect="1" noChangeArrowheads="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37464" y="1091822"/>
            <a:ext cx="6453022" cy="511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1998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Objectives</a:t>
            </a:r>
            <a:endParaRPr lang="en-US" dirty="0"/>
          </a:p>
        </p:txBody>
      </p:sp>
      <p:sp>
        <p:nvSpPr>
          <p:cNvPr id="3" name="Content Placeholder 2"/>
          <p:cNvSpPr>
            <a:spLocks noGrp="1"/>
          </p:cNvSpPr>
          <p:nvPr>
            <p:ph idx="1"/>
          </p:nvPr>
        </p:nvSpPr>
        <p:spPr/>
        <p:txBody>
          <a:bodyPr/>
          <a:lstStyle/>
          <a:p>
            <a:pPr marL="0" indent="0">
              <a:buNone/>
            </a:pPr>
            <a:r>
              <a:rPr lang="en-US" dirty="0" smtClean="0"/>
              <a:t>Are you prepared to:</a:t>
            </a:r>
          </a:p>
          <a:p>
            <a:pPr lvl="0"/>
            <a:r>
              <a:rPr lang="en-US" sz="2400" dirty="0"/>
              <a:t>State the impact of permanency on a child;</a:t>
            </a:r>
          </a:p>
          <a:p>
            <a:pPr lvl="0"/>
            <a:r>
              <a:rPr lang="en-US" sz="2400" dirty="0"/>
              <a:t>Identify the timeframes established in law to achieve timely permanence;</a:t>
            </a:r>
          </a:p>
          <a:p>
            <a:pPr lvl="0"/>
            <a:r>
              <a:rPr lang="en-US" sz="2400" dirty="0"/>
              <a:t>Explain how concurrent planning supports the achievement of </a:t>
            </a:r>
            <a:r>
              <a:rPr lang="en-US" sz="2400" dirty="0" smtClean="0"/>
              <a:t>timely;</a:t>
            </a:r>
            <a:r>
              <a:rPr lang="en-US" sz="2400" dirty="0"/>
              <a:t/>
            </a:r>
            <a:br>
              <a:rPr lang="en-US" sz="2400" dirty="0"/>
            </a:br>
            <a:r>
              <a:rPr lang="en-US" sz="2400" dirty="0"/>
              <a:t>permanence, as well as reflects the best interests of a child;</a:t>
            </a:r>
          </a:p>
          <a:p>
            <a:pPr lvl="0"/>
            <a:r>
              <a:rPr lang="en-US" sz="2400" dirty="0"/>
              <a:t>Identify teaming and family engagement strategies that support timely permanence; and</a:t>
            </a:r>
          </a:p>
          <a:p>
            <a:pPr lvl="0"/>
            <a:r>
              <a:rPr lang="en-US" sz="2400" dirty="0"/>
              <a:t>Recognize the required components of a Child Permanency Plan (CPP</a:t>
            </a:r>
            <a:r>
              <a:rPr lang="en-US" sz="2400" dirty="0" smtClean="0"/>
              <a:t>)?</a:t>
            </a:r>
            <a:endParaRPr lang="en-US" sz="2400" dirty="0"/>
          </a:p>
          <a:p>
            <a:pPr marL="0" indent="0">
              <a:buNone/>
            </a:pPr>
            <a:endParaRPr lang="en-US" dirty="0" smtClean="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94</a:t>
            </a:fld>
            <a:endParaRPr lang="en-US" dirty="0">
              <a:solidFill>
                <a:srgbClr val="000000"/>
              </a:solidFill>
              <a:latin typeface="Arial" charset="0"/>
            </a:endParaRPr>
          </a:p>
        </p:txBody>
      </p:sp>
    </p:spTree>
    <p:extLst>
      <p:ext uri="{BB962C8B-B14F-4D97-AF65-F5344CB8AC3E}">
        <p14:creationId xmlns:p14="http://schemas.microsoft.com/office/powerpoint/2010/main" val="256270413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Evaluations</a:t>
            </a:r>
            <a:endParaRPr lang="en-US" dirty="0"/>
          </a:p>
        </p:txBody>
      </p:sp>
      <p:sp>
        <p:nvSpPr>
          <p:cNvPr id="3" name="Content Placeholder 2"/>
          <p:cNvSpPr>
            <a:spLocks noGrp="1"/>
          </p:cNvSpPr>
          <p:nvPr>
            <p:ph idx="1"/>
          </p:nvPr>
        </p:nvSpPr>
        <p:spPr>
          <a:xfrm>
            <a:off x="470645" y="2029384"/>
            <a:ext cx="8247888" cy="3209366"/>
          </a:xfrm>
        </p:spPr>
        <p:style>
          <a:lnRef idx="2">
            <a:schemeClr val="accent2"/>
          </a:lnRef>
          <a:fillRef idx="1">
            <a:schemeClr val="lt1"/>
          </a:fillRef>
          <a:effectRef idx="0">
            <a:schemeClr val="accent2"/>
          </a:effectRef>
          <a:fontRef idx="minor">
            <a:schemeClr val="dk1"/>
          </a:fontRef>
        </p:style>
        <p:txBody>
          <a:bodyPr/>
          <a:lstStyle/>
          <a:p>
            <a:pPr marL="0" indent="0" algn="ctr">
              <a:buNone/>
            </a:pPr>
            <a:r>
              <a:rPr lang="en-US" sz="4800" b="1" dirty="0" smtClean="0">
                <a:solidFill>
                  <a:schemeClr val="accent6">
                    <a:lumMod val="75000"/>
                  </a:schemeClr>
                </a:solidFill>
              </a:rPr>
              <a:t>Your feedback helps us to continuously improve our course offerings.</a:t>
            </a:r>
          </a:p>
          <a:p>
            <a:pPr marL="0" indent="0" algn="ctr">
              <a:buNone/>
            </a:pPr>
            <a:r>
              <a:rPr lang="en-US" sz="4800" b="1" dirty="0" smtClean="0">
                <a:solidFill>
                  <a:schemeClr val="accent6">
                    <a:lumMod val="75000"/>
                  </a:schemeClr>
                </a:solidFill>
              </a:rPr>
              <a:t>Thank you!</a:t>
            </a:r>
            <a:endParaRPr lang="en-US" sz="4800" b="1" dirty="0">
              <a:solidFill>
                <a:schemeClr val="accent6">
                  <a:lumMod val="75000"/>
                </a:schemeClr>
              </a:solidFill>
            </a:endParaRPr>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95</a:t>
            </a:fld>
            <a:endParaRPr lang="en-US" dirty="0">
              <a:solidFill>
                <a:srgbClr val="000000"/>
              </a:solidFill>
              <a:latin typeface="Arial" charset="0"/>
            </a:endParaRPr>
          </a:p>
        </p:txBody>
      </p:sp>
    </p:spTree>
    <p:extLst>
      <p:ext uri="{BB962C8B-B14F-4D97-AF65-F5344CB8AC3E}">
        <p14:creationId xmlns:p14="http://schemas.microsoft.com/office/powerpoint/2010/main" val="30711567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sz="3600" b="1" dirty="0" smtClean="0"/>
          </a:p>
          <a:p>
            <a:pPr marL="0" indent="0" algn="ctr">
              <a:buNone/>
            </a:pPr>
            <a:r>
              <a:rPr lang="en-US" sz="3600" b="1" dirty="0" smtClean="0"/>
              <a:t>Knowledge Check</a:t>
            </a:r>
          </a:p>
          <a:p>
            <a:pPr marL="0" indent="0" algn="ctr">
              <a:buNone/>
            </a:pPr>
            <a:endParaRPr lang="en-US" sz="3600" b="1" dirty="0"/>
          </a:p>
          <a:p>
            <a:pPr marL="0" indent="0" algn="ctr">
              <a:buNone/>
            </a:pPr>
            <a:endParaRPr lang="en-US" sz="3600" b="1"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pPr>
                <a:defRPr/>
              </a:pPr>
              <a:t>96</a:t>
            </a:fld>
            <a:endParaRPr lang="en-US" dirty="0">
              <a:latin typeface="Arial" charset="0"/>
            </a:endParaRPr>
          </a:p>
        </p:txBody>
      </p:sp>
      <p:pic>
        <p:nvPicPr>
          <p:cNvPr id="5" name="Picture 2" descr="C:\Users\mmiller\AppData\Local\Microsoft\Windows\Temporary Internet Files\Content.IE5\KOK5IM12\check-mark-2073-sma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779" y="3216165"/>
            <a:ext cx="1584435" cy="145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8660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The Permanency Game</a:t>
            </a:r>
            <a:endParaRPr lang="en-US"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97</a:t>
            </a:fld>
            <a:endParaRPr lang="en-US" dirty="0">
              <a:solidFill>
                <a:srgbClr val="000000"/>
              </a:solidFill>
              <a:latin typeface="Arial" charset="0"/>
            </a:endParaRPr>
          </a:p>
        </p:txBody>
      </p:sp>
      <p:pic>
        <p:nvPicPr>
          <p:cNvPr id="1027" name="Picture 3"/>
          <p:cNvPicPr>
            <a:picLocks noGrp="1" noChangeAspect="1" noChangeArrowheads="1"/>
          </p:cNvPicPr>
          <p:nvPr>
            <p:ph idx="1"/>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69900" y="1553544"/>
            <a:ext cx="8248650" cy="465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16714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469900" y="793750"/>
            <a:ext cx="8229600" cy="590550"/>
          </a:xfrm>
        </p:spPr>
        <p:txBody>
          <a:bodyPr/>
          <a:lstStyle/>
          <a:p>
            <a:pPr eaLnBrk="1" hangingPunct="1"/>
            <a:r>
              <a:rPr lang="en-US" dirty="0" smtClean="0"/>
              <a:t>Let’s Play!</a:t>
            </a:r>
          </a:p>
        </p:txBody>
      </p:sp>
      <p:sp>
        <p:nvSpPr>
          <p:cNvPr id="6" name="Slide Number Placeholder 5"/>
          <p:cNvSpPr>
            <a:spLocks noGrp="1"/>
          </p:cNvSpPr>
          <p:nvPr>
            <p:ph type="sldNum" sz="quarter" idx="4294967295"/>
          </p:nvPr>
        </p:nvSpPr>
        <p:spPr>
          <a:xfrm>
            <a:off x="8126413" y="6616700"/>
            <a:ext cx="1017587" cy="187325"/>
          </a:xfrm>
          <a:prstGeom prst="rect">
            <a:avLst/>
          </a:prstGeom>
        </p:spPr>
        <p:txBody>
          <a:bodyPr/>
          <a:lstStyle/>
          <a:p>
            <a:pPr>
              <a:defRPr/>
            </a:pPr>
            <a:fld id="{FF766452-C29C-43B7-BD9F-E76EF1D04492}" type="slidenum">
              <a:rPr lang="en-US" smtClean="0">
                <a:solidFill>
                  <a:srgbClr val="000000"/>
                </a:solidFill>
              </a:rPr>
              <a:pPr>
                <a:defRPr/>
              </a:pPr>
              <a:t>98</a:t>
            </a:fld>
            <a:endParaRPr lang="en-US" dirty="0">
              <a:solidFill>
                <a:srgbClr val="000000"/>
              </a:solidFill>
            </a:endParaRPr>
          </a:p>
        </p:txBody>
      </p:sp>
      <p:sp>
        <p:nvSpPr>
          <p:cNvPr id="3" name="Content Placeholder 2"/>
          <p:cNvSpPr>
            <a:spLocks noGrp="1"/>
          </p:cNvSpPr>
          <p:nvPr>
            <p:ph idx="1"/>
          </p:nvPr>
        </p:nvSpPr>
        <p:spPr>
          <a:xfrm>
            <a:off x="327546" y="1356946"/>
            <a:ext cx="8557147" cy="4881284"/>
          </a:xfrm>
        </p:spPr>
        <p:style>
          <a:lnRef idx="2">
            <a:schemeClr val="accent2"/>
          </a:lnRef>
          <a:fillRef idx="1">
            <a:schemeClr val="lt1"/>
          </a:fillRef>
          <a:effectRef idx="0">
            <a:schemeClr val="accent2"/>
          </a:effectRef>
          <a:fontRef idx="minor">
            <a:schemeClr val="dk1"/>
          </a:fontRef>
        </p:style>
        <p:txBody>
          <a:bodyPr/>
          <a:lstStyle/>
          <a:p>
            <a:pPr marL="0" indent="0">
              <a:buNone/>
            </a:pPr>
            <a:r>
              <a:rPr lang="en-US" b="1" dirty="0" smtClean="0">
                <a:solidFill>
                  <a:schemeClr val="accent2">
                    <a:lumMod val="75000"/>
                  </a:schemeClr>
                </a:solidFill>
              </a:rPr>
              <a:t>Permanency Game Rules:</a:t>
            </a:r>
          </a:p>
          <a:p>
            <a:pPr lvl="0"/>
            <a:r>
              <a:rPr lang="en-US" dirty="0" smtClean="0">
                <a:solidFill>
                  <a:schemeClr val="accent2">
                    <a:lumMod val="75000"/>
                  </a:schemeClr>
                </a:solidFill>
              </a:rPr>
              <a:t>Sibling groups are identified by </a:t>
            </a:r>
            <a:r>
              <a:rPr lang="en-US" b="1" dirty="0" smtClean="0">
                <a:solidFill>
                  <a:srgbClr val="FF0000"/>
                </a:solidFill>
              </a:rPr>
              <a:t>c</a:t>
            </a:r>
            <a:r>
              <a:rPr lang="en-US" b="1" dirty="0" smtClean="0">
                <a:solidFill>
                  <a:srgbClr val="00B050"/>
                </a:solidFill>
              </a:rPr>
              <a:t>o</a:t>
            </a:r>
            <a:r>
              <a:rPr lang="en-US" b="1" dirty="0" smtClean="0">
                <a:solidFill>
                  <a:srgbClr val="00B0F0"/>
                </a:solidFill>
              </a:rPr>
              <a:t>l</a:t>
            </a:r>
            <a:r>
              <a:rPr lang="en-US" b="1" dirty="0" smtClean="0">
                <a:solidFill>
                  <a:srgbClr val="FF9900"/>
                </a:solidFill>
              </a:rPr>
              <a:t>o</a:t>
            </a:r>
            <a:r>
              <a:rPr lang="en-US" b="1" dirty="0" smtClean="0">
                <a:solidFill>
                  <a:srgbClr val="FF33CC"/>
                </a:solidFill>
              </a:rPr>
              <a:t>r</a:t>
            </a:r>
            <a:r>
              <a:rPr lang="en-US" dirty="0" smtClean="0">
                <a:solidFill>
                  <a:schemeClr val="accent2">
                    <a:lumMod val="75000"/>
                  </a:schemeClr>
                </a:solidFill>
              </a:rPr>
              <a:t>.</a:t>
            </a:r>
          </a:p>
          <a:p>
            <a:pPr lvl="0"/>
            <a:r>
              <a:rPr lang="en-US" dirty="0" smtClean="0">
                <a:solidFill>
                  <a:schemeClr val="accent2">
                    <a:lumMod val="75000"/>
                  </a:schemeClr>
                </a:solidFill>
              </a:rPr>
              <a:t>Each </a:t>
            </a:r>
            <a:r>
              <a:rPr lang="en-US" dirty="0">
                <a:solidFill>
                  <a:schemeClr val="accent2">
                    <a:lumMod val="75000"/>
                  </a:schemeClr>
                </a:solidFill>
              </a:rPr>
              <a:t>sibling group gets </a:t>
            </a:r>
            <a:r>
              <a:rPr lang="en-US" dirty="0" smtClean="0">
                <a:solidFill>
                  <a:schemeClr val="accent2">
                    <a:lumMod val="75000"/>
                  </a:schemeClr>
                </a:solidFill>
              </a:rPr>
              <a:t>one turn each round. </a:t>
            </a:r>
          </a:p>
          <a:p>
            <a:pPr lvl="0"/>
            <a:r>
              <a:rPr lang="en-US" dirty="0" smtClean="0">
                <a:solidFill>
                  <a:schemeClr val="accent2">
                    <a:lumMod val="75000"/>
                  </a:schemeClr>
                </a:solidFill>
              </a:rPr>
              <a:t>Select a card </a:t>
            </a:r>
            <a:r>
              <a:rPr lang="en-US" dirty="0">
                <a:solidFill>
                  <a:schemeClr val="accent2">
                    <a:lumMod val="75000"/>
                  </a:schemeClr>
                </a:solidFill>
              </a:rPr>
              <a:t>and read it aloud.</a:t>
            </a:r>
          </a:p>
          <a:p>
            <a:pPr lvl="0"/>
            <a:r>
              <a:rPr lang="en-US" dirty="0" smtClean="0">
                <a:solidFill>
                  <a:schemeClr val="accent2">
                    <a:lumMod val="75000"/>
                  </a:schemeClr>
                </a:solidFill>
              </a:rPr>
              <a:t>Follow the </a:t>
            </a:r>
            <a:r>
              <a:rPr lang="en-US" dirty="0">
                <a:solidFill>
                  <a:schemeClr val="accent2">
                    <a:lumMod val="75000"/>
                  </a:schemeClr>
                </a:solidFill>
              </a:rPr>
              <a:t>instructions on the card.  The sibling group may need to make </a:t>
            </a:r>
            <a:r>
              <a:rPr lang="en-US" dirty="0" smtClean="0">
                <a:solidFill>
                  <a:schemeClr val="accent2">
                    <a:lumMod val="75000"/>
                  </a:schemeClr>
                </a:solidFill>
              </a:rPr>
              <a:t>decisions</a:t>
            </a:r>
            <a:r>
              <a:rPr lang="en-US" dirty="0">
                <a:solidFill>
                  <a:schemeClr val="accent2">
                    <a:lumMod val="75000"/>
                  </a:schemeClr>
                </a:solidFill>
              </a:rPr>
              <a:t>, depending upon the instructions on the card. </a:t>
            </a:r>
          </a:p>
          <a:p>
            <a:pPr lvl="0"/>
            <a:r>
              <a:rPr lang="en-US" dirty="0">
                <a:solidFill>
                  <a:schemeClr val="accent2">
                    <a:lumMod val="75000"/>
                  </a:schemeClr>
                </a:solidFill>
              </a:rPr>
              <a:t>If </a:t>
            </a:r>
            <a:r>
              <a:rPr lang="en-US" dirty="0" smtClean="0">
                <a:solidFill>
                  <a:schemeClr val="accent2">
                    <a:lumMod val="75000"/>
                  </a:schemeClr>
                </a:solidFill>
              </a:rPr>
              <a:t>you land on an </a:t>
            </a:r>
            <a:r>
              <a:rPr lang="en-US" dirty="0">
                <a:solidFill>
                  <a:schemeClr val="accent2">
                    <a:lumMod val="75000"/>
                  </a:schemeClr>
                </a:solidFill>
              </a:rPr>
              <a:t>arrow, </a:t>
            </a:r>
            <a:r>
              <a:rPr lang="en-US" dirty="0" smtClean="0">
                <a:solidFill>
                  <a:schemeClr val="accent2">
                    <a:lumMod val="75000"/>
                  </a:schemeClr>
                </a:solidFill>
              </a:rPr>
              <a:t>slide </a:t>
            </a:r>
            <a:r>
              <a:rPr lang="en-US" dirty="0">
                <a:solidFill>
                  <a:schemeClr val="accent2">
                    <a:lumMod val="75000"/>
                  </a:schemeClr>
                </a:solidFill>
              </a:rPr>
              <a:t>to the end of the arrow. </a:t>
            </a:r>
          </a:p>
          <a:p>
            <a:pPr lvl="0"/>
            <a:r>
              <a:rPr lang="en-US" dirty="0" smtClean="0">
                <a:solidFill>
                  <a:schemeClr val="accent2">
                    <a:lumMod val="75000"/>
                  </a:schemeClr>
                </a:solidFill>
              </a:rPr>
              <a:t>Players </a:t>
            </a:r>
            <a:r>
              <a:rPr lang="en-US" dirty="0">
                <a:solidFill>
                  <a:schemeClr val="accent2">
                    <a:lumMod val="75000"/>
                  </a:schemeClr>
                </a:solidFill>
              </a:rPr>
              <a:t>must travel the entire way around the board to get home.  In other words, a player cannot win by going backwards.  </a:t>
            </a:r>
          </a:p>
          <a:p>
            <a:pPr marL="0" indent="0">
              <a:buNone/>
            </a:pPr>
            <a:endParaRPr lang="en-US" dirty="0">
              <a:solidFill>
                <a:schemeClr val="accent2">
                  <a:lumMod val="75000"/>
                </a:schemeClr>
              </a:solidFill>
            </a:endParaRPr>
          </a:p>
        </p:txBody>
      </p:sp>
    </p:spTree>
    <p:extLst>
      <p:ext uri="{BB962C8B-B14F-4D97-AF65-F5344CB8AC3E}">
        <p14:creationId xmlns:p14="http://schemas.microsoft.com/office/powerpoint/2010/main" val="36265757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Game Debrief Discussion</a:t>
            </a:r>
            <a:endParaRPr lang="en-US" dirty="0"/>
          </a:p>
        </p:txBody>
      </p:sp>
      <p:sp>
        <p:nvSpPr>
          <p:cNvPr id="7" name="Content Placeholder 6"/>
          <p:cNvSpPr>
            <a:spLocks noGrp="1"/>
          </p:cNvSpPr>
          <p:nvPr>
            <p:ph sz="half" idx="2"/>
          </p:nvPr>
        </p:nvSpPr>
        <p:spPr>
          <a:xfrm>
            <a:off x="436728" y="1364783"/>
            <a:ext cx="8256896" cy="3166274"/>
          </a:xfrm>
        </p:spPr>
        <p:txBody>
          <a:bodyPr/>
          <a:lstStyle/>
          <a:p>
            <a:r>
              <a:rPr lang="en-US" sz="3200" dirty="0" smtClean="0"/>
              <a:t>How did you feel?</a:t>
            </a:r>
          </a:p>
          <a:p>
            <a:r>
              <a:rPr lang="en-US" sz="3200" dirty="0" smtClean="0"/>
              <a:t>What did you think?</a:t>
            </a:r>
          </a:p>
          <a:p>
            <a:r>
              <a:rPr lang="en-US" sz="3200" dirty="0" smtClean="0"/>
              <a:t>What will you remember?</a:t>
            </a:r>
          </a:p>
          <a:p>
            <a:r>
              <a:rPr lang="en-US" sz="3200" dirty="0" smtClean="0"/>
              <a:t>What will you carry back into practice?</a:t>
            </a:r>
            <a:endParaRPr lang="en-US" sz="3200" dirty="0"/>
          </a:p>
        </p:txBody>
      </p:sp>
      <p:sp>
        <p:nvSpPr>
          <p:cNvPr id="4" name="Slide Number Placeholder 3"/>
          <p:cNvSpPr>
            <a:spLocks noGrp="1"/>
          </p:cNvSpPr>
          <p:nvPr>
            <p:ph type="sldNum" sz="quarter" idx="11"/>
          </p:nvPr>
        </p:nvSpPr>
        <p:spPr/>
        <p:txBody>
          <a:bodyPr/>
          <a:lstStyle/>
          <a:p>
            <a:pPr>
              <a:defRPr/>
            </a:pPr>
            <a:fld id="{8E0BD697-C650-4553-8269-3DAFA0DE6DB9}" type="slidenum">
              <a:rPr lang="en-US" smtClean="0">
                <a:solidFill>
                  <a:srgbClr val="000000"/>
                </a:solidFill>
              </a:rPr>
              <a:pPr>
                <a:defRPr/>
              </a:pPr>
              <a:t>99</a:t>
            </a:fld>
            <a:endParaRPr lang="en-US" dirty="0">
              <a:solidFill>
                <a:srgbClr val="000000"/>
              </a:solidFill>
              <a:latin typeface="Arial" charset="0"/>
            </a:endParaRPr>
          </a:p>
        </p:txBody>
      </p:sp>
      <p:pic>
        <p:nvPicPr>
          <p:cNvPr id="2052" name="Picture 4" descr="http://www.recruiter.com/i/wp-content/uploads/2013/06/game-piece.jpg">
            <a:hlinkClick r:id="rId2"/>
          </p:cNvPr>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backgroundRemoval t="889" b="100000" l="0" r="100000">
                        <a14:backgroundMark x1="16667" y1="11111" x2="16667" y2="11111"/>
                        <a14:backgroundMark x1="25000" y1="91111" x2="25000" y2="91111"/>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552140" y="3597891"/>
            <a:ext cx="3809763" cy="2857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148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wrPntTrnrDvlpdTmplt08171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Osaka"/>
        <a:cs typeface=""/>
      </a:majorFont>
      <a:minorFont>
        <a:latin typeface="Georgi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PwrPntTrnrDvlpdTmplt081711</Template>
  <TotalTime>29722</TotalTime>
  <Words>4994</Words>
  <Application>Microsoft Office PowerPoint</Application>
  <PresentationFormat>On-screen Show (4:3)</PresentationFormat>
  <Paragraphs>901</Paragraphs>
  <Slides>100</Slides>
  <Notes>58</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100</vt:i4>
      </vt:variant>
    </vt:vector>
  </HeadingPairs>
  <TitlesOfParts>
    <vt:vector size="121" baseType="lpstr">
      <vt:lpstr>ＭＳ Ｐゴシック</vt:lpstr>
      <vt:lpstr>ＭＳ Ｐゴシック</vt:lpstr>
      <vt:lpstr>Arial</vt:lpstr>
      <vt:lpstr>Arial Black</vt:lpstr>
      <vt:lpstr>Calibri</vt:lpstr>
      <vt:lpstr>Georgia</vt:lpstr>
      <vt:lpstr>Osaka</vt:lpstr>
      <vt:lpstr>Times New Roman</vt:lpstr>
      <vt:lpstr>Wingdings</vt:lpstr>
      <vt:lpstr>PwrPntTrnrDvlpdTmplt081711</vt:lpstr>
      <vt:lpstr>Custom Design</vt:lpstr>
      <vt:lpstr>1_PwrPntTrnrDvlpdTmplt081711</vt:lpstr>
      <vt:lpstr>2_PwrPntTrnrDvlpdTmplt081711</vt:lpstr>
      <vt:lpstr>Office Theme</vt:lpstr>
      <vt:lpstr>1_Office Theme</vt:lpstr>
      <vt:lpstr>2_Office Theme</vt:lpstr>
      <vt:lpstr>3_Office Theme</vt:lpstr>
      <vt:lpstr>4_Office Theme</vt:lpstr>
      <vt:lpstr>5_Office Theme</vt:lpstr>
      <vt:lpstr>6_Office Theme</vt:lpstr>
      <vt:lpstr>3_PwrPntTrnrDvlpdTmplt081711</vt:lpstr>
      <vt:lpstr>PowerPoint Presentation</vt:lpstr>
      <vt:lpstr>Section I:</vt:lpstr>
      <vt:lpstr>Agenda</vt:lpstr>
      <vt:lpstr>Agenda, (cont’d)</vt:lpstr>
      <vt:lpstr>Agenda, (cont’d)</vt:lpstr>
      <vt:lpstr>Learning Objectives</vt:lpstr>
      <vt:lpstr>Section II:</vt:lpstr>
      <vt:lpstr>What is Permanency?</vt:lpstr>
      <vt:lpstr>Pennsylvania’s Practice Model Outcome: Permanence</vt:lpstr>
      <vt:lpstr>Video Worksheet: Multiple Transitions</vt:lpstr>
      <vt:lpstr>Basic Permanency Assumptions</vt:lpstr>
      <vt:lpstr>What is Permanency Planning?</vt:lpstr>
      <vt:lpstr>What is Permanency Planning? (cont’d)</vt:lpstr>
      <vt:lpstr>Idea Catcher</vt:lpstr>
      <vt:lpstr>Section III:</vt:lpstr>
      <vt:lpstr>Advice on Placement</vt:lpstr>
      <vt:lpstr>Minimizing the Trauma of Placement</vt:lpstr>
      <vt:lpstr>Benefits of Involving Parents in Placement Process</vt:lpstr>
      <vt:lpstr> Instructions for Completing Handout #10 (Incorporating Interactional Helping Skills into Placement Practice) </vt:lpstr>
      <vt:lpstr>The Needs of Older Youth Brainstorm</vt:lpstr>
      <vt:lpstr>Six Service Areas of IL</vt:lpstr>
      <vt:lpstr>Act 91 of 2012     Effective July 5, 2012</vt:lpstr>
      <vt:lpstr>Idea Catcher</vt:lpstr>
      <vt:lpstr>Section IV:</vt:lpstr>
      <vt:lpstr> Hierarchy of Permanency Goals </vt:lpstr>
      <vt:lpstr>Activity: Permanency Goal - Descriptions</vt:lpstr>
      <vt:lpstr>  Extra Source of Financial Support for Older Youth</vt:lpstr>
      <vt:lpstr>Idea Catcher</vt:lpstr>
      <vt:lpstr>Agenda</vt:lpstr>
      <vt:lpstr>Agenda, (cont’d)</vt:lpstr>
      <vt:lpstr>Agenda, (cont’d)</vt:lpstr>
      <vt:lpstr>Section V:</vt:lpstr>
      <vt:lpstr>Sequential Planning</vt:lpstr>
      <vt:lpstr> Consequences of Sequential Planning </vt:lpstr>
      <vt:lpstr>What is Concurrent Planning?</vt:lpstr>
      <vt:lpstr>What is Concurrent Planning? (cont’d)</vt:lpstr>
      <vt:lpstr>Goals of Concurrent Planning</vt:lpstr>
      <vt:lpstr> Activity: Potential Advantages and Challenges of Concurrent Planning </vt:lpstr>
      <vt:lpstr>Who Gets a Concurrent Plan?</vt:lpstr>
      <vt:lpstr>Eight Core Components of Concurrent Planning</vt:lpstr>
      <vt:lpstr>Activity: Reviewing the Eight Core Components</vt:lpstr>
      <vt:lpstr>Rapid Review:</vt:lpstr>
      <vt:lpstr>Idea Catcher</vt:lpstr>
      <vt:lpstr>Section VI:</vt:lpstr>
      <vt:lpstr>Handouts</vt:lpstr>
      <vt:lpstr>Activity: Pair Share</vt:lpstr>
      <vt:lpstr>Concurrent Planning:  Reasonable Efforts Toward Both Goals</vt:lpstr>
      <vt:lpstr>A Key Reminder TPR: When to File  </vt:lpstr>
      <vt:lpstr>A Key Condition: When to Return to Parent?</vt:lpstr>
      <vt:lpstr>A Sense of Urgency: Finalize Adoption ASAP!</vt:lpstr>
      <vt:lpstr>Idea Catcher</vt:lpstr>
      <vt:lpstr>Section VII:</vt:lpstr>
      <vt:lpstr>PowerPoint Presentation</vt:lpstr>
      <vt:lpstr> Laws and Policy Relating to Diligent Search and Engagement</vt:lpstr>
      <vt:lpstr>Small Group Instructions</vt:lpstr>
      <vt:lpstr>Reporting Instructions</vt:lpstr>
      <vt:lpstr>Activity: Search and Engagement Resources</vt:lpstr>
      <vt:lpstr>Idea Catcher</vt:lpstr>
      <vt:lpstr>Section VIII:</vt:lpstr>
      <vt:lpstr>Teaming as a Value/Principle</vt:lpstr>
      <vt:lpstr>Teaming as a Skill</vt:lpstr>
      <vt:lpstr> Why Team for Permanency?</vt:lpstr>
      <vt:lpstr>Idea Catcher</vt:lpstr>
      <vt:lpstr>Section IX:</vt:lpstr>
      <vt:lpstr>What is Full Disclosure?</vt:lpstr>
      <vt:lpstr>Full Disclosure To All Team Members</vt:lpstr>
      <vt:lpstr>Full Disclosure: A Tool for Transparency and Engagement </vt:lpstr>
      <vt:lpstr>    Small Group Discussion Questions  </vt:lpstr>
      <vt:lpstr>Idea Catcher</vt:lpstr>
      <vt:lpstr>Agenda</vt:lpstr>
      <vt:lpstr>Agenda, (cont’d)</vt:lpstr>
      <vt:lpstr>Agenda, (cont’d)</vt:lpstr>
      <vt:lpstr>Section X:</vt:lpstr>
      <vt:lpstr>Brainstorm Activity: Visitation</vt:lpstr>
      <vt:lpstr>Impact of Visitation</vt:lpstr>
      <vt:lpstr>Impact of Separation</vt:lpstr>
      <vt:lpstr>Visitation Requirements </vt:lpstr>
      <vt:lpstr> Visitation </vt:lpstr>
      <vt:lpstr>Frequent Face-to-Face Visitation</vt:lpstr>
      <vt:lpstr>Modes of Contact</vt:lpstr>
      <vt:lpstr>Technology and Child Welfare</vt:lpstr>
      <vt:lpstr>Discuss: Barriers and Challenges </vt:lpstr>
      <vt:lpstr>Activity: Solutions and Resources</vt:lpstr>
      <vt:lpstr>Idea Catcher</vt:lpstr>
      <vt:lpstr>Section XI:</vt:lpstr>
      <vt:lpstr>Required Components of a Child Permanency Plan</vt:lpstr>
      <vt:lpstr> Restrictiveness of Living Environment</vt:lpstr>
      <vt:lpstr>Maintaining Connections for Older Youth</vt:lpstr>
      <vt:lpstr>SWAN Units of Service</vt:lpstr>
      <vt:lpstr>Idea Catcher</vt:lpstr>
      <vt:lpstr>Section XII:</vt:lpstr>
      <vt:lpstr>Activity: Action Plan</vt:lpstr>
      <vt:lpstr>PowerPoint Presentation</vt:lpstr>
      <vt:lpstr>Review: Learning Objectives</vt:lpstr>
      <vt:lpstr>Course Evaluations</vt:lpstr>
      <vt:lpstr>PowerPoint Presentation</vt:lpstr>
      <vt:lpstr>Activity: The Permanency Game</vt:lpstr>
      <vt:lpstr>Let’s Play!</vt:lpstr>
      <vt:lpstr>Game Debrief Discussion</vt:lpstr>
      <vt:lpstr>PowerPoint Presentation</vt:lpstr>
    </vt:vector>
  </TitlesOfParts>
  <Company>County of Lancaster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keywords>Templates</cp:keywords>
  <cp:lastModifiedBy>Marchi, Maryann Fox</cp:lastModifiedBy>
  <cp:revision>515</cp:revision>
  <cp:lastPrinted>2016-12-12T20:55:21Z</cp:lastPrinted>
  <dcterms:created xsi:type="dcterms:W3CDTF">2012-05-04T15:47:27Z</dcterms:created>
  <dcterms:modified xsi:type="dcterms:W3CDTF">2016-12-12T21:35:41Z</dcterms:modified>
</cp:coreProperties>
</file>