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5"/>
  </p:sldMasterIdLst>
  <p:notesMasterIdLst>
    <p:notesMasterId r:id="rId145"/>
  </p:notesMasterIdLst>
  <p:handoutMasterIdLst>
    <p:handoutMasterId r:id="rId146"/>
  </p:handoutMasterIdLst>
  <p:sldIdLst>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464" r:id="rId22"/>
    <p:sldId id="278" r:id="rId23"/>
    <p:sldId id="279" r:id="rId24"/>
    <p:sldId id="280" r:id="rId25"/>
    <p:sldId id="281" r:id="rId26"/>
    <p:sldId id="451" r:id="rId27"/>
    <p:sldId id="283" r:id="rId28"/>
    <p:sldId id="284" r:id="rId29"/>
    <p:sldId id="474" r:id="rId30"/>
    <p:sldId id="286" r:id="rId31"/>
    <p:sldId id="488" r:id="rId32"/>
    <p:sldId id="489" r:id="rId33"/>
    <p:sldId id="291" r:id="rId34"/>
    <p:sldId id="466" r:id="rId35"/>
    <p:sldId id="467" r:id="rId36"/>
    <p:sldId id="475" r:id="rId37"/>
    <p:sldId id="465" r:id="rId38"/>
    <p:sldId id="468" r:id="rId39"/>
    <p:sldId id="476" r:id="rId40"/>
    <p:sldId id="292" r:id="rId41"/>
    <p:sldId id="293" r:id="rId42"/>
    <p:sldId id="294" r:id="rId43"/>
    <p:sldId id="295" r:id="rId44"/>
    <p:sldId id="296" r:id="rId45"/>
    <p:sldId id="297" r:id="rId46"/>
    <p:sldId id="298" r:id="rId47"/>
    <p:sldId id="299" r:id="rId48"/>
    <p:sldId id="469" r:id="rId49"/>
    <p:sldId id="300" r:id="rId50"/>
    <p:sldId id="470" r:id="rId51"/>
    <p:sldId id="445" r:id="rId52"/>
    <p:sldId id="443" r:id="rId53"/>
    <p:sldId id="310" r:id="rId54"/>
    <p:sldId id="311" r:id="rId55"/>
    <p:sldId id="312" r:id="rId56"/>
    <p:sldId id="313" r:id="rId57"/>
    <p:sldId id="452" r:id="rId58"/>
    <p:sldId id="314" r:id="rId59"/>
    <p:sldId id="315" r:id="rId60"/>
    <p:sldId id="316" r:id="rId61"/>
    <p:sldId id="317" r:id="rId62"/>
    <p:sldId id="318" r:id="rId63"/>
    <p:sldId id="477" r:id="rId64"/>
    <p:sldId id="478" r:id="rId65"/>
    <p:sldId id="319" r:id="rId66"/>
    <p:sldId id="320" r:id="rId67"/>
    <p:sldId id="321" r:id="rId68"/>
    <p:sldId id="322" r:id="rId69"/>
    <p:sldId id="323" r:id="rId70"/>
    <p:sldId id="324" r:id="rId71"/>
    <p:sldId id="337" r:id="rId72"/>
    <p:sldId id="338" r:id="rId73"/>
    <p:sldId id="339" r:id="rId74"/>
    <p:sldId id="340" r:id="rId75"/>
    <p:sldId id="446" r:id="rId76"/>
    <p:sldId id="342" r:id="rId77"/>
    <p:sldId id="343" r:id="rId78"/>
    <p:sldId id="344" r:id="rId79"/>
    <p:sldId id="345" r:id="rId80"/>
    <p:sldId id="346" r:id="rId81"/>
    <p:sldId id="462" r:id="rId82"/>
    <p:sldId id="350" r:id="rId83"/>
    <p:sldId id="351" r:id="rId84"/>
    <p:sldId id="352" r:id="rId85"/>
    <p:sldId id="479" r:id="rId86"/>
    <p:sldId id="353" r:id="rId87"/>
    <p:sldId id="354" r:id="rId88"/>
    <p:sldId id="361" r:id="rId89"/>
    <p:sldId id="362" r:id="rId90"/>
    <p:sldId id="448" r:id="rId91"/>
    <p:sldId id="366" r:id="rId92"/>
    <p:sldId id="365" r:id="rId93"/>
    <p:sldId id="449" r:id="rId94"/>
    <p:sldId id="472" r:id="rId95"/>
    <p:sldId id="374" r:id="rId96"/>
    <p:sldId id="453" r:id="rId97"/>
    <p:sldId id="473" r:id="rId98"/>
    <p:sldId id="454" r:id="rId99"/>
    <p:sldId id="455" r:id="rId100"/>
    <p:sldId id="456" r:id="rId101"/>
    <p:sldId id="480" r:id="rId102"/>
    <p:sldId id="457" r:id="rId103"/>
    <p:sldId id="458" r:id="rId104"/>
    <p:sldId id="460" r:id="rId105"/>
    <p:sldId id="459" r:id="rId106"/>
    <p:sldId id="490" r:id="rId107"/>
    <p:sldId id="461" r:id="rId108"/>
    <p:sldId id="483" r:id="rId109"/>
    <p:sldId id="380" r:id="rId110"/>
    <p:sldId id="381" r:id="rId111"/>
    <p:sldId id="382" r:id="rId112"/>
    <p:sldId id="383" r:id="rId113"/>
    <p:sldId id="376" r:id="rId114"/>
    <p:sldId id="391" r:id="rId115"/>
    <p:sldId id="392" r:id="rId116"/>
    <p:sldId id="393" r:id="rId117"/>
    <p:sldId id="394" r:id="rId118"/>
    <p:sldId id="395" r:id="rId119"/>
    <p:sldId id="396" r:id="rId120"/>
    <p:sldId id="463" r:id="rId121"/>
    <p:sldId id="411" r:id="rId122"/>
    <p:sldId id="412" r:id="rId123"/>
    <p:sldId id="485" r:id="rId124"/>
    <p:sldId id="413" r:id="rId125"/>
    <p:sldId id="415" r:id="rId126"/>
    <p:sldId id="492" r:id="rId127"/>
    <p:sldId id="487" r:id="rId128"/>
    <p:sldId id="493" r:id="rId129"/>
    <p:sldId id="486" r:id="rId130"/>
    <p:sldId id="495" r:id="rId131"/>
    <p:sldId id="418" r:id="rId132"/>
    <p:sldId id="447" r:id="rId133"/>
    <p:sldId id="481" r:id="rId134"/>
    <p:sldId id="426" r:id="rId135"/>
    <p:sldId id="427" r:id="rId136"/>
    <p:sldId id="428" r:id="rId137"/>
    <p:sldId id="429" r:id="rId138"/>
    <p:sldId id="430" r:id="rId139"/>
    <p:sldId id="431" r:id="rId140"/>
    <p:sldId id="433" r:id="rId141"/>
    <p:sldId id="435" r:id="rId142"/>
    <p:sldId id="437" r:id="rId143"/>
    <p:sldId id="438" r:id="rId1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78117-DCBF-6B2E-C8A7-698110D70467}" v="5" dt="2020-05-26T19:30:04.775"/>
    <p1510:client id="{6E511E78-38BF-472A-52B7-1B2149354E64}" v="80" dt="2020-05-22T15:58:26.311"/>
    <p1510:client id="{820CF771-8331-5D03-A653-2E5C61DFD57B}" v="1" dt="2020-05-22T02:35:02.957"/>
    <p1510:client id="{B8439959-1B6F-487F-B328-289FB0292FBE}" v="217" dt="2019-08-23T19:17:41.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vertBarState="maximized">
    <p:restoredLeft sz="16238" autoAdjust="0"/>
    <p:restoredTop sz="96625" autoAdjust="0"/>
  </p:normalViewPr>
  <p:slideViewPr>
    <p:cSldViewPr snapToGrid="0">
      <p:cViewPr varScale="1">
        <p:scale>
          <a:sx n="86" d="100"/>
          <a:sy n="86" d="100"/>
        </p:scale>
        <p:origin x="77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76" y="247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theme" Target="theme/theme1.xml"/><Relationship Id="rId5" Type="http://schemas.openxmlformats.org/officeDocument/2006/relationships/slideMaster" Target="slideMasters/slideMaster1.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microsoft.com/office/2016/11/relationships/changesInfo" Target="changesInfos/changesInfo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hi, Maryann Fox" userId="S::mfm12@pitt.edu::91993c89-0070-4315-9556-d8f4a6611cfc" providerId="AD" clId="Web-{974BDCDC-672B-835F-6EB4-A9DB1403338E}"/>
    <pc:docChg chg="addSld">
      <pc:chgData name="Marchi, Maryann Fox" userId="S::mfm12@pitt.edu::91993c89-0070-4315-9556-d8f4a6611cfc" providerId="AD" clId="Web-{974BDCDC-672B-835F-6EB4-A9DB1403338E}" dt="2019-08-15T14:52:32.840" v="0"/>
      <pc:docMkLst>
        <pc:docMk/>
      </pc:docMkLst>
    </pc:docChg>
  </pc:docChgLst>
  <pc:docChgLst>
    <pc:chgData name="Merovich, Andrea Michelle Albert" userId="S::anm222@pitt.edu::ae7b1b11-7fc9-461a-a9ca-585e42c51441" providerId="AD" clId="Web-{820CF771-8331-5D03-A653-2E5C61DFD57B}"/>
    <pc:docChg chg="modSld">
      <pc:chgData name="Merovich, Andrea Michelle Albert" userId="S::anm222@pitt.edu::ae7b1b11-7fc9-461a-a9ca-585e42c51441" providerId="AD" clId="Web-{820CF771-8331-5D03-A653-2E5C61DFD57B}" dt="2020-05-22T02:35:02.957" v="0" actId="20577"/>
      <pc:docMkLst>
        <pc:docMk/>
      </pc:docMkLst>
      <pc:sldChg chg="modSp">
        <pc:chgData name="Merovich, Andrea Michelle Albert" userId="S::anm222@pitt.edu::ae7b1b11-7fc9-461a-a9ca-585e42c51441" providerId="AD" clId="Web-{820CF771-8331-5D03-A653-2E5C61DFD57B}" dt="2020-05-22T02:35:02.957" v="0" actId="20577"/>
        <pc:sldMkLst>
          <pc:docMk/>
          <pc:sldMk cId="0" sldId="452"/>
        </pc:sldMkLst>
        <pc:spChg chg="mod">
          <ac:chgData name="Merovich, Andrea Michelle Albert" userId="S::anm222@pitt.edu::ae7b1b11-7fc9-461a-a9ca-585e42c51441" providerId="AD" clId="Web-{820CF771-8331-5D03-A653-2E5C61DFD57B}" dt="2020-05-22T02:35:02.957" v="0" actId="20577"/>
          <ac:spMkLst>
            <pc:docMk/>
            <pc:sldMk cId="0" sldId="452"/>
            <ac:spMk id="67586" creationId="{5360F656-7315-4111-BC89-9D57C7F8F1BC}"/>
          </ac:spMkLst>
        </pc:spChg>
      </pc:sldChg>
    </pc:docChg>
  </pc:docChgLst>
  <pc:docChgLst>
    <pc:chgData name="Marchi, Maryann Fox" userId="91993c89-0070-4315-9556-d8f4a6611cfc" providerId="ADAL" clId="{B8439959-1B6F-487F-B328-289FB0292FBE}"/>
    <pc:docChg chg="undo addSld delSld modSld">
      <pc:chgData name="Marchi, Maryann Fox" userId="91993c89-0070-4315-9556-d8f4a6611cfc" providerId="ADAL" clId="{B8439959-1B6F-487F-B328-289FB0292FBE}" dt="2019-08-26T13:13:31.403" v="366" actId="20577"/>
      <pc:docMkLst>
        <pc:docMk/>
      </pc:docMkLst>
      <pc:sldChg chg="modSp">
        <pc:chgData name="Marchi, Maryann Fox" userId="91993c89-0070-4315-9556-d8f4a6611cfc" providerId="ADAL" clId="{B8439959-1B6F-487F-B328-289FB0292FBE}" dt="2019-08-16T17:32:01.863" v="253" actId="20577"/>
        <pc:sldMkLst>
          <pc:docMk/>
          <pc:sldMk cId="0" sldId="263"/>
        </pc:sldMkLst>
        <pc:spChg chg="mod">
          <ac:chgData name="Marchi, Maryann Fox" userId="91993c89-0070-4315-9556-d8f4a6611cfc" providerId="ADAL" clId="{B8439959-1B6F-487F-B328-289FB0292FBE}" dt="2019-08-16T17:32:01.863" v="253" actId="20577"/>
          <ac:spMkLst>
            <pc:docMk/>
            <pc:sldMk cId="0" sldId="263"/>
            <ac:spMk id="15363" creationId="{3DEB663B-D34A-4C95-AA6E-3F07367ED4D5}"/>
          </ac:spMkLst>
        </pc:spChg>
      </pc:sldChg>
      <pc:sldChg chg="modSp">
        <pc:chgData name="Marchi, Maryann Fox" userId="91993c89-0070-4315-9556-d8f4a6611cfc" providerId="ADAL" clId="{B8439959-1B6F-487F-B328-289FB0292FBE}" dt="2019-08-23T19:15:58.073" v="303" actId="20577"/>
        <pc:sldMkLst>
          <pc:docMk/>
          <pc:sldMk cId="0" sldId="267"/>
        </pc:sldMkLst>
        <pc:spChg chg="mod">
          <ac:chgData name="Marchi, Maryann Fox" userId="91993c89-0070-4315-9556-d8f4a6611cfc" providerId="ADAL" clId="{B8439959-1B6F-487F-B328-289FB0292FBE}" dt="2019-08-23T19:15:58.073" v="303" actId="20577"/>
          <ac:spMkLst>
            <pc:docMk/>
            <pc:sldMk cId="0" sldId="267"/>
            <ac:spMk id="19459" creationId="{C1A8AAAA-6438-4BC6-928E-982653AE33C1}"/>
          </ac:spMkLst>
        </pc:spChg>
      </pc:sldChg>
      <pc:sldChg chg="modSp">
        <pc:chgData name="Marchi, Maryann Fox" userId="91993c89-0070-4315-9556-d8f4a6611cfc" providerId="ADAL" clId="{B8439959-1B6F-487F-B328-289FB0292FBE}" dt="2019-08-23T19:16:58.706" v="347" actId="20577"/>
        <pc:sldMkLst>
          <pc:docMk/>
          <pc:sldMk cId="0" sldId="270"/>
        </pc:sldMkLst>
        <pc:spChg chg="mod">
          <ac:chgData name="Marchi, Maryann Fox" userId="91993c89-0070-4315-9556-d8f4a6611cfc" providerId="ADAL" clId="{B8439959-1B6F-487F-B328-289FB0292FBE}" dt="2019-08-23T19:16:58.706" v="347" actId="20577"/>
          <ac:spMkLst>
            <pc:docMk/>
            <pc:sldMk cId="0" sldId="270"/>
            <ac:spMk id="22530" creationId="{DD21DB14-3803-4DB1-BEF6-31DE7736D11F}"/>
          </ac:spMkLst>
        </pc:spChg>
      </pc:sldChg>
      <pc:sldChg chg="modSp">
        <pc:chgData name="Marchi, Maryann Fox" userId="91993c89-0070-4315-9556-d8f4a6611cfc" providerId="ADAL" clId="{B8439959-1B6F-487F-B328-289FB0292FBE}" dt="2019-08-23T19:17:18.564" v="354" actId="20577"/>
        <pc:sldMkLst>
          <pc:docMk/>
          <pc:sldMk cId="0" sldId="299"/>
        </pc:sldMkLst>
        <pc:spChg chg="mod">
          <ac:chgData name="Marchi, Maryann Fox" userId="91993c89-0070-4315-9556-d8f4a6611cfc" providerId="ADAL" clId="{B8439959-1B6F-487F-B328-289FB0292FBE}" dt="2019-08-23T19:17:18.564" v="354" actId="20577"/>
          <ac:spMkLst>
            <pc:docMk/>
            <pc:sldMk cId="0" sldId="299"/>
            <ac:spMk id="57347" creationId="{7BD5049B-F2CA-4A09-B645-D327E79274D6}"/>
          </ac:spMkLst>
        </pc:spChg>
      </pc:sldChg>
      <pc:sldChg chg="modSp">
        <pc:chgData name="Marchi, Maryann Fox" userId="91993c89-0070-4315-9556-d8f4a6611cfc" providerId="ADAL" clId="{B8439959-1B6F-487F-B328-289FB0292FBE}" dt="2019-08-23T19:17:33.076" v="359" actId="20577"/>
        <pc:sldMkLst>
          <pc:docMk/>
          <pc:sldMk cId="0" sldId="340"/>
        </pc:sldMkLst>
        <pc:spChg chg="mod">
          <ac:chgData name="Marchi, Maryann Fox" userId="91993c89-0070-4315-9556-d8f4a6611cfc" providerId="ADAL" clId="{B8439959-1B6F-487F-B328-289FB0292FBE}" dt="2019-08-23T19:17:33.076" v="359" actId="20577"/>
          <ac:spMkLst>
            <pc:docMk/>
            <pc:sldMk cId="0" sldId="340"/>
            <ac:spMk id="84995" creationId="{71CF4F42-AE1D-4FDA-947C-81A981078CA3}"/>
          </ac:spMkLst>
        </pc:spChg>
      </pc:sldChg>
      <pc:sldChg chg="modSp">
        <pc:chgData name="Marchi, Maryann Fox" userId="91993c89-0070-4315-9556-d8f4a6611cfc" providerId="ADAL" clId="{B8439959-1B6F-487F-B328-289FB0292FBE}" dt="2019-08-23T19:17:45.380" v="364" actId="20577"/>
        <pc:sldMkLst>
          <pc:docMk/>
          <pc:sldMk cId="0" sldId="383"/>
        </pc:sldMkLst>
        <pc:spChg chg="mod">
          <ac:chgData name="Marchi, Maryann Fox" userId="91993c89-0070-4315-9556-d8f4a6611cfc" providerId="ADAL" clId="{B8439959-1B6F-487F-B328-289FB0292FBE}" dt="2019-08-23T19:17:45.380" v="364" actId="20577"/>
          <ac:spMkLst>
            <pc:docMk/>
            <pc:sldMk cId="0" sldId="383"/>
            <ac:spMk id="123907" creationId="{1E31BF19-BA0F-4250-9FC7-FB808C6857FE}"/>
          </ac:spMkLst>
        </pc:spChg>
      </pc:sldChg>
      <pc:sldChg chg="modSp">
        <pc:chgData name="Marchi, Maryann Fox" userId="91993c89-0070-4315-9556-d8f4a6611cfc" providerId="ADAL" clId="{B8439959-1B6F-487F-B328-289FB0292FBE}" dt="2019-08-26T13:13:31.403" v="366" actId="20577"/>
        <pc:sldMkLst>
          <pc:docMk/>
          <pc:sldMk cId="0" sldId="437"/>
        </pc:sldMkLst>
        <pc:spChg chg="mod">
          <ac:chgData name="Marchi, Maryann Fox" userId="91993c89-0070-4315-9556-d8f4a6611cfc" providerId="ADAL" clId="{B8439959-1B6F-487F-B328-289FB0292FBE}" dt="2019-08-26T13:13:31.403" v="366" actId="20577"/>
          <ac:spMkLst>
            <pc:docMk/>
            <pc:sldMk cId="0" sldId="437"/>
            <ac:spMk id="138242" creationId="{489ACC03-B54A-4966-854A-35A1C115366D}"/>
          </ac:spMkLst>
        </pc:spChg>
      </pc:sldChg>
      <pc:sldChg chg="modSp">
        <pc:chgData name="Marchi, Maryann Fox" userId="91993c89-0070-4315-9556-d8f4a6611cfc" providerId="ADAL" clId="{B8439959-1B6F-487F-B328-289FB0292FBE}" dt="2019-08-15T15:38:02.965" v="251" actId="14100"/>
        <pc:sldMkLst>
          <pc:docMk/>
          <pc:sldMk cId="0" sldId="486"/>
        </pc:sldMkLst>
        <pc:graphicFrameChg chg="mod modGraphic">
          <ac:chgData name="Marchi, Maryann Fox" userId="91993c89-0070-4315-9556-d8f4a6611cfc" providerId="ADAL" clId="{B8439959-1B6F-487F-B328-289FB0292FBE}" dt="2019-08-15T15:38:02.965" v="251" actId="14100"/>
          <ac:graphicFrameMkLst>
            <pc:docMk/>
            <pc:sldMk cId="0" sldId="486"/>
            <ac:graphicFrameMk id="5" creationId="{BE9D08BE-A93F-4053-9784-307B65C129EA}"/>
          </ac:graphicFrameMkLst>
        </pc:graphicFrameChg>
      </pc:sldChg>
      <pc:sldChg chg="addSp delSp modSp add modTransition modAnim">
        <pc:chgData name="Marchi, Maryann Fox" userId="91993c89-0070-4315-9556-d8f4a6611cfc" providerId="ADAL" clId="{B8439959-1B6F-487F-B328-289FB0292FBE}" dt="2019-08-13T19:33:17.141" v="24"/>
        <pc:sldMkLst>
          <pc:docMk/>
          <pc:sldMk cId="725467591" sldId="492"/>
        </pc:sldMkLst>
        <pc:spChg chg="del">
          <ac:chgData name="Marchi, Maryann Fox" userId="91993c89-0070-4315-9556-d8f4a6611cfc" providerId="ADAL" clId="{B8439959-1B6F-487F-B328-289FB0292FBE}" dt="2019-08-13T19:21:40.472" v="7" actId="478"/>
          <ac:spMkLst>
            <pc:docMk/>
            <pc:sldMk cId="725467591" sldId="492"/>
            <ac:spMk id="2" creationId="{1903BDD0-3B57-4763-B892-AE212B5CE822}"/>
          </ac:spMkLst>
        </pc:spChg>
        <pc:spChg chg="del">
          <ac:chgData name="Marchi, Maryann Fox" userId="91993c89-0070-4315-9556-d8f4a6611cfc" providerId="ADAL" clId="{B8439959-1B6F-487F-B328-289FB0292FBE}" dt="2019-08-13T19:21:30.641" v="6"/>
          <ac:spMkLst>
            <pc:docMk/>
            <pc:sldMk cId="725467591" sldId="492"/>
            <ac:spMk id="3" creationId="{521AC4AD-6E15-450F-9A41-15154F54FC74}"/>
          </ac:spMkLst>
        </pc:spChg>
        <pc:spChg chg="add mod">
          <ac:chgData name="Marchi, Maryann Fox" userId="91993c89-0070-4315-9556-d8f4a6611cfc" providerId="ADAL" clId="{B8439959-1B6F-487F-B328-289FB0292FBE}" dt="2019-08-13T19:27:27.305" v="21" actId="368"/>
          <ac:spMkLst>
            <pc:docMk/>
            <pc:sldMk cId="725467591" sldId="492"/>
            <ac:spMk id="6" creationId="{C3A6A9FD-04AF-4317-9980-2E6548BA0D2E}"/>
          </ac:spMkLst>
        </pc:spChg>
        <pc:picChg chg="add mod">
          <ac:chgData name="Marchi, Maryann Fox" userId="91993c89-0070-4315-9556-d8f4a6611cfc" providerId="ADAL" clId="{B8439959-1B6F-487F-B328-289FB0292FBE}" dt="2019-08-13T19:21:52.149" v="12" actId="14100"/>
          <ac:picMkLst>
            <pc:docMk/>
            <pc:sldMk cId="725467591" sldId="492"/>
            <ac:picMk id="5" creationId="{CFC94011-66CC-4A7D-A6BE-2481E7D93002}"/>
          </ac:picMkLst>
        </pc:picChg>
      </pc:sldChg>
      <pc:sldChg chg="modSp">
        <pc:chgData name="Marchi, Maryann Fox" userId="91993c89-0070-4315-9556-d8f4a6611cfc" providerId="ADAL" clId="{B8439959-1B6F-487F-B328-289FB0292FBE}" dt="2019-08-14T17:35:16.144" v="200" actId="1076"/>
        <pc:sldMkLst>
          <pc:docMk/>
          <pc:sldMk cId="1344868391" sldId="493"/>
        </pc:sldMkLst>
        <pc:spChg chg="mod">
          <ac:chgData name="Marchi, Maryann Fox" userId="91993c89-0070-4315-9556-d8f4a6611cfc" providerId="ADAL" clId="{B8439959-1B6F-487F-B328-289FB0292FBE}" dt="2019-08-14T17:35:16.144" v="200" actId="1076"/>
          <ac:spMkLst>
            <pc:docMk/>
            <pc:sldMk cId="1344868391" sldId="493"/>
            <ac:spMk id="138264" creationId="{CF0D4FCD-85A4-4D72-B78E-77716BAFE826}"/>
          </ac:spMkLst>
        </pc:spChg>
        <pc:graphicFrameChg chg="mod modGraphic">
          <ac:chgData name="Marchi, Maryann Fox" userId="91993c89-0070-4315-9556-d8f4a6611cfc" providerId="ADAL" clId="{B8439959-1B6F-487F-B328-289FB0292FBE}" dt="2019-08-14T17:30:50.386" v="29"/>
          <ac:graphicFrameMkLst>
            <pc:docMk/>
            <pc:sldMk cId="1344868391" sldId="493"/>
            <ac:graphicFrameMk id="5" creationId="{71EA23A1-D542-4CA1-8137-51E49538C595}"/>
          </ac:graphicFrameMkLst>
        </pc:graphicFrameChg>
      </pc:sldChg>
      <pc:sldChg chg="addSp delSp modSp modAnim">
        <pc:chgData name="Marchi, Maryann Fox" userId="91993c89-0070-4315-9556-d8f4a6611cfc" providerId="ADAL" clId="{B8439959-1B6F-487F-B328-289FB0292FBE}" dt="2019-08-15T15:11:41.135" v="250"/>
        <pc:sldMkLst>
          <pc:docMk/>
          <pc:sldMk cId="2135718065" sldId="495"/>
        </pc:sldMkLst>
        <pc:spChg chg="del">
          <ac:chgData name="Marchi, Maryann Fox" userId="91993c89-0070-4315-9556-d8f4a6611cfc" providerId="ADAL" clId="{B8439959-1B6F-487F-B328-289FB0292FBE}" dt="2019-08-15T15:05:22.831" v="220" actId="478"/>
          <ac:spMkLst>
            <pc:docMk/>
            <pc:sldMk cId="2135718065" sldId="495"/>
            <ac:spMk id="2" creationId="{D5D8E9EF-2085-4D9E-8B57-CC50F6610EC5}"/>
          </ac:spMkLst>
        </pc:spChg>
        <pc:spChg chg="add del mod">
          <ac:chgData name="Marchi, Maryann Fox" userId="91993c89-0070-4315-9556-d8f4a6611cfc" providerId="ADAL" clId="{B8439959-1B6F-487F-B328-289FB0292FBE}" dt="2019-08-15T15:08:50.229" v="239" actId="478"/>
          <ac:spMkLst>
            <pc:docMk/>
            <pc:sldMk cId="2135718065" sldId="495"/>
            <ac:spMk id="3" creationId="{108E0089-A554-473F-A0F2-F21F7B06BABE}"/>
          </ac:spMkLst>
        </pc:spChg>
        <pc:spChg chg="add mod">
          <ac:chgData name="Marchi, Maryann Fox" userId="91993c89-0070-4315-9556-d8f4a6611cfc" providerId="ADAL" clId="{B8439959-1B6F-487F-B328-289FB0292FBE}" dt="2019-08-15T15:11:25.589" v="249" actId="255"/>
          <ac:spMkLst>
            <pc:docMk/>
            <pc:sldMk cId="2135718065" sldId="495"/>
            <ac:spMk id="6" creationId="{48278226-A8FD-4AB2-9160-B864D0B1E8DA}"/>
          </ac:spMkLst>
        </pc:spChg>
        <pc:spChg chg="add del mod">
          <ac:chgData name="Marchi, Maryann Fox" userId="91993c89-0070-4315-9556-d8f4a6611cfc" providerId="ADAL" clId="{B8439959-1B6F-487F-B328-289FB0292FBE}" dt="2019-08-15T15:08:36.664" v="236" actId="478"/>
          <ac:spMkLst>
            <pc:docMk/>
            <pc:sldMk cId="2135718065" sldId="495"/>
            <ac:spMk id="7" creationId="{F33A4B35-2C49-4A10-8D60-2A73A050E95B}"/>
          </ac:spMkLst>
        </pc:spChg>
        <pc:spChg chg="add del mod">
          <ac:chgData name="Marchi, Maryann Fox" userId="91993c89-0070-4315-9556-d8f4a6611cfc" providerId="ADAL" clId="{B8439959-1B6F-487F-B328-289FB0292FBE}" dt="2019-08-15T15:10:44.663" v="246" actId="478"/>
          <ac:spMkLst>
            <pc:docMk/>
            <pc:sldMk cId="2135718065" sldId="495"/>
            <ac:spMk id="8" creationId="{54C5AA4F-B4AE-47B1-93D5-0669B48B6577}"/>
          </ac:spMkLst>
        </pc:spChg>
        <pc:picChg chg="add mod">
          <ac:chgData name="Marchi, Maryann Fox" userId="91993c89-0070-4315-9556-d8f4a6611cfc" providerId="ADAL" clId="{B8439959-1B6F-487F-B328-289FB0292FBE}" dt="2019-08-15T15:09:18.778" v="241" actId="1076"/>
          <ac:picMkLst>
            <pc:docMk/>
            <pc:sldMk cId="2135718065" sldId="495"/>
            <ac:picMk id="5" creationId="{8FE01907-466F-4148-B400-557D94C43249}"/>
          </ac:picMkLst>
        </pc:picChg>
      </pc:sldChg>
    </pc:docChg>
  </pc:docChgLst>
  <pc:docChgLst>
    <pc:chgData name="Merovich, Andrea Michelle Albert" userId="S::anm222@pitt.edu::ae7b1b11-7fc9-461a-a9ca-585e42c51441" providerId="AD" clId="Web-{65478117-DCBF-6B2E-C8A7-698110D70467}"/>
    <pc:docChg chg="modSld">
      <pc:chgData name="Merovich, Andrea Michelle Albert" userId="S::anm222@pitt.edu::ae7b1b11-7fc9-461a-a9ca-585e42c51441" providerId="AD" clId="Web-{65478117-DCBF-6B2E-C8A7-698110D70467}" dt="2020-05-26T19:30:01.510" v="3" actId="20577"/>
      <pc:docMkLst>
        <pc:docMk/>
      </pc:docMkLst>
      <pc:sldChg chg="modSp">
        <pc:chgData name="Merovich, Andrea Michelle Albert" userId="S::anm222@pitt.edu::ae7b1b11-7fc9-461a-a9ca-585e42c51441" providerId="AD" clId="Web-{65478117-DCBF-6B2E-C8A7-698110D70467}" dt="2020-05-26T19:30:01.510" v="3" actId="20577"/>
        <pc:sldMkLst>
          <pc:docMk/>
          <pc:sldMk cId="0" sldId="260"/>
        </pc:sldMkLst>
        <pc:spChg chg="mod">
          <ac:chgData name="Merovich, Andrea Michelle Albert" userId="S::anm222@pitt.edu::ae7b1b11-7fc9-461a-a9ca-585e42c51441" providerId="AD" clId="Web-{65478117-DCBF-6B2E-C8A7-698110D70467}" dt="2020-05-26T19:30:01.510" v="3" actId="20577"/>
          <ac:spMkLst>
            <pc:docMk/>
            <pc:sldMk cId="0" sldId="260"/>
            <ac:spMk id="13314" creationId="{07C3AB09-616C-4E0A-8855-0BF3FA8CE9D5}"/>
          </ac:spMkLst>
        </pc:spChg>
      </pc:sldChg>
    </pc:docChg>
  </pc:docChgLst>
  <pc:docChgLst>
    <pc:chgData name="Marchi, Maryann Fox" userId="S::mfm12@pitt.edu::91993c89-0070-4315-9556-d8f4a6611cfc" providerId="AD" clId="Web-{3351F562-0332-6BB5-F82B-A7B04FAE2FBF}"/>
    <pc:docChg chg="addSld delSld modSld sldOrd">
      <pc:chgData name="Marchi, Maryann Fox" userId="S::mfm12@pitt.edu::91993c89-0070-4315-9556-d8f4a6611cfc" providerId="AD" clId="Web-{3351F562-0332-6BB5-F82B-A7B04FAE2FBF}" dt="2019-08-14T17:28:48.795" v="782"/>
      <pc:docMkLst>
        <pc:docMk/>
      </pc:docMkLst>
      <pc:sldChg chg="modSp">
        <pc:chgData name="Marchi, Maryann Fox" userId="S::mfm12@pitt.edu::91993c89-0070-4315-9556-d8f4a6611cfc" providerId="AD" clId="Web-{3351F562-0332-6BB5-F82B-A7B04FAE2FBF}" dt="2019-08-14T17:24:58.916" v="743"/>
        <pc:sldMkLst>
          <pc:docMk/>
          <pc:sldMk cId="0" sldId="486"/>
        </pc:sldMkLst>
        <pc:graphicFrameChg chg="mod modGraphic">
          <ac:chgData name="Marchi, Maryann Fox" userId="S::mfm12@pitt.edu::91993c89-0070-4315-9556-d8f4a6611cfc" providerId="AD" clId="Web-{3351F562-0332-6BB5-F82B-A7B04FAE2FBF}" dt="2019-08-14T17:24:58.916" v="743"/>
          <ac:graphicFrameMkLst>
            <pc:docMk/>
            <pc:sldMk cId="0" sldId="486"/>
            <ac:graphicFrameMk id="5" creationId="{BE9D08BE-A93F-4053-9784-307B65C129EA}"/>
          </ac:graphicFrameMkLst>
        </pc:graphicFrameChg>
      </pc:sldChg>
      <pc:sldChg chg="modSp ord">
        <pc:chgData name="Marchi, Maryann Fox" userId="S::mfm12@pitt.edu::91993c89-0070-4315-9556-d8f4a6611cfc" providerId="AD" clId="Web-{3351F562-0332-6BB5-F82B-A7B04FAE2FBF}" dt="2019-08-14T17:27:15.356" v="746"/>
        <pc:sldMkLst>
          <pc:docMk/>
          <pc:sldMk cId="0" sldId="487"/>
        </pc:sldMkLst>
        <pc:graphicFrameChg chg="mod modGraphic">
          <ac:chgData name="Marchi, Maryann Fox" userId="S::mfm12@pitt.edu::91993c89-0070-4315-9556-d8f4a6611cfc" providerId="AD" clId="Web-{3351F562-0332-6BB5-F82B-A7B04FAE2FBF}" dt="2019-08-14T17:27:15.356" v="746"/>
          <ac:graphicFrameMkLst>
            <pc:docMk/>
            <pc:sldMk cId="0" sldId="487"/>
            <ac:graphicFrameMk id="5" creationId="{71EA23A1-D542-4CA1-8137-51E49538C595}"/>
          </ac:graphicFrameMkLst>
        </pc:graphicFrameChg>
      </pc:sldChg>
      <pc:sldChg chg="modSp add replId">
        <pc:chgData name="Marchi, Maryann Fox" userId="S::mfm12@pitt.edu::91993c89-0070-4315-9556-d8f4a6611cfc" providerId="AD" clId="Web-{3351F562-0332-6BB5-F82B-A7B04FAE2FBF}" dt="2019-08-14T17:28:48.795" v="782"/>
        <pc:sldMkLst>
          <pc:docMk/>
          <pc:sldMk cId="1344868391" sldId="493"/>
        </pc:sldMkLst>
        <pc:graphicFrameChg chg="mod modGraphic">
          <ac:chgData name="Marchi, Maryann Fox" userId="S::mfm12@pitt.edu::91993c89-0070-4315-9556-d8f4a6611cfc" providerId="AD" clId="Web-{3351F562-0332-6BB5-F82B-A7B04FAE2FBF}" dt="2019-08-14T17:28:48.795" v="782"/>
          <ac:graphicFrameMkLst>
            <pc:docMk/>
            <pc:sldMk cId="1344868391" sldId="493"/>
            <ac:graphicFrameMk id="5" creationId="{71EA23A1-D542-4CA1-8137-51E49538C595}"/>
          </ac:graphicFrameMkLst>
        </pc:graphicFrameChg>
      </pc:sldChg>
    </pc:docChg>
  </pc:docChgLst>
  <pc:docChgLst>
    <pc:chgData name="Marchi, Maryann Fox" userId="S::mfm12@pitt.edu::91993c89-0070-4315-9556-d8f4a6611cfc" providerId="AD" clId="Web-{E853748D-2CBF-8AB1-10FB-46FD6721F798}"/>
    <pc:docChg chg="addSld modSld">
      <pc:chgData name="Marchi, Maryann Fox" userId="S::mfm12@pitt.edu::91993c89-0070-4315-9556-d8f4a6611cfc" providerId="AD" clId="Web-{E853748D-2CBF-8AB1-10FB-46FD6721F798}" dt="2019-08-13T19:15:56.946" v="22" actId="20577"/>
      <pc:docMkLst>
        <pc:docMk/>
      </pc:docMkLst>
    </pc:docChg>
  </pc:docChgLst>
  <pc:docChgLst>
    <pc:chgData name="Merovich, Andrea Michelle Albert" userId="S::anm222@pitt.edu::ae7b1b11-7fc9-461a-a9ca-585e42c51441" providerId="AD" clId="Web-{6E511E78-38BF-472A-52B7-1B2149354E64}"/>
    <pc:docChg chg="modSld">
      <pc:chgData name="Merovich, Andrea Michelle Albert" userId="S::anm222@pitt.edu::ae7b1b11-7fc9-461a-a9ca-585e42c51441" providerId="AD" clId="Web-{6E511E78-38BF-472A-52B7-1B2149354E64}" dt="2020-05-22T15:58:26.311" v="76" actId="20577"/>
      <pc:docMkLst>
        <pc:docMk/>
      </pc:docMkLst>
      <pc:sldChg chg="modSp">
        <pc:chgData name="Merovich, Andrea Michelle Albert" userId="S::anm222@pitt.edu::ae7b1b11-7fc9-461a-a9ca-585e42c51441" providerId="AD" clId="Web-{6E511E78-38BF-472A-52B7-1B2149354E64}" dt="2020-05-22T15:54:37.934" v="36" actId="20577"/>
        <pc:sldMkLst>
          <pc:docMk/>
          <pc:sldMk cId="0" sldId="272"/>
        </pc:sldMkLst>
        <pc:spChg chg="mod">
          <ac:chgData name="Merovich, Andrea Michelle Albert" userId="S::anm222@pitt.edu::ae7b1b11-7fc9-461a-a9ca-585e42c51441" providerId="AD" clId="Web-{6E511E78-38BF-472A-52B7-1B2149354E64}" dt="2020-05-22T15:54:37.934" v="36" actId="20577"/>
          <ac:spMkLst>
            <pc:docMk/>
            <pc:sldMk cId="0" sldId="272"/>
            <ac:spMk id="22530" creationId="{92DCCCF3-0650-4EDC-8662-7A852581CB61}"/>
          </ac:spMkLst>
        </pc:spChg>
      </pc:sldChg>
      <pc:sldChg chg="modSp">
        <pc:chgData name="Merovich, Andrea Michelle Albert" userId="S::anm222@pitt.edu::ae7b1b11-7fc9-461a-a9ca-585e42c51441" providerId="AD" clId="Web-{6E511E78-38BF-472A-52B7-1B2149354E64}" dt="2020-05-22T15:56:29.419" v="42" actId="20577"/>
        <pc:sldMkLst>
          <pc:docMk/>
          <pc:sldMk cId="0" sldId="393"/>
        </pc:sldMkLst>
        <pc:spChg chg="mod">
          <ac:chgData name="Merovich, Andrea Michelle Albert" userId="S::anm222@pitt.edu::ae7b1b11-7fc9-461a-a9ca-585e42c51441" providerId="AD" clId="Web-{6E511E78-38BF-472A-52B7-1B2149354E64}" dt="2020-05-22T15:56:29.419" v="42" actId="20577"/>
          <ac:spMkLst>
            <pc:docMk/>
            <pc:sldMk cId="0" sldId="393"/>
            <ac:spMk id="128002" creationId="{0BC22E7B-2519-45A4-8752-70D5F624C41E}"/>
          </ac:spMkLst>
        </pc:spChg>
      </pc:sldChg>
      <pc:sldChg chg="modSp">
        <pc:chgData name="Merovich, Andrea Michelle Albert" userId="S::anm222@pitt.edu::ae7b1b11-7fc9-461a-a9ca-585e42c51441" providerId="AD" clId="Web-{6E511E78-38BF-472A-52B7-1B2149354E64}" dt="2020-05-22T14:21:33.702" v="27" actId="20577"/>
        <pc:sldMkLst>
          <pc:docMk/>
          <pc:sldMk cId="0" sldId="396"/>
        </pc:sldMkLst>
        <pc:spChg chg="mod">
          <ac:chgData name="Merovich, Andrea Michelle Albert" userId="S::anm222@pitt.edu::ae7b1b11-7fc9-461a-a9ca-585e42c51441" providerId="AD" clId="Web-{6E511E78-38BF-472A-52B7-1B2149354E64}" dt="2020-05-22T14:21:33.702" v="27" actId="20577"/>
          <ac:spMkLst>
            <pc:docMk/>
            <pc:sldMk cId="0" sldId="396"/>
            <ac:spMk id="131074" creationId="{3D15D02C-27BC-4447-86A0-A921245051AF}"/>
          </ac:spMkLst>
        </pc:spChg>
      </pc:sldChg>
      <pc:sldChg chg="modSp">
        <pc:chgData name="Merovich, Andrea Michelle Albert" userId="S::anm222@pitt.edu::ae7b1b11-7fc9-461a-a9ca-585e42c51441" providerId="AD" clId="Web-{6E511E78-38BF-472A-52B7-1B2149354E64}" dt="2020-05-22T15:56:52.779" v="43" actId="20577"/>
        <pc:sldMkLst>
          <pc:docMk/>
          <pc:sldMk cId="0" sldId="418"/>
        </pc:sldMkLst>
        <pc:spChg chg="mod">
          <ac:chgData name="Merovich, Andrea Michelle Albert" userId="S::anm222@pitt.edu::ae7b1b11-7fc9-461a-a9ca-585e42c51441" providerId="AD" clId="Web-{6E511E78-38BF-472A-52B7-1B2149354E64}" dt="2020-05-22T15:56:52.779" v="43" actId="20577"/>
          <ac:spMkLst>
            <pc:docMk/>
            <pc:sldMk cId="0" sldId="418"/>
            <ac:spMk id="172034" creationId="{98CA5C2B-1F3D-4E98-88D6-3D44C2B1C3D8}"/>
          </ac:spMkLst>
        </pc:spChg>
      </pc:sldChg>
      <pc:sldChg chg="modSp">
        <pc:chgData name="Merovich, Andrea Michelle Albert" userId="S::anm222@pitt.edu::ae7b1b11-7fc9-461a-a9ca-585e42c51441" providerId="AD" clId="Web-{6E511E78-38BF-472A-52B7-1B2149354E64}" dt="2020-05-22T15:57:13.873" v="51" actId="20577"/>
        <pc:sldMkLst>
          <pc:docMk/>
          <pc:sldMk cId="0" sldId="427"/>
        </pc:sldMkLst>
        <pc:spChg chg="mod">
          <ac:chgData name="Merovich, Andrea Michelle Albert" userId="S::anm222@pitt.edu::ae7b1b11-7fc9-461a-a9ca-585e42c51441" providerId="AD" clId="Web-{6E511E78-38BF-472A-52B7-1B2149354E64}" dt="2020-05-22T15:57:13.873" v="51" actId="20577"/>
          <ac:spMkLst>
            <pc:docMk/>
            <pc:sldMk cId="0" sldId="427"/>
            <ac:spMk id="149506" creationId="{5ED285EB-32FB-410D-BD7D-3590527C2FB4}"/>
          </ac:spMkLst>
        </pc:spChg>
      </pc:sldChg>
      <pc:sldChg chg="modSp">
        <pc:chgData name="Merovich, Andrea Michelle Albert" userId="S::anm222@pitt.edu::ae7b1b11-7fc9-461a-a9ca-585e42c51441" providerId="AD" clId="Web-{6E511E78-38BF-472A-52B7-1B2149354E64}" dt="2020-05-22T15:57:31.904" v="58" actId="20577"/>
        <pc:sldMkLst>
          <pc:docMk/>
          <pc:sldMk cId="0" sldId="428"/>
        </pc:sldMkLst>
        <pc:spChg chg="mod">
          <ac:chgData name="Merovich, Andrea Michelle Albert" userId="S::anm222@pitt.edu::ae7b1b11-7fc9-461a-a9ca-585e42c51441" providerId="AD" clId="Web-{6E511E78-38BF-472A-52B7-1B2149354E64}" dt="2020-05-22T15:57:31.904" v="58" actId="20577"/>
          <ac:spMkLst>
            <pc:docMk/>
            <pc:sldMk cId="0" sldId="428"/>
            <ac:spMk id="150530" creationId="{A47E17CC-AA8F-403B-9E18-464641BA6E4D}"/>
          </ac:spMkLst>
        </pc:spChg>
      </pc:sldChg>
      <pc:sldChg chg="modSp">
        <pc:chgData name="Merovich, Andrea Michelle Albert" userId="S::anm222@pitt.edu::ae7b1b11-7fc9-461a-a9ca-585e42c51441" providerId="AD" clId="Web-{6E511E78-38BF-472A-52B7-1B2149354E64}" dt="2020-05-22T15:57:41.045" v="60" actId="20577"/>
        <pc:sldMkLst>
          <pc:docMk/>
          <pc:sldMk cId="0" sldId="429"/>
        </pc:sldMkLst>
        <pc:spChg chg="mod">
          <ac:chgData name="Merovich, Andrea Michelle Albert" userId="S::anm222@pitt.edu::ae7b1b11-7fc9-461a-a9ca-585e42c51441" providerId="AD" clId="Web-{6E511E78-38BF-472A-52B7-1B2149354E64}" dt="2020-05-22T15:57:41.045" v="60" actId="20577"/>
          <ac:spMkLst>
            <pc:docMk/>
            <pc:sldMk cId="0" sldId="429"/>
            <ac:spMk id="151554" creationId="{1E09D02E-84B1-4EEE-8112-C6F0E7686B5E}"/>
          </ac:spMkLst>
        </pc:spChg>
      </pc:sldChg>
      <pc:sldChg chg="modSp">
        <pc:chgData name="Merovich, Andrea Michelle Albert" userId="S::anm222@pitt.edu::ae7b1b11-7fc9-461a-a9ca-585e42c51441" providerId="AD" clId="Web-{6E511E78-38BF-472A-52B7-1B2149354E64}" dt="2020-05-22T15:57:47.467" v="62" actId="20577"/>
        <pc:sldMkLst>
          <pc:docMk/>
          <pc:sldMk cId="0" sldId="430"/>
        </pc:sldMkLst>
        <pc:spChg chg="mod">
          <ac:chgData name="Merovich, Andrea Michelle Albert" userId="S::anm222@pitt.edu::ae7b1b11-7fc9-461a-a9ca-585e42c51441" providerId="AD" clId="Web-{6E511E78-38BF-472A-52B7-1B2149354E64}" dt="2020-05-22T15:57:47.467" v="62" actId="20577"/>
          <ac:spMkLst>
            <pc:docMk/>
            <pc:sldMk cId="0" sldId="430"/>
            <ac:spMk id="152578" creationId="{84CF7C6F-DFC0-4166-A115-D21A17FA1873}"/>
          </ac:spMkLst>
        </pc:spChg>
      </pc:sldChg>
      <pc:sldChg chg="modSp">
        <pc:chgData name="Merovich, Andrea Michelle Albert" userId="S::anm222@pitt.edu::ae7b1b11-7fc9-461a-a9ca-585e42c51441" providerId="AD" clId="Web-{6E511E78-38BF-472A-52B7-1B2149354E64}" dt="2020-05-22T15:58:06.248" v="70" actId="20577"/>
        <pc:sldMkLst>
          <pc:docMk/>
          <pc:sldMk cId="0" sldId="431"/>
        </pc:sldMkLst>
        <pc:spChg chg="mod">
          <ac:chgData name="Merovich, Andrea Michelle Albert" userId="S::anm222@pitt.edu::ae7b1b11-7fc9-461a-a9ca-585e42c51441" providerId="AD" clId="Web-{6E511E78-38BF-472A-52B7-1B2149354E64}" dt="2020-05-22T15:58:06.248" v="70" actId="20577"/>
          <ac:spMkLst>
            <pc:docMk/>
            <pc:sldMk cId="0" sldId="431"/>
            <ac:spMk id="153602" creationId="{F2087128-3947-4E60-B686-8C0ED4D39865}"/>
          </ac:spMkLst>
        </pc:spChg>
      </pc:sldChg>
      <pc:sldChg chg="modSp">
        <pc:chgData name="Merovich, Andrea Michelle Albert" userId="S::anm222@pitt.edu::ae7b1b11-7fc9-461a-a9ca-585e42c51441" providerId="AD" clId="Web-{6E511E78-38BF-472A-52B7-1B2149354E64}" dt="2020-05-22T15:58:17.811" v="75" actId="20577"/>
        <pc:sldMkLst>
          <pc:docMk/>
          <pc:sldMk cId="0" sldId="433"/>
        </pc:sldMkLst>
        <pc:spChg chg="mod">
          <ac:chgData name="Merovich, Andrea Michelle Albert" userId="S::anm222@pitt.edu::ae7b1b11-7fc9-461a-a9ca-585e42c51441" providerId="AD" clId="Web-{6E511E78-38BF-472A-52B7-1B2149354E64}" dt="2020-05-22T15:58:17.811" v="75" actId="20577"/>
          <ac:spMkLst>
            <pc:docMk/>
            <pc:sldMk cId="0" sldId="433"/>
            <ac:spMk id="168962" creationId="{4DD49BC8-593A-4E5E-B15F-D5723685DBAD}"/>
          </ac:spMkLst>
        </pc:spChg>
      </pc:sldChg>
      <pc:sldChg chg="modSp">
        <pc:chgData name="Merovich, Andrea Michelle Albert" userId="S::anm222@pitt.edu::ae7b1b11-7fc9-461a-a9ca-585e42c51441" providerId="AD" clId="Web-{6E511E78-38BF-472A-52B7-1B2149354E64}" dt="2020-05-22T15:58:26.311" v="76" actId="20577"/>
        <pc:sldMkLst>
          <pc:docMk/>
          <pc:sldMk cId="0" sldId="437"/>
        </pc:sldMkLst>
        <pc:spChg chg="mod">
          <ac:chgData name="Merovich, Andrea Michelle Albert" userId="S::anm222@pitt.edu::ae7b1b11-7fc9-461a-a9ca-585e42c51441" providerId="AD" clId="Web-{6E511E78-38BF-472A-52B7-1B2149354E64}" dt="2020-05-22T15:58:26.311" v="76" actId="20577"/>
          <ac:spMkLst>
            <pc:docMk/>
            <pc:sldMk cId="0" sldId="437"/>
            <ac:spMk id="138242" creationId="{489ACC03-B54A-4966-854A-35A1C115366D}"/>
          </ac:spMkLst>
        </pc:spChg>
      </pc:sldChg>
      <pc:sldChg chg="modSp">
        <pc:chgData name="Merovich, Andrea Michelle Albert" userId="S::anm222@pitt.edu::ae7b1b11-7fc9-461a-a9ca-585e42c51441" providerId="AD" clId="Web-{6E511E78-38BF-472A-52B7-1B2149354E64}" dt="2020-05-22T15:14:54.207" v="33" actId="20577"/>
        <pc:sldMkLst>
          <pc:docMk/>
          <pc:sldMk cId="0" sldId="447"/>
        </pc:sldMkLst>
        <pc:spChg chg="mod">
          <ac:chgData name="Merovich, Andrea Michelle Albert" userId="S::anm222@pitt.edu::ae7b1b11-7fc9-461a-a9ca-585e42c51441" providerId="AD" clId="Web-{6E511E78-38BF-472A-52B7-1B2149354E64}" dt="2020-05-22T15:14:48.942" v="32" actId="20577"/>
          <ac:spMkLst>
            <pc:docMk/>
            <pc:sldMk cId="0" sldId="447"/>
            <ac:spMk id="146434" creationId="{60E345D9-1101-455D-8797-30528F18499E}"/>
          </ac:spMkLst>
        </pc:spChg>
        <pc:spChg chg="mod">
          <ac:chgData name="Merovich, Andrea Michelle Albert" userId="S::anm222@pitt.edu::ae7b1b11-7fc9-461a-a9ca-585e42c51441" providerId="AD" clId="Web-{6E511E78-38BF-472A-52B7-1B2149354E64}" dt="2020-05-22T15:14:54.207" v="33" actId="20577"/>
          <ac:spMkLst>
            <pc:docMk/>
            <pc:sldMk cId="0" sldId="447"/>
            <ac:spMk id="146435" creationId="{DA417B3B-BFA3-4F4A-B252-DA04CD82C2D4}"/>
          </ac:spMkLst>
        </pc:spChg>
      </pc:sldChg>
      <pc:sldChg chg="modSp">
        <pc:chgData name="Merovich, Andrea Michelle Albert" userId="S::anm222@pitt.edu::ae7b1b11-7fc9-461a-a9ca-585e42c51441" providerId="AD" clId="Web-{6E511E78-38BF-472A-52B7-1B2149354E64}" dt="2020-05-22T13:12:07.854" v="4" actId="20577"/>
        <pc:sldMkLst>
          <pc:docMk/>
          <pc:sldMk cId="0" sldId="453"/>
        </pc:sldMkLst>
        <pc:spChg chg="mod">
          <ac:chgData name="Merovich, Andrea Michelle Albert" userId="S::anm222@pitt.edu::ae7b1b11-7fc9-461a-a9ca-585e42c51441" providerId="AD" clId="Web-{6E511E78-38BF-472A-52B7-1B2149354E64}" dt="2020-05-22T13:12:07.854" v="4" actId="20577"/>
          <ac:spMkLst>
            <pc:docMk/>
            <pc:sldMk cId="0" sldId="453"/>
            <ac:spMk id="130050" creationId="{C01A0062-35B5-479A-B582-A1B2CD4F6618}"/>
          </ac:spMkLst>
        </pc:spChg>
      </pc:sldChg>
      <pc:sldChg chg="modSp">
        <pc:chgData name="Merovich, Andrea Michelle Albert" userId="S::anm222@pitt.edu::ae7b1b11-7fc9-461a-a9ca-585e42c51441" providerId="AD" clId="Web-{6E511E78-38BF-472A-52B7-1B2149354E64}" dt="2020-05-22T13:16:43.519" v="13" actId="20577"/>
        <pc:sldMkLst>
          <pc:docMk/>
          <pc:sldMk cId="0" sldId="456"/>
        </pc:sldMkLst>
        <pc:spChg chg="mod">
          <ac:chgData name="Merovich, Andrea Michelle Albert" userId="S::anm222@pitt.edu::ae7b1b11-7fc9-461a-a9ca-585e42c51441" providerId="AD" clId="Web-{6E511E78-38BF-472A-52B7-1B2149354E64}" dt="2020-05-22T13:16:43.519" v="13" actId="20577"/>
          <ac:spMkLst>
            <pc:docMk/>
            <pc:sldMk cId="0" sldId="456"/>
            <ac:spMk id="98306" creationId="{740FF4D9-E063-4F0A-A443-E614A99FED44}"/>
          </ac:spMkLst>
        </pc:spChg>
      </pc:sldChg>
      <pc:sldChg chg="modSp">
        <pc:chgData name="Merovich, Andrea Michelle Albert" userId="S::anm222@pitt.edu::ae7b1b11-7fc9-461a-a9ca-585e42c51441" providerId="AD" clId="Web-{6E511E78-38BF-472A-52B7-1B2149354E64}" dt="2020-05-22T13:20:41.620" v="16" actId="20577"/>
        <pc:sldMkLst>
          <pc:docMk/>
          <pc:sldMk cId="0" sldId="457"/>
        </pc:sldMkLst>
        <pc:spChg chg="mod">
          <ac:chgData name="Merovich, Andrea Michelle Albert" userId="S::anm222@pitt.edu::ae7b1b11-7fc9-461a-a9ca-585e42c51441" providerId="AD" clId="Web-{6E511E78-38BF-472A-52B7-1B2149354E64}" dt="2020-05-22T13:20:35.244" v="15" actId="20577"/>
          <ac:spMkLst>
            <pc:docMk/>
            <pc:sldMk cId="0" sldId="457"/>
            <ac:spMk id="113667" creationId="{402EB5F0-B9B3-475F-9142-964EE1244618}"/>
          </ac:spMkLst>
        </pc:spChg>
        <pc:spChg chg="mod">
          <ac:chgData name="Merovich, Andrea Michelle Albert" userId="S::anm222@pitt.edu::ae7b1b11-7fc9-461a-a9ca-585e42c51441" providerId="AD" clId="Web-{6E511E78-38BF-472A-52B7-1B2149354E64}" dt="2020-05-22T13:20:41.620" v="16" actId="20577"/>
          <ac:spMkLst>
            <pc:docMk/>
            <pc:sldMk cId="0" sldId="457"/>
            <ac:spMk id="139266" creationId="{0A8047F2-3335-456A-8246-B1E6884531EE}"/>
          </ac:spMkLst>
        </pc:spChg>
      </pc:sldChg>
      <pc:sldChg chg="modSp">
        <pc:chgData name="Merovich, Andrea Michelle Albert" userId="S::anm222@pitt.edu::ae7b1b11-7fc9-461a-a9ca-585e42c51441" providerId="AD" clId="Web-{6E511E78-38BF-472A-52B7-1B2149354E64}" dt="2020-05-22T13:20:44.542" v="18" actId="20577"/>
        <pc:sldMkLst>
          <pc:docMk/>
          <pc:sldMk cId="0" sldId="458"/>
        </pc:sldMkLst>
        <pc:spChg chg="mod">
          <ac:chgData name="Merovich, Andrea Michelle Albert" userId="S::anm222@pitt.edu::ae7b1b11-7fc9-461a-a9ca-585e42c51441" providerId="AD" clId="Web-{6E511E78-38BF-472A-52B7-1B2149354E64}" dt="2020-05-22T13:20:44.542" v="18" actId="20577"/>
          <ac:spMkLst>
            <pc:docMk/>
            <pc:sldMk cId="0" sldId="458"/>
            <ac:spMk id="114690" creationId="{F8963B15-F709-4C47-8B04-E4AA7EDC7C50}"/>
          </ac:spMkLst>
        </pc:spChg>
      </pc:sldChg>
      <pc:sldChg chg="modSp">
        <pc:chgData name="Merovich, Andrea Michelle Albert" userId="S::anm222@pitt.edu::ae7b1b11-7fc9-461a-a9ca-585e42c51441" providerId="AD" clId="Web-{6E511E78-38BF-472A-52B7-1B2149354E64}" dt="2020-05-22T13:20:54.511" v="21" actId="20577"/>
        <pc:sldMkLst>
          <pc:docMk/>
          <pc:sldMk cId="0" sldId="459"/>
        </pc:sldMkLst>
        <pc:spChg chg="mod">
          <ac:chgData name="Merovich, Andrea Michelle Albert" userId="S::anm222@pitt.edu::ae7b1b11-7fc9-461a-a9ca-585e42c51441" providerId="AD" clId="Web-{6E511E78-38BF-472A-52B7-1B2149354E64}" dt="2020-05-22T13:20:54.511" v="21" actId="20577"/>
          <ac:spMkLst>
            <pc:docMk/>
            <pc:sldMk cId="0" sldId="459"/>
            <ac:spMk id="141314" creationId="{62498203-DBE0-4C63-B388-BCA518F30594}"/>
          </ac:spMkLst>
        </pc:spChg>
      </pc:sldChg>
      <pc:sldChg chg="modSp">
        <pc:chgData name="Merovich, Andrea Michelle Albert" userId="S::anm222@pitt.edu::ae7b1b11-7fc9-461a-a9ca-585e42c51441" providerId="AD" clId="Web-{6E511E78-38BF-472A-52B7-1B2149354E64}" dt="2020-05-22T14:21:43.983" v="30" actId="20577"/>
        <pc:sldMkLst>
          <pc:docMk/>
          <pc:sldMk cId="0" sldId="463"/>
        </pc:sldMkLst>
        <pc:spChg chg="mod">
          <ac:chgData name="Merovich, Andrea Michelle Albert" userId="S::anm222@pitt.edu::ae7b1b11-7fc9-461a-a9ca-585e42c51441" providerId="AD" clId="Web-{6E511E78-38BF-472A-52B7-1B2149354E64}" dt="2020-05-22T14:21:43.983" v="30" actId="20577"/>
          <ac:spMkLst>
            <pc:docMk/>
            <pc:sldMk cId="0" sldId="463"/>
            <ac:spMk id="3" creationId="{FD1E4F4A-DA5E-4F24-A31D-54F06A704F14}"/>
          </ac:spMkLst>
        </pc:spChg>
      </pc:sldChg>
      <pc:sldChg chg="modSp">
        <pc:chgData name="Merovich, Andrea Michelle Albert" userId="S::anm222@pitt.edu::ae7b1b11-7fc9-461a-a9ca-585e42c51441" providerId="AD" clId="Web-{6E511E78-38BF-472A-52B7-1B2149354E64}" dt="2020-05-22T12:50:44.081" v="2" actId="20577"/>
        <pc:sldMkLst>
          <pc:docMk/>
          <pc:sldMk cId="0" sldId="479"/>
        </pc:sldMkLst>
        <pc:spChg chg="mod">
          <ac:chgData name="Merovich, Andrea Michelle Albert" userId="S::anm222@pitt.edu::ae7b1b11-7fc9-461a-a9ca-585e42c51441" providerId="AD" clId="Web-{6E511E78-38BF-472A-52B7-1B2149354E64}" dt="2020-05-22T12:50:44.081" v="2" actId="20577"/>
          <ac:spMkLst>
            <pc:docMk/>
            <pc:sldMk cId="0" sldId="479"/>
            <ac:spMk id="96259" creationId="{D33D2616-9306-4DF1-BB91-10AF2C8D43AF}"/>
          </ac:spMkLst>
        </pc:spChg>
      </pc:sldChg>
      <pc:sldChg chg="modSp">
        <pc:chgData name="Merovich, Andrea Michelle Albert" userId="S::anm222@pitt.edu::ae7b1b11-7fc9-461a-a9ca-585e42c51441" providerId="AD" clId="Web-{6E511E78-38BF-472A-52B7-1B2149354E64}" dt="2020-05-22T14:31:46.646" v="31" actId="20577"/>
        <pc:sldMkLst>
          <pc:docMk/>
          <pc:sldMk cId="0" sldId="485"/>
        </pc:sldMkLst>
        <pc:spChg chg="mod">
          <ac:chgData name="Merovich, Andrea Michelle Albert" userId="S::anm222@pitt.edu::ae7b1b11-7fc9-461a-a9ca-585e42c51441" providerId="AD" clId="Web-{6E511E78-38BF-472A-52B7-1B2149354E64}" dt="2020-05-22T14:31:46.646" v="31" actId="20577"/>
          <ac:spMkLst>
            <pc:docMk/>
            <pc:sldMk cId="0" sldId="485"/>
            <ac:spMk id="3" creationId="{C9F6AF84-4E69-42D9-8EA8-EEB504712F4E}"/>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EFD8C4-21FF-4C86-B001-A86B94DD34FF}"/>
              </a:ext>
            </a:extLst>
          </p:cNvPr>
          <p:cNvSpPr/>
          <p:nvPr/>
        </p:nvSpPr>
        <p:spPr>
          <a:xfrm>
            <a:off x="3473450" y="0"/>
            <a:ext cx="3522663" cy="619125"/>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63" tIns="46581" rIns="93163" bIns="46581" anchor="ctr"/>
          <a:lstStyle/>
          <a:p>
            <a:pPr algn="ctr">
              <a:defRPr/>
            </a:pPr>
            <a:endParaRPr lang="en-US"/>
          </a:p>
        </p:txBody>
      </p:sp>
      <p:sp>
        <p:nvSpPr>
          <p:cNvPr id="2" name="Header Placeholder 1">
            <a:extLst>
              <a:ext uri="{FF2B5EF4-FFF2-40B4-BE49-F238E27FC236}">
                <a16:creationId xmlns:a16="http://schemas.microsoft.com/office/drawing/2014/main" id="{C8EEE417-DEB4-461F-BA20-8E153C818A01}"/>
              </a:ext>
            </a:extLst>
          </p:cNvPr>
          <p:cNvSpPr>
            <a:spLocks noGrp="1"/>
          </p:cNvSpPr>
          <p:nvPr>
            <p:ph type="hdr" sz="quarter"/>
          </p:nvPr>
        </p:nvSpPr>
        <p:spPr>
          <a:xfrm>
            <a:off x="0" y="0"/>
            <a:ext cx="3473450" cy="619125"/>
          </a:xfrm>
          <a:prstGeom prst="rect">
            <a:avLst/>
          </a:prstGeom>
          <a:ln w="6350">
            <a:solidFill>
              <a:schemeClr val="tx1"/>
            </a:solidFill>
            <a:prstDash val="solid"/>
          </a:ln>
        </p:spPr>
        <p:txBody>
          <a:bodyPr vert="horz" lIns="93163" tIns="46581" rIns="93163" bIns="46581" rtlCol="0" anchor="ctr"/>
          <a:lstStyle>
            <a:lvl1pPr algn="l" eaLnBrk="0" hangingPunct="0">
              <a:tabLst>
                <a:tab pos="635640" algn="l"/>
              </a:tabLst>
              <a:defRPr sz="1300">
                <a:latin typeface="Georgia" pitchFamily="18" charset="0"/>
                <a:ea typeface="ＭＳ Ｐゴシック" pitchFamily="16" charset="-128"/>
                <a:cs typeface="+mn-cs"/>
              </a:defRPr>
            </a:lvl1pPr>
          </a:lstStyle>
          <a:p>
            <a:pPr>
              <a:defRPr/>
            </a:pPr>
            <a:r>
              <a:rPr lang="en-US"/>
              <a:t>	</a:t>
            </a:r>
            <a:r>
              <a:rPr lang="en-US" sz="1600"/>
              <a:t>University of Pittsburgh</a:t>
            </a:r>
          </a:p>
        </p:txBody>
      </p:sp>
      <p:sp>
        <p:nvSpPr>
          <p:cNvPr id="4" name="Footer Placeholder 3">
            <a:extLst>
              <a:ext uri="{FF2B5EF4-FFF2-40B4-BE49-F238E27FC236}">
                <a16:creationId xmlns:a16="http://schemas.microsoft.com/office/drawing/2014/main" id="{4A5FE138-C757-4D88-8EB3-4652FC93CDE7}"/>
              </a:ext>
            </a:extLst>
          </p:cNvPr>
          <p:cNvSpPr>
            <a:spLocks noGrp="1"/>
          </p:cNvSpPr>
          <p:nvPr>
            <p:ph type="ftr" sz="quarter" idx="2"/>
          </p:nvPr>
        </p:nvSpPr>
        <p:spPr>
          <a:xfrm>
            <a:off x="0" y="8691563"/>
            <a:ext cx="2552700" cy="250825"/>
          </a:xfrm>
          <a:prstGeom prst="rect">
            <a:avLst/>
          </a:prstGeom>
        </p:spPr>
        <p:txBody>
          <a:bodyPr vert="horz" lIns="93163" tIns="46581" rIns="93163" bIns="46581" rtlCol="0" anchor="ctr"/>
          <a:lstStyle>
            <a:lvl1pPr algn="l" eaLnBrk="0" hangingPunct="0">
              <a:defRPr sz="800">
                <a:latin typeface="Georgia" pitchFamily="18" charset="0"/>
                <a:ea typeface="ＭＳ Ｐゴシック" pitchFamily="16" charset="-128"/>
                <a:cs typeface="+mn-cs"/>
              </a:defRPr>
            </a:lvl1pPr>
          </a:lstStyle>
          <a:p>
            <a:pPr>
              <a:defRPr/>
            </a:pPr>
            <a:r>
              <a:rPr lang="en-US"/>
              <a:t>The Pennsylvania Child Welfare Resource Center</a:t>
            </a:r>
          </a:p>
        </p:txBody>
      </p:sp>
      <p:sp>
        <p:nvSpPr>
          <p:cNvPr id="5" name="Slide Number Placeholder 4">
            <a:extLst>
              <a:ext uri="{FF2B5EF4-FFF2-40B4-BE49-F238E27FC236}">
                <a16:creationId xmlns:a16="http://schemas.microsoft.com/office/drawing/2014/main" id="{CB577A23-00A3-4A1F-BCBB-BBCD4B693CB2}"/>
              </a:ext>
            </a:extLst>
          </p:cNvPr>
          <p:cNvSpPr>
            <a:spLocks noGrp="1"/>
          </p:cNvSpPr>
          <p:nvPr>
            <p:ph type="sldNum" sz="quarter" idx="3"/>
          </p:nvPr>
        </p:nvSpPr>
        <p:spPr>
          <a:xfrm>
            <a:off x="5199063" y="9061450"/>
            <a:ext cx="1811337" cy="234950"/>
          </a:xfrm>
          <a:prstGeom prst="rect">
            <a:avLst/>
          </a:prstGeom>
        </p:spPr>
        <p:txBody>
          <a:bodyPr vert="horz" wrap="square" lIns="93163" tIns="46581" rIns="93163" bIns="46581" numCol="1" anchor="ctr" anchorCtr="0" compatLnSpc="1">
            <a:prstTxWarp prst="textNoShape">
              <a:avLst/>
            </a:prstTxWarp>
          </a:bodyPr>
          <a:lstStyle>
            <a:lvl1pPr algn="r" eaLnBrk="0" hangingPunct="0">
              <a:defRPr sz="1000" b="1">
                <a:cs typeface="Arial" panose="020B0604020202020204" pitchFamily="34" charset="0"/>
              </a:defRPr>
            </a:lvl1pPr>
          </a:lstStyle>
          <a:p>
            <a:pPr>
              <a:defRPr/>
            </a:pPr>
            <a:r>
              <a:rPr lang="en-US" altLang="en-US"/>
              <a:t>Handout #1, </a:t>
            </a:r>
            <a:fld id="{A1DB0FDC-A89C-40AE-B031-FEBDA57233F7}" type="slidenum">
              <a:rPr lang="en-US" altLang="en-US"/>
              <a:pPr>
                <a:defRPr/>
              </a:pPr>
              <a:t>‹#›</a:t>
            </a:fld>
            <a:r>
              <a:rPr lang="en-US" altLang="en-US"/>
              <a:t> of 47</a:t>
            </a:r>
          </a:p>
        </p:txBody>
      </p:sp>
      <p:pic>
        <p:nvPicPr>
          <p:cNvPr id="12294" name="Picture 2" descr="pittseal">
            <a:extLst>
              <a:ext uri="{FF2B5EF4-FFF2-40B4-BE49-F238E27FC236}">
                <a16:creationId xmlns:a16="http://schemas.microsoft.com/office/drawing/2014/main" id="{DAF8C26C-F26C-496C-9D4A-D3478FCD44BC}"/>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5100" y="96838"/>
            <a:ext cx="4905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7" name="TextBox 8">
            <a:extLst>
              <a:ext uri="{FF2B5EF4-FFF2-40B4-BE49-F238E27FC236}">
                <a16:creationId xmlns:a16="http://schemas.microsoft.com/office/drawing/2014/main" id="{0D5FF334-BBD2-4DE0-88B7-EAFC65A3840E}"/>
              </a:ext>
            </a:extLst>
          </p:cNvPr>
          <p:cNvSpPr txBox="1">
            <a:spLocks noChangeArrowheads="1"/>
          </p:cNvSpPr>
          <p:nvPr/>
        </p:nvSpPr>
        <p:spPr bwMode="auto">
          <a:xfrm>
            <a:off x="3514725" y="31750"/>
            <a:ext cx="1860550" cy="633413"/>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a:latin typeface="Georgia" pitchFamily="18" charset="0"/>
              </a:rPr>
              <a:t>SCHOOL OF</a:t>
            </a:r>
          </a:p>
          <a:p>
            <a:pPr>
              <a:defRPr/>
            </a:pPr>
            <a:r>
              <a:rPr lang="en-US">
                <a:latin typeface="Georgia" pitchFamily="18" charset="0"/>
              </a:rPr>
              <a:t>Social Work</a:t>
            </a:r>
          </a:p>
        </p:txBody>
      </p:sp>
      <p:sp>
        <p:nvSpPr>
          <p:cNvPr id="194568" name="TextBox 9">
            <a:extLst>
              <a:ext uri="{FF2B5EF4-FFF2-40B4-BE49-F238E27FC236}">
                <a16:creationId xmlns:a16="http://schemas.microsoft.com/office/drawing/2014/main" id="{775A17CF-925B-4F80-B400-771968B4F6FA}"/>
              </a:ext>
            </a:extLst>
          </p:cNvPr>
          <p:cNvSpPr txBox="1">
            <a:spLocks noChangeArrowheads="1"/>
          </p:cNvSpPr>
          <p:nvPr/>
        </p:nvSpPr>
        <p:spPr bwMode="auto">
          <a:xfrm>
            <a:off x="5375275" y="0"/>
            <a:ext cx="1635125" cy="604838"/>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i="1">
                <a:latin typeface="Georgia" pitchFamily="18" charset="0"/>
              </a:rPr>
              <a:t>Empower People</a:t>
            </a:r>
          </a:p>
          <a:p>
            <a:pPr>
              <a:defRPr/>
            </a:pPr>
            <a:r>
              <a:rPr lang="en-US" sz="1100" i="1">
                <a:latin typeface="Georgia" pitchFamily="18" charset="0"/>
              </a:rPr>
              <a:t>Lead Organizations</a:t>
            </a:r>
          </a:p>
          <a:p>
            <a:pPr>
              <a:defRPr/>
            </a:pPr>
            <a:r>
              <a:rPr lang="en-US" sz="1100" i="1">
                <a:latin typeface="Georgia" pitchFamily="18" charset="0"/>
              </a:rPr>
              <a:t>Grow Communities</a:t>
            </a:r>
          </a:p>
        </p:txBody>
      </p:sp>
      <p:cxnSp>
        <p:nvCxnSpPr>
          <p:cNvPr id="15" name="Straight Connector 14">
            <a:extLst>
              <a:ext uri="{FF2B5EF4-FFF2-40B4-BE49-F238E27FC236}">
                <a16:creationId xmlns:a16="http://schemas.microsoft.com/office/drawing/2014/main" id="{66F9F294-9E45-4191-8557-BAEDF0E79C83}"/>
              </a:ext>
            </a:extLst>
          </p:cNvPr>
          <p:cNvCxnSpPr/>
          <p:nvPr/>
        </p:nvCxnSpPr>
        <p:spPr>
          <a:xfrm rot="5400000">
            <a:off x="5122069" y="305594"/>
            <a:ext cx="4937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4570" name="TextBox 15">
            <a:extLst>
              <a:ext uri="{FF2B5EF4-FFF2-40B4-BE49-F238E27FC236}">
                <a16:creationId xmlns:a16="http://schemas.microsoft.com/office/drawing/2014/main" id="{CC6BB1CA-2080-48D8-AA51-A7AA9E7F847C}"/>
              </a:ext>
            </a:extLst>
          </p:cNvPr>
          <p:cNvSpPr txBox="1">
            <a:spLocks noChangeArrowheads="1"/>
          </p:cNvSpPr>
          <p:nvPr/>
        </p:nvSpPr>
        <p:spPr bwMode="auto">
          <a:xfrm>
            <a:off x="3473450" y="633413"/>
            <a:ext cx="3522663" cy="293687"/>
          </a:xfrm>
          <a:prstGeom prst="rect">
            <a:avLst/>
          </a:prstGeom>
          <a:noFill/>
          <a:ln w="6350">
            <a:solidFill>
              <a:schemeClr val="tx1"/>
            </a:solidFill>
            <a:miter lim="800000"/>
            <a:headEnd/>
            <a:tailEnd/>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a:extLst>
              <a:ext uri="{FF2B5EF4-FFF2-40B4-BE49-F238E27FC236}">
                <a16:creationId xmlns:a16="http://schemas.microsoft.com/office/drawing/2014/main" id="{71C3072A-7F33-47B1-AA2B-91564CE33590}"/>
              </a:ext>
            </a:extLst>
          </p:cNvPr>
          <p:cNvCxnSpPr/>
          <p:nvPr/>
        </p:nvCxnSpPr>
        <p:spPr>
          <a:xfrm>
            <a:off x="3548063" y="884238"/>
            <a:ext cx="330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4572" name="TextBox 12">
            <a:extLst>
              <a:ext uri="{FF2B5EF4-FFF2-40B4-BE49-F238E27FC236}">
                <a16:creationId xmlns:a16="http://schemas.microsoft.com/office/drawing/2014/main" id="{3213A376-73A7-4FF9-B178-2FF2471837F3}"/>
              </a:ext>
            </a:extLst>
          </p:cNvPr>
          <p:cNvSpPr txBox="1">
            <a:spLocks noChangeArrowheads="1"/>
          </p:cNvSpPr>
          <p:nvPr/>
        </p:nvSpPr>
        <p:spPr bwMode="auto">
          <a:xfrm>
            <a:off x="2611438" y="8712200"/>
            <a:ext cx="4398962" cy="344488"/>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800" dirty="0">
                <a:latin typeface="Georgia" pitchFamily="18" charset="0"/>
              </a:rPr>
              <a:t>521: Supervisor Training Series</a:t>
            </a:r>
          </a:p>
          <a:p>
            <a:pPr algn="r">
              <a:defRPr/>
            </a:pPr>
            <a:r>
              <a:rPr lang="en-US" sz="800" dirty="0">
                <a:latin typeface="Georgia" pitchFamily="18" charset="0"/>
              </a:rPr>
              <a:t>Module 3: The Middle/Work Phase of Supervision</a:t>
            </a: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DA7BB66A-9FF8-49D1-98F4-73D9FBEDB18D}"/>
              </a:ext>
            </a:extLst>
          </p:cNvPr>
          <p:cNvSpPr>
            <a:spLocks noGrp="1" noRot="1" noChangeAspect="1" noChangeArrowheads="1" noTextEdit="1"/>
          </p:cNvSpPr>
          <p:nvPr>
            <p:ph type="sldImg" idx="2"/>
          </p:nvPr>
        </p:nvSpPr>
        <p:spPr bwMode="auto">
          <a:xfrm>
            <a:off x="1181100" y="992188"/>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2ED0F148-7027-4AD2-BA0A-4A4D9E04EF04}"/>
              </a:ext>
            </a:extLst>
          </p:cNvPr>
          <p:cNvSpPr>
            <a:spLocks noGrp="1" noChangeArrowheads="1"/>
          </p:cNvSpPr>
          <p:nvPr>
            <p:ph type="body" sz="quarter" idx="3"/>
          </p:nvPr>
        </p:nvSpPr>
        <p:spPr bwMode="auto">
          <a:xfrm>
            <a:off x="933450" y="4592638"/>
            <a:ext cx="5143500" cy="4184650"/>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a:extLst>
              <a:ext uri="{FF2B5EF4-FFF2-40B4-BE49-F238E27FC236}">
                <a16:creationId xmlns:a16="http://schemas.microsoft.com/office/drawing/2014/main" id="{0B7421DE-AE27-43ED-9561-7017AF41CAA6}"/>
              </a:ext>
            </a:extLst>
          </p:cNvPr>
          <p:cNvSpPr>
            <a:spLocks noGrp="1" noChangeArrowheads="1"/>
          </p:cNvSpPr>
          <p:nvPr>
            <p:ph type="ftr" sz="quarter" idx="4"/>
          </p:nvPr>
        </p:nvSpPr>
        <p:spPr bwMode="auto">
          <a:xfrm>
            <a:off x="0" y="8774113"/>
            <a:ext cx="2522538" cy="222250"/>
          </a:xfrm>
          <a:prstGeom prst="rect">
            <a:avLst/>
          </a:prstGeom>
          <a:noFill/>
          <a:ln w="9525">
            <a:noFill/>
            <a:miter lim="800000"/>
            <a:headEnd/>
            <a:tailEnd/>
          </a:ln>
        </p:spPr>
        <p:txBody>
          <a:bodyPr vert="horz" wrap="square" lIns="93163" tIns="46581" rIns="93163" bIns="46581" numCol="1" anchor="ctr" anchorCtr="0" compatLnSpc="1">
            <a:prstTxWarp prst="textNoShape">
              <a:avLst/>
            </a:prstTxWarp>
          </a:bodyPr>
          <a:lstStyle>
            <a:lvl1pPr algn="l" eaLnBrk="0" hangingPunct="0">
              <a:defRPr sz="800">
                <a:latin typeface="Georgia" pitchFamily="18" charset="0"/>
                <a:ea typeface="ＭＳ Ｐゴシック" pitchFamily="16" charset="-128"/>
                <a:cs typeface="+mn-cs"/>
              </a:defRPr>
            </a:lvl1pPr>
          </a:lstStyle>
          <a:p>
            <a:pPr>
              <a:defRPr/>
            </a:pPr>
            <a:r>
              <a:rPr lang="en-US"/>
              <a:t>The Pennsylvania Child Welfare Resource Center</a:t>
            </a:r>
          </a:p>
        </p:txBody>
      </p:sp>
      <p:sp>
        <p:nvSpPr>
          <p:cNvPr id="13319" name="Rectangle 7">
            <a:extLst>
              <a:ext uri="{FF2B5EF4-FFF2-40B4-BE49-F238E27FC236}">
                <a16:creationId xmlns:a16="http://schemas.microsoft.com/office/drawing/2014/main" id="{8CACE2D8-E9ED-499E-910E-C6E6C175EEB0}"/>
              </a:ext>
            </a:extLst>
          </p:cNvPr>
          <p:cNvSpPr>
            <a:spLocks noGrp="1" noChangeArrowheads="1"/>
          </p:cNvSpPr>
          <p:nvPr>
            <p:ph type="sldNum" sz="quarter" idx="5"/>
          </p:nvPr>
        </p:nvSpPr>
        <p:spPr bwMode="auto">
          <a:xfrm>
            <a:off x="6291263" y="9075738"/>
            <a:ext cx="719137" cy="192087"/>
          </a:xfrm>
          <a:prstGeom prst="rect">
            <a:avLst/>
          </a:prstGeom>
          <a:noFill/>
          <a:ln w="9525">
            <a:noFill/>
            <a:miter lim="800000"/>
            <a:headEnd/>
            <a:tailEnd/>
          </a:ln>
        </p:spPr>
        <p:txBody>
          <a:bodyPr vert="horz" wrap="square" lIns="93163" tIns="46581" rIns="93163" bIns="46581" numCol="1" anchor="ctr" anchorCtr="0" compatLnSpc="1">
            <a:prstTxWarp prst="textNoShape">
              <a:avLst/>
            </a:prstTxWarp>
          </a:bodyPr>
          <a:lstStyle>
            <a:lvl1pPr algn="r" eaLnBrk="0" hangingPunct="0">
              <a:defRPr sz="1100" b="1">
                <a:latin typeface="Georgia" panose="02040502050405020303" pitchFamily="18" charset="0"/>
              </a:defRPr>
            </a:lvl1pPr>
          </a:lstStyle>
          <a:p>
            <a:pPr>
              <a:defRPr/>
            </a:pPr>
            <a:fld id="{0EB5575F-B144-4EC0-93ED-064B2E91274D}" type="slidenum">
              <a:rPr lang="en-US" altLang="en-US"/>
              <a:pPr>
                <a:defRPr/>
              </a:pPr>
              <a:t>‹#›</a:t>
            </a:fld>
            <a:endParaRPr lang="en-US" altLang="en-US"/>
          </a:p>
        </p:txBody>
      </p:sp>
      <p:pic>
        <p:nvPicPr>
          <p:cNvPr id="11270" name="Picture 2" descr="pittseal">
            <a:extLst>
              <a:ext uri="{FF2B5EF4-FFF2-40B4-BE49-F238E27FC236}">
                <a16:creationId xmlns:a16="http://schemas.microsoft.com/office/drawing/2014/main" id="{CBA543DA-15D6-450D-A7A2-8C567B69963C}"/>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5100" y="96838"/>
            <a:ext cx="4905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2F04B94-9754-42CC-B382-89DAFF111045}"/>
              </a:ext>
            </a:extLst>
          </p:cNvPr>
          <p:cNvSpPr/>
          <p:nvPr/>
        </p:nvSpPr>
        <p:spPr>
          <a:xfrm>
            <a:off x="3473450" y="0"/>
            <a:ext cx="3522663" cy="619125"/>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63" tIns="46581" rIns="93163" bIns="46581" anchor="ctr"/>
          <a:lstStyle/>
          <a:p>
            <a:pPr algn="ctr">
              <a:defRPr/>
            </a:pPr>
            <a:endParaRPr lang="en-US"/>
          </a:p>
        </p:txBody>
      </p:sp>
      <p:sp>
        <p:nvSpPr>
          <p:cNvPr id="192520" name="TextBox 10">
            <a:extLst>
              <a:ext uri="{FF2B5EF4-FFF2-40B4-BE49-F238E27FC236}">
                <a16:creationId xmlns:a16="http://schemas.microsoft.com/office/drawing/2014/main" id="{3A481563-131C-45B8-8B87-A1F41D4C4A4B}"/>
              </a:ext>
            </a:extLst>
          </p:cNvPr>
          <p:cNvSpPr txBox="1">
            <a:spLocks noChangeArrowheads="1"/>
          </p:cNvSpPr>
          <p:nvPr/>
        </p:nvSpPr>
        <p:spPr bwMode="auto">
          <a:xfrm>
            <a:off x="5375275" y="0"/>
            <a:ext cx="1635125" cy="604838"/>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i="1">
                <a:latin typeface="Georgia" pitchFamily="18" charset="0"/>
              </a:rPr>
              <a:t>Empower People</a:t>
            </a:r>
          </a:p>
          <a:p>
            <a:pPr>
              <a:defRPr/>
            </a:pPr>
            <a:r>
              <a:rPr lang="en-US" sz="1100" i="1">
                <a:latin typeface="Georgia" pitchFamily="18" charset="0"/>
              </a:rPr>
              <a:t>Lead Organizations</a:t>
            </a:r>
          </a:p>
          <a:p>
            <a:pPr>
              <a:defRPr/>
            </a:pPr>
            <a:r>
              <a:rPr lang="en-US" sz="1100" i="1">
                <a:latin typeface="Georgia" pitchFamily="18" charset="0"/>
              </a:rPr>
              <a:t>Grow Communities</a:t>
            </a:r>
          </a:p>
        </p:txBody>
      </p:sp>
      <p:cxnSp>
        <p:nvCxnSpPr>
          <p:cNvPr id="12" name="Straight Connector 11">
            <a:extLst>
              <a:ext uri="{FF2B5EF4-FFF2-40B4-BE49-F238E27FC236}">
                <a16:creationId xmlns:a16="http://schemas.microsoft.com/office/drawing/2014/main" id="{7BE4754A-481F-4958-8086-AACF9F8BD249}"/>
              </a:ext>
            </a:extLst>
          </p:cNvPr>
          <p:cNvCxnSpPr/>
          <p:nvPr/>
        </p:nvCxnSpPr>
        <p:spPr>
          <a:xfrm rot="5400000">
            <a:off x="5122069" y="305594"/>
            <a:ext cx="4937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2522" name="TextBox 12">
            <a:extLst>
              <a:ext uri="{FF2B5EF4-FFF2-40B4-BE49-F238E27FC236}">
                <a16:creationId xmlns:a16="http://schemas.microsoft.com/office/drawing/2014/main" id="{53A98FFD-6A3E-49AA-97C4-0BE49D4B5CA8}"/>
              </a:ext>
            </a:extLst>
          </p:cNvPr>
          <p:cNvSpPr txBox="1">
            <a:spLocks noChangeArrowheads="1"/>
          </p:cNvSpPr>
          <p:nvPr/>
        </p:nvSpPr>
        <p:spPr bwMode="auto">
          <a:xfrm>
            <a:off x="3473450" y="633413"/>
            <a:ext cx="3522663" cy="293687"/>
          </a:xfrm>
          <a:prstGeom prst="rect">
            <a:avLst/>
          </a:prstGeom>
          <a:noFill/>
          <a:ln w="6350">
            <a:solidFill>
              <a:schemeClr val="tx1"/>
            </a:solidFill>
            <a:miter lim="800000"/>
            <a:headEnd/>
            <a:tailEnd/>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a:extLst>
              <a:ext uri="{FF2B5EF4-FFF2-40B4-BE49-F238E27FC236}">
                <a16:creationId xmlns:a16="http://schemas.microsoft.com/office/drawing/2014/main" id="{68F3E5F9-3808-4AD3-A128-5DA003BA67A9}"/>
              </a:ext>
            </a:extLst>
          </p:cNvPr>
          <p:cNvCxnSpPr/>
          <p:nvPr/>
        </p:nvCxnSpPr>
        <p:spPr>
          <a:xfrm>
            <a:off x="3548063" y="884238"/>
            <a:ext cx="330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524" name="TextBox 14">
            <a:extLst>
              <a:ext uri="{FF2B5EF4-FFF2-40B4-BE49-F238E27FC236}">
                <a16:creationId xmlns:a16="http://schemas.microsoft.com/office/drawing/2014/main" id="{B42EE54E-4859-43BB-83BF-96D5E226C49D}"/>
              </a:ext>
            </a:extLst>
          </p:cNvPr>
          <p:cNvSpPr txBox="1">
            <a:spLocks noChangeArrowheads="1"/>
          </p:cNvSpPr>
          <p:nvPr/>
        </p:nvSpPr>
        <p:spPr bwMode="auto">
          <a:xfrm>
            <a:off x="3514725" y="31750"/>
            <a:ext cx="1860550" cy="633413"/>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100">
                <a:latin typeface="Georgia" pitchFamily="18" charset="0"/>
              </a:rPr>
              <a:t>SCHOOL OF</a:t>
            </a:r>
          </a:p>
          <a:p>
            <a:pPr>
              <a:defRPr/>
            </a:pPr>
            <a:r>
              <a:rPr lang="en-US">
                <a:latin typeface="Georgia" pitchFamily="18" charset="0"/>
              </a:rPr>
              <a:t>Social Work</a:t>
            </a:r>
          </a:p>
        </p:txBody>
      </p:sp>
      <p:sp>
        <p:nvSpPr>
          <p:cNvPr id="16" name="Rectangle 15">
            <a:extLst>
              <a:ext uri="{FF2B5EF4-FFF2-40B4-BE49-F238E27FC236}">
                <a16:creationId xmlns:a16="http://schemas.microsoft.com/office/drawing/2014/main" id="{34833D0E-4E79-40B6-B384-4AA03DA136E8}"/>
              </a:ext>
            </a:extLst>
          </p:cNvPr>
          <p:cNvSpPr/>
          <p:nvPr/>
        </p:nvSpPr>
        <p:spPr>
          <a:xfrm>
            <a:off x="0" y="0"/>
            <a:ext cx="3471863" cy="6191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63" tIns="46581" rIns="93163" bIns="46581" anchor="ctr"/>
          <a:lstStyle/>
          <a:p>
            <a:pPr algn="ctr">
              <a:defRPr/>
            </a:pPr>
            <a:endParaRPr lang="en-US"/>
          </a:p>
        </p:txBody>
      </p:sp>
      <p:sp>
        <p:nvSpPr>
          <p:cNvPr id="192526" name="TextBox 16">
            <a:extLst>
              <a:ext uri="{FF2B5EF4-FFF2-40B4-BE49-F238E27FC236}">
                <a16:creationId xmlns:a16="http://schemas.microsoft.com/office/drawing/2014/main" id="{6FD29345-FD52-4183-AC36-77C506CA1F4A}"/>
              </a:ext>
            </a:extLst>
          </p:cNvPr>
          <p:cNvSpPr txBox="1">
            <a:spLocks noChangeArrowheads="1"/>
          </p:cNvSpPr>
          <p:nvPr/>
        </p:nvSpPr>
        <p:spPr bwMode="auto">
          <a:xfrm>
            <a:off x="0" y="0"/>
            <a:ext cx="3471863" cy="636588"/>
          </a:xfrm>
          <a:prstGeom prst="rect">
            <a:avLst/>
          </a:prstGeom>
          <a:noFill/>
          <a:ln>
            <a:noFill/>
          </a:ln>
        </p:spPr>
        <p:txBody>
          <a:bodyPr lIns="93163" tIns="46581" rIns="93163" bIns="4658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sz="1000">
              <a:latin typeface="Georgia" pitchFamily="18" charset="0"/>
            </a:endParaRPr>
          </a:p>
          <a:p>
            <a:pPr>
              <a:defRPr/>
            </a:pPr>
            <a:r>
              <a:rPr lang="en-US" sz="1600">
                <a:latin typeface="Georgia" pitchFamily="18" charset="0"/>
              </a:rPr>
              <a:t>	University of Pittsburgh</a:t>
            </a:r>
            <a:endParaRPr lang="en-US" sz="900">
              <a:latin typeface="Georgia" pitchFamily="18" charset="0"/>
            </a:endParaRPr>
          </a:p>
          <a:p>
            <a:pPr>
              <a:defRPr/>
            </a:pPr>
            <a:endParaRPr lang="en-US" sz="900">
              <a:latin typeface="Georgia" pitchFamily="18" charset="0"/>
            </a:endParaRPr>
          </a:p>
        </p:txBody>
      </p:sp>
      <p:sp>
        <p:nvSpPr>
          <p:cNvPr id="192527" name="TextBox 17">
            <a:extLst>
              <a:ext uri="{FF2B5EF4-FFF2-40B4-BE49-F238E27FC236}">
                <a16:creationId xmlns:a16="http://schemas.microsoft.com/office/drawing/2014/main" id="{A4F34C38-B610-479F-956C-456F3501776F}"/>
              </a:ext>
            </a:extLst>
          </p:cNvPr>
          <p:cNvSpPr txBox="1">
            <a:spLocks noChangeArrowheads="1"/>
          </p:cNvSpPr>
          <p:nvPr/>
        </p:nvSpPr>
        <p:spPr bwMode="auto">
          <a:xfrm>
            <a:off x="2597150" y="8772525"/>
            <a:ext cx="4413250" cy="344488"/>
          </a:xfrm>
          <a:prstGeom prst="rect">
            <a:avLst/>
          </a:prstGeom>
          <a:noFill/>
          <a:ln>
            <a:noFill/>
          </a:ln>
        </p:spPr>
        <p:txBody>
          <a:bodyPr lIns="93163" tIns="46581" rIns="93163" bIns="46581"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800" dirty="0">
                <a:latin typeface="Georgia" pitchFamily="18" charset="0"/>
              </a:rPr>
              <a:t>521: Supervisor Training Series</a:t>
            </a:r>
          </a:p>
          <a:p>
            <a:pPr algn="r">
              <a:defRPr/>
            </a:pPr>
            <a:r>
              <a:rPr lang="en-US" sz="800" dirty="0">
                <a:latin typeface="Georgia" pitchFamily="18" charset="0"/>
              </a:rPr>
              <a:t>Module 3: The Middle/Work Phase of Supervision</a:t>
            </a: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ＭＳ Ｐゴシック"/>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ＭＳ Ｐゴシック"/>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ＭＳ Ｐゴシック"/>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B9F0CEB-43EE-4F29-B46E-4415F7252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6125" indent="-287338">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9350" indent="-22860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9725" indent="-22860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70100" indent="-22860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273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845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417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989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F9A0B7A9-35FC-46D0-893A-B24B2A2BDA90}" type="slidenum">
              <a:rPr lang="en-US" altLang="en-US" sz="1100" smtClean="0"/>
              <a:pPr>
                <a:spcBef>
                  <a:spcPct val="0"/>
                </a:spcBef>
              </a:pPr>
              <a:t>1</a:t>
            </a:fld>
            <a:endParaRPr lang="en-US" altLang="en-US" sz="1100"/>
          </a:p>
        </p:txBody>
      </p:sp>
      <p:sp>
        <p:nvSpPr>
          <p:cNvPr id="14339" name="Rectangle 2">
            <a:extLst>
              <a:ext uri="{FF2B5EF4-FFF2-40B4-BE49-F238E27FC236}">
                <a16:creationId xmlns:a16="http://schemas.microsoft.com/office/drawing/2014/main" id="{27F2E697-860B-4E81-881A-8A4856D85C1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AB5F482-15D7-4154-B316-83E4F7C77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14341" name="Footer Placeholder 5">
            <a:extLst>
              <a:ext uri="{FF2B5EF4-FFF2-40B4-BE49-F238E27FC236}">
                <a16:creationId xmlns:a16="http://schemas.microsoft.com/office/drawing/2014/main" id="{740CB2DA-F3BD-4067-91D6-BC9B4357B18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6125" indent="-287338">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9350" indent="-22860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9725" indent="-22860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70100" indent="-22860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273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845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417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989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Resource Center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0A7415-8B5B-4CAD-AB53-98A04AF057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264022"/>
            <a:ext cx="8534400" cy="914400"/>
          </a:xfrm>
        </p:spPr>
        <p:txBody>
          <a:bodyPr/>
          <a:lstStyle>
            <a:lvl1pPr>
              <a:buNone/>
              <a:defRPr sz="3000" b="1">
                <a:solidFill>
                  <a:schemeClr val="bg1"/>
                </a:solidFill>
              </a:defRPr>
            </a:lvl1pPr>
          </a:lstStyle>
          <a:p>
            <a:pPr lvl="0"/>
            <a:r>
              <a:rPr lang="en-US"/>
              <a:t>Click to edit Master text styles</a:t>
            </a:r>
          </a:p>
        </p:txBody>
      </p:sp>
      <p:sp>
        <p:nvSpPr>
          <p:cNvPr id="16" name="Text Placeholder 15"/>
          <p:cNvSpPr>
            <a:spLocks noGrp="1"/>
          </p:cNvSpPr>
          <p:nvPr>
            <p:ph type="body" sz="quarter" idx="1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edit Master text styles</a:t>
            </a:r>
          </a:p>
        </p:txBody>
      </p:sp>
    </p:spTree>
    <p:extLst>
      <p:ext uri="{BB962C8B-B14F-4D97-AF65-F5344CB8AC3E}">
        <p14:creationId xmlns:p14="http://schemas.microsoft.com/office/powerpoint/2010/main" val="312453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4EA5C2FC-6150-48DE-80A2-7CCB7A79DA97}"/>
              </a:ext>
            </a:extLst>
          </p:cNvPr>
          <p:cNvSpPr>
            <a:spLocks noGrp="1"/>
          </p:cNvSpPr>
          <p:nvPr>
            <p:ph type="sldNum" sz="quarter" idx="10"/>
          </p:nvPr>
        </p:nvSpPr>
        <p:spPr/>
        <p:txBody>
          <a:bodyPr/>
          <a:lstStyle>
            <a:lvl1pPr>
              <a:defRPr/>
            </a:lvl1pPr>
          </a:lstStyle>
          <a:p>
            <a:pPr>
              <a:defRPr/>
            </a:pPr>
            <a:fld id="{0FDA446B-EBAA-4039-A3CD-BE6A944F303D}" type="slidenum">
              <a:rPr lang="en-US" altLang="en-US"/>
              <a:pPr>
                <a:defRPr/>
              </a:pPr>
              <a:t>‹#›</a:t>
            </a:fld>
            <a:endParaRPr lang="en-US" altLang="en-US" sz="1400"/>
          </a:p>
        </p:txBody>
      </p:sp>
    </p:spTree>
    <p:extLst>
      <p:ext uri="{BB962C8B-B14F-4D97-AF65-F5344CB8AC3E}">
        <p14:creationId xmlns:p14="http://schemas.microsoft.com/office/powerpoint/2010/main" val="202850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E66611A8-2E2F-498A-8BAD-C045DCDD319D}"/>
              </a:ext>
            </a:extLst>
          </p:cNvPr>
          <p:cNvSpPr>
            <a:spLocks noGrp="1"/>
          </p:cNvSpPr>
          <p:nvPr>
            <p:ph type="sldNum" sz="quarter" idx="10"/>
          </p:nvPr>
        </p:nvSpPr>
        <p:spPr/>
        <p:txBody>
          <a:bodyPr/>
          <a:lstStyle>
            <a:lvl1pPr>
              <a:defRPr sz="1200"/>
            </a:lvl1pPr>
          </a:lstStyle>
          <a:p>
            <a:pPr>
              <a:defRPr/>
            </a:pPr>
            <a:fld id="{8451C6E7-4A35-4770-BD4C-E2124D68CA0A}" type="slidenum">
              <a:rPr lang="en-US" altLang="en-US"/>
              <a:pPr>
                <a:defRPr/>
              </a:pPr>
              <a:t>‹#›</a:t>
            </a:fld>
            <a:endParaRPr lang="en-US" altLang="en-US"/>
          </a:p>
        </p:txBody>
      </p:sp>
    </p:spTree>
    <p:extLst>
      <p:ext uri="{BB962C8B-B14F-4D97-AF65-F5344CB8AC3E}">
        <p14:creationId xmlns:p14="http://schemas.microsoft.com/office/powerpoint/2010/main" val="30634443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a:extLst>
              <a:ext uri="{FF2B5EF4-FFF2-40B4-BE49-F238E27FC236}">
                <a16:creationId xmlns:a16="http://schemas.microsoft.com/office/drawing/2014/main" id="{C4C44A6C-5D62-46CD-9E17-FAEC5FAD1C98}"/>
              </a:ext>
            </a:extLst>
          </p:cNvPr>
          <p:cNvSpPr>
            <a:spLocks noGrp="1"/>
          </p:cNvSpPr>
          <p:nvPr>
            <p:ph type="sldNum" sz="quarter" idx="10"/>
          </p:nvPr>
        </p:nvSpPr>
        <p:spPr/>
        <p:txBody>
          <a:bodyPr/>
          <a:lstStyle>
            <a:lvl1pPr>
              <a:defRPr/>
            </a:lvl1pPr>
          </a:lstStyle>
          <a:p>
            <a:pPr>
              <a:defRPr/>
            </a:pPr>
            <a:fld id="{F74991FC-CCD3-447D-92B8-DA99E907D0DE}" type="slidenum">
              <a:rPr lang="en-US" altLang="en-US"/>
              <a:pPr>
                <a:defRPr/>
              </a:pPr>
              <a:t>‹#›</a:t>
            </a:fld>
            <a:endParaRPr lang="en-US" altLang="en-US" sz="1400"/>
          </a:p>
        </p:txBody>
      </p:sp>
    </p:spTree>
    <p:extLst>
      <p:ext uri="{BB962C8B-B14F-4D97-AF65-F5344CB8AC3E}">
        <p14:creationId xmlns:p14="http://schemas.microsoft.com/office/powerpoint/2010/main" val="3984589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73E2B081-38D3-4FAD-8DB1-373AC85140D3}"/>
              </a:ext>
            </a:extLst>
          </p:cNvPr>
          <p:cNvSpPr>
            <a:spLocks noGrp="1"/>
          </p:cNvSpPr>
          <p:nvPr>
            <p:ph type="sldNum" sz="quarter" idx="10"/>
          </p:nvPr>
        </p:nvSpPr>
        <p:spPr/>
        <p:txBody>
          <a:bodyPr/>
          <a:lstStyle>
            <a:lvl1pPr>
              <a:defRPr/>
            </a:lvl1pPr>
          </a:lstStyle>
          <a:p>
            <a:pPr>
              <a:defRPr/>
            </a:pPr>
            <a:fld id="{EFAF7764-BF67-4A03-82D9-7B4F918CBB6E}" type="slidenum">
              <a:rPr lang="en-US" altLang="en-US"/>
              <a:pPr>
                <a:defRPr/>
              </a:pPr>
              <a:t>‹#›</a:t>
            </a:fld>
            <a:endParaRPr lang="en-US" altLang="en-US" sz="1400"/>
          </a:p>
        </p:txBody>
      </p:sp>
    </p:spTree>
    <p:extLst>
      <p:ext uri="{BB962C8B-B14F-4D97-AF65-F5344CB8AC3E}">
        <p14:creationId xmlns:p14="http://schemas.microsoft.com/office/powerpoint/2010/main" val="1822799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with Two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479425" y="1437371"/>
            <a:ext cx="8229600" cy="1813832"/>
          </a:xfrm>
        </p:spPr>
        <p:txBody>
          <a:bodyPr/>
          <a:lstStyle/>
          <a:p>
            <a:pPr lvl="0"/>
            <a:r>
              <a:rPr lang="en-US"/>
              <a:t>Click to edit Master text styles</a:t>
            </a:r>
          </a:p>
        </p:txBody>
      </p:sp>
      <p:sp>
        <p:nvSpPr>
          <p:cNvPr id="6" name="Content Placeholder 3"/>
          <p:cNvSpPr>
            <a:spLocks noGrp="1"/>
          </p:cNvSpPr>
          <p:nvPr>
            <p:ph sz="half" idx="2"/>
          </p:nvPr>
        </p:nvSpPr>
        <p:spPr>
          <a:xfrm>
            <a:off x="457200" y="3309261"/>
            <a:ext cx="4040188" cy="296091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2"/>
          </p:nvPr>
        </p:nvSpPr>
        <p:spPr>
          <a:xfrm>
            <a:off x="4673600" y="3316518"/>
            <a:ext cx="4040188" cy="296091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6">
            <a:extLst>
              <a:ext uri="{FF2B5EF4-FFF2-40B4-BE49-F238E27FC236}">
                <a16:creationId xmlns:a16="http://schemas.microsoft.com/office/drawing/2014/main" id="{F8F63AB1-1176-44FE-A116-C199931CF1B3}"/>
              </a:ext>
            </a:extLst>
          </p:cNvPr>
          <p:cNvSpPr>
            <a:spLocks noGrp="1" noChangeArrowheads="1"/>
          </p:cNvSpPr>
          <p:nvPr>
            <p:ph type="sldNum" sz="quarter" idx="13"/>
          </p:nvPr>
        </p:nvSpPr>
        <p:spPr>
          <a:ln/>
        </p:spPr>
        <p:txBody>
          <a:bodyPr/>
          <a:lstStyle>
            <a:lvl1pPr>
              <a:defRPr/>
            </a:lvl1pPr>
          </a:lstStyle>
          <a:p>
            <a:pPr>
              <a:defRPr/>
            </a:pPr>
            <a:fld id="{A2F11D24-1536-4CD3-8FC2-C3135A47895B}" type="slidenum">
              <a:rPr lang="en-US" altLang="en-US"/>
              <a:pPr>
                <a:defRPr/>
              </a:pPr>
              <a:t>‹#›</a:t>
            </a:fld>
            <a:endParaRPr lang="en-US" altLang="en-US"/>
          </a:p>
        </p:txBody>
      </p:sp>
    </p:spTree>
    <p:extLst>
      <p:ext uri="{BB962C8B-B14F-4D97-AF65-F5344CB8AC3E}">
        <p14:creationId xmlns:p14="http://schemas.microsoft.com/office/powerpoint/2010/main" val="162549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a:extLst>
              <a:ext uri="{FF2B5EF4-FFF2-40B4-BE49-F238E27FC236}">
                <a16:creationId xmlns:a16="http://schemas.microsoft.com/office/drawing/2014/main" id="{9C413BBF-9057-4873-9A81-9F86BDE7AB42}"/>
              </a:ext>
            </a:extLst>
          </p:cNvPr>
          <p:cNvSpPr>
            <a:spLocks noGrp="1"/>
          </p:cNvSpPr>
          <p:nvPr>
            <p:ph type="sldNum" sz="quarter" idx="10"/>
          </p:nvPr>
        </p:nvSpPr>
        <p:spPr/>
        <p:txBody>
          <a:bodyPr/>
          <a:lstStyle>
            <a:lvl1pPr>
              <a:defRPr/>
            </a:lvl1pPr>
          </a:lstStyle>
          <a:p>
            <a:pPr>
              <a:defRPr/>
            </a:pPr>
            <a:fld id="{40CD88A5-CA2C-48DD-B3A1-E2A33D4EF3D7}" type="slidenum">
              <a:rPr lang="en-US" altLang="en-US"/>
              <a:pPr>
                <a:defRPr/>
              </a:pPr>
              <a:t>‹#›</a:t>
            </a:fld>
            <a:endParaRPr lang="en-US" altLang="en-US" sz="1400"/>
          </a:p>
        </p:txBody>
      </p:sp>
    </p:spTree>
    <p:extLst>
      <p:ext uri="{BB962C8B-B14F-4D97-AF65-F5344CB8AC3E}">
        <p14:creationId xmlns:p14="http://schemas.microsoft.com/office/powerpoint/2010/main" val="369232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endParaRPr lang="en-US" dirty="0"/>
          </a:p>
        </p:txBody>
      </p:sp>
      <p:sp>
        <p:nvSpPr>
          <p:cNvPr id="3" name="Slide Number Placeholder 4">
            <a:extLst>
              <a:ext uri="{FF2B5EF4-FFF2-40B4-BE49-F238E27FC236}">
                <a16:creationId xmlns:a16="http://schemas.microsoft.com/office/drawing/2014/main" id="{4811D066-1A88-4AFD-85CA-5440B10902BC}"/>
              </a:ext>
            </a:extLst>
          </p:cNvPr>
          <p:cNvSpPr>
            <a:spLocks noGrp="1"/>
          </p:cNvSpPr>
          <p:nvPr>
            <p:ph type="sldNum" sz="quarter" idx="10"/>
          </p:nvPr>
        </p:nvSpPr>
        <p:spPr/>
        <p:txBody>
          <a:bodyPr/>
          <a:lstStyle>
            <a:lvl1pPr>
              <a:defRPr/>
            </a:lvl1pPr>
          </a:lstStyle>
          <a:p>
            <a:pPr>
              <a:defRPr/>
            </a:pPr>
            <a:fld id="{457D0E41-BC56-4431-B6C3-AEDA4A6800B3}" type="slidenum">
              <a:rPr lang="en-US" altLang="en-US"/>
              <a:pPr>
                <a:defRPr/>
              </a:pPr>
              <a:t>‹#›</a:t>
            </a:fld>
            <a:endParaRPr lang="en-US" altLang="en-US" sz="1400"/>
          </a:p>
        </p:txBody>
      </p:sp>
    </p:spTree>
    <p:extLst>
      <p:ext uri="{BB962C8B-B14F-4D97-AF65-F5344CB8AC3E}">
        <p14:creationId xmlns:p14="http://schemas.microsoft.com/office/powerpoint/2010/main" val="41410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4BE03EF-BB74-4A27-A857-34FCACD3C1A3}"/>
              </a:ext>
            </a:extLst>
          </p:cNvPr>
          <p:cNvSpPr>
            <a:spLocks noGrp="1"/>
          </p:cNvSpPr>
          <p:nvPr>
            <p:ph type="sldNum" sz="quarter" idx="10"/>
          </p:nvPr>
        </p:nvSpPr>
        <p:spPr/>
        <p:txBody>
          <a:bodyPr/>
          <a:lstStyle>
            <a:lvl1pPr>
              <a:defRPr/>
            </a:lvl1pPr>
          </a:lstStyle>
          <a:p>
            <a:pPr>
              <a:defRPr/>
            </a:pPr>
            <a:fld id="{914B41CD-FE1E-438D-B229-43C0BCB4F4A2}" type="slidenum">
              <a:rPr lang="en-US" altLang="en-US"/>
              <a:pPr>
                <a:defRPr/>
              </a:pPr>
              <a:t>‹#›</a:t>
            </a:fld>
            <a:endParaRPr lang="en-US" altLang="en-US" sz="1400"/>
          </a:p>
        </p:txBody>
      </p:sp>
    </p:spTree>
    <p:extLst>
      <p:ext uri="{BB962C8B-B14F-4D97-AF65-F5344CB8AC3E}">
        <p14:creationId xmlns:p14="http://schemas.microsoft.com/office/powerpoint/2010/main" val="72999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9F04D939-D0A0-4968-A4B9-D3C89D94929E}"/>
              </a:ext>
            </a:extLst>
          </p:cNvPr>
          <p:cNvSpPr>
            <a:spLocks noGrp="1"/>
          </p:cNvSpPr>
          <p:nvPr>
            <p:ph type="sldNum" sz="quarter" idx="10"/>
          </p:nvPr>
        </p:nvSpPr>
        <p:spPr/>
        <p:txBody>
          <a:bodyPr/>
          <a:lstStyle>
            <a:lvl1pPr>
              <a:defRPr/>
            </a:lvl1pPr>
          </a:lstStyle>
          <a:p>
            <a:pPr>
              <a:defRPr/>
            </a:pPr>
            <a:fld id="{F1B5297B-80EE-4DC8-98FD-E2893D2795C3}" type="slidenum">
              <a:rPr lang="en-US" altLang="en-US"/>
              <a:pPr>
                <a:defRPr/>
              </a:pPr>
              <a:t>‹#›</a:t>
            </a:fld>
            <a:endParaRPr lang="en-US" altLang="en-US" sz="1400"/>
          </a:p>
        </p:txBody>
      </p:sp>
    </p:spTree>
    <p:extLst>
      <p:ext uri="{BB962C8B-B14F-4D97-AF65-F5344CB8AC3E}">
        <p14:creationId xmlns:p14="http://schemas.microsoft.com/office/powerpoint/2010/main" val="1268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a:extLst>
              <a:ext uri="{FF2B5EF4-FFF2-40B4-BE49-F238E27FC236}">
                <a16:creationId xmlns:a16="http://schemas.microsoft.com/office/drawing/2014/main" id="{9EDDC225-30EE-496C-AD39-CEEB5129BF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15684DB7-F619-455F-B466-2C2596111EA6}"/>
              </a:ext>
            </a:extLst>
          </p:cNvPr>
          <p:cNvSpPr>
            <a:spLocks noGrp="1" noChangeArrowheads="1"/>
          </p:cNvSpPr>
          <p:nvPr>
            <p:ph type="title"/>
          </p:nvPr>
        </p:nvSpPr>
        <p:spPr bwMode="auto">
          <a:xfrm>
            <a:off x="469900" y="779463"/>
            <a:ext cx="822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8F34CD3-6BCE-40DB-B62B-248A7DAF446C}"/>
              </a:ext>
            </a:extLst>
          </p:cNvPr>
          <p:cNvSpPr>
            <a:spLocks noGrp="1" noChangeArrowheads="1"/>
          </p:cNvSpPr>
          <p:nvPr>
            <p:ph type="body" idx="1"/>
          </p:nvPr>
        </p:nvSpPr>
        <p:spPr bwMode="auto">
          <a:xfrm>
            <a:off x="469900" y="1438275"/>
            <a:ext cx="82438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a:t>Fourth level</a:t>
            </a:r>
          </a:p>
          <a:p>
            <a:pPr lvl="4"/>
            <a:r>
              <a:rPr lang="en-US" altLang="en-US"/>
              <a:t>Fifth level</a:t>
            </a:r>
          </a:p>
        </p:txBody>
      </p:sp>
      <p:sp>
        <p:nvSpPr>
          <p:cNvPr id="11270" name="Rectangle 6">
            <a:extLst>
              <a:ext uri="{FF2B5EF4-FFF2-40B4-BE49-F238E27FC236}">
                <a16:creationId xmlns:a16="http://schemas.microsoft.com/office/drawing/2014/main" id="{783F8121-31A0-4CFD-ACA7-CFE414E9F7EB}"/>
              </a:ext>
            </a:extLst>
          </p:cNvPr>
          <p:cNvSpPr>
            <a:spLocks noGrp="1" noChangeArrowheads="1"/>
          </p:cNvSpPr>
          <p:nvPr>
            <p:ph type="sldNum" sz="quarter" idx="4"/>
          </p:nvPr>
        </p:nvSpPr>
        <p:spPr bwMode="auto">
          <a:xfrm>
            <a:off x="7392988" y="6616700"/>
            <a:ext cx="1751012" cy="24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000" b="1">
                <a:ea typeface="Osaka"/>
                <a:cs typeface="Arial" panose="020B0604020202020204" pitchFamily="34" charset="0"/>
              </a:defRPr>
            </a:lvl1pPr>
          </a:lstStyle>
          <a:p>
            <a:pPr>
              <a:defRPr/>
            </a:pPr>
            <a:fld id="{51B4EFD1-35D9-4887-9EF5-61B205A3FA24}" type="slidenum">
              <a:rPr lang="en-US" altLang="en-US"/>
              <a:pPr>
                <a:defRPr/>
              </a:pPr>
              <a:t>‹#›</a:t>
            </a:fld>
            <a:endParaRPr lang="en-US" altLang="en-US"/>
          </a:p>
        </p:txBody>
      </p:sp>
      <p:sp>
        <p:nvSpPr>
          <p:cNvPr id="1030" name="TextBox 12">
            <a:extLst>
              <a:ext uri="{FF2B5EF4-FFF2-40B4-BE49-F238E27FC236}">
                <a16:creationId xmlns:a16="http://schemas.microsoft.com/office/drawing/2014/main" id="{E50EA82D-F1D9-49D3-9CE7-E18982B415D2}"/>
              </a:ext>
            </a:extLst>
          </p:cNvPr>
          <p:cNvSpPr txBox="1">
            <a:spLocks noChangeArrowheads="1"/>
          </p:cNvSpPr>
          <p:nvPr/>
        </p:nvSpPr>
        <p:spPr bwMode="auto">
          <a:xfrm>
            <a:off x="4352925" y="6208713"/>
            <a:ext cx="4760913" cy="400050"/>
          </a:xfrm>
          <a:prstGeom prst="rect">
            <a:avLst/>
          </a:prstGeom>
          <a:solidFill>
            <a:srgbClr val="91A3BB"/>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1000" dirty="0">
                <a:latin typeface="Georgia" pitchFamily="18" charset="0"/>
              </a:rPr>
              <a:t>521: Supervisor Training </a:t>
            </a:r>
            <a:r>
              <a:rPr lang="en-US" sz="1000" dirty="0" smtClean="0">
                <a:latin typeface="Georgia" pitchFamily="18" charset="0"/>
              </a:rPr>
              <a:t>Series Remote</a:t>
            </a:r>
            <a:endParaRPr lang="en-US" sz="1000" dirty="0">
              <a:latin typeface="Georgia" pitchFamily="18" charset="0"/>
            </a:endParaRPr>
          </a:p>
          <a:p>
            <a:pPr algn="r">
              <a:defRPr/>
            </a:pPr>
            <a:r>
              <a:rPr lang="en-US" sz="1000" dirty="0">
                <a:latin typeface="Georgia" pitchFamily="18" charset="0"/>
              </a:rPr>
              <a:t>Module 3: The Middle/Work Phase of  Supervision</a:t>
            </a:r>
          </a:p>
        </p:txBody>
      </p:sp>
      <p:sp>
        <p:nvSpPr>
          <p:cNvPr id="1032" name="TextBox 14">
            <a:extLst>
              <a:ext uri="{FF2B5EF4-FFF2-40B4-BE49-F238E27FC236}">
                <a16:creationId xmlns:a16="http://schemas.microsoft.com/office/drawing/2014/main" id="{531711A0-AC39-48D5-94DE-62B3B3443929}"/>
              </a:ext>
            </a:extLst>
          </p:cNvPr>
          <p:cNvSpPr txBox="1">
            <a:spLocks noChangeArrowheads="1"/>
          </p:cNvSpPr>
          <p:nvPr userDrawn="1"/>
        </p:nvSpPr>
        <p:spPr bwMode="auto">
          <a:xfrm>
            <a:off x="14288" y="6208713"/>
            <a:ext cx="4197350" cy="400050"/>
          </a:xfrm>
          <a:prstGeom prst="rect">
            <a:avLst/>
          </a:prstGeom>
          <a:solidFill>
            <a:srgbClr val="91A3BB"/>
          </a:solidFill>
          <a:ln w="6350">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1000" dirty="0">
                <a:latin typeface="Georgia" pitchFamily="18" charset="0"/>
              </a:rPr>
              <a:t>The Pennsylvania Child Welfare Resource </a:t>
            </a:r>
            <a:r>
              <a:rPr lang="en-US" sz="1000" dirty="0" smtClean="0">
                <a:latin typeface="Georgia" pitchFamily="18" charset="0"/>
              </a:rPr>
              <a:t>Center</a:t>
            </a:r>
          </a:p>
          <a:p>
            <a:pPr>
              <a:defRPr/>
            </a:pPr>
            <a:endParaRPr lang="en-US" sz="1000" dirty="0">
              <a:latin typeface="Georgia" pitchFamily="18" charset="0"/>
            </a:endParaRPr>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68" r:id="rId5"/>
    <p:sldLayoutId id="2147484773" r:id="rId6"/>
    <p:sldLayoutId id="2147484774" r:id="rId7"/>
    <p:sldLayoutId id="2147484775" r:id="rId8"/>
    <p:sldLayoutId id="2147484776" r:id="rId9"/>
    <p:sldLayoutId id="214748477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700" b="1">
          <a:solidFill>
            <a:srgbClr val="948151"/>
          </a:solidFill>
          <a:latin typeface="+mj-lt"/>
          <a:ea typeface="+mj-ea"/>
          <a:cs typeface="Osaka"/>
        </a:defRPr>
      </a:lvl1pPr>
      <a:lvl2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hyperlink" Target="http://www.engr.ncsu.edu/learningstyles/ilsweb.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pacwrc-media.pitt.edu/Foundations1/Foundations1.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www.pacwrc.pitt.edu/Videos/TBLSimVideo2018.mp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pbs.org/wgbh/nova/body/mirror-neurons.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multiplyingconnections.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3">
            <a:extLst>
              <a:ext uri="{FF2B5EF4-FFF2-40B4-BE49-F238E27FC236}">
                <a16:creationId xmlns:a16="http://schemas.microsoft.com/office/drawing/2014/main" id="{07C3AB09-616C-4E0A-8855-0BF3FA8CE9D5}"/>
              </a:ext>
            </a:extLst>
          </p:cNvPr>
          <p:cNvSpPr>
            <a:spLocks noGrp="1"/>
          </p:cNvSpPr>
          <p:nvPr>
            <p:ph type="body" sz="quarter" idx="10"/>
          </p:nvPr>
        </p:nvSpPr>
        <p:spPr>
          <a:xfrm>
            <a:off x="304800" y="1263650"/>
            <a:ext cx="8534400" cy="914400"/>
          </a:xfrm>
        </p:spPr>
        <p:txBody>
          <a:bodyPr/>
          <a:lstStyle/>
          <a:p>
            <a:pPr eaLnBrk="1" hangingPunct="1"/>
            <a:r>
              <a:rPr lang="en-US" altLang="en-US" dirty="0"/>
              <a:t>521: Supervisor Training Series Remote</a:t>
            </a:r>
          </a:p>
        </p:txBody>
      </p:sp>
      <p:sp>
        <p:nvSpPr>
          <p:cNvPr id="5" name="Text Placeholder 4">
            <a:extLst>
              <a:ext uri="{FF2B5EF4-FFF2-40B4-BE49-F238E27FC236}">
                <a16:creationId xmlns:a16="http://schemas.microsoft.com/office/drawing/2014/main" id="{C63E05F0-D1CE-4E62-BCEF-FF53A47BCDF6}"/>
              </a:ext>
            </a:extLst>
          </p:cNvPr>
          <p:cNvSpPr>
            <a:spLocks noGrp="1"/>
          </p:cNvSpPr>
          <p:nvPr>
            <p:ph type="body" sz="quarter" idx="11"/>
          </p:nvPr>
        </p:nvSpPr>
        <p:spPr>
          <a:xfrm>
            <a:off x="342900" y="2043113"/>
            <a:ext cx="8531225" cy="304800"/>
          </a:xfrm>
        </p:spPr>
        <p:txBody>
          <a:bodyPr/>
          <a:lstStyle/>
          <a:p>
            <a:pPr eaLnBrk="1" hangingPunct="1">
              <a:defRPr/>
            </a:pPr>
            <a:r>
              <a:t>Module 3: The Middle/Work Phase of  Supervision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BF877CD4-88A3-405D-8F76-8A2382B8195F}"/>
              </a:ext>
            </a:extLst>
          </p:cNvPr>
          <p:cNvSpPr>
            <a:spLocks noGrp="1"/>
          </p:cNvSpPr>
          <p:nvPr>
            <p:ph idx="1"/>
          </p:nvPr>
        </p:nvSpPr>
        <p:spPr>
          <a:xfrm>
            <a:off x="469900" y="1438275"/>
            <a:ext cx="8248650" cy="4779963"/>
          </a:xfrm>
        </p:spPr>
        <p:txBody>
          <a:bodyPr/>
          <a:lstStyle/>
          <a:p>
            <a:pPr eaLnBrk="1" hangingPunct="1">
              <a:spcAft>
                <a:spcPts val="4800"/>
              </a:spcAft>
            </a:pPr>
            <a:r>
              <a:rPr lang="en-US" altLang="en-US" sz="2800" b="1"/>
              <a:t>Administrative Supervision</a:t>
            </a:r>
          </a:p>
          <a:p>
            <a:pPr eaLnBrk="1" hangingPunct="1">
              <a:spcAft>
                <a:spcPts val="4800"/>
              </a:spcAft>
            </a:pPr>
            <a:r>
              <a:rPr lang="en-US" altLang="en-US" sz="2800" b="1"/>
              <a:t>Educational Supervision</a:t>
            </a:r>
          </a:p>
          <a:p>
            <a:pPr eaLnBrk="1" hangingPunct="1">
              <a:spcAft>
                <a:spcPts val="4800"/>
              </a:spcAft>
            </a:pPr>
            <a:r>
              <a:rPr lang="en-US" altLang="en-US" sz="2800" b="1"/>
              <a:t>Clinical Supervision</a:t>
            </a:r>
          </a:p>
          <a:p>
            <a:pPr eaLnBrk="1" hangingPunct="1">
              <a:spcAft>
                <a:spcPts val="3600"/>
              </a:spcAft>
              <a:buFontTx/>
              <a:buNone/>
            </a:pPr>
            <a:endParaRPr lang="en-US" altLang="en-US" sz="2800" b="1"/>
          </a:p>
          <a:p>
            <a:pPr eaLnBrk="1" hangingPunct="1">
              <a:spcAft>
                <a:spcPts val="3600"/>
              </a:spcAft>
              <a:buFontTx/>
              <a:buNone/>
            </a:pPr>
            <a:endParaRPr lang="en-US" altLang="en-US" sz="2600"/>
          </a:p>
        </p:txBody>
      </p:sp>
      <p:sp>
        <p:nvSpPr>
          <p:cNvPr id="3" name="Title 2">
            <a:extLst>
              <a:ext uri="{FF2B5EF4-FFF2-40B4-BE49-F238E27FC236}">
                <a16:creationId xmlns:a16="http://schemas.microsoft.com/office/drawing/2014/main" id="{34E1DC1B-F111-427A-8545-5DA04101EE77}"/>
              </a:ext>
            </a:extLst>
          </p:cNvPr>
          <p:cNvSpPr>
            <a:spLocks noGrp="1"/>
          </p:cNvSpPr>
          <p:nvPr>
            <p:ph type="title"/>
          </p:nvPr>
        </p:nvSpPr>
        <p:spPr>
          <a:xfrm>
            <a:off x="469900" y="900113"/>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Roles of Supervision</a:t>
            </a:r>
            <a:br>
              <a:rPr lang="en-US" dirty="0">
                <a:cs typeface="+mj-cs"/>
              </a:rPr>
            </a:br>
            <a:endParaRPr lang="en-US" dirty="0">
              <a:cs typeface="+mj-cs"/>
            </a:endParaRPr>
          </a:p>
        </p:txBody>
      </p:sp>
      <p:sp>
        <p:nvSpPr>
          <p:cNvPr id="7" name="Right Arrow 6">
            <a:extLst>
              <a:ext uri="{FF2B5EF4-FFF2-40B4-BE49-F238E27FC236}">
                <a16:creationId xmlns:a16="http://schemas.microsoft.com/office/drawing/2014/main" id="{5FF43880-E3E8-41D6-849F-E92CD9582DB6}"/>
              </a:ext>
            </a:extLst>
          </p:cNvPr>
          <p:cNvSpPr/>
          <p:nvPr/>
        </p:nvSpPr>
        <p:spPr>
          <a:xfrm>
            <a:off x="6934200" y="5029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557" name="Slide Number Placeholder 7">
            <a:extLst>
              <a:ext uri="{FF2B5EF4-FFF2-40B4-BE49-F238E27FC236}">
                <a16:creationId xmlns:a16="http://schemas.microsoft.com/office/drawing/2014/main" id="{952A928E-8977-4663-9E12-9E644DD6FC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A5D86F1-6E9B-48A7-9B21-6F14E298434C}" type="slidenum">
              <a:rPr lang="en-US" altLang="en-US" sz="1200" smtClean="0">
                <a:latin typeface="Arial" panose="020B0604020202020204" pitchFamily="34" charset="0"/>
                <a:cs typeface="Arial" panose="020B0604020202020204" pitchFamily="34" charset="0"/>
              </a:rPr>
              <a:pPr>
                <a:spcBef>
                  <a:spcPct val="0"/>
                </a:spcBef>
                <a:buFontTx/>
                <a:buNone/>
              </a:pPr>
              <a:t>10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a:extLst>
              <a:ext uri="{FF2B5EF4-FFF2-40B4-BE49-F238E27FC236}">
                <a16:creationId xmlns:a16="http://schemas.microsoft.com/office/drawing/2014/main" id="{40FED8DF-2100-4E28-BE36-149A1A440F08}"/>
              </a:ext>
            </a:extLst>
          </p:cNvPr>
          <p:cNvSpPr>
            <a:spLocks noGrp="1"/>
          </p:cNvSpPr>
          <p:nvPr>
            <p:ph idx="1"/>
          </p:nvPr>
        </p:nvSpPr>
        <p:spPr>
          <a:xfrm>
            <a:off x="439738" y="1570038"/>
            <a:ext cx="8248650" cy="4586287"/>
          </a:xfrm>
        </p:spPr>
        <p:txBody>
          <a:bodyPr/>
          <a:lstStyle/>
          <a:p>
            <a:pPr marL="0" indent="0" eaLnBrk="1" hangingPunct="1">
              <a:buFontTx/>
              <a:buNone/>
            </a:pPr>
            <a:r>
              <a:rPr lang="en-US" altLang="en-US" sz="3600"/>
              <a:t>Adult developmental tasks increasingly move toward occupational role competence and away from the more physical developmental tasks of childhood.</a:t>
            </a:r>
          </a:p>
        </p:txBody>
      </p:sp>
      <p:sp>
        <p:nvSpPr>
          <p:cNvPr id="3" name="Title 2">
            <a:extLst>
              <a:ext uri="{FF2B5EF4-FFF2-40B4-BE49-F238E27FC236}">
                <a16:creationId xmlns:a16="http://schemas.microsoft.com/office/drawing/2014/main" id="{563F92F0-C26B-4E89-BFFB-EF05BAFC1C83}"/>
              </a:ext>
            </a:extLst>
          </p:cNvPr>
          <p:cNvSpPr>
            <a:spLocks noGrp="1"/>
          </p:cNvSpPr>
          <p:nvPr>
            <p:ph type="title"/>
          </p:nvPr>
        </p:nvSpPr>
        <p:spPr>
          <a:xfrm>
            <a:off x="469900" y="854075"/>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Readiness-to-Learn</a:t>
            </a:r>
            <a:br>
              <a:rPr lang="en-US" dirty="0">
                <a:cs typeface="+mj-cs"/>
              </a:rPr>
            </a:br>
            <a:endParaRPr lang="en-US" dirty="0">
              <a:cs typeface="+mj-cs"/>
            </a:endParaRPr>
          </a:p>
        </p:txBody>
      </p:sp>
      <p:sp>
        <p:nvSpPr>
          <p:cNvPr id="115716" name="Slide Number Placeholder 5">
            <a:extLst>
              <a:ext uri="{FF2B5EF4-FFF2-40B4-BE49-F238E27FC236}">
                <a16:creationId xmlns:a16="http://schemas.microsoft.com/office/drawing/2014/main" id="{DFB5A4A9-913F-45AD-8F19-E7B58145D5A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9B91D70-C889-4E7F-9060-B9CDDC27DCE7}" type="slidenum">
              <a:rPr lang="en-US" altLang="en-US" sz="1200" smtClean="0">
                <a:latin typeface="Arial" panose="020B0604020202020204" pitchFamily="34" charset="0"/>
                <a:cs typeface="Arial" panose="020B0604020202020204" pitchFamily="34" charset="0"/>
              </a:rPr>
              <a:pPr>
                <a:spcBef>
                  <a:spcPct val="0"/>
                </a:spcBef>
                <a:buFontTx/>
                <a:buNone/>
              </a:pPr>
              <a:t>100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1">
            <a:extLst>
              <a:ext uri="{FF2B5EF4-FFF2-40B4-BE49-F238E27FC236}">
                <a16:creationId xmlns:a16="http://schemas.microsoft.com/office/drawing/2014/main" id="{62498203-DBE0-4C63-B388-BCA518F30594}"/>
              </a:ext>
            </a:extLst>
          </p:cNvPr>
          <p:cNvSpPr>
            <a:spLocks noGrp="1"/>
          </p:cNvSpPr>
          <p:nvPr>
            <p:ph idx="1"/>
          </p:nvPr>
        </p:nvSpPr>
        <p:spPr>
          <a:xfrm>
            <a:off x="469900" y="1524000"/>
            <a:ext cx="8248650" cy="4678363"/>
          </a:xfrm>
        </p:spPr>
        <p:txBody>
          <a:bodyPr/>
          <a:lstStyle/>
          <a:p>
            <a:pPr marL="0" indent="0" eaLnBrk="1" hangingPunct="1">
              <a:buNone/>
              <a:defRPr/>
            </a:pPr>
            <a:r>
              <a:rPr lang="en-US" sz="3600" dirty="0"/>
              <a:t>Young people tend to think of education as the accumulation of knowledge for use in the future. Adults tend to think of learning as a way to be more effective.</a:t>
            </a:r>
          </a:p>
          <a:p>
            <a:pPr eaLnBrk="1" hangingPunct="1">
              <a:buFontTx/>
              <a:buNone/>
              <a:defRPr/>
            </a:pPr>
            <a:endParaRPr lang="en-US" dirty="0"/>
          </a:p>
        </p:txBody>
      </p:sp>
      <p:sp>
        <p:nvSpPr>
          <p:cNvPr id="3" name="Title 2">
            <a:extLst>
              <a:ext uri="{FF2B5EF4-FFF2-40B4-BE49-F238E27FC236}">
                <a16:creationId xmlns:a16="http://schemas.microsoft.com/office/drawing/2014/main" id="{9080CF45-9C29-4E06-A399-DE3C85A4102B}"/>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Center-Time Perspective</a:t>
            </a:r>
            <a:br>
              <a:rPr lang="en-US" dirty="0">
                <a:cs typeface="+mj-cs"/>
              </a:rPr>
            </a:br>
            <a:endParaRPr lang="en-US" dirty="0">
              <a:cs typeface="+mj-cs"/>
            </a:endParaRPr>
          </a:p>
        </p:txBody>
      </p:sp>
      <p:sp>
        <p:nvSpPr>
          <p:cNvPr id="116740" name="Slide Number Placeholder 5">
            <a:extLst>
              <a:ext uri="{FF2B5EF4-FFF2-40B4-BE49-F238E27FC236}">
                <a16:creationId xmlns:a16="http://schemas.microsoft.com/office/drawing/2014/main" id="{7E849860-56D8-4B1E-887B-56EA98A9538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45DD33B-ABFF-4B1C-9EA1-BC4814C06096}" type="slidenum">
              <a:rPr lang="en-US" altLang="en-US" sz="1200" smtClean="0">
                <a:latin typeface="Arial" panose="020B0604020202020204" pitchFamily="34" charset="0"/>
                <a:cs typeface="Arial" panose="020B0604020202020204" pitchFamily="34" charset="0"/>
              </a:rPr>
              <a:pPr>
                <a:spcBef>
                  <a:spcPct val="0"/>
                </a:spcBef>
                <a:buFontTx/>
                <a:buNone/>
              </a:pPr>
              <a:t>101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a:extLst>
              <a:ext uri="{FF2B5EF4-FFF2-40B4-BE49-F238E27FC236}">
                <a16:creationId xmlns:a16="http://schemas.microsoft.com/office/drawing/2014/main" id="{CA58FFB8-BBE0-49D6-BB60-02F7732AEA9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5E0A4E1-47F9-478D-AE25-186C8389BCC3}" type="slidenum">
              <a:rPr lang="en-US" altLang="en-US" sz="1000" smtClean="0">
                <a:latin typeface="Arial" panose="020B0604020202020204" pitchFamily="34" charset="0"/>
                <a:cs typeface="Arial" panose="020B0604020202020204" pitchFamily="34" charset="0"/>
              </a:rPr>
              <a:pPr>
                <a:spcBef>
                  <a:spcPct val="0"/>
                </a:spcBef>
                <a:buFontTx/>
                <a:buNone/>
              </a:pPr>
              <a:t>102</a:t>
            </a:fld>
            <a:endParaRPr lang="en-US" altLang="en-US" sz="1400">
              <a:latin typeface="Arial" panose="020B0604020202020204" pitchFamily="34" charset="0"/>
              <a:cs typeface="Arial" panose="020B0604020202020204" pitchFamily="34" charset="0"/>
            </a:endParaRPr>
          </a:p>
        </p:txBody>
      </p:sp>
      <p:pic>
        <p:nvPicPr>
          <p:cNvPr id="117763" name="Picture 3">
            <a:extLst>
              <a:ext uri="{FF2B5EF4-FFF2-40B4-BE49-F238E27FC236}">
                <a16:creationId xmlns:a16="http://schemas.microsoft.com/office/drawing/2014/main" id="{8D82F5CA-EB36-4836-BE12-2223A43789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 y="760413"/>
            <a:ext cx="75533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5">
            <a:extLst>
              <a:ext uri="{FF2B5EF4-FFF2-40B4-BE49-F238E27FC236}">
                <a16:creationId xmlns:a16="http://schemas.microsoft.com/office/drawing/2014/main" id="{D4CF9B04-1357-414F-B699-3856D03AF552}"/>
              </a:ext>
            </a:extLst>
          </p:cNvPr>
          <p:cNvSpPr>
            <a:spLocks noGrp="1"/>
          </p:cNvSpPr>
          <p:nvPr>
            <p:ph sz="half" idx="1"/>
          </p:nvPr>
        </p:nvSpPr>
        <p:spPr>
          <a:xfrm>
            <a:off x="685800" y="1384300"/>
            <a:ext cx="3810000" cy="4833938"/>
          </a:xfrm>
        </p:spPr>
        <p:txBody>
          <a:bodyPr/>
          <a:lstStyle/>
          <a:p>
            <a:pPr eaLnBrk="1" hangingPunct="1">
              <a:defRPr/>
            </a:pPr>
            <a:r>
              <a:rPr lang="en-US" sz="2800" dirty="0"/>
              <a:t>Active</a:t>
            </a:r>
          </a:p>
          <a:p>
            <a:pPr eaLnBrk="1" hangingPunct="1">
              <a:buFontTx/>
              <a:buNone/>
              <a:defRPr/>
            </a:pPr>
            <a:r>
              <a:rPr lang="en-US" sz="2800" dirty="0"/>
              <a:t>	</a:t>
            </a:r>
          </a:p>
          <a:p>
            <a:pPr eaLnBrk="1" hangingPunct="1">
              <a:defRPr/>
            </a:pPr>
            <a:r>
              <a:rPr lang="en-US" sz="2800" dirty="0"/>
              <a:t>Sensing</a:t>
            </a:r>
          </a:p>
          <a:p>
            <a:pPr eaLnBrk="1" hangingPunct="1">
              <a:buFontTx/>
              <a:buNone/>
              <a:defRPr/>
            </a:pPr>
            <a:endParaRPr lang="en-US" sz="2800" dirty="0"/>
          </a:p>
          <a:p>
            <a:pPr eaLnBrk="1" hangingPunct="1">
              <a:defRPr/>
            </a:pPr>
            <a:r>
              <a:rPr lang="en-US" sz="2800" dirty="0"/>
              <a:t>Visual	</a:t>
            </a:r>
          </a:p>
          <a:p>
            <a:pPr eaLnBrk="1" hangingPunct="1">
              <a:buFontTx/>
              <a:buNone/>
              <a:defRPr/>
            </a:pPr>
            <a:endParaRPr lang="en-US" sz="2800" dirty="0"/>
          </a:p>
          <a:p>
            <a:pPr eaLnBrk="1" hangingPunct="1">
              <a:defRPr/>
            </a:pPr>
            <a:r>
              <a:rPr lang="en-US" sz="2800" dirty="0"/>
              <a:t>Sequential</a:t>
            </a:r>
          </a:p>
          <a:p>
            <a:pPr eaLnBrk="1" hangingPunct="1">
              <a:defRPr/>
            </a:pPr>
            <a:endParaRPr lang="en-US" dirty="0"/>
          </a:p>
          <a:p>
            <a:pPr eaLnBrk="1" hangingPunct="1">
              <a:defRPr/>
            </a:pPr>
            <a:endParaRPr lang="en-US" dirty="0"/>
          </a:p>
          <a:p>
            <a:pPr marL="0" indent="0" eaLnBrk="1" hangingPunct="1">
              <a:buFontTx/>
              <a:buNone/>
              <a:defRPr/>
            </a:pPr>
            <a:r>
              <a:rPr lang="en-US" sz="1800" dirty="0"/>
              <a:t>(Felder &amp; </a:t>
            </a:r>
            <a:r>
              <a:rPr lang="en-US" sz="1800" dirty="0" err="1"/>
              <a:t>Soloman</a:t>
            </a:r>
            <a:r>
              <a:rPr lang="en-US" sz="1800" dirty="0"/>
              <a:t>, 1991)</a:t>
            </a:r>
          </a:p>
        </p:txBody>
      </p:sp>
      <p:sp>
        <p:nvSpPr>
          <p:cNvPr id="118787" name="Content Placeholder 6">
            <a:extLst>
              <a:ext uri="{FF2B5EF4-FFF2-40B4-BE49-F238E27FC236}">
                <a16:creationId xmlns:a16="http://schemas.microsoft.com/office/drawing/2014/main" id="{79B85E06-9F95-48FE-BD0D-73828048125B}"/>
              </a:ext>
            </a:extLst>
          </p:cNvPr>
          <p:cNvSpPr>
            <a:spLocks noGrp="1"/>
          </p:cNvSpPr>
          <p:nvPr>
            <p:ph sz="half" idx="2"/>
          </p:nvPr>
        </p:nvSpPr>
        <p:spPr>
          <a:xfrm>
            <a:off x="4648200" y="1384300"/>
            <a:ext cx="3810000" cy="4772025"/>
          </a:xfrm>
        </p:spPr>
        <p:txBody>
          <a:bodyPr/>
          <a:lstStyle/>
          <a:p>
            <a:pPr eaLnBrk="1" hangingPunct="1"/>
            <a:r>
              <a:rPr lang="en-US" altLang="en-US" sz="2800"/>
              <a:t>Reflector</a:t>
            </a:r>
          </a:p>
          <a:p>
            <a:pPr eaLnBrk="1" hangingPunct="1">
              <a:buFontTx/>
              <a:buNone/>
            </a:pPr>
            <a:endParaRPr lang="en-US" altLang="en-US" sz="2800"/>
          </a:p>
          <a:p>
            <a:pPr eaLnBrk="1" hangingPunct="1"/>
            <a:r>
              <a:rPr lang="en-US" altLang="en-US" sz="2800"/>
              <a:t>Intuitive</a:t>
            </a:r>
          </a:p>
          <a:p>
            <a:pPr eaLnBrk="1" hangingPunct="1">
              <a:buFontTx/>
              <a:buNone/>
            </a:pPr>
            <a:endParaRPr lang="en-US" altLang="en-US" sz="2800"/>
          </a:p>
          <a:p>
            <a:pPr eaLnBrk="1" hangingPunct="1"/>
            <a:r>
              <a:rPr lang="en-US" altLang="en-US" sz="2800"/>
              <a:t>Verbal</a:t>
            </a:r>
          </a:p>
          <a:p>
            <a:pPr eaLnBrk="1" hangingPunct="1">
              <a:buFontTx/>
              <a:buNone/>
            </a:pPr>
            <a:endParaRPr lang="en-US" altLang="en-US" sz="2800"/>
          </a:p>
          <a:p>
            <a:pPr eaLnBrk="1" hangingPunct="1"/>
            <a:r>
              <a:rPr lang="en-US" altLang="en-US" sz="2800"/>
              <a:t>Global</a:t>
            </a:r>
          </a:p>
        </p:txBody>
      </p:sp>
      <p:sp>
        <p:nvSpPr>
          <p:cNvPr id="118788" name="Title 2">
            <a:extLst>
              <a:ext uri="{FF2B5EF4-FFF2-40B4-BE49-F238E27FC236}">
                <a16:creationId xmlns:a16="http://schemas.microsoft.com/office/drawing/2014/main" id="{D5C9D6A7-1A25-4430-9972-3ED4A0414035}"/>
              </a:ext>
            </a:extLst>
          </p:cNvPr>
          <p:cNvSpPr>
            <a:spLocks noGrp="1"/>
          </p:cNvSpPr>
          <p:nvPr>
            <p:ph type="title"/>
          </p:nvPr>
        </p:nvSpPr>
        <p:spPr>
          <a:xfrm>
            <a:off x="685800" y="779463"/>
            <a:ext cx="7772400" cy="525462"/>
          </a:xfrm>
        </p:spPr>
        <p:txBody>
          <a:bodyPr/>
          <a:lstStyle/>
          <a:p>
            <a:pPr algn="ctr" eaLnBrk="1" hangingPunct="1"/>
            <a:r>
              <a:rPr lang="en-US" altLang="en-US" sz="2400"/>
              <a:t>Learning Styles</a:t>
            </a:r>
          </a:p>
        </p:txBody>
      </p:sp>
      <p:sp>
        <p:nvSpPr>
          <p:cNvPr id="118789" name="Slide Number Placeholder 7">
            <a:extLst>
              <a:ext uri="{FF2B5EF4-FFF2-40B4-BE49-F238E27FC236}">
                <a16:creationId xmlns:a16="http://schemas.microsoft.com/office/drawing/2014/main" id="{2DD1BD7C-C8F1-452D-B3B4-FDCA3C90F0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E818375-E211-47F1-99D9-EA191F2B68CB}" type="slidenum">
              <a:rPr lang="en-US" altLang="en-US" sz="1000" smtClean="0">
                <a:latin typeface="Arial" panose="020B0604020202020204" pitchFamily="34" charset="0"/>
                <a:cs typeface="Arial" panose="020B0604020202020204" pitchFamily="34" charset="0"/>
              </a:rPr>
              <a:pPr>
                <a:spcBef>
                  <a:spcPct val="0"/>
                </a:spcBef>
                <a:buFontTx/>
                <a:buNone/>
              </a:pPr>
              <a:t>103</a:t>
            </a:fld>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5">
            <a:extLst>
              <a:ext uri="{FF2B5EF4-FFF2-40B4-BE49-F238E27FC236}">
                <a16:creationId xmlns:a16="http://schemas.microsoft.com/office/drawing/2014/main" id="{140B95B3-E948-4B9E-810C-1C6A7562F37A}"/>
              </a:ext>
            </a:extLst>
          </p:cNvPr>
          <p:cNvSpPr>
            <a:spLocks noGrp="1"/>
          </p:cNvSpPr>
          <p:nvPr>
            <p:ph type="title"/>
          </p:nvPr>
        </p:nvSpPr>
        <p:spPr>
          <a:xfrm>
            <a:off x="469900" y="793750"/>
            <a:ext cx="8229600" cy="590550"/>
          </a:xfrm>
        </p:spPr>
        <p:txBody>
          <a:bodyPr/>
          <a:lstStyle/>
          <a:p>
            <a:pPr algn="ctr"/>
            <a:r>
              <a:rPr lang="en-US" altLang="en-US"/>
              <a:t>Learning Style Inventory</a:t>
            </a:r>
          </a:p>
        </p:txBody>
      </p:sp>
      <p:sp>
        <p:nvSpPr>
          <p:cNvPr id="7" name="Content Placeholder 6">
            <a:extLst>
              <a:ext uri="{FF2B5EF4-FFF2-40B4-BE49-F238E27FC236}">
                <a16:creationId xmlns:a16="http://schemas.microsoft.com/office/drawing/2014/main" id="{40ECEF78-718A-4C7B-A723-DBD49F96EBDB}"/>
              </a:ext>
            </a:extLst>
          </p:cNvPr>
          <p:cNvSpPr>
            <a:spLocks noGrp="1"/>
          </p:cNvSpPr>
          <p:nvPr>
            <p:ph idx="1"/>
          </p:nvPr>
        </p:nvSpPr>
        <p:spPr>
          <a:xfrm>
            <a:off x="469900" y="1438275"/>
            <a:ext cx="8248650" cy="4881563"/>
          </a:xfrm>
        </p:spPr>
        <p:txBody>
          <a:bodyPr/>
          <a:lstStyle/>
          <a:p>
            <a:pPr>
              <a:defRPr/>
            </a:pPr>
            <a:endParaRPr lang="en-US" u="sng" dirty="0">
              <a:hlinkClick r:id="rId2"/>
            </a:endParaRPr>
          </a:p>
          <a:p>
            <a:pPr>
              <a:defRPr/>
            </a:pPr>
            <a:endParaRPr lang="en-US" u="sng" dirty="0">
              <a:hlinkClick r:id="rId2"/>
            </a:endParaRPr>
          </a:p>
          <a:p>
            <a:pPr marL="0" indent="0">
              <a:buFontTx/>
              <a:buNone/>
              <a:defRPr/>
            </a:pPr>
            <a:r>
              <a:rPr lang="en-US" u="sng" dirty="0">
                <a:hlinkClick r:id="rId2"/>
              </a:rPr>
              <a:t>http://www.engr.ncsu.edu/learningstyles/ilsweb.html</a:t>
            </a:r>
            <a:r>
              <a:rPr lang="en-US" dirty="0"/>
              <a:t>.  </a:t>
            </a:r>
          </a:p>
          <a:p>
            <a:pPr marL="0" indent="0">
              <a:buFontTx/>
              <a:buNone/>
              <a:defRPr/>
            </a:pPr>
            <a:endParaRPr lang="en-US" dirty="0"/>
          </a:p>
        </p:txBody>
      </p:sp>
      <p:sp>
        <p:nvSpPr>
          <p:cNvPr id="119812" name="Slide Number Placeholder 4">
            <a:extLst>
              <a:ext uri="{FF2B5EF4-FFF2-40B4-BE49-F238E27FC236}">
                <a16:creationId xmlns:a16="http://schemas.microsoft.com/office/drawing/2014/main" id="{9B2367D4-38A4-4C1C-B486-BF8A6D3E99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D1DFD8B-5E83-4535-A48A-7D266A536ADE}" type="slidenum">
              <a:rPr lang="en-US" altLang="en-US" sz="1200" smtClean="0">
                <a:latin typeface="Arial" panose="020B0604020202020204" pitchFamily="34" charset="0"/>
                <a:cs typeface="Arial" panose="020B0604020202020204" pitchFamily="34" charset="0"/>
              </a:rPr>
              <a:pPr>
                <a:spcBef>
                  <a:spcPct val="0"/>
                </a:spcBef>
                <a:buFontTx/>
                <a:buNone/>
              </a:pPr>
              <a:t>104</a:t>
            </a:fld>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1">
            <a:extLst>
              <a:ext uri="{FF2B5EF4-FFF2-40B4-BE49-F238E27FC236}">
                <a16:creationId xmlns:a16="http://schemas.microsoft.com/office/drawing/2014/main" id="{A0D5C809-B50F-44E7-9CA9-A6A97FC01BDB}"/>
              </a:ext>
            </a:extLst>
          </p:cNvPr>
          <p:cNvSpPr>
            <a:spLocks noGrp="1"/>
          </p:cNvSpPr>
          <p:nvPr>
            <p:ph idx="1"/>
          </p:nvPr>
        </p:nvSpPr>
        <p:spPr>
          <a:xfrm>
            <a:off x="469900" y="1438275"/>
            <a:ext cx="8248650" cy="4881563"/>
          </a:xfrm>
        </p:spPr>
        <p:txBody>
          <a:bodyPr/>
          <a:lstStyle/>
          <a:p>
            <a:pPr eaLnBrk="1" hangingPunct="1">
              <a:buFontTx/>
              <a:buNone/>
            </a:pPr>
            <a:r>
              <a:rPr lang="en-US" altLang="en-US" b="1"/>
              <a:t>Day One</a:t>
            </a:r>
            <a:endParaRPr lang="en-US" altLang="en-US" sz="2800"/>
          </a:p>
          <a:p>
            <a:pPr eaLnBrk="1" hangingPunct="1"/>
            <a:r>
              <a:rPr lang="en-US" altLang="en-US"/>
              <a:t>Introduction</a:t>
            </a:r>
            <a:endParaRPr lang="en-US" altLang="en-US" sz="2800"/>
          </a:p>
          <a:p>
            <a:pPr eaLnBrk="1" hangingPunct="1"/>
            <a:r>
              <a:rPr lang="en-US" altLang="en-US"/>
              <a:t>Managing Time Based on Priorities</a:t>
            </a:r>
            <a:endParaRPr lang="en-US" altLang="en-US" sz="2800"/>
          </a:p>
          <a:p>
            <a:pPr eaLnBrk="1" hangingPunct="1"/>
            <a:r>
              <a:rPr lang="en-US" altLang="en-US"/>
              <a:t>Introduction to the Performance Management Cycle</a:t>
            </a:r>
            <a:endParaRPr lang="en-US" altLang="en-US" sz="2800"/>
          </a:p>
          <a:p>
            <a:pPr eaLnBrk="1" hangingPunct="1"/>
            <a:r>
              <a:rPr lang="en-US" altLang="en-US"/>
              <a:t>Defining Standards</a:t>
            </a:r>
            <a:endParaRPr lang="en-US" altLang="en-US" sz="2800"/>
          </a:p>
          <a:p>
            <a:pPr eaLnBrk="1" hangingPunct="1"/>
            <a:r>
              <a:rPr lang="en-US" altLang="en-US"/>
              <a:t>Assessing Performance</a:t>
            </a:r>
          </a:p>
          <a:p>
            <a:pPr eaLnBrk="1" hangingPunct="1"/>
            <a:r>
              <a:rPr lang="en-US" altLang="en-US"/>
              <a:t>Planning Performance Improvement</a:t>
            </a:r>
          </a:p>
          <a:p>
            <a:pPr eaLnBrk="1" hangingPunct="1"/>
            <a:r>
              <a:rPr lang="en-US" altLang="en-US"/>
              <a:t>Coaching</a:t>
            </a:r>
          </a:p>
          <a:p>
            <a:pPr eaLnBrk="1" hangingPunct="1"/>
            <a:endParaRPr lang="en-US" altLang="en-US"/>
          </a:p>
          <a:p>
            <a:pPr eaLnBrk="1" hangingPunct="1">
              <a:buFontTx/>
              <a:buNone/>
            </a:pPr>
            <a:endParaRPr lang="en-US" altLang="en-US"/>
          </a:p>
          <a:p>
            <a:pPr eaLnBrk="1" hangingPunct="1"/>
            <a:endParaRPr lang="en-US" altLang="en-US"/>
          </a:p>
        </p:txBody>
      </p:sp>
      <p:sp>
        <p:nvSpPr>
          <p:cNvPr id="120835" name="Title 2">
            <a:extLst>
              <a:ext uri="{FF2B5EF4-FFF2-40B4-BE49-F238E27FC236}">
                <a16:creationId xmlns:a16="http://schemas.microsoft.com/office/drawing/2014/main" id="{6FC31430-3596-4166-9D47-6A740F6DBA93}"/>
              </a:ext>
            </a:extLst>
          </p:cNvPr>
          <p:cNvSpPr>
            <a:spLocks noGrp="1"/>
          </p:cNvSpPr>
          <p:nvPr>
            <p:ph type="title"/>
          </p:nvPr>
        </p:nvSpPr>
        <p:spPr>
          <a:xfrm>
            <a:off x="469900" y="793750"/>
            <a:ext cx="8229600" cy="590550"/>
          </a:xfrm>
        </p:spPr>
        <p:txBody>
          <a:bodyPr/>
          <a:lstStyle/>
          <a:p>
            <a:pPr algn="ctr" eaLnBrk="1" hangingPunct="1"/>
            <a:r>
              <a:rPr lang="en-US" altLang="en-US" sz="2400"/>
              <a:t>Agenda</a:t>
            </a:r>
          </a:p>
        </p:txBody>
      </p:sp>
      <p:sp>
        <p:nvSpPr>
          <p:cNvPr id="6" name="Right Arrow 5">
            <a:extLst>
              <a:ext uri="{FF2B5EF4-FFF2-40B4-BE49-F238E27FC236}">
                <a16:creationId xmlns:a16="http://schemas.microsoft.com/office/drawing/2014/main" id="{0A2093CB-0CD6-451E-86F4-FA9BC90D6D90}"/>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837" name="Slide Number Placeholder 6">
            <a:extLst>
              <a:ext uri="{FF2B5EF4-FFF2-40B4-BE49-F238E27FC236}">
                <a16:creationId xmlns:a16="http://schemas.microsoft.com/office/drawing/2014/main" id="{2CC1BEE6-DE41-4C62-86DD-9E41F40BF4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93C290F-4CB3-427E-BCD3-33038E4208FA}" type="slidenum">
              <a:rPr lang="en-US" altLang="en-US" sz="1200" smtClean="0">
                <a:latin typeface="Arial" panose="020B0604020202020204" pitchFamily="34" charset="0"/>
                <a:cs typeface="Arial" panose="020B0604020202020204" pitchFamily="34" charset="0"/>
              </a:rPr>
              <a:pPr>
                <a:spcBef>
                  <a:spcPct val="0"/>
                </a:spcBef>
                <a:buFontTx/>
                <a:buNone/>
              </a:pPr>
              <a:t>105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
            <a:extLst>
              <a:ext uri="{FF2B5EF4-FFF2-40B4-BE49-F238E27FC236}">
                <a16:creationId xmlns:a16="http://schemas.microsoft.com/office/drawing/2014/main" id="{CF6E184A-35B8-4AAF-AEED-73A121B7CD29}"/>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21859" name="Content Placeholder 1">
            <a:extLst>
              <a:ext uri="{FF2B5EF4-FFF2-40B4-BE49-F238E27FC236}">
                <a16:creationId xmlns:a16="http://schemas.microsoft.com/office/drawing/2014/main" id="{565D8BA6-4607-4091-AE1D-CBB26C6A4CFE}"/>
              </a:ext>
            </a:extLst>
          </p:cNvPr>
          <p:cNvSpPr>
            <a:spLocks noGrp="1"/>
          </p:cNvSpPr>
          <p:nvPr>
            <p:ph idx="1"/>
          </p:nvPr>
        </p:nvSpPr>
        <p:spPr>
          <a:xfrm>
            <a:off x="469900" y="1438275"/>
            <a:ext cx="8248650" cy="4881563"/>
          </a:xfrm>
        </p:spPr>
        <p:txBody>
          <a:bodyPr/>
          <a:lstStyle/>
          <a:p>
            <a:pPr eaLnBrk="1" hangingPunct="1">
              <a:buFontTx/>
              <a:buNone/>
            </a:pPr>
            <a:r>
              <a:rPr lang="en-US" altLang="en-US" b="1"/>
              <a:t>Day Two</a:t>
            </a:r>
          </a:p>
          <a:p>
            <a:pPr eaLnBrk="1" hangingPunct="1"/>
            <a:r>
              <a:rPr lang="en-US" altLang="en-US"/>
              <a:t>Coaching (continued)</a:t>
            </a:r>
          </a:p>
          <a:p>
            <a:pPr eaLnBrk="1" hangingPunct="1"/>
            <a:r>
              <a:rPr lang="en-US" altLang="en-US"/>
              <a:t>The Middle/Work Phase Skills</a:t>
            </a:r>
          </a:p>
          <a:p>
            <a:pPr eaLnBrk="1" hangingPunct="1"/>
            <a:r>
              <a:rPr lang="en-US" altLang="en-US"/>
              <a:t>The Strength-Based, Solution-Focused Approach</a:t>
            </a:r>
          </a:p>
          <a:p>
            <a:pPr eaLnBrk="1" hangingPunct="1"/>
            <a:endParaRPr lang="en-US" altLang="en-US"/>
          </a:p>
        </p:txBody>
      </p:sp>
      <p:sp>
        <p:nvSpPr>
          <p:cNvPr id="121860" name="Slide Number Placeholder 6">
            <a:extLst>
              <a:ext uri="{FF2B5EF4-FFF2-40B4-BE49-F238E27FC236}">
                <a16:creationId xmlns:a16="http://schemas.microsoft.com/office/drawing/2014/main" id="{86A907FE-0B21-409D-9487-B5BCCE710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5B5BAA8-3C77-430D-82F3-DA1EB1D36EE0}" type="slidenum">
              <a:rPr lang="en-US" altLang="en-US" sz="1200" smtClean="0">
                <a:latin typeface="Arial" panose="020B0604020202020204" pitchFamily="34" charset="0"/>
                <a:cs typeface="Arial" panose="020B0604020202020204" pitchFamily="34" charset="0"/>
              </a:rPr>
              <a:pPr>
                <a:spcBef>
                  <a:spcPct val="0"/>
                </a:spcBef>
                <a:buFontTx/>
                <a:buNone/>
              </a:pPr>
              <a:t>106</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5649BD71-8C07-41C3-A0CD-77B22920D3A7}"/>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
            <a:extLst>
              <a:ext uri="{FF2B5EF4-FFF2-40B4-BE49-F238E27FC236}">
                <a16:creationId xmlns:a16="http://schemas.microsoft.com/office/drawing/2014/main" id="{682FF5CA-E6EE-4793-99DA-7D389A382507}"/>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22883" name="Content Placeholder 1">
            <a:extLst>
              <a:ext uri="{FF2B5EF4-FFF2-40B4-BE49-F238E27FC236}">
                <a16:creationId xmlns:a16="http://schemas.microsoft.com/office/drawing/2014/main" id="{63EAF7EF-76E0-45CD-914C-73C575807410}"/>
              </a:ext>
            </a:extLst>
          </p:cNvPr>
          <p:cNvSpPr>
            <a:spLocks noGrp="1"/>
          </p:cNvSpPr>
          <p:nvPr>
            <p:ph idx="1"/>
          </p:nvPr>
        </p:nvSpPr>
        <p:spPr>
          <a:xfrm>
            <a:off x="469900" y="1438275"/>
            <a:ext cx="8248650" cy="4881563"/>
          </a:xfrm>
        </p:spPr>
        <p:txBody>
          <a:bodyPr/>
          <a:lstStyle/>
          <a:p>
            <a:pPr eaLnBrk="1" hangingPunct="1">
              <a:buFontTx/>
              <a:buNone/>
            </a:pPr>
            <a:r>
              <a:rPr lang="en-US" altLang="en-US" b="1"/>
              <a:t>Day Three</a:t>
            </a:r>
          </a:p>
          <a:p>
            <a:pPr eaLnBrk="1" hangingPunct="1"/>
            <a:r>
              <a:rPr lang="en-US" altLang="en-US"/>
              <a:t>Reflective Supervision </a:t>
            </a:r>
          </a:p>
          <a:p>
            <a:pPr eaLnBrk="1" hangingPunct="1"/>
            <a:r>
              <a:rPr lang="en-US" altLang="en-US"/>
              <a:t>Supporting Critical Thinking </a:t>
            </a:r>
          </a:p>
          <a:p>
            <a:pPr eaLnBrk="1" hangingPunct="1"/>
            <a:r>
              <a:rPr lang="en-US" altLang="en-US"/>
              <a:t>The Teacher and Learner</a:t>
            </a:r>
          </a:p>
          <a:p>
            <a:pPr eaLnBrk="1" hangingPunct="1"/>
            <a:endParaRPr lang="en-US" altLang="en-US"/>
          </a:p>
          <a:p>
            <a:pPr eaLnBrk="1" hangingPunct="1"/>
            <a:endParaRPr lang="en-US" altLang="en-US"/>
          </a:p>
          <a:p>
            <a:pPr eaLnBrk="1" hangingPunct="1"/>
            <a:endParaRPr lang="en-US" altLang="en-US"/>
          </a:p>
        </p:txBody>
      </p:sp>
      <p:sp>
        <p:nvSpPr>
          <p:cNvPr id="122884" name="Slide Number Placeholder 6">
            <a:extLst>
              <a:ext uri="{FF2B5EF4-FFF2-40B4-BE49-F238E27FC236}">
                <a16:creationId xmlns:a16="http://schemas.microsoft.com/office/drawing/2014/main" id="{6D1BE6D8-9110-448E-AB79-A75344E7C50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96EE838-EBEB-4872-9552-FD3DDF8FE7B3}" type="slidenum">
              <a:rPr lang="en-US" altLang="en-US" sz="1200" smtClean="0">
                <a:latin typeface="Arial" panose="020B0604020202020204" pitchFamily="34" charset="0"/>
                <a:cs typeface="Arial" panose="020B0604020202020204" pitchFamily="34" charset="0"/>
              </a:rPr>
              <a:pPr>
                <a:spcBef>
                  <a:spcPct val="0"/>
                </a:spcBef>
                <a:buFontTx/>
                <a:buNone/>
              </a:pPr>
              <a:t>107</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9983497C-2953-4520-8C0D-3170A7FD7C2A}"/>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a:extLst>
              <a:ext uri="{FF2B5EF4-FFF2-40B4-BE49-F238E27FC236}">
                <a16:creationId xmlns:a16="http://schemas.microsoft.com/office/drawing/2014/main" id="{5804129E-FD68-46D7-8AE5-E4AA170129AB}"/>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23907" name="Content Placeholder 1">
            <a:extLst>
              <a:ext uri="{FF2B5EF4-FFF2-40B4-BE49-F238E27FC236}">
                <a16:creationId xmlns:a16="http://schemas.microsoft.com/office/drawing/2014/main" id="{1E31BF19-BA0F-4250-9FC7-FB808C6857FE}"/>
              </a:ext>
            </a:extLst>
          </p:cNvPr>
          <p:cNvSpPr>
            <a:spLocks noGrp="1"/>
          </p:cNvSpPr>
          <p:nvPr>
            <p:ph idx="1"/>
          </p:nvPr>
        </p:nvSpPr>
        <p:spPr>
          <a:xfrm>
            <a:off x="469900" y="1438275"/>
            <a:ext cx="8248650" cy="4881563"/>
          </a:xfrm>
        </p:spPr>
        <p:txBody>
          <a:bodyPr/>
          <a:lstStyle/>
          <a:p>
            <a:pPr eaLnBrk="1" hangingPunct="1">
              <a:buFontTx/>
              <a:buNone/>
            </a:pPr>
            <a:r>
              <a:rPr lang="en-US" altLang="en-US" b="1" dirty="0"/>
              <a:t>Day Four</a:t>
            </a:r>
          </a:p>
          <a:p>
            <a:pPr eaLnBrk="1" hangingPunct="1"/>
            <a:r>
              <a:rPr lang="en-US" altLang="en-US" dirty="0"/>
              <a:t>Putting it All Together</a:t>
            </a:r>
          </a:p>
          <a:p>
            <a:pPr eaLnBrk="1" hangingPunct="1"/>
            <a:r>
              <a:rPr lang="en-US" altLang="en-US" dirty="0"/>
              <a:t>Transfer of Learning</a:t>
            </a:r>
          </a:p>
          <a:p>
            <a:pPr eaLnBrk="1" hangingPunct="1"/>
            <a:r>
              <a:rPr lang="en-US" altLang="en-US" dirty="0"/>
              <a:t>Introduction to Foundations of Child Welfare Practice</a:t>
            </a:r>
          </a:p>
          <a:p>
            <a:pPr eaLnBrk="1" hangingPunct="1"/>
            <a:r>
              <a:rPr lang="en-US" altLang="en-US" dirty="0"/>
              <a:t>Performance Evaluations</a:t>
            </a:r>
          </a:p>
          <a:p>
            <a:pPr eaLnBrk="1" hangingPunct="1"/>
            <a:r>
              <a:rPr lang="en-US" altLang="en-US" dirty="0"/>
              <a:t>Transferring of Learning and Evaluation </a:t>
            </a:r>
          </a:p>
          <a:p>
            <a:pPr eaLnBrk="1" hangingPunct="1"/>
            <a:endParaRPr lang="en-US" altLang="en-US" dirty="0"/>
          </a:p>
          <a:p>
            <a:pPr eaLnBrk="1" hangingPunct="1"/>
            <a:endParaRPr lang="en-US" altLang="en-US" dirty="0"/>
          </a:p>
          <a:p>
            <a:pPr eaLnBrk="1" hangingPunct="1"/>
            <a:endParaRPr lang="en-US" altLang="en-US" dirty="0"/>
          </a:p>
        </p:txBody>
      </p:sp>
      <p:sp>
        <p:nvSpPr>
          <p:cNvPr id="123908" name="Slide Number Placeholder 5">
            <a:extLst>
              <a:ext uri="{FF2B5EF4-FFF2-40B4-BE49-F238E27FC236}">
                <a16:creationId xmlns:a16="http://schemas.microsoft.com/office/drawing/2014/main" id="{570C7CD8-2ECA-434C-962A-73249980E9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7896FF4-F6C2-4DEA-AD71-987F678B6BE7}" type="slidenum">
              <a:rPr lang="en-US" altLang="en-US" sz="1200" smtClean="0">
                <a:latin typeface="Arial" panose="020B0604020202020204" pitchFamily="34" charset="0"/>
                <a:cs typeface="Arial" panose="020B0604020202020204" pitchFamily="34" charset="0"/>
              </a:rPr>
              <a:pPr>
                <a:spcBef>
                  <a:spcPct val="0"/>
                </a:spcBef>
                <a:buFontTx/>
                <a:buNone/>
              </a:pPr>
              <a:t>108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a:extLst>
              <a:ext uri="{FF2B5EF4-FFF2-40B4-BE49-F238E27FC236}">
                <a16:creationId xmlns:a16="http://schemas.microsoft.com/office/drawing/2014/main" id="{EBD58344-07C1-4736-9E6F-E82B14A7D7F7}"/>
              </a:ext>
            </a:extLst>
          </p:cNvPr>
          <p:cNvSpPr>
            <a:spLocks noGrp="1"/>
          </p:cNvSpPr>
          <p:nvPr>
            <p:ph idx="1"/>
          </p:nvPr>
        </p:nvSpPr>
        <p:spPr>
          <a:xfrm>
            <a:off x="469900" y="1438275"/>
            <a:ext cx="8248650" cy="4764088"/>
          </a:xfrm>
        </p:spPr>
        <p:txBody>
          <a:bodyPr/>
          <a:lstStyle/>
          <a:p>
            <a:pPr eaLnBrk="1" hangingPunct="1">
              <a:spcAft>
                <a:spcPts val="2400"/>
              </a:spcAft>
            </a:pPr>
            <a:r>
              <a:rPr lang="en-US" altLang="en-US"/>
              <a:t>Interactional Helping Skills;</a:t>
            </a:r>
          </a:p>
          <a:p>
            <a:pPr eaLnBrk="1" hangingPunct="1">
              <a:spcAft>
                <a:spcPts val="2400"/>
              </a:spcAft>
            </a:pPr>
            <a:r>
              <a:rPr lang="en-US" altLang="en-US"/>
              <a:t>Strength-Based, Solution-Focused Supervision;</a:t>
            </a:r>
          </a:p>
          <a:p>
            <a:pPr eaLnBrk="1" hangingPunct="1">
              <a:spcAft>
                <a:spcPts val="2400"/>
              </a:spcAft>
            </a:pPr>
            <a:r>
              <a:rPr lang="en-US" altLang="en-US"/>
              <a:t>Reflective supervision; </a:t>
            </a:r>
          </a:p>
          <a:p>
            <a:pPr eaLnBrk="1" hangingPunct="1">
              <a:spcAft>
                <a:spcPts val="2400"/>
              </a:spcAft>
            </a:pPr>
            <a:r>
              <a:rPr lang="en-US" altLang="en-US"/>
              <a:t>Critical thinking;</a:t>
            </a:r>
          </a:p>
          <a:p>
            <a:pPr eaLnBrk="1" hangingPunct="1">
              <a:spcAft>
                <a:spcPts val="2400"/>
              </a:spcAft>
            </a:pPr>
            <a:r>
              <a:rPr lang="en-US" altLang="en-US"/>
              <a:t>Teacher/Learner strategies.</a:t>
            </a:r>
          </a:p>
          <a:p>
            <a:pPr eaLnBrk="1" hangingPunct="1"/>
            <a:endParaRPr lang="en-US" altLang="en-US"/>
          </a:p>
        </p:txBody>
      </p:sp>
      <p:sp>
        <p:nvSpPr>
          <p:cNvPr id="3" name="Title 2">
            <a:extLst>
              <a:ext uri="{FF2B5EF4-FFF2-40B4-BE49-F238E27FC236}">
                <a16:creationId xmlns:a16="http://schemas.microsoft.com/office/drawing/2014/main" id="{13948234-A4A3-4CB2-B9B5-56B7C5CDE5B9}"/>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Recap of Supervisor Approaches So Far</a:t>
            </a:r>
            <a:br>
              <a:rPr lang="en-US" dirty="0">
                <a:cs typeface="+mj-cs"/>
              </a:rPr>
            </a:br>
            <a:endParaRPr lang="en-US" dirty="0">
              <a:cs typeface="+mj-cs"/>
            </a:endParaRPr>
          </a:p>
        </p:txBody>
      </p:sp>
      <p:sp>
        <p:nvSpPr>
          <p:cNvPr id="124932" name="Slide Number Placeholder 5">
            <a:extLst>
              <a:ext uri="{FF2B5EF4-FFF2-40B4-BE49-F238E27FC236}">
                <a16:creationId xmlns:a16="http://schemas.microsoft.com/office/drawing/2014/main" id="{53A64884-20BA-4ABA-B629-E9778B6423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9DCD523-C6F4-4AEF-A084-56DE18D32624}" type="slidenum">
              <a:rPr lang="en-US" altLang="en-US" sz="1200" smtClean="0">
                <a:latin typeface="Arial" panose="020B0604020202020204" pitchFamily="34" charset="0"/>
                <a:cs typeface="Arial" panose="020B0604020202020204" pitchFamily="34" charset="0"/>
              </a:rPr>
              <a:pPr>
                <a:spcBef>
                  <a:spcPct val="0"/>
                </a:spcBef>
                <a:buFontTx/>
                <a:buNone/>
              </a:pPr>
              <a:t>109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92DCCCF3-0650-4EDC-8662-7A852581CB61}"/>
              </a:ext>
            </a:extLst>
          </p:cNvPr>
          <p:cNvSpPr>
            <a:spLocks noGrp="1"/>
          </p:cNvSpPr>
          <p:nvPr>
            <p:ph idx="1"/>
          </p:nvPr>
        </p:nvSpPr>
        <p:spPr>
          <a:xfrm>
            <a:off x="469900" y="1438275"/>
            <a:ext cx="8248650" cy="4718050"/>
          </a:xfrm>
        </p:spPr>
        <p:txBody>
          <a:bodyPr/>
          <a:lstStyle/>
          <a:p>
            <a:pPr marL="0" indent="0" eaLnBrk="1" hangingPunct="1">
              <a:spcAft>
                <a:spcPts val="3600"/>
              </a:spcAft>
              <a:buNone/>
              <a:defRPr/>
            </a:pPr>
            <a:r>
              <a:rPr lang="en-US" sz="2800" b="1" dirty="0"/>
              <a:t>Educational Supervision</a:t>
            </a:r>
            <a:r>
              <a:rPr lang="en-US" sz="2800" dirty="0"/>
              <a:t> focuses on educating workers in order to attain more competent and </a:t>
            </a:r>
            <a:r>
              <a:rPr lang="en-US" sz="2800"/>
              <a:t>confident workers. This type of supervision </a:t>
            </a:r>
            <a:r>
              <a:rPr lang="en-US" sz="2800" dirty="0"/>
              <a:t>emphasizes the development and/or enhancement of the child welfare professional’s knowledge and skills. </a:t>
            </a:r>
            <a:endParaRPr lang="en-US" sz="2800" b="1" dirty="0"/>
          </a:p>
          <a:p>
            <a:pPr eaLnBrk="1" hangingPunct="1">
              <a:spcAft>
                <a:spcPts val="3600"/>
              </a:spcAft>
              <a:buFontTx/>
              <a:buNone/>
              <a:defRPr/>
            </a:pPr>
            <a:endParaRPr lang="en-US" sz="2800" b="1" dirty="0"/>
          </a:p>
          <a:p>
            <a:pPr eaLnBrk="1" hangingPunct="1">
              <a:spcAft>
                <a:spcPts val="3600"/>
              </a:spcAft>
              <a:buFontTx/>
              <a:buNone/>
              <a:defRPr/>
            </a:pPr>
            <a:endParaRPr lang="en-US" sz="2600" dirty="0"/>
          </a:p>
        </p:txBody>
      </p:sp>
      <p:sp>
        <p:nvSpPr>
          <p:cNvPr id="3" name="Title 2">
            <a:extLst>
              <a:ext uri="{FF2B5EF4-FFF2-40B4-BE49-F238E27FC236}">
                <a16:creationId xmlns:a16="http://schemas.microsoft.com/office/drawing/2014/main" id="{61F0F2AF-074C-4423-AB3A-89B257E34B25}"/>
              </a:ext>
            </a:extLst>
          </p:cNvPr>
          <p:cNvSpPr>
            <a:spLocks noGrp="1"/>
          </p:cNvSpPr>
          <p:nvPr>
            <p:ph type="title"/>
          </p:nvPr>
        </p:nvSpPr>
        <p:spPr>
          <a:xfrm>
            <a:off x="469900" y="839788"/>
            <a:ext cx="8229600" cy="590550"/>
          </a:xfrm>
        </p:spPr>
        <p:txBody>
          <a:bodyPr>
            <a:normAutofit fontScale="90000"/>
          </a:bodyPr>
          <a:lstStyle/>
          <a:p>
            <a:pPr algn="ctr" eaLnBrk="1" hangingPunct="1">
              <a:defRPr/>
            </a:pPr>
            <a:r>
              <a:rPr lang="en-US" dirty="0">
                <a:cs typeface="+mj-cs"/>
              </a:rPr>
              <a:t/>
            </a:r>
            <a:br>
              <a:rPr lang="en-US" dirty="0">
                <a:cs typeface="+mj-cs"/>
              </a:rPr>
            </a:br>
            <a:r>
              <a:rPr lang="en-US" dirty="0"/>
              <a:t>Educational Supervision</a:t>
            </a:r>
            <a:r>
              <a:rPr lang="en-US" dirty="0">
                <a:cs typeface="+mj-cs"/>
              </a:rPr>
              <a:t/>
            </a:r>
            <a:br>
              <a:rPr lang="en-US" dirty="0">
                <a:cs typeface="+mj-cs"/>
              </a:rPr>
            </a:br>
            <a:endParaRPr lang="en-US" dirty="0">
              <a:cs typeface="+mj-cs"/>
            </a:endParaRPr>
          </a:p>
        </p:txBody>
      </p:sp>
      <p:sp>
        <p:nvSpPr>
          <p:cNvPr id="24580" name="Slide Number Placeholder 7">
            <a:extLst>
              <a:ext uri="{FF2B5EF4-FFF2-40B4-BE49-F238E27FC236}">
                <a16:creationId xmlns:a16="http://schemas.microsoft.com/office/drawing/2014/main" id="{4892EBB5-057F-4A63-9E94-736D6A13C2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0569EBD-9F59-41A7-842A-A6D7A3DFC0C6}" type="slidenum">
              <a:rPr lang="en-US" altLang="en-US" sz="1200" smtClean="0">
                <a:latin typeface="Arial" panose="020B0604020202020204" pitchFamily="34" charset="0"/>
                <a:cs typeface="Arial" panose="020B0604020202020204" pitchFamily="34" charset="0"/>
              </a:rPr>
              <a:pPr>
                <a:spcBef>
                  <a:spcPct val="0"/>
                </a:spcBef>
                <a:buFontTx/>
                <a:buNone/>
              </a:pPr>
              <a:t>11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a:extLst>
              <a:ext uri="{FF2B5EF4-FFF2-40B4-BE49-F238E27FC236}">
                <a16:creationId xmlns:a16="http://schemas.microsoft.com/office/drawing/2014/main" id="{C86FF105-9660-4CCA-ACB6-B1E236A045FB}"/>
              </a:ext>
            </a:extLst>
          </p:cNvPr>
          <p:cNvSpPr>
            <a:spLocks noGrp="1"/>
          </p:cNvSpPr>
          <p:nvPr>
            <p:ph idx="1"/>
          </p:nvPr>
        </p:nvSpPr>
        <p:spPr>
          <a:xfrm>
            <a:off x="469900" y="1751013"/>
            <a:ext cx="8248650" cy="4005262"/>
          </a:xfrm>
        </p:spPr>
        <p:txBody>
          <a:bodyPr/>
          <a:lstStyle/>
          <a:p>
            <a:pPr eaLnBrk="1" hangingPunct="1">
              <a:buFontTx/>
              <a:buNone/>
            </a:pPr>
            <a:r>
              <a:rPr lang="en-US" altLang="en-US" b="1"/>
              <a:t>Transfer of Learning is the effective and continuing APPLICATION, by trainees to their jobs, of the KNOWLEDGE and SKILLS gained in training.</a:t>
            </a:r>
            <a:endParaRPr lang="en-US" altLang="en-US"/>
          </a:p>
          <a:p>
            <a:pPr marL="1371600" lvl="3" indent="0" eaLnBrk="1" hangingPunct="1">
              <a:buFontTx/>
              <a:buNone/>
            </a:pPr>
            <a:endParaRPr lang="en-US" altLang="en-US"/>
          </a:p>
          <a:p>
            <a:pPr marL="1371600" lvl="3" indent="0" eaLnBrk="1" hangingPunct="1">
              <a:buFontTx/>
              <a:buNone/>
            </a:pPr>
            <a:endParaRPr lang="en-US" altLang="en-US"/>
          </a:p>
          <a:p>
            <a:pPr marL="1371600" lvl="3" indent="0" eaLnBrk="1" hangingPunct="1">
              <a:buFontTx/>
              <a:buNone/>
            </a:pPr>
            <a:endParaRPr lang="en-US" altLang="en-US"/>
          </a:p>
          <a:p>
            <a:pPr eaLnBrk="1" hangingPunct="1">
              <a:buFontTx/>
              <a:buNone/>
            </a:pPr>
            <a:r>
              <a:rPr lang="en-US" altLang="en-US" sz="1800"/>
              <a:t>Broad and Newstrom (1992)</a:t>
            </a:r>
          </a:p>
        </p:txBody>
      </p:sp>
      <p:sp>
        <p:nvSpPr>
          <p:cNvPr id="3" name="Title 2">
            <a:extLst>
              <a:ext uri="{FF2B5EF4-FFF2-40B4-BE49-F238E27FC236}">
                <a16:creationId xmlns:a16="http://schemas.microsoft.com/office/drawing/2014/main" id="{E89D32BB-F2C3-4D3E-A803-EF31AE677CF3}"/>
              </a:ext>
            </a:extLst>
          </p:cNvPr>
          <p:cNvSpPr>
            <a:spLocks noGrp="1"/>
          </p:cNvSpPr>
          <p:nvPr>
            <p:ph type="title"/>
          </p:nvPr>
        </p:nvSpPr>
        <p:spPr>
          <a:xfrm>
            <a:off x="469900" y="793750"/>
            <a:ext cx="8229600" cy="893763"/>
          </a:xfrm>
        </p:spPr>
        <p:txBody>
          <a:bodyPr>
            <a:normAutofit fontScale="90000"/>
          </a:bodyPr>
          <a:lstStyle/>
          <a:p>
            <a:pPr algn="ctr" eaLnBrk="1" hangingPunct="1">
              <a:defRPr/>
            </a:pPr>
            <a:r>
              <a:rPr lang="en-US" dirty="0">
                <a:cs typeface="+mj-cs"/>
              </a:rPr>
              <a:t>What is Transfer of Learning?</a:t>
            </a:r>
            <a:br>
              <a:rPr lang="en-US" dirty="0">
                <a:cs typeface="+mj-cs"/>
              </a:rPr>
            </a:br>
            <a:endParaRPr lang="en-US" dirty="0">
              <a:cs typeface="+mj-cs"/>
            </a:endParaRPr>
          </a:p>
        </p:txBody>
      </p:sp>
      <p:sp>
        <p:nvSpPr>
          <p:cNvPr id="125956" name="Slide Number Placeholder 5">
            <a:extLst>
              <a:ext uri="{FF2B5EF4-FFF2-40B4-BE49-F238E27FC236}">
                <a16:creationId xmlns:a16="http://schemas.microsoft.com/office/drawing/2014/main" id="{D75B7DB6-CF2D-4DA8-A7AC-67336D221B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3BD55AF-6E27-421A-B61E-A1DB5BB0F692}" type="slidenum">
              <a:rPr lang="en-US" altLang="en-US" sz="1200" smtClean="0">
                <a:latin typeface="Arial" panose="020B0604020202020204" pitchFamily="34" charset="0"/>
                <a:cs typeface="Arial" panose="020B0604020202020204" pitchFamily="34" charset="0"/>
              </a:rPr>
              <a:pPr>
                <a:spcBef>
                  <a:spcPct val="0"/>
                </a:spcBef>
                <a:buFontTx/>
                <a:buNone/>
              </a:pPr>
              <a:t>110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2">
            <a:extLst>
              <a:ext uri="{FF2B5EF4-FFF2-40B4-BE49-F238E27FC236}">
                <a16:creationId xmlns:a16="http://schemas.microsoft.com/office/drawing/2014/main" id="{0575ABCB-A63D-43A5-BE7E-2C5DD939D602}"/>
              </a:ext>
            </a:extLst>
          </p:cNvPr>
          <p:cNvGrpSpPr>
            <a:grpSpLocks/>
          </p:cNvGrpSpPr>
          <p:nvPr/>
        </p:nvGrpSpPr>
        <p:grpSpPr bwMode="auto">
          <a:xfrm>
            <a:off x="1046163" y="1047750"/>
            <a:ext cx="6772275" cy="5610225"/>
            <a:chOff x="108242100" y="105642119"/>
            <a:chExt cx="3822192" cy="5640950"/>
          </a:xfrm>
        </p:grpSpPr>
        <p:sp>
          <p:nvSpPr>
            <p:cNvPr id="126980" name="Text Box 3">
              <a:extLst>
                <a:ext uri="{FF2B5EF4-FFF2-40B4-BE49-F238E27FC236}">
                  <a16:creationId xmlns:a16="http://schemas.microsoft.com/office/drawing/2014/main" id="{66055387-5EE3-4082-8154-60E664A8B5D2}"/>
                </a:ext>
              </a:extLst>
            </p:cNvPr>
            <p:cNvSpPr txBox="1">
              <a:spLocks noChangeArrowheads="1"/>
            </p:cNvSpPr>
            <p:nvPr/>
          </p:nvSpPr>
          <p:spPr bwMode="auto">
            <a:xfrm>
              <a:off x="108242100" y="105642119"/>
              <a:ext cx="3822192" cy="392594"/>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2000" b="1">
                  <a:solidFill>
                    <a:schemeClr val="tx2"/>
                  </a:solidFill>
                  <a:latin typeface="Arial" panose="020B0604020202020204" pitchFamily="34" charset="0"/>
                  <a:ea typeface="ＭＳ Ｐゴシック" panose="020B0600070205080204" pitchFamily="34" charset="-128"/>
                </a:rPr>
                <a:t>The Learning Partnership</a:t>
              </a:r>
              <a:endParaRPr lang="en-US" altLang="en-US" sz="1800">
                <a:solidFill>
                  <a:schemeClr val="tx2"/>
                </a:solidFill>
                <a:latin typeface="Arial" panose="020B0604020202020204" pitchFamily="34" charset="0"/>
                <a:ea typeface="ＭＳ Ｐゴシック" panose="020B0600070205080204" pitchFamily="34" charset="-128"/>
              </a:endParaRPr>
            </a:p>
          </p:txBody>
        </p:sp>
        <p:grpSp>
          <p:nvGrpSpPr>
            <p:cNvPr id="126981" name="Group 4">
              <a:extLst>
                <a:ext uri="{FF2B5EF4-FFF2-40B4-BE49-F238E27FC236}">
                  <a16:creationId xmlns:a16="http://schemas.microsoft.com/office/drawing/2014/main" id="{301C3165-0812-4F86-8763-59D4317EC5C6}"/>
                </a:ext>
              </a:extLst>
            </p:cNvPr>
            <p:cNvGrpSpPr>
              <a:grpSpLocks/>
            </p:cNvGrpSpPr>
            <p:nvPr/>
          </p:nvGrpSpPr>
          <p:grpSpPr bwMode="auto">
            <a:xfrm>
              <a:off x="109030871" y="106444727"/>
              <a:ext cx="2556718" cy="3465410"/>
              <a:chOff x="19546254" y="21012492"/>
              <a:chExt cx="2013080" cy="2943226"/>
            </a:xfrm>
          </p:grpSpPr>
          <p:grpSp>
            <p:nvGrpSpPr>
              <p:cNvPr id="126983" name="Group 5">
                <a:extLst>
                  <a:ext uri="{FF2B5EF4-FFF2-40B4-BE49-F238E27FC236}">
                    <a16:creationId xmlns:a16="http://schemas.microsoft.com/office/drawing/2014/main" id="{0CA76138-B0F5-4A12-B8BB-2B2D7F0E7D16}"/>
                  </a:ext>
                </a:extLst>
              </p:cNvPr>
              <p:cNvGrpSpPr>
                <a:grpSpLocks/>
              </p:cNvGrpSpPr>
              <p:nvPr/>
            </p:nvGrpSpPr>
            <p:grpSpPr bwMode="auto">
              <a:xfrm>
                <a:off x="19546254" y="21012492"/>
                <a:ext cx="2013080" cy="2943226"/>
                <a:chOff x="19546254" y="21012492"/>
                <a:chExt cx="2013080" cy="2943226"/>
              </a:xfrm>
            </p:grpSpPr>
            <p:sp>
              <p:nvSpPr>
                <p:cNvPr id="126987" name="Oval 6">
                  <a:extLst>
                    <a:ext uri="{FF2B5EF4-FFF2-40B4-BE49-F238E27FC236}">
                      <a16:creationId xmlns:a16="http://schemas.microsoft.com/office/drawing/2014/main" id="{84FF3737-DA3B-4A73-BFC3-C7B6D335ACFB}"/>
                    </a:ext>
                  </a:extLst>
                </p:cNvPr>
                <p:cNvSpPr>
                  <a:spLocks noChangeArrowheads="1"/>
                </p:cNvSpPr>
                <p:nvPr/>
              </p:nvSpPr>
              <p:spPr bwMode="auto">
                <a:xfrm>
                  <a:off x="19930289" y="21012492"/>
                  <a:ext cx="1185098" cy="1927458"/>
                </a:xfrm>
                <a:prstGeom prst="ellipse">
                  <a:avLst/>
                </a:prstGeom>
                <a:noFill/>
                <a:ln w="101600" algn="in">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6988" name="Oval 7">
                  <a:extLst>
                    <a:ext uri="{FF2B5EF4-FFF2-40B4-BE49-F238E27FC236}">
                      <a16:creationId xmlns:a16="http://schemas.microsoft.com/office/drawing/2014/main" id="{DBB9374F-F014-45B3-8C57-62F9F54C4DB9}"/>
                    </a:ext>
                  </a:extLst>
                </p:cNvPr>
                <p:cNvSpPr>
                  <a:spLocks noChangeArrowheads="1"/>
                </p:cNvSpPr>
                <p:nvPr/>
              </p:nvSpPr>
              <p:spPr bwMode="auto">
                <a:xfrm>
                  <a:off x="20438189" y="22029857"/>
                  <a:ext cx="1121145" cy="1862273"/>
                </a:xfrm>
                <a:prstGeom prst="ellipse">
                  <a:avLst/>
                </a:prstGeom>
                <a:noFill/>
                <a:ln w="1016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6989" name="Oval 8">
                  <a:extLst>
                    <a:ext uri="{FF2B5EF4-FFF2-40B4-BE49-F238E27FC236}">
                      <a16:creationId xmlns:a16="http://schemas.microsoft.com/office/drawing/2014/main" id="{E53919A7-CCD8-4699-9D73-775D6CE983C6}"/>
                    </a:ext>
                  </a:extLst>
                </p:cNvPr>
                <p:cNvSpPr>
                  <a:spLocks noChangeArrowheads="1"/>
                </p:cNvSpPr>
                <p:nvPr/>
              </p:nvSpPr>
              <p:spPr bwMode="auto">
                <a:xfrm>
                  <a:off x="19546254" y="22093445"/>
                  <a:ext cx="1083519" cy="1862273"/>
                </a:xfrm>
                <a:prstGeom prst="ellipse">
                  <a:avLst/>
                </a:prstGeom>
                <a:noFill/>
                <a:ln w="1016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sp>
            <p:nvSpPr>
              <p:cNvPr id="126984" name="Text Box 9">
                <a:extLst>
                  <a:ext uri="{FF2B5EF4-FFF2-40B4-BE49-F238E27FC236}">
                    <a16:creationId xmlns:a16="http://schemas.microsoft.com/office/drawing/2014/main" id="{A32E8B73-03B8-4C67-B7B3-7E501D500215}"/>
                  </a:ext>
                </a:extLst>
              </p:cNvPr>
              <p:cNvSpPr txBox="1">
                <a:spLocks noChangeArrowheads="1"/>
              </p:cNvSpPr>
              <p:nvPr/>
            </p:nvSpPr>
            <p:spPr bwMode="auto">
              <a:xfrm>
                <a:off x="20167309" y="21415744"/>
                <a:ext cx="711059" cy="614112"/>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400" b="1">
                    <a:solidFill>
                      <a:schemeClr val="tx2"/>
                    </a:solidFill>
                    <a:latin typeface="Arial" panose="020B0604020202020204" pitchFamily="34" charset="0"/>
                    <a:ea typeface="ＭＳ Ｐゴシック" panose="020B0600070205080204" pitchFamily="34" charset="-128"/>
                  </a:rPr>
                  <a:t>Pennsylvania Child Welfare Resource Center</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6985" name="Text Box 10">
                <a:extLst>
                  <a:ext uri="{FF2B5EF4-FFF2-40B4-BE49-F238E27FC236}">
                    <a16:creationId xmlns:a16="http://schemas.microsoft.com/office/drawing/2014/main" id="{91874943-6660-43B5-910B-D5C88530D18F}"/>
                  </a:ext>
                </a:extLst>
              </p:cNvPr>
              <p:cNvSpPr txBox="1">
                <a:spLocks noChangeArrowheads="1"/>
              </p:cNvSpPr>
              <p:nvPr/>
            </p:nvSpPr>
            <p:spPr bwMode="auto">
              <a:xfrm>
                <a:off x="19681693" y="22792884"/>
                <a:ext cx="731877" cy="5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400" b="1">
                    <a:solidFill>
                      <a:schemeClr val="tx2"/>
                    </a:solidFill>
                    <a:latin typeface="Arial" panose="020B0604020202020204" pitchFamily="34" charset="0"/>
                    <a:ea typeface="ＭＳ Ｐゴシック" panose="020B0600070205080204" pitchFamily="34" charset="-128"/>
                  </a:rPr>
                  <a:t>Supervisor</a:t>
                </a:r>
                <a:r>
                  <a:rPr lang="en-US" altLang="en-US" sz="1400" b="1">
                    <a:latin typeface="Arial" panose="020B0604020202020204" pitchFamily="34" charset="0"/>
                    <a:ea typeface="ＭＳ Ｐゴシック" panose="020B0600070205080204" pitchFamily="34" charset="-128"/>
                  </a:rPr>
                  <a:t>/</a:t>
                </a:r>
              </a:p>
              <a:p>
                <a:pPr algn="ctr" eaLnBrk="1" hangingPunct="1">
                  <a:spcBef>
                    <a:spcPct val="0"/>
                  </a:spcBef>
                  <a:spcAft>
                    <a:spcPts val="1000"/>
                  </a:spcAft>
                  <a:buFontTx/>
                  <a:buNone/>
                </a:pPr>
                <a:r>
                  <a:rPr lang="en-US" altLang="en-US" sz="1400" b="1">
                    <a:solidFill>
                      <a:schemeClr val="tx2"/>
                    </a:solidFill>
                    <a:latin typeface="Arial" panose="020B0604020202020204" pitchFamily="34" charset="0"/>
                    <a:ea typeface="ＭＳ Ｐゴシック" panose="020B0600070205080204" pitchFamily="34" charset="-128"/>
                  </a:rPr>
                  <a:t>Administrator</a:t>
                </a:r>
              </a:p>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endParaRPr>
              </a:p>
            </p:txBody>
          </p:sp>
          <p:sp>
            <p:nvSpPr>
              <p:cNvPr id="126986" name="Text Box 11">
                <a:extLst>
                  <a:ext uri="{FF2B5EF4-FFF2-40B4-BE49-F238E27FC236}">
                    <a16:creationId xmlns:a16="http://schemas.microsoft.com/office/drawing/2014/main" id="{134041E9-85BF-4E47-91EE-AEF793E909E9}"/>
                  </a:ext>
                </a:extLst>
              </p:cNvPr>
              <p:cNvSpPr txBox="1">
                <a:spLocks noChangeArrowheads="1"/>
              </p:cNvSpPr>
              <p:nvPr/>
            </p:nvSpPr>
            <p:spPr bwMode="auto">
              <a:xfrm>
                <a:off x="20810651" y="22920053"/>
                <a:ext cx="443152" cy="343715"/>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400" b="1">
                    <a:solidFill>
                      <a:schemeClr val="tx2"/>
                    </a:solidFill>
                    <a:latin typeface="Arial" panose="020B0604020202020204" pitchFamily="34" charset="0"/>
                    <a:ea typeface="ＭＳ Ｐゴシック" panose="020B0600070205080204" pitchFamily="34" charset="-128"/>
                  </a:rPr>
                  <a:t>Trainee</a:t>
                </a:r>
                <a:endParaRPr lang="en-US" altLang="en-US" sz="1800">
                  <a:solidFill>
                    <a:schemeClr val="tx2"/>
                  </a:solidFill>
                  <a:latin typeface="Arial" panose="020B0604020202020204" pitchFamily="34" charset="0"/>
                  <a:ea typeface="ＭＳ Ｐゴシック" panose="020B0600070205080204" pitchFamily="34" charset="-128"/>
                </a:endParaRPr>
              </a:p>
            </p:txBody>
          </p:sp>
        </p:grpSp>
        <p:sp>
          <p:nvSpPr>
            <p:cNvPr id="126982" name="Text Box 12">
              <a:extLst>
                <a:ext uri="{FF2B5EF4-FFF2-40B4-BE49-F238E27FC236}">
                  <a16:creationId xmlns:a16="http://schemas.microsoft.com/office/drawing/2014/main" id="{D28E3570-F4D5-4F57-98BE-96945CBD81CA}"/>
                </a:ext>
              </a:extLst>
            </p:cNvPr>
            <p:cNvSpPr txBox="1">
              <a:spLocks noChangeArrowheads="1"/>
            </p:cNvSpPr>
            <p:nvPr/>
          </p:nvSpPr>
          <p:spPr bwMode="auto">
            <a:xfrm flipH="1" flipV="1">
              <a:off x="110458233" y="111237095"/>
              <a:ext cx="25801" cy="45974"/>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eaLnBrk="1" hangingPunct="1">
                <a:spcBef>
                  <a:spcPct val="0"/>
                </a:spcBef>
                <a:spcAft>
                  <a:spcPts val="1000"/>
                </a:spcAft>
                <a:buFontTx/>
                <a:buNone/>
              </a:pPr>
              <a:r>
                <a:rPr lang="en-US" altLang="en-US" sz="1400">
                  <a:latin typeface="Arial" panose="020B0604020202020204" pitchFamily="34" charset="0"/>
                  <a:ea typeface="ＭＳ Ｐゴシック" panose="020B0600070205080204" pitchFamily="34" charset="-128"/>
                </a:rPr>
                <a:t> </a:t>
              </a:r>
              <a:endParaRPr lang="en-US" altLang="en-US" sz="1800">
                <a:latin typeface="Arial" panose="020B0604020202020204" pitchFamily="34" charset="0"/>
                <a:ea typeface="ＭＳ Ｐゴシック" panose="020B0600070205080204" pitchFamily="34" charset="-128"/>
              </a:endParaRPr>
            </a:p>
          </p:txBody>
        </p:sp>
      </p:grpSp>
      <p:sp>
        <p:nvSpPr>
          <p:cNvPr id="126979" name="Slide Number Placeholder 14">
            <a:extLst>
              <a:ext uri="{FF2B5EF4-FFF2-40B4-BE49-F238E27FC236}">
                <a16:creationId xmlns:a16="http://schemas.microsoft.com/office/drawing/2014/main" id="{B17E4EE7-6A59-496C-863B-ACAA945E27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1E4363D-913A-40F7-B8EE-7CA54F80FAFA}" type="slidenum">
              <a:rPr lang="en-US" altLang="en-US" sz="1000" smtClean="0">
                <a:latin typeface="Arial" panose="020B0604020202020204" pitchFamily="34" charset="0"/>
                <a:cs typeface="Arial" panose="020B0604020202020204" pitchFamily="34" charset="0"/>
              </a:rPr>
              <a:pPr>
                <a:spcBef>
                  <a:spcPct val="0"/>
                </a:spcBef>
                <a:buFontTx/>
                <a:buNone/>
              </a:pPr>
              <a:t>111</a:t>
            </a:fld>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1">
            <a:extLst>
              <a:ext uri="{FF2B5EF4-FFF2-40B4-BE49-F238E27FC236}">
                <a16:creationId xmlns:a16="http://schemas.microsoft.com/office/drawing/2014/main" id="{0BC22E7B-2519-45A4-8752-70D5F624C41E}"/>
              </a:ext>
            </a:extLst>
          </p:cNvPr>
          <p:cNvSpPr>
            <a:spLocks noGrp="1"/>
          </p:cNvSpPr>
          <p:nvPr>
            <p:ph idx="1"/>
          </p:nvPr>
        </p:nvSpPr>
        <p:spPr>
          <a:xfrm>
            <a:off x="469900" y="1600200"/>
            <a:ext cx="8248650" cy="4541838"/>
          </a:xfrm>
        </p:spPr>
        <p:txBody>
          <a:bodyPr/>
          <a:lstStyle/>
          <a:p>
            <a:pPr eaLnBrk="1" hangingPunct="1">
              <a:spcAft>
                <a:spcPts val="2400"/>
              </a:spcAft>
            </a:pPr>
            <a:r>
              <a:rPr lang="en-US" altLang="en-US" sz="3200" dirty="0"/>
              <a:t>Training is the responsibility of the </a:t>
            </a:r>
            <a:r>
              <a:rPr lang="en-US" altLang="en-US" sz="3200"/>
              <a:t>organization</a:t>
            </a:r>
          </a:p>
          <a:p>
            <a:pPr eaLnBrk="1" hangingPunct="1">
              <a:spcAft>
                <a:spcPts val="2400"/>
              </a:spcAft>
            </a:pPr>
            <a:r>
              <a:rPr lang="en-US" altLang="en-US" sz="3200"/>
              <a:t>Training is a management intervention</a:t>
            </a:r>
          </a:p>
          <a:p>
            <a:pPr eaLnBrk="1" hangingPunct="1">
              <a:spcAft>
                <a:spcPts val="2400"/>
              </a:spcAft>
            </a:pPr>
            <a:r>
              <a:rPr lang="en-US" altLang="en-US" sz="3200"/>
              <a:t>Training is an investment</a:t>
            </a:r>
          </a:p>
        </p:txBody>
      </p:sp>
      <p:sp>
        <p:nvSpPr>
          <p:cNvPr id="128003" name="Title 2">
            <a:extLst>
              <a:ext uri="{FF2B5EF4-FFF2-40B4-BE49-F238E27FC236}">
                <a16:creationId xmlns:a16="http://schemas.microsoft.com/office/drawing/2014/main" id="{B3DD8FDB-1F57-4658-A6DC-ECCEAD04E41C}"/>
              </a:ext>
            </a:extLst>
          </p:cNvPr>
          <p:cNvSpPr>
            <a:spLocks noGrp="1"/>
          </p:cNvSpPr>
          <p:nvPr>
            <p:ph type="title"/>
          </p:nvPr>
        </p:nvSpPr>
        <p:spPr>
          <a:xfrm>
            <a:off x="409575" y="900113"/>
            <a:ext cx="8229600" cy="590550"/>
          </a:xfrm>
        </p:spPr>
        <p:txBody>
          <a:bodyPr/>
          <a:lstStyle/>
          <a:p>
            <a:pPr algn="ctr" eaLnBrk="1" hangingPunct="1"/>
            <a:r>
              <a:rPr lang="en-US" altLang="en-US" sz="2400"/>
              <a:t>Assumptions about Training</a:t>
            </a:r>
          </a:p>
        </p:txBody>
      </p:sp>
      <p:sp>
        <p:nvSpPr>
          <p:cNvPr id="128004" name="Slide Number Placeholder 5">
            <a:extLst>
              <a:ext uri="{FF2B5EF4-FFF2-40B4-BE49-F238E27FC236}">
                <a16:creationId xmlns:a16="http://schemas.microsoft.com/office/drawing/2014/main" id="{3FE78461-45F1-4D28-916D-7896529D98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74461F0-14A5-4381-8ACC-57B4F2F6E7BD}" type="slidenum">
              <a:rPr lang="en-US" altLang="en-US" sz="1200" smtClean="0">
                <a:latin typeface="Arial" panose="020B0604020202020204" pitchFamily="34" charset="0"/>
                <a:cs typeface="Arial" panose="020B0604020202020204" pitchFamily="34" charset="0"/>
              </a:rPr>
              <a:pPr>
                <a:spcBef>
                  <a:spcPct val="0"/>
                </a:spcBef>
                <a:buFontTx/>
                <a:buNone/>
              </a:pPr>
              <a:t>112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5">
            <a:extLst>
              <a:ext uri="{FF2B5EF4-FFF2-40B4-BE49-F238E27FC236}">
                <a16:creationId xmlns:a16="http://schemas.microsoft.com/office/drawing/2014/main" id="{E2C29BA7-E111-46C3-8FCA-E080B7113481}"/>
              </a:ext>
            </a:extLst>
          </p:cNvPr>
          <p:cNvGrpSpPr>
            <a:grpSpLocks/>
          </p:cNvGrpSpPr>
          <p:nvPr/>
        </p:nvGrpSpPr>
        <p:grpSpPr bwMode="auto">
          <a:xfrm>
            <a:off x="2281238" y="884238"/>
            <a:ext cx="4687887" cy="4972050"/>
            <a:chOff x="107773175" y="107916138"/>
            <a:chExt cx="4534795" cy="5776603"/>
          </a:xfrm>
        </p:grpSpPr>
        <p:grpSp>
          <p:nvGrpSpPr>
            <p:cNvPr id="129039" name="Group 6">
              <a:extLst>
                <a:ext uri="{FF2B5EF4-FFF2-40B4-BE49-F238E27FC236}">
                  <a16:creationId xmlns:a16="http://schemas.microsoft.com/office/drawing/2014/main" id="{6FCC2321-7BAD-4DB9-BC8B-E97FDFA0BDFF}"/>
                </a:ext>
              </a:extLst>
            </p:cNvPr>
            <p:cNvGrpSpPr>
              <a:grpSpLocks/>
            </p:cNvGrpSpPr>
            <p:nvPr/>
          </p:nvGrpSpPr>
          <p:grpSpPr bwMode="auto">
            <a:xfrm>
              <a:off x="109613700" y="109714630"/>
              <a:ext cx="789935" cy="434806"/>
              <a:chOff x="19786837" y="21447900"/>
              <a:chExt cx="789935" cy="434806"/>
            </a:xfrm>
          </p:grpSpPr>
          <p:sp>
            <p:nvSpPr>
              <p:cNvPr id="129063" name="Oval 8">
                <a:extLst>
                  <a:ext uri="{FF2B5EF4-FFF2-40B4-BE49-F238E27FC236}">
                    <a16:creationId xmlns:a16="http://schemas.microsoft.com/office/drawing/2014/main" id="{C683EF3B-499B-4A28-83FE-E62EC30C767D}"/>
                  </a:ext>
                </a:extLst>
              </p:cNvPr>
              <p:cNvSpPr>
                <a:spLocks noChangeArrowheads="1"/>
              </p:cNvSpPr>
              <p:nvPr/>
            </p:nvSpPr>
            <p:spPr bwMode="auto">
              <a:xfrm>
                <a:off x="20137921" y="21447900"/>
                <a:ext cx="438851" cy="434806"/>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64" name="Oval 9">
                <a:extLst>
                  <a:ext uri="{FF2B5EF4-FFF2-40B4-BE49-F238E27FC236}">
                    <a16:creationId xmlns:a16="http://schemas.microsoft.com/office/drawing/2014/main" id="{06B14228-7A9C-455E-B3D0-9B4C138B200F}"/>
                  </a:ext>
                </a:extLst>
              </p:cNvPr>
              <p:cNvSpPr>
                <a:spLocks noChangeArrowheads="1"/>
              </p:cNvSpPr>
              <p:nvPr/>
            </p:nvSpPr>
            <p:spPr bwMode="auto">
              <a:xfrm>
                <a:off x="19786837" y="21447900"/>
                <a:ext cx="438854" cy="434806"/>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grpSp>
          <p:nvGrpSpPr>
            <p:cNvPr id="129040" name="Group 10">
              <a:extLst>
                <a:ext uri="{FF2B5EF4-FFF2-40B4-BE49-F238E27FC236}">
                  <a16:creationId xmlns:a16="http://schemas.microsoft.com/office/drawing/2014/main" id="{CE4E3F24-DA46-4932-8D40-1941EE66AA9D}"/>
                </a:ext>
              </a:extLst>
            </p:cNvPr>
            <p:cNvGrpSpPr>
              <a:grpSpLocks/>
            </p:cNvGrpSpPr>
            <p:nvPr/>
          </p:nvGrpSpPr>
          <p:grpSpPr bwMode="auto">
            <a:xfrm>
              <a:off x="111499650" y="110600196"/>
              <a:ext cx="789934" cy="434806"/>
              <a:chOff x="21324890" y="22613939"/>
              <a:chExt cx="789934" cy="434806"/>
            </a:xfrm>
          </p:grpSpPr>
          <p:sp>
            <p:nvSpPr>
              <p:cNvPr id="129061" name="Oval 12">
                <a:extLst>
                  <a:ext uri="{FF2B5EF4-FFF2-40B4-BE49-F238E27FC236}">
                    <a16:creationId xmlns:a16="http://schemas.microsoft.com/office/drawing/2014/main" id="{5919E734-09D4-41F2-A3BC-BD8EEDD47DE3}"/>
                  </a:ext>
                </a:extLst>
              </p:cNvPr>
              <p:cNvSpPr>
                <a:spLocks noChangeArrowheads="1"/>
              </p:cNvSpPr>
              <p:nvPr/>
            </p:nvSpPr>
            <p:spPr bwMode="auto">
              <a:xfrm>
                <a:off x="21675971" y="22613939"/>
                <a:ext cx="438853" cy="434806"/>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62" name="Oval 13">
                <a:extLst>
                  <a:ext uri="{FF2B5EF4-FFF2-40B4-BE49-F238E27FC236}">
                    <a16:creationId xmlns:a16="http://schemas.microsoft.com/office/drawing/2014/main" id="{93EBD755-D29F-4339-9545-18A4C00DF9DE}"/>
                  </a:ext>
                </a:extLst>
              </p:cNvPr>
              <p:cNvSpPr>
                <a:spLocks noChangeArrowheads="1"/>
              </p:cNvSpPr>
              <p:nvPr/>
            </p:nvSpPr>
            <p:spPr bwMode="auto">
              <a:xfrm>
                <a:off x="21324890" y="22613939"/>
                <a:ext cx="438852" cy="434806"/>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grpSp>
          <p:nvGrpSpPr>
            <p:cNvPr id="129041" name="Group 14">
              <a:extLst>
                <a:ext uri="{FF2B5EF4-FFF2-40B4-BE49-F238E27FC236}">
                  <a16:creationId xmlns:a16="http://schemas.microsoft.com/office/drawing/2014/main" id="{650FE382-9DDE-4B60-9AA5-D945B96D3505}"/>
                </a:ext>
              </a:extLst>
            </p:cNvPr>
            <p:cNvGrpSpPr>
              <a:grpSpLocks/>
            </p:cNvGrpSpPr>
            <p:nvPr/>
          </p:nvGrpSpPr>
          <p:grpSpPr bwMode="auto">
            <a:xfrm>
              <a:off x="111213900" y="112092631"/>
              <a:ext cx="789935" cy="742860"/>
              <a:chOff x="20889127" y="24011250"/>
              <a:chExt cx="789935" cy="742860"/>
            </a:xfrm>
          </p:grpSpPr>
          <p:sp>
            <p:nvSpPr>
              <p:cNvPr id="129058" name="Oval 15">
                <a:extLst>
                  <a:ext uri="{FF2B5EF4-FFF2-40B4-BE49-F238E27FC236}">
                    <a16:creationId xmlns:a16="http://schemas.microsoft.com/office/drawing/2014/main" id="{D8C15FB4-5486-44BE-B2E7-85E00BA709AB}"/>
                  </a:ext>
                </a:extLst>
              </p:cNvPr>
              <p:cNvSpPr>
                <a:spLocks noChangeArrowheads="1"/>
              </p:cNvSpPr>
              <p:nvPr/>
            </p:nvSpPr>
            <p:spPr bwMode="auto">
              <a:xfrm>
                <a:off x="21084103" y="24011250"/>
                <a:ext cx="438851" cy="434800"/>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59" name="Oval 16">
                <a:extLst>
                  <a:ext uri="{FF2B5EF4-FFF2-40B4-BE49-F238E27FC236}">
                    <a16:creationId xmlns:a16="http://schemas.microsoft.com/office/drawing/2014/main" id="{3639B000-E687-41FC-8FD2-1345A483FE18}"/>
                  </a:ext>
                </a:extLst>
              </p:cNvPr>
              <p:cNvSpPr>
                <a:spLocks noChangeArrowheads="1"/>
              </p:cNvSpPr>
              <p:nvPr/>
            </p:nvSpPr>
            <p:spPr bwMode="auto">
              <a:xfrm>
                <a:off x="21240211" y="24319303"/>
                <a:ext cx="438851" cy="434807"/>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60" name="Oval 17">
                <a:extLst>
                  <a:ext uri="{FF2B5EF4-FFF2-40B4-BE49-F238E27FC236}">
                    <a16:creationId xmlns:a16="http://schemas.microsoft.com/office/drawing/2014/main" id="{848B4700-B413-4FFF-AA62-8D5B1B37B587}"/>
                  </a:ext>
                </a:extLst>
              </p:cNvPr>
              <p:cNvSpPr>
                <a:spLocks noChangeArrowheads="1"/>
              </p:cNvSpPr>
              <p:nvPr/>
            </p:nvSpPr>
            <p:spPr bwMode="auto">
              <a:xfrm>
                <a:off x="20889127" y="24319303"/>
                <a:ext cx="438855" cy="434807"/>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grpSp>
          <p:nvGrpSpPr>
            <p:cNvPr id="129042" name="Group 18">
              <a:extLst>
                <a:ext uri="{FF2B5EF4-FFF2-40B4-BE49-F238E27FC236}">
                  <a16:creationId xmlns:a16="http://schemas.microsoft.com/office/drawing/2014/main" id="{7E59A9EC-C4FB-47B9-A7FA-E5016B300A99}"/>
                </a:ext>
              </a:extLst>
            </p:cNvPr>
            <p:cNvGrpSpPr>
              <a:grpSpLocks/>
            </p:cNvGrpSpPr>
            <p:nvPr/>
          </p:nvGrpSpPr>
          <p:grpSpPr bwMode="auto">
            <a:xfrm>
              <a:off x="109556550" y="113257933"/>
              <a:ext cx="789934" cy="434808"/>
              <a:chOff x="18708153" y="24324721"/>
              <a:chExt cx="789934" cy="434808"/>
            </a:xfrm>
          </p:grpSpPr>
          <p:sp>
            <p:nvSpPr>
              <p:cNvPr id="129056" name="Oval 20">
                <a:extLst>
                  <a:ext uri="{FF2B5EF4-FFF2-40B4-BE49-F238E27FC236}">
                    <a16:creationId xmlns:a16="http://schemas.microsoft.com/office/drawing/2014/main" id="{76EB4154-4811-4CEC-9AFD-765C641DFEDA}"/>
                  </a:ext>
                </a:extLst>
              </p:cNvPr>
              <p:cNvSpPr>
                <a:spLocks noChangeArrowheads="1"/>
              </p:cNvSpPr>
              <p:nvPr/>
            </p:nvSpPr>
            <p:spPr bwMode="auto">
              <a:xfrm>
                <a:off x="19059234" y="24324721"/>
                <a:ext cx="438853" cy="434808"/>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57" name="Oval 21">
                <a:extLst>
                  <a:ext uri="{FF2B5EF4-FFF2-40B4-BE49-F238E27FC236}">
                    <a16:creationId xmlns:a16="http://schemas.microsoft.com/office/drawing/2014/main" id="{4EC676DC-60A2-4110-A951-02A3402EED87}"/>
                  </a:ext>
                </a:extLst>
              </p:cNvPr>
              <p:cNvSpPr>
                <a:spLocks noChangeArrowheads="1"/>
              </p:cNvSpPr>
              <p:nvPr/>
            </p:nvSpPr>
            <p:spPr bwMode="auto">
              <a:xfrm>
                <a:off x="18708153" y="24324721"/>
                <a:ext cx="438852" cy="434808"/>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grpSp>
          <p:nvGrpSpPr>
            <p:cNvPr id="129043" name="Group 22">
              <a:extLst>
                <a:ext uri="{FF2B5EF4-FFF2-40B4-BE49-F238E27FC236}">
                  <a16:creationId xmlns:a16="http://schemas.microsoft.com/office/drawing/2014/main" id="{AA74911E-54A7-40C6-A636-E695F75FC39B}"/>
                </a:ext>
              </a:extLst>
            </p:cNvPr>
            <p:cNvGrpSpPr>
              <a:grpSpLocks/>
            </p:cNvGrpSpPr>
            <p:nvPr/>
          </p:nvGrpSpPr>
          <p:grpSpPr bwMode="auto">
            <a:xfrm>
              <a:off x="107956350" y="112343535"/>
              <a:ext cx="789935" cy="434806"/>
              <a:chOff x="18348853" y="22619890"/>
              <a:chExt cx="789935" cy="434806"/>
            </a:xfrm>
          </p:grpSpPr>
          <p:sp>
            <p:nvSpPr>
              <p:cNvPr id="129054" name="Oval 24">
                <a:extLst>
                  <a:ext uri="{FF2B5EF4-FFF2-40B4-BE49-F238E27FC236}">
                    <a16:creationId xmlns:a16="http://schemas.microsoft.com/office/drawing/2014/main" id="{A43A4A74-F2EE-4808-8115-5E2F97F71024}"/>
                  </a:ext>
                </a:extLst>
              </p:cNvPr>
              <p:cNvSpPr>
                <a:spLocks noChangeArrowheads="1"/>
              </p:cNvSpPr>
              <p:nvPr/>
            </p:nvSpPr>
            <p:spPr bwMode="auto">
              <a:xfrm>
                <a:off x="18699935" y="22619890"/>
                <a:ext cx="438853" cy="434806"/>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55" name="Oval 25">
                <a:extLst>
                  <a:ext uri="{FF2B5EF4-FFF2-40B4-BE49-F238E27FC236}">
                    <a16:creationId xmlns:a16="http://schemas.microsoft.com/office/drawing/2014/main" id="{73ED95A8-2141-4342-B0A1-BB5D71A55E4D}"/>
                  </a:ext>
                </a:extLst>
              </p:cNvPr>
              <p:cNvSpPr>
                <a:spLocks noChangeArrowheads="1"/>
              </p:cNvSpPr>
              <p:nvPr/>
            </p:nvSpPr>
            <p:spPr bwMode="auto">
              <a:xfrm>
                <a:off x="18348853" y="22619890"/>
                <a:ext cx="438854" cy="434806"/>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grpSp>
          <p:nvGrpSpPr>
            <p:cNvPr id="129044" name="Group 26">
              <a:extLst>
                <a:ext uri="{FF2B5EF4-FFF2-40B4-BE49-F238E27FC236}">
                  <a16:creationId xmlns:a16="http://schemas.microsoft.com/office/drawing/2014/main" id="{4D4A12B7-EEFA-4E6D-AB66-45DB5F64E038}"/>
                </a:ext>
              </a:extLst>
            </p:cNvPr>
            <p:cNvGrpSpPr>
              <a:grpSpLocks/>
            </p:cNvGrpSpPr>
            <p:nvPr/>
          </p:nvGrpSpPr>
          <p:grpSpPr bwMode="auto">
            <a:xfrm>
              <a:off x="107956350" y="110478991"/>
              <a:ext cx="732785" cy="470544"/>
              <a:chOff x="19843987" y="21412161"/>
              <a:chExt cx="732785" cy="470544"/>
            </a:xfrm>
          </p:grpSpPr>
          <p:sp>
            <p:nvSpPr>
              <p:cNvPr id="129052" name="Oval 28">
                <a:extLst>
                  <a:ext uri="{FF2B5EF4-FFF2-40B4-BE49-F238E27FC236}">
                    <a16:creationId xmlns:a16="http://schemas.microsoft.com/office/drawing/2014/main" id="{427AF236-7857-4230-8A91-B3952F30320B}"/>
                  </a:ext>
                </a:extLst>
              </p:cNvPr>
              <p:cNvSpPr>
                <a:spLocks noChangeArrowheads="1"/>
              </p:cNvSpPr>
              <p:nvPr/>
            </p:nvSpPr>
            <p:spPr bwMode="auto">
              <a:xfrm>
                <a:off x="20137921" y="21447899"/>
                <a:ext cx="438851" cy="434806"/>
              </a:xfrm>
              <a:prstGeom prst="ellipse">
                <a:avLst/>
              </a:prstGeom>
              <a:noFill/>
              <a:ln w="12700" algn="in">
                <a:solidFill>
                  <a:srgbClr val="FFCC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29053" name="Oval 29">
                <a:extLst>
                  <a:ext uri="{FF2B5EF4-FFF2-40B4-BE49-F238E27FC236}">
                    <a16:creationId xmlns:a16="http://schemas.microsoft.com/office/drawing/2014/main" id="{9D214121-3FA4-4766-BEA8-845DBC1DFCC0}"/>
                  </a:ext>
                </a:extLst>
              </p:cNvPr>
              <p:cNvSpPr>
                <a:spLocks noChangeArrowheads="1"/>
              </p:cNvSpPr>
              <p:nvPr/>
            </p:nvSpPr>
            <p:spPr bwMode="auto">
              <a:xfrm>
                <a:off x="19843987" y="21412161"/>
                <a:ext cx="438854" cy="434806"/>
              </a:xfrm>
              <a:prstGeom prst="ellipse">
                <a:avLst/>
              </a:prstGeom>
              <a:noFill/>
              <a:ln w="12700" algn="in">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sp>
          <p:nvSpPr>
            <p:cNvPr id="129045" name="Text Box 30">
              <a:extLst>
                <a:ext uri="{FF2B5EF4-FFF2-40B4-BE49-F238E27FC236}">
                  <a16:creationId xmlns:a16="http://schemas.microsoft.com/office/drawing/2014/main" id="{7C61B888-1D55-4D03-A4ED-F5F896C9EC1E}"/>
                </a:ext>
              </a:extLst>
            </p:cNvPr>
            <p:cNvSpPr txBox="1">
              <a:spLocks noChangeArrowheads="1"/>
            </p:cNvSpPr>
            <p:nvPr/>
          </p:nvSpPr>
          <p:spPr bwMode="auto">
            <a:xfrm>
              <a:off x="107773175" y="107916138"/>
              <a:ext cx="4086266" cy="408963"/>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2000" b="1">
                  <a:solidFill>
                    <a:schemeClr val="tx2"/>
                  </a:solidFill>
                  <a:latin typeface="Arial" panose="020B0604020202020204" pitchFamily="34" charset="0"/>
                  <a:ea typeface="ＭＳ Ｐゴシック" panose="020B0600070205080204" pitchFamily="34" charset="-128"/>
                </a:rPr>
                <a:t>The Learning Cycle</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46" name="Text Box 32">
              <a:extLst>
                <a:ext uri="{FF2B5EF4-FFF2-40B4-BE49-F238E27FC236}">
                  <a16:creationId xmlns:a16="http://schemas.microsoft.com/office/drawing/2014/main" id="{978911AE-3D25-4E18-BC65-265B98B363B2}"/>
                </a:ext>
              </a:extLst>
            </p:cNvPr>
            <p:cNvSpPr txBox="1">
              <a:spLocks noChangeArrowheads="1"/>
            </p:cNvSpPr>
            <p:nvPr/>
          </p:nvSpPr>
          <p:spPr bwMode="auto">
            <a:xfrm>
              <a:off x="109538202" y="109199363"/>
              <a:ext cx="914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Assess </a:t>
              </a:r>
            </a:p>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Learning</a:t>
              </a:r>
              <a:r>
                <a:rPr lang="en-US" altLang="en-US" sz="1200" b="1">
                  <a:latin typeface="Arial" panose="020B0604020202020204" pitchFamily="34" charset="0"/>
                  <a:ea typeface="ＭＳ Ｐゴシック" panose="020B0600070205080204" pitchFamily="34" charset="-128"/>
                </a:rPr>
                <a:t> </a:t>
              </a:r>
            </a:p>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Needs</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47" name="Text Box 34">
              <a:extLst>
                <a:ext uri="{FF2B5EF4-FFF2-40B4-BE49-F238E27FC236}">
                  <a16:creationId xmlns:a16="http://schemas.microsoft.com/office/drawing/2014/main" id="{22B97E78-F243-4996-B9C7-89624FC0801C}"/>
                </a:ext>
              </a:extLst>
            </p:cNvPr>
            <p:cNvSpPr txBox="1">
              <a:spLocks noChangeArrowheads="1"/>
            </p:cNvSpPr>
            <p:nvPr/>
          </p:nvSpPr>
          <p:spPr bwMode="auto">
            <a:xfrm>
              <a:off x="111236773" y="110463995"/>
              <a:ext cx="1071197" cy="69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200" b="1">
                  <a:solidFill>
                    <a:schemeClr val="tx2"/>
                  </a:solidFill>
                  <a:latin typeface="Arial" panose="020B0604020202020204" pitchFamily="34" charset="0"/>
                  <a:ea typeface="ＭＳ Ｐゴシック" panose="020B0600070205080204" pitchFamily="34" charset="-128"/>
                </a:rPr>
                <a:t>Identify Learning Methods</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48" name="Text Box 39">
              <a:extLst>
                <a:ext uri="{FF2B5EF4-FFF2-40B4-BE49-F238E27FC236}">
                  <a16:creationId xmlns:a16="http://schemas.microsoft.com/office/drawing/2014/main" id="{92BC5454-5548-482A-8142-9B301BEB1F10}"/>
                </a:ext>
              </a:extLst>
            </p:cNvPr>
            <p:cNvSpPr txBox="1">
              <a:spLocks noChangeArrowheads="1"/>
            </p:cNvSpPr>
            <p:nvPr/>
          </p:nvSpPr>
          <p:spPr bwMode="auto">
            <a:xfrm>
              <a:off x="111042209" y="112267187"/>
              <a:ext cx="1114425" cy="52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Prepare for </a:t>
              </a:r>
            </a:p>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Learning</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49" name="Text Box 40">
              <a:extLst>
                <a:ext uri="{FF2B5EF4-FFF2-40B4-BE49-F238E27FC236}">
                  <a16:creationId xmlns:a16="http://schemas.microsoft.com/office/drawing/2014/main" id="{F2D784D6-EA85-46D7-8077-941EA145EE8A}"/>
                </a:ext>
              </a:extLst>
            </p:cNvPr>
            <p:cNvSpPr txBox="1">
              <a:spLocks noChangeArrowheads="1"/>
            </p:cNvSpPr>
            <p:nvPr/>
          </p:nvSpPr>
          <p:spPr bwMode="auto">
            <a:xfrm>
              <a:off x="109385100" y="113099850"/>
              <a:ext cx="1114425" cy="52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200" b="1">
                  <a:solidFill>
                    <a:schemeClr val="tx2"/>
                  </a:solidFill>
                  <a:latin typeface="Arial" panose="020B0604020202020204" pitchFamily="34" charset="0"/>
                  <a:ea typeface="ＭＳ Ｐゴシック" panose="020B0600070205080204" pitchFamily="34" charset="-128"/>
                </a:rPr>
                <a:t>Experience Learning</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50" name="Text Box 41">
              <a:extLst>
                <a:ext uri="{FF2B5EF4-FFF2-40B4-BE49-F238E27FC236}">
                  <a16:creationId xmlns:a16="http://schemas.microsoft.com/office/drawing/2014/main" id="{6F8A5AEE-5C51-4974-A6D5-BEF511337014}"/>
                </a:ext>
              </a:extLst>
            </p:cNvPr>
            <p:cNvSpPr txBox="1">
              <a:spLocks noChangeArrowheads="1"/>
            </p:cNvSpPr>
            <p:nvPr/>
          </p:nvSpPr>
          <p:spPr bwMode="auto">
            <a:xfrm>
              <a:off x="107842050" y="112185450"/>
              <a:ext cx="98143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Apply </a:t>
              </a:r>
            </a:p>
            <a:p>
              <a:pPr algn="ctr" eaLnBrk="1" hangingPunct="1">
                <a:spcBef>
                  <a:spcPct val="0"/>
                </a:spcBef>
                <a:buFontTx/>
                <a:buNone/>
              </a:pPr>
              <a:r>
                <a:rPr lang="en-US" altLang="en-US" sz="1200" b="1">
                  <a:solidFill>
                    <a:schemeClr val="tx2"/>
                  </a:solidFill>
                  <a:latin typeface="Arial" panose="020B0604020202020204" pitchFamily="34" charset="0"/>
                  <a:ea typeface="ＭＳ Ｐゴシック" panose="020B0600070205080204" pitchFamily="34" charset="-128"/>
                </a:rPr>
                <a:t>Learning</a:t>
              </a:r>
              <a:endParaRPr lang="en-US" altLang="en-US" sz="1800">
                <a:solidFill>
                  <a:schemeClr val="tx2"/>
                </a:solidFill>
                <a:latin typeface="Arial" panose="020B0604020202020204" pitchFamily="34" charset="0"/>
                <a:ea typeface="ＭＳ Ｐゴシック" panose="020B0600070205080204" pitchFamily="34" charset="-128"/>
              </a:endParaRPr>
            </a:p>
          </p:txBody>
        </p:sp>
        <p:sp>
          <p:nvSpPr>
            <p:cNvPr id="129051" name="Text Box 43">
              <a:extLst>
                <a:ext uri="{FF2B5EF4-FFF2-40B4-BE49-F238E27FC236}">
                  <a16:creationId xmlns:a16="http://schemas.microsoft.com/office/drawing/2014/main" id="{75D9DFCD-CBD2-4D7C-90D6-4F4A7ECB240C}"/>
                </a:ext>
              </a:extLst>
            </p:cNvPr>
            <p:cNvSpPr txBox="1">
              <a:spLocks noChangeArrowheads="1"/>
            </p:cNvSpPr>
            <p:nvPr/>
          </p:nvSpPr>
          <p:spPr bwMode="auto">
            <a:xfrm>
              <a:off x="107842050" y="1104138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eaLnBrk="1" hangingPunct="1">
                <a:spcBef>
                  <a:spcPct val="0"/>
                </a:spcBef>
                <a:spcAft>
                  <a:spcPts val="1000"/>
                </a:spcAft>
                <a:buFontTx/>
                <a:buNone/>
              </a:pPr>
              <a:r>
                <a:rPr lang="en-US" altLang="en-US" sz="1200" b="1">
                  <a:solidFill>
                    <a:schemeClr val="tx2"/>
                  </a:solidFill>
                  <a:latin typeface="Arial" panose="020B0604020202020204" pitchFamily="34" charset="0"/>
                  <a:ea typeface="ＭＳ Ｐゴシック" panose="020B0600070205080204" pitchFamily="34" charset="-128"/>
                </a:rPr>
                <a:t>Feedback</a:t>
              </a:r>
              <a:endParaRPr lang="en-US" altLang="en-US" sz="1800">
                <a:solidFill>
                  <a:schemeClr val="tx2"/>
                </a:solidFill>
                <a:latin typeface="Arial" panose="020B0604020202020204" pitchFamily="34" charset="0"/>
                <a:ea typeface="ＭＳ Ｐゴシック" panose="020B0600070205080204" pitchFamily="34" charset="-128"/>
              </a:endParaRPr>
            </a:p>
          </p:txBody>
        </p:sp>
      </p:grpSp>
      <p:sp>
        <p:nvSpPr>
          <p:cNvPr id="129027" name="Oval 15">
            <a:extLst>
              <a:ext uri="{FF2B5EF4-FFF2-40B4-BE49-F238E27FC236}">
                <a16:creationId xmlns:a16="http://schemas.microsoft.com/office/drawing/2014/main" id="{6A3F164A-3331-46CD-A7D6-B0AB4E39B03D}"/>
              </a:ext>
            </a:extLst>
          </p:cNvPr>
          <p:cNvSpPr>
            <a:spLocks noChangeArrowheads="1"/>
          </p:cNvSpPr>
          <p:nvPr/>
        </p:nvSpPr>
        <p:spPr bwMode="auto">
          <a:xfrm>
            <a:off x="2636838" y="2987675"/>
            <a:ext cx="438150" cy="379413"/>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28" name="Oval 15">
            <a:extLst>
              <a:ext uri="{FF2B5EF4-FFF2-40B4-BE49-F238E27FC236}">
                <a16:creationId xmlns:a16="http://schemas.microsoft.com/office/drawing/2014/main" id="{1FF79428-68AE-4E0C-B826-E0B6F402780A}"/>
              </a:ext>
            </a:extLst>
          </p:cNvPr>
          <p:cNvSpPr>
            <a:spLocks noChangeArrowheads="1"/>
          </p:cNvSpPr>
          <p:nvPr/>
        </p:nvSpPr>
        <p:spPr bwMode="auto">
          <a:xfrm>
            <a:off x="4403725" y="2209800"/>
            <a:ext cx="438150" cy="379413"/>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29" name="Oval 15">
            <a:extLst>
              <a:ext uri="{FF2B5EF4-FFF2-40B4-BE49-F238E27FC236}">
                <a16:creationId xmlns:a16="http://schemas.microsoft.com/office/drawing/2014/main" id="{F12607F5-50AD-4200-92E0-7A4EF6918758}"/>
              </a:ext>
            </a:extLst>
          </p:cNvPr>
          <p:cNvSpPr>
            <a:spLocks noChangeArrowheads="1"/>
          </p:cNvSpPr>
          <p:nvPr/>
        </p:nvSpPr>
        <p:spPr bwMode="auto">
          <a:xfrm>
            <a:off x="4313238" y="5380038"/>
            <a:ext cx="438150" cy="379412"/>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30" name="Oval 15">
            <a:extLst>
              <a:ext uri="{FF2B5EF4-FFF2-40B4-BE49-F238E27FC236}">
                <a16:creationId xmlns:a16="http://schemas.microsoft.com/office/drawing/2014/main" id="{54BF3AA4-86AB-4599-9CC1-93CEE14756A1}"/>
              </a:ext>
            </a:extLst>
          </p:cNvPr>
          <p:cNvSpPr>
            <a:spLocks noChangeArrowheads="1"/>
          </p:cNvSpPr>
          <p:nvPr/>
        </p:nvSpPr>
        <p:spPr bwMode="auto">
          <a:xfrm>
            <a:off x="2682875" y="4525963"/>
            <a:ext cx="438150" cy="379412"/>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31" name="Oval 15">
            <a:extLst>
              <a:ext uri="{FF2B5EF4-FFF2-40B4-BE49-F238E27FC236}">
                <a16:creationId xmlns:a16="http://schemas.microsoft.com/office/drawing/2014/main" id="{3A51FC2F-E135-4132-A8D9-D2A1A0ABA8D5}"/>
              </a:ext>
            </a:extLst>
          </p:cNvPr>
          <p:cNvSpPr>
            <a:spLocks noChangeArrowheads="1"/>
          </p:cNvSpPr>
          <p:nvPr/>
        </p:nvSpPr>
        <p:spPr bwMode="auto">
          <a:xfrm>
            <a:off x="6264275" y="3001963"/>
            <a:ext cx="438150" cy="379412"/>
          </a:xfrm>
          <a:prstGeom prst="ellipse">
            <a:avLst/>
          </a:prstGeom>
          <a:noFill/>
          <a:ln w="12700" algn="in">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29032" name="Slide Number Placeholder 42">
            <a:extLst>
              <a:ext uri="{FF2B5EF4-FFF2-40B4-BE49-F238E27FC236}">
                <a16:creationId xmlns:a16="http://schemas.microsoft.com/office/drawing/2014/main" id="{46A1A57A-AD87-4C6E-B970-9F38FF755D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5EDF177-08CB-48FB-9AC6-2B7738812E50}" type="slidenum">
              <a:rPr lang="en-US" altLang="en-US" sz="1000" smtClean="0">
                <a:latin typeface="Arial" panose="020B0604020202020204" pitchFamily="34" charset="0"/>
                <a:cs typeface="Arial" panose="020B0604020202020204" pitchFamily="34" charset="0"/>
              </a:rPr>
              <a:pPr>
                <a:spcBef>
                  <a:spcPct val="0"/>
                </a:spcBef>
                <a:buFontTx/>
                <a:buNone/>
              </a:pPr>
              <a:t>113</a:t>
            </a:fld>
            <a:endParaRPr lang="en-US" altLang="en-US" sz="1400">
              <a:latin typeface="Arial" panose="020B0604020202020204" pitchFamily="34" charset="0"/>
              <a:cs typeface="Arial" panose="020B0604020202020204" pitchFamily="34" charset="0"/>
            </a:endParaRPr>
          </a:p>
        </p:txBody>
      </p:sp>
      <p:sp>
        <p:nvSpPr>
          <p:cNvPr id="3" name="Right Arrow 2">
            <a:extLst>
              <a:ext uri="{FF2B5EF4-FFF2-40B4-BE49-F238E27FC236}">
                <a16:creationId xmlns:a16="http://schemas.microsoft.com/office/drawing/2014/main" id="{CFC88B0B-DCEA-49C3-8AD0-12EF673C2998}"/>
              </a:ext>
            </a:extLst>
          </p:cNvPr>
          <p:cNvSpPr/>
          <p:nvPr/>
        </p:nvSpPr>
        <p:spPr bwMode="auto">
          <a:xfrm rot="19706774">
            <a:off x="3303588" y="2590800"/>
            <a:ext cx="684212" cy="34925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
        <p:nvSpPr>
          <p:cNvPr id="45" name="Right Arrow 44">
            <a:extLst>
              <a:ext uri="{FF2B5EF4-FFF2-40B4-BE49-F238E27FC236}">
                <a16:creationId xmlns:a16="http://schemas.microsoft.com/office/drawing/2014/main" id="{F4AA97C5-E4B7-4D97-B063-581AA10982B0}"/>
              </a:ext>
            </a:extLst>
          </p:cNvPr>
          <p:cNvSpPr/>
          <p:nvPr/>
        </p:nvSpPr>
        <p:spPr bwMode="auto">
          <a:xfrm rot="1365268">
            <a:off x="5313363" y="2551113"/>
            <a:ext cx="685800" cy="34925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
        <p:nvSpPr>
          <p:cNvPr id="46" name="Right Arrow 45">
            <a:extLst>
              <a:ext uri="{FF2B5EF4-FFF2-40B4-BE49-F238E27FC236}">
                <a16:creationId xmlns:a16="http://schemas.microsoft.com/office/drawing/2014/main" id="{7A082D2A-3A02-40F1-AF1C-9E64A35C612B}"/>
              </a:ext>
            </a:extLst>
          </p:cNvPr>
          <p:cNvSpPr/>
          <p:nvPr/>
        </p:nvSpPr>
        <p:spPr bwMode="auto">
          <a:xfrm rot="6488068">
            <a:off x="6149975" y="3924300"/>
            <a:ext cx="685800" cy="34925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
        <p:nvSpPr>
          <p:cNvPr id="47" name="Right Arrow 46">
            <a:extLst>
              <a:ext uri="{FF2B5EF4-FFF2-40B4-BE49-F238E27FC236}">
                <a16:creationId xmlns:a16="http://schemas.microsoft.com/office/drawing/2014/main" id="{581E3F69-0F2F-456D-A8EB-C92EA0E3ED06}"/>
              </a:ext>
            </a:extLst>
          </p:cNvPr>
          <p:cNvSpPr/>
          <p:nvPr/>
        </p:nvSpPr>
        <p:spPr bwMode="auto">
          <a:xfrm rot="9225841">
            <a:off x="5216525" y="5187950"/>
            <a:ext cx="684213" cy="312738"/>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
        <p:nvSpPr>
          <p:cNvPr id="48" name="Right Arrow 47">
            <a:extLst>
              <a:ext uri="{FF2B5EF4-FFF2-40B4-BE49-F238E27FC236}">
                <a16:creationId xmlns:a16="http://schemas.microsoft.com/office/drawing/2014/main" id="{19E15FFB-A196-4DCD-9DF6-D10FDF366776}"/>
              </a:ext>
            </a:extLst>
          </p:cNvPr>
          <p:cNvSpPr/>
          <p:nvPr/>
        </p:nvSpPr>
        <p:spPr bwMode="auto">
          <a:xfrm rot="13331133">
            <a:off x="3159125" y="5121275"/>
            <a:ext cx="684213" cy="347663"/>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
        <p:nvSpPr>
          <p:cNvPr id="49" name="Right Arrow 48">
            <a:extLst>
              <a:ext uri="{FF2B5EF4-FFF2-40B4-BE49-F238E27FC236}">
                <a16:creationId xmlns:a16="http://schemas.microsoft.com/office/drawing/2014/main" id="{16CDCAAF-E181-48FA-B175-62EAA6305ED1}"/>
              </a:ext>
            </a:extLst>
          </p:cNvPr>
          <p:cNvSpPr/>
          <p:nvPr/>
        </p:nvSpPr>
        <p:spPr bwMode="auto">
          <a:xfrm rot="16449159">
            <a:off x="2301875" y="3857625"/>
            <a:ext cx="684213" cy="328613"/>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accent4">
                  <a:lumMod val="95000"/>
                  <a:lumOff val="5000"/>
                </a:schemeClr>
              </a:solidFill>
              <a:latin typeface="Arial" charset="0"/>
              <a:ea typeface="ＭＳ Ｐゴシック" pitchFamily="16"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a:extLst>
              <a:ext uri="{FF2B5EF4-FFF2-40B4-BE49-F238E27FC236}">
                <a16:creationId xmlns:a16="http://schemas.microsoft.com/office/drawing/2014/main" id="{47B219B8-7960-4C5D-A6B6-2DDD4F74CB98}"/>
              </a:ext>
            </a:extLst>
          </p:cNvPr>
          <p:cNvSpPr>
            <a:spLocks noGrp="1"/>
          </p:cNvSpPr>
          <p:nvPr>
            <p:ph idx="1"/>
          </p:nvPr>
        </p:nvSpPr>
        <p:spPr>
          <a:xfrm>
            <a:off x="469900" y="1438275"/>
            <a:ext cx="8248650" cy="4749800"/>
          </a:xfrm>
        </p:spPr>
        <p:txBody>
          <a:bodyPr/>
          <a:lstStyle/>
          <a:p>
            <a:pPr eaLnBrk="1" hangingPunct="1">
              <a:spcAft>
                <a:spcPts val="3600"/>
              </a:spcAft>
              <a:defRPr/>
            </a:pPr>
            <a:r>
              <a:rPr lang="en-US" sz="3200" dirty="0"/>
              <a:t>Driving forces enhance or increase the likelihood of transfer occurring.</a:t>
            </a:r>
          </a:p>
          <a:p>
            <a:pPr eaLnBrk="1" hangingPunct="1">
              <a:spcAft>
                <a:spcPts val="3600"/>
              </a:spcAft>
              <a:defRPr/>
            </a:pPr>
            <a:r>
              <a:rPr lang="en-US" sz="3200" dirty="0"/>
              <a:t>Restraining forces inhibit or decrease the likelihood that transfer will occur.</a:t>
            </a:r>
          </a:p>
          <a:p>
            <a:pPr marL="0" indent="0" eaLnBrk="1" hangingPunct="1">
              <a:spcAft>
                <a:spcPts val="3600"/>
              </a:spcAft>
              <a:buFontTx/>
              <a:buNone/>
              <a:defRPr/>
            </a:pPr>
            <a:r>
              <a:rPr lang="en-US" sz="1800" dirty="0"/>
              <a:t>  (</a:t>
            </a:r>
            <a:r>
              <a:rPr lang="en-US" sz="1800" dirty="0" err="1"/>
              <a:t>Lewin</a:t>
            </a:r>
            <a:r>
              <a:rPr lang="en-US" sz="1800" dirty="0"/>
              <a:t>, 1951).   </a:t>
            </a:r>
          </a:p>
        </p:txBody>
      </p:sp>
      <p:sp>
        <p:nvSpPr>
          <p:cNvPr id="130051" name="Title 2">
            <a:extLst>
              <a:ext uri="{FF2B5EF4-FFF2-40B4-BE49-F238E27FC236}">
                <a16:creationId xmlns:a16="http://schemas.microsoft.com/office/drawing/2014/main" id="{A3B1B529-7730-42EE-9AE4-F4F385473F82}"/>
              </a:ext>
            </a:extLst>
          </p:cNvPr>
          <p:cNvSpPr>
            <a:spLocks noGrp="1"/>
          </p:cNvSpPr>
          <p:nvPr>
            <p:ph type="title"/>
          </p:nvPr>
        </p:nvSpPr>
        <p:spPr>
          <a:xfrm>
            <a:off x="469900" y="793750"/>
            <a:ext cx="8229600" cy="590550"/>
          </a:xfrm>
        </p:spPr>
        <p:txBody>
          <a:bodyPr/>
          <a:lstStyle/>
          <a:p>
            <a:pPr algn="ctr" eaLnBrk="1" hangingPunct="1"/>
            <a:r>
              <a:rPr lang="en-US" altLang="en-US" sz="2400"/>
              <a:t>Driving and Restraining Forces</a:t>
            </a:r>
          </a:p>
        </p:txBody>
      </p:sp>
      <p:sp>
        <p:nvSpPr>
          <p:cNvPr id="130052" name="Slide Number Placeholder 5">
            <a:extLst>
              <a:ext uri="{FF2B5EF4-FFF2-40B4-BE49-F238E27FC236}">
                <a16:creationId xmlns:a16="http://schemas.microsoft.com/office/drawing/2014/main" id="{61E9071D-44E3-4C88-9C74-07EF247C97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E568884-23BB-4653-9E64-0EFC3D9CBA27}" type="slidenum">
              <a:rPr lang="en-US" altLang="en-US" sz="1200" smtClean="0">
                <a:latin typeface="Arial" panose="020B0604020202020204" pitchFamily="34" charset="0"/>
                <a:cs typeface="Arial" panose="020B0604020202020204" pitchFamily="34" charset="0"/>
              </a:rPr>
              <a:pPr>
                <a:spcBef>
                  <a:spcPct val="0"/>
                </a:spcBef>
                <a:buFontTx/>
                <a:buNone/>
              </a:pPr>
              <a:t>114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1">
            <a:extLst>
              <a:ext uri="{FF2B5EF4-FFF2-40B4-BE49-F238E27FC236}">
                <a16:creationId xmlns:a16="http://schemas.microsoft.com/office/drawing/2014/main" id="{3D15D02C-27BC-4447-86A0-A921245051AF}"/>
              </a:ext>
            </a:extLst>
          </p:cNvPr>
          <p:cNvSpPr>
            <a:spLocks noGrp="1"/>
          </p:cNvSpPr>
          <p:nvPr>
            <p:ph idx="1"/>
          </p:nvPr>
        </p:nvSpPr>
        <p:spPr>
          <a:xfrm>
            <a:off x="469900" y="1584325"/>
            <a:ext cx="8248650" cy="4603750"/>
          </a:xfrm>
        </p:spPr>
        <p:txBody>
          <a:bodyPr/>
          <a:lstStyle/>
          <a:p>
            <a:pPr eaLnBrk="1" hangingPunct="1">
              <a:spcAft>
                <a:spcPts val="4200"/>
              </a:spcAft>
            </a:pPr>
            <a:r>
              <a:rPr lang="en-US" altLang="en-US" sz="2800"/>
              <a:t>Lack of preparation to attend training</a:t>
            </a:r>
          </a:p>
          <a:p>
            <a:pPr eaLnBrk="1" hangingPunct="1">
              <a:spcAft>
                <a:spcPts val="4200"/>
              </a:spcAft>
            </a:pPr>
            <a:r>
              <a:rPr lang="en-US" altLang="en-US" sz="2800"/>
              <a:t>Lack of attention to transfer during training</a:t>
            </a:r>
          </a:p>
          <a:p>
            <a:pPr eaLnBrk="1" hangingPunct="1">
              <a:spcAft>
                <a:spcPts val="4200"/>
              </a:spcAft>
            </a:pPr>
            <a:r>
              <a:rPr lang="en-US" altLang="en-US" sz="2800"/>
              <a:t>Lack of follow-up after the training</a:t>
            </a:r>
          </a:p>
          <a:p>
            <a:pPr eaLnBrk="1" hangingPunct="1">
              <a:spcAft>
                <a:spcPts val="4200"/>
              </a:spcAft>
            </a:pPr>
            <a:r>
              <a:rPr lang="en-US" altLang="en-US" sz="2800"/>
              <a:t>Organizational barriers</a:t>
            </a:r>
          </a:p>
        </p:txBody>
      </p:sp>
      <p:sp>
        <p:nvSpPr>
          <p:cNvPr id="3" name="Title 2">
            <a:extLst>
              <a:ext uri="{FF2B5EF4-FFF2-40B4-BE49-F238E27FC236}">
                <a16:creationId xmlns:a16="http://schemas.microsoft.com/office/drawing/2014/main" id="{32828F38-B47D-4BE4-A8DF-2A2C5AE6773E}"/>
              </a:ext>
            </a:extLst>
          </p:cNvPr>
          <p:cNvSpPr>
            <a:spLocks noGrp="1"/>
          </p:cNvSpPr>
          <p:nvPr>
            <p:ph type="title"/>
          </p:nvPr>
        </p:nvSpPr>
        <p:spPr>
          <a:xfrm>
            <a:off x="469900" y="930275"/>
            <a:ext cx="8229600" cy="590550"/>
          </a:xfrm>
        </p:spPr>
        <p:txBody>
          <a:bodyPr>
            <a:normAutofit fontScale="90000"/>
          </a:bodyPr>
          <a:lstStyle/>
          <a:p>
            <a:pPr algn="ctr" eaLnBrk="1" hangingPunct="1">
              <a:defRPr/>
            </a:pPr>
            <a:r>
              <a:rPr lang="en-US" dirty="0">
                <a:cs typeface="+mj-cs"/>
              </a:rPr>
              <a:t>Factors that can Deter/Prevent </a:t>
            </a:r>
            <a:br>
              <a:rPr lang="en-US" dirty="0">
                <a:cs typeface="+mj-cs"/>
              </a:rPr>
            </a:br>
            <a:r>
              <a:rPr lang="en-US" dirty="0">
                <a:cs typeface="+mj-cs"/>
              </a:rPr>
              <a:t>the Transfer of Learning</a:t>
            </a:r>
          </a:p>
        </p:txBody>
      </p:sp>
      <p:sp>
        <p:nvSpPr>
          <p:cNvPr id="131076" name="Slide Number Placeholder 5">
            <a:extLst>
              <a:ext uri="{FF2B5EF4-FFF2-40B4-BE49-F238E27FC236}">
                <a16:creationId xmlns:a16="http://schemas.microsoft.com/office/drawing/2014/main" id="{101CF4BE-E1B5-46CA-A87E-6097B8ABBD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4EE995A-CFE2-447A-99DB-C5377CFD97F5}" type="slidenum">
              <a:rPr lang="en-US" altLang="en-US" sz="1200" smtClean="0">
                <a:latin typeface="Arial" panose="020B0604020202020204" pitchFamily="34" charset="0"/>
                <a:cs typeface="Arial" panose="020B0604020202020204" pitchFamily="34" charset="0"/>
              </a:rPr>
              <a:pPr>
                <a:spcBef>
                  <a:spcPct val="0"/>
                </a:spcBef>
                <a:buFontTx/>
                <a:buNone/>
              </a:pPr>
              <a:t>115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2E600D2B-AF76-4941-939E-7ACF58701BB3}"/>
              </a:ext>
            </a:extLst>
          </p:cNvPr>
          <p:cNvSpPr>
            <a:spLocks noGrp="1"/>
          </p:cNvSpPr>
          <p:nvPr>
            <p:ph type="title"/>
          </p:nvPr>
        </p:nvSpPr>
        <p:spPr>
          <a:xfrm>
            <a:off x="469900" y="844550"/>
            <a:ext cx="8229600" cy="854075"/>
          </a:xfrm>
        </p:spPr>
        <p:txBody>
          <a:bodyPr/>
          <a:lstStyle/>
          <a:p>
            <a:r>
              <a:rPr lang="en-US" altLang="en-US"/>
              <a:t>The Supervisor Facilitates Transfer of Learning by:</a:t>
            </a:r>
          </a:p>
        </p:txBody>
      </p:sp>
      <p:sp>
        <p:nvSpPr>
          <p:cNvPr id="3" name="Content Placeholder 2">
            <a:extLst>
              <a:ext uri="{FF2B5EF4-FFF2-40B4-BE49-F238E27FC236}">
                <a16:creationId xmlns:a16="http://schemas.microsoft.com/office/drawing/2014/main" id="{FD1E4F4A-DA5E-4F24-A31D-54F06A704F14}"/>
              </a:ext>
            </a:extLst>
          </p:cNvPr>
          <p:cNvSpPr>
            <a:spLocks noGrp="1"/>
          </p:cNvSpPr>
          <p:nvPr>
            <p:ph idx="1"/>
          </p:nvPr>
        </p:nvSpPr>
        <p:spPr>
          <a:xfrm>
            <a:off x="469900" y="1438275"/>
            <a:ext cx="8248650" cy="4881563"/>
          </a:xfrm>
        </p:spPr>
        <p:txBody>
          <a:bodyPr/>
          <a:lstStyle/>
          <a:p>
            <a:pPr marL="0" indent="0">
              <a:buFontTx/>
              <a:buNone/>
              <a:defRPr/>
            </a:pPr>
            <a:endParaRPr lang="en-US" dirty="0"/>
          </a:p>
          <a:p>
            <a:pPr>
              <a:defRPr/>
            </a:pPr>
            <a:r>
              <a:rPr lang="en-US" u="sng" dirty="0"/>
              <a:t>properly assessing</a:t>
            </a:r>
            <a:r>
              <a:rPr lang="en-US"/>
              <a:t> each new worker’s learning needs</a:t>
            </a:r>
          </a:p>
          <a:p>
            <a:pPr marL="0" indent="0">
              <a:buFontTx/>
              <a:buNone/>
              <a:defRPr/>
            </a:pPr>
            <a:endParaRPr lang="en-US" dirty="0"/>
          </a:p>
          <a:p>
            <a:pPr>
              <a:defRPr/>
            </a:pPr>
            <a:r>
              <a:rPr lang="en-US" u="sng" dirty="0"/>
              <a:t>preparing</a:t>
            </a:r>
            <a:r>
              <a:rPr lang="en-US"/>
              <a:t> the worker to attend training</a:t>
            </a:r>
          </a:p>
          <a:p>
            <a:pPr marL="0" indent="0">
              <a:buFontTx/>
              <a:buNone/>
              <a:defRPr/>
            </a:pPr>
            <a:endParaRPr lang="en-US" dirty="0"/>
          </a:p>
          <a:p>
            <a:pPr>
              <a:defRPr/>
            </a:pPr>
            <a:r>
              <a:rPr lang="en-US" u="sng" dirty="0"/>
              <a:t>supporting</a:t>
            </a:r>
            <a:r>
              <a:rPr lang="en-US" dirty="0"/>
              <a:t> the worker’s application of newly acquired </a:t>
            </a:r>
            <a:r>
              <a:rPr lang="en-US"/>
              <a:t>skills on the job after training</a:t>
            </a:r>
          </a:p>
          <a:p>
            <a:pPr>
              <a:defRPr/>
            </a:pPr>
            <a:endParaRPr lang="en-US" dirty="0"/>
          </a:p>
        </p:txBody>
      </p:sp>
      <p:sp>
        <p:nvSpPr>
          <p:cNvPr id="132100" name="Slide Number Placeholder 3">
            <a:extLst>
              <a:ext uri="{FF2B5EF4-FFF2-40B4-BE49-F238E27FC236}">
                <a16:creationId xmlns:a16="http://schemas.microsoft.com/office/drawing/2014/main" id="{F97DE329-32EF-4AE4-B6D1-80087BF420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51358D2-06C1-4B87-88BC-379923BC51BF}" type="slidenum">
              <a:rPr lang="en-US" altLang="en-US" sz="1200" smtClean="0">
                <a:latin typeface="Arial" panose="020B0604020202020204" pitchFamily="34" charset="0"/>
                <a:cs typeface="Arial" panose="020B0604020202020204" pitchFamily="34" charset="0"/>
              </a:rPr>
              <a:pPr>
                <a:spcBef>
                  <a:spcPct val="0"/>
                </a:spcBef>
                <a:buFontTx/>
                <a:buNone/>
              </a:pPr>
              <a:t>116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1">
            <a:extLst>
              <a:ext uri="{FF2B5EF4-FFF2-40B4-BE49-F238E27FC236}">
                <a16:creationId xmlns:a16="http://schemas.microsoft.com/office/drawing/2014/main" id="{A687BFDC-30EB-4FBD-81D0-D633F8A617D8}"/>
              </a:ext>
            </a:extLst>
          </p:cNvPr>
          <p:cNvSpPr>
            <a:spLocks noGrp="1"/>
          </p:cNvSpPr>
          <p:nvPr>
            <p:ph idx="1"/>
          </p:nvPr>
        </p:nvSpPr>
        <p:spPr>
          <a:xfrm>
            <a:off x="469900" y="1438275"/>
            <a:ext cx="8248650" cy="4703763"/>
          </a:xfrm>
        </p:spPr>
        <p:txBody>
          <a:bodyPr/>
          <a:lstStyle/>
          <a:p>
            <a:pPr eaLnBrk="1" hangingPunct="1">
              <a:spcAft>
                <a:spcPts val="2400"/>
              </a:spcAft>
              <a:defRPr/>
            </a:pPr>
            <a:r>
              <a:rPr lang="en-US" sz="2800" dirty="0"/>
              <a:t>Unconscious incompetence</a:t>
            </a:r>
          </a:p>
          <a:p>
            <a:pPr eaLnBrk="1" hangingPunct="1">
              <a:spcAft>
                <a:spcPts val="2400"/>
              </a:spcAft>
              <a:defRPr/>
            </a:pPr>
            <a:r>
              <a:rPr lang="en-US" sz="2800" dirty="0"/>
              <a:t>Conscious incompetence</a:t>
            </a:r>
          </a:p>
          <a:p>
            <a:pPr eaLnBrk="1" hangingPunct="1">
              <a:spcAft>
                <a:spcPts val="2400"/>
              </a:spcAft>
              <a:defRPr/>
            </a:pPr>
            <a:r>
              <a:rPr lang="en-US" sz="2800" dirty="0"/>
              <a:t>Conscious competence</a:t>
            </a:r>
          </a:p>
          <a:p>
            <a:pPr eaLnBrk="1" hangingPunct="1">
              <a:spcAft>
                <a:spcPts val="2400"/>
              </a:spcAft>
              <a:defRPr/>
            </a:pPr>
            <a:r>
              <a:rPr lang="en-US" sz="2800" dirty="0"/>
              <a:t>Unconscious competence</a:t>
            </a:r>
          </a:p>
          <a:p>
            <a:pPr eaLnBrk="1" hangingPunct="1">
              <a:spcAft>
                <a:spcPts val="2400"/>
              </a:spcAft>
              <a:defRPr/>
            </a:pPr>
            <a:r>
              <a:rPr lang="en-US" sz="2800" dirty="0"/>
              <a:t>Conscious unconscious competence</a:t>
            </a:r>
          </a:p>
          <a:p>
            <a:pPr marL="0" indent="0" eaLnBrk="1" hangingPunct="1">
              <a:spcAft>
                <a:spcPts val="3000"/>
              </a:spcAft>
              <a:buFontTx/>
              <a:buNone/>
              <a:defRPr/>
            </a:pPr>
            <a:r>
              <a:rPr lang="en-US" sz="1800" dirty="0"/>
              <a:t>  (Curry, 1991)</a:t>
            </a:r>
          </a:p>
        </p:txBody>
      </p:sp>
      <p:sp>
        <p:nvSpPr>
          <p:cNvPr id="133123" name="Title 2">
            <a:extLst>
              <a:ext uri="{FF2B5EF4-FFF2-40B4-BE49-F238E27FC236}">
                <a16:creationId xmlns:a16="http://schemas.microsoft.com/office/drawing/2014/main" id="{795A2440-A66D-4600-A3D8-52D225DAEE76}"/>
              </a:ext>
            </a:extLst>
          </p:cNvPr>
          <p:cNvSpPr>
            <a:spLocks noGrp="1"/>
          </p:cNvSpPr>
          <p:nvPr>
            <p:ph type="title"/>
          </p:nvPr>
        </p:nvSpPr>
        <p:spPr>
          <a:xfrm>
            <a:off x="469900" y="793750"/>
            <a:ext cx="8229600" cy="590550"/>
          </a:xfrm>
        </p:spPr>
        <p:txBody>
          <a:bodyPr/>
          <a:lstStyle/>
          <a:p>
            <a:pPr algn="ctr" eaLnBrk="1" hangingPunct="1"/>
            <a:r>
              <a:rPr lang="en-US" altLang="en-US" sz="2400"/>
              <a:t>Levels of Competence</a:t>
            </a:r>
          </a:p>
        </p:txBody>
      </p:sp>
      <p:sp>
        <p:nvSpPr>
          <p:cNvPr id="133124" name="Slide Number Placeholder 5">
            <a:extLst>
              <a:ext uri="{FF2B5EF4-FFF2-40B4-BE49-F238E27FC236}">
                <a16:creationId xmlns:a16="http://schemas.microsoft.com/office/drawing/2014/main" id="{BA845DB9-76DC-4712-AD4A-ADB5A7713A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20D6D5A-17AE-44D0-8EB1-9678C5F1373E}" type="slidenum">
              <a:rPr lang="en-US" altLang="en-US" sz="1200" smtClean="0">
                <a:latin typeface="Arial" panose="020B0604020202020204" pitchFamily="34" charset="0"/>
                <a:cs typeface="Arial" panose="020B0604020202020204" pitchFamily="34" charset="0"/>
              </a:rPr>
              <a:pPr>
                <a:spcBef>
                  <a:spcPct val="0"/>
                </a:spcBef>
                <a:buFontTx/>
                <a:buNone/>
              </a:pPr>
              <a:t>117</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77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1">
            <a:extLst>
              <a:ext uri="{FF2B5EF4-FFF2-40B4-BE49-F238E27FC236}">
                <a16:creationId xmlns:a16="http://schemas.microsoft.com/office/drawing/2014/main" id="{1320D9FA-607C-412E-BF7E-27A244B259CC}"/>
              </a:ext>
            </a:extLst>
          </p:cNvPr>
          <p:cNvSpPr>
            <a:spLocks noGrp="1"/>
          </p:cNvSpPr>
          <p:nvPr>
            <p:ph idx="1"/>
          </p:nvPr>
        </p:nvSpPr>
        <p:spPr>
          <a:xfrm>
            <a:off x="469900" y="1438275"/>
            <a:ext cx="8248650" cy="4703763"/>
          </a:xfrm>
        </p:spPr>
        <p:txBody>
          <a:bodyPr/>
          <a:lstStyle/>
          <a:p>
            <a:pPr marL="0" indent="0" eaLnBrk="1" hangingPunct="1">
              <a:spcAft>
                <a:spcPts val="3000"/>
              </a:spcAft>
              <a:buFontTx/>
              <a:buNone/>
              <a:defRPr/>
            </a:pPr>
            <a:r>
              <a:rPr lang="en-US" sz="3200" dirty="0"/>
              <a:t>A temporary drop in performance and efficiency when people try to transfer new knowledge and skills to behaviors in the workplace. This phenomenon is virtually universal and often occurs within the first 30 days.</a:t>
            </a:r>
          </a:p>
          <a:p>
            <a:pPr marL="0" indent="0" eaLnBrk="1" hangingPunct="1">
              <a:spcAft>
                <a:spcPts val="3000"/>
              </a:spcAft>
              <a:buFontTx/>
              <a:buNone/>
              <a:defRPr/>
            </a:pPr>
            <a:endParaRPr lang="en-US" dirty="0"/>
          </a:p>
          <a:p>
            <a:pPr marL="0" indent="0" eaLnBrk="1" hangingPunct="1">
              <a:spcAft>
                <a:spcPts val="3000"/>
              </a:spcAft>
              <a:buFontTx/>
              <a:buNone/>
              <a:defRPr/>
            </a:pPr>
            <a:r>
              <a:rPr lang="en-US" sz="1800" dirty="0"/>
              <a:t>(Rackham, 1979)</a:t>
            </a:r>
          </a:p>
          <a:p>
            <a:pPr eaLnBrk="1" hangingPunct="1">
              <a:buFontTx/>
              <a:buNone/>
              <a:defRPr/>
            </a:pPr>
            <a:endParaRPr lang="en-US" dirty="0"/>
          </a:p>
        </p:txBody>
      </p:sp>
      <p:sp>
        <p:nvSpPr>
          <p:cNvPr id="134147" name="Title 2">
            <a:extLst>
              <a:ext uri="{FF2B5EF4-FFF2-40B4-BE49-F238E27FC236}">
                <a16:creationId xmlns:a16="http://schemas.microsoft.com/office/drawing/2014/main" id="{E07E8BA4-BF4E-47A7-BDA2-E27187F37144}"/>
              </a:ext>
            </a:extLst>
          </p:cNvPr>
          <p:cNvSpPr>
            <a:spLocks noGrp="1"/>
          </p:cNvSpPr>
          <p:nvPr>
            <p:ph type="title"/>
          </p:nvPr>
        </p:nvSpPr>
        <p:spPr>
          <a:xfrm>
            <a:off x="469900" y="793750"/>
            <a:ext cx="8229600" cy="590550"/>
          </a:xfrm>
        </p:spPr>
        <p:txBody>
          <a:bodyPr/>
          <a:lstStyle/>
          <a:p>
            <a:pPr algn="ctr" eaLnBrk="1" hangingPunct="1"/>
            <a:r>
              <a:rPr lang="en-US" altLang="en-US" sz="2400"/>
              <a:t>“Results Dip”</a:t>
            </a:r>
          </a:p>
        </p:txBody>
      </p:sp>
      <p:sp>
        <p:nvSpPr>
          <p:cNvPr id="134148" name="Slide Number Placeholder 5">
            <a:extLst>
              <a:ext uri="{FF2B5EF4-FFF2-40B4-BE49-F238E27FC236}">
                <a16:creationId xmlns:a16="http://schemas.microsoft.com/office/drawing/2014/main" id="{E85FBE7B-7EEA-4E8B-84B4-2FDA823631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2BBB636-C8FE-4D07-B05F-C1D914EA9A4A}" type="slidenum">
              <a:rPr lang="en-US" altLang="en-US" sz="1200" smtClean="0">
                <a:latin typeface="Arial" panose="020B0604020202020204" pitchFamily="34" charset="0"/>
                <a:cs typeface="Arial" panose="020B0604020202020204" pitchFamily="34" charset="0"/>
              </a:rPr>
              <a:pPr>
                <a:spcBef>
                  <a:spcPct val="0"/>
                </a:spcBef>
                <a:buFontTx/>
                <a:buNone/>
              </a:pPr>
              <a:t>118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19D1EB23-F70D-4AC1-9735-6088D667142C}"/>
              </a:ext>
            </a:extLst>
          </p:cNvPr>
          <p:cNvSpPr>
            <a:spLocks noGrp="1"/>
          </p:cNvSpPr>
          <p:nvPr>
            <p:ph type="title"/>
          </p:nvPr>
        </p:nvSpPr>
        <p:spPr>
          <a:xfrm>
            <a:off x="469900" y="793750"/>
            <a:ext cx="8229600" cy="841375"/>
          </a:xfrm>
        </p:spPr>
        <p:txBody>
          <a:bodyPr/>
          <a:lstStyle/>
          <a:p>
            <a:pPr algn="ctr"/>
            <a:r>
              <a:rPr lang="en-US" altLang="en-US"/>
              <a:t>What Transfer of Learning Support Does the Resource Center Offer?</a:t>
            </a:r>
          </a:p>
        </p:txBody>
      </p:sp>
      <p:sp>
        <p:nvSpPr>
          <p:cNvPr id="3" name="Content Placeholder 2">
            <a:extLst>
              <a:ext uri="{FF2B5EF4-FFF2-40B4-BE49-F238E27FC236}">
                <a16:creationId xmlns:a16="http://schemas.microsoft.com/office/drawing/2014/main" id="{C9F6AF84-4E69-42D9-8EA8-EEB504712F4E}"/>
              </a:ext>
            </a:extLst>
          </p:cNvPr>
          <p:cNvSpPr>
            <a:spLocks noGrp="1"/>
          </p:cNvSpPr>
          <p:nvPr>
            <p:ph idx="1"/>
          </p:nvPr>
        </p:nvSpPr>
        <p:spPr>
          <a:xfrm>
            <a:off x="469900" y="1725613"/>
            <a:ext cx="8248650" cy="4594225"/>
          </a:xfrm>
        </p:spPr>
        <p:txBody>
          <a:bodyPr/>
          <a:lstStyle/>
          <a:p>
            <a:pPr marL="0" indent="0">
              <a:buNone/>
              <a:defRPr/>
            </a:pPr>
            <a:r>
              <a:rPr lang="en-US" sz="3200" dirty="0"/>
              <a:t>Structured, deliberate steps of activities or resources intended to help participants make the connections from theoretical concept and associated skill to integrating </a:t>
            </a:r>
            <a:r>
              <a:rPr lang="en-US" sz="3200"/>
              <a:t>that concept into practice. It is comprised of </a:t>
            </a:r>
            <a:r>
              <a:rPr lang="en-US" sz="3200" dirty="0"/>
              <a:t>a planned series of steps or activities that continue outside the learning event.  </a:t>
            </a:r>
          </a:p>
          <a:p>
            <a:pPr>
              <a:defRPr/>
            </a:pPr>
            <a:endParaRPr lang="en-US" dirty="0"/>
          </a:p>
        </p:txBody>
      </p:sp>
      <p:sp>
        <p:nvSpPr>
          <p:cNvPr id="135172" name="Slide Number Placeholder 3">
            <a:extLst>
              <a:ext uri="{FF2B5EF4-FFF2-40B4-BE49-F238E27FC236}">
                <a16:creationId xmlns:a16="http://schemas.microsoft.com/office/drawing/2014/main" id="{025C1E35-34D3-4F7A-9D5D-BBB4860E66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B40A7B3-DCFA-4234-8A6A-A93F3FB19AA2}" type="slidenum">
              <a:rPr lang="en-US" altLang="en-US" sz="1200" smtClean="0">
                <a:latin typeface="Arial" panose="020B0604020202020204" pitchFamily="34" charset="0"/>
                <a:cs typeface="Arial" panose="020B0604020202020204" pitchFamily="34" charset="0"/>
              </a:rPr>
              <a:pPr>
                <a:spcBef>
                  <a:spcPct val="0"/>
                </a:spcBef>
                <a:buFontTx/>
                <a:buNone/>
              </a:pPr>
              <a:t>119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09778FBA-B19F-42B8-BC8B-A939201D886D}"/>
              </a:ext>
            </a:extLst>
          </p:cNvPr>
          <p:cNvSpPr>
            <a:spLocks noGrp="1"/>
          </p:cNvSpPr>
          <p:nvPr>
            <p:ph type="title"/>
          </p:nvPr>
        </p:nvSpPr>
        <p:spPr>
          <a:xfrm>
            <a:off x="469900" y="793750"/>
            <a:ext cx="8229600" cy="590550"/>
          </a:xfrm>
        </p:spPr>
        <p:txBody>
          <a:bodyPr/>
          <a:lstStyle/>
          <a:p>
            <a:pPr algn="ctr" eaLnBrk="1" hangingPunct="1"/>
            <a:r>
              <a:rPr lang="en-US" altLang="en-US" sz="2400"/>
              <a:t>Clinical Supervision</a:t>
            </a:r>
          </a:p>
        </p:txBody>
      </p:sp>
      <p:sp>
        <p:nvSpPr>
          <p:cNvPr id="22531" name="Content Placeholder 1">
            <a:extLst>
              <a:ext uri="{FF2B5EF4-FFF2-40B4-BE49-F238E27FC236}">
                <a16:creationId xmlns:a16="http://schemas.microsoft.com/office/drawing/2014/main" id="{82CB0073-84B7-4845-A791-AB63F7878BC2}"/>
              </a:ext>
            </a:extLst>
          </p:cNvPr>
          <p:cNvSpPr>
            <a:spLocks noGrp="1"/>
          </p:cNvSpPr>
          <p:nvPr>
            <p:ph idx="1"/>
          </p:nvPr>
        </p:nvSpPr>
        <p:spPr>
          <a:xfrm>
            <a:off x="469900" y="1438275"/>
            <a:ext cx="8248650" cy="4764088"/>
          </a:xfrm>
        </p:spPr>
        <p:txBody>
          <a:bodyPr/>
          <a:lstStyle/>
          <a:p>
            <a:pPr marL="0" indent="0" eaLnBrk="1" hangingPunct="1">
              <a:buFontTx/>
              <a:buNone/>
              <a:defRPr/>
            </a:pPr>
            <a:r>
              <a:rPr lang="en-US" sz="2200" b="1" dirty="0"/>
              <a:t>Clinical supervision </a:t>
            </a:r>
            <a:r>
              <a:rPr lang="en-US" sz="2200" dirty="0"/>
              <a:t>focuses on the work that caseworkers do with children and families. Good clinical supervision is supportive, nurturing, and motivating in helping workers to attain a high level of performance. It is critical to building worker competencies, including reinforcing positive social work ethics and values, encouraging self-reflection and critical thinking skills, and supporting the worker through casework decision-making and crises. </a:t>
            </a:r>
          </a:p>
          <a:p>
            <a:pPr marL="0" indent="0" eaLnBrk="1" hangingPunct="1">
              <a:buFontTx/>
              <a:buNone/>
              <a:defRPr/>
            </a:pPr>
            <a:r>
              <a:rPr lang="en-US" sz="2200" dirty="0"/>
              <a:t>In </a:t>
            </a:r>
            <a:r>
              <a:rPr lang="en-US" sz="2200" b="1" dirty="0"/>
              <a:t>clinical supervision</a:t>
            </a:r>
            <a:r>
              <a:rPr lang="en-US" sz="2200" dirty="0"/>
              <a:t>, a supervisor and worker together reflect on the skills used and theory applied by the worker with a family in assessing, planning, implementing, and monitoring change.  </a:t>
            </a:r>
          </a:p>
          <a:p>
            <a:pPr lvl="2" eaLnBrk="1" hangingPunct="1">
              <a:buFontTx/>
              <a:buNone/>
              <a:defRPr/>
            </a:pPr>
            <a:r>
              <a:rPr lang="en-US" sz="2200" dirty="0"/>
              <a:t>(Child Information Gateway, 2011) </a:t>
            </a:r>
          </a:p>
          <a:p>
            <a:pPr eaLnBrk="1" hangingPunct="1">
              <a:defRPr/>
            </a:pPr>
            <a:endParaRPr lang="en-US" dirty="0"/>
          </a:p>
        </p:txBody>
      </p:sp>
      <p:sp>
        <p:nvSpPr>
          <p:cNvPr id="25604" name="Slide Number Placeholder 5">
            <a:extLst>
              <a:ext uri="{FF2B5EF4-FFF2-40B4-BE49-F238E27FC236}">
                <a16:creationId xmlns:a16="http://schemas.microsoft.com/office/drawing/2014/main" id="{409B03A7-9AC0-4741-A076-CA8A6A4B94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DF1BABF-1C48-42C7-B2E4-07A8E4910A5F}" type="slidenum">
              <a:rPr lang="en-US" altLang="en-US" sz="1200" smtClean="0">
                <a:latin typeface="Arial" panose="020B0604020202020204" pitchFamily="34" charset="0"/>
                <a:cs typeface="Arial" panose="020B0604020202020204" pitchFamily="34" charset="0"/>
              </a:rPr>
              <a:pPr>
                <a:spcBef>
                  <a:spcPct val="0"/>
                </a:spcBef>
                <a:buFontTx/>
                <a:buNone/>
              </a:pPr>
              <a:t>12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1">
            <a:extLst>
              <a:ext uri="{FF2B5EF4-FFF2-40B4-BE49-F238E27FC236}">
                <a16:creationId xmlns:a16="http://schemas.microsoft.com/office/drawing/2014/main" id="{C3C26996-ACB2-4C80-9A10-D7899430AD08}"/>
              </a:ext>
            </a:extLst>
          </p:cNvPr>
          <p:cNvSpPr>
            <a:spLocks noGrp="1"/>
          </p:cNvSpPr>
          <p:nvPr>
            <p:ph idx="1"/>
          </p:nvPr>
        </p:nvSpPr>
        <p:spPr>
          <a:xfrm>
            <a:off x="469900" y="1438275"/>
            <a:ext cx="8248650" cy="4749800"/>
          </a:xfrm>
        </p:spPr>
        <p:txBody>
          <a:bodyPr/>
          <a:lstStyle/>
          <a:p>
            <a:pPr marL="0" indent="0" eaLnBrk="1" hangingPunct="1">
              <a:buFontTx/>
              <a:buNone/>
            </a:pPr>
            <a:r>
              <a:rPr lang="en-US" altLang="en-US" sz="4000"/>
              <a:t>A set of steps/activities built around an identified curriculum designed to enhance the application of knowledge or skills learned from a training.</a:t>
            </a:r>
          </a:p>
        </p:txBody>
      </p:sp>
      <p:sp>
        <p:nvSpPr>
          <p:cNvPr id="136195" name="Title 2">
            <a:extLst>
              <a:ext uri="{FF2B5EF4-FFF2-40B4-BE49-F238E27FC236}">
                <a16:creationId xmlns:a16="http://schemas.microsoft.com/office/drawing/2014/main" id="{3F27B45C-AF59-422F-863E-B75E2BE4FA4F}"/>
              </a:ext>
            </a:extLst>
          </p:cNvPr>
          <p:cNvSpPr>
            <a:spLocks noGrp="1"/>
          </p:cNvSpPr>
          <p:nvPr>
            <p:ph type="title"/>
          </p:nvPr>
        </p:nvSpPr>
        <p:spPr>
          <a:xfrm>
            <a:off x="469900" y="793750"/>
            <a:ext cx="8229600" cy="590550"/>
          </a:xfrm>
        </p:spPr>
        <p:txBody>
          <a:bodyPr/>
          <a:lstStyle/>
          <a:p>
            <a:pPr algn="ctr" eaLnBrk="1" hangingPunct="1"/>
            <a:r>
              <a:rPr lang="en-US" altLang="en-US" sz="2400"/>
              <a:t>What is a TOL Package?</a:t>
            </a:r>
          </a:p>
        </p:txBody>
      </p:sp>
      <p:sp>
        <p:nvSpPr>
          <p:cNvPr id="136196" name="Slide Number Placeholder 5">
            <a:extLst>
              <a:ext uri="{FF2B5EF4-FFF2-40B4-BE49-F238E27FC236}">
                <a16:creationId xmlns:a16="http://schemas.microsoft.com/office/drawing/2014/main" id="{39DF44C8-C90D-4816-A061-76ED3C5FF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BA52781-B236-4821-BB02-688F1A3EA7A0}" type="slidenum">
              <a:rPr lang="en-US" altLang="en-US" sz="1200" smtClean="0">
                <a:latin typeface="Arial" panose="020B0604020202020204" pitchFamily="34" charset="0"/>
                <a:cs typeface="Arial" panose="020B0604020202020204" pitchFamily="34" charset="0"/>
              </a:rPr>
              <a:pPr>
                <a:spcBef>
                  <a:spcPct val="0"/>
                </a:spcBef>
                <a:buFontTx/>
                <a:buNone/>
              </a:pPr>
              <a:t>120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1">
            <a:extLst>
              <a:ext uri="{FF2B5EF4-FFF2-40B4-BE49-F238E27FC236}">
                <a16:creationId xmlns:a16="http://schemas.microsoft.com/office/drawing/2014/main" id="{75C598B3-22EB-4E53-8255-095C65BFA47B}"/>
              </a:ext>
            </a:extLst>
          </p:cNvPr>
          <p:cNvSpPr>
            <a:spLocks noGrp="1"/>
          </p:cNvSpPr>
          <p:nvPr>
            <p:ph idx="1"/>
          </p:nvPr>
        </p:nvSpPr>
        <p:spPr>
          <a:xfrm>
            <a:off x="454025" y="1660525"/>
            <a:ext cx="8248650" cy="4435475"/>
          </a:xfrm>
        </p:spPr>
        <p:txBody>
          <a:bodyPr/>
          <a:lstStyle/>
          <a:p>
            <a:pPr marL="0" eaLnBrk="1" hangingPunct="1">
              <a:spcAft>
                <a:spcPts val="3000"/>
              </a:spcAft>
              <a:defRPr/>
            </a:pPr>
            <a:r>
              <a:rPr lang="en-US" sz="3200" dirty="0"/>
              <a:t>Pre-work</a:t>
            </a:r>
          </a:p>
          <a:p>
            <a:pPr eaLnBrk="1" hangingPunct="1">
              <a:spcAft>
                <a:spcPts val="3000"/>
              </a:spcAft>
              <a:defRPr/>
            </a:pPr>
            <a:r>
              <a:rPr lang="en-US" sz="3200" dirty="0"/>
              <a:t>TOL Support Session</a:t>
            </a:r>
          </a:p>
          <a:p>
            <a:pPr eaLnBrk="1" hangingPunct="1">
              <a:spcAft>
                <a:spcPts val="3000"/>
              </a:spcAft>
              <a:defRPr/>
            </a:pPr>
            <a:r>
              <a:rPr lang="en-US" sz="3200" dirty="0"/>
              <a:t>Booster Shot Training</a:t>
            </a:r>
          </a:p>
          <a:p>
            <a:pPr eaLnBrk="1" hangingPunct="1">
              <a:spcAft>
                <a:spcPts val="3000"/>
              </a:spcAft>
              <a:defRPr/>
            </a:pPr>
            <a:r>
              <a:rPr lang="en-US" sz="3200" dirty="0"/>
              <a:t>Assessment</a:t>
            </a:r>
          </a:p>
        </p:txBody>
      </p:sp>
      <p:sp>
        <p:nvSpPr>
          <p:cNvPr id="137219" name="Title 2">
            <a:extLst>
              <a:ext uri="{FF2B5EF4-FFF2-40B4-BE49-F238E27FC236}">
                <a16:creationId xmlns:a16="http://schemas.microsoft.com/office/drawing/2014/main" id="{1D441F45-7003-40EB-A7FE-E363762952AC}"/>
              </a:ext>
            </a:extLst>
          </p:cNvPr>
          <p:cNvSpPr>
            <a:spLocks noGrp="1"/>
          </p:cNvSpPr>
          <p:nvPr>
            <p:ph type="title"/>
          </p:nvPr>
        </p:nvSpPr>
        <p:spPr>
          <a:xfrm>
            <a:off x="469900" y="793750"/>
            <a:ext cx="8229600" cy="590550"/>
          </a:xfrm>
        </p:spPr>
        <p:txBody>
          <a:bodyPr/>
          <a:lstStyle/>
          <a:p>
            <a:pPr algn="ctr" eaLnBrk="1" hangingPunct="1"/>
            <a:r>
              <a:rPr lang="en-US" altLang="en-US" sz="2400"/>
              <a:t>What Type of Activities are in a TOL Package?</a:t>
            </a:r>
          </a:p>
        </p:txBody>
      </p:sp>
      <p:sp>
        <p:nvSpPr>
          <p:cNvPr id="137220" name="Slide Number Placeholder 5">
            <a:extLst>
              <a:ext uri="{FF2B5EF4-FFF2-40B4-BE49-F238E27FC236}">
                <a16:creationId xmlns:a16="http://schemas.microsoft.com/office/drawing/2014/main" id="{8FF18FB8-0CD9-45A4-A5F0-0CE69E8382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43F1993-84CA-4FF0-A148-6E8F8AEACCD5}" type="slidenum">
              <a:rPr lang="en-US" altLang="en-US" sz="1200" smtClean="0">
                <a:latin typeface="Arial" panose="020B0604020202020204" pitchFamily="34" charset="0"/>
                <a:cs typeface="Arial" panose="020B0604020202020204" pitchFamily="34" charset="0"/>
              </a:rPr>
              <a:pPr>
                <a:spcBef>
                  <a:spcPct val="0"/>
                </a:spcBef>
                <a:buFontTx/>
                <a:buNone/>
              </a:pPr>
              <a:t>121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C94011-66CC-4A7D-A6BE-2481E7D93002}"/>
              </a:ext>
            </a:extLst>
          </p:cNvPr>
          <p:cNvPicPr>
            <a:picLocks noGrp="1" noChangeAspect="1"/>
          </p:cNvPicPr>
          <p:nvPr>
            <p:ph idx="1"/>
          </p:nvPr>
        </p:nvPicPr>
        <p:blipFill>
          <a:blip r:embed="rId2"/>
          <a:stretch>
            <a:fillRect/>
          </a:stretch>
        </p:blipFill>
        <p:spPr>
          <a:xfrm>
            <a:off x="339754" y="1050669"/>
            <a:ext cx="8556771" cy="4834208"/>
          </a:xfrm>
          <a:prstGeom prst="rect">
            <a:avLst/>
          </a:prstGeom>
        </p:spPr>
      </p:pic>
      <p:sp>
        <p:nvSpPr>
          <p:cNvPr id="4" name="Slide Number Placeholder 3">
            <a:extLst>
              <a:ext uri="{FF2B5EF4-FFF2-40B4-BE49-F238E27FC236}">
                <a16:creationId xmlns:a16="http://schemas.microsoft.com/office/drawing/2014/main" id="{A18C22A4-D5E5-42DF-B076-24834849705B}"/>
              </a:ext>
            </a:extLst>
          </p:cNvPr>
          <p:cNvSpPr>
            <a:spLocks noGrp="1"/>
          </p:cNvSpPr>
          <p:nvPr>
            <p:ph type="sldNum" sz="quarter" idx="10"/>
          </p:nvPr>
        </p:nvSpPr>
        <p:spPr/>
        <p:txBody>
          <a:bodyPr/>
          <a:lstStyle/>
          <a:p>
            <a:pPr>
              <a:defRPr/>
            </a:pPr>
            <a:fld id="{8451C6E7-4A35-4770-BD4C-E2124D68CA0A}" type="slidenum">
              <a:rPr lang="en-US" altLang="en-US" smtClean="0"/>
              <a:pPr>
                <a:defRPr/>
              </a:pPr>
              <a:t>122</a:t>
            </a:fld>
            <a:endParaRPr lang="en-US" altLang="en-US"/>
          </a:p>
        </p:txBody>
      </p:sp>
      <p:sp>
        <p:nvSpPr>
          <p:cNvPr id="6" name="Rectangle 5">
            <a:extLst>
              <a:ext uri="{FF2B5EF4-FFF2-40B4-BE49-F238E27FC236}">
                <a16:creationId xmlns:a16="http://schemas.microsoft.com/office/drawing/2014/main" id="{C3A6A9FD-04AF-4317-9980-2E6548BA0D2E}"/>
              </a:ext>
            </a:extLst>
          </p:cNvPr>
          <p:cNvSpPr/>
          <p:nvPr/>
        </p:nvSpPr>
        <p:spPr>
          <a:xfrm>
            <a:off x="339754" y="1104899"/>
            <a:ext cx="8611299" cy="4524315"/>
          </a:xfrm>
          <a:prstGeom prst="rect">
            <a:avLst/>
          </a:prstGeom>
        </p:spPr>
        <p:txBody>
          <a:bodyPr wrap="square">
            <a:spAutoFit/>
          </a:bodyPr>
          <a:lstStyle/>
          <a:p>
            <a:r>
              <a:rPr lang="en-US" sz="7200" dirty="0">
                <a:solidFill>
                  <a:schemeClr val="bg1"/>
                </a:solidFill>
                <a:ea typeface="+mn-lt"/>
                <a:cs typeface="+mn-lt"/>
                <a:hlinkClick r:id="rId3">
                  <a:extLst>
                    <a:ext uri="{A12FA001-AC4F-418D-AE19-62706E023703}">
                      <ahyp:hlinkClr xmlns:ahyp="http://schemas.microsoft.com/office/drawing/2018/hyperlinkcolor" xmlns="" val="tx"/>
                    </a:ext>
                  </a:extLst>
                </a:hlinkClick>
              </a:rPr>
              <a:t>http://www.pacwrc-media.pitt.edu/Foundations1/Foundations1.html</a:t>
            </a:r>
          </a:p>
        </p:txBody>
      </p:sp>
    </p:spTree>
    <p:extLst>
      <p:ext uri="{BB962C8B-B14F-4D97-AF65-F5344CB8AC3E}">
        <p14:creationId xmlns:p14="http://schemas.microsoft.com/office/powerpoint/2010/main" val="725467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4BF02F43-6895-4FCA-BD68-9F4434C43553}"/>
              </a:ext>
            </a:extLst>
          </p:cNvPr>
          <p:cNvSpPr>
            <a:spLocks noGrp="1"/>
          </p:cNvSpPr>
          <p:nvPr>
            <p:ph type="title"/>
          </p:nvPr>
        </p:nvSpPr>
        <p:spPr>
          <a:xfrm>
            <a:off x="469900" y="793750"/>
            <a:ext cx="8229600" cy="590550"/>
          </a:xfrm>
        </p:spPr>
        <p:txBody>
          <a:bodyPr/>
          <a:lstStyle/>
          <a:p>
            <a:pPr algn="ctr"/>
            <a:r>
              <a:rPr lang="en-US" altLang="en-US"/>
              <a:t>A Comparison</a:t>
            </a:r>
          </a:p>
        </p:txBody>
      </p:sp>
      <p:graphicFrame>
        <p:nvGraphicFramePr>
          <p:cNvPr id="5" name="Content Placeholder 4">
            <a:extLst>
              <a:ext uri="{FF2B5EF4-FFF2-40B4-BE49-F238E27FC236}">
                <a16:creationId xmlns:a16="http://schemas.microsoft.com/office/drawing/2014/main" id="{71EA23A1-D542-4CA1-8137-51E49538C595}"/>
              </a:ext>
            </a:extLst>
          </p:cNvPr>
          <p:cNvGraphicFramePr>
            <a:graphicFrameLocks noGrp="1"/>
          </p:cNvGraphicFramePr>
          <p:nvPr>
            <p:ph idx="1"/>
            <p:extLst>
              <p:ext uri="{D42A27DB-BD31-4B8C-83A1-F6EECF244321}">
                <p14:modId xmlns:p14="http://schemas.microsoft.com/office/powerpoint/2010/main" val="294444488"/>
              </p:ext>
            </p:extLst>
          </p:nvPr>
        </p:nvGraphicFramePr>
        <p:xfrm>
          <a:off x="206375" y="1660525"/>
          <a:ext cx="8577263" cy="2349304"/>
        </p:xfrm>
        <a:graphic>
          <a:graphicData uri="http://schemas.openxmlformats.org/drawingml/2006/table">
            <a:tbl>
              <a:tblPr>
                <a:tableStyleId>{5C22544A-7EE6-4342-B048-85BDC9FD1C3A}</a:tableStyleId>
              </a:tblPr>
              <a:tblGrid>
                <a:gridCol w="4284157">
                  <a:extLst>
                    <a:ext uri="{9D8B030D-6E8A-4147-A177-3AD203B41FA5}">
                      <a16:colId xmlns:a16="http://schemas.microsoft.com/office/drawing/2014/main" val="20000"/>
                    </a:ext>
                  </a:extLst>
                </a:gridCol>
                <a:gridCol w="4293106">
                  <a:extLst>
                    <a:ext uri="{9D8B030D-6E8A-4147-A177-3AD203B41FA5}">
                      <a16:colId xmlns:a16="http://schemas.microsoft.com/office/drawing/2014/main" val="20001"/>
                    </a:ext>
                  </a:extLst>
                </a:gridCol>
              </a:tblGrid>
              <a:tr h="841396">
                <a:tc>
                  <a:txBody>
                    <a:bodyPr/>
                    <a:lstStyle/>
                    <a:p>
                      <a:pPr marL="0" marR="0" algn="ctr">
                        <a:lnSpc>
                          <a:spcPct val="115000"/>
                        </a:lnSpc>
                        <a:spcBef>
                          <a:spcPts val="0"/>
                        </a:spcBef>
                        <a:spcAft>
                          <a:spcPts val="0"/>
                        </a:spcAft>
                      </a:pPr>
                      <a:r>
                        <a:rPr lang="en-US" sz="2400" b="1" dirty="0">
                          <a:effectLst/>
                          <a:latin typeface="Arial"/>
                          <a:ea typeface="Times New Roman"/>
                          <a:cs typeface="Times New Roman"/>
                        </a:rPr>
                        <a:t>CHARTING THE COURSE</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a:ea typeface="Times New Roman"/>
                          <a:cs typeface="Times New Roman"/>
                        </a:rPr>
                        <a:t>FOUNDATIONS</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3954">
                <a:tc gridSpan="2">
                  <a:txBody>
                    <a:bodyPr/>
                    <a:lstStyle/>
                    <a:p>
                      <a:pPr marL="0" marR="0" algn="ctr">
                        <a:lnSpc>
                          <a:spcPct val="115000"/>
                        </a:lnSpc>
                        <a:spcBef>
                          <a:spcPts val="0"/>
                        </a:spcBef>
                        <a:spcAft>
                          <a:spcPts val="0"/>
                        </a:spcAft>
                      </a:pPr>
                      <a:r>
                        <a:rPr lang="en-US" sz="2400" b="1" dirty="0">
                          <a:effectLst/>
                          <a:latin typeface="Arial"/>
                          <a:ea typeface="Times New Roman"/>
                          <a:cs typeface="Times New Roman"/>
                        </a:rPr>
                        <a:t>Same</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753954">
                <a:tc>
                  <a:txBody>
                    <a:bodyPr/>
                    <a:lstStyle/>
                    <a:p>
                      <a:pPr marL="0" marR="0" algn="ctr">
                        <a:lnSpc>
                          <a:spcPct val="115000"/>
                        </a:lnSpc>
                        <a:spcBef>
                          <a:spcPts val="0"/>
                        </a:spcBef>
                        <a:spcAft>
                          <a:spcPts val="0"/>
                        </a:spcAft>
                      </a:pPr>
                      <a:r>
                        <a:rPr lang="en-US" sz="2400">
                          <a:effectLst/>
                          <a:latin typeface="Arial"/>
                          <a:ea typeface="Times New Roman"/>
                          <a:cs typeface="Times New Roman"/>
                        </a:rPr>
                        <a:t>Modules are taken in order</a:t>
                      </a:r>
                      <a:endParaRPr lang="en-US" sz="240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a:ea typeface="Times New Roman"/>
                          <a:cs typeface="Times New Roman"/>
                        </a:rPr>
                        <a:t>Modules are taken in order</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8263" name="Slide Number Placeholder 3">
            <a:extLst>
              <a:ext uri="{FF2B5EF4-FFF2-40B4-BE49-F238E27FC236}">
                <a16:creationId xmlns:a16="http://schemas.microsoft.com/office/drawing/2014/main" id="{E15CB0EC-4B92-41B0-8328-5999F1F226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D1054F6-0B48-4F29-B7A9-3288DF0B1616}" type="slidenum">
              <a:rPr lang="en-US" altLang="en-US" sz="1200" smtClean="0">
                <a:latin typeface="Arial" panose="020B0604020202020204" pitchFamily="34" charset="0"/>
                <a:cs typeface="Arial" panose="020B0604020202020204" pitchFamily="34" charset="0"/>
              </a:rPr>
              <a:pPr>
                <a:spcBef>
                  <a:spcPct val="0"/>
                </a:spcBef>
                <a:buFontTx/>
                <a:buNone/>
              </a:pPr>
              <a:t>123</a:t>
            </a:fld>
            <a:endParaRPr lang="en-US" altLang="en-US" sz="1200">
              <a:latin typeface="Arial" panose="020B0604020202020204" pitchFamily="34" charset="0"/>
              <a:cs typeface="Arial" panose="020B0604020202020204" pitchFamily="34" charset="0"/>
            </a:endParaRPr>
          </a:p>
        </p:txBody>
      </p:sp>
      <p:sp>
        <p:nvSpPr>
          <p:cNvPr id="138264" name="Right Arrow 7">
            <a:extLst>
              <a:ext uri="{FF2B5EF4-FFF2-40B4-BE49-F238E27FC236}">
                <a16:creationId xmlns:a16="http://schemas.microsoft.com/office/drawing/2014/main" id="{CF0D4FCD-85A4-4D72-B78E-77716BAFE826}"/>
              </a:ext>
            </a:extLst>
          </p:cNvPr>
          <p:cNvSpPr>
            <a:spLocks noChangeArrowheads="1"/>
          </p:cNvSpPr>
          <p:nvPr/>
        </p:nvSpPr>
        <p:spPr bwMode="auto">
          <a:xfrm>
            <a:off x="7597775" y="5499100"/>
            <a:ext cx="979488" cy="484188"/>
          </a:xfrm>
          <a:prstGeom prst="rightArrow">
            <a:avLst>
              <a:gd name="adj1" fmla="val 50000"/>
              <a:gd name="adj2" fmla="val 50105"/>
            </a:avLst>
          </a:prstGeom>
          <a:solidFill>
            <a:schemeClr val="accent1"/>
          </a:solidFill>
          <a:ln w="9525" algn="ctr">
            <a:solidFill>
              <a:schemeClr val="tx1"/>
            </a:solidFill>
            <a:round/>
            <a:headEnd/>
            <a:tailEnd/>
          </a:ln>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4BF02F43-6895-4FCA-BD68-9F4434C43553}"/>
              </a:ext>
            </a:extLst>
          </p:cNvPr>
          <p:cNvSpPr>
            <a:spLocks noGrp="1"/>
          </p:cNvSpPr>
          <p:nvPr>
            <p:ph type="title"/>
          </p:nvPr>
        </p:nvSpPr>
        <p:spPr>
          <a:xfrm>
            <a:off x="469900" y="793750"/>
            <a:ext cx="8229600" cy="590550"/>
          </a:xfrm>
        </p:spPr>
        <p:txBody>
          <a:bodyPr/>
          <a:lstStyle/>
          <a:p>
            <a:pPr algn="ctr"/>
            <a:r>
              <a:rPr lang="en-US" altLang="en-US"/>
              <a:t>A Comparison</a:t>
            </a:r>
          </a:p>
        </p:txBody>
      </p:sp>
      <p:graphicFrame>
        <p:nvGraphicFramePr>
          <p:cNvPr id="5" name="Content Placeholder 4">
            <a:extLst>
              <a:ext uri="{FF2B5EF4-FFF2-40B4-BE49-F238E27FC236}">
                <a16:creationId xmlns:a16="http://schemas.microsoft.com/office/drawing/2014/main" id="{71EA23A1-D542-4CA1-8137-51E49538C595}"/>
              </a:ext>
            </a:extLst>
          </p:cNvPr>
          <p:cNvGraphicFramePr>
            <a:graphicFrameLocks noGrp="1"/>
          </p:cNvGraphicFramePr>
          <p:nvPr>
            <p:ph idx="1"/>
            <p:extLst>
              <p:ext uri="{D42A27DB-BD31-4B8C-83A1-F6EECF244321}">
                <p14:modId xmlns:p14="http://schemas.microsoft.com/office/powerpoint/2010/main" val="3043378019"/>
              </p:ext>
            </p:extLst>
          </p:nvPr>
        </p:nvGraphicFramePr>
        <p:xfrm>
          <a:off x="206375" y="1660525"/>
          <a:ext cx="8577263" cy="4401611"/>
        </p:xfrm>
        <a:graphic>
          <a:graphicData uri="http://schemas.openxmlformats.org/drawingml/2006/table">
            <a:tbl>
              <a:tblPr>
                <a:tableStyleId>{5C22544A-7EE6-4342-B048-85BDC9FD1C3A}</a:tableStyleId>
              </a:tblPr>
              <a:tblGrid>
                <a:gridCol w="4284157">
                  <a:extLst>
                    <a:ext uri="{9D8B030D-6E8A-4147-A177-3AD203B41FA5}">
                      <a16:colId xmlns:a16="http://schemas.microsoft.com/office/drawing/2014/main" val="20000"/>
                    </a:ext>
                  </a:extLst>
                </a:gridCol>
                <a:gridCol w="4293106">
                  <a:extLst>
                    <a:ext uri="{9D8B030D-6E8A-4147-A177-3AD203B41FA5}">
                      <a16:colId xmlns:a16="http://schemas.microsoft.com/office/drawing/2014/main" val="20001"/>
                    </a:ext>
                  </a:extLst>
                </a:gridCol>
              </a:tblGrid>
              <a:tr h="841396">
                <a:tc>
                  <a:txBody>
                    <a:bodyPr/>
                    <a:lstStyle/>
                    <a:p>
                      <a:pPr marL="0" marR="0" algn="ctr">
                        <a:lnSpc>
                          <a:spcPct val="115000"/>
                        </a:lnSpc>
                        <a:spcBef>
                          <a:spcPts val="0"/>
                        </a:spcBef>
                        <a:spcAft>
                          <a:spcPts val="0"/>
                        </a:spcAft>
                      </a:pPr>
                      <a:r>
                        <a:rPr lang="en-US" sz="2400" b="1" dirty="0">
                          <a:effectLst/>
                          <a:latin typeface="Arial"/>
                          <a:ea typeface="Times New Roman"/>
                          <a:cs typeface="Times New Roman"/>
                        </a:rPr>
                        <a:t>CHARTING THE COURSE</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a:ea typeface="Times New Roman"/>
                          <a:cs typeface="Times New Roman"/>
                        </a:rPr>
                        <a:t>FOUNDATIONS</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3954">
                <a:tc gridSpan="2">
                  <a:txBody>
                    <a:bodyPr/>
                    <a:lstStyle/>
                    <a:p>
                      <a:pPr marL="0" marR="0" algn="ctr">
                        <a:lnSpc>
                          <a:spcPct val="115000"/>
                        </a:lnSpc>
                        <a:spcBef>
                          <a:spcPts val="0"/>
                        </a:spcBef>
                        <a:spcAft>
                          <a:spcPts val="0"/>
                        </a:spcAft>
                      </a:pPr>
                      <a:r>
                        <a:rPr lang="en-US" sz="2400" b="1" dirty="0">
                          <a:effectLst/>
                          <a:latin typeface="Arial"/>
                          <a:ea typeface="Times New Roman"/>
                          <a:cs typeface="Times New Roman"/>
                        </a:rPr>
                        <a:t>Different</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70217">
                <a:tc>
                  <a:txBody>
                    <a:bodyPr/>
                    <a:lstStyle/>
                    <a:p>
                      <a:pPr marL="0" marR="0" algn="ctr">
                        <a:lnSpc>
                          <a:spcPct val="115000"/>
                        </a:lnSpc>
                        <a:spcBef>
                          <a:spcPts val="0"/>
                        </a:spcBef>
                        <a:spcAft>
                          <a:spcPts val="0"/>
                        </a:spcAft>
                      </a:pPr>
                      <a:r>
                        <a:rPr lang="en-US" sz="2400" dirty="0">
                          <a:effectLst/>
                          <a:latin typeface="Arial"/>
                          <a:ea typeface="Times New Roman"/>
                          <a:cs typeface="Times New Roman"/>
                        </a:rPr>
                        <a:t>Cohort groups</a:t>
                      </a:r>
                      <a:endParaRPr lang="en-US" sz="2400" dirty="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a:ea typeface="Times New Roman"/>
                          <a:cs typeface="Times New Roman"/>
                        </a:rPr>
                        <a:t>Non-cohort groups</a:t>
                      </a:r>
                      <a:endParaRPr lang="en-US" sz="2400">
                        <a:effectLst/>
                        <a:latin typeface="Times New Roman"/>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3954">
                <a:tc>
                  <a:txBody>
                    <a:bodyPr/>
                    <a:lstStyle/>
                    <a:p>
                      <a:pPr marL="0" marR="0" lvl="0" algn="ctr">
                        <a:lnSpc>
                          <a:spcPct val="114999"/>
                        </a:lnSpc>
                        <a:spcBef>
                          <a:spcPts val="0"/>
                        </a:spcBef>
                        <a:spcAft>
                          <a:spcPts val="0"/>
                        </a:spcAft>
                        <a:buNone/>
                      </a:pPr>
                      <a:r>
                        <a:rPr lang="en-US" sz="2400" b="0" i="0" u="none" strike="noStrike" noProof="0" dirty="0">
                          <a:effectLst/>
                          <a:latin typeface="Arial" panose="020B0604020202020204" pitchFamily="34" charset="0"/>
                          <a:cs typeface="Arial" panose="020B0604020202020204" pitchFamily="34" charset="0"/>
                        </a:rPr>
                        <a:t>9 Interactional Helping Skills</a:t>
                      </a:r>
                      <a:endParaRPr lang="en-US" dirty="0">
                        <a:latin typeface="Arial" panose="020B0604020202020204" pitchFamily="34"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algn="ctr">
                        <a:lnSpc>
                          <a:spcPct val="114999"/>
                        </a:lnSpc>
                        <a:spcBef>
                          <a:spcPts val="0"/>
                        </a:spcBef>
                        <a:spcAft>
                          <a:spcPts val="0"/>
                        </a:spcAft>
                        <a:buNone/>
                      </a:pPr>
                      <a:r>
                        <a:rPr lang="en-US" sz="2400" b="0" i="0" u="none" strike="noStrike" noProof="0" dirty="0">
                          <a:effectLst/>
                          <a:latin typeface="Arial" panose="020B0604020202020204" pitchFamily="34" charset="0"/>
                          <a:cs typeface="Arial" panose="020B0604020202020204" pitchFamily="34" charset="0"/>
                        </a:rPr>
                        <a:t>Engagement Skills</a:t>
                      </a:r>
                      <a:endParaRPr lang="en-US" dirty="0">
                        <a:latin typeface="Arial" panose="020B0604020202020204" pitchFamily="34"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53954">
                <a:tc>
                  <a:txBody>
                    <a:bodyPr/>
                    <a:lstStyle/>
                    <a:p>
                      <a:pPr marL="0" marR="0" algn="ctr">
                        <a:spcBef>
                          <a:spcPts val="0"/>
                        </a:spcBef>
                        <a:spcAft>
                          <a:spcPts val="0"/>
                        </a:spcAft>
                      </a:pPr>
                      <a:r>
                        <a:rPr lang="en-US" sz="2400" dirty="0">
                          <a:effectLst/>
                          <a:latin typeface="Arial"/>
                          <a:cs typeface="Arial"/>
                        </a:rPr>
                        <a:t>126 training hours and CEs </a:t>
                      </a:r>
                    </a:p>
                    <a:p>
                      <a:pPr marL="0" marR="0" lvl="0" algn="ctr">
                        <a:spcBef>
                          <a:spcPts val="0"/>
                        </a:spcBef>
                        <a:spcAft>
                          <a:spcPts val="0"/>
                        </a:spcAft>
                        <a:buNone/>
                      </a:pPr>
                      <a:r>
                        <a:rPr lang="en-US" sz="2400" dirty="0">
                          <a:effectLst/>
                          <a:latin typeface="Arial"/>
                          <a:cs typeface="Arial"/>
                        </a:rPr>
                        <a:t>(120 in-person and 6 online TOL hours)</a:t>
                      </a:r>
                      <a:endParaRPr lang="en-US" sz="2400" dirty="0">
                        <a:effectLst/>
                        <a:latin typeface="Arial"/>
                        <a:ea typeface="Times New Roman"/>
                        <a:cs typeface="Arial"/>
                      </a:endParaRPr>
                    </a:p>
                    <a:p>
                      <a:pPr marL="0" marR="0" algn="ctr">
                        <a:lnSpc>
                          <a:spcPct val="115000"/>
                        </a:lnSpc>
                        <a:spcBef>
                          <a:spcPts val="0"/>
                        </a:spcBef>
                        <a:spcAft>
                          <a:spcPts val="0"/>
                        </a:spcAft>
                      </a:pPr>
                      <a:endParaRPr lang="en-US" sz="2400" dirty="0">
                        <a:effectLst/>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Arial"/>
                          <a:cs typeface="Arial"/>
                        </a:rPr>
                        <a:t>123 hours and CEs </a:t>
                      </a:r>
                    </a:p>
                    <a:p>
                      <a:pPr marL="0" marR="0" lvl="0" algn="ctr">
                        <a:spcBef>
                          <a:spcPts val="0"/>
                        </a:spcBef>
                        <a:spcAft>
                          <a:spcPts val="0"/>
                        </a:spcAft>
                        <a:buNone/>
                      </a:pPr>
                      <a:r>
                        <a:rPr lang="en-US" sz="2400" dirty="0">
                          <a:effectLst/>
                          <a:latin typeface="Arial"/>
                          <a:cs typeface="Arial"/>
                        </a:rPr>
                        <a:t>(40 online, 72 in-person, and 11 fieldwork hours)</a:t>
                      </a:r>
                      <a:endParaRPr lang="en-US" sz="2400" dirty="0">
                        <a:effectLst/>
                        <a:latin typeface="Arial"/>
                        <a:ea typeface="Times New Roman"/>
                        <a:cs typeface="Arial"/>
                      </a:endParaRPr>
                    </a:p>
                    <a:p>
                      <a:pPr marL="0" marR="0" algn="ctr">
                        <a:lnSpc>
                          <a:spcPct val="115000"/>
                        </a:lnSpc>
                        <a:spcBef>
                          <a:spcPts val="0"/>
                        </a:spcBef>
                        <a:spcAft>
                          <a:spcPts val="0"/>
                        </a:spcAft>
                      </a:pPr>
                      <a:endParaRPr lang="en-US" sz="2400" dirty="0">
                        <a:effectLst/>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8263" name="Slide Number Placeholder 3">
            <a:extLst>
              <a:ext uri="{FF2B5EF4-FFF2-40B4-BE49-F238E27FC236}">
                <a16:creationId xmlns:a16="http://schemas.microsoft.com/office/drawing/2014/main" id="{E15CB0EC-4B92-41B0-8328-5999F1F226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D1054F6-0B48-4F29-B7A9-3288DF0B1616}" type="slidenum">
              <a:rPr lang="en-US" altLang="en-US" sz="1200" smtClean="0">
                <a:latin typeface="Arial" panose="020B0604020202020204" pitchFamily="34" charset="0"/>
                <a:cs typeface="Arial" panose="020B0604020202020204" pitchFamily="34" charset="0"/>
              </a:rPr>
              <a:pPr>
                <a:spcBef>
                  <a:spcPct val="0"/>
                </a:spcBef>
                <a:buFontTx/>
                <a:buNone/>
              </a:pPr>
              <a:t>124</a:t>
            </a:fld>
            <a:endParaRPr lang="en-US" altLang="en-US" sz="1200">
              <a:latin typeface="Arial" panose="020B0604020202020204" pitchFamily="34" charset="0"/>
              <a:cs typeface="Arial" panose="020B0604020202020204" pitchFamily="34" charset="0"/>
            </a:endParaRPr>
          </a:p>
        </p:txBody>
      </p:sp>
      <p:sp>
        <p:nvSpPr>
          <p:cNvPr id="138264" name="Right Arrow 7">
            <a:extLst>
              <a:ext uri="{FF2B5EF4-FFF2-40B4-BE49-F238E27FC236}">
                <a16:creationId xmlns:a16="http://schemas.microsoft.com/office/drawing/2014/main" id="{CF0D4FCD-85A4-4D72-B78E-77716BAFE826}"/>
              </a:ext>
            </a:extLst>
          </p:cNvPr>
          <p:cNvSpPr>
            <a:spLocks noChangeArrowheads="1"/>
          </p:cNvSpPr>
          <p:nvPr/>
        </p:nvSpPr>
        <p:spPr bwMode="auto">
          <a:xfrm>
            <a:off x="7804150" y="5577948"/>
            <a:ext cx="979488" cy="484188"/>
          </a:xfrm>
          <a:prstGeom prst="rightArrow">
            <a:avLst>
              <a:gd name="adj1" fmla="val 50000"/>
              <a:gd name="adj2" fmla="val 50105"/>
            </a:avLst>
          </a:prstGeom>
          <a:solidFill>
            <a:schemeClr val="accent1"/>
          </a:solidFill>
          <a:ln w="9525" algn="ctr">
            <a:solidFill>
              <a:schemeClr val="tx1"/>
            </a:solidFill>
            <a:round/>
            <a:headEnd/>
            <a:tailEnd/>
          </a:ln>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448683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3625457D-29E9-40F9-8060-AB57D7634619}"/>
              </a:ext>
            </a:extLst>
          </p:cNvPr>
          <p:cNvSpPr>
            <a:spLocks noGrp="1"/>
          </p:cNvSpPr>
          <p:nvPr>
            <p:ph type="title"/>
          </p:nvPr>
        </p:nvSpPr>
        <p:spPr>
          <a:xfrm>
            <a:off x="469900" y="793750"/>
            <a:ext cx="8229600" cy="590550"/>
          </a:xfrm>
        </p:spPr>
        <p:txBody>
          <a:bodyPr/>
          <a:lstStyle/>
          <a:p>
            <a:pPr algn="ctr"/>
            <a:r>
              <a:rPr lang="en-US" altLang="en-US" sz="2800"/>
              <a:t>A Comparison (continued)</a:t>
            </a:r>
            <a:endParaRPr lang="en-US" altLang="en-US"/>
          </a:p>
        </p:txBody>
      </p:sp>
      <p:graphicFrame>
        <p:nvGraphicFramePr>
          <p:cNvPr id="5" name="Content Placeholder 4">
            <a:extLst>
              <a:ext uri="{FF2B5EF4-FFF2-40B4-BE49-F238E27FC236}">
                <a16:creationId xmlns:a16="http://schemas.microsoft.com/office/drawing/2014/main" id="{BE9D08BE-A93F-4053-9784-307B65C129EA}"/>
              </a:ext>
            </a:extLst>
          </p:cNvPr>
          <p:cNvGraphicFramePr>
            <a:graphicFrameLocks noGrp="1"/>
          </p:cNvGraphicFramePr>
          <p:nvPr>
            <p:ph idx="1"/>
            <p:extLst>
              <p:ext uri="{D42A27DB-BD31-4B8C-83A1-F6EECF244321}">
                <p14:modId xmlns:p14="http://schemas.microsoft.com/office/powerpoint/2010/main" val="1323863739"/>
              </p:ext>
            </p:extLst>
          </p:nvPr>
        </p:nvGraphicFramePr>
        <p:xfrm>
          <a:off x="128588" y="1343026"/>
          <a:ext cx="8899525" cy="4834155"/>
        </p:xfrm>
        <a:graphic>
          <a:graphicData uri="http://schemas.openxmlformats.org/drawingml/2006/table">
            <a:tbl>
              <a:tblPr>
                <a:tableStyleId>{5C22544A-7EE6-4342-B048-85BDC9FD1C3A}</a:tableStyleId>
              </a:tblPr>
              <a:tblGrid>
                <a:gridCol w="4191905">
                  <a:extLst>
                    <a:ext uri="{9D8B030D-6E8A-4147-A177-3AD203B41FA5}">
                      <a16:colId xmlns:a16="http://schemas.microsoft.com/office/drawing/2014/main" val="20000"/>
                    </a:ext>
                  </a:extLst>
                </a:gridCol>
                <a:gridCol w="4707620">
                  <a:extLst>
                    <a:ext uri="{9D8B030D-6E8A-4147-A177-3AD203B41FA5}">
                      <a16:colId xmlns:a16="http://schemas.microsoft.com/office/drawing/2014/main" val="20001"/>
                    </a:ext>
                  </a:extLst>
                </a:gridCol>
              </a:tblGrid>
              <a:tr h="420292">
                <a:tc>
                  <a:txBody>
                    <a:bodyPr/>
                    <a:lstStyle/>
                    <a:p>
                      <a:pPr marL="0" marR="0" algn="ctr">
                        <a:spcBef>
                          <a:spcPts val="0"/>
                        </a:spcBef>
                        <a:spcAft>
                          <a:spcPts val="0"/>
                        </a:spcAft>
                      </a:pPr>
                      <a:r>
                        <a:rPr lang="en-US" sz="2000" b="1" dirty="0">
                          <a:effectLst/>
                        </a:rPr>
                        <a:t>CHARTING THE COURSE</a:t>
                      </a:r>
                      <a:endParaRPr lang="en-US" sz="2000" b="1" dirty="0">
                        <a:effectLst/>
                        <a:latin typeface="Times New Roman"/>
                        <a:ea typeface="Times New Roman"/>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effectLst/>
                        </a:rPr>
                        <a:t>FOUNDATIONS</a:t>
                      </a:r>
                      <a:endParaRPr lang="en-US" sz="2000" b="1">
                        <a:effectLst/>
                        <a:latin typeface="Times New Roman"/>
                        <a:ea typeface="Times New Roman"/>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652">
                <a:tc gridSpan="2">
                  <a:txBody>
                    <a:bodyPr/>
                    <a:lstStyle/>
                    <a:p>
                      <a:pPr marL="0" marR="0" algn="ctr">
                        <a:spcBef>
                          <a:spcPts val="0"/>
                        </a:spcBef>
                        <a:spcAft>
                          <a:spcPts val="0"/>
                        </a:spcAft>
                      </a:pPr>
                      <a:r>
                        <a:rPr lang="en-US" sz="2000" b="1" dirty="0">
                          <a:effectLst/>
                          <a:latin typeface="+mn-lt"/>
                          <a:ea typeface="+mn-ea"/>
                        </a:rPr>
                        <a:t>Different</a:t>
                      </a:r>
                      <a:endParaRPr lang="en-US" sz="2000" b="1" dirty="0">
                        <a:effectLst/>
                        <a:latin typeface="Times New Roman"/>
                        <a:ea typeface="Times New Roman"/>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801802">
                <a:tc>
                  <a:txBody>
                    <a:bodyPr/>
                    <a:lstStyle/>
                    <a:p>
                      <a:pPr marL="0" marR="0" algn="ctr">
                        <a:spcBef>
                          <a:spcPts val="0"/>
                        </a:spcBef>
                        <a:spcAft>
                          <a:spcPts val="0"/>
                        </a:spcAft>
                      </a:pPr>
                      <a:r>
                        <a:rPr lang="en-US" sz="2000" dirty="0">
                          <a:effectLst/>
                          <a:latin typeface="Arial" pitchFamily="34" charset="0"/>
                          <a:cs typeface="Arial" pitchFamily="34" charset="0"/>
                        </a:rPr>
                        <a:t>Pre and Post Work (TOL Module) online</a:t>
                      </a:r>
                      <a:endParaRPr lang="en-US" sz="2000" dirty="0">
                        <a:effectLst/>
                        <a:latin typeface="Arial" pitchFamily="34" charset="0"/>
                        <a:ea typeface="Times New Roman"/>
                        <a:cs typeface="Arial"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a:cs typeface="Arial"/>
                        </a:rPr>
                        <a:t>Prerequisites and Fieldwork</a:t>
                      </a:r>
                      <a:endParaRPr lang="en-US" sz="2000" dirty="0">
                        <a:effectLst/>
                        <a:latin typeface="Arial"/>
                        <a:ea typeface="Times New Roman"/>
                        <a:cs typeface="Arial"/>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05368">
                <a:tc>
                  <a:txBody>
                    <a:bodyPr/>
                    <a:lstStyle/>
                    <a:p>
                      <a:pPr marL="0" marR="0" algn="ctr">
                        <a:spcBef>
                          <a:spcPts val="0"/>
                        </a:spcBef>
                        <a:spcAft>
                          <a:spcPts val="0"/>
                        </a:spcAft>
                      </a:pPr>
                      <a:r>
                        <a:rPr lang="en-US" sz="2000" dirty="0">
                          <a:effectLst/>
                          <a:latin typeface="Arial"/>
                          <a:cs typeface="Arial"/>
                        </a:rPr>
                        <a:t>Awareness and knowledge-based with some comprehension and skill practice throughout</a:t>
                      </a:r>
                      <a:endParaRPr lang="en-US" sz="2000" dirty="0">
                        <a:effectLst/>
                        <a:latin typeface="Arial" pitchFamily="34" charset="0"/>
                        <a:ea typeface="Times New Roman"/>
                        <a:cs typeface="Arial"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a:cs typeface="Arial"/>
                        </a:rPr>
                        <a:t>Awareness, knowledge and comprehension in prerequisite. Application of skills during in-class and </a:t>
                      </a:r>
                      <a:br>
                        <a:rPr lang="en-US" sz="2000" dirty="0">
                          <a:effectLst/>
                          <a:latin typeface="Arial"/>
                          <a:cs typeface="Arial"/>
                        </a:rPr>
                      </a:br>
                      <a:r>
                        <a:rPr lang="en-US" sz="2000" dirty="0">
                          <a:effectLst/>
                          <a:latin typeface="Arial"/>
                          <a:cs typeface="Arial"/>
                        </a:rPr>
                        <a:t>fieldwork</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2684">
                <a:tc>
                  <a:txBody>
                    <a:bodyPr/>
                    <a:lstStyle/>
                    <a:p>
                      <a:pPr marL="0" marR="0" algn="ctr">
                        <a:spcBef>
                          <a:spcPts val="0"/>
                        </a:spcBef>
                        <a:spcAft>
                          <a:spcPts val="0"/>
                        </a:spcAft>
                      </a:pPr>
                      <a:r>
                        <a:rPr lang="en-US" sz="2000" dirty="0">
                          <a:effectLst/>
                          <a:latin typeface="Arial" pitchFamily="34" charset="0"/>
                          <a:ea typeface="Times New Roman"/>
                          <a:cs typeface="Arial" pitchFamily="34" charset="0"/>
                        </a:rPr>
                        <a:t>In-class modules: Lecture and group activities</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a:cs typeface="Arial"/>
                        </a:rPr>
                        <a:t>In-class modules: Team-Based Learning™ and Simulation</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26609">
                <a:tc>
                  <a:txBody>
                    <a:bodyPr/>
                    <a:lstStyle/>
                    <a:p>
                      <a:pPr marL="0" marR="0" algn="ctr">
                        <a:spcBef>
                          <a:spcPts val="0"/>
                        </a:spcBef>
                        <a:spcAft>
                          <a:spcPts val="0"/>
                        </a:spcAft>
                      </a:pPr>
                      <a:r>
                        <a:rPr lang="en-US" sz="2000" b="1" dirty="0">
                          <a:effectLst/>
                          <a:latin typeface="Arial" pitchFamily="34" charset="0"/>
                          <a:cs typeface="Arial" pitchFamily="34" charset="0"/>
                        </a:rPr>
                        <a:t>Delivery options</a:t>
                      </a:r>
                      <a:r>
                        <a:rPr lang="en-US" sz="2000" dirty="0">
                          <a:effectLst/>
                          <a:latin typeface="Arial" pitchFamily="34" charset="0"/>
                          <a:cs typeface="Arial" pitchFamily="34" charset="0"/>
                        </a:rPr>
                        <a:t>:</a:t>
                      </a:r>
                    </a:p>
                    <a:p>
                      <a:pPr marL="0" marR="0" algn="ctr">
                        <a:spcBef>
                          <a:spcPts val="0"/>
                        </a:spcBef>
                        <a:spcAft>
                          <a:spcPts val="0"/>
                        </a:spcAft>
                      </a:pPr>
                      <a:r>
                        <a:rPr lang="en-US" sz="2000" dirty="0">
                          <a:effectLst/>
                          <a:latin typeface="Arial" pitchFamily="34" charset="0"/>
                          <a:cs typeface="Arial" pitchFamily="34" charset="0"/>
                        </a:rPr>
                        <a:t>Academy, Cluster, and  Traditional Style- completed anywhere from 1-8 months</a:t>
                      </a:r>
                      <a:endParaRPr lang="en-US" sz="2000" dirty="0">
                        <a:effectLst/>
                        <a:latin typeface="Arial" pitchFamily="34" charset="0"/>
                        <a:ea typeface="Times New Roman"/>
                        <a:cs typeface="Arial"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a:cs typeface="Arial"/>
                        </a:rPr>
                        <a:t>Completed in 3-4 months</a:t>
                      </a:r>
                      <a:endParaRPr lang="en-US" sz="2000" dirty="0">
                        <a:effectLst/>
                        <a:latin typeface="Arial"/>
                        <a:ea typeface="Times New Roman"/>
                        <a:cs typeface="Arial"/>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9290" name="Slide Number Placeholder 3">
            <a:extLst>
              <a:ext uri="{FF2B5EF4-FFF2-40B4-BE49-F238E27FC236}">
                <a16:creationId xmlns:a16="http://schemas.microsoft.com/office/drawing/2014/main" id="{E690188C-11EF-40AD-AA59-78A1F57B90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81B0E2C-2386-4FBF-88C9-CC292FD79311}" type="slidenum">
              <a:rPr lang="en-US" altLang="en-US" sz="1200" smtClean="0">
                <a:latin typeface="Arial" panose="020B0604020202020204" pitchFamily="34" charset="0"/>
                <a:cs typeface="Arial" panose="020B0604020202020204" pitchFamily="34" charset="0"/>
              </a:rPr>
              <a:pPr>
                <a:spcBef>
                  <a:spcPct val="0"/>
                </a:spcBef>
                <a:buFontTx/>
                <a:buNone/>
              </a:pPr>
              <a:t>125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F78803-5D30-493C-B6EB-398AA548F6C6}"/>
              </a:ext>
            </a:extLst>
          </p:cNvPr>
          <p:cNvSpPr>
            <a:spLocks noGrp="1"/>
          </p:cNvSpPr>
          <p:nvPr>
            <p:ph type="sldNum" sz="quarter" idx="10"/>
          </p:nvPr>
        </p:nvSpPr>
        <p:spPr/>
        <p:txBody>
          <a:bodyPr/>
          <a:lstStyle/>
          <a:p>
            <a:pPr>
              <a:defRPr/>
            </a:pPr>
            <a:fld id="{8451C6E7-4A35-4770-BD4C-E2124D68CA0A}" type="slidenum">
              <a:rPr lang="en-US" altLang="en-US" smtClean="0"/>
              <a:pPr>
                <a:defRPr/>
              </a:pPr>
              <a:t>126</a:t>
            </a:fld>
            <a:endParaRPr lang="en-US" altLang="en-US"/>
          </a:p>
        </p:txBody>
      </p:sp>
      <p:pic>
        <p:nvPicPr>
          <p:cNvPr id="5" name="Picture 4">
            <a:extLst>
              <a:ext uri="{FF2B5EF4-FFF2-40B4-BE49-F238E27FC236}">
                <a16:creationId xmlns:a16="http://schemas.microsoft.com/office/drawing/2014/main" id="{8FE01907-466F-4148-B400-557D94C43249}"/>
              </a:ext>
            </a:extLst>
          </p:cNvPr>
          <p:cNvPicPr>
            <a:picLocks noChangeAspect="1"/>
          </p:cNvPicPr>
          <p:nvPr/>
        </p:nvPicPr>
        <p:blipFill>
          <a:blip r:embed="rId2"/>
          <a:stretch>
            <a:fillRect/>
          </a:stretch>
        </p:blipFill>
        <p:spPr>
          <a:xfrm>
            <a:off x="149772" y="881015"/>
            <a:ext cx="8844455" cy="5265683"/>
          </a:xfrm>
          <a:prstGeom prst="rect">
            <a:avLst/>
          </a:prstGeom>
        </p:spPr>
      </p:pic>
      <p:sp>
        <p:nvSpPr>
          <p:cNvPr id="6" name="Rectangle 5">
            <a:extLst>
              <a:ext uri="{FF2B5EF4-FFF2-40B4-BE49-F238E27FC236}">
                <a16:creationId xmlns:a16="http://schemas.microsoft.com/office/drawing/2014/main" id="{48278226-A8FD-4AB2-9160-B864D0B1E8DA}"/>
              </a:ext>
            </a:extLst>
          </p:cNvPr>
          <p:cNvSpPr/>
          <p:nvPr/>
        </p:nvSpPr>
        <p:spPr>
          <a:xfrm>
            <a:off x="344905" y="1211179"/>
            <a:ext cx="8468019" cy="5386090"/>
          </a:xfrm>
          <a:prstGeom prst="rect">
            <a:avLst/>
          </a:prstGeom>
        </p:spPr>
        <p:txBody>
          <a:bodyPr wrap="square">
            <a:spAutoFit/>
          </a:bodyPr>
          <a:lstStyle/>
          <a:p>
            <a:pPr marL="0" indent="0">
              <a:buNone/>
            </a:pPr>
            <a:r>
              <a:rPr lang="en-US" sz="8000" dirty="0">
                <a:hlinkClick r:id="rId3"/>
              </a:rPr>
              <a:t>http://www.pacwrc.pitt.edu/Videos/TBLSimVideo2018.mp4</a:t>
            </a:r>
            <a:endParaRPr lang="en-US" sz="8000" dirty="0"/>
          </a:p>
          <a:p>
            <a:endParaRPr lang="en-US" dirty="0"/>
          </a:p>
        </p:txBody>
      </p:sp>
    </p:spTree>
    <p:extLst>
      <p:ext uri="{BB962C8B-B14F-4D97-AF65-F5344CB8AC3E}">
        <p14:creationId xmlns:p14="http://schemas.microsoft.com/office/powerpoint/2010/main" val="213571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1">
            <a:extLst>
              <a:ext uri="{FF2B5EF4-FFF2-40B4-BE49-F238E27FC236}">
                <a16:creationId xmlns:a16="http://schemas.microsoft.com/office/drawing/2014/main" id="{98CA5C2B-1F3D-4E98-88D6-3D44C2B1C3D8}"/>
              </a:ext>
            </a:extLst>
          </p:cNvPr>
          <p:cNvSpPr>
            <a:spLocks noGrp="1"/>
          </p:cNvSpPr>
          <p:nvPr>
            <p:ph idx="1"/>
          </p:nvPr>
        </p:nvSpPr>
        <p:spPr>
          <a:xfrm>
            <a:off x="469900" y="1438275"/>
            <a:ext cx="8248650" cy="4881563"/>
          </a:xfrm>
        </p:spPr>
        <p:txBody>
          <a:bodyPr/>
          <a:lstStyle/>
          <a:p>
            <a:pPr eaLnBrk="1" hangingPunct="1">
              <a:buFontTx/>
              <a:buNone/>
              <a:defRPr/>
            </a:pPr>
            <a:endParaRPr lang="en-US" dirty="0"/>
          </a:p>
          <a:p>
            <a:pPr marL="0" indent="0" eaLnBrk="1" hangingPunct="1">
              <a:buFontTx/>
              <a:buNone/>
              <a:defRPr/>
            </a:pPr>
            <a:r>
              <a:rPr lang="en-US" sz="4400" dirty="0"/>
              <a:t>Safety, timely permanence, and well-being for the children in </a:t>
            </a:r>
            <a:r>
              <a:rPr lang="en-US" sz="4400"/>
              <a:t>Pennsylvania</a:t>
            </a:r>
          </a:p>
          <a:p>
            <a:pPr eaLnBrk="1" hangingPunct="1">
              <a:buFontTx/>
              <a:buNone/>
              <a:defRPr/>
            </a:pPr>
            <a:endParaRPr lang="en-US" dirty="0"/>
          </a:p>
        </p:txBody>
      </p:sp>
      <p:sp>
        <p:nvSpPr>
          <p:cNvPr id="3" name="Title 2">
            <a:extLst>
              <a:ext uri="{FF2B5EF4-FFF2-40B4-BE49-F238E27FC236}">
                <a16:creationId xmlns:a16="http://schemas.microsoft.com/office/drawing/2014/main" id="{91349D47-7665-4582-A043-5BC94D8631F3}"/>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The Mission of Child Welfare</a:t>
            </a:r>
          </a:p>
        </p:txBody>
      </p:sp>
      <p:sp>
        <p:nvSpPr>
          <p:cNvPr id="140292" name="Slide Number Placeholder 5">
            <a:extLst>
              <a:ext uri="{FF2B5EF4-FFF2-40B4-BE49-F238E27FC236}">
                <a16:creationId xmlns:a16="http://schemas.microsoft.com/office/drawing/2014/main" id="{D9B564FD-D96D-47CA-89C1-E08657210B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A84AB34-8D97-4607-A633-C9AAC3A31085}" type="slidenum">
              <a:rPr lang="en-US" altLang="en-US" sz="1200" smtClean="0">
                <a:latin typeface="Arial" panose="020B0604020202020204" pitchFamily="34" charset="0"/>
                <a:cs typeface="Arial" panose="020B0604020202020204" pitchFamily="34" charset="0"/>
              </a:rPr>
              <a:pPr>
                <a:spcBef>
                  <a:spcPct val="0"/>
                </a:spcBef>
                <a:buFontTx/>
                <a:buNone/>
              </a:pPr>
              <a:t>127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60E345D9-1101-455D-8797-30528F18499E}"/>
              </a:ext>
            </a:extLst>
          </p:cNvPr>
          <p:cNvSpPr>
            <a:spLocks noGrp="1"/>
          </p:cNvSpPr>
          <p:nvPr>
            <p:ph type="title"/>
          </p:nvPr>
        </p:nvSpPr>
        <p:spPr>
          <a:xfrm>
            <a:off x="469900" y="844550"/>
            <a:ext cx="8229600" cy="868363"/>
          </a:xfrm>
        </p:spPr>
        <p:txBody>
          <a:bodyPr/>
          <a:lstStyle/>
          <a:p>
            <a:r>
              <a:rPr lang="en-US" altLang="en-US"/>
              <a:t>Three Questions to Consider During </a:t>
            </a:r>
            <a:r>
              <a:rPr lang="en-US" altLang="en-US" dirty="0"/>
              <a:t>Evaluation</a:t>
            </a:r>
          </a:p>
        </p:txBody>
      </p:sp>
      <p:sp>
        <p:nvSpPr>
          <p:cNvPr id="146435" name="Content Placeholder 2">
            <a:extLst>
              <a:ext uri="{FF2B5EF4-FFF2-40B4-BE49-F238E27FC236}">
                <a16:creationId xmlns:a16="http://schemas.microsoft.com/office/drawing/2014/main" id="{DA417B3B-BFA3-4F4A-B252-DA04CD82C2D4}"/>
              </a:ext>
            </a:extLst>
          </p:cNvPr>
          <p:cNvSpPr>
            <a:spLocks noGrp="1"/>
          </p:cNvSpPr>
          <p:nvPr>
            <p:ph idx="1"/>
          </p:nvPr>
        </p:nvSpPr>
        <p:spPr>
          <a:xfrm>
            <a:off x="469900" y="1438275"/>
            <a:ext cx="8248650" cy="4881563"/>
          </a:xfrm>
        </p:spPr>
        <p:txBody>
          <a:bodyPr/>
          <a:lstStyle/>
          <a:p>
            <a:pPr marL="0" indent="0">
              <a:spcAft>
                <a:spcPts val="2400"/>
              </a:spcAft>
              <a:buFontTx/>
              <a:buNone/>
            </a:pPr>
            <a:endParaRPr lang="en-US" altLang="en-US"/>
          </a:p>
          <a:p>
            <a:pPr lvl="1">
              <a:spcAft>
                <a:spcPts val="2400"/>
              </a:spcAft>
            </a:pPr>
            <a:r>
              <a:rPr lang="en-US" altLang="en-US"/>
              <a:t>Have you done what you were supposed to do to master those skills? (Implementation Review)</a:t>
            </a:r>
          </a:p>
          <a:p>
            <a:pPr lvl="1">
              <a:spcAft>
                <a:spcPts val="2400"/>
              </a:spcAft>
            </a:pPr>
            <a:r>
              <a:rPr lang="en-US" altLang="en-US"/>
              <a:t>Have you improved through those efforts? (Impact Review)</a:t>
            </a:r>
          </a:p>
          <a:p>
            <a:pPr lvl="1">
              <a:spcAft>
                <a:spcPts val="2400"/>
              </a:spcAft>
            </a:pPr>
            <a:r>
              <a:rPr lang="en-US" altLang="en-US"/>
              <a:t>What lessons have you learned about yourself as you have worked towards improving your skills? (Lessons Learned) </a:t>
            </a:r>
          </a:p>
          <a:p>
            <a:pPr marL="0" indent="0">
              <a:buFontTx/>
              <a:buNone/>
            </a:pPr>
            <a:endParaRPr lang="en-US" altLang="en-US"/>
          </a:p>
        </p:txBody>
      </p:sp>
      <p:sp>
        <p:nvSpPr>
          <p:cNvPr id="146436" name="Slide Number Placeholder 3">
            <a:extLst>
              <a:ext uri="{FF2B5EF4-FFF2-40B4-BE49-F238E27FC236}">
                <a16:creationId xmlns:a16="http://schemas.microsoft.com/office/drawing/2014/main" id="{44C9A9F9-6A16-4C80-B8E1-4D30F106FC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1A6BC62-05D6-4837-A373-1318C86498EF}" type="slidenum">
              <a:rPr lang="en-US" altLang="en-US" sz="1200" smtClean="0">
                <a:latin typeface="Arial" panose="020B0604020202020204" pitchFamily="34" charset="0"/>
                <a:cs typeface="Arial" panose="020B0604020202020204" pitchFamily="34" charset="0"/>
              </a:rPr>
              <a:pPr>
                <a:spcBef>
                  <a:spcPct val="0"/>
                </a:spcBef>
                <a:buFontTx/>
                <a:buNone/>
              </a:pPr>
              <a:t>128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52EF9612-7E1F-4FAB-89F4-098AD483C245}"/>
              </a:ext>
            </a:extLst>
          </p:cNvPr>
          <p:cNvSpPr>
            <a:spLocks noGrp="1"/>
          </p:cNvSpPr>
          <p:nvPr>
            <p:ph type="title"/>
          </p:nvPr>
        </p:nvSpPr>
        <p:spPr>
          <a:xfrm>
            <a:off x="469900" y="793750"/>
            <a:ext cx="8229600" cy="590550"/>
          </a:xfrm>
        </p:spPr>
        <p:txBody>
          <a:bodyPr/>
          <a:lstStyle/>
          <a:p>
            <a:pPr algn="ctr"/>
            <a:r>
              <a:rPr lang="en-US" altLang="en-US"/>
              <a:t>Group Instructions</a:t>
            </a:r>
          </a:p>
        </p:txBody>
      </p:sp>
      <p:sp>
        <p:nvSpPr>
          <p:cNvPr id="147459" name="Content Placeholder 2">
            <a:extLst>
              <a:ext uri="{FF2B5EF4-FFF2-40B4-BE49-F238E27FC236}">
                <a16:creationId xmlns:a16="http://schemas.microsoft.com/office/drawing/2014/main" id="{8A4DFBBC-49D3-4F06-980D-1DF4920604B7}"/>
              </a:ext>
            </a:extLst>
          </p:cNvPr>
          <p:cNvSpPr>
            <a:spLocks noGrp="1"/>
          </p:cNvSpPr>
          <p:nvPr>
            <p:ph idx="1"/>
          </p:nvPr>
        </p:nvSpPr>
        <p:spPr>
          <a:xfrm>
            <a:off x="469900" y="1438275"/>
            <a:ext cx="8248650" cy="4881563"/>
          </a:xfrm>
        </p:spPr>
        <p:txBody>
          <a:bodyPr/>
          <a:lstStyle/>
          <a:p>
            <a:pPr>
              <a:spcAft>
                <a:spcPts val="2400"/>
              </a:spcAft>
            </a:pPr>
            <a:r>
              <a:rPr lang="en-US" altLang="en-US" sz="2800"/>
              <a:t>Refer to the Practice Performance indicators on </a:t>
            </a:r>
            <a:r>
              <a:rPr lang="en-US" altLang="en-US" sz="2800" b="1"/>
              <a:t>Handout #11 (At-a-Glance Summary of QSR Indicators) </a:t>
            </a:r>
            <a:r>
              <a:rPr lang="en-US" altLang="en-US" sz="2800"/>
              <a:t>and the indicators on your agency’s performance evaluation.</a:t>
            </a:r>
            <a:r>
              <a:rPr lang="en-US" altLang="en-US" sz="2800" b="1"/>
              <a:t>  </a:t>
            </a:r>
            <a:endParaRPr lang="en-US" altLang="en-US" sz="2800"/>
          </a:p>
          <a:p>
            <a:pPr>
              <a:spcAft>
                <a:spcPts val="2400"/>
              </a:spcAft>
            </a:pPr>
            <a:r>
              <a:rPr lang="en-US" altLang="en-US" sz="2800"/>
              <a:t>Crosswalk the two sets of indicators.  </a:t>
            </a:r>
          </a:p>
          <a:p>
            <a:pPr>
              <a:spcAft>
                <a:spcPts val="2400"/>
              </a:spcAft>
            </a:pPr>
            <a:r>
              <a:rPr lang="en-US" altLang="en-US" sz="2800"/>
              <a:t>Record on flip chart paper indicators that overlap or are related.</a:t>
            </a:r>
          </a:p>
        </p:txBody>
      </p:sp>
      <p:sp>
        <p:nvSpPr>
          <p:cNvPr id="147460" name="Slide Number Placeholder 3">
            <a:extLst>
              <a:ext uri="{FF2B5EF4-FFF2-40B4-BE49-F238E27FC236}">
                <a16:creationId xmlns:a16="http://schemas.microsoft.com/office/drawing/2014/main" id="{B18E2F37-369D-4FB6-A12F-05E4E122CB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12A9C02-C0CB-4D6B-9129-561A883CC069}" type="slidenum">
              <a:rPr lang="en-US" altLang="en-US" sz="1200" smtClean="0">
                <a:latin typeface="Arial" panose="020B0604020202020204" pitchFamily="34" charset="0"/>
                <a:cs typeface="Arial" panose="020B0604020202020204" pitchFamily="34" charset="0"/>
              </a:rPr>
              <a:pPr>
                <a:spcBef>
                  <a:spcPct val="0"/>
                </a:spcBef>
                <a:buFontTx/>
                <a:buNone/>
              </a:pPr>
              <a:t>129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B558D107-4980-43BC-8632-D6C0B5AE07F0}"/>
              </a:ext>
            </a:extLst>
          </p:cNvPr>
          <p:cNvSpPr>
            <a:spLocks noGrp="1"/>
          </p:cNvSpPr>
          <p:nvPr>
            <p:ph idx="1"/>
          </p:nvPr>
        </p:nvSpPr>
        <p:spPr>
          <a:xfrm>
            <a:off x="469900" y="1438275"/>
            <a:ext cx="8248650" cy="4733925"/>
          </a:xfrm>
        </p:spPr>
        <p:txBody>
          <a:bodyPr/>
          <a:lstStyle/>
          <a:p>
            <a:pPr marL="0" indent="0" eaLnBrk="1" hangingPunct="1">
              <a:spcAft>
                <a:spcPts val="1800"/>
              </a:spcAft>
              <a:buFontTx/>
              <a:buNone/>
              <a:defRPr/>
            </a:pPr>
            <a:r>
              <a:rPr lang="en-US" sz="2800" dirty="0"/>
              <a:t>Don’t let a good idea get away!</a:t>
            </a:r>
          </a:p>
          <a:p>
            <a:pPr lvl="1" eaLnBrk="1" hangingPunct="1">
              <a:spcAft>
                <a:spcPts val="1800"/>
              </a:spcAft>
              <a:defRPr/>
            </a:pPr>
            <a:r>
              <a:rPr lang="en-US" sz="2400" dirty="0"/>
              <a:t>People remember:</a:t>
            </a:r>
          </a:p>
          <a:p>
            <a:pPr lvl="2" eaLnBrk="1" hangingPunct="1">
              <a:spcAft>
                <a:spcPts val="1800"/>
              </a:spcAft>
              <a:defRPr/>
            </a:pPr>
            <a:r>
              <a:rPr lang="en-US" sz="2800" dirty="0"/>
              <a:t>20% of what they hear</a:t>
            </a:r>
          </a:p>
          <a:p>
            <a:pPr lvl="2" eaLnBrk="1" hangingPunct="1">
              <a:spcAft>
                <a:spcPts val="1800"/>
              </a:spcAft>
              <a:defRPr/>
            </a:pPr>
            <a:r>
              <a:rPr lang="en-US" sz="2800" dirty="0"/>
              <a:t>30% of what they see</a:t>
            </a:r>
          </a:p>
          <a:p>
            <a:pPr lvl="2" eaLnBrk="1" hangingPunct="1">
              <a:spcAft>
                <a:spcPts val="1800"/>
              </a:spcAft>
              <a:defRPr/>
            </a:pPr>
            <a:r>
              <a:rPr lang="en-US" sz="2800" dirty="0"/>
              <a:t>70% of what they say</a:t>
            </a:r>
          </a:p>
          <a:p>
            <a:pPr lvl="2" eaLnBrk="1" hangingPunct="1">
              <a:spcAft>
                <a:spcPts val="1800"/>
              </a:spcAft>
              <a:defRPr/>
            </a:pPr>
            <a:r>
              <a:rPr lang="en-US" sz="2800" dirty="0"/>
              <a:t>90% of what they do</a:t>
            </a:r>
          </a:p>
          <a:p>
            <a:pPr eaLnBrk="1" hangingPunct="1">
              <a:defRPr/>
            </a:pPr>
            <a:endParaRPr lang="en-US" sz="2800" dirty="0"/>
          </a:p>
          <a:p>
            <a:pPr eaLnBrk="1" hangingPunct="1">
              <a:defRPr/>
            </a:pPr>
            <a:endParaRPr lang="en-US" sz="2800" dirty="0"/>
          </a:p>
        </p:txBody>
      </p:sp>
      <p:sp>
        <p:nvSpPr>
          <p:cNvPr id="26627" name="Title 2">
            <a:extLst>
              <a:ext uri="{FF2B5EF4-FFF2-40B4-BE49-F238E27FC236}">
                <a16:creationId xmlns:a16="http://schemas.microsoft.com/office/drawing/2014/main" id="{0922057A-DF83-4255-8099-1A4CE5F43360}"/>
              </a:ext>
            </a:extLst>
          </p:cNvPr>
          <p:cNvSpPr>
            <a:spLocks noGrp="1"/>
          </p:cNvSpPr>
          <p:nvPr>
            <p:ph type="title"/>
          </p:nvPr>
        </p:nvSpPr>
        <p:spPr>
          <a:xfrm>
            <a:off x="469900" y="793750"/>
            <a:ext cx="8229600" cy="590550"/>
          </a:xfrm>
        </p:spPr>
        <p:txBody>
          <a:bodyPr/>
          <a:lstStyle/>
          <a:p>
            <a:pPr algn="ctr" eaLnBrk="1" hangingPunct="1"/>
            <a:r>
              <a:rPr lang="en-US" altLang="en-US" sz="2400"/>
              <a:t>Idea Catcher</a:t>
            </a:r>
          </a:p>
        </p:txBody>
      </p:sp>
      <p:sp>
        <p:nvSpPr>
          <p:cNvPr id="26628" name="Slide Number Placeholder 5">
            <a:extLst>
              <a:ext uri="{FF2B5EF4-FFF2-40B4-BE49-F238E27FC236}">
                <a16:creationId xmlns:a16="http://schemas.microsoft.com/office/drawing/2014/main" id="{203A3F93-788F-406C-B914-F01FD7AB82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B23C11D-BB7C-427E-B549-6F8BDACC2E80}" type="slidenum">
              <a:rPr lang="en-US" altLang="en-US" sz="1200" smtClean="0">
                <a:latin typeface="Arial" panose="020B0604020202020204" pitchFamily="34" charset="0"/>
                <a:cs typeface="Arial" panose="020B0604020202020204" pitchFamily="34" charset="0"/>
              </a:rPr>
              <a:pPr>
                <a:spcBef>
                  <a:spcPct val="0"/>
                </a:spcBef>
                <a:buFontTx/>
                <a:buNone/>
              </a:pPr>
              <a:t>13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1">
            <a:extLst>
              <a:ext uri="{FF2B5EF4-FFF2-40B4-BE49-F238E27FC236}">
                <a16:creationId xmlns:a16="http://schemas.microsoft.com/office/drawing/2014/main" id="{129EAE0B-6CC9-48E9-91B0-D6ED76C0D9A0}"/>
              </a:ext>
            </a:extLst>
          </p:cNvPr>
          <p:cNvSpPr>
            <a:spLocks noGrp="1"/>
          </p:cNvSpPr>
          <p:nvPr>
            <p:ph idx="1"/>
          </p:nvPr>
        </p:nvSpPr>
        <p:spPr>
          <a:xfrm>
            <a:off x="469900" y="1438275"/>
            <a:ext cx="8248650" cy="4881563"/>
          </a:xfrm>
        </p:spPr>
        <p:txBody>
          <a:bodyPr/>
          <a:lstStyle/>
          <a:p>
            <a:pPr eaLnBrk="1" hangingPunct="1">
              <a:spcAft>
                <a:spcPts val="1800"/>
              </a:spcAft>
            </a:pPr>
            <a:r>
              <a:rPr lang="en-US" altLang="en-US" sz="4000"/>
              <a:t>Preparation for the meeting</a:t>
            </a:r>
          </a:p>
          <a:p>
            <a:pPr eaLnBrk="1" hangingPunct="1">
              <a:spcAft>
                <a:spcPts val="1800"/>
              </a:spcAft>
            </a:pPr>
            <a:r>
              <a:rPr lang="en-US" altLang="en-US" sz="4000"/>
              <a:t>The meeting</a:t>
            </a:r>
          </a:p>
          <a:p>
            <a:pPr eaLnBrk="1" hangingPunct="1">
              <a:spcAft>
                <a:spcPts val="1800"/>
              </a:spcAft>
            </a:pPr>
            <a:r>
              <a:rPr lang="en-US" altLang="en-US" sz="4000"/>
              <a:t>Action planning</a:t>
            </a:r>
          </a:p>
          <a:p>
            <a:pPr eaLnBrk="1" hangingPunct="1">
              <a:spcAft>
                <a:spcPts val="1800"/>
              </a:spcAft>
            </a:pPr>
            <a:r>
              <a:rPr lang="en-US" altLang="en-US" sz="4000"/>
              <a:t>Follow-up</a:t>
            </a:r>
          </a:p>
          <a:p>
            <a:pPr eaLnBrk="1" hangingPunct="1">
              <a:buFontTx/>
              <a:buNone/>
            </a:pPr>
            <a:endParaRPr lang="en-US" altLang="en-US"/>
          </a:p>
        </p:txBody>
      </p:sp>
      <p:sp>
        <p:nvSpPr>
          <p:cNvPr id="148483" name="Title 2">
            <a:extLst>
              <a:ext uri="{FF2B5EF4-FFF2-40B4-BE49-F238E27FC236}">
                <a16:creationId xmlns:a16="http://schemas.microsoft.com/office/drawing/2014/main" id="{15570775-8DFD-4A4E-AD94-D741CFCBB044}"/>
              </a:ext>
            </a:extLst>
          </p:cNvPr>
          <p:cNvSpPr>
            <a:spLocks noGrp="1"/>
          </p:cNvSpPr>
          <p:nvPr>
            <p:ph type="title"/>
          </p:nvPr>
        </p:nvSpPr>
        <p:spPr>
          <a:xfrm>
            <a:off x="469900" y="793750"/>
            <a:ext cx="8229600" cy="590550"/>
          </a:xfrm>
        </p:spPr>
        <p:txBody>
          <a:bodyPr/>
          <a:lstStyle/>
          <a:p>
            <a:pPr algn="ctr" eaLnBrk="1" hangingPunct="1"/>
            <a:r>
              <a:rPr lang="en-US" altLang="en-US" sz="2400"/>
              <a:t>Steps in the Performance Evaluation Process</a:t>
            </a:r>
          </a:p>
        </p:txBody>
      </p:sp>
      <p:sp>
        <p:nvSpPr>
          <p:cNvPr id="148484" name="Slide Number Placeholder 5">
            <a:extLst>
              <a:ext uri="{FF2B5EF4-FFF2-40B4-BE49-F238E27FC236}">
                <a16:creationId xmlns:a16="http://schemas.microsoft.com/office/drawing/2014/main" id="{DF1725C2-0F8D-4188-850E-6C9A78F412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3FFB649-7E46-4111-B31E-143A8F1D8DFD}" type="slidenum">
              <a:rPr lang="en-US" altLang="en-US" sz="1200" smtClean="0">
                <a:latin typeface="Arial" panose="020B0604020202020204" pitchFamily="34" charset="0"/>
                <a:cs typeface="Arial" panose="020B0604020202020204" pitchFamily="34" charset="0"/>
              </a:rPr>
              <a:pPr>
                <a:spcBef>
                  <a:spcPct val="0"/>
                </a:spcBef>
                <a:buFontTx/>
                <a:buNone/>
              </a:pPr>
              <a:t>130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1">
            <a:extLst>
              <a:ext uri="{FF2B5EF4-FFF2-40B4-BE49-F238E27FC236}">
                <a16:creationId xmlns:a16="http://schemas.microsoft.com/office/drawing/2014/main" id="{5ED285EB-32FB-410D-BD7D-3590527C2FB4}"/>
              </a:ext>
            </a:extLst>
          </p:cNvPr>
          <p:cNvSpPr>
            <a:spLocks noGrp="1"/>
          </p:cNvSpPr>
          <p:nvPr>
            <p:ph idx="1"/>
          </p:nvPr>
        </p:nvSpPr>
        <p:spPr>
          <a:xfrm>
            <a:off x="469900" y="1438275"/>
            <a:ext cx="8248650" cy="4749800"/>
          </a:xfrm>
        </p:spPr>
        <p:txBody>
          <a:bodyPr/>
          <a:lstStyle/>
          <a:p>
            <a:pPr eaLnBrk="1" hangingPunct="1">
              <a:spcAft>
                <a:spcPts val="1200"/>
              </a:spcAft>
            </a:pPr>
            <a:r>
              <a:rPr lang="en-US" altLang="en-US" sz="2800"/>
              <a:t>Explain the purpose of the employee performance review process</a:t>
            </a:r>
          </a:p>
          <a:p>
            <a:pPr eaLnBrk="1" hangingPunct="1">
              <a:spcAft>
                <a:spcPts val="1200"/>
              </a:spcAft>
            </a:pPr>
            <a:r>
              <a:rPr lang="en-US" altLang="en-US" sz="2800"/>
              <a:t>Help the employee recognize the importance of continually growing as a professional</a:t>
            </a:r>
          </a:p>
          <a:p>
            <a:pPr eaLnBrk="1" hangingPunct="1">
              <a:spcAft>
                <a:spcPts val="1200"/>
              </a:spcAft>
            </a:pPr>
            <a:r>
              <a:rPr lang="en-US" altLang="en-US" sz="2800"/>
              <a:t>Explain the flow of the process</a:t>
            </a:r>
          </a:p>
          <a:p>
            <a:pPr eaLnBrk="1" hangingPunct="1">
              <a:spcAft>
                <a:spcPts val="1200"/>
              </a:spcAft>
            </a:pPr>
            <a:r>
              <a:rPr lang="en-US" altLang="en-US" sz="2800"/>
              <a:t>Help the employee connect with the agency’s mission, vision, and values</a:t>
            </a:r>
          </a:p>
          <a:p>
            <a:pPr eaLnBrk="1" hangingPunct="1"/>
            <a:endParaRPr lang="en-US" altLang="en-US"/>
          </a:p>
        </p:txBody>
      </p:sp>
      <p:sp>
        <p:nvSpPr>
          <p:cNvPr id="3" name="Title 2">
            <a:extLst>
              <a:ext uri="{FF2B5EF4-FFF2-40B4-BE49-F238E27FC236}">
                <a16:creationId xmlns:a16="http://schemas.microsoft.com/office/drawing/2014/main" id="{02B0BABE-DD18-4A7E-8AF0-7D8A761D3FBD}"/>
              </a:ext>
            </a:extLst>
          </p:cNvPr>
          <p:cNvSpPr>
            <a:spLocks noGrp="1"/>
          </p:cNvSpPr>
          <p:nvPr>
            <p:ph type="title"/>
          </p:nvPr>
        </p:nvSpPr>
        <p:spPr>
          <a:xfrm>
            <a:off x="469900" y="962025"/>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Preparation for the Meeting</a:t>
            </a:r>
            <a:br>
              <a:rPr lang="en-US" dirty="0">
                <a:cs typeface="+mj-cs"/>
              </a:rPr>
            </a:br>
            <a:endParaRPr lang="en-US" dirty="0">
              <a:cs typeface="+mj-cs"/>
            </a:endParaRPr>
          </a:p>
        </p:txBody>
      </p:sp>
      <p:sp>
        <p:nvSpPr>
          <p:cNvPr id="6" name="Right Arrow 5">
            <a:extLst>
              <a:ext uri="{FF2B5EF4-FFF2-40B4-BE49-F238E27FC236}">
                <a16:creationId xmlns:a16="http://schemas.microsoft.com/office/drawing/2014/main" id="{28402C26-EAD1-4D17-98B7-DBE0C3696B0D}"/>
              </a:ext>
            </a:extLst>
          </p:cNvPr>
          <p:cNvSpPr/>
          <p:nvPr/>
        </p:nvSpPr>
        <p:spPr>
          <a:xfrm>
            <a:off x="7696200" y="51816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509" name="Slide Number Placeholder 6">
            <a:extLst>
              <a:ext uri="{FF2B5EF4-FFF2-40B4-BE49-F238E27FC236}">
                <a16:creationId xmlns:a16="http://schemas.microsoft.com/office/drawing/2014/main" id="{F38A5240-6318-4379-A440-EE1595F02B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AEC1C13-72C2-4B15-B9BD-50A868A6D1A2}" type="slidenum">
              <a:rPr lang="en-US" altLang="en-US" sz="1200" smtClean="0">
                <a:latin typeface="Arial" panose="020B0604020202020204" pitchFamily="34" charset="0"/>
                <a:cs typeface="Arial" panose="020B0604020202020204" pitchFamily="34" charset="0"/>
              </a:rPr>
              <a:pPr>
                <a:spcBef>
                  <a:spcPct val="0"/>
                </a:spcBef>
                <a:buFontTx/>
                <a:buNone/>
              </a:pPr>
              <a:t>131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a:extLst>
              <a:ext uri="{FF2B5EF4-FFF2-40B4-BE49-F238E27FC236}">
                <a16:creationId xmlns:a16="http://schemas.microsoft.com/office/drawing/2014/main" id="{A47E17CC-AA8F-403B-9E18-464641BA6E4D}"/>
              </a:ext>
            </a:extLst>
          </p:cNvPr>
          <p:cNvSpPr>
            <a:spLocks noGrp="1"/>
          </p:cNvSpPr>
          <p:nvPr>
            <p:ph idx="1"/>
          </p:nvPr>
        </p:nvSpPr>
        <p:spPr>
          <a:xfrm>
            <a:off x="469900" y="1438275"/>
            <a:ext cx="8248650" cy="4703763"/>
          </a:xfrm>
        </p:spPr>
        <p:txBody>
          <a:bodyPr/>
          <a:lstStyle/>
          <a:p>
            <a:pPr eaLnBrk="1" hangingPunct="1"/>
            <a:r>
              <a:rPr lang="en-US" altLang="en-US" sz="2400"/>
              <a:t>Ask the employee to come to the review having considered: </a:t>
            </a:r>
          </a:p>
          <a:p>
            <a:pPr lvl="1" eaLnBrk="1" hangingPunct="1"/>
            <a:r>
              <a:rPr lang="en-US" altLang="en-US"/>
              <a:t>where they are currently as a professional</a:t>
            </a:r>
          </a:p>
          <a:p>
            <a:pPr lvl="1" eaLnBrk="1" hangingPunct="1"/>
            <a:r>
              <a:rPr lang="en-US" altLang="en-US"/>
              <a:t>where they would like to see themselves</a:t>
            </a:r>
          </a:p>
          <a:p>
            <a:pPr lvl="1" eaLnBrk="1" hangingPunct="1"/>
            <a:r>
              <a:rPr lang="en-US" altLang="en-US"/>
              <a:t>what they are currently doing or what is currently in place that is helping them to achieve their desired future state </a:t>
            </a:r>
          </a:p>
          <a:p>
            <a:pPr lvl="1" eaLnBrk="1" hangingPunct="1"/>
            <a:r>
              <a:rPr lang="en-US" altLang="en-US"/>
              <a:t>what barriers are in place that keep them from achieving their desired future state</a:t>
            </a:r>
          </a:p>
          <a:p>
            <a:pPr lvl="1" eaLnBrk="1" hangingPunct="1"/>
            <a:r>
              <a:rPr lang="en-US" altLang="en-US"/>
              <a:t>what they need in the future to help them achieve their desired future state</a:t>
            </a:r>
          </a:p>
          <a:p>
            <a:pPr eaLnBrk="1" hangingPunct="1"/>
            <a:endParaRPr lang="en-US" altLang="en-US"/>
          </a:p>
        </p:txBody>
      </p:sp>
      <p:sp>
        <p:nvSpPr>
          <p:cNvPr id="150531" name="Title 2">
            <a:extLst>
              <a:ext uri="{FF2B5EF4-FFF2-40B4-BE49-F238E27FC236}">
                <a16:creationId xmlns:a16="http://schemas.microsoft.com/office/drawing/2014/main" id="{CBEF5FE0-4A44-4A02-8445-6B553013CE65}"/>
              </a:ext>
            </a:extLst>
          </p:cNvPr>
          <p:cNvSpPr>
            <a:spLocks noGrp="1"/>
          </p:cNvSpPr>
          <p:nvPr>
            <p:ph type="title"/>
          </p:nvPr>
        </p:nvSpPr>
        <p:spPr>
          <a:xfrm>
            <a:off x="469900" y="793750"/>
            <a:ext cx="8229600" cy="590550"/>
          </a:xfrm>
        </p:spPr>
        <p:txBody>
          <a:bodyPr/>
          <a:lstStyle/>
          <a:p>
            <a:pPr algn="ctr" eaLnBrk="1" hangingPunct="1"/>
            <a:r>
              <a:rPr lang="en-US" altLang="en-US" sz="2400"/>
              <a:t>Preparation for the Meeting (continued)</a:t>
            </a:r>
          </a:p>
        </p:txBody>
      </p:sp>
      <p:sp>
        <p:nvSpPr>
          <p:cNvPr id="150532" name="Slide Number Placeholder 5">
            <a:extLst>
              <a:ext uri="{FF2B5EF4-FFF2-40B4-BE49-F238E27FC236}">
                <a16:creationId xmlns:a16="http://schemas.microsoft.com/office/drawing/2014/main" id="{806B598E-B5F6-495A-8918-07C6B21AFE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5E723A8-AE3F-4EED-8C76-A8C4073CB54F}" type="slidenum">
              <a:rPr lang="en-US" altLang="en-US" sz="1200" smtClean="0">
                <a:latin typeface="Arial" panose="020B0604020202020204" pitchFamily="34" charset="0"/>
                <a:cs typeface="Arial" panose="020B0604020202020204" pitchFamily="34" charset="0"/>
              </a:rPr>
              <a:pPr>
                <a:spcBef>
                  <a:spcPct val="0"/>
                </a:spcBef>
                <a:buFontTx/>
                <a:buNone/>
              </a:pPr>
              <a:t>132</a:t>
            </a:fld>
            <a:endParaRPr lang="en-US" altLang="en-US" sz="1200">
              <a:latin typeface="Arial" panose="020B0604020202020204" pitchFamily="34" charset="0"/>
              <a:cs typeface="Arial" panose="020B0604020202020204" pitchFamily="34" charset="0"/>
            </a:endParaRPr>
          </a:p>
        </p:txBody>
      </p:sp>
      <p:sp>
        <p:nvSpPr>
          <p:cNvPr id="5" name="Right Arrow 4">
            <a:extLst>
              <a:ext uri="{FF2B5EF4-FFF2-40B4-BE49-F238E27FC236}">
                <a16:creationId xmlns:a16="http://schemas.microsoft.com/office/drawing/2014/main" id="{FDDCEAA2-891C-4071-8252-F5AFE28D5E37}"/>
              </a:ext>
            </a:extLst>
          </p:cNvPr>
          <p:cNvSpPr/>
          <p:nvPr/>
        </p:nvSpPr>
        <p:spPr>
          <a:xfrm>
            <a:off x="7361238" y="55673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1">
            <a:extLst>
              <a:ext uri="{FF2B5EF4-FFF2-40B4-BE49-F238E27FC236}">
                <a16:creationId xmlns:a16="http://schemas.microsoft.com/office/drawing/2014/main" id="{1E09D02E-84B1-4EEE-8112-C6F0E7686B5E}"/>
              </a:ext>
            </a:extLst>
          </p:cNvPr>
          <p:cNvSpPr>
            <a:spLocks noGrp="1"/>
          </p:cNvSpPr>
          <p:nvPr>
            <p:ph idx="1"/>
          </p:nvPr>
        </p:nvSpPr>
        <p:spPr>
          <a:xfrm>
            <a:off x="469900" y="1438275"/>
            <a:ext cx="8248650" cy="4718050"/>
          </a:xfrm>
        </p:spPr>
        <p:txBody>
          <a:bodyPr/>
          <a:lstStyle/>
          <a:p>
            <a:pPr eaLnBrk="1" hangingPunct="1">
              <a:spcAft>
                <a:spcPts val="3000"/>
              </a:spcAft>
            </a:pPr>
            <a:r>
              <a:rPr lang="en-US" altLang="en-US" sz="3200"/>
              <a:t>Consider providing the employee with a blank performance evaluation form and ask them to complete it prior to the meeting</a:t>
            </a:r>
          </a:p>
          <a:p>
            <a:pPr eaLnBrk="1" hangingPunct="1">
              <a:spcAft>
                <a:spcPts val="3000"/>
              </a:spcAft>
            </a:pPr>
            <a:r>
              <a:rPr lang="en-US" altLang="en-US" sz="3200"/>
              <a:t>Ask the employee to review their job description prior to the meeting</a:t>
            </a:r>
          </a:p>
        </p:txBody>
      </p:sp>
      <p:sp>
        <p:nvSpPr>
          <p:cNvPr id="151555" name="Title 2">
            <a:extLst>
              <a:ext uri="{FF2B5EF4-FFF2-40B4-BE49-F238E27FC236}">
                <a16:creationId xmlns:a16="http://schemas.microsoft.com/office/drawing/2014/main" id="{A19EC3B3-0A2B-4AC2-967A-D23AEE8F7C20}"/>
              </a:ext>
            </a:extLst>
          </p:cNvPr>
          <p:cNvSpPr>
            <a:spLocks noGrp="1"/>
          </p:cNvSpPr>
          <p:nvPr>
            <p:ph type="title"/>
          </p:nvPr>
        </p:nvSpPr>
        <p:spPr>
          <a:xfrm>
            <a:off x="469900" y="793750"/>
            <a:ext cx="8229600" cy="590550"/>
          </a:xfrm>
        </p:spPr>
        <p:txBody>
          <a:bodyPr/>
          <a:lstStyle/>
          <a:p>
            <a:pPr algn="ctr" eaLnBrk="1" hangingPunct="1"/>
            <a:r>
              <a:rPr lang="en-US" altLang="en-US" sz="2400"/>
              <a:t>Preparation for the Meeting (continued)</a:t>
            </a:r>
          </a:p>
        </p:txBody>
      </p:sp>
      <p:sp>
        <p:nvSpPr>
          <p:cNvPr id="151556" name="Slide Number Placeholder 5">
            <a:extLst>
              <a:ext uri="{FF2B5EF4-FFF2-40B4-BE49-F238E27FC236}">
                <a16:creationId xmlns:a16="http://schemas.microsoft.com/office/drawing/2014/main" id="{B884DD5A-5EF9-44B2-98B0-50F11D0092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187D6B8-7459-42AF-A8CC-ADA48EFEB576}" type="slidenum">
              <a:rPr lang="en-US" altLang="en-US" sz="1200" smtClean="0">
                <a:latin typeface="Arial" panose="020B0604020202020204" pitchFamily="34" charset="0"/>
                <a:cs typeface="Arial" panose="020B0604020202020204" pitchFamily="34" charset="0"/>
              </a:rPr>
              <a:pPr>
                <a:spcBef>
                  <a:spcPct val="0"/>
                </a:spcBef>
                <a:buFontTx/>
                <a:buNone/>
              </a:pPr>
              <a:t>133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a:extLst>
              <a:ext uri="{FF2B5EF4-FFF2-40B4-BE49-F238E27FC236}">
                <a16:creationId xmlns:a16="http://schemas.microsoft.com/office/drawing/2014/main" id="{84CF7C6F-DFC0-4166-A115-D21A17FA1873}"/>
              </a:ext>
            </a:extLst>
          </p:cNvPr>
          <p:cNvSpPr>
            <a:spLocks noGrp="1"/>
          </p:cNvSpPr>
          <p:nvPr>
            <p:ph idx="1"/>
          </p:nvPr>
        </p:nvSpPr>
        <p:spPr>
          <a:xfrm>
            <a:off x="469900" y="1438275"/>
            <a:ext cx="8248650" cy="4687888"/>
          </a:xfrm>
        </p:spPr>
        <p:txBody>
          <a:bodyPr/>
          <a:lstStyle/>
          <a:p>
            <a:pPr eaLnBrk="1" hangingPunct="1">
              <a:spcAft>
                <a:spcPts val="3000"/>
              </a:spcAft>
            </a:pPr>
            <a:r>
              <a:rPr lang="en-US" altLang="en-US" sz="3600"/>
              <a:t>Know and “own” your agency’s mission, vision, and values</a:t>
            </a:r>
          </a:p>
          <a:p>
            <a:pPr eaLnBrk="1" hangingPunct="1">
              <a:spcAft>
                <a:spcPts val="3000"/>
              </a:spcAft>
            </a:pPr>
            <a:r>
              <a:rPr lang="en-US" altLang="en-US" sz="3600"/>
              <a:t>Consider how you will get your employee invested in the mission, vision, and values of your agency</a:t>
            </a:r>
          </a:p>
          <a:p>
            <a:pPr eaLnBrk="1" hangingPunct="1">
              <a:buFontTx/>
              <a:buNone/>
            </a:pPr>
            <a:endParaRPr lang="en-US" altLang="en-US"/>
          </a:p>
        </p:txBody>
      </p:sp>
      <p:sp>
        <p:nvSpPr>
          <p:cNvPr id="152579" name="Title 2">
            <a:extLst>
              <a:ext uri="{FF2B5EF4-FFF2-40B4-BE49-F238E27FC236}">
                <a16:creationId xmlns:a16="http://schemas.microsoft.com/office/drawing/2014/main" id="{9F2DB9BC-B8BB-4168-B470-C5EB9B56F393}"/>
              </a:ext>
            </a:extLst>
          </p:cNvPr>
          <p:cNvSpPr>
            <a:spLocks noGrp="1"/>
          </p:cNvSpPr>
          <p:nvPr>
            <p:ph type="title"/>
          </p:nvPr>
        </p:nvSpPr>
        <p:spPr>
          <a:xfrm>
            <a:off x="469900" y="793750"/>
            <a:ext cx="8229600" cy="590550"/>
          </a:xfrm>
        </p:spPr>
        <p:txBody>
          <a:bodyPr/>
          <a:lstStyle/>
          <a:p>
            <a:pPr algn="ctr" eaLnBrk="1" hangingPunct="1"/>
            <a:r>
              <a:rPr lang="en-US" altLang="en-US" sz="2400"/>
              <a:t>Preparing Yourself for the Meeting</a:t>
            </a:r>
          </a:p>
        </p:txBody>
      </p:sp>
      <p:sp>
        <p:nvSpPr>
          <p:cNvPr id="6" name="Right Arrow 5">
            <a:extLst>
              <a:ext uri="{FF2B5EF4-FFF2-40B4-BE49-F238E27FC236}">
                <a16:creationId xmlns:a16="http://schemas.microsoft.com/office/drawing/2014/main" id="{BBABBB4A-F381-4CAF-9BA0-6AD6CF335F85}"/>
              </a:ext>
            </a:extLst>
          </p:cNvPr>
          <p:cNvSpPr/>
          <p:nvPr/>
        </p:nvSpPr>
        <p:spPr>
          <a:xfrm>
            <a:off x="6858000" y="4876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581" name="Slide Number Placeholder 6">
            <a:extLst>
              <a:ext uri="{FF2B5EF4-FFF2-40B4-BE49-F238E27FC236}">
                <a16:creationId xmlns:a16="http://schemas.microsoft.com/office/drawing/2014/main" id="{53231B8B-9C31-4D7D-90F1-F03B17317F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D6E7BBB-03D2-4DAD-92DE-5E4F5A2AA44E}" type="slidenum">
              <a:rPr lang="en-US" altLang="en-US" sz="1200" smtClean="0">
                <a:latin typeface="Arial" panose="020B0604020202020204" pitchFamily="34" charset="0"/>
                <a:cs typeface="Arial" panose="020B0604020202020204" pitchFamily="34" charset="0"/>
              </a:rPr>
              <a:pPr>
                <a:spcBef>
                  <a:spcPct val="0"/>
                </a:spcBef>
                <a:buFontTx/>
                <a:buNone/>
              </a:pPr>
              <a:t>134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1">
            <a:extLst>
              <a:ext uri="{FF2B5EF4-FFF2-40B4-BE49-F238E27FC236}">
                <a16:creationId xmlns:a16="http://schemas.microsoft.com/office/drawing/2014/main" id="{F2087128-3947-4E60-B686-8C0ED4D39865}"/>
              </a:ext>
            </a:extLst>
          </p:cNvPr>
          <p:cNvSpPr>
            <a:spLocks noGrp="1"/>
          </p:cNvSpPr>
          <p:nvPr>
            <p:ph idx="1"/>
          </p:nvPr>
        </p:nvSpPr>
        <p:spPr>
          <a:xfrm>
            <a:off x="469900" y="1438275"/>
            <a:ext cx="8248650" cy="4718050"/>
          </a:xfrm>
        </p:spPr>
        <p:txBody>
          <a:bodyPr/>
          <a:lstStyle/>
          <a:p>
            <a:pPr eaLnBrk="1" hangingPunct="1">
              <a:spcAft>
                <a:spcPts val="1200"/>
              </a:spcAft>
            </a:pPr>
            <a:r>
              <a:rPr lang="en-US" altLang="en-US"/>
              <a:t>Completing the performance evaluation form:</a:t>
            </a:r>
          </a:p>
          <a:p>
            <a:pPr lvl="1" eaLnBrk="1" hangingPunct="1">
              <a:spcAft>
                <a:spcPts val="1200"/>
              </a:spcAft>
            </a:pPr>
            <a:r>
              <a:rPr lang="en-US" altLang="en-US"/>
              <a:t>Collect data </a:t>
            </a:r>
          </a:p>
          <a:p>
            <a:pPr lvl="1" eaLnBrk="1" hangingPunct="1">
              <a:spcAft>
                <a:spcPts val="1200"/>
              </a:spcAft>
            </a:pPr>
            <a:r>
              <a:rPr lang="en-US" altLang="en-US"/>
              <a:t>Review notes from the rating period</a:t>
            </a:r>
          </a:p>
          <a:p>
            <a:pPr lvl="1" eaLnBrk="1" hangingPunct="1">
              <a:spcAft>
                <a:spcPts val="1200"/>
              </a:spcAft>
            </a:pPr>
            <a:r>
              <a:rPr lang="en-US" altLang="en-US"/>
              <a:t>Review measures to see if employee reached or surpassed goals set for rating period</a:t>
            </a:r>
          </a:p>
          <a:p>
            <a:pPr lvl="1" eaLnBrk="1" hangingPunct="1">
              <a:spcAft>
                <a:spcPts val="1200"/>
              </a:spcAft>
            </a:pPr>
            <a:r>
              <a:rPr lang="en-US" altLang="en-US"/>
              <a:t>Focus on behaviors not attitudes</a:t>
            </a:r>
          </a:p>
          <a:p>
            <a:pPr lvl="1" eaLnBrk="1" hangingPunct="1">
              <a:spcAft>
                <a:spcPts val="1200"/>
              </a:spcAft>
            </a:pPr>
            <a:r>
              <a:rPr lang="en-US" altLang="en-US"/>
              <a:t>Consider the impact of performance on the agency</a:t>
            </a:r>
          </a:p>
          <a:p>
            <a:pPr lvl="1" eaLnBrk="1" hangingPunct="1">
              <a:spcAft>
                <a:spcPts val="1200"/>
              </a:spcAft>
            </a:pPr>
            <a:r>
              <a:rPr lang="en-US" altLang="en-US"/>
              <a:t>Prepare thoroughly for the discussion of goals with your employees</a:t>
            </a:r>
          </a:p>
        </p:txBody>
      </p:sp>
      <p:sp>
        <p:nvSpPr>
          <p:cNvPr id="3" name="Title 2">
            <a:extLst>
              <a:ext uri="{FF2B5EF4-FFF2-40B4-BE49-F238E27FC236}">
                <a16:creationId xmlns:a16="http://schemas.microsoft.com/office/drawing/2014/main" id="{87B4567B-4D20-4A7A-B1F5-9D2443F415A1}"/>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Preparing Yourself for the Meeting (continued)</a:t>
            </a:r>
          </a:p>
        </p:txBody>
      </p:sp>
      <p:sp>
        <p:nvSpPr>
          <p:cNvPr id="153604" name="Slide Number Placeholder 5">
            <a:extLst>
              <a:ext uri="{FF2B5EF4-FFF2-40B4-BE49-F238E27FC236}">
                <a16:creationId xmlns:a16="http://schemas.microsoft.com/office/drawing/2014/main" id="{6C68D761-5515-43BA-BF19-1A106483471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D9DDC08-63EE-4A3F-8706-7F34D476950F}" type="slidenum">
              <a:rPr lang="en-US" altLang="en-US" sz="1200" smtClean="0">
                <a:latin typeface="Arial" panose="020B0604020202020204" pitchFamily="34" charset="0"/>
                <a:cs typeface="Arial" panose="020B0604020202020204" pitchFamily="34" charset="0"/>
              </a:rPr>
              <a:pPr>
                <a:spcBef>
                  <a:spcPct val="0"/>
                </a:spcBef>
                <a:buFontTx/>
                <a:buNone/>
              </a:pPr>
              <a:t>135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1">
            <a:extLst>
              <a:ext uri="{FF2B5EF4-FFF2-40B4-BE49-F238E27FC236}">
                <a16:creationId xmlns:a16="http://schemas.microsoft.com/office/drawing/2014/main" id="{4DD49BC8-593A-4E5E-B15F-D5723685DBAD}"/>
              </a:ext>
            </a:extLst>
          </p:cNvPr>
          <p:cNvSpPr>
            <a:spLocks noGrp="1"/>
          </p:cNvSpPr>
          <p:nvPr>
            <p:ph idx="1"/>
          </p:nvPr>
        </p:nvSpPr>
        <p:spPr>
          <a:xfrm>
            <a:off x="469900" y="1438275"/>
            <a:ext cx="8248650" cy="4703763"/>
          </a:xfrm>
        </p:spPr>
        <p:txBody>
          <a:bodyPr/>
          <a:lstStyle/>
          <a:p>
            <a:pPr eaLnBrk="1" hangingPunct="1">
              <a:spcAft>
                <a:spcPts val="1800"/>
              </a:spcAft>
              <a:defRPr/>
            </a:pPr>
            <a:r>
              <a:rPr lang="en-US" sz="2800"/>
              <a:t>Revisit any outstanding items/issues</a:t>
            </a:r>
          </a:p>
          <a:p>
            <a:pPr eaLnBrk="1" hangingPunct="1">
              <a:spcAft>
                <a:spcPts val="1800"/>
              </a:spcAft>
              <a:defRPr/>
            </a:pPr>
            <a:r>
              <a:rPr lang="en-US" sz="2800" dirty="0"/>
              <a:t>Ask the employee to </a:t>
            </a:r>
            <a:r>
              <a:rPr lang="en-US" sz="2800"/>
              <a:t>share</a:t>
            </a:r>
          </a:p>
          <a:p>
            <a:pPr eaLnBrk="1" hangingPunct="1">
              <a:spcAft>
                <a:spcPts val="1800"/>
              </a:spcAft>
              <a:defRPr/>
            </a:pPr>
            <a:r>
              <a:rPr lang="en-US" sz="2800" dirty="0"/>
              <a:t>Review your completed version of the evaluation form with the employee and share the goals that you have identified for the </a:t>
            </a:r>
            <a:r>
              <a:rPr lang="en-US" sz="2800"/>
              <a:t>employee</a:t>
            </a:r>
          </a:p>
          <a:p>
            <a:pPr eaLnBrk="1" hangingPunct="1">
              <a:spcAft>
                <a:spcPts val="1800"/>
              </a:spcAft>
              <a:defRPr/>
            </a:pPr>
            <a:r>
              <a:rPr lang="en-US" sz="2800"/>
              <a:t>Compare notes and solidify goals and next steps</a:t>
            </a:r>
          </a:p>
          <a:p>
            <a:pPr marL="0" indent="0" eaLnBrk="1" hangingPunct="1">
              <a:buFontTx/>
              <a:buNone/>
              <a:defRPr/>
            </a:pPr>
            <a:endParaRPr lang="en-US" dirty="0"/>
          </a:p>
        </p:txBody>
      </p:sp>
      <p:sp>
        <p:nvSpPr>
          <p:cNvPr id="154627" name="Title 2">
            <a:extLst>
              <a:ext uri="{FF2B5EF4-FFF2-40B4-BE49-F238E27FC236}">
                <a16:creationId xmlns:a16="http://schemas.microsoft.com/office/drawing/2014/main" id="{A3F6DBD8-3F89-407B-AF75-6B778D601BF4}"/>
              </a:ext>
            </a:extLst>
          </p:cNvPr>
          <p:cNvSpPr>
            <a:spLocks noGrp="1"/>
          </p:cNvSpPr>
          <p:nvPr>
            <p:ph type="title"/>
          </p:nvPr>
        </p:nvSpPr>
        <p:spPr>
          <a:xfrm>
            <a:off x="469900" y="793750"/>
            <a:ext cx="8229600" cy="590550"/>
          </a:xfrm>
        </p:spPr>
        <p:txBody>
          <a:bodyPr/>
          <a:lstStyle/>
          <a:p>
            <a:pPr algn="ctr" eaLnBrk="1" hangingPunct="1"/>
            <a:r>
              <a:rPr lang="en-US" altLang="en-US" sz="2400"/>
              <a:t>Conducting the Meeting</a:t>
            </a:r>
          </a:p>
        </p:txBody>
      </p:sp>
      <p:sp>
        <p:nvSpPr>
          <p:cNvPr id="154628" name="Slide Number Placeholder 6">
            <a:extLst>
              <a:ext uri="{FF2B5EF4-FFF2-40B4-BE49-F238E27FC236}">
                <a16:creationId xmlns:a16="http://schemas.microsoft.com/office/drawing/2014/main" id="{1F6006B0-CB0A-4580-BCCE-919B57C59D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4AC4176-218A-40BA-9E0E-2CC761119D32}" type="slidenum">
              <a:rPr lang="en-US" altLang="en-US" sz="1200" smtClean="0">
                <a:latin typeface="Arial" panose="020B0604020202020204" pitchFamily="34" charset="0"/>
                <a:cs typeface="Arial" panose="020B0604020202020204" pitchFamily="34" charset="0"/>
              </a:rPr>
              <a:pPr>
                <a:spcBef>
                  <a:spcPct val="0"/>
                </a:spcBef>
                <a:buFontTx/>
                <a:buNone/>
              </a:pPr>
              <a:t>136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a:extLst>
              <a:ext uri="{FF2B5EF4-FFF2-40B4-BE49-F238E27FC236}">
                <a16:creationId xmlns:a16="http://schemas.microsoft.com/office/drawing/2014/main" id="{298E9AA4-C2DF-4211-B15B-626CCA12D1C2}"/>
              </a:ext>
            </a:extLst>
          </p:cNvPr>
          <p:cNvSpPr>
            <a:spLocks noGrp="1"/>
          </p:cNvSpPr>
          <p:nvPr>
            <p:ph idx="1"/>
          </p:nvPr>
        </p:nvSpPr>
        <p:spPr>
          <a:xfrm>
            <a:off x="469900" y="1752600"/>
            <a:ext cx="8248650" cy="4373563"/>
          </a:xfrm>
        </p:spPr>
        <p:txBody>
          <a:bodyPr/>
          <a:lstStyle/>
          <a:p>
            <a:pPr algn="ctr" eaLnBrk="1" hangingPunct="1">
              <a:spcAft>
                <a:spcPts val="4200"/>
              </a:spcAft>
              <a:buFont typeface="Wingdings 3" panose="05040102010807070707" pitchFamily="18" charset="2"/>
              <a:buNone/>
            </a:pPr>
            <a:r>
              <a:rPr lang="en-US" altLang="en-US" sz="2800"/>
              <a:t>Rejection</a:t>
            </a:r>
          </a:p>
          <a:p>
            <a:pPr algn="ctr" eaLnBrk="1" hangingPunct="1">
              <a:spcAft>
                <a:spcPts val="4200"/>
              </a:spcAft>
              <a:buFont typeface="Wingdings 3" panose="05040102010807070707" pitchFamily="18" charset="2"/>
              <a:buNone/>
            </a:pPr>
            <a:r>
              <a:rPr lang="en-US" altLang="en-US" sz="2800"/>
              <a:t>Acceptance</a:t>
            </a:r>
          </a:p>
          <a:p>
            <a:pPr algn="ctr" eaLnBrk="1" hangingPunct="1">
              <a:spcAft>
                <a:spcPts val="4200"/>
              </a:spcAft>
              <a:buFont typeface="Wingdings 3" panose="05040102010807070707" pitchFamily="18" charset="2"/>
              <a:buNone/>
            </a:pPr>
            <a:r>
              <a:rPr lang="en-US" altLang="en-US" sz="2800"/>
              <a:t>Commitment</a:t>
            </a:r>
          </a:p>
          <a:p>
            <a:pPr algn="ctr" eaLnBrk="1" hangingPunct="1">
              <a:spcAft>
                <a:spcPts val="4200"/>
              </a:spcAft>
              <a:buFont typeface="Wingdings 3" panose="05040102010807070707" pitchFamily="18" charset="2"/>
              <a:buNone/>
            </a:pPr>
            <a:r>
              <a:rPr lang="en-US" altLang="en-US" sz="2800"/>
              <a:t>Buy-in</a:t>
            </a:r>
          </a:p>
          <a:p>
            <a:pPr eaLnBrk="1" hangingPunct="1">
              <a:spcAft>
                <a:spcPts val="4200"/>
              </a:spcAft>
            </a:pPr>
            <a:endParaRPr lang="en-US" altLang="en-US"/>
          </a:p>
        </p:txBody>
      </p:sp>
      <p:sp>
        <p:nvSpPr>
          <p:cNvPr id="155651" name="Title 2">
            <a:extLst>
              <a:ext uri="{FF2B5EF4-FFF2-40B4-BE49-F238E27FC236}">
                <a16:creationId xmlns:a16="http://schemas.microsoft.com/office/drawing/2014/main" id="{2F92C3E1-7EF5-448B-9A52-FCF9514E429F}"/>
              </a:ext>
            </a:extLst>
          </p:cNvPr>
          <p:cNvSpPr>
            <a:spLocks noGrp="1"/>
          </p:cNvSpPr>
          <p:nvPr>
            <p:ph type="title"/>
          </p:nvPr>
        </p:nvSpPr>
        <p:spPr>
          <a:xfrm>
            <a:off x="469900" y="962025"/>
            <a:ext cx="8229600" cy="590550"/>
          </a:xfrm>
        </p:spPr>
        <p:txBody>
          <a:bodyPr/>
          <a:lstStyle/>
          <a:p>
            <a:pPr algn="ctr" eaLnBrk="1" hangingPunct="1"/>
            <a:r>
              <a:rPr lang="en-US" altLang="en-US" sz="2400"/>
              <a:t>Potential Responses to Identified Goals</a:t>
            </a:r>
          </a:p>
        </p:txBody>
      </p:sp>
      <p:sp>
        <p:nvSpPr>
          <p:cNvPr id="155652" name="Slide Number Placeholder 5">
            <a:extLst>
              <a:ext uri="{FF2B5EF4-FFF2-40B4-BE49-F238E27FC236}">
                <a16:creationId xmlns:a16="http://schemas.microsoft.com/office/drawing/2014/main" id="{C6DF5CBA-21BE-44D1-BF81-6BA281FBF5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81B837F-9BA2-46CA-9DB9-ACBC3E86779F}" type="slidenum">
              <a:rPr lang="en-US" altLang="en-US" sz="1200" smtClean="0">
                <a:latin typeface="Arial" panose="020B0604020202020204" pitchFamily="34" charset="0"/>
                <a:cs typeface="Arial" panose="020B0604020202020204" pitchFamily="34" charset="0"/>
              </a:rPr>
              <a:pPr>
                <a:spcBef>
                  <a:spcPct val="0"/>
                </a:spcBef>
                <a:buFontTx/>
                <a:buNone/>
              </a:pPr>
              <a:t>137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1">
            <a:extLst>
              <a:ext uri="{FF2B5EF4-FFF2-40B4-BE49-F238E27FC236}">
                <a16:creationId xmlns:a16="http://schemas.microsoft.com/office/drawing/2014/main" id="{489ACC03-B54A-4966-854A-35A1C115366D}"/>
              </a:ext>
            </a:extLst>
          </p:cNvPr>
          <p:cNvSpPr>
            <a:spLocks noGrp="1"/>
          </p:cNvSpPr>
          <p:nvPr>
            <p:ph idx="1"/>
          </p:nvPr>
        </p:nvSpPr>
        <p:spPr>
          <a:xfrm>
            <a:off x="469900" y="1438275"/>
            <a:ext cx="8248650" cy="4718050"/>
          </a:xfrm>
        </p:spPr>
        <p:txBody>
          <a:bodyPr/>
          <a:lstStyle/>
          <a:p>
            <a:pPr marL="0" indent="0" eaLnBrk="1" hangingPunct="1">
              <a:buFontTx/>
              <a:buNone/>
              <a:defRPr/>
            </a:pPr>
            <a:r>
              <a:rPr lang="en-US" sz="3600" dirty="0"/>
              <a:t>Base follow-up and monitoring on the established performance standards and </a:t>
            </a:r>
            <a:r>
              <a:rPr lang="en-US" sz="3600"/>
              <a:t>performance goals</a:t>
            </a:r>
          </a:p>
          <a:p>
            <a:pPr eaLnBrk="1" hangingPunct="1">
              <a:defRPr/>
            </a:pPr>
            <a:endParaRPr lang="en-US" dirty="0"/>
          </a:p>
        </p:txBody>
      </p:sp>
      <p:sp>
        <p:nvSpPr>
          <p:cNvPr id="156675" name="Title 2">
            <a:extLst>
              <a:ext uri="{FF2B5EF4-FFF2-40B4-BE49-F238E27FC236}">
                <a16:creationId xmlns:a16="http://schemas.microsoft.com/office/drawing/2014/main" id="{76FCE9F9-5A83-479F-B4A9-A6CD014BCAD0}"/>
              </a:ext>
            </a:extLst>
          </p:cNvPr>
          <p:cNvSpPr>
            <a:spLocks noGrp="1"/>
          </p:cNvSpPr>
          <p:nvPr>
            <p:ph type="title"/>
          </p:nvPr>
        </p:nvSpPr>
        <p:spPr>
          <a:xfrm>
            <a:off x="469900" y="793750"/>
            <a:ext cx="8229600" cy="590550"/>
          </a:xfrm>
        </p:spPr>
        <p:txBody>
          <a:bodyPr/>
          <a:lstStyle/>
          <a:p>
            <a:pPr algn="ctr" eaLnBrk="1" hangingPunct="1"/>
            <a:r>
              <a:rPr lang="en-US" altLang="en-US" sz="2400"/>
              <a:t>Follow-Up</a:t>
            </a:r>
          </a:p>
        </p:txBody>
      </p:sp>
      <p:sp>
        <p:nvSpPr>
          <p:cNvPr id="156676" name="Slide Number Placeholder 5">
            <a:extLst>
              <a:ext uri="{FF2B5EF4-FFF2-40B4-BE49-F238E27FC236}">
                <a16:creationId xmlns:a16="http://schemas.microsoft.com/office/drawing/2014/main" id="{C29C22D9-F5DD-4644-BA5E-4D1437C311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4C29FDA-DC91-4CDD-804A-1F757A9998D1}" type="slidenum">
              <a:rPr lang="en-US" altLang="en-US" sz="1200" smtClean="0">
                <a:latin typeface="Arial" panose="020B0604020202020204" pitchFamily="34" charset="0"/>
                <a:cs typeface="Arial" panose="020B0604020202020204" pitchFamily="34" charset="0"/>
              </a:rPr>
              <a:pPr>
                <a:spcBef>
                  <a:spcPct val="0"/>
                </a:spcBef>
                <a:buFontTx/>
                <a:buNone/>
              </a:pPr>
              <a:t>138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1">
            <a:extLst>
              <a:ext uri="{FF2B5EF4-FFF2-40B4-BE49-F238E27FC236}">
                <a16:creationId xmlns:a16="http://schemas.microsoft.com/office/drawing/2014/main" id="{2CBCBE29-73C6-4913-86E3-1489B7C090BC}"/>
              </a:ext>
            </a:extLst>
          </p:cNvPr>
          <p:cNvSpPr>
            <a:spLocks noGrp="1"/>
          </p:cNvSpPr>
          <p:nvPr>
            <p:ph idx="1"/>
          </p:nvPr>
        </p:nvSpPr>
        <p:spPr>
          <a:xfrm>
            <a:off x="598488" y="1841500"/>
            <a:ext cx="8248650" cy="4324350"/>
          </a:xfrm>
        </p:spPr>
        <p:txBody>
          <a:bodyPr/>
          <a:lstStyle/>
          <a:p>
            <a:pPr eaLnBrk="1" hangingPunct="1">
              <a:buFontTx/>
              <a:buNone/>
            </a:pPr>
            <a:endParaRPr lang="en-US" altLang="en-US"/>
          </a:p>
          <a:p>
            <a:pPr eaLnBrk="1" hangingPunct="1">
              <a:buFontTx/>
              <a:buNone/>
            </a:pPr>
            <a:endParaRPr lang="en-US" altLang="en-US"/>
          </a:p>
          <a:p>
            <a:pPr algn="ctr" eaLnBrk="1" hangingPunct="1">
              <a:buFontTx/>
              <a:buNone/>
            </a:pPr>
            <a:r>
              <a:rPr lang="en-US" altLang="en-US" sz="4000" b="1"/>
              <a:t>Complete yours and refer to it often!</a:t>
            </a:r>
          </a:p>
        </p:txBody>
      </p:sp>
      <p:sp>
        <p:nvSpPr>
          <p:cNvPr id="157699" name="Title 2">
            <a:extLst>
              <a:ext uri="{FF2B5EF4-FFF2-40B4-BE49-F238E27FC236}">
                <a16:creationId xmlns:a16="http://schemas.microsoft.com/office/drawing/2014/main" id="{24E7F7C9-71BE-4A1D-9016-F3C6A5DC1312}"/>
              </a:ext>
            </a:extLst>
          </p:cNvPr>
          <p:cNvSpPr>
            <a:spLocks noGrp="1"/>
          </p:cNvSpPr>
          <p:nvPr>
            <p:ph type="title"/>
          </p:nvPr>
        </p:nvSpPr>
        <p:spPr>
          <a:xfrm>
            <a:off x="469900" y="793750"/>
            <a:ext cx="8229600" cy="931863"/>
          </a:xfrm>
        </p:spPr>
        <p:txBody>
          <a:bodyPr/>
          <a:lstStyle/>
          <a:p>
            <a:pPr eaLnBrk="1" hangingPunct="1"/>
            <a:r>
              <a:rPr lang="en-US" altLang="en-US"/>
              <a:t>Remember the Importance of Transfer of Learning Plans!</a:t>
            </a:r>
          </a:p>
        </p:txBody>
      </p:sp>
      <p:sp>
        <p:nvSpPr>
          <p:cNvPr id="157700" name="Slide Number Placeholder 5">
            <a:extLst>
              <a:ext uri="{FF2B5EF4-FFF2-40B4-BE49-F238E27FC236}">
                <a16:creationId xmlns:a16="http://schemas.microsoft.com/office/drawing/2014/main" id="{5ABF7837-04D0-4A46-BF86-21182B6C90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1B83631-A87A-4998-88C1-C622DA29FA20}" type="slidenum">
              <a:rPr lang="en-US" altLang="en-US" sz="1200" smtClean="0">
                <a:latin typeface="Arial" panose="020B0604020202020204" pitchFamily="34" charset="0"/>
                <a:cs typeface="Arial" panose="020B0604020202020204" pitchFamily="34" charset="0"/>
              </a:rPr>
              <a:pPr>
                <a:spcBef>
                  <a:spcPct val="0"/>
                </a:spcBef>
                <a:buFontTx/>
                <a:buNone/>
              </a:pPr>
              <a:t>139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21F9C7A0-B72F-4A4B-82F8-848CFA86C781}"/>
              </a:ext>
            </a:extLst>
          </p:cNvPr>
          <p:cNvSpPr>
            <a:spLocks noGrp="1"/>
          </p:cNvSpPr>
          <p:nvPr>
            <p:ph type="title"/>
          </p:nvPr>
        </p:nvSpPr>
        <p:spPr>
          <a:xfrm>
            <a:off x="469900" y="793750"/>
            <a:ext cx="8229600" cy="590550"/>
          </a:xfrm>
        </p:spPr>
        <p:txBody>
          <a:bodyPr/>
          <a:lstStyle/>
          <a:p>
            <a:pPr algn="ctr" eaLnBrk="1" hangingPunct="1"/>
            <a:r>
              <a:rPr lang="en-US" altLang="en-US"/>
              <a:t/>
            </a:r>
            <a:br>
              <a:rPr lang="en-US" altLang="en-US"/>
            </a:br>
            <a:r>
              <a:rPr lang="en-US" altLang="en-US" sz="2400"/>
              <a:t>Goethe’s Quote</a:t>
            </a:r>
            <a:br>
              <a:rPr lang="en-US" altLang="en-US" sz="2400"/>
            </a:br>
            <a:endParaRPr lang="en-US" altLang="en-US" sz="2400"/>
          </a:p>
        </p:txBody>
      </p:sp>
      <p:sp>
        <p:nvSpPr>
          <p:cNvPr id="27651" name="Content Placeholder 1">
            <a:extLst>
              <a:ext uri="{FF2B5EF4-FFF2-40B4-BE49-F238E27FC236}">
                <a16:creationId xmlns:a16="http://schemas.microsoft.com/office/drawing/2014/main" id="{E0EB097F-05B9-4653-9EC8-2CB720CC7DA2}"/>
              </a:ext>
            </a:extLst>
          </p:cNvPr>
          <p:cNvSpPr>
            <a:spLocks noGrp="1"/>
          </p:cNvSpPr>
          <p:nvPr>
            <p:ph idx="1"/>
          </p:nvPr>
        </p:nvSpPr>
        <p:spPr>
          <a:xfrm>
            <a:off x="469900" y="1438275"/>
            <a:ext cx="8248650" cy="4749800"/>
          </a:xfrm>
        </p:spPr>
        <p:txBody>
          <a:bodyPr/>
          <a:lstStyle/>
          <a:p>
            <a:pPr marL="0" indent="0" eaLnBrk="1" hangingPunct="1">
              <a:buFontTx/>
              <a:buNone/>
            </a:pPr>
            <a:r>
              <a:rPr lang="en-US" altLang="en-US" sz="5400" b="1"/>
              <a:t>“Things which matter most must never be at the mercy of things which matter least.”</a:t>
            </a:r>
          </a:p>
        </p:txBody>
      </p:sp>
      <p:sp>
        <p:nvSpPr>
          <p:cNvPr id="27652" name="Slide Number Placeholder 5">
            <a:extLst>
              <a:ext uri="{FF2B5EF4-FFF2-40B4-BE49-F238E27FC236}">
                <a16:creationId xmlns:a16="http://schemas.microsoft.com/office/drawing/2014/main" id="{E9F12D0B-F9B6-4E93-B71D-60AA61718C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A279E6F-3AE3-4DDE-9BCD-A7578B7D43A3}" type="slidenum">
              <a:rPr lang="en-US" altLang="en-US" sz="1200" smtClean="0">
                <a:latin typeface="Arial" panose="020B0604020202020204" pitchFamily="34" charset="0"/>
                <a:cs typeface="Arial" panose="020B0604020202020204" pitchFamily="34" charset="0"/>
              </a:rPr>
              <a:pPr>
                <a:spcBef>
                  <a:spcPct val="0"/>
                </a:spcBef>
                <a:buFontTx/>
                <a:buNone/>
              </a:pPr>
              <a:t>14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932CE685-925B-477D-8707-E31055307CC9}"/>
              </a:ext>
            </a:extLst>
          </p:cNvPr>
          <p:cNvSpPr>
            <a:spLocks noGrp="1"/>
          </p:cNvSpPr>
          <p:nvPr>
            <p:ph idx="1"/>
          </p:nvPr>
        </p:nvSpPr>
        <p:spPr>
          <a:xfrm>
            <a:off x="469900" y="1438275"/>
            <a:ext cx="8248650" cy="4718050"/>
          </a:xfrm>
        </p:spPr>
        <p:txBody>
          <a:bodyPr/>
          <a:lstStyle/>
          <a:p>
            <a:pPr eaLnBrk="1" hangingPunct="1"/>
            <a:r>
              <a:rPr lang="en-US" altLang="en-US"/>
              <a:t>Don’t just do it to be doing it;</a:t>
            </a:r>
          </a:p>
          <a:p>
            <a:pPr eaLnBrk="1" hangingPunct="1"/>
            <a:r>
              <a:rPr lang="en-US" altLang="en-US"/>
              <a:t>Don’t mistake the activity for the results; and</a:t>
            </a:r>
          </a:p>
          <a:p>
            <a:pPr eaLnBrk="1" hangingPunct="1"/>
            <a:r>
              <a:rPr lang="en-US" altLang="en-US"/>
              <a:t>Keep it relevant.</a:t>
            </a:r>
          </a:p>
          <a:p>
            <a:pPr eaLnBrk="1" hangingPunct="1">
              <a:buFontTx/>
              <a:buNone/>
            </a:pPr>
            <a:endParaRPr lang="en-US" altLang="en-US"/>
          </a:p>
          <a:p>
            <a:pPr eaLnBrk="1" hangingPunct="1">
              <a:buFontTx/>
              <a:buNone/>
            </a:pPr>
            <a:endParaRPr lang="en-US" altLang="en-US">
              <a:solidFill>
                <a:srgbClr val="FF0000"/>
              </a:solidFill>
            </a:endParaRPr>
          </a:p>
        </p:txBody>
      </p:sp>
      <p:sp>
        <p:nvSpPr>
          <p:cNvPr id="3" name="Title 2">
            <a:extLst>
              <a:ext uri="{FF2B5EF4-FFF2-40B4-BE49-F238E27FC236}">
                <a16:creationId xmlns:a16="http://schemas.microsoft.com/office/drawing/2014/main" id="{A97271C8-5BDE-4F16-B392-25757FCAE7EA}"/>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Avoid Performing Purposeless Activities</a:t>
            </a:r>
            <a:br>
              <a:rPr lang="en-US" dirty="0">
                <a:cs typeface="+mj-cs"/>
              </a:rPr>
            </a:br>
            <a:endParaRPr lang="en-US" dirty="0">
              <a:cs typeface="+mj-cs"/>
            </a:endParaRPr>
          </a:p>
        </p:txBody>
      </p:sp>
      <p:sp>
        <p:nvSpPr>
          <p:cNvPr id="28676" name="Slide Number Placeholder 5">
            <a:extLst>
              <a:ext uri="{FF2B5EF4-FFF2-40B4-BE49-F238E27FC236}">
                <a16:creationId xmlns:a16="http://schemas.microsoft.com/office/drawing/2014/main" id="{0DC48FE4-9324-4AE1-8C46-6925C492D2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185525C-BAC0-4DD0-8141-F007489C7A37}" type="slidenum">
              <a:rPr lang="en-US" altLang="en-US" sz="1200" smtClean="0">
                <a:latin typeface="Arial" panose="020B0604020202020204" pitchFamily="34" charset="0"/>
                <a:cs typeface="Arial" panose="020B0604020202020204" pitchFamily="34" charset="0"/>
              </a:rPr>
              <a:pPr>
                <a:spcBef>
                  <a:spcPct val="0"/>
                </a:spcBef>
                <a:buFontTx/>
                <a:buNone/>
              </a:pPr>
              <a:t>15</a:t>
            </a:fld>
            <a:endParaRPr lang="en-US" altLang="en-US" sz="1200">
              <a:latin typeface="Arial" panose="020B0604020202020204" pitchFamily="34" charset="0"/>
              <a:cs typeface="Arial" panose="020B0604020202020204" pitchFamily="34" charset="0"/>
            </a:endParaRPr>
          </a:p>
        </p:txBody>
      </p:sp>
      <p:pic>
        <p:nvPicPr>
          <p:cNvPr id="28677" name="Picture 7">
            <a:extLst>
              <a:ext uri="{FF2B5EF4-FFF2-40B4-BE49-F238E27FC236}">
                <a16:creationId xmlns:a16="http://schemas.microsoft.com/office/drawing/2014/main" id="{826690E9-BAB8-4D63-B13C-42558F82B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88" y="3127375"/>
            <a:ext cx="214471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93EA32AE-0603-4C4C-AAE5-666828621565}"/>
              </a:ext>
            </a:extLst>
          </p:cNvPr>
          <p:cNvSpPr>
            <a:spLocks noGrp="1"/>
          </p:cNvSpPr>
          <p:nvPr>
            <p:ph idx="1"/>
          </p:nvPr>
        </p:nvSpPr>
        <p:spPr>
          <a:xfrm>
            <a:off x="469900" y="1584325"/>
            <a:ext cx="8248650" cy="4587875"/>
          </a:xfrm>
        </p:spPr>
        <p:txBody>
          <a:bodyPr/>
          <a:lstStyle/>
          <a:p>
            <a:pPr eaLnBrk="1" hangingPunct="1">
              <a:spcAft>
                <a:spcPts val="1800"/>
              </a:spcAft>
            </a:pPr>
            <a:r>
              <a:rPr lang="en-US" altLang="en-US" b="1"/>
              <a:t>0-25	</a:t>
            </a:r>
            <a:r>
              <a:rPr lang="en-US" altLang="en-US"/>
              <a:t>low urgency mindset</a:t>
            </a:r>
          </a:p>
          <a:p>
            <a:pPr eaLnBrk="1" hangingPunct="1">
              <a:spcAft>
                <a:spcPts val="1800"/>
              </a:spcAft>
            </a:pPr>
            <a:r>
              <a:rPr lang="en-US" altLang="en-US" b="1"/>
              <a:t>26-45 </a:t>
            </a:r>
            <a:r>
              <a:rPr lang="en-US" altLang="en-US"/>
              <a:t>	strong urgency mind-set</a:t>
            </a:r>
            <a:endParaRPr lang="en-US" altLang="en-US" sz="1100"/>
          </a:p>
          <a:p>
            <a:pPr eaLnBrk="1" hangingPunct="1">
              <a:spcAft>
                <a:spcPts val="1800"/>
              </a:spcAft>
            </a:pPr>
            <a:r>
              <a:rPr lang="en-US" altLang="en-US" b="1"/>
              <a:t>46+</a:t>
            </a:r>
            <a:r>
              <a:rPr lang="en-US" altLang="en-US"/>
              <a:t>	urgency addiction</a:t>
            </a:r>
          </a:p>
          <a:p>
            <a:pPr eaLnBrk="1" hangingPunct="1">
              <a:spcAft>
                <a:spcPts val="1800"/>
              </a:spcAft>
            </a:pPr>
            <a:endParaRPr lang="en-US" altLang="en-US" sz="1600"/>
          </a:p>
          <a:p>
            <a:pPr eaLnBrk="1" hangingPunct="1">
              <a:spcAft>
                <a:spcPts val="1800"/>
              </a:spcAft>
            </a:pPr>
            <a:endParaRPr lang="en-US" altLang="en-US" sz="1600"/>
          </a:p>
          <a:p>
            <a:pPr eaLnBrk="1" hangingPunct="1">
              <a:spcAft>
                <a:spcPts val="1800"/>
              </a:spcAft>
            </a:pPr>
            <a:r>
              <a:rPr lang="en-US" altLang="en-US" sz="1600"/>
              <a:t>Copyright 1994, Franklin Covey, Reprinted with permission of Franklin Covey from </a:t>
            </a:r>
            <a:r>
              <a:rPr lang="en-US" altLang="en-US" sz="1600" i="1"/>
              <a:t>First Things First</a:t>
            </a:r>
            <a:r>
              <a:rPr lang="en-US" altLang="en-US" sz="1600"/>
              <a:t>, 1</a:t>
            </a:r>
            <a:r>
              <a:rPr lang="en-US" altLang="en-US" sz="1600" baseline="30000"/>
              <a:t>st</a:t>
            </a:r>
            <a:r>
              <a:rPr lang="en-US" altLang="en-US" sz="1600"/>
              <a:t> ed., Steven R. Covey, A. Roger Merrill, and Rebecca R. Merrill, Simon &amp; Schuster Adult Publishing Group.</a:t>
            </a:r>
          </a:p>
          <a:p>
            <a:pPr eaLnBrk="1" hangingPunct="1"/>
            <a:endParaRPr lang="en-US" altLang="en-US"/>
          </a:p>
        </p:txBody>
      </p:sp>
      <p:sp>
        <p:nvSpPr>
          <p:cNvPr id="3" name="Title 2">
            <a:extLst>
              <a:ext uri="{FF2B5EF4-FFF2-40B4-BE49-F238E27FC236}">
                <a16:creationId xmlns:a16="http://schemas.microsoft.com/office/drawing/2014/main" id="{F3F0A1DB-3C2A-41A0-B297-2C24813521A5}"/>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The Urgency Index</a:t>
            </a:r>
            <a:br>
              <a:rPr lang="en-US" dirty="0">
                <a:cs typeface="+mj-cs"/>
              </a:rPr>
            </a:br>
            <a:endParaRPr lang="en-US" dirty="0">
              <a:cs typeface="+mj-cs"/>
            </a:endParaRPr>
          </a:p>
        </p:txBody>
      </p:sp>
      <p:sp>
        <p:nvSpPr>
          <p:cNvPr id="29700" name="Slide Number Placeholder 5">
            <a:extLst>
              <a:ext uri="{FF2B5EF4-FFF2-40B4-BE49-F238E27FC236}">
                <a16:creationId xmlns:a16="http://schemas.microsoft.com/office/drawing/2014/main" id="{970EB1BC-8AC3-424E-BACE-9498A5B6CD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8379300-5A00-4E59-9218-58DB2BE95EF8}" type="slidenum">
              <a:rPr lang="en-US" altLang="en-US" sz="1200" smtClean="0">
                <a:latin typeface="Arial" panose="020B0604020202020204" pitchFamily="34" charset="0"/>
                <a:cs typeface="Arial" panose="020B0604020202020204" pitchFamily="34" charset="0"/>
              </a:rPr>
              <a:pPr>
                <a:spcBef>
                  <a:spcPct val="0"/>
                </a:spcBef>
                <a:buFontTx/>
                <a:buNone/>
              </a:pPr>
              <a:t>16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1CC226D7-CBCE-4DF8-A034-E79F854F92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7D5A0C6-BA95-4860-B7B5-550F7192F6FC}" type="slidenum">
              <a:rPr lang="en-US" altLang="en-US" sz="1000" smtClean="0">
                <a:latin typeface="Arial" panose="020B0604020202020204" pitchFamily="34" charset="0"/>
                <a:cs typeface="Arial" panose="020B0604020202020204" pitchFamily="34" charset="0"/>
              </a:rPr>
              <a:pPr>
                <a:spcBef>
                  <a:spcPct val="0"/>
                </a:spcBef>
                <a:buFontTx/>
                <a:buNone/>
              </a:pPr>
              <a:t>17</a:t>
            </a:fld>
            <a:endParaRPr lang="en-US" altLang="en-US" sz="10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1DD73C-5B19-4852-8FA8-7D70D79FE1AB}"/>
              </a:ext>
            </a:extLst>
          </p:cNvPr>
          <p:cNvSpPr/>
          <p:nvPr/>
        </p:nvSpPr>
        <p:spPr>
          <a:xfrm>
            <a:off x="425450" y="1778000"/>
            <a:ext cx="8345488" cy="4030663"/>
          </a:xfrm>
          <a:prstGeom prst="rect">
            <a:avLst/>
          </a:prstGeom>
        </p:spPr>
        <p:txBody>
          <a:bodyPr>
            <a:spAutoFit/>
          </a:bodyPr>
          <a:lstStyle/>
          <a:p>
            <a:pPr eaLnBrk="1" hangingPunct="1">
              <a:defRPr/>
            </a:pPr>
            <a:r>
              <a:rPr lang="en-US" sz="4000" b="1" dirty="0">
                <a:latin typeface="+mj-lt"/>
              </a:rPr>
              <a:t>Don’t prioritize your schedule, but instead schedule your priorities.</a:t>
            </a:r>
          </a:p>
          <a:p>
            <a:pPr eaLnBrk="1" hangingPunct="1">
              <a:defRPr/>
            </a:pPr>
            <a:endParaRPr lang="en-US" sz="4000" b="1" dirty="0">
              <a:latin typeface="+mj-lt"/>
            </a:endParaRPr>
          </a:p>
          <a:p>
            <a:pPr eaLnBrk="1" hangingPunct="1">
              <a:defRPr/>
            </a:pPr>
            <a:endParaRPr lang="en-US" sz="4000" b="1" dirty="0">
              <a:latin typeface="+mj-lt"/>
            </a:endParaRPr>
          </a:p>
          <a:p>
            <a:pPr eaLnBrk="1" hangingPunct="1">
              <a:defRPr/>
            </a:pPr>
            <a:endParaRPr lang="en-US" sz="4000" b="1" dirty="0">
              <a:latin typeface="+mj-lt"/>
            </a:endParaRPr>
          </a:p>
          <a:p>
            <a:pPr eaLnBrk="1" hangingPunct="1">
              <a:defRPr/>
            </a:pPr>
            <a:r>
              <a:rPr lang="en-US" sz="1600" dirty="0">
                <a:latin typeface="+mj-lt"/>
              </a:rPr>
              <a:t>(Covey, 1994)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AD4C783-6817-4659-B13B-23FE7E74BB00}"/>
              </a:ext>
            </a:extLst>
          </p:cNvPr>
          <p:cNvGraphicFramePr>
            <a:graphicFrameLocks noGrp="1"/>
          </p:cNvGraphicFramePr>
          <p:nvPr>
            <p:ph idx="1"/>
          </p:nvPr>
        </p:nvGraphicFramePr>
        <p:xfrm>
          <a:off x="411480" y="1600200"/>
          <a:ext cx="8229600" cy="449580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99347">
                <a:tc>
                  <a:txBody>
                    <a:bodyPr/>
                    <a:lstStyle/>
                    <a:p>
                      <a:endParaRPr lang="en-US" dirty="0"/>
                    </a:p>
                  </a:txBody>
                  <a:tcPr/>
                </a:tc>
                <a:tc>
                  <a:txBody>
                    <a:bodyPr/>
                    <a:lstStyle/>
                    <a:p>
                      <a:pPr algn="ctr"/>
                      <a:r>
                        <a:rPr lang="en-US" sz="2800" dirty="0"/>
                        <a:t>Urgent</a:t>
                      </a:r>
                      <a:r>
                        <a:rPr lang="en-US" sz="2800" baseline="0" dirty="0"/>
                        <a:t> </a:t>
                      </a:r>
                      <a:endParaRPr lang="en-US" sz="2800" dirty="0"/>
                    </a:p>
                  </a:txBody>
                  <a:tcPr/>
                </a:tc>
                <a:tc>
                  <a:txBody>
                    <a:bodyPr/>
                    <a:lstStyle/>
                    <a:p>
                      <a:pPr algn="ctr"/>
                      <a:r>
                        <a:rPr lang="en-US" sz="2800" dirty="0"/>
                        <a:t>Not</a:t>
                      </a:r>
                      <a:r>
                        <a:rPr lang="en-US" sz="2800" baseline="0" dirty="0"/>
                        <a:t> Urgent</a:t>
                      </a:r>
                      <a:endParaRPr lang="en-US" sz="2800" dirty="0"/>
                    </a:p>
                  </a:txBody>
                  <a:tcPr/>
                </a:tc>
                <a:extLst>
                  <a:ext uri="{0D108BD9-81ED-4DB2-BD59-A6C34878D82A}">
                    <a16:rowId xmlns:a16="http://schemas.microsoft.com/office/drawing/2014/main" val="10000"/>
                  </a:ext>
                </a:extLst>
              </a:tr>
              <a:tr h="1898227">
                <a:tc>
                  <a:txBody>
                    <a:bodyPr/>
                    <a:lstStyle/>
                    <a:p>
                      <a:pPr algn="ctr"/>
                      <a:r>
                        <a:rPr lang="en-US" sz="2400" b="1" dirty="0">
                          <a:solidFill>
                            <a:schemeClr val="tx2"/>
                          </a:solidFill>
                        </a:rPr>
                        <a:t>Important</a:t>
                      </a:r>
                    </a:p>
                  </a:txBody>
                  <a:tcPr vert="vert270"/>
                </a:tc>
                <a:tc>
                  <a:txBody>
                    <a:bodyPr/>
                    <a:lstStyle/>
                    <a:p>
                      <a:r>
                        <a:rPr lang="en-US" sz="4000" dirty="0">
                          <a:solidFill>
                            <a:schemeClr val="tx2"/>
                          </a:solidFill>
                        </a:rPr>
                        <a:t>I</a:t>
                      </a:r>
                      <a:endParaRPr lang="en-US" sz="3200" dirty="0">
                        <a:solidFill>
                          <a:schemeClr val="tx2"/>
                        </a:solidFill>
                      </a:endParaRPr>
                    </a:p>
                    <a:p>
                      <a:pPr algn="ctr"/>
                      <a:r>
                        <a:rPr lang="en-US" sz="2800" dirty="0">
                          <a:solidFill>
                            <a:schemeClr val="tx2"/>
                          </a:solidFill>
                        </a:rPr>
                        <a:t>20-25%</a:t>
                      </a:r>
                    </a:p>
                  </a:txBody>
                  <a:tcPr/>
                </a:tc>
                <a:tc>
                  <a:txBody>
                    <a:bodyPr/>
                    <a:lstStyle/>
                    <a:p>
                      <a:r>
                        <a:rPr lang="en-US" sz="4000" dirty="0">
                          <a:solidFill>
                            <a:schemeClr val="tx2"/>
                          </a:solidFill>
                        </a:rPr>
                        <a:t>II</a:t>
                      </a:r>
                      <a:endParaRPr lang="en-US" sz="2800" dirty="0">
                        <a:solidFill>
                          <a:schemeClr val="tx2"/>
                        </a:solidFill>
                      </a:endParaRPr>
                    </a:p>
                    <a:p>
                      <a:pPr algn="ctr"/>
                      <a:r>
                        <a:rPr lang="en-US" sz="2800" dirty="0">
                          <a:solidFill>
                            <a:schemeClr val="tx2"/>
                          </a:solidFill>
                        </a:rPr>
                        <a:t>65-80%</a:t>
                      </a:r>
                    </a:p>
                  </a:txBody>
                  <a:tcPr/>
                </a:tc>
                <a:extLst>
                  <a:ext uri="{0D108BD9-81ED-4DB2-BD59-A6C34878D82A}">
                    <a16:rowId xmlns:a16="http://schemas.microsoft.com/office/drawing/2014/main" val="10001"/>
                  </a:ext>
                </a:extLst>
              </a:tr>
              <a:tr h="1898227">
                <a:tc>
                  <a:txBody>
                    <a:bodyPr/>
                    <a:lstStyle/>
                    <a:p>
                      <a:pPr algn="ctr"/>
                      <a:r>
                        <a:rPr lang="en-US" sz="2400" b="1" dirty="0">
                          <a:solidFill>
                            <a:schemeClr val="tx2"/>
                          </a:solidFill>
                        </a:rPr>
                        <a:t>Not</a:t>
                      </a:r>
                      <a:r>
                        <a:rPr lang="en-US" sz="2400" b="1" baseline="0" dirty="0">
                          <a:solidFill>
                            <a:schemeClr val="tx2"/>
                          </a:solidFill>
                        </a:rPr>
                        <a:t> Important</a:t>
                      </a:r>
                      <a:endParaRPr lang="en-US" sz="2400" b="1" dirty="0">
                        <a:solidFill>
                          <a:schemeClr val="tx2"/>
                        </a:solidFill>
                      </a:endParaRPr>
                    </a:p>
                  </a:txBody>
                  <a:tcPr vert="vert270"/>
                </a:tc>
                <a:tc>
                  <a:txBody>
                    <a:bodyPr/>
                    <a:lstStyle/>
                    <a:p>
                      <a:r>
                        <a:rPr lang="en-US" sz="4000" dirty="0">
                          <a:solidFill>
                            <a:schemeClr val="tx2"/>
                          </a:solidFill>
                        </a:rPr>
                        <a:t>III</a:t>
                      </a:r>
                      <a:endParaRPr lang="en-US" sz="2800" dirty="0">
                        <a:solidFill>
                          <a:schemeClr val="tx2"/>
                        </a:solidFill>
                      </a:endParaRPr>
                    </a:p>
                    <a:p>
                      <a:pPr algn="ctr"/>
                      <a:r>
                        <a:rPr lang="en-US" sz="2800" dirty="0">
                          <a:solidFill>
                            <a:schemeClr val="tx2"/>
                          </a:solidFill>
                        </a:rPr>
                        <a:t>15%</a:t>
                      </a:r>
                    </a:p>
                    <a:p>
                      <a:endParaRPr lang="en-US" b="1" dirty="0">
                        <a:solidFill>
                          <a:schemeClr val="tx2"/>
                        </a:solidFill>
                      </a:endParaRPr>
                    </a:p>
                  </a:txBody>
                  <a:tcPr/>
                </a:tc>
                <a:tc>
                  <a:txBody>
                    <a:bodyPr/>
                    <a:lstStyle/>
                    <a:p>
                      <a:r>
                        <a:rPr lang="en-US" sz="4000" dirty="0">
                          <a:solidFill>
                            <a:schemeClr val="tx2"/>
                          </a:solidFill>
                        </a:rPr>
                        <a:t>IV</a:t>
                      </a:r>
                    </a:p>
                    <a:p>
                      <a:pPr algn="ctr"/>
                      <a:r>
                        <a:rPr lang="en-US" sz="2800" dirty="0">
                          <a:solidFill>
                            <a:schemeClr val="tx2"/>
                          </a:solidFill>
                        </a:rPr>
                        <a:t>Less</a:t>
                      </a:r>
                      <a:r>
                        <a:rPr lang="en-US" sz="2800" baseline="0" dirty="0">
                          <a:solidFill>
                            <a:schemeClr val="tx2"/>
                          </a:solidFill>
                        </a:rPr>
                        <a:t> than 1%</a:t>
                      </a:r>
                    </a:p>
                  </a:txBody>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F29EB647-77D9-4437-81D1-05F21C3C47D7}"/>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High Performance and Typical</a:t>
            </a:r>
            <a:br>
              <a:rPr lang="en-US" dirty="0">
                <a:cs typeface="+mj-cs"/>
              </a:rPr>
            </a:br>
            <a:endParaRPr lang="en-US" dirty="0">
              <a:cs typeface="+mj-cs"/>
            </a:endParaRPr>
          </a:p>
        </p:txBody>
      </p:sp>
      <p:sp>
        <p:nvSpPr>
          <p:cNvPr id="31748" name="Slide Number Placeholder 5">
            <a:extLst>
              <a:ext uri="{FF2B5EF4-FFF2-40B4-BE49-F238E27FC236}">
                <a16:creationId xmlns:a16="http://schemas.microsoft.com/office/drawing/2014/main" id="{A740C0A7-303D-4B03-8011-7EA6C16FAC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6A7D8CE-9779-409F-8B83-E912E6198B8C}" type="slidenum">
              <a:rPr lang="en-US" altLang="en-US" sz="1200" smtClean="0">
                <a:latin typeface="Arial" panose="020B0604020202020204" pitchFamily="34" charset="0"/>
                <a:cs typeface="Arial" panose="020B0604020202020204" pitchFamily="34" charset="0"/>
              </a:rPr>
              <a:pPr>
                <a:spcBef>
                  <a:spcPct val="0"/>
                </a:spcBef>
                <a:buFontTx/>
                <a:buNone/>
              </a:pPr>
              <a:t>18</a:t>
            </a:fld>
            <a:endParaRPr lang="en-US" altLang="en-US" sz="1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1FB9D7-9AF2-4CE6-A8E1-1CD4780603BF}"/>
              </a:ext>
            </a:extLst>
          </p:cNvPr>
          <p:cNvSpPr txBox="1"/>
          <p:nvPr/>
        </p:nvSpPr>
        <p:spPr>
          <a:xfrm>
            <a:off x="2859088" y="3529013"/>
            <a:ext cx="1300162" cy="463550"/>
          </a:xfrm>
          <a:prstGeom prst="rect">
            <a:avLst/>
          </a:prstGeom>
          <a:noFill/>
        </p:spPr>
        <p:txBody>
          <a:bodyPr>
            <a:spAutoFit/>
          </a:bodyPr>
          <a:lstStyle/>
          <a:p>
            <a:pPr eaLnBrk="1" hangingPunct="1">
              <a:defRPr/>
            </a:pPr>
            <a:r>
              <a:rPr lang="en-US" dirty="0">
                <a:latin typeface="+mn-lt"/>
              </a:rPr>
              <a:t>25-30%</a:t>
            </a:r>
          </a:p>
        </p:txBody>
      </p:sp>
      <p:sp>
        <p:nvSpPr>
          <p:cNvPr id="4" name="TextBox 3">
            <a:extLst>
              <a:ext uri="{FF2B5EF4-FFF2-40B4-BE49-F238E27FC236}">
                <a16:creationId xmlns:a16="http://schemas.microsoft.com/office/drawing/2014/main" id="{9C685170-0ABC-4BFE-B59E-050F4A8A25B7}"/>
              </a:ext>
            </a:extLst>
          </p:cNvPr>
          <p:cNvSpPr txBox="1"/>
          <p:nvPr/>
        </p:nvSpPr>
        <p:spPr>
          <a:xfrm>
            <a:off x="6594475" y="3452813"/>
            <a:ext cx="811213" cy="461962"/>
          </a:xfrm>
          <a:prstGeom prst="rect">
            <a:avLst/>
          </a:prstGeom>
          <a:noFill/>
        </p:spPr>
        <p:txBody>
          <a:bodyPr>
            <a:spAutoFit/>
          </a:bodyPr>
          <a:lstStyle/>
          <a:p>
            <a:pPr eaLnBrk="1" hangingPunct="1">
              <a:defRPr/>
            </a:pPr>
            <a:r>
              <a:rPr lang="en-US" dirty="0">
                <a:latin typeface="+mn-lt"/>
              </a:rPr>
              <a:t>15%</a:t>
            </a:r>
          </a:p>
        </p:txBody>
      </p:sp>
      <p:sp>
        <p:nvSpPr>
          <p:cNvPr id="8" name="TextBox 7">
            <a:extLst>
              <a:ext uri="{FF2B5EF4-FFF2-40B4-BE49-F238E27FC236}">
                <a16:creationId xmlns:a16="http://schemas.microsoft.com/office/drawing/2014/main" id="{C5D9A9A4-E996-4DB8-95FB-B8DAF17414D3}"/>
              </a:ext>
            </a:extLst>
          </p:cNvPr>
          <p:cNvSpPr txBox="1"/>
          <p:nvPr/>
        </p:nvSpPr>
        <p:spPr>
          <a:xfrm>
            <a:off x="6594475" y="5435600"/>
            <a:ext cx="1055688" cy="461963"/>
          </a:xfrm>
          <a:prstGeom prst="rect">
            <a:avLst/>
          </a:prstGeom>
          <a:noFill/>
        </p:spPr>
        <p:txBody>
          <a:bodyPr>
            <a:spAutoFit/>
          </a:bodyPr>
          <a:lstStyle/>
          <a:p>
            <a:pPr eaLnBrk="1" hangingPunct="1">
              <a:defRPr/>
            </a:pPr>
            <a:r>
              <a:rPr lang="en-US" dirty="0">
                <a:latin typeface="+mj-lt"/>
              </a:rPr>
              <a:t>2-3%</a:t>
            </a:r>
          </a:p>
        </p:txBody>
      </p:sp>
      <p:sp>
        <p:nvSpPr>
          <p:cNvPr id="9" name="TextBox 8">
            <a:extLst>
              <a:ext uri="{FF2B5EF4-FFF2-40B4-BE49-F238E27FC236}">
                <a16:creationId xmlns:a16="http://schemas.microsoft.com/office/drawing/2014/main" id="{9F914144-7922-4F12-BA79-50BABE7516D9}"/>
              </a:ext>
            </a:extLst>
          </p:cNvPr>
          <p:cNvSpPr txBox="1"/>
          <p:nvPr/>
        </p:nvSpPr>
        <p:spPr>
          <a:xfrm>
            <a:off x="2859088" y="5499100"/>
            <a:ext cx="1430337" cy="461963"/>
          </a:xfrm>
          <a:prstGeom prst="rect">
            <a:avLst/>
          </a:prstGeom>
          <a:noFill/>
        </p:spPr>
        <p:txBody>
          <a:bodyPr>
            <a:spAutoFit/>
          </a:bodyPr>
          <a:lstStyle/>
          <a:p>
            <a:pPr eaLnBrk="1" hangingPunct="1">
              <a:defRPr/>
            </a:pPr>
            <a:r>
              <a:rPr lang="en-US" dirty="0">
                <a:latin typeface="+mn-lt"/>
              </a:rPr>
              <a:t>50-60%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3DB792D1-BB19-402A-87D0-1D0BA8CDE8E9}"/>
              </a:ext>
            </a:extLst>
          </p:cNvPr>
          <p:cNvSpPr>
            <a:spLocks noGrp="1"/>
          </p:cNvSpPr>
          <p:nvPr>
            <p:ph type="title"/>
          </p:nvPr>
        </p:nvSpPr>
        <p:spPr>
          <a:xfrm>
            <a:off x="469900" y="793750"/>
            <a:ext cx="8229600" cy="590550"/>
          </a:xfrm>
        </p:spPr>
        <p:txBody>
          <a:bodyPr/>
          <a:lstStyle/>
          <a:p>
            <a:pPr algn="ctr" eaLnBrk="1" hangingPunct="1"/>
            <a:r>
              <a:rPr lang="en-US" altLang="en-US"/>
              <a:t/>
            </a:r>
            <a:br>
              <a:rPr lang="en-US" altLang="en-US"/>
            </a:br>
            <a:r>
              <a:rPr lang="en-US" altLang="en-US" sz="2400"/>
              <a:t>Seven Key Activities</a:t>
            </a:r>
            <a:r>
              <a:rPr lang="en-US" altLang="en-US"/>
              <a:t/>
            </a:r>
            <a:br>
              <a:rPr lang="en-US" altLang="en-US"/>
            </a:br>
            <a:endParaRPr lang="en-US" altLang="en-US"/>
          </a:p>
        </p:txBody>
      </p:sp>
      <p:sp>
        <p:nvSpPr>
          <p:cNvPr id="28675" name="Content Placeholder 1">
            <a:extLst>
              <a:ext uri="{FF2B5EF4-FFF2-40B4-BE49-F238E27FC236}">
                <a16:creationId xmlns:a16="http://schemas.microsoft.com/office/drawing/2014/main" id="{9D6A53BA-5E4F-4D0D-A26B-2520FF30689A}"/>
              </a:ext>
            </a:extLst>
          </p:cNvPr>
          <p:cNvSpPr>
            <a:spLocks noGrp="1"/>
          </p:cNvSpPr>
          <p:nvPr>
            <p:ph idx="1"/>
          </p:nvPr>
        </p:nvSpPr>
        <p:spPr>
          <a:xfrm>
            <a:off x="469900" y="1438275"/>
            <a:ext cx="8248650" cy="4881563"/>
          </a:xfrm>
        </p:spPr>
        <p:txBody>
          <a:bodyPr/>
          <a:lstStyle/>
          <a:p>
            <a:pPr eaLnBrk="1" hangingPunct="1">
              <a:defRPr/>
            </a:pPr>
            <a:r>
              <a:rPr lang="en-US" dirty="0"/>
              <a:t>Improving communication with people</a:t>
            </a:r>
          </a:p>
          <a:p>
            <a:pPr eaLnBrk="1" hangingPunct="1">
              <a:defRPr/>
            </a:pPr>
            <a:r>
              <a:rPr lang="en-US" dirty="0"/>
              <a:t>Better preparation</a:t>
            </a:r>
          </a:p>
          <a:p>
            <a:pPr eaLnBrk="1" hangingPunct="1">
              <a:defRPr/>
            </a:pPr>
            <a:r>
              <a:rPr lang="en-US" dirty="0"/>
              <a:t>Better planning and organizing</a:t>
            </a:r>
          </a:p>
          <a:p>
            <a:pPr eaLnBrk="1" hangingPunct="1">
              <a:defRPr/>
            </a:pPr>
            <a:r>
              <a:rPr lang="en-US" dirty="0"/>
              <a:t>Taking better care of self</a:t>
            </a:r>
          </a:p>
          <a:p>
            <a:pPr eaLnBrk="1" hangingPunct="1">
              <a:defRPr/>
            </a:pPr>
            <a:r>
              <a:rPr lang="en-US" dirty="0"/>
              <a:t>Seeking new opportunities</a:t>
            </a:r>
          </a:p>
          <a:p>
            <a:pPr eaLnBrk="1" hangingPunct="1">
              <a:defRPr/>
            </a:pPr>
            <a:r>
              <a:rPr lang="en-US" dirty="0"/>
              <a:t>Personal development</a:t>
            </a:r>
          </a:p>
          <a:p>
            <a:pPr eaLnBrk="1" hangingPunct="1">
              <a:defRPr/>
            </a:pPr>
            <a:r>
              <a:rPr lang="en-US" dirty="0"/>
              <a:t>Empowerment</a:t>
            </a:r>
          </a:p>
          <a:p>
            <a:pPr eaLnBrk="1" hangingPunct="1">
              <a:defRPr/>
            </a:pPr>
            <a:endParaRPr lang="en-US" sz="1400" dirty="0"/>
          </a:p>
          <a:p>
            <a:pPr marL="0" indent="0" eaLnBrk="1" hangingPunct="1">
              <a:buFontTx/>
              <a:buNone/>
              <a:defRPr/>
            </a:pPr>
            <a:r>
              <a:rPr lang="en-US" sz="1400" dirty="0"/>
              <a:t>Copyright 1994, Franklin Covey, Reprinted with permission of Franklin Covey from First Things First, 1st ed., Steven R. Covey, A. Roger Merrill, and Rebecca R. Merrill, Simon &amp; Schuster Adult Publishing Group.</a:t>
            </a:r>
          </a:p>
          <a:p>
            <a:pPr eaLnBrk="1" hangingPunct="1">
              <a:defRPr/>
            </a:pPr>
            <a:endParaRPr lang="en-US" dirty="0"/>
          </a:p>
        </p:txBody>
      </p:sp>
      <p:sp>
        <p:nvSpPr>
          <p:cNvPr id="32772" name="Slide Number Placeholder 5">
            <a:extLst>
              <a:ext uri="{FF2B5EF4-FFF2-40B4-BE49-F238E27FC236}">
                <a16:creationId xmlns:a16="http://schemas.microsoft.com/office/drawing/2014/main" id="{88A84543-73BD-4C18-BA96-F98EF784F78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DE1E804-19B9-402D-BF20-86A3C55FF499}" type="slidenum">
              <a:rPr lang="en-US" altLang="en-US" sz="1200" smtClean="0">
                <a:latin typeface="Arial" panose="020B0604020202020204" pitchFamily="34" charset="0"/>
                <a:cs typeface="Arial" panose="020B0604020202020204" pitchFamily="34" charset="0"/>
              </a:rPr>
              <a:pPr>
                <a:spcBef>
                  <a:spcPct val="0"/>
                </a:spcBef>
                <a:buFontTx/>
                <a:buNone/>
              </a:pPr>
              <a:t>19</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91DA9965-8B6B-46CB-B195-33965EC24E92}"/>
              </a:ext>
            </a:extLst>
          </p:cNvPr>
          <p:cNvSpPr>
            <a:spLocks noGrp="1"/>
          </p:cNvSpPr>
          <p:nvPr>
            <p:ph type="title"/>
          </p:nvPr>
        </p:nvSpPr>
        <p:spPr>
          <a:xfrm>
            <a:off x="469900" y="793750"/>
            <a:ext cx="8229600" cy="590550"/>
          </a:xfrm>
        </p:spPr>
        <p:txBody>
          <a:bodyPr/>
          <a:lstStyle/>
          <a:p>
            <a:pPr algn="ctr" eaLnBrk="1" hangingPunct="1"/>
            <a:r>
              <a:rPr lang="en-US" altLang="en-US"/>
              <a:t/>
            </a:r>
            <a:br>
              <a:rPr lang="en-US" altLang="en-US"/>
            </a:br>
            <a:r>
              <a:rPr lang="en-US" altLang="en-US" sz="2400"/>
              <a:t>The Supervisor Training Series</a:t>
            </a:r>
            <a:r>
              <a:rPr lang="en-US" altLang="en-US"/>
              <a:t/>
            </a:r>
            <a:br>
              <a:rPr lang="en-US" altLang="en-US"/>
            </a:br>
            <a:endParaRPr lang="en-US" altLang="en-US"/>
          </a:p>
        </p:txBody>
      </p:sp>
      <p:sp>
        <p:nvSpPr>
          <p:cNvPr id="15363" name="Content Placeholder 1">
            <a:extLst>
              <a:ext uri="{FF2B5EF4-FFF2-40B4-BE49-F238E27FC236}">
                <a16:creationId xmlns:a16="http://schemas.microsoft.com/office/drawing/2014/main" id="{3DEB663B-D34A-4C95-AA6E-3F07367ED4D5}"/>
              </a:ext>
            </a:extLst>
          </p:cNvPr>
          <p:cNvSpPr>
            <a:spLocks noGrp="1"/>
          </p:cNvSpPr>
          <p:nvPr>
            <p:ph idx="1"/>
          </p:nvPr>
        </p:nvSpPr>
        <p:spPr>
          <a:xfrm>
            <a:off x="469900" y="1438275"/>
            <a:ext cx="8248650" cy="4881563"/>
          </a:xfrm>
        </p:spPr>
        <p:txBody>
          <a:bodyPr/>
          <a:lstStyle/>
          <a:p>
            <a:pPr eaLnBrk="1" hangingPunct="1"/>
            <a:r>
              <a:rPr lang="en-US" altLang="en-US" dirty="0"/>
              <a:t>The Preparatory and Beginning Phases of Child Welfare Supervision</a:t>
            </a:r>
          </a:p>
          <a:p>
            <a:pPr eaLnBrk="1" hangingPunct="1"/>
            <a:r>
              <a:rPr lang="en-US" altLang="en-US" dirty="0"/>
              <a:t>Living the Mission of Child Welfare</a:t>
            </a:r>
          </a:p>
          <a:p>
            <a:pPr eaLnBrk="1" hangingPunct="1"/>
            <a:r>
              <a:rPr lang="en-US" altLang="en-US" b="1" dirty="0"/>
              <a:t>The Middle/Work Phase of Supervision</a:t>
            </a:r>
          </a:p>
          <a:p>
            <a:pPr eaLnBrk="1" hangingPunct="1"/>
            <a:r>
              <a:rPr lang="en-US" altLang="en-US" dirty="0"/>
              <a:t>Managing Diversity</a:t>
            </a:r>
          </a:p>
          <a:p>
            <a:pPr eaLnBrk="1" hangingPunct="1"/>
            <a:r>
              <a:rPr lang="en-US" altLang="en-US" dirty="0"/>
              <a:t>Endings and Transitions/Managing Staff Retention, Satisfaction, and Separation</a:t>
            </a:r>
          </a:p>
          <a:p>
            <a:pPr lvl="1" eaLnBrk="1" hangingPunct="1"/>
            <a:endParaRPr lang="en-US" altLang="en-US" dirty="0"/>
          </a:p>
          <a:p>
            <a:pPr eaLnBrk="1" hangingPunct="1"/>
            <a:endParaRPr lang="en-US" altLang="en-US" dirty="0"/>
          </a:p>
        </p:txBody>
      </p:sp>
      <p:sp>
        <p:nvSpPr>
          <p:cNvPr id="15364" name="Slide Number Placeholder 11">
            <a:extLst>
              <a:ext uri="{FF2B5EF4-FFF2-40B4-BE49-F238E27FC236}">
                <a16:creationId xmlns:a16="http://schemas.microsoft.com/office/drawing/2014/main" id="{F5FFE7D5-D919-43F5-8407-D084FF781C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A4C7E03-072C-4840-83EC-B66BA565395E}" type="slidenum">
              <a:rPr lang="en-US" altLang="en-US" sz="1200" smtClean="0">
                <a:latin typeface="Arial" panose="020B0604020202020204" pitchFamily="34" charset="0"/>
                <a:cs typeface="Arial" panose="020B0604020202020204" pitchFamily="34" charset="0"/>
              </a:rPr>
              <a:pPr>
                <a:spcBef>
                  <a:spcPct val="0"/>
                </a:spcBef>
                <a:buFontTx/>
                <a:buNone/>
              </a:pPr>
              <a:t>2</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099E556E-1B48-4238-8D99-0D79BE4FD873}"/>
              </a:ext>
            </a:extLst>
          </p:cNvPr>
          <p:cNvSpPr>
            <a:spLocks noGrp="1"/>
          </p:cNvSpPr>
          <p:nvPr>
            <p:ph idx="1"/>
          </p:nvPr>
        </p:nvSpPr>
        <p:spPr>
          <a:xfrm>
            <a:off x="469900" y="1438275"/>
            <a:ext cx="8248650" cy="4733925"/>
          </a:xfrm>
        </p:spPr>
        <p:txBody>
          <a:bodyPr/>
          <a:lstStyle/>
          <a:p>
            <a:pPr marL="0" indent="0" eaLnBrk="1" hangingPunct="1">
              <a:spcAft>
                <a:spcPts val="1800"/>
              </a:spcAft>
              <a:buFontTx/>
              <a:buNone/>
              <a:defRPr/>
            </a:pPr>
            <a:r>
              <a:rPr lang="en-US" dirty="0"/>
              <a:t>At the beginning of each day:</a:t>
            </a:r>
          </a:p>
          <a:p>
            <a:pPr lvl="1" eaLnBrk="1" hangingPunct="1">
              <a:spcAft>
                <a:spcPts val="1800"/>
              </a:spcAft>
              <a:defRPr/>
            </a:pPr>
            <a:r>
              <a:rPr lang="en-US" dirty="0"/>
              <a:t>Preview the day;</a:t>
            </a:r>
          </a:p>
          <a:p>
            <a:pPr lvl="1" eaLnBrk="1" hangingPunct="1">
              <a:spcAft>
                <a:spcPts val="1800"/>
              </a:spcAft>
              <a:defRPr/>
            </a:pPr>
            <a:r>
              <a:rPr lang="en-US" dirty="0"/>
              <a:t>Prioritize; and </a:t>
            </a:r>
          </a:p>
          <a:p>
            <a:pPr lvl="1" eaLnBrk="1" hangingPunct="1">
              <a:spcAft>
                <a:spcPts val="1800"/>
              </a:spcAft>
              <a:defRPr/>
            </a:pPr>
            <a:r>
              <a:rPr lang="en-US" dirty="0"/>
              <a:t>Separate time-sensitive activities from activities that can be done any time.</a:t>
            </a:r>
          </a:p>
          <a:p>
            <a:pPr marL="457200" lvl="1" indent="0" eaLnBrk="1" hangingPunct="1">
              <a:spcAft>
                <a:spcPts val="1800"/>
              </a:spcAft>
              <a:buFontTx/>
              <a:buNone/>
              <a:defRPr/>
            </a:pPr>
            <a:endParaRPr lang="en-US" dirty="0"/>
          </a:p>
          <a:p>
            <a:pPr marL="457200" lvl="1" indent="0" eaLnBrk="1" hangingPunct="1">
              <a:spcAft>
                <a:spcPts val="1800"/>
              </a:spcAft>
              <a:buFontTx/>
              <a:buNone/>
              <a:defRPr/>
            </a:pPr>
            <a:r>
              <a:rPr lang="en-US" sz="1600" dirty="0"/>
              <a:t>Copyright 1994, Franklin Covey, Reprinted with permission of Franklin Covey from </a:t>
            </a:r>
            <a:r>
              <a:rPr lang="en-US" sz="1600" i="1" dirty="0"/>
              <a:t>First Things First</a:t>
            </a:r>
            <a:r>
              <a:rPr lang="en-US" sz="1600" dirty="0"/>
              <a:t>, 1</a:t>
            </a:r>
            <a:r>
              <a:rPr lang="en-US" sz="1600" baseline="30000" dirty="0"/>
              <a:t>st</a:t>
            </a:r>
            <a:r>
              <a:rPr lang="en-US" sz="1600" dirty="0"/>
              <a:t> ed., Steven R. Covey, A. Roger Merrill, and Rebecca R. Merrill, Simon &amp; Schuster Adult Publishing Group.</a:t>
            </a:r>
          </a:p>
          <a:p>
            <a:pPr eaLnBrk="1" hangingPunct="1">
              <a:defRPr/>
            </a:pPr>
            <a:endParaRPr lang="en-US" dirty="0"/>
          </a:p>
        </p:txBody>
      </p:sp>
      <p:sp>
        <p:nvSpPr>
          <p:cNvPr id="3" name="Title 2">
            <a:extLst>
              <a:ext uri="{FF2B5EF4-FFF2-40B4-BE49-F238E27FC236}">
                <a16:creationId xmlns:a16="http://schemas.microsoft.com/office/drawing/2014/main" id="{D9990ACD-9368-48C4-AA44-D802E8DF23E5}"/>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Put First Things First</a:t>
            </a:r>
            <a:br>
              <a:rPr lang="en-US" dirty="0">
                <a:cs typeface="+mj-cs"/>
              </a:rPr>
            </a:br>
            <a:endParaRPr lang="en-US" dirty="0">
              <a:cs typeface="+mj-cs"/>
            </a:endParaRPr>
          </a:p>
        </p:txBody>
      </p:sp>
      <p:sp>
        <p:nvSpPr>
          <p:cNvPr id="33796" name="Slide Number Placeholder 5">
            <a:extLst>
              <a:ext uri="{FF2B5EF4-FFF2-40B4-BE49-F238E27FC236}">
                <a16:creationId xmlns:a16="http://schemas.microsoft.com/office/drawing/2014/main" id="{310187AF-A964-4A64-B671-58C2F78756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BA1DFD4-306C-4278-BBDE-3C722C9C1BFE}" type="slidenum">
              <a:rPr lang="en-US" altLang="en-US" sz="1200" smtClean="0">
                <a:latin typeface="Arial" panose="020B0604020202020204" pitchFamily="34" charset="0"/>
                <a:cs typeface="Arial" panose="020B0604020202020204" pitchFamily="34" charset="0"/>
              </a:rPr>
              <a:pPr>
                <a:spcBef>
                  <a:spcPct val="0"/>
                </a:spcBef>
                <a:buFontTx/>
                <a:buNone/>
              </a:pPr>
              <a:t>20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76497424-A344-4330-B8AD-82229630B8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5B6BE2F-8EF1-4ED7-BF47-4421CF95A4E5}" type="slidenum">
              <a:rPr lang="en-US" altLang="en-US" sz="1000" smtClean="0">
                <a:latin typeface="Arial" panose="020B0604020202020204" pitchFamily="34" charset="0"/>
                <a:cs typeface="Arial" panose="020B0604020202020204" pitchFamily="34" charset="0"/>
              </a:rPr>
              <a:pPr>
                <a:spcBef>
                  <a:spcPct val="0"/>
                </a:spcBef>
                <a:buFontTx/>
                <a:buNone/>
              </a:pPr>
              <a:t>21</a:t>
            </a:fld>
            <a:endParaRPr lang="en-US" altLang="en-US" sz="1000">
              <a:latin typeface="Arial" panose="020B0604020202020204" pitchFamily="34" charset="0"/>
              <a:cs typeface="Arial" panose="020B0604020202020204" pitchFamily="34" charset="0"/>
            </a:endParaRPr>
          </a:p>
        </p:txBody>
      </p:sp>
      <p:sp>
        <p:nvSpPr>
          <p:cNvPr id="34819" name="Content Placeholder 1">
            <a:extLst>
              <a:ext uri="{FF2B5EF4-FFF2-40B4-BE49-F238E27FC236}">
                <a16:creationId xmlns:a16="http://schemas.microsoft.com/office/drawing/2014/main" id="{9BA34D63-EB8F-4D02-A660-4C6C1F6D1B1B}"/>
              </a:ext>
            </a:extLst>
          </p:cNvPr>
          <p:cNvSpPr>
            <a:spLocks noGrp="1"/>
          </p:cNvSpPr>
          <p:nvPr>
            <p:ph idx="4294967295"/>
          </p:nvPr>
        </p:nvSpPr>
        <p:spPr>
          <a:xfrm>
            <a:off x="204788" y="1438275"/>
            <a:ext cx="8723312" cy="4718050"/>
          </a:xfrm>
        </p:spPr>
        <p:txBody>
          <a:bodyPr/>
          <a:lstStyle/>
          <a:p>
            <a:pPr eaLnBrk="1" hangingPunct="1">
              <a:buFontTx/>
              <a:buNone/>
            </a:pPr>
            <a:endParaRPr lang="en-US" altLang="en-US" sz="5400"/>
          </a:p>
          <a:p>
            <a:pPr algn="ctr" eaLnBrk="1" hangingPunct="1">
              <a:buFontTx/>
              <a:buNone/>
            </a:pPr>
            <a:r>
              <a:rPr lang="en-US" altLang="en-US" sz="5400"/>
              <a:t>CONTINUOUS QUALITY IMPROVEMENT</a:t>
            </a:r>
          </a:p>
        </p:txBody>
      </p:sp>
      <p:sp>
        <p:nvSpPr>
          <p:cNvPr id="34820" name="Title 2">
            <a:extLst>
              <a:ext uri="{FF2B5EF4-FFF2-40B4-BE49-F238E27FC236}">
                <a16:creationId xmlns:a16="http://schemas.microsoft.com/office/drawing/2014/main" id="{95A0122B-8204-41CF-8CA9-4A2A656279EB}"/>
              </a:ext>
            </a:extLst>
          </p:cNvPr>
          <p:cNvSpPr>
            <a:spLocks noGrp="1"/>
          </p:cNvSpPr>
          <p:nvPr>
            <p:ph type="title" idx="4294967295"/>
          </p:nvPr>
        </p:nvSpPr>
        <p:spPr>
          <a:xfrm>
            <a:off x="0" y="793750"/>
            <a:ext cx="9144000" cy="590550"/>
          </a:xfrm>
        </p:spPr>
        <p:txBody>
          <a:bodyPr/>
          <a:lstStyle/>
          <a:p>
            <a:pPr algn="ctr" eaLnBrk="1" hangingPunct="1"/>
            <a:r>
              <a:rPr lang="en-US" altLang="en-US" sz="2400"/>
              <a:t>The Goal of Performance Management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1992F342-23A7-4AA9-A6C9-8C51D4FCAE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FE38A17-025A-4E6E-8E98-53D035942074}" type="slidenum">
              <a:rPr lang="en-US" altLang="en-US" sz="1000" smtClean="0">
                <a:latin typeface="Arial" panose="020B0604020202020204" pitchFamily="34" charset="0"/>
                <a:cs typeface="Arial" panose="020B0604020202020204" pitchFamily="34" charset="0"/>
              </a:rPr>
              <a:pPr>
                <a:spcBef>
                  <a:spcPct val="0"/>
                </a:spcBef>
                <a:buFontTx/>
                <a:buNone/>
              </a:pPr>
              <a:t>22</a:t>
            </a:fld>
            <a:endParaRPr lang="en-US" altLang="en-US" sz="1000">
              <a:latin typeface="Arial" panose="020B0604020202020204" pitchFamily="34" charset="0"/>
              <a:cs typeface="Arial" panose="020B0604020202020204" pitchFamily="34" charset="0"/>
            </a:endParaRPr>
          </a:p>
        </p:txBody>
      </p:sp>
      <p:pic>
        <p:nvPicPr>
          <p:cNvPr id="35843" name="Content Placeholder 5">
            <a:extLst>
              <a:ext uri="{FF2B5EF4-FFF2-40B4-BE49-F238E27FC236}">
                <a16:creationId xmlns:a16="http://schemas.microsoft.com/office/drawing/2014/main" id="{C7D11BE6-1694-4958-AE2F-983E380A237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42963" y="811213"/>
            <a:ext cx="732155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8ADFB210-64EC-45B2-9695-8F040BFA1BB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3B8A50D-E711-4517-8706-C8FD781D59D1}" type="slidenum">
              <a:rPr lang="en-US" altLang="en-US" sz="1000" smtClean="0">
                <a:latin typeface="Arial" panose="020B0604020202020204" pitchFamily="34" charset="0"/>
                <a:cs typeface="Arial" panose="020B0604020202020204" pitchFamily="34" charset="0"/>
              </a:rPr>
              <a:pPr>
                <a:spcBef>
                  <a:spcPct val="0"/>
                </a:spcBef>
                <a:buFontTx/>
                <a:buNone/>
              </a:pPr>
              <a:t>23</a:t>
            </a:fld>
            <a:endParaRPr lang="en-US" altLang="en-US" sz="1000">
              <a:latin typeface="Arial" panose="020B0604020202020204" pitchFamily="34" charset="0"/>
              <a:cs typeface="Arial" panose="020B0604020202020204" pitchFamily="34" charset="0"/>
            </a:endParaRPr>
          </a:p>
        </p:txBody>
      </p:sp>
      <p:sp>
        <p:nvSpPr>
          <p:cNvPr id="36867" name="Content Placeholder 1">
            <a:extLst>
              <a:ext uri="{FF2B5EF4-FFF2-40B4-BE49-F238E27FC236}">
                <a16:creationId xmlns:a16="http://schemas.microsoft.com/office/drawing/2014/main" id="{DBAB900E-7711-47D4-AEE9-B14F2BA6B610}"/>
              </a:ext>
            </a:extLst>
          </p:cNvPr>
          <p:cNvSpPr>
            <a:spLocks noGrp="1"/>
          </p:cNvSpPr>
          <p:nvPr>
            <p:ph idx="4294967295"/>
          </p:nvPr>
        </p:nvSpPr>
        <p:spPr>
          <a:xfrm>
            <a:off x="895350" y="1438275"/>
            <a:ext cx="8248650" cy="4749800"/>
          </a:xfrm>
        </p:spPr>
        <p:txBody>
          <a:bodyPr/>
          <a:lstStyle/>
          <a:p>
            <a:pPr eaLnBrk="1" hangingPunct="1">
              <a:spcAft>
                <a:spcPts val="1200"/>
              </a:spcAft>
            </a:pPr>
            <a:r>
              <a:rPr lang="en-US" altLang="en-US"/>
              <a:t>Never assume expectations are clear;</a:t>
            </a:r>
          </a:p>
          <a:p>
            <a:pPr eaLnBrk="1" hangingPunct="1">
              <a:spcAft>
                <a:spcPts val="1200"/>
              </a:spcAft>
            </a:pPr>
            <a:r>
              <a:rPr lang="en-US" altLang="en-US"/>
              <a:t>Everyone needs to take responsibility for clarifying expectations while being culturally competent;</a:t>
            </a:r>
          </a:p>
          <a:p>
            <a:pPr eaLnBrk="1" hangingPunct="1">
              <a:spcAft>
                <a:spcPts val="1200"/>
              </a:spcAft>
            </a:pPr>
            <a:r>
              <a:rPr lang="en-US" altLang="en-US"/>
              <a:t>Statements must be clear, specific and measurable;</a:t>
            </a:r>
          </a:p>
          <a:p>
            <a:pPr eaLnBrk="1" hangingPunct="1">
              <a:spcAft>
                <a:spcPts val="1200"/>
              </a:spcAft>
            </a:pPr>
            <a:r>
              <a:rPr lang="en-US" altLang="en-US"/>
              <a:t>Listen to staff's ideas, negotiate the final standard, and support of staff’s actions.</a:t>
            </a:r>
          </a:p>
          <a:p>
            <a:pPr eaLnBrk="1" hangingPunct="1">
              <a:spcAft>
                <a:spcPts val="1200"/>
              </a:spcAft>
            </a:pPr>
            <a:r>
              <a:rPr lang="en-US" altLang="en-US"/>
              <a:t>Always contract with employees to give and receive feedback when they are first hired. This contract should be renegotiated regularly to encourage honest and open communication.</a:t>
            </a:r>
          </a:p>
          <a:p>
            <a:pPr eaLnBrk="1" hangingPunct="1">
              <a:buFontTx/>
              <a:buNone/>
            </a:pPr>
            <a:endParaRPr lang="en-US" altLang="en-US"/>
          </a:p>
        </p:txBody>
      </p:sp>
      <p:sp>
        <p:nvSpPr>
          <p:cNvPr id="36868" name="Title 2">
            <a:extLst>
              <a:ext uri="{FF2B5EF4-FFF2-40B4-BE49-F238E27FC236}">
                <a16:creationId xmlns:a16="http://schemas.microsoft.com/office/drawing/2014/main" id="{F94C99C8-DA02-4143-93C0-FEA497936616}"/>
              </a:ext>
            </a:extLst>
          </p:cNvPr>
          <p:cNvSpPr>
            <a:spLocks noGrp="1"/>
          </p:cNvSpPr>
          <p:nvPr>
            <p:ph type="title" idx="4294967295"/>
          </p:nvPr>
        </p:nvSpPr>
        <p:spPr>
          <a:xfrm>
            <a:off x="914400" y="793750"/>
            <a:ext cx="8229600" cy="590550"/>
          </a:xfrm>
        </p:spPr>
        <p:txBody>
          <a:bodyPr/>
          <a:lstStyle/>
          <a:p>
            <a:pPr algn="ctr" eaLnBrk="1" hangingPunct="1"/>
            <a:r>
              <a:rPr lang="en-US" altLang="en-US" sz="2400"/>
              <a:t>Points on Clarifying Expectations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46CDC51F-CDA9-4E4A-BA8A-75476CC98843}"/>
              </a:ext>
            </a:extLst>
          </p:cNvPr>
          <p:cNvSpPr>
            <a:spLocks noGrp="1"/>
          </p:cNvSpPr>
          <p:nvPr>
            <p:ph idx="1"/>
          </p:nvPr>
        </p:nvSpPr>
        <p:spPr>
          <a:xfrm>
            <a:off x="469900" y="1438275"/>
            <a:ext cx="8248650" cy="4733925"/>
          </a:xfrm>
        </p:spPr>
        <p:txBody>
          <a:bodyPr/>
          <a:lstStyle/>
          <a:p>
            <a:pPr eaLnBrk="1" hangingPunct="1">
              <a:spcAft>
                <a:spcPts val="3000"/>
              </a:spcAft>
            </a:pPr>
            <a:r>
              <a:rPr lang="en-US" altLang="en-US"/>
              <a:t>Specific; </a:t>
            </a:r>
          </a:p>
          <a:p>
            <a:pPr eaLnBrk="1" hangingPunct="1">
              <a:spcAft>
                <a:spcPts val="3000"/>
              </a:spcAft>
            </a:pPr>
            <a:r>
              <a:rPr lang="en-US" altLang="en-US"/>
              <a:t>Measureable;</a:t>
            </a:r>
          </a:p>
          <a:p>
            <a:pPr eaLnBrk="1" hangingPunct="1">
              <a:spcAft>
                <a:spcPts val="3000"/>
              </a:spcAft>
            </a:pPr>
            <a:r>
              <a:rPr lang="en-US" altLang="en-US"/>
              <a:t>Action Oriented;</a:t>
            </a:r>
          </a:p>
          <a:p>
            <a:pPr eaLnBrk="1" hangingPunct="1">
              <a:spcAft>
                <a:spcPts val="3000"/>
              </a:spcAft>
            </a:pPr>
            <a:r>
              <a:rPr lang="en-US" altLang="en-US"/>
              <a:t>Realistic; and</a:t>
            </a:r>
          </a:p>
          <a:p>
            <a:pPr eaLnBrk="1" hangingPunct="1">
              <a:spcAft>
                <a:spcPts val="3000"/>
              </a:spcAft>
            </a:pPr>
            <a:r>
              <a:rPr lang="en-US" altLang="en-US"/>
              <a:t> Time-limited.</a:t>
            </a:r>
          </a:p>
        </p:txBody>
      </p:sp>
      <p:sp>
        <p:nvSpPr>
          <p:cNvPr id="37891" name="Title 2">
            <a:extLst>
              <a:ext uri="{FF2B5EF4-FFF2-40B4-BE49-F238E27FC236}">
                <a16:creationId xmlns:a16="http://schemas.microsoft.com/office/drawing/2014/main" id="{9F303316-2894-4B07-B570-0404DC2DB9A1}"/>
              </a:ext>
            </a:extLst>
          </p:cNvPr>
          <p:cNvSpPr>
            <a:spLocks noGrp="1"/>
          </p:cNvSpPr>
          <p:nvPr>
            <p:ph type="title"/>
          </p:nvPr>
        </p:nvSpPr>
        <p:spPr>
          <a:xfrm>
            <a:off x="469900" y="793750"/>
            <a:ext cx="8229600" cy="590550"/>
          </a:xfrm>
        </p:spPr>
        <p:txBody>
          <a:bodyPr/>
          <a:lstStyle/>
          <a:p>
            <a:pPr algn="ctr" eaLnBrk="1" hangingPunct="1"/>
            <a:r>
              <a:rPr lang="en-US" altLang="en-US" sz="2400"/>
              <a:t>Standards Must Be:</a:t>
            </a:r>
          </a:p>
        </p:txBody>
      </p:sp>
      <p:sp>
        <p:nvSpPr>
          <p:cNvPr id="37892" name="Slide Number Placeholder 5">
            <a:extLst>
              <a:ext uri="{FF2B5EF4-FFF2-40B4-BE49-F238E27FC236}">
                <a16:creationId xmlns:a16="http://schemas.microsoft.com/office/drawing/2014/main" id="{5BB2798F-988C-4782-AA12-99CC828B4E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7C53427-9FC4-44CD-AB09-3C1642345484}" type="slidenum">
              <a:rPr lang="en-US" altLang="en-US" sz="1200" smtClean="0">
                <a:latin typeface="Arial" panose="020B0604020202020204" pitchFamily="34" charset="0"/>
                <a:cs typeface="Arial" panose="020B0604020202020204" pitchFamily="34" charset="0"/>
              </a:rPr>
              <a:pPr>
                <a:spcBef>
                  <a:spcPct val="0"/>
                </a:spcBef>
                <a:buFontTx/>
                <a:buNone/>
              </a:pPr>
              <a:t>24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792244-35CD-4F25-BD93-F0DF1A7F1444}"/>
              </a:ext>
            </a:extLst>
          </p:cNvPr>
          <p:cNvSpPr>
            <a:spLocks noGrp="1"/>
          </p:cNvSpPr>
          <p:nvPr>
            <p:ph type="title"/>
          </p:nvPr>
        </p:nvSpPr>
        <p:spPr>
          <a:xfrm>
            <a:off x="469900" y="793750"/>
            <a:ext cx="8229600" cy="590550"/>
          </a:xfrm>
        </p:spPr>
        <p:txBody>
          <a:bodyPr/>
          <a:lstStyle/>
          <a:p>
            <a:r>
              <a:rPr lang="en-US" altLang="en-US"/>
              <a:t>Group Instructions</a:t>
            </a:r>
          </a:p>
        </p:txBody>
      </p:sp>
      <p:sp>
        <p:nvSpPr>
          <p:cNvPr id="38915" name="Content Placeholder 2">
            <a:extLst>
              <a:ext uri="{FF2B5EF4-FFF2-40B4-BE49-F238E27FC236}">
                <a16:creationId xmlns:a16="http://schemas.microsoft.com/office/drawing/2014/main" id="{3485F1FB-F0A0-42EB-982F-C377E5D0DC1A}"/>
              </a:ext>
            </a:extLst>
          </p:cNvPr>
          <p:cNvSpPr>
            <a:spLocks noGrp="1"/>
          </p:cNvSpPr>
          <p:nvPr>
            <p:ph idx="1"/>
          </p:nvPr>
        </p:nvSpPr>
        <p:spPr>
          <a:xfrm>
            <a:off x="469900" y="1438275"/>
            <a:ext cx="8248650" cy="4881563"/>
          </a:xfrm>
        </p:spPr>
        <p:txBody>
          <a:bodyPr/>
          <a:lstStyle/>
          <a:p>
            <a:pPr>
              <a:spcAft>
                <a:spcPts val="3000"/>
              </a:spcAft>
            </a:pPr>
            <a:r>
              <a:rPr lang="en-US" altLang="en-US" sz="3200"/>
              <a:t>Identify one standard that serves as the best example of a well-written standard. </a:t>
            </a:r>
          </a:p>
          <a:p>
            <a:pPr>
              <a:spcAft>
                <a:spcPts val="3000"/>
              </a:spcAft>
            </a:pPr>
            <a:r>
              <a:rPr lang="en-US" altLang="en-US" sz="3200"/>
              <a:t>Identify one standard that caused the group the greatest challenge to refine.  </a:t>
            </a:r>
          </a:p>
          <a:p>
            <a:pPr>
              <a:spcAft>
                <a:spcPts val="3000"/>
              </a:spcAft>
            </a:pPr>
            <a:r>
              <a:rPr lang="en-US" altLang="en-US" sz="3200"/>
              <a:t>Record on flip chart papers the two standards. </a:t>
            </a:r>
          </a:p>
          <a:p>
            <a:endParaRPr lang="en-US" altLang="en-US"/>
          </a:p>
        </p:txBody>
      </p:sp>
      <p:sp>
        <p:nvSpPr>
          <p:cNvPr id="38916" name="Slide Number Placeholder 3">
            <a:extLst>
              <a:ext uri="{FF2B5EF4-FFF2-40B4-BE49-F238E27FC236}">
                <a16:creationId xmlns:a16="http://schemas.microsoft.com/office/drawing/2014/main" id="{7A63F90B-9B3C-441E-8DE0-D346A56A6F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34D2B8E-D1DE-4AB2-9B94-84ED5BE01776}" type="slidenum">
              <a:rPr lang="en-US" altLang="en-US" sz="1200" smtClean="0">
                <a:latin typeface="Arial" panose="020B0604020202020204" pitchFamily="34" charset="0"/>
                <a:cs typeface="Arial" panose="020B0604020202020204" pitchFamily="34" charset="0"/>
              </a:rPr>
              <a:pPr>
                <a:spcBef>
                  <a:spcPct val="0"/>
                </a:spcBef>
                <a:buFontTx/>
                <a:buNone/>
              </a:pPr>
              <a:t>25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B64A486D-0902-4F7B-B105-635A1A7F016D}"/>
              </a:ext>
            </a:extLst>
          </p:cNvPr>
          <p:cNvSpPr>
            <a:spLocks noGrp="1"/>
          </p:cNvSpPr>
          <p:nvPr>
            <p:ph idx="1"/>
          </p:nvPr>
        </p:nvSpPr>
        <p:spPr>
          <a:xfrm>
            <a:off x="469900" y="1438275"/>
            <a:ext cx="8248650" cy="4733925"/>
          </a:xfrm>
        </p:spPr>
        <p:txBody>
          <a:bodyPr/>
          <a:lstStyle/>
          <a:p>
            <a:pPr eaLnBrk="1" hangingPunct="1">
              <a:spcAft>
                <a:spcPts val="6000"/>
              </a:spcAft>
            </a:pPr>
            <a:r>
              <a:rPr lang="en-US" altLang="en-US"/>
              <a:t>Lack of competence; </a:t>
            </a:r>
          </a:p>
          <a:p>
            <a:pPr eaLnBrk="1" hangingPunct="1">
              <a:spcAft>
                <a:spcPts val="6000"/>
              </a:spcAft>
            </a:pPr>
            <a:r>
              <a:rPr lang="en-US" altLang="en-US"/>
              <a:t>Lack of confidence; and</a:t>
            </a:r>
          </a:p>
          <a:p>
            <a:pPr eaLnBrk="1" hangingPunct="1">
              <a:spcAft>
                <a:spcPts val="6000"/>
              </a:spcAft>
            </a:pPr>
            <a:r>
              <a:rPr lang="en-US" altLang="en-US"/>
              <a:t>Lack of commitment.</a:t>
            </a:r>
          </a:p>
        </p:txBody>
      </p:sp>
      <p:sp>
        <p:nvSpPr>
          <p:cNvPr id="3" name="Title 2">
            <a:extLst>
              <a:ext uri="{FF2B5EF4-FFF2-40B4-BE49-F238E27FC236}">
                <a16:creationId xmlns:a16="http://schemas.microsoft.com/office/drawing/2014/main" id="{335893AD-6033-49C5-AF6F-FAAD299E28D6}"/>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Typical Causes of Performance Gaps</a:t>
            </a:r>
            <a:br>
              <a:rPr lang="en-US" dirty="0">
                <a:cs typeface="+mj-cs"/>
              </a:rPr>
            </a:br>
            <a:endParaRPr lang="en-US" dirty="0">
              <a:cs typeface="+mj-cs"/>
            </a:endParaRPr>
          </a:p>
        </p:txBody>
      </p:sp>
      <p:sp>
        <p:nvSpPr>
          <p:cNvPr id="39940" name="Slide Number Placeholder 5">
            <a:extLst>
              <a:ext uri="{FF2B5EF4-FFF2-40B4-BE49-F238E27FC236}">
                <a16:creationId xmlns:a16="http://schemas.microsoft.com/office/drawing/2014/main" id="{85B93191-0295-4962-BD12-EC59D3FE11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763D924-75C4-472C-821B-4A7EA8A6DB6F}" type="slidenum">
              <a:rPr lang="en-US" altLang="en-US" sz="1200" smtClean="0">
                <a:latin typeface="Arial" panose="020B0604020202020204" pitchFamily="34" charset="0"/>
                <a:cs typeface="Arial" panose="020B0604020202020204" pitchFamily="34" charset="0"/>
              </a:rPr>
              <a:pPr>
                <a:spcBef>
                  <a:spcPct val="0"/>
                </a:spcBef>
                <a:buFontTx/>
                <a:buNone/>
              </a:pPr>
              <a:t>26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DB1FAE1E-A978-4734-84E3-0A907CB015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3810E07-2F4B-4BF4-BD5F-2D77D760C4BC}" type="slidenum">
              <a:rPr lang="en-US" altLang="en-US" sz="1000" smtClean="0">
                <a:latin typeface="Arial" panose="020B0604020202020204" pitchFamily="34" charset="0"/>
                <a:cs typeface="Arial" panose="020B0604020202020204" pitchFamily="34" charset="0"/>
              </a:rPr>
              <a:pPr>
                <a:spcBef>
                  <a:spcPct val="0"/>
                </a:spcBef>
                <a:buFontTx/>
                <a:buNone/>
              </a:pPr>
              <a:t>27</a:t>
            </a:fld>
            <a:endParaRPr lang="en-US" altLang="en-US" sz="1400">
              <a:latin typeface="Arial" panose="020B0604020202020204" pitchFamily="34" charset="0"/>
              <a:cs typeface="Arial" panose="020B0604020202020204" pitchFamily="34" charset="0"/>
            </a:endParaRPr>
          </a:p>
        </p:txBody>
      </p:sp>
      <p:pic>
        <p:nvPicPr>
          <p:cNvPr id="40963" name="Picture 4">
            <a:extLst>
              <a:ext uri="{FF2B5EF4-FFF2-40B4-BE49-F238E27FC236}">
                <a16:creationId xmlns:a16="http://schemas.microsoft.com/office/drawing/2014/main" id="{46853ACE-C1CE-496D-B455-BDC32EB8F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757238"/>
            <a:ext cx="78009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70BE4766-84CE-4E48-9151-2E36912A64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66CA9F0-B391-47AA-A251-2CCF18D1BA37}" type="slidenum">
              <a:rPr lang="en-US" altLang="en-US" sz="1000" smtClean="0">
                <a:latin typeface="Arial" panose="020B0604020202020204" pitchFamily="34" charset="0"/>
                <a:cs typeface="Arial" panose="020B0604020202020204" pitchFamily="34" charset="0"/>
              </a:rPr>
              <a:pPr>
                <a:spcBef>
                  <a:spcPct val="0"/>
                </a:spcBef>
                <a:buFontTx/>
                <a:buNone/>
              </a:pPr>
              <a:t>28</a:t>
            </a:fld>
            <a:endParaRPr lang="en-US" altLang="en-US" sz="1400">
              <a:latin typeface="Arial" panose="020B0604020202020204" pitchFamily="34" charset="0"/>
              <a:cs typeface="Arial" panose="020B0604020202020204" pitchFamily="34" charset="0"/>
            </a:endParaRPr>
          </a:p>
        </p:txBody>
      </p:sp>
      <p:pic>
        <p:nvPicPr>
          <p:cNvPr id="41987" name="Picture 3">
            <a:extLst>
              <a:ext uri="{FF2B5EF4-FFF2-40B4-BE49-F238E27FC236}">
                <a16:creationId xmlns:a16="http://schemas.microsoft.com/office/drawing/2014/main" id="{746A02A4-2A34-43BF-9E1D-4303770293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 y="760413"/>
            <a:ext cx="75533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a:extLst>
              <a:ext uri="{FF2B5EF4-FFF2-40B4-BE49-F238E27FC236}">
                <a16:creationId xmlns:a16="http://schemas.microsoft.com/office/drawing/2014/main" id="{30C0DFE4-1153-4AC1-8272-033E687C2F3F}"/>
              </a:ext>
            </a:extLst>
          </p:cNvPr>
          <p:cNvSpPr>
            <a:spLocks noGrp="1"/>
          </p:cNvSpPr>
          <p:nvPr>
            <p:ph type="title"/>
          </p:nvPr>
        </p:nvSpPr>
        <p:spPr>
          <a:xfrm>
            <a:off x="469900" y="793750"/>
            <a:ext cx="8229600" cy="603250"/>
          </a:xfrm>
        </p:spPr>
        <p:txBody>
          <a:bodyPr/>
          <a:lstStyle/>
          <a:p>
            <a:pPr algn="ctr" eaLnBrk="1" hangingPunct="1"/>
            <a:r>
              <a:rPr lang="en-US" altLang="en-US" sz="2400"/>
              <a:t>Potential Solutions for Knowledge Deficits</a:t>
            </a:r>
          </a:p>
        </p:txBody>
      </p:sp>
      <p:sp>
        <p:nvSpPr>
          <p:cNvPr id="43011" name="Slide Number Placeholder 5">
            <a:extLst>
              <a:ext uri="{FF2B5EF4-FFF2-40B4-BE49-F238E27FC236}">
                <a16:creationId xmlns:a16="http://schemas.microsoft.com/office/drawing/2014/main" id="{619347E2-B1D3-4D01-8F5C-B1F8C889D7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A90DC09-50C6-44F8-B793-8650EFD6252C}" type="slidenum">
              <a:rPr lang="en-US" altLang="en-US" sz="1000" smtClean="0">
                <a:latin typeface="Arial" panose="020B0604020202020204" pitchFamily="34" charset="0"/>
                <a:cs typeface="Arial" panose="020B0604020202020204" pitchFamily="34" charset="0"/>
              </a:rPr>
              <a:pPr>
                <a:spcBef>
                  <a:spcPct val="0"/>
                </a:spcBef>
                <a:buFontTx/>
                <a:buNone/>
              </a:pPr>
              <a:t>29</a:t>
            </a:fld>
            <a:endParaRPr lang="en-US" altLang="en-US" sz="1000">
              <a:latin typeface="Arial" panose="020B0604020202020204" pitchFamily="34" charset="0"/>
              <a:cs typeface="Arial" panose="020B0604020202020204" pitchFamily="34" charset="0"/>
            </a:endParaRPr>
          </a:p>
        </p:txBody>
      </p:sp>
      <p:sp>
        <p:nvSpPr>
          <p:cNvPr id="38914" name="Content Placeholder 1">
            <a:extLst>
              <a:ext uri="{FF2B5EF4-FFF2-40B4-BE49-F238E27FC236}">
                <a16:creationId xmlns:a16="http://schemas.microsoft.com/office/drawing/2014/main" id="{EF320080-7C34-493D-9DEE-5ABD209D86BD}"/>
              </a:ext>
            </a:extLst>
          </p:cNvPr>
          <p:cNvSpPr>
            <a:spLocks noGrp="1"/>
          </p:cNvSpPr>
          <p:nvPr>
            <p:ph idx="4294967295"/>
          </p:nvPr>
        </p:nvSpPr>
        <p:spPr>
          <a:xfrm>
            <a:off x="895350" y="1438275"/>
            <a:ext cx="8248650" cy="4749800"/>
          </a:xfrm>
        </p:spPr>
        <p:txBody>
          <a:bodyPr/>
          <a:lstStyle/>
          <a:p>
            <a:pPr>
              <a:spcAft>
                <a:spcPts val="1800"/>
              </a:spcAft>
              <a:defRPr/>
            </a:pPr>
            <a:r>
              <a:rPr lang="en-US" dirty="0"/>
              <a:t>Ignore the problem</a:t>
            </a:r>
          </a:p>
          <a:p>
            <a:pPr>
              <a:spcAft>
                <a:spcPts val="1800"/>
              </a:spcAft>
              <a:defRPr/>
            </a:pPr>
            <a:r>
              <a:rPr lang="en-US" dirty="0"/>
              <a:t>Training and transfer of learning activities</a:t>
            </a:r>
          </a:p>
          <a:p>
            <a:pPr>
              <a:spcAft>
                <a:spcPts val="1800"/>
              </a:spcAft>
              <a:defRPr/>
            </a:pPr>
            <a:r>
              <a:rPr lang="en-US" dirty="0"/>
              <a:t>Additional practice and feedback </a:t>
            </a:r>
          </a:p>
          <a:p>
            <a:pPr>
              <a:spcAft>
                <a:spcPts val="1800"/>
              </a:spcAft>
              <a:defRPr/>
            </a:pPr>
            <a:r>
              <a:rPr lang="en-US" dirty="0"/>
              <a:t>Change the job </a:t>
            </a:r>
          </a:p>
          <a:p>
            <a:pPr>
              <a:spcAft>
                <a:spcPts val="1800"/>
              </a:spcAft>
              <a:defRPr/>
            </a:pPr>
            <a:r>
              <a:rPr lang="en-US" dirty="0"/>
              <a:t>Informal on-the-job training</a:t>
            </a:r>
          </a:p>
          <a:p>
            <a:pPr>
              <a:spcAft>
                <a:spcPts val="1800"/>
              </a:spcAft>
              <a:defRPr/>
            </a:pPr>
            <a:r>
              <a:rPr lang="en-US" dirty="0"/>
              <a:t>Mentor</a:t>
            </a:r>
          </a:p>
          <a:p>
            <a:pPr>
              <a:spcAft>
                <a:spcPts val="1800"/>
              </a:spcAft>
              <a:defRPr/>
            </a:pPr>
            <a:r>
              <a:rPr lang="en-US" dirty="0"/>
              <a:t>Transfer or termination</a:t>
            </a:r>
          </a:p>
          <a:p>
            <a:pPr marL="0" indent="0">
              <a:buFontTx/>
              <a:buNone/>
              <a:defRPr/>
            </a:pPr>
            <a:endParaRPr lang="en-US" dirty="0"/>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DD3B2BBF-FDF9-4935-8E7A-BFEA0E841A48}"/>
              </a:ext>
            </a:extLst>
          </p:cNvPr>
          <p:cNvSpPr>
            <a:spLocks noGrp="1"/>
          </p:cNvSpPr>
          <p:nvPr>
            <p:ph type="title"/>
          </p:nvPr>
        </p:nvSpPr>
        <p:spPr>
          <a:xfrm>
            <a:off x="469900" y="793750"/>
            <a:ext cx="8229600" cy="590550"/>
          </a:xfrm>
        </p:spPr>
        <p:txBody>
          <a:bodyPr/>
          <a:lstStyle/>
          <a:p>
            <a:pPr algn="ctr" eaLnBrk="1" hangingPunct="1"/>
            <a:r>
              <a:rPr lang="en-US" altLang="en-US" sz="2400"/>
              <a:t>Agenda</a:t>
            </a:r>
          </a:p>
        </p:txBody>
      </p:sp>
      <p:sp>
        <p:nvSpPr>
          <p:cNvPr id="16387" name="Content Placeholder 1">
            <a:extLst>
              <a:ext uri="{FF2B5EF4-FFF2-40B4-BE49-F238E27FC236}">
                <a16:creationId xmlns:a16="http://schemas.microsoft.com/office/drawing/2014/main" id="{DFCCB6A1-B845-47D2-98B9-C04DA9CAE9EF}"/>
              </a:ext>
            </a:extLst>
          </p:cNvPr>
          <p:cNvSpPr>
            <a:spLocks noGrp="1"/>
          </p:cNvSpPr>
          <p:nvPr>
            <p:ph idx="1"/>
          </p:nvPr>
        </p:nvSpPr>
        <p:spPr>
          <a:xfrm>
            <a:off x="469900" y="1438275"/>
            <a:ext cx="8248650" cy="4733925"/>
          </a:xfrm>
        </p:spPr>
        <p:txBody>
          <a:bodyPr/>
          <a:lstStyle/>
          <a:p>
            <a:pPr eaLnBrk="1" hangingPunct="1">
              <a:buFontTx/>
              <a:buNone/>
            </a:pPr>
            <a:r>
              <a:rPr lang="en-US" altLang="en-US" b="1"/>
              <a:t>Day One</a:t>
            </a:r>
          </a:p>
          <a:p>
            <a:pPr eaLnBrk="1" hangingPunct="1"/>
            <a:r>
              <a:rPr lang="en-US" altLang="en-US"/>
              <a:t>Introduction</a:t>
            </a:r>
          </a:p>
          <a:p>
            <a:pPr eaLnBrk="1" hangingPunct="1"/>
            <a:r>
              <a:rPr lang="en-US" altLang="en-US"/>
              <a:t>Managing Time Based on Priorities</a:t>
            </a:r>
          </a:p>
          <a:p>
            <a:pPr eaLnBrk="1" hangingPunct="1"/>
            <a:r>
              <a:rPr lang="en-US" altLang="en-US"/>
              <a:t>Introduction to the Performance Management Cycle</a:t>
            </a:r>
          </a:p>
          <a:p>
            <a:pPr eaLnBrk="1" hangingPunct="1"/>
            <a:r>
              <a:rPr lang="en-US" altLang="en-US"/>
              <a:t>Defining Standards</a:t>
            </a:r>
          </a:p>
          <a:p>
            <a:pPr eaLnBrk="1" hangingPunct="1"/>
            <a:r>
              <a:rPr lang="en-US" altLang="en-US"/>
              <a:t>Assessing Performance</a:t>
            </a:r>
          </a:p>
          <a:p>
            <a:pPr eaLnBrk="1" hangingPunct="1"/>
            <a:r>
              <a:rPr lang="en-US" altLang="en-US"/>
              <a:t>Planning Performance Improvement</a:t>
            </a:r>
          </a:p>
          <a:p>
            <a:pPr eaLnBrk="1" hangingPunct="1"/>
            <a:r>
              <a:rPr lang="en-US" altLang="en-US"/>
              <a:t>Coaching</a:t>
            </a:r>
          </a:p>
          <a:p>
            <a:pPr eaLnBrk="1" hangingPunct="1"/>
            <a:endParaRPr lang="en-US" altLang="en-US"/>
          </a:p>
          <a:p>
            <a:pPr eaLnBrk="1" hangingPunct="1"/>
            <a:endParaRPr lang="en-US" altLang="en-US"/>
          </a:p>
          <a:p>
            <a:pPr eaLnBrk="1" hangingPunct="1"/>
            <a:endParaRPr lang="en-US" altLang="en-US"/>
          </a:p>
        </p:txBody>
      </p:sp>
      <p:sp>
        <p:nvSpPr>
          <p:cNvPr id="16388" name="Slide Number Placeholder 12">
            <a:extLst>
              <a:ext uri="{FF2B5EF4-FFF2-40B4-BE49-F238E27FC236}">
                <a16:creationId xmlns:a16="http://schemas.microsoft.com/office/drawing/2014/main" id="{23824083-F295-4638-A8C6-181BA8D127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5AC3320-F173-409F-BF56-7AE33377C248}" type="slidenum">
              <a:rPr lang="en-US" altLang="en-US" sz="1200" smtClean="0">
                <a:latin typeface="Arial" panose="020B0604020202020204" pitchFamily="34" charset="0"/>
                <a:cs typeface="Arial" panose="020B0604020202020204" pitchFamily="34" charset="0"/>
              </a:rPr>
              <a:pPr>
                <a:spcBef>
                  <a:spcPct val="0"/>
                </a:spcBef>
                <a:buFontTx/>
                <a:buNone/>
              </a:pPr>
              <a:t>3</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A28E9967-69CB-441C-9496-E1AE885F127B}"/>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F27CE580-1199-4387-A2D5-C0088675F6A5}"/>
              </a:ext>
            </a:extLst>
          </p:cNvPr>
          <p:cNvSpPr>
            <a:spLocks noGrp="1"/>
          </p:cNvSpPr>
          <p:nvPr>
            <p:ph type="title"/>
          </p:nvPr>
        </p:nvSpPr>
        <p:spPr>
          <a:xfrm>
            <a:off x="469900" y="793750"/>
            <a:ext cx="8229600" cy="603250"/>
          </a:xfrm>
        </p:spPr>
        <p:txBody>
          <a:bodyPr/>
          <a:lstStyle/>
          <a:p>
            <a:pPr algn="ctr" eaLnBrk="1" hangingPunct="1"/>
            <a:r>
              <a:rPr lang="en-US" altLang="en-US" sz="2400"/>
              <a:t>Potential Solutions for </a:t>
            </a:r>
            <a:br>
              <a:rPr lang="en-US" altLang="en-US" sz="2400"/>
            </a:br>
            <a:r>
              <a:rPr lang="en-US" altLang="en-US" sz="2400"/>
              <a:t>Execution/Performance Deficits</a:t>
            </a:r>
          </a:p>
        </p:txBody>
      </p:sp>
      <p:sp>
        <p:nvSpPr>
          <p:cNvPr id="44035" name="Slide Number Placeholder 5">
            <a:extLst>
              <a:ext uri="{FF2B5EF4-FFF2-40B4-BE49-F238E27FC236}">
                <a16:creationId xmlns:a16="http://schemas.microsoft.com/office/drawing/2014/main" id="{CF7617B9-868D-462A-B773-981844A1DC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E83F5FF-359E-4639-9FFC-D1146B6CAA7E}" type="slidenum">
              <a:rPr lang="en-US" altLang="en-US" sz="1000" smtClean="0">
                <a:latin typeface="Arial" panose="020B0604020202020204" pitchFamily="34" charset="0"/>
                <a:cs typeface="Arial" panose="020B0604020202020204" pitchFamily="34" charset="0"/>
              </a:rPr>
              <a:pPr>
                <a:spcBef>
                  <a:spcPct val="0"/>
                </a:spcBef>
                <a:buFontTx/>
                <a:buNone/>
              </a:pPr>
              <a:t>30</a:t>
            </a:fld>
            <a:endParaRPr lang="en-US" altLang="en-US" sz="1000">
              <a:latin typeface="Arial" panose="020B0604020202020204" pitchFamily="34" charset="0"/>
              <a:cs typeface="Arial" panose="020B0604020202020204" pitchFamily="34" charset="0"/>
            </a:endParaRPr>
          </a:p>
        </p:txBody>
      </p:sp>
      <p:sp>
        <p:nvSpPr>
          <p:cNvPr id="44036" name="Content Placeholder 1">
            <a:extLst>
              <a:ext uri="{FF2B5EF4-FFF2-40B4-BE49-F238E27FC236}">
                <a16:creationId xmlns:a16="http://schemas.microsoft.com/office/drawing/2014/main" id="{EA91893B-DB66-41D3-9651-0FA9EA8B7599}"/>
              </a:ext>
            </a:extLst>
          </p:cNvPr>
          <p:cNvSpPr>
            <a:spLocks noGrp="1"/>
          </p:cNvSpPr>
          <p:nvPr>
            <p:ph idx="4294967295"/>
          </p:nvPr>
        </p:nvSpPr>
        <p:spPr>
          <a:xfrm>
            <a:off x="895350" y="1438275"/>
            <a:ext cx="8248650" cy="4749800"/>
          </a:xfrm>
        </p:spPr>
        <p:txBody>
          <a:bodyPr/>
          <a:lstStyle/>
          <a:p>
            <a:pPr>
              <a:spcAft>
                <a:spcPts val="1800"/>
              </a:spcAft>
            </a:pPr>
            <a:r>
              <a:rPr lang="en-US" altLang="en-US"/>
              <a:t>Ignore the problem </a:t>
            </a:r>
          </a:p>
          <a:p>
            <a:pPr>
              <a:spcAft>
                <a:spcPts val="1800"/>
              </a:spcAft>
            </a:pPr>
            <a:r>
              <a:rPr lang="en-US" altLang="en-US"/>
              <a:t>Remove or minimize barriers </a:t>
            </a:r>
          </a:p>
          <a:p>
            <a:pPr>
              <a:spcAft>
                <a:spcPts val="1800"/>
              </a:spcAft>
            </a:pPr>
            <a:r>
              <a:rPr lang="en-US" altLang="en-US"/>
              <a:t>Provide praise when done correctly</a:t>
            </a:r>
          </a:p>
          <a:p>
            <a:pPr>
              <a:spcAft>
                <a:spcPts val="1800"/>
              </a:spcAft>
            </a:pPr>
            <a:r>
              <a:rPr lang="en-US" altLang="en-US"/>
              <a:t>Provide encouragement</a:t>
            </a:r>
          </a:p>
          <a:p>
            <a:pPr>
              <a:spcAft>
                <a:spcPts val="1800"/>
              </a:spcAft>
            </a:pPr>
            <a:r>
              <a:rPr lang="en-US" altLang="en-US"/>
              <a:t>Connect the desired performance to the shared vision, mission, and values system</a:t>
            </a:r>
          </a:p>
          <a:p>
            <a:pPr>
              <a:spcAft>
                <a:spcPts val="1800"/>
              </a:spcAft>
            </a:pPr>
            <a:r>
              <a:rPr lang="en-US" altLang="en-US"/>
              <a:t>Arrange appropriate consequences</a:t>
            </a:r>
          </a:p>
          <a:p>
            <a:endParaRPr lang="en-US" altLang="en-US"/>
          </a:p>
        </p:txBody>
      </p:sp>
      <p:sp>
        <p:nvSpPr>
          <p:cNvPr id="44037" name="Right Arrow 1">
            <a:extLst>
              <a:ext uri="{FF2B5EF4-FFF2-40B4-BE49-F238E27FC236}">
                <a16:creationId xmlns:a16="http://schemas.microsoft.com/office/drawing/2014/main" id="{459C195A-2CE5-402F-BC99-5D88CE0A5258}"/>
              </a:ext>
            </a:extLst>
          </p:cNvPr>
          <p:cNvSpPr>
            <a:spLocks noChangeArrowheads="1"/>
          </p:cNvSpPr>
          <p:nvPr/>
        </p:nvSpPr>
        <p:spPr bwMode="auto">
          <a:xfrm>
            <a:off x="7366000" y="5270500"/>
            <a:ext cx="979488" cy="484188"/>
          </a:xfrm>
          <a:prstGeom prst="rightArrow">
            <a:avLst>
              <a:gd name="adj1" fmla="val 50000"/>
              <a:gd name="adj2" fmla="val 50105"/>
            </a:avLst>
          </a:prstGeom>
          <a:solidFill>
            <a:schemeClr val="accent1"/>
          </a:solidFill>
          <a:ln w="9525" algn="ctr">
            <a:solidFill>
              <a:schemeClr val="tx1"/>
            </a:solidFill>
            <a:round/>
            <a:headEnd/>
            <a:tailEnd/>
          </a:ln>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1859065B-6D2E-4A11-A8DC-C3D76350B0F8}"/>
              </a:ext>
            </a:extLst>
          </p:cNvPr>
          <p:cNvSpPr>
            <a:spLocks noGrp="1"/>
          </p:cNvSpPr>
          <p:nvPr>
            <p:ph type="title"/>
          </p:nvPr>
        </p:nvSpPr>
        <p:spPr>
          <a:xfrm>
            <a:off x="469900" y="793750"/>
            <a:ext cx="8229600" cy="603250"/>
          </a:xfrm>
        </p:spPr>
        <p:txBody>
          <a:bodyPr/>
          <a:lstStyle/>
          <a:p>
            <a:pPr algn="ctr" eaLnBrk="1" hangingPunct="1"/>
            <a:r>
              <a:rPr lang="en-US" altLang="en-US" sz="2400"/>
              <a:t>Potential Solutions for </a:t>
            </a:r>
            <a:br>
              <a:rPr lang="en-US" altLang="en-US" sz="2400"/>
            </a:br>
            <a:r>
              <a:rPr lang="en-US" altLang="en-US" sz="2400"/>
              <a:t>Execution/Performance Deficits (continued)</a:t>
            </a:r>
          </a:p>
        </p:txBody>
      </p:sp>
      <p:sp>
        <p:nvSpPr>
          <p:cNvPr id="45059" name="Slide Number Placeholder 5">
            <a:extLst>
              <a:ext uri="{FF2B5EF4-FFF2-40B4-BE49-F238E27FC236}">
                <a16:creationId xmlns:a16="http://schemas.microsoft.com/office/drawing/2014/main" id="{B400D43A-2626-4B74-9840-8E2132BF81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365A5FB-D5AE-4A70-AC0B-CE5C70DF49A8}" type="slidenum">
              <a:rPr lang="en-US" altLang="en-US" sz="1000" smtClean="0">
                <a:latin typeface="Arial" panose="020B0604020202020204" pitchFamily="34" charset="0"/>
                <a:cs typeface="Arial" panose="020B0604020202020204" pitchFamily="34" charset="0"/>
              </a:rPr>
              <a:pPr>
                <a:spcBef>
                  <a:spcPct val="0"/>
                </a:spcBef>
                <a:buFontTx/>
                <a:buNone/>
              </a:pPr>
              <a:t>31</a:t>
            </a:fld>
            <a:endParaRPr lang="en-US" altLang="en-US" sz="1000">
              <a:latin typeface="Arial" panose="020B0604020202020204" pitchFamily="34" charset="0"/>
              <a:cs typeface="Arial" panose="020B0604020202020204" pitchFamily="34" charset="0"/>
            </a:endParaRPr>
          </a:p>
        </p:txBody>
      </p:sp>
      <p:sp>
        <p:nvSpPr>
          <p:cNvPr id="38914" name="Content Placeholder 1">
            <a:extLst>
              <a:ext uri="{FF2B5EF4-FFF2-40B4-BE49-F238E27FC236}">
                <a16:creationId xmlns:a16="http://schemas.microsoft.com/office/drawing/2014/main" id="{2413FD02-512F-47BB-8848-A85F93DD49B2}"/>
              </a:ext>
            </a:extLst>
          </p:cNvPr>
          <p:cNvSpPr>
            <a:spLocks noGrp="1"/>
          </p:cNvSpPr>
          <p:nvPr>
            <p:ph idx="4294967295"/>
          </p:nvPr>
        </p:nvSpPr>
        <p:spPr>
          <a:xfrm>
            <a:off x="895350" y="1438275"/>
            <a:ext cx="8248650" cy="4749800"/>
          </a:xfrm>
        </p:spPr>
        <p:txBody>
          <a:bodyPr/>
          <a:lstStyle/>
          <a:p>
            <a:pPr>
              <a:defRPr/>
            </a:pPr>
            <a:endParaRPr lang="en-US" dirty="0"/>
          </a:p>
          <a:p>
            <a:pPr>
              <a:defRPr/>
            </a:pPr>
            <a:r>
              <a:rPr lang="en-US" dirty="0"/>
              <a:t>Refer to outside services</a:t>
            </a:r>
          </a:p>
          <a:p>
            <a:pPr marL="0" indent="0">
              <a:buFontTx/>
              <a:buNone/>
              <a:defRPr/>
            </a:pPr>
            <a:endParaRPr lang="en-US" dirty="0"/>
          </a:p>
          <a:p>
            <a:pPr>
              <a:defRPr/>
            </a:pPr>
            <a:r>
              <a:rPr lang="en-US" dirty="0"/>
              <a:t>Remove or minimize rewards for undesired performance and balance this also with rewards for desired performance</a:t>
            </a:r>
          </a:p>
          <a:p>
            <a:pPr marL="0" indent="0">
              <a:buFontTx/>
              <a:buNone/>
              <a:defRPr/>
            </a:pPr>
            <a:endParaRPr lang="en-US" dirty="0"/>
          </a:p>
          <a:p>
            <a:pPr>
              <a:defRPr/>
            </a:pPr>
            <a:r>
              <a:rPr lang="en-US" dirty="0"/>
              <a:t>Remove or minimize punishments for desired performance and balance this with appropriate rewards</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CC65D8CF-2ACE-4FB5-AFB8-25BA1802865D}"/>
              </a:ext>
            </a:extLst>
          </p:cNvPr>
          <p:cNvSpPr>
            <a:spLocks noGrp="1"/>
          </p:cNvSpPr>
          <p:nvPr>
            <p:ph type="title"/>
          </p:nvPr>
        </p:nvSpPr>
        <p:spPr>
          <a:xfrm>
            <a:off x="469900" y="1327150"/>
            <a:ext cx="8229600" cy="2728913"/>
          </a:xfrm>
        </p:spPr>
        <p:txBody>
          <a:bodyPr/>
          <a:lstStyle/>
          <a:p>
            <a:r>
              <a:rPr lang="en-US" altLang="en-US" sz="3600" b="0">
                <a:solidFill>
                  <a:schemeClr val="tx1"/>
                </a:solidFill>
              </a:rPr>
              <a:t>What types of interventions might be best to help Sophia improve her performance?</a:t>
            </a:r>
            <a:r>
              <a:rPr lang="en-US" altLang="en-US"/>
              <a:t/>
            </a:r>
            <a:br>
              <a:rPr lang="en-US" altLang="en-US"/>
            </a:br>
            <a:endParaRPr lang="en-US" altLang="en-US"/>
          </a:p>
        </p:txBody>
      </p:sp>
      <p:sp>
        <p:nvSpPr>
          <p:cNvPr id="46083" name="Slide Number Placeholder 2">
            <a:extLst>
              <a:ext uri="{FF2B5EF4-FFF2-40B4-BE49-F238E27FC236}">
                <a16:creationId xmlns:a16="http://schemas.microsoft.com/office/drawing/2014/main" id="{A6D38BAC-03F7-485C-9D07-BFE1D63C46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CD625B5-C767-42C6-A4A9-2E90BE671150}" type="slidenum">
              <a:rPr lang="en-US" altLang="en-US" sz="1000" smtClean="0">
                <a:latin typeface="Arial" panose="020B0604020202020204" pitchFamily="34" charset="0"/>
                <a:cs typeface="Arial" panose="020B0604020202020204" pitchFamily="34" charset="0"/>
              </a:rPr>
              <a:pPr>
                <a:spcBef>
                  <a:spcPct val="0"/>
                </a:spcBef>
                <a:buFontTx/>
                <a:buNone/>
              </a:pPr>
              <a:t>32</a:t>
            </a:fld>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id="{C1DB9BBE-5041-47E9-A2FC-ACFE0A7200DC}"/>
              </a:ext>
            </a:extLst>
          </p:cNvPr>
          <p:cNvSpPr>
            <a:spLocks noGrp="1"/>
          </p:cNvSpPr>
          <p:nvPr>
            <p:ph type="title"/>
          </p:nvPr>
        </p:nvSpPr>
        <p:spPr>
          <a:xfrm>
            <a:off x="469900" y="793750"/>
            <a:ext cx="8229600" cy="603250"/>
          </a:xfrm>
        </p:spPr>
        <p:txBody>
          <a:bodyPr/>
          <a:lstStyle/>
          <a:p>
            <a:pPr algn="ctr" eaLnBrk="1" hangingPunct="1"/>
            <a:r>
              <a:rPr lang="en-US" altLang="en-US" sz="2400"/>
              <a:t>What is Coaching?</a:t>
            </a:r>
          </a:p>
        </p:txBody>
      </p:sp>
      <p:sp>
        <p:nvSpPr>
          <p:cNvPr id="47107" name="Slide Number Placeholder 5">
            <a:extLst>
              <a:ext uri="{FF2B5EF4-FFF2-40B4-BE49-F238E27FC236}">
                <a16:creationId xmlns:a16="http://schemas.microsoft.com/office/drawing/2014/main" id="{9FE1FDE3-665D-43D2-8344-8DC7C9992E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E320E56-57A7-4BC0-9F32-67DC5C9D3471}" type="slidenum">
              <a:rPr lang="en-US" altLang="en-US" sz="1000" smtClean="0">
                <a:latin typeface="Arial" panose="020B0604020202020204" pitchFamily="34" charset="0"/>
                <a:cs typeface="Arial" panose="020B0604020202020204" pitchFamily="34" charset="0"/>
              </a:rPr>
              <a:pPr>
                <a:spcBef>
                  <a:spcPct val="0"/>
                </a:spcBef>
                <a:buFontTx/>
                <a:buNone/>
              </a:pPr>
              <a:t>33</a:t>
            </a:fld>
            <a:endParaRPr lang="en-US" altLang="en-US" sz="1000">
              <a:latin typeface="Arial" panose="020B0604020202020204" pitchFamily="34" charset="0"/>
              <a:cs typeface="Arial" panose="020B0604020202020204" pitchFamily="34" charset="0"/>
            </a:endParaRPr>
          </a:p>
        </p:txBody>
      </p:sp>
      <p:sp>
        <p:nvSpPr>
          <p:cNvPr id="38914" name="Content Placeholder 1">
            <a:extLst>
              <a:ext uri="{FF2B5EF4-FFF2-40B4-BE49-F238E27FC236}">
                <a16:creationId xmlns:a16="http://schemas.microsoft.com/office/drawing/2014/main" id="{B5D74DEB-43F9-41F7-84AF-66BF31AC23E7}"/>
              </a:ext>
            </a:extLst>
          </p:cNvPr>
          <p:cNvSpPr>
            <a:spLocks noGrp="1"/>
          </p:cNvSpPr>
          <p:nvPr>
            <p:ph idx="4294967295"/>
          </p:nvPr>
        </p:nvSpPr>
        <p:spPr>
          <a:xfrm>
            <a:off x="296863" y="1438275"/>
            <a:ext cx="8512175" cy="4749800"/>
          </a:xfrm>
        </p:spPr>
        <p:txBody>
          <a:bodyPr/>
          <a:lstStyle/>
          <a:p>
            <a:pPr marL="0" indent="0" eaLnBrk="1" hangingPunct="1">
              <a:buFontTx/>
              <a:buNone/>
              <a:defRPr/>
            </a:pPr>
            <a:endParaRPr lang="en-US" sz="3200" dirty="0"/>
          </a:p>
          <a:p>
            <a:pPr marL="0" indent="0" eaLnBrk="1" hangingPunct="1">
              <a:buFontTx/>
              <a:buNone/>
              <a:defRPr/>
            </a:pPr>
            <a:r>
              <a:rPr lang="en-US" sz="3200" dirty="0"/>
              <a:t>Coaching is an intervention that reduces the impact of performance problems due to lack of skills, knowledge, and motivation. It may also be used to enhance performance that is already satisfactory.  </a:t>
            </a:r>
          </a:p>
          <a:p>
            <a:pPr marL="0" indent="0" eaLnBrk="1" hangingPunct="1">
              <a:buFontTx/>
              <a:buNone/>
              <a:defRPr/>
            </a:pPr>
            <a:endParaRPr lang="en-US" sz="3200" dirty="0"/>
          </a:p>
          <a:p>
            <a:pPr marL="0" indent="0" eaLnBrk="1" hangingPunct="1">
              <a:buFontTx/>
              <a:buNone/>
              <a:defRPr/>
            </a:pPr>
            <a:endParaRPr lang="en-US" sz="3200" dirty="0"/>
          </a:p>
          <a:p>
            <a:pPr marL="0" indent="0" eaLnBrk="1" hangingPunct="1">
              <a:buFontTx/>
              <a:buNone/>
              <a:defRPr/>
            </a:pPr>
            <a:r>
              <a:rPr lang="en-US" sz="1600" dirty="0"/>
              <a:t>(Seymour, 1994)</a:t>
            </a:r>
          </a:p>
          <a:p>
            <a:pPr eaLnBrk="1" hangingPunct="1">
              <a:defRPr/>
            </a:pPr>
            <a:endParaRPr lang="en-US" dirty="0"/>
          </a:p>
        </p:txBody>
      </p:sp>
      <p:sp>
        <p:nvSpPr>
          <p:cNvPr id="47109" name="Right Arrow 1">
            <a:extLst>
              <a:ext uri="{FF2B5EF4-FFF2-40B4-BE49-F238E27FC236}">
                <a16:creationId xmlns:a16="http://schemas.microsoft.com/office/drawing/2014/main" id="{33F0B64E-8BF2-4A90-A846-20C83702A090}"/>
              </a:ext>
            </a:extLst>
          </p:cNvPr>
          <p:cNvSpPr>
            <a:spLocks noChangeArrowheads="1"/>
          </p:cNvSpPr>
          <p:nvPr/>
        </p:nvSpPr>
        <p:spPr bwMode="auto">
          <a:xfrm>
            <a:off x="7559675" y="4957763"/>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57967A85-678F-48F7-BDFF-54CEFB3780A2}"/>
              </a:ext>
            </a:extLst>
          </p:cNvPr>
          <p:cNvSpPr>
            <a:spLocks noGrp="1"/>
          </p:cNvSpPr>
          <p:nvPr>
            <p:ph type="title"/>
          </p:nvPr>
        </p:nvSpPr>
        <p:spPr>
          <a:xfrm>
            <a:off x="469900" y="793750"/>
            <a:ext cx="8229600" cy="603250"/>
          </a:xfrm>
        </p:spPr>
        <p:txBody>
          <a:bodyPr/>
          <a:lstStyle/>
          <a:p>
            <a:pPr algn="ctr" eaLnBrk="1" hangingPunct="1"/>
            <a:r>
              <a:rPr lang="en-US" altLang="en-US" sz="2400"/>
              <a:t>What is Coaching (continued)?</a:t>
            </a:r>
          </a:p>
        </p:txBody>
      </p:sp>
      <p:sp>
        <p:nvSpPr>
          <p:cNvPr id="48131" name="Slide Number Placeholder 5">
            <a:extLst>
              <a:ext uri="{FF2B5EF4-FFF2-40B4-BE49-F238E27FC236}">
                <a16:creationId xmlns:a16="http://schemas.microsoft.com/office/drawing/2014/main" id="{E38745F7-1EEE-499A-8577-B54C4067DE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760E195-AF35-4B66-B616-F2842891AF48}" type="slidenum">
              <a:rPr lang="en-US" altLang="en-US" sz="1000" smtClean="0">
                <a:latin typeface="Arial" panose="020B0604020202020204" pitchFamily="34" charset="0"/>
                <a:cs typeface="Arial" panose="020B0604020202020204" pitchFamily="34" charset="0"/>
              </a:rPr>
              <a:pPr>
                <a:spcBef>
                  <a:spcPct val="0"/>
                </a:spcBef>
                <a:buFontTx/>
                <a:buNone/>
              </a:pPr>
              <a:t>34</a:t>
            </a:fld>
            <a:endParaRPr lang="en-US" altLang="en-US" sz="1000">
              <a:latin typeface="Arial" panose="020B0604020202020204" pitchFamily="34" charset="0"/>
              <a:cs typeface="Arial" panose="020B0604020202020204" pitchFamily="34" charset="0"/>
            </a:endParaRPr>
          </a:p>
        </p:txBody>
      </p:sp>
      <p:sp>
        <p:nvSpPr>
          <p:cNvPr id="38914" name="Content Placeholder 1">
            <a:extLst>
              <a:ext uri="{FF2B5EF4-FFF2-40B4-BE49-F238E27FC236}">
                <a16:creationId xmlns:a16="http://schemas.microsoft.com/office/drawing/2014/main" id="{2F9FBA1C-E902-4251-A4A1-7F54FEF21AF1}"/>
              </a:ext>
            </a:extLst>
          </p:cNvPr>
          <p:cNvSpPr>
            <a:spLocks noGrp="1"/>
          </p:cNvSpPr>
          <p:nvPr>
            <p:ph idx="4294967295"/>
          </p:nvPr>
        </p:nvSpPr>
        <p:spPr>
          <a:xfrm>
            <a:off x="501650" y="1438275"/>
            <a:ext cx="8113713" cy="4749800"/>
          </a:xfrm>
        </p:spPr>
        <p:txBody>
          <a:bodyPr/>
          <a:lstStyle/>
          <a:p>
            <a:pPr marL="0" indent="0" eaLnBrk="1" hangingPunct="1">
              <a:buFontTx/>
              <a:buNone/>
              <a:defRPr/>
            </a:pPr>
            <a:r>
              <a:rPr lang="en-US" sz="2800" dirty="0"/>
              <a:t>In coaching, one person improves the performance of another by: </a:t>
            </a:r>
          </a:p>
          <a:p>
            <a:pPr eaLnBrk="1" hangingPunct="1">
              <a:spcAft>
                <a:spcPts val="1800"/>
              </a:spcAft>
              <a:defRPr/>
            </a:pPr>
            <a:r>
              <a:rPr lang="en-US" sz="2800" dirty="0"/>
              <a:t>questioning, </a:t>
            </a:r>
          </a:p>
          <a:p>
            <a:pPr eaLnBrk="1" hangingPunct="1">
              <a:spcAft>
                <a:spcPts val="1800"/>
              </a:spcAft>
              <a:defRPr/>
            </a:pPr>
            <a:r>
              <a:rPr lang="en-US" sz="2800" dirty="0"/>
              <a:t>collaborative goal setting, </a:t>
            </a:r>
          </a:p>
          <a:p>
            <a:pPr eaLnBrk="1" hangingPunct="1">
              <a:spcAft>
                <a:spcPts val="1800"/>
              </a:spcAft>
              <a:defRPr/>
            </a:pPr>
            <a:r>
              <a:rPr lang="en-US" sz="2800" dirty="0"/>
              <a:t>systematic observation, and</a:t>
            </a:r>
          </a:p>
          <a:p>
            <a:pPr eaLnBrk="1" hangingPunct="1">
              <a:spcAft>
                <a:spcPts val="1800"/>
              </a:spcAft>
              <a:defRPr/>
            </a:pPr>
            <a:r>
              <a:rPr lang="en-US" sz="2800" dirty="0"/>
              <a:t>motivational and constructive feedback, and positive guidance.</a:t>
            </a:r>
          </a:p>
          <a:p>
            <a:pPr marL="0" indent="0" eaLnBrk="1" hangingPunct="1">
              <a:buFontTx/>
              <a:buNone/>
              <a:defRPr/>
            </a:pPr>
            <a:r>
              <a:rPr lang="en-US" sz="1800" dirty="0"/>
              <a:t>(Seymour, 1994)</a:t>
            </a:r>
          </a:p>
          <a:p>
            <a:pPr eaLnBrk="1" hangingPunct="1">
              <a:defRPr/>
            </a:pPr>
            <a:endParaRPr lang="en-US" dirty="0"/>
          </a:p>
          <a:p>
            <a:pPr eaLnBrk="1" hangingPunct="1">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a:extLst>
              <a:ext uri="{FF2B5EF4-FFF2-40B4-BE49-F238E27FC236}">
                <a16:creationId xmlns:a16="http://schemas.microsoft.com/office/drawing/2014/main" id="{31D260AD-0D42-4D2D-B07C-B8C8FA9B9352}"/>
              </a:ext>
            </a:extLst>
          </p:cNvPr>
          <p:cNvSpPr>
            <a:spLocks noGrp="1"/>
          </p:cNvSpPr>
          <p:nvPr>
            <p:ph type="title"/>
          </p:nvPr>
        </p:nvSpPr>
        <p:spPr>
          <a:xfrm>
            <a:off x="469900" y="793750"/>
            <a:ext cx="8229600" cy="3906838"/>
          </a:xfrm>
        </p:spPr>
        <p:txBody>
          <a:bodyPr/>
          <a:lstStyle/>
          <a:p>
            <a:r>
              <a:rPr lang="en-US" altLang="en-US" sz="4000" b="0">
                <a:solidFill>
                  <a:schemeClr val="tx1"/>
                </a:solidFill>
              </a:rPr>
              <a:t>Brainstorm a list of characteristics of an effective coach.</a:t>
            </a:r>
          </a:p>
        </p:txBody>
      </p:sp>
      <p:sp>
        <p:nvSpPr>
          <p:cNvPr id="49155" name="Slide Number Placeholder 3">
            <a:extLst>
              <a:ext uri="{FF2B5EF4-FFF2-40B4-BE49-F238E27FC236}">
                <a16:creationId xmlns:a16="http://schemas.microsoft.com/office/drawing/2014/main" id="{F155EF01-0514-4838-84A9-2C948410F2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7F5A5A1-2FAE-4827-A26B-F7E9198ED7ED}" type="slidenum">
              <a:rPr lang="en-US" altLang="en-US" sz="1000" smtClean="0">
                <a:latin typeface="Arial" panose="020B0604020202020204" pitchFamily="34" charset="0"/>
                <a:cs typeface="Arial" panose="020B0604020202020204" pitchFamily="34" charset="0"/>
              </a:rPr>
              <a:pPr>
                <a:spcBef>
                  <a:spcPct val="0"/>
                </a:spcBef>
                <a:buFontTx/>
                <a:buNone/>
              </a:pPr>
              <a:t>35</a:t>
            </a:fld>
            <a:endParaRPr lang="en-US" altLang="en-US" sz="100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AB7D7498-C05A-4B93-AFEC-0AC0DF8C54CA}"/>
              </a:ext>
            </a:extLst>
          </p:cNvPr>
          <p:cNvSpPr>
            <a:spLocks noGrp="1"/>
          </p:cNvSpPr>
          <p:nvPr>
            <p:ph idx="1"/>
          </p:nvPr>
        </p:nvSpPr>
        <p:spPr>
          <a:xfrm>
            <a:off x="469900" y="1438275"/>
            <a:ext cx="8248650" cy="4749800"/>
          </a:xfrm>
        </p:spPr>
        <p:txBody>
          <a:bodyPr/>
          <a:lstStyle/>
          <a:p>
            <a:pPr marL="0" indent="0" eaLnBrk="1" hangingPunct="1">
              <a:spcAft>
                <a:spcPts val="3000"/>
              </a:spcAft>
              <a:buFontTx/>
              <a:buNone/>
              <a:defRPr/>
            </a:pPr>
            <a:r>
              <a:rPr lang="en-US" sz="3200" dirty="0"/>
              <a:t>A person who is responsible for guiding other people to winning results through a continual process of discovering individual’s strengths and weaknesses and matching information, resources, advice, and understanding to those needs. </a:t>
            </a:r>
          </a:p>
          <a:p>
            <a:pPr marL="0" indent="0" eaLnBrk="1" hangingPunct="1">
              <a:spcAft>
                <a:spcPts val="3000"/>
              </a:spcAft>
              <a:buFontTx/>
              <a:buNone/>
              <a:defRPr/>
            </a:pPr>
            <a:endParaRPr lang="en-US" dirty="0"/>
          </a:p>
          <a:p>
            <a:pPr marL="0" indent="0" eaLnBrk="1" hangingPunct="1">
              <a:buFontTx/>
              <a:buNone/>
              <a:defRPr/>
            </a:pPr>
            <a:r>
              <a:rPr lang="en-US" sz="1800" dirty="0"/>
              <a:t>(Seymour, 1994)</a:t>
            </a:r>
          </a:p>
          <a:p>
            <a:pPr marL="0" indent="0" eaLnBrk="1" hangingPunct="1">
              <a:buFontTx/>
              <a:buNone/>
              <a:defRPr/>
            </a:pPr>
            <a:endParaRPr lang="en-US" dirty="0"/>
          </a:p>
          <a:p>
            <a:pPr eaLnBrk="1" hangingPunct="1">
              <a:defRPr/>
            </a:pPr>
            <a:endParaRPr lang="en-US" dirty="0"/>
          </a:p>
        </p:txBody>
      </p:sp>
      <p:sp>
        <p:nvSpPr>
          <p:cNvPr id="50179" name="Title 2">
            <a:extLst>
              <a:ext uri="{FF2B5EF4-FFF2-40B4-BE49-F238E27FC236}">
                <a16:creationId xmlns:a16="http://schemas.microsoft.com/office/drawing/2014/main" id="{20EE55D8-014E-4B54-BBA7-14481E654AFD}"/>
              </a:ext>
            </a:extLst>
          </p:cNvPr>
          <p:cNvSpPr>
            <a:spLocks noGrp="1"/>
          </p:cNvSpPr>
          <p:nvPr>
            <p:ph type="title"/>
          </p:nvPr>
        </p:nvSpPr>
        <p:spPr>
          <a:xfrm>
            <a:off x="469900" y="793750"/>
            <a:ext cx="8229600" cy="590550"/>
          </a:xfrm>
        </p:spPr>
        <p:txBody>
          <a:bodyPr/>
          <a:lstStyle/>
          <a:p>
            <a:pPr algn="ctr" eaLnBrk="1" hangingPunct="1"/>
            <a:r>
              <a:rPr lang="en-US" altLang="en-US" sz="2400"/>
              <a:t>What is a Coach?</a:t>
            </a:r>
          </a:p>
        </p:txBody>
      </p:sp>
      <p:sp>
        <p:nvSpPr>
          <p:cNvPr id="50180" name="Slide Number Placeholder 5">
            <a:extLst>
              <a:ext uri="{FF2B5EF4-FFF2-40B4-BE49-F238E27FC236}">
                <a16:creationId xmlns:a16="http://schemas.microsoft.com/office/drawing/2014/main" id="{BDE50E0C-846D-447C-9965-8A6010D903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0C8BED9-EB09-4F29-9F53-6CB7589EF143}" type="slidenum">
              <a:rPr lang="en-US" altLang="en-US" sz="1200" smtClean="0">
                <a:latin typeface="Arial" panose="020B0604020202020204" pitchFamily="34" charset="0"/>
                <a:cs typeface="Arial" panose="020B0604020202020204" pitchFamily="34" charset="0"/>
              </a:rPr>
              <a:pPr>
                <a:spcBef>
                  <a:spcPct val="0"/>
                </a:spcBef>
                <a:buFontTx/>
                <a:buNone/>
              </a:pPr>
              <a:t>36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C7452DC-807D-4DDC-AB39-079C22C567FF}"/>
              </a:ext>
            </a:extLst>
          </p:cNvPr>
          <p:cNvSpPr>
            <a:spLocks noGrp="1"/>
          </p:cNvSpPr>
          <p:nvPr>
            <p:ph sz="half" idx="1"/>
          </p:nvPr>
        </p:nvSpPr>
        <p:spPr>
          <a:xfrm>
            <a:off x="685800" y="1384300"/>
            <a:ext cx="3810000" cy="4803775"/>
          </a:xfrm>
        </p:spPr>
        <p:txBody>
          <a:bodyPr>
            <a:normAutofit fontScale="85000" lnSpcReduction="20000"/>
          </a:bodyPr>
          <a:lstStyle/>
          <a:p>
            <a:pPr eaLnBrk="1" hangingPunct="1">
              <a:spcAft>
                <a:spcPts val="4200"/>
              </a:spcAft>
              <a:defRPr/>
            </a:pPr>
            <a:r>
              <a:rPr lang="en-US" b="1" dirty="0">
                <a:cs typeface="+mn-cs"/>
              </a:rPr>
              <a:t>Positive;</a:t>
            </a:r>
            <a:endParaRPr lang="en-US" dirty="0">
              <a:cs typeface="+mn-cs"/>
            </a:endParaRPr>
          </a:p>
          <a:p>
            <a:pPr eaLnBrk="1" hangingPunct="1">
              <a:spcAft>
                <a:spcPts val="4200"/>
              </a:spcAft>
              <a:defRPr/>
            </a:pPr>
            <a:r>
              <a:rPr lang="en-US" b="1" dirty="0">
                <a:cs typeface="+mn-cs"/>
              </a:rPr>
              <a:t>Enthusiastic;</a:t>
            </a:r>
            <a:endParaRPr lang="en-US" dirty="0">
              <a:cs typeface="+mn-cs"/>
            </a:endParaRPr>
          </a:p>
          <a:p>
            <a:pPr eaLnBrk="1" hangingPunct="1">
              <a:spcAft>
                <a:spcPts val="4200"/>
              </a:spcAft>
              <a:defRPr/>
            </a:pPr>
            <a:r>
              <a:rPr lang="en-US" b="1" dirty="0">
                <a:cs typeface="+mn-cs"/>
              </a:rPr>
              <a:t>Supportive;</a:t>
            </a:r>
            <a:endParaRPr lang="en-US" dirty="0">
              <a:cs typeface="+mn-cs"/>
            </a:endParaRPr>
          </a:p>
          <a:p>
            <a:pPr eaLnBrk="1" hangingPunct="1">
              <a:spcAft>
                <a:spcPts val="4200"/>
              </a:spcAft>
              <a:defRPr/>
            </a:pPr>
            <a:r>
              <a:rPr lang="en-US" b="1" dirty="0">
                <a:cs typeface="+mn-cs"/>
              </a:rPr>
              <a:t>Trusting;</a:t>
            </a:r>
            <a:endParaRPr lang="en-US" dirty="0">
              <a:cs typeface="+mn-cs"/>
            </a:endParaRPr>
          </a:p>
          <a:p>
            <a:pPr eaLnBrk="1" hangingPunct="1">
              <a:spcAft>
                <a:spcPts val="4200"/>
              </a:spcAft>
              <a:defRPr/>
            </a:pPr>
            <a:r>
              <a:rPr lang="en-US" b="1" dirty="0">
                <a:cs typeface="+mn-cs"/>
              </a:rPr>
              <a:t>Focused;</a:t>
            </a:r>
            <a:endParaRPr lang="en-US" dirty="0">
              <a:cs typeface="+mn-cs"/>
            </a:endParaRPr>
          </a:p>
          <a:p>
            <a:pPr eaLnBrk="1" hangingPunct="1">
              <a:defRPr/>
            </a:pPr>
            <a:endParaRPr lang="en-US" dirty="0">
              <a:cs typeface="+mn-cs"/>
            </a:endParaRPr>
          </a:p>
        </p:txBody>
      </p:sp>
      <p:sp>
        <p:nvSpPr>
          <p:cNvPr id="8" name="Content Placeholder 7">
            <a:extLst>
              <a:ext uri="{FF2B5EF4-FFF2-40B4-BE49-F238E27FC236}">
                <a16:creationId xmlns:a16="http://schemas.microsoft.com/office/drawing/2014/main" id="{DFA58395-8840-4257-AB0D-F03964E8882D}"/>
              </a:ext>
            </a:extLst>
          </p:cNvPr>
          <p:cNvSpPr>
            <a:spLocks noGrp="1"/>
          </p:cNvSpPr>
          <p:nvPr>
            <p:ph sz="half" idx="2"/>
          </p:nvPr>
        </p:nvSpPr>
        <p:spPr>
          <a:xfrm>
            <a:off x="4648200" y="1384300"/>
            <a:ext cx="3810000" cy="4787900"/>
          </a:xfrm>
        </p:spPr>
        <p:txBody>
          <a:bodyPr>
            <a:normAutofit fontScale="85000" lnSpcReduction="20000"/>
          </a:bodyPr>
          <a:lstStyle/>
          <a:p>
            <a:pPr eaLnBrk="1" hangingPunct="1">
              <a:spcAft>
                <a:spcPts val="3600"/>
              </a:spcAft>
              <a:defRPr/>
            </a:pPr>
            <a:r>
              <a:rPr lang="en-US" b="1" dirty="0">
                <a:cs typeface="+mn-cs"/>
              </a:rPr>
              <a:t>Goal-oriented;</a:t>
            </a:r>
            <a:endParaRPr lang="en-US" dirty="0">
              <a:cs typeface="+mn-cs"/>
            </a:endParaRPr>
          </a:p>
          <a:p>
            <a:pPr eaLnBrk="1" hangingPunct="1">
              <a:spcAft>
                <a:spcPts val="3600"/>
              </a:spcAft>
              <a:defRPr/>
            </a:pPr>
            <a:r>
              <a:rPr lang="en-US" b="1" dirty="0">
                <a:cs typeface="+mn-cs"/>
              </a:rPr>
              <a:t>Observant;</a:t>
            </a:r>
            <a:endParaRPr lang="en-US" dirty="0">
              <a:cs typeface="+mn-cs"/>
            </a:endParaRPr>
          </a:p>
          <a:p>
            <a:pPr eaLnBrk="1" hangingPunct="1">
              <a:spcAft>
                <a:spcPts val="3600"/>
              </a:spcAft>
              <a:defRPr/>
            </a:pPr>
            <a:r>
              <a:rPr lang="en-US" b="1" dirty="0">
                <a:cs typeface="+mn-cs"/>
              </a:rPr>
              <a:t>Respectful;</a:t>
            </a:r>
            <a:endParaRPr lang="en-US" dirty="0">
              <a:cs typeface="+mn-cs"/>
            </a:endParaRPr>
          </a:p>
          <a:p>
            <a:pPr eaLnBrk="1" hangingPunct="1">
              <a:spcAft>
                <a:spcPts val="3600"/>
              </a:spcAft>
              <a:defRPr/>
            </a:pPr>
            <a:r>
              <a:rPr lang="en-US" b="1" dirty="0">
                <a:cs typeface="+mn-cs"/>
              </a:rPr>
              <a:t>Patient;</a:t>
            </a:r>
            <a:endParaRPr lang="en-US" dirty="0">
              <a:cs typeface="+mn-cs"/>
            </a:endParaRPr>
          </a:p>
          <a:p>
            <a:pPr eaLnBrk="1" hangingPunct="1">
              <a:spcAft>
                <a:spcPts val="3600"/>
              </a:spcAft>
              <a:defRPr/>
            </a:pPr>
            <a:r>
              <a:rPr lang="en-US" b="1" dirty="0">
                <a:cs typeface="+mn-cs"/>
              </a:rPr>
              <a:t>Clear; and</a:t>
            </a:r>
            <a:endParaRPr lang="en-US" dirty="0">
              <a:cs typeface="+mn-cs"/>
            </a:endParaRPr>
          </a:p>
          <a:p>
            <a:pPr eaLnBrk="1" hangingPunct="1">
              <a:spcAft>
                <a:spcPts val="3600"/>
              </a:spcAft>
              <a:defRPr/>
            </a:pPr>
            <a:r>
              <a:rPr lang="en-US" b="1" dirty="0">
                <a:cs typeface="+mn-cs"/>
              </a:rPr>
              <a:t>Assertive.</a:t>
            </a:r>
            <a:endParaRPr lang="en-US" dirty="0">
              <a:cs typeface="+mn-cs"/>
            </a:endParaRPr>
          </a:p>
          <a:p>
            <a:pPr eaLnBrk="1" hangingPunct="1">
              <a:defRPr/>
            </a:pPr>
            <a:endParaRPr lang="en-US" dirty="0">
              <a:cs typeface="+mn-cs"/>
            </a:endParaRPr>
          </a:p>
        </p:txBody>
      </p:sp>
      <p:sp>
        <p:nvSpPr>
          <p:cNvPr id="51204" name="Title 5">
            <a:extLst>
              <a:ext uri="{FF2B5EF4-FFF2-40B4-BE49-F238E27FC236}">
                <a16:creationId xmlns:a16="http://schemas.microsoft.com/office/drawing/2014/main" id="{B34681EA-AB22-455C-974C-5533FE527573}"/>
              </a:ext>
            </a:extLst>
          </p:cNvPr>
          <p:cNvSpPr>
            <a:spLocks noGrp="1"/>
          </p:cNvSpPr>
          <p:nvPr>
            <p:ph type="title"/>
          </p:nvPr>
        </p:nvSpPr>
        <p:spPr>
          <a:xfrm>
            <a:off x="685800" y="779463"/>
            <a:ext cx="7772400" cy="525462"/>
          </a:xfrm>
        </p:spPr>
        <p:txBody>
          <a:bodyPr/>
          <a:lstStyle/>
          <a:p>
            <a:pPr algn="ctr" eaLnBrk="1" hangingPunct="1"/>
            <a:r>
              <a:rPr lang="en-US" altLang="en-US" sz="2400"/>
              <a:t>An Effective Coach is...  </a:t>
            </a:r>
          </a:p>
        </p:txBody>
      </p:sp>
      <p:sp>
        <p:nvSpPr>
          <p:cNvPr id="51205" name="Slide Number Placeholder 8">
            <a:extLst>
              <a:ext uri="{FF2B5EF4-FFF2-40B4-BE49-F238E27FC236}">
                <a16:creationId xmlns:a16="http://schemas.microsoft.com/office/drawing/2014/main" id="{BE239111-7271-4240-AA55-9F0B2170F6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958AB8C-AF28-4EE6-8819-9633B7625943}" type="slidenum">
              <a:rPr lang="en-US" altLang="en-US" sz="1000" smtClean="0">
                <a:latin typeface="Arial" panose="020B0604020202020204" pitchFamily="34" charset="0"/>
                <a:cs typeface="Arial" panose="020B0604020202020204" pitchFamily="34" charset="0"/>
              </a:rPr>
              <a:pPr>
                <a:spcBef>
                  <a:spcPct val="0"/>
                </a:spcBef>
                <a:buFontTx/>
                <a:buNone/>
              </a:pPr>
              <a:t>37</a:t>
            </a:fld>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F1001E27-458A-42E2-A6AF-F237B9EE7B06}"/>
              </a:ext>
            </a:extLst>
          </p:cNvPr>
          <p:cNvSpPr>
            <a:spLocks noGrp="1"/>
          </p:cNvSpPr>
          <p:nvPr>
            <p:ph idx="1"/>
          </p:nvPr>
        </p:nvSpPr>
        <p:spPr>
          <a:xfrm>
            <a:off x="469900" y="1438275"/>
            <a:ext cx="8248650" cy="4764088"/>
          </a:xfrm>
        </p:spPr>
        <p:txBody>
          <a:bodyPr/>
          <a:lstStyle/>
          <a:p>
            <a:pPr algn="ctr" eaLnBrk="1" hangingPunct="1">
              <a:buFontTx/>
              <a:buNone/>
            </a:pPr>
            <a:endParaRPr lang="en-US" altLang="en-US" sz="4400" b="1"/>
          </a:p>
          <a:p>
            <a:pPr algn="ctr" eaLnBrk="1" hangingPunct="1">
              <a:buFontTx/>
              <a:buNone/>
            </a:pPr>
            <a:r>
              <a:rPr lang="en-US" altLang="en-US" sz="4400" b="1"/>
              <a:t>Assume the attitude and you will </a:t>
            </a:r>
          </a:p>
          <a:p>
            <a:pPr algn="ctr" eaLnBrk="1" hangingPunct="1">
              <a:buFontTx/>
              <a:buNone/>
            </a:pPr>
            <a:r>
              <a:rPr lang="en-US" altLang="en-US" sz="4400" b="1"/>
              <a:t>develop the attribute.</a:t>
            </a:r>
            <a:endParaRPr lang="en-US" altLang="en-US" sz="4400"/>
          </a:p>
          <a:p>
            <a:pPr eaLnBrk="1" hangingPunct="1">
              <a:buFontTx/>
              <a:buNone/>
            </a:pPr>
            <a:r>
              <a:rPr lang="en-US" altLang="en-US" b="1"/>
              <a:t> </a:t>
            </a:r>
            <a:endParaRPr lang="en-US" altLang="en-US"/>
          </a:p>
          <a:p>
            <a:pPr eaLnBrk="1" hangingPunct="1"/>
            <a:endParaRPr lang="en-US" altLang="en-US"/>
          </a:p>
        </p:txBody>
      </p:sp>
      <p:sp>
        <p:nvSpPr>
          <p:cNvPr id="3" name="Title 2">
            <a:extLst>
              <a:ext uri="{FF2B5EF4-FFF2-40B4-BE49-F238E27FC236}">
                <a16:creationId xmlns:a16="http://schemas.microsoft.com/office/drawing/2014/main" id="{53CEAF94-CC32-41CA-B961-64D0B28E6049}"/>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Attitude Yields Attribute</a:t>
            </a:r>
          </a:p>
        </p:txBody>
      </p:sp>
      <p:sp>
        <p:nvSpPr>
          <p:cNvPr id="52228" name="Slide Number Placeholder 5">
            <a:extLst>
              <a:ext uri="{FF2B5EF4-FFF2-40B4-BE49-F238E27FC236}">
                <a16:creationId xmlns:a16="http://schemas.microsoft.com/office/drawing/2014/main" id="{005DA5C6-0E9A-4B43-8075-8AA9E00FFD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2519E87-9899-43D4-86A2-B862668A2E82}" type="slidenum">
              <a:rPr lang="en-US" altLang="en-US" sz="1200" smtClean="0">
                <a:latin typeface="Arial" panose="020B0604020202020204" pitchFamily="34" charset="0"/>
                <a:cs typeface="Arial" panose="020B0604020202020204" pitchFamily="34" charset="0"/>
              </a:rPr>
              <a:pPr>
                <a:spcBef>
                  <a:spcPct val="0"/>
                </a:spcBef>
                <a:buFontTx/>
                <a:buNone/>
              </a:pPr>
              <a:t>38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C5FB8-49A7-4720-9AC8-2C63FCE3623D}"/>
              </a:ext>
            </a:extLst>
          </p:cNvPr>
          <p:cNvSpPr>
            <a:spLocks noGrp="1"/>
          </p:cNvSpPr>
          <p:nvPr>
            <p:ph idx="1"/>
          </p:nvPr>
        </p:nvSpPr>
        <p:spPr>
          <a:xfrm>
            <a:off x="469900" y="1438275"/>
            <a:ext cx="8248650" cy="4703763"/>
          </a:xfrm>
        </p:spPr>
        <p:txBody>
          <a:bodyPr>
            <a:normAutofit fontScale="92500" lnSpcReduction="10000"/>
          </a:bodyPr>
          <a:lstStyle/>
          <a:p>
            <a:pPr marL="0" indent="0" eaLnBrk="1" hangingPunct="1">
              <a:buFontTx/>
              <a:buNone/>
              <a:defRPr/>
            </a:pPr>
            <a:r>
              <a:rPr lang="en-US" sz="3000" b="1" dirty="0">
                <a:cs typeface="+mn-cs"/>
              </a:rPr>
              <a:t>Step 1:</a:t>
            </a:r>
            <a:r>
              <a:rPr lang="en-US" sz="3000" dirty="0">
                <a:cs typeface="+mn-cs"/>
              </a:rPr>
              <a:t>	Name the purpose or challenge and 		describe the desired outcome</a:t>
            </a:r>
          </a:p>
          <a:p>
            <a:pPr marL="0" indent="0" eaLnBrk="1" hangingPunct="1">
              <a:buFontTx/>
              <a:buNone/>
              <a:defRPr/>
            </a:pPr>
            <a:r>
              <a:rPr lang="en-US" sz="3000" b="1" dirty="0">
                <a:cs typeface="+mn-cs"/>
              </a:rPr>
              <a:t>Step 2 :     </a:t>
            </a:r>
            <a:r>
              <a:rPr lang="en-US" sz="3000" dirty="0">
                <a:cs typeface="+mn-cs"/>
              </a:rPr>
              <a:t>Assess/Brainstorm possible 				approaches</a:t>
            </a:r>
          </a:p>
          <a:p>
            <a:pPr marL="0" indent="0" eaLnBrk="1" hangingPunct="1">
              <a:buFontTx/>
              <a:buNone/>
              <a:defRPr/>
            </a:pPr>
            <a:r>
              <a:rPr lang="en-US" sz="3000" b="1" dirty="0">
                <a:cs typeface="+mn-cs"/>
              </a:rPr>
              <a:t>Step 3:</a:t>
            </a:r>
            <a:r>
              <a:rPr lang="en-US" sz="3000" dirty="0">
                <a:cs typeface="+mn-cs"/>
              </a:rPr>
              <a:t>	Develop a plan of action</a:t>
            </a:r>
          </a:p>
          <a:p>
            <a:pPr marL="0" indent="0" eaLnBrk="1" hangingPunct="1">
              <a:buFontTx/>
              <a:buNone/>
              <a:defRPr/>
            </a:pPr>
            <a:r>
              <a:rPr lang="en-US" sz="3000" b="1" dirty="0">
                <a:cs typeface="+mn-cs"/>
              </a:rPr>
              <a:t>Step 4:</a:t>
            </a:r>
            <a:r>
              <a:rPr lang="en-US" sz="3000" dirty="0">
                <a:cs typeface="+mn-cs"/>
              </a:rPr>
              <a:t>	Set deadlines</a:t>
            </a:r>
          </a:p>
          <a:p>
            <a:pPr marL="0" indent="0" eaLnBrk="1" hangingPunct="1">
              <a:buFontTx/>
              <a:buNone/>
              <a:defRPr/>
            </a:pPr>
            <a:r>
              <a:rPr lang="en-US" sz="3000" b="1" dirty="0">
                <a:cs typeface="+mn-cs"/>
              </a:rPr>
              <a:t>Step 5:</a:t>
            </a:r>
            <a:r>
              <a:rPr lang="en-US" sz="3000" dirty="0">
                <a:cs typeface="+mn-cs"/>
              </a:rPr>
              <a:t>	Establish standards/criteria for 			evaluation</a:t>
            </a:r>
          </a:p>
          <a:p>
            <a:pPr marL="0" indent="0" eaLnBrk="1" hangingPunct="1">
              <a:buFontTx/>
              <a:buNone/>
              <a:defRPr/>
            </a:pPr>
            <a:r>
              <a:rPr lang="en-US" sz="3000" b="1" dirty="0">
                <a:cs typeface="+mn-cs"/>
              </a:rPr>
              <a:t>Step 6:</a:t>
            </a:r>
            <a:r>
              <a:rPr lang="en-US" sz="3000" dirty="0">
                <a:cs typeface="+mn-cs"/>
              </a:rPr>
              <a:t>	Facilitate action</a:t>
            </a:r>
          </a:p>
          <a:p>
            <a:pPr marL="0" indent="0" eaLnBrk="1" hangingPunct="1">
              <a:buFontTx/>
              <a:buNone/>
              <a:defRPr/>
            </a:pPr>
            <a:r>
              <a:rPr lang="en-US" sz="3000" b="1" dirty="0">
                <a:cs typeface="+mn-cs"/>
              </a:rPr>
              <a:t>Step 7:</a:t>
            </a:r>
            <a:r>
              <a:rPr lang="en-US" sz="3000" dirty="0">
                <a:cs typeface="+mn-cs"/>
              </a:rPr>
              <a:t>	Follow through </a:t>
            </a:r>
          </a:p>
          <a:p>
            <a:pPr eaLnBrk="1" hangingPunct="1">
              <a:defRPr/>
            </a:pPr>
            <a:endParaRPr lang="en-US" dirty="0">
              <a:cs typeface="+mn-cs"/>
            </a:endParaRPr>
          </a:p>
        </p:txBody>
      </p:sp>
      <p:sp>
        <p:nvSpPr>
          <p:cNvPr id="3" name="Title 2">
            <a:extLst>
              <a:ext uri="{FF2B5EF4-FFF2-40B4-BE49-F238E27FC236}">
                <a16:creationId xmlns:a16="http://schemas.microsoft.com/office/drawing/2014/main" id="{41F4FA6A-CAD6-47E1-AF89-2BC331FEB884}"/>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effectLst>
                  <a:outerShdw blurRad="50800" dist="38100" algn="tr" rotWithShape="0">
                    <a:prstClr val="black">
                      <a:alpha val="40000"/>
                    </a:prstClr>
                  </a:outerShdw>
                </a:effectLst>
                <a:cs typeface="+mj-cs"/>
              </a:rPr>
              <a:t/>
            </a:r>
            <a:br>
              <a:rPr lang="en-US" dirty="0">
                <a:effectLst>
                  <a:outerShdw blurRad="50800" dist="38100" algn="tr" rotWithShape="0">
                    <a:prstClr val="black">
                      <a:alpha val="40000"/>
                    </a:prstClr>
                  </a:outerShdw>
                </a:effectLst>
                <a:cs typeface="+mj-cs"/>
              </a:rPr>
            </a:br>
            <a:r>
              <a:rPr lang="en-US" dirty="0">
                <a:effectLst>
                  <a:outerShdw blurRad="50800" dist="38100" algn="tr" rotWithShape="0">
                    <a:prstClr val="black">
                      <a:alpha val="40000"/>
                    </a:prstClr>
                  </a:outerShdw>
                </a:effectLst>
                <a:cs typeface="+mj-cs"/>
              </a:rPr>
              <a:t>Steps to Effective Coaching</a:t>
            </a:r>
            <a:r>
              <a:rPr lang="en-US" dirty="0">
                <a:cs typeface="+mj-cs"/>
              </a:rPr>
              <a:t/>
            </a:r>
            <a:br>
              <a:rPr lang="en-US" dirty="0">
                <a:cs typeface="+mj-cs"/>
              </a:rPr>
            </a:br>
            <a:endParaRPr lang="en-US" dirty="0">
              <a:cs typeface="+mj-cs"/>
            </a:endParaRPr>
          </a:p>
        </p:txBody>
      </p:sp>
      <p:sp>
        <p:nvSpPr>
          <p:cNvPr id="53252" name="Slide Number Placeholder 5">
            <a:extLst>
              <a:ext uri="{FF2B5EF4-FFF2-40B4-BE49-F238E27FC236}">
                <a16:creationId xmlns:a16="http://schemas.microsoft.com/office/drawing/2014/main" id="{14585A1A-F4FF-4FDF-9F9A-AD959CCB4A6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C90A684-9255-459D-9D8A-BA133F360667}" type="slidenum">
              <a:rPr lang="en-US" altLang="en-US" sz="1200" smtClean="0">
                <a:latin typeface="Arial" panose="020B0604020202020204" pitchFamily="34" charset="0"/>
                <a:cs typeface="Arial" panose="020B0604020202020204" pitchFamily="34" charset="0"/>
              </a:rPr>
              <a:pPr>
                <a:spcBef>
                  <a:spcPct val="0"/>
                </a:spcBef>
                <a:buFontTx/>
                <a:buNone/>
              </a:pPr>
              <a:t>39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FD68A7B0-1FFF-4F40-BAEC-ED19FE3D4D6C}"/>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7411" name="Content Placeholder 1">
            <a:extLst>
              <a:ext uri="{FF2B5EF4-FFF2-40B4-BE49-F238E27FC236}">
                <a16:creationId xmlns:a16="http://schemas.microsoft.com/office/drawing/2014/main" id="{A80C51A1-38E7-4382-8DDA-AF04DF71BD4B}"/>
              </a:ext>
            </a:extLst>
          </p:cNvPr>
          <p:cNvSpPr>
            <a:spLocks noGrp="1"/>
          </p:cNvSpPr>
          <p:nvPr>
            <p:ph idx="1"/>
          </p:nvPr>
        </p:nvSpPr>
        <p:spPr>
          <a:xfrm>
            <a:off x="469900" y="1438275"/>
            <a:ext cx="8248650" cy="4749800"/>
          </a:xfrm>
        </p:spPr>
        <p:txBody>
          <a:bodyPr/>
          <a:lstStyle/>
          <a:p>
            <a:pPr eaLnBrk="1" hangingPunct="1">
              <a:buFontTx/>
              <a:buNone/>
            </a:pPr>
            <a:r>
              <a:rPr lang="en-US" altLang="en-US" b="1"/>
              <a:t>Day Two</a:t>
            </a:r>
          </a:p>
          <a:p>
            <a:pPr eaLnBrk="1" hangingPunct="1"/>
            <a:r>
              <a:rPr lang="en-US" altLang="en-US"/>
              <a:t>Coaching (continued)</a:t>
            </a:r>
          </a:p>
          <a:p>
            <a:pPr eaLnBrk="1" hangingPunct="1"/>
            <a:r>
              <a:rPr lang="en-US" altLang="en-US"/>
              <a:t>The Middle/Work Phase Skills</a:t>
            </a:r>
          </a:p>
          <a:p>
            <a:pPr eaLnBrk="1" hangingPunct="1"/>
            <a:r>
              <a:rPr lang="en-US" altLang="en-US"/>
              <a:t>The Strength-Based, Solution-Focused Approach</a:t>
            </a:r>
          </a:p>
          <a:p>
            <a:pPr eaLnBrk="1" hangingPunct="1"/>
            <a:endParaRPr lang="en-US" altLang="en-US"/>
          </a:p>
        </p:txBody>
      </p:sp>
      <p:sp>
        <p:nvSpPr>
          <p:cNvPr id="17412" name="Slide Number Placeholder 6">
            <a:extLst>
              <a:ext uri="{FF2B5EF4-FFF2-40B4-BE49-F238E27FC236}">
                <a16:creationId xmlns:a16="http://schemas.microsoft.com/office/drawing/2014/main" id="{5B199422-1B48-4426-A01A-4283185E80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7C8EE69-D68B-43BB-9603-A1B1074811ED}" type="slidenum">
              <a:rPr lang="en-US" altLang="en-US" sz="1200" smtClean="0">
                <a:latin typeface="Arial" panose="020B0604020202020204" pitchFamily="34" charset="0"/>
                <a:cs typeface="Arial" panose="020B0604020202020204" pitchFamily="34" charset="0"/>
              </a:rPr>
              <a:pPr>
                <a:spcBef>
                  <a:spcPct val="0"/>
                </a:spcBef>
                <a:buFontTx/>
                <a:buNone/>
              </a:pPr>
              <a:t>4</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79D13D8-885E-4D49-B10E-2559BEC3AB41}"/>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9A5AE314-DF09-46CB-B037-79B3410EE7DE}"/>
              </a:ext>
            </a:extLst>
          </p:cNvPr>
          <p:cNvSpPr>
            <a:spLocks noGrp="1"/>
          </p:cNvSpPr>
          <p:nvPr>
            <p:ph idx="1"/>
          </p:nvPr>
        </p:nvSpPr>
        <p:spPr>
          <a:xfrm>
            <a:off x="469900" y="1438275"/>
            <a:ext cx="8248650" cy="4718050"/>
          </a:xfrm>
        </p:spPr>
        <p:txBody>
          <a:bodyPr/>
          <a:lstStyle/>
          <a:p>
            <a:pPr eaLnBrk="1" hangingPunct="1">
              <a:buFontTx/>
              <a:buNone/>
            </a:pPr>
            <a:r>
              <a:rPr lang="en-US" altLang="en-US" b="1"/>
              <a:t>Day One</a:t>
            </a:r>
            <a:endParaRPr lang="en-US" altLang="en-US" sz="2800"/>
          </a:p>
          <a:p>
            <a:pPr eaLnBrk="1" hangingPunct="1"/>
            <a:r>
              <a:rPr lang="en-US" altLang="en-US"/>
              <a:t>Introduction</a:t>
            </a:r>
            <a:endParaRPr lang="en-US" altLang="en-US" sz="2800"/>
          </a:p>
          <a:p>
            <a:pPr eaLnBrk="1" hangingPunct="1"/>
            <a:r>
              <a:rPr lang="en-US" altLang="en-US"/>
              <a:t>Managing Time Based on Priorities</a:t>
            </a:r>
            <a:endParaRPr lang="en-US" altLang="en-US" sz="2800"/>
          </a:p>
          <a:p>
            <a:pPr eaLnBrk="1" hangingPunct="1"/>
            <a:r>
              <a:rPr lang="en-US" altLang="en-US"/>
              <a:t>Introduction to the Performance Management Cycle</a:t>
            </a:r>
            <a:endParaRPr lang="en-US" altLang="en-US" sz="2800"/>
          </a:p>
          <a:p>
            <a:pPr eaLnBrk="1" hangingPunct="1"/>
            <a:r>
              <a:rPr lang="en-US" altLang="en-US"/>
              <a:t>Defining Standards</a:t>
            </a:r>
            <a:endParaRPr lang="en-US" altLang="en-US" sz="2800"/>
          </a:p>
          <a:p>
            <a:pPr eaLnBrk="1" hangingPunct="1"/>
            <a:r>
              <a:rPr lang="en-US" altLang="en-US"/>
              <a:t>Assessing Performance</a:t>
            </a:r>
          </a:p>
          <a:p>
            <a:pPr eaLnBrk="1" hangingPunct="1"/>
            <a:r>
              <a:rPr lang="en-US" altLang="en-US"/>
              <a:t>Planning Performance Improvement</a:t>
            </a:r>
          </a:p>
          <a:p>
            <a:pPr eaLnBrk="1" hangingPunct="1"/>
            <a:r>
              <a:rPr lang="en-US" altLang="en-US"/>
              <a:t>Coaching</a:t>
            </a:r>
          </a:p>
          <a:p>
            <a:pPr eaLnBrk="1" hangingPunct="1"/>
            <a:endParaRPr lang="en-US" altLang="en-US"/>
          </a:p>
          <a:p>
            <a:pPr eaLnBrk="1" hangingPunct="1">
              <a:buFontTx/>
              <a:buNone/>
            </a:pPr>
            <a:endParaRPr lang="en-US" altLang="en-US"/>
          </a:p>
          <a:p>
            <a:pPr eaLnBrk="1" hangingPunct="1"/>
            <a:endParaRPr lang="en-US" altLang="en-US"/>
          </a:p>
        </p:txBody>
      </p:sp>
      <p:sp>
        <p:nvSpPr>
          <p:cNvPr id="54275" name="Title 2">
            <a:extLst>
              <a:ext uri="{FF2B5EF4-FFF2-40B4-BE49-F238E27FC236}">
                <a16:creationId xmlns:a16="http://schemas.microsoft.com/office/drawing/2014/main" id="{79553CEF-A9BA-4F7F-8367-9BC54E5AC9E6}"/>
              </a:ext>
            </a:extLst>
          </p:cNvPr>
          <p:cNvSpPr>
            <a:spLocks noGrp="1"/>
          </p:cNvSpPr>
          <p:nvPr>
            <p:ph type="title"/>
          </p:nvPr>
        </p:nvSpPr>
        <p:spPr>
          <a:xfrm>
            <a:off x="469900" y="793750"/>
            <a:ext cx="8229600" cy="590550"/>
          </a:xfrm>
        </p:spPr>
        <p:txBody>
          <a:bodyPr/>
          <a:lstStyle/>
          <a:p>
            <a:pPr algn="ctr" eaLnBrk="1" hangingPunct="1"/>
            <a:r>
              <a:rPr lang="en-US" altLang="en-US" sz="2400"/>
              <a:t>Agenda</a:t>
            </a:r>
          </a:p>
        </p:txBody>
      </p:sp>
      <p:sp>
        <p:nvSpPr>
          <p:cNvPr id="6" name="Right Arrow 5">
            <a:extLst>
              <a:ext uri="{FF2B5EF4-FFF2-40B4-BE49-F238E27FC236}">
                <a16:creationId xmlns:a16="http://schemas.microsoft.com/office/drawing/2014/main" id="{D86EDAFF-8AAD-4DF9-9E83-6EF8739C9F4B}"/>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277" name="Slide Number Placeholder 6">
            <a:extLst>
              <a:ext uri="{FF2B5EF4-FFF2-40B4-BE49-F238E27FC236}">
                <a16:creationId xmlns:a16="http://schemas.microsoft.com/office/drawing/2014/main" id="{760955E8-2EBE-4CA6-9D3A-7618A98440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A87E0B8-A7E7-4EA6-9E5E-8B7788297849}" type="slidenum">
              <a:rPr lang="en-US" altLang="en-US" sz="1200" smtClean="0">
                <a:latin typeface="Arial" panose="020B0604020202020204" pitchFamily="34" charset="0"/>
                <a:cs typeface="Arial" panose="020B0604020202020204" pitchFamily="34" charset="0"/>
              </a:rPr>
              <a:pPr>
                <a:spcBef>
                  <a:spcPct val="0"/>
                </a:spcBef>
                <a:buFontTx/>
                <a:buNone/>
              </a:pPr>
              <a:t>40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89C4EBDC-F825-4EC7-9157-F2AD2F722AA7}"/>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55299" name="Content Placeholder 1">
            <a:extLst>
              <a:ext uri="{FF2B5EF4-FFF2-40B4-BE49-F238E27FC236}">
                <a16:creationId xmlns:a16="http://schemas.microsoft.com/office/drawing/2014/main" id="{D960D50A-6107-498E-AFEF-DA745069B3FB}"/>
              </a:ext>
            </a:extLst>
          </p:cNvPr>
          <p:cNvSpPr>
            <a:spLocks noGrp="1"/>
          </p:cNvSpPr>
          <p:nvPr>
            <p:ph idx="1"/>
          </p:nvPr>
        </p:nvSpPr>
        <p:spPr>
          <a:xfrm>
            <a:off x="469900" y="1438275"/>
            <a:ext cx="8248650" cy="4718050"/>
          </a:xfrm>
        </p:spPr>
        <p:txBody>
          <a:bodyPr/>
          <a:lstStyle/>
          <a:p>
            <a:pPr eaLnBrk="1" hangingPunct="1">
              <a:buFontTx/>
              <a:buNone/>
            </a:pPr>
            <a:r>
              <a:rPr lang="en-US" altLang="en-US" b="1"/>
              <a:t>Day Two</a:t>
            </a:r>
          </a:p>
          <a:p>
            <a:pPr eaLnBrk="1" hangingPunct="1"/>
            <a:r>
              <a:rPr lang="en-US" altLang="en-US"/>
              <a:t>Coaching (continued)</a:t>
            </a:r>
          </a:p>
          <a:p>
            <a:pPr eaLnBrk="1" hangingPunct="1"/>
            <a:r>
              <a:rPr lang="en-US" altLang="en-US"/>
              <a:t>The Middle/Work Phase Skills</a:t>
            </a:r>
          </a:p>
          <a:p>
            <a:pPr eaLnBrk="1" hangingPunct="1"/>
            <a:r>
              <a:rPr lang="en-US" altLang="en-US"/>
              <a:t>The Strength-Based, Solution-Focused Approach</a:t>
            </a:r>
          </a:p>
          <a:p>
            <a:pPr eaLnBrk="1" hangingPunct="1"/>
            <a:endParaRPr lang="en-US" altLang="en-US"/>
          </a:p>
        </p:txBody>
      </p:sp>
      <p:sp>
        <p:nvSpPr>
          <p:cNvPr id="55300" name="Slide Number Placeholder 6">
            <a:extLst>
              <a:ext uri="{FF2B5EF4-FFF2-40B4-BE49-F238E27FC236}">
                <a16:creationId xmlns:a16="http://schemas.microsoft.com/office/drawing/2014/main" id="{E90A59B9-C714-424A-8866-F22993DA2C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0195F1F-2A55-481C-A731-43B7B37CF1A5}" type="slidenum">
              <a:rPr lang="en-US" altLang="en-US" sz="1200" smtClean="0">
                <a:latin typeface="Arial" panose="020B0604020202020204" pitchFamily="34" charset="0"/>
                <a:cs typeface="Arial" panose="020B0604020202020204" pitchFamily="34" charset="0"/>
              </a:rPr>
              <a:pPr>
                <a:spcBef>
                  <a:spcPct val="0"/>
                </a:spcBef>
                <a:buFontTx/>
                <a:buNone/>
              </a:pPr>
              <a:t>41</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F91C5B19-49C3-48FF-9E07-F35502D62DE7}"/>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04C2A882-7490-48A3-BBCD-A615724D3E11}"/>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56323" name="Content Placeholder 1">
            <a:extLst>
              <a:ext uri="{FF2B5EF4-FFF2-40B4-BE49-F238E27FC236}">
                <a16:creationId xmlns:a16="http://schemas.microsoft.com/office/drawing/2014/main" id="{F42E833E-C63E-4133-B68F-5888D72DECFF}"/>
              </a:ext>
            </a:extLst>
          </p:cNvPr>
          <p:cNvSpPr>
            <a:spLocks noGrp="1"/>
          </p:cNvSpPr>
          <p:nvPr>
            <p:ph idx="1"/>
          </p:nvPr>
        </p:nvSpPr>
        <p:spPr>
          <a:xfrm>
            <a:off x="469900" y="1393825"/>
            <a:ext cx="8248650" cy="4748213"/>
          </a:xfrm>
        </p:spPr>
        <p:txBody>
          <a:bodyPr/>
          <a:lstStyle/>
          <a:p>
            <a:pPr eaLnBrk="1" hangingPunct="1">
              <a:buFontTx/>
              <a:buNone/>
            </a:pPr>
            <a:r>
              <a:rPr lang="en-US" altLang="en-US" b="1"/>
              <a:t>Day Three</a:t>
            </a:r>
          </a:p>
          <a:p>
            <a:pPr eaLnBrk="1" hangingPunct="1"/>
            <a:r>
              <a:rPr lang="en-US" altLang="en-US"/>
              <a:t>Reflective Supervision </a:t>
            </a:r>
          </a:p>
          <a:p>
            <a:pPr eaLnBrk="1" hangingPunct="1"/>
            <a:r>
              <a:rPr lang="en-US" altLang="en-US"/>
              <a:t>Supporting Critical Thinking </a:t>
            </a:r>
          </a:p>
          <a:p>
            <a:pPr eaLnBrk="1" hangingPunct="1"/>
            <a:r>
              <a:rPr lang="en-US" altLang="en-US"/>
              <a:t>The Teacher and Learner</a:t>
            </a:r>
          </a:p>
          <a:p>
            <a:pPr eaLnBrk="1" hangingPunct="1"/>
            <a:endParaRPr lang="en-US" altLang="en-US"/>
          </a:p>
          <a:p>
            <a:pPr eaLnBrk="1" hangingPunct="1"/>
            <a:endParaRPr lang="en-US" altLang="en-US"/>
          </a:p>
          <a:p>
            <a:pPr eaLnBrk="1" hangingPunct="1"/>
            <a:endParaRPr lang="en-US" altLang="en-US"/>
          </a:p>
        </p:txBody>
      </p:sp>
      <p:sp>
        <p:nvSpPr>
          <p:cNvPr id="56324" name="Slide Number Placeholder 6">
            <a:extLst>
              <a:ext uri="{FF2B5EF4-FFF2-40B4-BE49-F238E27FC236}">
                <a16:creationId xmlns:a16="http://schemas.microsoft.com/office/drawing/2014/main" id="{4FE0607B-DA82-4EC8-AF2D-758264BE7B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2650464-D73E-46AF-B4D3-68C3E5D2B66A}" type="slidenum">
              <a:rPr lang="en-US" altLang="en-US" sz="1200" smtClean="0">
                <a:latin typeface="Arial" panose="020B0604020202020204" pitchFamily="34" charset="0"/>
                <a:cs typeface="Arial" panose="020B0604020202020204" pitchFamily="34" charset="0"/>
              </a:rPr>
              <a:pPr>
                <a:spcBef>
                  <a:spcPct val="0"/>
                </a:spcBef>
                <a:buFontTx/>
                <a:buNone/>
              </a:pPr>
              <a:t>42</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103E75BA-1C3F-44FD-88B6-0D4551E8B08B}"/>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EBF73141-06BB-4D89-BB5A-0E89A95F8149}"/>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57347" name="Content Placeholder 1">
            <a:extLst>
              <a:ext uri="{FF2B5EF4-FFF2-40B4-BE49-F238E27FC236}">
                <a16:creationId xmlns:a16="http://schemas.microsoft.com/office/drawing/2014/main" id="{7BD5049B-F2CA-4A09-B645-D327E79274D6}"/>
              </a:ext>
            </a:extLst>
          </p:cNvPr>
          <p:cNvSpPr>
            <a:spLocks noGrp="1"/>
          </p:cNvSpPr>
          <p:nvPr>
            <p:ph idx="1"/>
          </p:nvPr>
        </p:nvSpPr>
        <p:spPr>
          <a:xfrm>
            <a:off x="469900" y="1438275"/>
            <a:ext cx="8248650" cy="4718050"/>
          </a:xfrm>
        </p:spPr>
        <p:txBody>
          <a:bodyPr/>
          <a:lstStyle/>
          <a:p>
            <a:pPr eaLnBrk="1" hangingPunct="1">
              <a:buFontTx/>
              <a:buNone/>
            </a:pPr>
            <a:r>
              <a:rPr lang="en-US" altLang="en-US" b="1" dirty="0"/>
              <a:t>Day Four</a:t>
            </a:r>
          </a:p>
          <a:p>
            <a:pPr eaLnBrk="1" hangingPunct="1"/>
            <a:r>
              <a:rPr lang="en-US" altLang="en-US" dirty="0"/>
              <a:t>Putting it All Together</a:t>
            </a:r>
          </a:p>
          <a:p>
            <a:pPr eaLnBrk="1" hangingPunct="1"/>
            <a:r>
              <a:rPr lang="en-US" altLang="en-US" dirty="0"/>
              <a:t>Transfer of Learning</a:t>
            </a:r>
          </a:p>
          <a:p>
            <a:pPr eaLnBrk="1" hangingPunct="1"/>
            <a:r>
              <a:rPr lang="en-US" altLang="en-US" dirty="0"/>
              <a:t>Introduction to Foundations of Child Welfare Practice</a:t>
            </a:r>
          </a:p>
          <a:p>
            <a:pPr eaLnBrk="1" hangingPunct="1"/>
            <a:r>
              <a:rPr lang="en-US" altLang="en-US" dirty="0"/>
              <a:t>Performance Evaluations</a:t>
            </a:r>
          </a:p>
          <a:p>
            <a:pPr eaLnBrk="1" hangingPunct="1"/>
            <a:r>
              <a:rPr lang="en-US" altLang="en-US" dirty="0"/>
              <a:t>Transferring of Learning and Evaluation </a:t>
            </a:r>
          </a:p>
          <a:p>
            <a:pPr eaLnBrk="1" hangingPunct="1"/>
            <a:endParaRPr lang="en-US" altLang="en-US" dirty="0"/>
          </a:p>
          <a:p>
            <a:pPr eaLnBrk="1" hangingPunct="1"/>
            <a:endParaRPr lang="en-US" altLang="en-US" dirty="0"/>
          </a:p>
          <a:p>
            <a:pPr eaLnBrk="1" hangingPunct="1"/>
            <a:endParaRPr lang="en-US" altLang="en-US" dirty="0"/>
          </a:p>
        </p:txBody>
      </p:sp>
      <p:sp>
        <p:nvSpPr>
          <p:cNvPr id="57348" name="Slide Number Placeholder 5">
            <a:extLst>
              <a:ext uri="{FF2B5EF4-FFF2-40B4-BE49-F238E27FC236}">
                <a16:creationId xmlns:a16="http://schemas.microsoft.com/office/drawing/2014/main" id="{D7D9CE1E-6B0C-4A39-9973-806480F9EC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55A44A9-C2E4-4978-B31C-12CB9BE77D5B}" type="slidenum">
              <a:rPr lang="en-US" altLang="en-US" sz="1200" smtClean="0">
                <a:latin typeface="Arial" panose="020B0604020202020204" pitchFamily="34" charset="0"/>
                <a:cs typeface="Arial" panose="020B0604020202020204" pitchFamily="34" charset="0"/>
              </a:rPr>
              <a:pPr>
                <a:spcBef>
                  <a:spcPct val="0"/>
                </a:spcBef>
                <a:buFontTx/>
                <a:buNone/>
              </a:pPr>
              <a:t>43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E2A3DF-D4B1-46F7-B514-ED8BE8A8B97A}"/>
              </a:ext>
            </a:extLst>
          </p:cNvPr>
          <p:cNvSpPr>
            <a:spLocks noGrp="1"/>
          </p:cNvSpPr>
          <p:nvPr>
            <p:ph idx="1"/>
          </p:nvPr>
        </p:nvSpPr>
        <p:spPr>
          <a:xfrm>
            <a:off x="469900" y="1438275"/>
            <a:ext cx="8248650" cy="4703763"/>
          </a:xfrm>
        </p:spPr>
        <p:txBody>
          <a:bodyPr>
            <a:normAutofit fontScale="92500" lnSpcReduction="10000"/>
          </a:bodyPr>
          <a:lstStyle/>
          <a:p>
            <a:pPr marL="0" indent="0" eaLnBrk="1" hangingPunct="1">
              <a:buFontTx/>
              <a:buNone/>
              <a:defRPr/>
            </a:pPr>
            <a:r>
              <a:rPr lang="en-US" sz="3000" b="1" dirty="0">
                <a:cs typeface="+mn-cs"/>
              </a:rPr>
              <a:t>Step 1:</a:t>
            </a:r>
            <a:r>
              <a:rPr lang="en-US" sz="3000" dirty="0">
                <a:cs typeface="+mn-cs"/>
              </a:rPr>
              <a:t>	Name the purpose or challenge and 		describe the desired outcome</a:t>
            </a:r>
          </a:p>
          <a:p>
            <a:pPr marL="0" indent="0" eaLnBrk="1" hangingPunct="1">
              <a:buFontTx/>
              <a:buNone/>
              <a:defRPr/>
            </a:pPr>
            <a:r>
              <a:rPr lang="en-US" sz="3000" b="1" dirty="0">
                <a:cs typeface="+mn-cs"/>
              </a:rPr>
              <a:t>Step 2 :     </a:t>
            </a:r>
            <a:r>
              <a:rPr lang="en-US" sz="3000" dirty="0">
                <a:cs typeface="+mn-cs"/>
              </a:rPr>
              <a:t>Assess/Brainstorm possible 				approaches</a:t>
            </a:r>
          </a:p>
          <a:p>
            <a:pPr marL="0" indent="0" eaLnBrk="1" hangingPunct="1">
              <a:buFontTx/>
              <a:buNone/>
              <a:defRPr/>
            </a:pPr>
            <a:r>
              <a:rPr lang="en-US" sz="3000" b="1" dirty="0">
                <a:cs typeface="+mn-cs"/>
              </a:rPr>
              <a:t>Step 3:</a:t>
            </a:r>
            <a:r>
              <a:rPr lang="en-US" sz="3000" dirty="0">
                <a:cs typeface="+mn-cs"/>
              </a:rPr>
              <a:t>	Develop a plan of action</a:t>
            </a:r>
          </a:p>
          <a:p>
            <a:pPr marL="0" indent="0" eaLnBrk="1" hangingPunct="1">
              <a:buFontTx/>
              <a:buNone/>
              <a:defRPr/>
            </a:pPr>
            <a:r>
              <a:rPr lang="en-US" sz="3000" b="1" dirty="0">
                <a:cs typeface="+mn-cs"/>
              </a:rPr>
              <a:t>Step 4:</a:t>
            </a:r>
            <a:r>
              <a:rPr lang="en-US" sz="3000" dirty="0">
                <a:cs typeface="+mn-cs"/>
              </a:rPr>
              <a:t>	Set deadlines</a:t>
            </a:r>
          </a:p>
          <a:p>
            <a:pPr marL="0" indent="0" eaLnBrk="1" hangingPunct="1">
              <a:buFontTx/>
              <a:buNone/>
              <a:defRPr/>
            </a:pPr>
            <a:r>
              <a:rPr lang="en-US" sz="3000" b="1" dirty="0">
                <a:cs typeface="+mn-cs"/>
              </a:rPr>
              <a:t>Step 5:</a:t>
            </a:r>
            <a:r>
              <a:rPr lang="en-US" sz="3000" dirty="0">
                <a:cs typeface="+mn-cs"/>
              </a:rPr>
              <a:t>	Establish standards/criteria for 			evaluation</a:t>
            </a:r>
          </a:p>
          <a:p>
            <a:pPr marL="0" indent="0" eaLnBrk="1" hangingPunct="1">
              <a:buFontTx/>
              <a:buNone/>
              <a:defRPr/>
            </a:pPr>
            <a:r>
              <a:rPr lang="en-US" sz="3000" b="1" dirty="0">
                <a:cs typeface="+mn-cs"/>
              </a:rPr>
              <a:t>Step 6:</a:t>
            </a:r>
            <a:r>
              <a:rPr lang="en-US" sz="3000" dirty="0">
                <a:cs typeface="+mn-cs"/>
              </a:rPr>
              <a:t>	Facilitate action</a:t>
            </a:r>
          </a:p>
          <a:p>
            <a:pPr marL="0" indent="0" eaLnBrk="1" hangingPunct="1">
              <a:buFontTx/>
              <a:buNone/>
              <a:defRPr/>
            </a:pPr>
            <a:r>
              <a:rPr lang="en-US" sz="3000" b="1" dirty="0">
                <a:cs typeface="+mn-cs"/>
              </a:rPr>
              <a:t>Step 7:</a:t>
            </a:r>
            <a:r>
              <a:rPr lang="en-US" sz="3000" dirty="0">
                <a:cs typeface="+mn-cs"/>
              </a:rPr>
              <a:t>	Follow through </a:t>
            </a:r>
          </a:p>
          <a:p>
            <a:pPr eaLnBrk="1" hangingPunct="1">
              <a:defRPr/>
            </a:pPr>
            <a:endParaRPr lang="en-US" dirty="0">
              <a:cs typeface="+mn-cs"/>
            </a:endParaRPr>
          </a:p>
        </p:txBody>
      </p:sp>
      <p:sp>
        <p:nvSpPr>
          <p:cNvPr id="3" name="Title 2">
            <a:extLst>
              <a:ext uri="{FF2B5EF4-FFF2-40B4-BE49-F238E27FC236}">
                <a16:creationId xmlns:a16="http://schemas.microsoft.com/office/drawing/2014/main" id="{09A35829-CCE7-4933-A341-B2D5F181C065}"/>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effectLst>
                  <a:outerShdw blurRad="50800" dist="38100" algn="tr" rotWithShape="0">
                    <a:prstClr val="black">
                      <a:alpha val="40000"/>
                    </a:prstClr>
                  </a:outerShdw>
                </a:effectLst>
                <a:cs typeface="+mj-cs"/>
              </a:rPr>
              <a:t/>
            </a:r>
            <a:br>
              <a:rPr lang="en-US" dirty="0">
                <a:effectLst>
                  <a:outerShdw blurRad="50800" dist="38100" algn="tr" rotWithShape="0">
                    <a:prstClr val="black">
                      <a:alpha val="40000"/>
                    </a:prstClr>
                  </a:outerShdw>
                </a:effectLst>
                <a:cs typeface="+mj-cs"/>
              </a:rPr>
            </a:br>
            <a:r>
              <a:rPr lang="en-US" dirty="0">
                <a:effectLst>
                  <a:outerShdw blurRad="50800" dist="38100" algn="tr" rotWithShape="0">
                    <a:prstClr val="black">
                      <a:alpha val="40000"/>
                    </a:prstClr>
                  </a:outerShdw>
                </a:effectLst>
                <a:cs typeface="+mj-cs"/>
              </a:rPr>
              <a:t>Steps to Effective Coaching</a:t>
            </a:r>
            <a:r>
              <a:rPr lang="en-US" dirty="0">
                <a:cs typeface="+mj-cs"/>
              </a:rPr>
              <a:t/>
            </a:r>
            <a:br>
              <a:rPr lang="en-US" dirty="0">
                <a:cs typeface="+mj-cs"/>
              </a:rPr>
            </a:br>
            <a:endParaRPr lang="en-US" dirty="0">
              <a:cs typeface="+mj-cs"/>
            </a:endParaRPr>
          </a:p>
        </p:txBody>
      </p:sp>
      <p:sp>
        <p:nvSpPr>
          <p:cNvPr id="58372" name="Slide Number Placeholder 5">
            <a:extLst>
              <a:ext uri="{FF2B5EF4-FFF2-40B4-BE49-F238E27FC236}">
                <a16:creationId xmlns:a16="http://schemas.microsoft.com/office/drawing/2014/main" id="{7EF9B742-34F3-4FE1-9AF1-D060AED604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2D393E4-0B70-4D78-AAD0-67BB0D436495}" type="slidenum">
              <a:rPr lang="en-US" altLang="en-US" sz="1200" smtClean="0">
                <a:latin typeface="Arial" panose="020B0604020202020204" pitchFamily="34" charset="0"/>
                <a:cs typeface="Arial" panose="020B0604020202020204" pitchFamily="34" charset="0"/>
              </a:rPr>
              <a:pPr>
                <a:spcBef>
                  <a:spcPct val="0"/>
                </a:spcBef>
                <a:buFontTx/>
                <a:buNone/>
              </a:pPr>
              <a:t>44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68B35-1C7D-4150-80C0-AB91373D6074}"/>
              </a:ext>
            </a:extLst>
          </p:cNvPr>
          <p:cNvSpPr>
            <a:spLocks noGrp="1"/>
          </p:cNvSpPr>
          <p:nvPr>
            <p:ph idx="1"/>
          </p:nvPr>
        </p:nvSpPr>
        <p:spPr>
          <a:xfrm>
            <a:off x="469900" y="1438275"/>
            <a:ext cx="8248650" cy="4718050"/>
          </a:xfrm>
        </p:spPr>
        <p:txBody>
          <a:bodyPr>
            <a:normAutofit/>
          </a:bodyPr>
          <a:lstStyle/>
          <a:p>
            <a:pPr eaLnBrk="1" hangingPunct="1">
              <a:spcAft>
                <a:spcPts val="1800"/>
              </a:spcAft>
              <a:defRPr/>
            </a:pPr>
            <a:r>
              <a:rPr lang="en-US" dirty="0"/>
              <a:t>Fosters productive working relationships;</a:t>
            </a:r>
          </a:p>
          <a:p>
            <a:pPr eaLnBrk="1" hangingPunct="1">
              <a:spcAft>
                <a:spcPts val="1800"/>
              </a:spcAft>
              <a:defRPr/>
            </a:pPr>
            <a:r>
              <a:rPr lang="en-US" dirty="0"/>
              <a:t>Provides opportunities for conveying appreciation;</a:t>
            </a:r>
          </a:p>
          <a:p>
            <a:pPr eaLnBrk="1" hangingPunct="1">
              <a:spcAft>
                <a:spcPts val="1800"/>
              </a:spcAft>
              <a:defRPr/>
            </a:pPr>
            <a:r>
              <a:rPr lang="en-US" dirty="0"/>
              <a:t>Fosters self-coaching behaviors; and</a:t>
            </a:r>
          </a:p>
          <a:p>
            <a:pPr eaLnBrk="1" hangingPunct="1">
              <a:spcAft>
                <a:spcPts val="1800"/>
              </a:spcAft>
              <a:defRPr/>
            </a:pPr>
            <a:r>
              <a:rPr lang="en-US" dirty="0"/>
              <a:t>Improves employee performance and morale.</a:t>
            </a:r>
          </a:p>
          <a:p>
            <a:pPr eaLnBrk="1" hangingPunct="1">
              <a:defRPr/>
            </a:pPr>
            <a:endParaRPr lang="en-US" dirty="0"/>
          </a:p>
          <a:p>
            <a:pPr eaLnBrk="1" hangingPunct="1">
              <a:defRPr/>
            </a:pPr>
            <a:endParaRPr lang="en-US" dirty="0"/>
          </a:p>
          <a:p>
            <a:pPr marL="0" indent="0" eaLnBrk="1" hangingPunct="1">
              <a:buFontTx/>
              <a:buNone/>
              <a:defRPr/>
            </a:pPr>
            <a:r>
              <a:rPr lang="en-US" sz="1600" dirty="0"/>
              <a:t>(Cook, 1999)</a:t>
            </a:r>
          </a:p>
          <a:p>
            <a:pPr algn="ctr" eaLnBrk="1" hangingPunct="1">
              <a:buFontTx/>
              <a:buNone/>
              <a:defRPr/>
            </a:pPr>
            <a:endParaRPr lang="en-US" b="1" dirty="0">
              <a:cs typeface="+mn-cs"/>
            </a:endParaRPr>
          </a:p>
        </p:txBody>
      </p:sp>
      <p:sp>
        <p:nvSpPr>
          <p:cNvPr id="3" name="Title 2">
            <a:extLst>
              <a:ext uri="{FF2B5EF4-FFF2-40B4-BE49-F238E27FC236}">
                <a16:creationId xmlns:a16="http://schemas.microsoft.com/office/drawing/2014/main" id="{860D18F9-892D-4EF2-A4EC-8A51D4951056}"/>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t>Environmental Benefits of Coaching</a:t>
            </a:r>
            <a:r>
              <a:rPr lang="en-US" dirty="0">
                <a:cs typeface="+mj-cs"/>
              </a:rPr>
              <a:t/>
            </a:r>
            <a:br>
              <a:rPr lang="en-US" dirty="0">
                <a:cs typeface="+mj-cs"/>
              </a:rPr>
            </a:br>
            <a:endParaRPr lang="en-US" dirty="0">
              <a:cs typeface="+mj-cs"/>
            </a:endParaRPr>
          </a:p>
        </p:txBody>
      </p:sp>
      <p:sp>
        <p:nvSpPr>
          <p:cNvPr id="59396" name="Slide Number Placeholder 6">
            <a:extLst>
              <a:ext uri="{FF2B5EF4-FFF2-40B4-BE49-F238E27FC236}">
                <a16:creationId xmlns:a16="http://schemas.microsoft.com/office/drawing/2014/main" id="{93D9D6F6-E2B3-4443-B91B-0F5390EBA1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75D0F28D-7B44-4F66-BAA1-F55D8ABD2052}" type="slidenum">
              <a:rPr lang="en-US" altLang="en-US" sz="1200" smtClean="0">
                <a:latin typeface="Arial" panose="020B0604020202020204" pitchFamily="34" charset="0"/>
                <a:cs typeface="Arial" panose="020B0604020202020204" pitchFamily="34" charset="0"/>
              </a:rPr>
              <a:pPr>
                <a:spcBef>
                  <a:spcPct val="0"/>
                </a:spcBef>
                <a:buFontTx/>
                <a:buNone/>
              </a:pPr>
              <a:t>45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1CC7693-C126-4792-BE1B-28BD637C1B10}"/>
              </a:ext>
            </a:extLst>
          </p:cNvPr>
          <p:cNvSpPr>
            <a:spLocks noGrp="1"/>
          </p:cNvSpPr>
          <p:nvPr>
            <p:ph type="title"/>
          </p:nvPr>
        </p:nvSpPr>
        <p:spPr>
          <a:xfrm>
            <a:off x="469900" y="793750"/>
            <a:ext cx="8229600" cy="590550"/>
          </a:xfrm>
        </p:spPr>
        <p:txBody>
          <a:bodyPr/>
          <a:lstStyle/>
          <a:p>
            <a:r>
              <a:rPr lang="en-US" altLang="en-US"/>
              <a:t/>
            </a:r>
            <a:br>
              <a:rPr lang="en-US" altLang="en-US"/>
            </a:br>
            <a:r>
              <a:rPr lang="en-US" altLang="en-US"/>
              <a:t/>
            </a:r>
            <a:br>
              <a:rPr lang="en-US" altLang="en-US"/>
            </a:br>
            <a:r>
              <a:rPr lang="en-US" altLang="en-US"/>
              <a:t>Considerations for Coaching Employees with Disabilities</a:t>
            </a:r>
            <a:br>
              <a:rPr lang="en-US" altLang="en-US"/>
            </a:br>
            <a:endParaRPr lang="en-US" altLang="en-US"/>
          </a:p>
        </p:txBody>
      </p:sp>
      <p:sp>
        <p:nvSpPr>
          <p:cNvPr id="60419" name="Content Placeholder 2">
            <a:extLst>
              <a:ext uri="{FF2B5EF4-FFF2-40B4-BE49-F238E27FC236}">
                <a16:creationId xmlns:a16="http://schemas.microsoft.com/office/drawing/2014/main" id="{4684A2A7-63F2-4BA4-947A-9B3BA93B3133}"/>
              </a:ext>
            </a:extLst>
          </p:cNvPr>
          <p:cNvSpPr>
            <a:spLocks noGrp="1"/>
          </p:cNvSpPr>
          <p:nvPr>
            <p:ph idx="1"/>
          </p:nvPr>
        </p:nvSpPr>
        <p:spPr>
          <a:xfrm>
            <a:off x="469900" y="1866900"/>
            <a:ext cx="8248650" cy="4044950"/>
          </a:xfrm>
        </p:spPr>
        <p:txBody>
          <a:bodyPr/>
          <a:lstStyle/>
          <a:p>
            <a:pPr>
              <a:spcAft>
                <a:spcPts val="600"/>
              </a:spcAft>
            </a:pPr>
            <a:r>
              <a:rPr lang="en-US" altLang="en-US"/>
              <a:t>Coach regularly. </a:t>
            </a:r>
          </a:p>
          <a:p>
            <a:pPr>
              <a:spcAft>
                <a:spcPts val="600"/>
              </a:spcAft>
            </a:pPr>
            <a:r>
              <a:rPr lang="en-US" altLang="en-US"/>
              <a:t>Make training materials, activities, facilities and instructions are accessible </a:t>
            </a:r>
          </a:p>
          <a:p>
            <a:pPr>
              <a:spcAft>
                <a:spcPts val="600"/>
              </a:spcAft>
            </a:pPr>
            <a:r>
              <a:rPr lang="en-US" altLang="en-US" b="1"/>
              <a:t> </a:t>
            </a:r>
            <a:r>
              <a:rPr lang="en-US" altLang="en-US"/>
              <a:t>Adapt your one-on-one coaching technique. </a:t>
            </a:r>
          </a:p>
          <a:p>
            <a:pPr>
              <a:spcAft>
                <a:spcPts val="600"/>
              </a:spcAft>
            </a:pPr>
            <a:r>
              <a:rPr lang="en-US" altLang="en-US"/>
              <a:t> Give effective feedback. </a:t>
            </a:r>
          </a:p>
          <a:p>
            <a:pPr>
              <a:spcAft>
                <a:spcPts val="600"/>
              </a:spcAft>
            </a:pPr>
            <a:r>
              <a:rPr lang="en-US" altLang="en-US"/>
              <a:t> Provide professional development opportunities. </a:t>
            </a:r>
          </a:p>
          <a:p>
            <a:pPr>
              <a:spcAft>
                <a:spcPts val="600"/>
              </a:spcAft>
            </a:pPr>
            <a:r>
              <a:rPr lang="en-US" altLang="en-US"/>
              <a:t> Determine necessary accommodations. </a:t>
            </a:r>
          </a:p>
          <a:p>
            <a:pPr>
              <a:spcAft>
                <a:spcPts val="600"/>
              </a:spcAft>
            </a:pPr>
            <a:r>
              <a:rPr lang="en-US" altLang="en-US"/>
              <a:t> Assign a peer coach. </a:t>
            </a:r>
          </a:p>
          <a:p>
            <a:endParaRPr lang="en-US" altLang="en-US"/>
          </a:p>
        </p:txBody>
      </p:sp>
      <p:sp>
        <p:nvSpPr>
          <p:cNvPr id="60420" name="Slide Number Placeholder 3">
            <a:extLst>
              <a:ext uri="{FF2B5EF4-FFF2-40B4-BE49-F238E27FC236}">
                <a16:creationId xmlns:a16="http://schemas.microsoft.com/office/drawing/2014/main" id="{AB5C1659-7901-4F69-B693-1CA6E1D3ED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62C55B2-10A7-41C4-8C34-1F1778B677F6}" type="slidenum">
              <a:rPr lang="en-US" altLang="en-US" sz="1200" smtClean="0">
                <a:latin typeface="Arial" panose="020B0604020202020204" pitchFamily="34" charset="0"/>
                <a:cs typeface="Arial" panose="020B0604020202020204" pitchFamily="34" charset="0"/>
              </a:rPr>
              <a:pPr>
                <a:spcBef>
                  <a:spcPct val="0"/>
                </a:spcBef>
                <a:buFontTx/>
                <a:buNone/>
              </a:pPr>
              <a:t>46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DD11406B-9559-423D-A907-349D1DDB16FE}"/>
              </a:ext>
            </a:extLst>
          </p:cNvPr>
          <p:cNvSpPr>
            <a:spLocks noGrp="1"/>
          </p:cNvSpPr>
          <p:nvPr>
            <p:ph idx="1"/>
          </p:nvPr>
        </p:nvSpPr>
        <p:spPr>
          <a:xfrm>
            <a:off x="469900" y="1438275"/>
            <a:ext cx="8248650" cy="4779963"/>
          </a:xfrm>
        </p:spPr>
        <p:txBody>
          <a:bodyPr/>
          <a:lstStyle/>
          <a:p>
            <a:pPr eaLnBrk="1" hangingPunct="1">
              <a:spcAft>
                <a:spcPts val="2400"/>
              </a:spcAft>
            </a:pPr>
            <a:r>
              <a:rPr lang="en-US" altLang="en-US" sz="4400"/>
              <a:t>Worker professional development</a:t>
            </a:r>
          </a:p>
          <a:p>
            <a:pPr eaLnBrk="1" hangingPunct="1">
              <a:spcAft>
                <a:spcPts val="2400"/>
              </a:spcAft>
            </a:pPr>
            <a:endParaRPr lang="en-US" altLang="en-US" sz="4400"/>
          </a:p>
          <a:p>
            <a:pPr eaLnBrk="1" hangingPunct="1">
              <a:spcAft>
                <a:spcPts val="2400"/>
              </a:spcAft>
            </a:pPr>
            <a:r>
              <a:rPr lang="en-US" altLang="en-US" sz="4400"/>
              <a:t>Case supervision. </a:t>
            </a:r>
          </a:p>
        </p:txBody>
      </p:sp>
      <p:sp>
        <p:nvSpPr>
          <p:cNvPr id="61443" name="Title 2">
            <a:extLst>
              <a:ext uri="{FF2B5EF4-FFF2-40B4-BE49-F238E27FC236}">
                <a16:creationId xmlns:a16="http://schemas.microsoft.com/office/drawing/2014/main" id="{971A0585-A670-4DD7-B602-20BB5BC14575}"/>
              </a:ext>
            </a:extLst>
          </p:cNvPr>
          <p:cNvSpPr>
            <a:spLocks noGrp="1"/>
          </p:cNvSpPr>
          <p:nvPr>
            <p:ph type="title"/>
          </p:nvPr>
        </p:nvSpPr>
        <p:spPr>
          <a:xfrm>
            <a:off x="469900" y="793750"/>
            <a:ext cx="8229600" cy="590550"/>
          </a:xfrm>
        </p:spPr>
        <p:txBody>
          <a:bodyPr/>
          <a:lstStyle/>
          <a:p>
            <a:pPr algn="ctr" eaLnBrk="1" hangingPunct="1"/>
            <a:r>
              <a:rPr lang="en-US" altLang="en-US" sz="2400"/>
              <a:t>Two Focus Areas in Individual Supervision</a:t>
            </a:r>
          </a:p>
        </p:txBody>
      </p:sp>
      <p:sp>
        <p:nvSpPr>
          <p:cNvPr id="61444" name="Slide Number Placeholder 5">
            <a:extLst>
              <a:ext uri="{FF2B5EF4-FFF2-40B4-BE49-F238E27FC236}">
                <a16:creationId xmlns:a16="http://schemas.microsoft.com/office/drawing/2014/main" id="{5BDE40DF-446E-45CE-9BC4-6596B3C552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835C881-88E8-4A34-B99D-490AEF1A6FBF}" type="slidenum">
              <a:rPr lang="en-US" altLang="en-US" sz="1200" smtClean="0">
                <a:latin typeface="Arial" panose="020B0604020202020204" pitchFamily="34" charset="0"/>
                <a:cs typeface="Arial" panose="020B0604020202020204" pitchFamily="34" charset="0"/>
              </a:rPr>
              <a:pPr>
                <a:spcBef>
                  <a:spcPct val="0"/>
                </a:spcBef>
                <a:buFontTx/>
                <a:buNone/>
              </a:pPr>
              <a:t>47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5DC1F25-AB09-43F6-8739-5105D3EDF066}"/>
              </a:ext>
            </a:extLst>
          </p:cNvPr>
          <p:cNvSpPr>
            <a:spLocks noGrp="1"/>
          </p:cNvSpPr>
          <p:nvPr>
            <p:ph type="title"/>
          </p:nvPr>
        </p:nvSpPr>
        <p:spPr>
          <a:xfrm>
            <a:off x="469900" y="793750"/>
            <a:ext cx="8229600" cy="590550"/>
          </a:xfrm>
        </p:spPr>
        <p:txBody>
          <a:bodyPr/>
          <a:lstStyle/>
          <a:p>
            <a:r>
              <a:rPr lang="en-US" altLang="en-US" sz="2400"/>
              <a:t>Supervisory Conferences: How Often?</a:t>
            </a:r>
          </a:p>
        </p:txBody>
      </p:sp>
      <p:sp>
        <p:nvSpPr>
          <p:cNvPr id="3" name="Content Placeholder 2">
            <a:extLst>
              <a:ext uri="{FF2B5EF4-FFF2-40B4-BE49-F238E27FC236}">
                <a16:creationId xmlns:a16="http://schemas.microsoft.com/office/drawing/2014/main" id="{D669ACA6-9767-4040-89CE-2C670346747F}"/>
              </a:ext>
            </a:extLst>
          </p:cNvPr>
          <p:cNvSpPr>
            <a:spLocks noGrp="1"/>
          </p:cNvSpPr>
          <p:nvPr>
            <p:ph idx="1"/>
          </p:nvPr>
        </p:nvSpPr>
        <p:spPr>
          <a:xfrm>
            <a:off x="469900" y="1438275"/>
            <a:ext cx="8248650" cy="4881563"/>
          </a:xfrm>
        </p:spPr>
        <p:txBody>
          <a:bodyPr/>
          <a:lstStyle/>
          <a:p>
            <a:pPr>
              <a:spcAft>
                <a:spcPts val="2400"/>
              </a:spcAft>
              <a:defRPr/>
            </a:pPr>
            <a:r>
              <a:rPr lang="en-US" dirty="0"/>
              <a:t>Difficulty of the specific standards assigned;</a:t>
            </a:r>
          </a:p>
          <a:p>
            <a:pPr>
              <a:spcAft>
                <a:spcPts val="2400"/>
              </a:spcAft>
              <a:defRPr/>
            </a:pPr>
            <a:r>
              <a:rPr lang="en-US" dirty="0"/>
              <a:t>How structured or unstructured is the work environment;</a:t>
            </a:r>
          </a:p>
          <a:p>
            <a:pPr>
              <a:spcAft>
                <a:spcPts val="2400"/>
              </a:spcAft>
              <a:defRPr/>
            </a:pPr>
            <a:r>
              <a:rPr lang="en-US" dirty="0"/>
              <a:t>Number of alternatives, or how repetitious or how different each time is the policy application; and</a:t>
            </a:r>
          </a:p>
          <a:p>
            <a:pPr>
              <a:spcAft>
                <a:spcPts val="2400"/>
              </a:spcAft>
              <a:defRPr/>
            </a:pPr>
            <a:r>
              <a:rPr lang="en-US" dirty="0"/>
              <a:t>The combined degree of employee competence, confidence and commitment.</a:t>
            </a:r>
          </a:p>
          <a:p>
            <a:pPr marL="0" indent="0">
              <a:buFontTx/>
              <a:buNone/>
              <a:defRPr/>
            </a:pPr>
            <a:endParaRPr lang="en-US" dirty="0"/>
          </a:p>
        </p:txBody>
      </p:sp>
      <p:sp>
        <p:nvSpPr>
          <p:cNvPr id="62468" name="Slide Number Placeholder 3">
            <a:extLst>
              <a:ext uri="{FF2B5EF4-FFF2-40B4-BE49-F238E27FC236}">
                <a16:creationId xmlns:a16="http://schemas.microsoft.com/office/drawing/2014/main" id="{A7E65031-3E64-414B-AB2E-2AC0002EF3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EEA0D68-001E-400A-AE5A-19BADA3CB137}" type="slidenum">
              <a:rPr lang="en-US" altLang="en-US" sz="1200" smtClean="0">
                <a:latin typeface="Arial" panose="020B0604020202020204" pitchFamily="34" charset="0"/>
                <a:cs typeface="Arial" panose="020B0604020202020204" pitchFamily="34" charset="0"/>
              </a:rPr>
              <a:pPr>
                <a:spcBef>
                  <a:spcPct val="0"/>
                </a:spcBef>
                <a:buFontTx/>
                <a:buNone/>
              </a:pPr>
              <a:t>48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7D10D340-10FC-4C3C-B0E7-64EC234F7F68}"/>
              </a:ext>
            </a:extLst>
          </p:cNvPr>
          <p:cNvSpPr>
            <a:spLocks noGrp="1"/>
          </p:cNvSpPr>
          <p:nvPr>
            <p:ph idx="1"/>
          </p:nvPr>
        </p:nvSpPr>
        <p:spPr>
          <a:xfrm>
            <a:off x="469900" y="1438275"/>
            <a:ext cx="8248650" cy="4749800"/>
          </a:xfrm>
        </p:spPr>
        <p:txBody>
          <a:bodyPr/>
          <a:lstStyle/>
          <a:p>
            <a:pPr eaLnBrk="1" hangingPunct="1">
              <a:spcAft>
                <a:spcPts val="4200"/>
              </a:spcAft>
              <a:defRPr/>
            </a:pPr>
            <a:r>
              <a:rPr lang="en-US" sz="3600" dirty="0"/>
              <a:t>Tuning In to Self</a:t>
            </a:r>
          </a:p>
          <a:p>
            <a:pPr eaLnBrk="1" hangingPunct="1">
              <a:spcAft>
                <a:spcPts val="4200"/>
              </a:spcAft>
              <a:defRPr/>
            </a:pPr>
            <a:r>
              <a:rPr lang="en-US" sz="3600" dirty="0"/>
              <a:t>Tuning In to Others</a:t>
            </a:r>
          </a:p>
          <a:p>
            <a:pPr eaLnBrk="1" hangingPunct="1">
              <a:spcAft>
                <a:spcPts val="4200"/>
              </a:spcAft>
              <a:defRPr/>
            </a:pPr>
            <a:r>
              <a:rPr lang="en-US" sz="3600" dirty="0"/>
              <a:t>Responding to indirect cues</a:t>
            </a:r>
          </a:p>
          <a:p>
            <a:pPr marL="0" indent="0" eaLnBrk="1" hangingPunct="1">
              <a:spcAft>
                <a:spcPts val="4200"/>
              </a:spcAft>
              <a:buFontTx/>
              <a:buNone/>
              <a:defRPr/>
            </a:pPr>
            <a:r>
              <a:rPr lang="en-US" sz="1800" dirty="0"/>
              <a:t> (Shulman, 2010)</a:t>
            </a:r>
          </a:p>
        </p:txBody>
      </p:sp>
      <p:sp>
        <p:nvSpPr>
          <p:cNvPr id="63491" name="Title 2">
            <a:extLst>
              <a:ext uri="{FF2B5EF4-FFF2-40B4-BE49-F238E27FC236}">
                <a16:creationId xmlns:a16="http://schemas.microsoft.com/office/drawing/2014/main" id="{85D260A8-5880-49CD-A0A4-7D4DBE866178}"/>
              </a:ext>
            </a:extLst>
          </p:cNvPr>
          <p:cNvSpPr>
            <a:spLocks noGrp="1"/>
          </p:cNvSpPr>
          <p:nvPr>
            <p:ph type="title"/>
          </p:nvPr>
        </p:nvSpPr>
        <p:spPr>
          <a:xfrm>
            <a:off x="469900" y="793750"/>
            <a:ext cx="8229600" cy="590550"/>
          </a:xfrm>
        </p:spPr>
        <p:txBody>
          <a:bodyPr/>
          <a:lstStyle/>
          <a:p>
            <a:pPr algn="ctr" eaLnBrk="1" hangingPunct="1"/>
            <a:r>
              <a:rPr lang="en-US" altLang="en-US" sz="2400"/>
              <a:t>Sessional Tuning-In Skills</a:t>
            </a:r>
          </a:p>
        </p:txBody>
      </p:sp>
      <p:sp>
        <p:nvSpPr>
          <p:cNvPr id="63492" name="Slide Number Placeholder 5">
            <a:extLst>
              <a:ext uri="{FF2B5EF4-FFF2-40B4-BE49-F238E27FC236}">
                <a16:creationId xmlns:a16="http://schemas.microsoft.com/office/drawing/2014/main" id="{29C22B79-5581-4DFF-8F10-32760A345B3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2BE59A9-A783-4ED8-AE80-CE9CA96FF5CE}" type="slidenum">
              <a:rPr lang="en-US" altLang="en-US" sz="1200" smtClean="0">
                <a:latin typeface="Arial" panose="020B0604020202020204" pitchFamily="34" charset="0"/>
                <a:cs typeface="Arial" panose="020B0604020202020204" pitchFamily="34" charset="0"/>
              </a:rPr>
              <a:pPr>
                <a:spcBef>
                  <a:spcPct val="0"/>
                </a:spcBef>
                <a:buFontTx/>
                <a:buNone/>
              </a:pPr>
              <a:t>49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62AE2ADB-A945-4E93-8FED-0268DB769CDB}"/>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8435" name="Content Placeholder 1">
            <a:extLst>
              <a:ext uri="{FF2B5EF4-FFF2-40B4-BE49-F238E27FC236}">
                <a16:creationId xmlns:a16="http://schemas.microsoft.com/office/drawing/2014/main" id="{BD41D3AB-9BBA-4FE0-AD6F-DE88EEDCAED4}"/>
              </a:ext>
            </a:extLst>
          </p:cNvPr>
          <p:cNvSpPr>
            <a:spLocks noGrp="1"/>
          </p:cNvSpPr>
          <p:nvPr>
            <p:ph idx="1"/>
          </p:nvPr>
        </p:nvSpPr>
        <p:spPr>
          <a:xfrm>
            <a:off x="469900" y="1438275"/>
            <a:ext cx="8248650" cy="4718050"/>
          </a:xfrm>
        </p:spPr>
        <p:txBody>
          <a:bodyPr/>
          <a:lstStyle/>
          <a:p>
            <a:pPr eaLnBrk="1" hangingPunct="1">
              <a:buFontTx/>
              <a:buNone/>
            </a:pPr>
            <a:r>
              <a:rPr lang="en-US" altLang="en-US" b="1"/>
              <a:t>Day Three</a:t>
            </a:r>
          </a:p>
          <a:p>
            <a:pPr eaLnBrk="1" hangingPunct="1"/>
            <a:r>
              <a:rPr lang="en-US" altLang="en-US"/>
              <a:t>Reflective Supervision</a:t>
            </a:r>
          </a:p>
          <a:p>
            <a:pPr eaLnBrk="1" hangingPunct="1"/>
            <a:r>
              <a:rPr lang="en-US" altLang="en-US"/>
              <a:t>Supporting Critical Thinking </a:t>
            </a:r>
          </a:p>
          <a:p>
            <a:pPr eaLnBrk="1" hangingPunct="1"/>
            <a:r>
              <a:rPr lang="en-US" altLang="en-US"/>
              <a:t>The Teacher and Learner</a:t>
            </a:r>
          </a:p>
          <a:p>
            <a:pPr eaLnBrk="1" hangingPunct="1">
              <a:buFontTx/>
              <a:buNone/>
            </a:pPr>
            <a:endParaRPr lang="en-US" altLang="en-US"/>
          </a:p>
          <a:p>
            <a:pPr eaLnBrk="1" hangingPunct="1"/>
            <a:endParaRPr lang="en-US" altLang="en-US"/>
          </a:p>
          <a:p>
            <a:pPr eaLnBrk="1" hangingPunct="1"/>
            <a:endParaRPr lang="en-US" altLang="en-US"/>
          </a:p>
        </p:txBody>
      </p:sp>
      <p:sp>
        <p:nvSpPr>
          <p:cNvPr id="18436" name="Slide Number Placeholder 6">
            <a:extLst>
              <a:ext uri="{FF2B5EF4-FFF2-40B4-BE49-F238E27FC236}">
                <a16:creationId xmlns:a16="http://schemas.microsoft.com/office/drawing/2014/main" id="{368451D3-1EE0-444A-A16D-21A11E72F9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D9D2C52-C80E-488C-818D-EDA2A63FC15A}" type="slidenum">
              <a:rPr lang="en-US" altLang="en-US" sz="1200" smtClean="0">
                <a:latin typeface="Arial" panose="020B0604020202020204" pitchFamily="34" charset="0"/>
                <a:cs typeface="Arial" panose="020B0604020202020204" pitchFamily="34" charset="0"/>
              </a:rPr>
              <a:pPr>
                <a:spcBef>
                  <a:spcPct val="0"/>
                </a:spcBef>
                <a:buFontTx/>
                <a:buNone/>
              </a:pPr>
              <a:t>5</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8C301FCA-6CF2-45D3-B5C9-5E9C1B7D2E59}"/>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3CBCFABB-03B4-4013-A17F-998551873C4C}"/>
              </a:ext>
            </a:extLst>
          </p:cNvPr>
          <p:cNvSpPr>
            <a:spLocks noGrp="1"/>
          </p:cNvSpPr>
          <p:nvPr>
            <p:ph idx="1"/>
          </p:nvPr>
        </p:nvSpPr>
        <p:spPr>
          <a:xfrm>
            <a:off x="469900" y="1508125"/>
            <a:ext cx="8248650" cy="4618038"/>
          </a:xfrm>
        </p:spPr>
        <p:txBody>
          <a:bodyPr/>
          <a:lstStyle/>
          <a:p>
            <a:pPr>
              <a:spcAft>
                <a:spcPts val="3000"/>
              </a:spcAft>
              <a:defRPr/>
            </a:pPr>
            <a:r>
              <a:rPr lang="en-US" sz="2800" dirty="0"/>
              <a:t>Preparing of agendas for individual conference or group meeting</a:t>
            </a:r>
          </a:p>
          <a:p>
            <a:pPr>
              <a:spcAft>
                <a:spcPts val="3000"/>
              </a:spcAft>
              <a:defRPr/>
            </a:pPr>
            <a:r>
              <a:rPr lang="en-US" sz="2800" dirty="0"/>
              <a:t>Inquire what the staff would like to discuss</a:t>
            </a:r>
          </a:p>
          <a:p>
            <a:pPr>
              <a:spcAft>
                <a:spcPts val="3000"/>
              </a:spcAft>
              <a:defRPr/>
            </a:pPr>
            <a:r>
              <a:rPr lang="en-US" sz="2800" dirty="0"/>
              <a:t>Allowing staff to voice concerns at the beginning of the session prevents the illusion of work</a:t>
            </a:r>
          </a:p>
          <a:p>
            <a:pPr marL="0" indent="0" eaLnBrk="1" hangingPunct="1">
              <a:spcAft>
                <a:spcPts val="4200"/>
              </a:spcAft>
              <a:buFontTx/>
              <a:buNone/>
              <a:defRPr/>
            </a:pPr>
            <a:r>
              <a:rPr lang="en-US" sz="1800" dirty="0"/>
              <a:t>(Shulman, 2010)</a:t>
            </a:r>
          </a:p>
        </p:txBody>
      </p:sp>
      <p:sp>
        <p:nvSpPr>
          <p:cNvPr id="3" name="Title 2">
            <a:extLst>
              <a:ext uri="{FF2B5EF4-FFF2-40B4-BE49-F238E27FC236}">
                <a16:creationId xmlns:a16="http://schemas.microsoft.com/office/drawing/2014/main" id="{928825CE-C0A5-4BD1-A4B4-D0580FEA989A}"/>
              </a:ext>
            </a:extLst>
          </p:cNvPr>
          <p:cNvSpPr>
            <a:spLocks noGrp="1"/>
          </p:cNvSpPr>
          <p:nvPr>
            <p:ph type="title"/>
          </p:nvPr>
        </p:nvSpPr>
        <p:spPr>
          <a:xfrm>
            <a:off x="469900" y="930275"/>
            <a:ext cx="8229600" cy="590550"/>
          </a:xfrm>
        </p:spPr>
        <p:txBody>
          <a:bodyPr>
            <a:normAutofit fontScale="90000"/>
          </a:bodyPr>
          <a:lstStyle/>
          <a:p>
            <a:pPr algn="ctr" eaLnBrk="1" hangingPunct="1">
              <a:defRPr/>
            </a:pPr>
            <a:r>
              <a:rPr lang="en-US" dirty="0" err="1">
                <a:cs typeface="+mj-cs"/>
              </a:rPr>
              <a:t>Sessional</a:t>
            </a:r>
            <a:r>
              <a:rPr lang="en-US" dirty="0">
                <a:cs typeface="+mj-cs"/>
              </a:rPr>
              <a:t> Contracting Skills</a:t>
            </a:r>
            <a:br>
              <a:rPr lang="en-US" dirty="0">
                <a:cs typeface="+mj-cs"/>
              </a:rPr>
            </a:br>
            <a:endParaRPr lang="en-US" dirty="0">
              <a:cs typeface="+mj-cs"/>
            </a:endParaRPr>
          </a:p>
        </p:txBody>
      </p:sp>
      <p:sp>
        <p:nvSpPr>
          <p:cNvPr id="64516" name="Slide Number Placeholder 5">
            <a:extLst>
              <a:ext uri="{FF2B5EF4-FFF2-40B4-BE49-F238E27FC236}">
                <a16:creationId xmlns:a16="http://schemas.microsoft.com/office/drawing/2014/main" id="{989BD188-8F99-4CA0-BAC2-96C3A84B84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D444B7D-CFEF-4219-8488-FD0900A5E317}" type="slidenum">
              <a:rPr lang="en-US" altLang="en-US" sz="1200" smtClean="0">
                <a:latin typeface="Arial" panose="020B0604020202020204" pitchFamily="34" charset="0"/>
                <a:cs typeface="Arial" panose="020B0604020202020204" pitchFamily="34" charset="0"/>
              </a:rPr>
              <a:pPr>
                <a:spcBef>
                  <a:spcPct val="0"/>
                </a:spcBef>
                <a:buFontTx/>
                <a:buNone/>
              </a:pPr>
              <a:t>50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5A75B44E-CA08-4BE1-ADF4-5A8F59BEF996}"/>
              </a:ext>
            </a:extLst>
          </p:cNvPr>
          <p:cNvSpPr>
            <a:spLocks noGrp="1"/>
          </p:cNvSpPr>
          <p:nvPr>
            <p:ph idx="1"/>
          </p:nvPr>
        </p:nvSpPr>
        <p:spPr>
          <a:xfrm>
            <a:off x="469900" y="1438275"/>
            <a:ext cx="8248650" cy="4718050"/>
          </a:xfrm>
        </p:spPr>
        <p:txBody>
          <a:bodyPr/>
          <a:lstStyle/>
          <a:p>
            <a:pPr lvl="1" eaLnBrk="1" hangingPunct="1">
              <a:spcAft>
                <a:spcPts val="1800"/>
              </a:spcAft>
              <a:buFont typeface="Arial" pitchFamily="34" charset="0"/>
              <a:buChar char="•"/>
              <a:defRPr/>
            </a:pPr>
            <a:r>
              <a:rPr lang="en-US" sz="3200" dirty="0"/>
              <a:t>Moving from general to specific</a:t>
            </a:r>
          </a:p>
          <a:p>
            <a:pPr lvl="1" eaLnBrk="1" hangingPunct="1">
              <a:spcAft>
                <a:spcPts val="1800"/>
              </a:spcAft>
              <a:buFont typeface="Arial" pitchFamily="34" charset="0"/>
              <a:buChar char="•"/>
              <a:defRPr/>
            </a:pPr>
            <a:r>
              <a:rPr lang="en-US" sz="3200" dirty="0"/>
              <a:t>Containment</a:t>
            </a:r>
          </a:p>
          <a:p>
            <a:pPr lvl="1" eaLnBrk="1" hangingPunct="1">
              <a:spcAft>
                <a:spcPts val="1800"/>
              </a:spcAft>
              <a:buFont typeface="Arial" pitchFamily="34" charset="0"/>
              <a:buChar char="•"/>
              <a:defRPr/>
            </a:pPr>
            <a:r>
              <a:rPr lang="en-US" sz="3200" dirty="0"/>
              <a:t>Focused listening</a:t>
            </a:r>
          </a:p>
          <a:p>
            <a:pPr lvl="1" eaLnBrk="1" hangingPunct="1">
              <a:spcAft>
                <a:spcPts val="1800"/>
              </a:spcAft>
              <a:buFont typeface="Arial" pitchFamily="34" charset="0"/>
              <a:buChar char="•"/>
              <a:defRPr/>
            </a:pPr>
            <a:r>
              <a:rPr lang="en-US" sz="3200" dirty="0"/>
              <a:t>Questioning</a:t>
            </a:r>
          </a:p>
          <a:p>
            <a:pPr lvl="1" eaLnBrk="1" hangingPunct="1">
              <a:spcAft>
                <a:spcPts val="1800"/>
              </a:spcAft>
              <a:buFont typeface="Arial" pitchFamily="34" charset="0"/>
              <a:buChar char="•"/>
              <a:defRPr/>
            </a:pPr>
            <a:r>
              <a:rPr lang="en-US" sz="3200" dirty="0"/>
              <a:t>Reaching into silences</a:t>
            </a:r>
          </a:p>
          <a:p>
            <a:pPr marL="457200" lvl="1" indent="0" eaLnBrk="1" hangingPunct="1">
              <a:spcAft>
                <a:spcPts val="1800"/>
              </a:spcAft>
              <a:buFontTx/>
              <a:buNone/>
              <a:defRPr/>
            </a:pPr>
            <a:r>
              <a:rPr lang="en-US" sz="1800" dirty="0"/>
              <a:t>(Shulman, 2010)</a:t>
            </a:r>
          </a:p>
          <a:p>
            <a:pPr lvl="1" eaLnBrk="1" hangingPunct="1">
              <a:spcAft>
                <a:spcPts val="1800"/>
              </a:spcAft>
              <a:buFont typeface="Arial" pitchFamily="34" charset="0"/>
              <a:buChar char="•"/>
              <a:defRPr/>
            </a:pPr>
            <a:endParaRPr lang="en-US" sz="3200" dirty="0"/>
          </a:p>
        </p:txBody>
      </p:sp>
      <p:sp>
        <p:nvSpPr>
          <p:cNvPr id="3" name="Title 2">
            <a:extLst>
              <a:ext uri="{FF2B5EF4-FFF2-40B4-BE49-F238E27FC236}">
                <a16:creationId xmlns:a16="http://schemas.microsoft.com/office/drawing/2014/main" id="{6E3099E2-5EB0-4C0C-A0A2-2DD5E98BCF48}"/>
              </a:ext>
            </a:extLst>
          </p:cNvPr>
          <p:cNvSpPr>
            <a:spLocks noGrp="1"/>
          </p:cNvSpPr>
          <p:nvPr>
            <p:ph type="title"/>
          </p:nvPr>
        </p:nvSpPr>
        <p:spPr>
          <a:xfrm>
            <a:off x="469900" y="1006475"/>
            <a:ext cx="8229600" cy="590550"/>
          </a:xfrm>
        </p:spPr>
        <p:txBody>
          <a:bodyPr>
            <a:normAutofit fontScale="90000"/>
          </a:bodyPr>
          <a:lstStyle/>
          <a:p>
            <a:pPr algn="ctr" eaLnBrk="1" hangingPunct="1">
              <a:defRPr/>
            </a:pPr>
            <a:r>
              <a:rPr lang="en-US" dirty="0">
                <a:cs typeface="+mj-cs"/>
              </a:rPr>
              <a:t>Elaboration Skills</a:t>
            </a:r>
            <a:br>
              <a:rPr lang="en-US" dirty="0">
                <a:cs typeface="+mj-cs"/>
              </a:rPr>
            </a:br>
            <a:endParaRPr lang="en-US" dirty="0">
              <a:cs typeface="+mj-cs"/>
            </a:endParaRPr>
          </a:p>
        </p:txBody>
      </p:sp>
      <p:sp>
        <p:nvSpPr>
          <p:cNvPr id="65540" name="Slide Number Placeholder 5">
            <a:extLst>
              <a:ext uri="{FF2B5EF4-FFF2-40B4-BE49-F238E27FC236}">
                <a16:creationId xmlns:a16="http://schemas.microsoft.com/office/drawing/2014/main" id="{C1156813-3244-429D-ADEB-8A1BF050E9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4FB66EE-7A91-4642-BF34-AAA911563B8F}" type="slidenum">
              <a:rPr lang="en-US" altLang="en-US" sz="1200" smtClean="0">
                <a:latin typeface="Arial" panose="020B0604020202020204" pitchFamily="34" charset="0"/>
                <a:cs typeface="Arial" panose="020B0604020202020204" pitchFamily="34" charset="0"/>
              </a:rPr>
              <a:pPr>
                <a:spcBef>
                  <a:spcPct val="0"/>
                </a:spcBef>
                <a:buFontTx/>
                <a:buNone/>
              </a:pPr>
              <a:t>51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a:extLst>
              <a:ext uri="{FF2B5EF4-FFF2-40B4-BE49-F238E27FC236}">
                <a16:creationId xmlns:a16="http://schemas.microsoft.com/office/drawing/2014/main" id="{FFBAFB05-7AFF-4757-ACA6-9375E7059793}"/>
              </a:ext>
            </a:extLst>
          </p:cNvPr>
          <p:cNvSpPr>
            <a:spLocks noGrp="1"/>
          </p:cNvSpPr>
          <p:nvPr>
            <p:ph idx="1"/>
          </p:nvPr>
        </p:nvSpPr>
        <p:spPr>
          <a:xfrm>
            <a:off x="469900" y="1438275"/>
            <a:ext cx="8248650" cy="4749800"/>
          </a:xfrm>
        </p:spPr>
        <p:txBody>
          <a:bodyPr/>
          <a:lstStyle/>
          <a:p>
            <a:pPr eaLnBrk="1" hangingPunct="1">
              <a:spcAft>
                <a:spcPts val="3000"/>
              </a:spcAft>
            </a:pPr>
            <a:r>
              <a:rPr lang="en-US" altLang="en-US" sz="4000"/>
              <a:t>What part of Fred’s message would be your focus?</a:t>
            </a:r>
          </a:p>
          <a:p>
            <a:pPr eaLnBrk="1" hangingPunct="1">
              <a:spcAft>
                <a:spcPts val="3000"/>
              </a:spcAft>
            </a:pPr>
            <a:r>
              <a:rPr lang="en-US" altLang="en-US" sz="4000"/>
              <a:t>What would you do or say next?</a:t>
            </a:r>
          </a:p>
          <a:p>
            <a:pPr eaLnBrk="1" hangingPunct="1">
              <a:buFontTx/>
              <a:buNone/>
            </a:pPr>
            <a:endParaRPr lang="en-US" altLang="en-US"/>
          </a:p>
        </p:txBody>
      </p:sp>
      <p:sp>
        <p:nvSpPr>
          <p:cNvPr id="66563" name="Title 2">
            <a:extLst>
              <a:ext uri="{FF2B5EF4-FFF2-40B4-BE49-F238E27FC236}">
                <a16:creationId xmlns:a16="http://schemas.microsoft.com/office/drawing/2014/main" id="{9C8F2CB1-6DB8-48C5-BB7F-BA051F28FD82}"/>
              </a:ext>
            </a:extLst>
          </p:cNvPr>
          <p:cNvSpPr>
            <a:spLocks noGrp="1"/>
          </p:cNvSpPr>
          <p:nvPr>
            <p:ph type="title"/>
          </p:nvPr>
        </p:nvSpPr>
        <p:spPr>
          <a:xfrm>
            <a:off x="469900" y="793750"/>
            <a:ext cx="8229600" cy="590550"/>
          </a:xfrm>
        </p:spPr>
        <p:txBody>
          <a:bodyPr/>
          <a:lstStyle/>
          <a:p>
            <a:pPr algn="ctr" eaLnBrk="1" hangingPunct="1"/>
            <a:r>
              <a:rPr lang="en-US" altLang="en-US" sz="2400"/>
              <a:t>Focused Listening</a:t>
            </a:r>
          </a:p>
        </p:txBody>
      </p:sp>
      <p:sp>
        <p:nvSpPr>
          <p:cNvPr id="66564" name="Slide Number Placeholder 5">
            <a:extLst>
              <a:ext uri="{FF2B5EF4-FFF2-40B4-BE49-F238E27FC236}">
                <a16:creationId xmlns:a16="http://schemas.microsoft.com/office/drawing/2014/main" id="{1B4B2951-EAB1-4917-9034-8870773ADC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0034157-59EC-479E-9424-BBFB857B178E}" type="slidenum">
              <a:rPr lang="en-US" altLang="en-US" sz="1200" smtClean="0">
                <a:latin typeface="Arial" panose="020B0604020202020204" pitchFamily="34" charset="0"/>
                <a:cs typeface="Arial" panose="020B0604020202020204" pitchFamily="34" charset="0"/>
              </a:rPr>
              <a:pPr>
                <a:spcBef>
                  <a:spcPct val="0"/>
                </a:spcBef>
                <a:buFontTx/>
                <a:buNone/>
              </a:pPr>
              <a:t>52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360F656-7315-4111-BC89-9D57C7F8F1BC}"/>
              </a:ext>
            </a:extLst>
          </p:cNvPr>
          <p:cNvSpPr>
            <a:spLocks noGrp="1"/>
          </p:cNvSpPr>
          <p:nvPr>
            <p:ph type="title"/>
          </p:nvPr>
        </p:nvSpPr>
        <p:spPr>
          <a:xfrm>
            <a:off x="469900" y="793750"/>
            <a:ext cx="8229600" cy="590550"/>
          </a:xfrm>
        </p:spPr>
        <p:txBody>
          <a:bodyPr/>
          <a:lstStyle/>
          <a:p>
            <a:pPr algn="ctr"/>
            <a:r>
              <a:rPr lang="en-US" altLang="en-US" sz="2400" dirty="0"/>
              <a:t>Sources of </a:t>
            </a:r>
            <a:r>
              <a:rPr lang="en-US" altLang="en-US" sz="2400"/>
              <a:t>Job-Related</a:t>
            </a:r>
            <a:r>
              <a:rPr lang="en-US" altLang="en-US" sz="2400" dirty="0"/>
              <a:t> Tension</a:t>
            </a:r>
          </a:p>
        </p:txBody>
      </p:sp>
      <p:sp>
        <p:nvSpPr>
          <p:cNvPr id="67587" name="Content Placeholder 2">
            <a:extLst>
              <a:ext uri="{FF2B5EF4-FFF2-40B4-BE49-F238E27FC236}">
                <a16:creationId xmlns:a16="http://schemas.microsoft.com/office/drawing/2014/main" id="{18089C8F-3145-44E8-9BD0-CE7951296246}"/>
              </a:ext>
            </a:extLst>
          </p:cNvPr>
          <p:cNvSpPr>
            <a:spLocks noGrp="1"/>
          </p:cNvSpPr>
          <p:nvPr>
            <p:ph idx="1"/>
          </p:nvPr>
        </p:nvSpPr>
        <p:spPr>
          <a:xfrm>
            <a:off x="469900" y="1438275"/>
            <a:ext cx="8248650" cy="4881563"/>
          </a:xfrm>
        </p:spPr>
        <p:txBody>
          <a:bodyPr/>
          <a:lstStyle/>
          <a:p>
            <a:pPr>
              <a:spcAft>
                <a:spcPts val="1800"/>
              </a:spcAft>
            </a:pPr>
            <a:r>
              <a:rPr lang="en-US" altLang="en-US"/>
              <a:t>Administrative pressures</a:t>
            </a:r>
          </a:p>
          <a:p>
            <a:pPr>
              <a:spcAft>
                <a:spcPts val="1800"/>
              </a:spcAft>
            </a:pPr>
            <a:r>
              <a:rPr lang="en-US" altLang="en-US"/>
              <a:t>Educational supervision challenges to long held positions</a:t>
            </a:r>
          </a:p>
          <a:p>
            <a:pPr>
              <a:spcAft>
                <a:spcPts val="1800"/>
              </a:spcAft>
            </a:pPr>
            <a:r>
              <a:rPr lang="en-US" altLang="en-US"/>
              <a:t>The supervisor-supervisee relationship</a:t>
            </a:r>
          </a:p>
          <a:p>
            <a:pPr>
              <a:spcAft>
                <a:spcPts val="1800"/>
              </a:spcAft>
            </a:pPr>
            <a:r>
              <a:rPr lang="en-US" altLang="en-US"/>
              <a:t>Client relationship pressures </a:t>
            </a:r>
          </a:p>
          <a:p>
            <a:pPr>
              <a:spcAft>
                <a:spcPts val="1800"/>
              </a:spcAft>
            </a:pPr>
            <a:r>
              <a:rPr lang="en-US" altLang="en-US"/>
              <a:t>The nature and context of the task</a:t>
            </a:r>
          </a:p>
          <a:p>
            <a:pPr>
              <a:buFontTx/>
              <a:buNone/>
            </a:pPr>
            <a:r>
              <a:rPr lang="en-US" altLang="en-US"/>
              <a:t>	(</a:t>
            </a:r>
            <a:r>
              <a:rPr lang="en-US" altLang="en-US" sz="1600"/>
              <a:t>Kadushin, 1992)</a:t>
            </a:r>
          </a:p>
          <a:p>
            <a:endParaRPr lang="en-US" altLang="en-US"/>
          </a:p>
        </p:txBody>
      </p:sp>
      <p:sp>
        <p:nvSpPr>
          <p:cNvPr id="67588" name="Slide Number Placeholder 3">
            <a:extLst>
              <a:ext uri="{FF2B5EF4-FFF2-40B4-BE49-F238E27FC236}">
                <a16:creationId xmlns:a16="http://schemas.microsoft.com/office/drawing/2014/main" id="{12DA8F32-FFF3-4044-9A9C-06DB59F7958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89B8CEB-13C9-4A29-8855-DBE02C99E7D6}" type="slidenum">
              <a:rPr lang="en-US" altLang="en-US" sz="1200" smtClean="0">
                <a:latin typeface="Arial" panose="020B0604020202020204" pitchFamily="34" charset="0"/>
                <a:cs typeface="Arial" panose="020B0604020202020204" pitchFamily="34" charset="0"/>
              </a:rPr>
              <a:pPr>
                <a:spcBef>
                  <a:spcPct val="0"/>
                </a:spcBef>
                <a:buFontTx/>
                <a:buNone/>
              </a:pPr>
              <a:t>53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D5C8D5C3-FC88-4D0F-B8D6-383014217D81}"/>
              </a:ext>
            </a:extLst>
          </p:cNvPr>
          <p:cNvSpPr>
            <a:spLocks noGrp="1"/>
          </p:cNvSpPr>
          <p:nvPr>
            <p:ph idx="1"/>
          </p:nvPr>
        </p:nvSpPr>
        <p:spPr>
          <a:xfrm>
            <a:off x="469900" y="1438275"/>
            <a:ext cx="8248650" cy="4764088"/>
          </a:xfrm>
        </p:spPr>
        <p:txBody>
          <a:bodyPr/>
          <a:lstStyle/>
          <a:p>
            <a:pPr eaLnBrk="1" hangingPunct="1">
              <a:spcAft>
                <a:spcPts val="3600"/>
              </a:spcAft>
              <a:defRPr/>
            </a:pPr>
            <a:r>
              <a:rPr lang="en-US" dirty="0"/>
              <a:t>Reaching for feelings</a:t>
            </a:r>
          </a:p>
          <a:p>
            <a:pPr eaLnBrk="1" hangingPunct="1">
              <a:spcAft>
                <a:spcPts val="3600"/>
              </a:spcAft>
              <a:defRPr/>
            </a:pPr>
            <a:r>
              <a:rPr lang="en-US" dirty="0"/>
              <a:t>Acknowledging feelings</a:t>
            </a:r>
          </a:p>
          <a:p>
            <a:pPr eaLnBrk="1" hangingPunct="1">
              <a:spcAft>
                <a:spcPts val="3600"/>
              </a:spcAft>
              <a:defRPr/>
            </a:pPr>
            <a:r>
              <a:rPr lang="en-US" dirty="0"/>
              <a:t>Articulating workers’ feelings</a:t>
            </a:r>
          </a:p>
          <a:p>
            <a:pPr eaLnBrk="1" hangingPunct="1">
              <a:spcAft>
                <a:spcPts val="3600"/>
              </a:spcAft>
              <a:defRPr/>
            </a:pPr>
            <a:endParaRPr lang="en-US" dirty="0"/>
          </a:p>
          <a:p>
            <a:pPr marL="0" indent="0" eaLnBrk="1" hangingPunct="1">
              <a:spcAft>
                <a:spcPts val="3600"/>
              </a:spcAft>
              <a:buFontTx/>
              <a:buNone/>
              <a:defRPr/>
            </a:pPr>
            <a:r>
              <a:rPr lang="en-US" sz="1800" dirty="0"/>
              <a:t>  (Shulman, 2010)</a:t>
            </a:r>
          </a:p>
          <a:p>
            <a:pPr eaLnBrk="1" hangingPunct="1">
              <a:spcAft>
                <a:spcPts val="3600"/>
              </a:spcAft>
              <a:defRPr/>
            </a:pPr>
            <a:endParaRPr lang="en-US" dirty="0"/>
          </a:p>
        </p:txBody>
      </p:sp>
      <p:sp>
        <p:nvSpPr>
          <p:cNvPr id="68611" name="Title 2">
            <a:extLst>
              <a:ext uri="{FF2B5EF4-FFF2-40B4-BE49-F238E27FC236}">
                <a16:creationId xmlns:a16="http://schemas.microsoft.com/office/drawing/2014/main" id="{92FAD7C8-599A-4939-846B-A462EAF7D1C6}"/>
              </a:ext>
            </a:extLst>
          </p:cNvPr>
          <p:cNvSpPr>
            <a:spLocks noGrp="1"/>
          </p:cNvSpPr>
          <p:nvPr>
            <p:ph type="title"/>
          </p:nvPr>
        </p:nvSpPr>
        <p:spPr>
          <a:xfrm>
            <a:off x="469900" y="793750"/>
            <a:ext cx="8229600" cy="590550"/>
          </a:xfrm>
        </p:spPr>
        <p:txBody>
          <a:bodyPr/>
          <a:lstStyle/>
          <a:p>
            <a:pPr algn="ctr" eaLnBrk="1" hangingPunct="1"/>
            <a:r>
              <a:rPr lang="en-US" altLang="en-US" sz="2400"/>
              <a:t>Empathy Skills</a:t>
            </a:r>
          </a:p>
        </p:txBody>
      </p:sp>
      <p:sp>
        <p:nvSpPr>
          <p:cNvPr id="68612" name="Slide Number Placeholder 5">
            <a:extLst>
              <a:ext uri="{FF2B5EF4-FFF2-40B4-BE49-F238E27FC236}">
                <a16:creationId xmlns:a16="http://schemas.microsoft.com/office/drawing/2014/main" id="{CF64E6F4-176B-477A-B8B0-3CCA05EA38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8CD6755-531F-4AA8-9BCD-87BA6A940E87}" type="slidenum">
              <a:rPr lang="en-US" altLang="en-US" sz="1200" smtClean="0">
                <a:latin typeface="Arial" panose="020B0604020202020204" pitchFamily="34" charset="0"/>
                <a:cs typeface="Arial" panose="020B0604020202020204" pitchFamily="34" charset="0"/>
              </a:rPr>
              <a:pPr>
                <a:spcBef>
                  <a:spcPct val="0"/>
                </a:spcBef>
                <a:buFontTx/>
                <a:buNone/>
              </a:pPr>
              <a:t>54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a:extLst>
              <a:ext uri="{FF2B5EF4-FFF2-40B4-BE49-F238E27FC236}">
                <a16:creationId xmlns:a16="http://schemas.microsoft.com/office/drawing/2014/main" id="{1A270CB6-B10B-43BE-B1FA-B05C09D601B2}"/>
              </a:ext>
            </a:extLst>
          </p:cNvPr>
          <p:cNvSpPr>
            <a:spLocks noGrp="1"/>
          </p:cNvSpPr>
          <p:nvPr>
            <p:ph idx="1"/>
          </p:nvPr>
        </p:nvSpPr>
        <p:spPr>
          <a:xfrm>
            <a:off x="469900" y="1438275"/>
            <a:ext cx="8248650" cy="4733925"/>
          </a:xfrm>
        </p:spPr>
        <p:txBody>
          <a:bodyPr/>
          <a:lstStyle/>
          <a:p>
            <a:pPr eaLnBrk="1" hangingPunct="1">
              <a:spcAft>
                <a:spcPts val="1200"/>
              </a:spcAft>
            </a:pPr>
            <a:r>
              <a:rPr lang="en-US" altLang="en-US"/>
              <a:t>It requires that supervisors to be in touch with their own feelings;</a:t>
            </a:r>
          </a:p>
          <a:p>
            <a:pPr eaLnBrk="1" hangingPunct="1">
              <a:spcAft>
                <a:spcPts val="1200"/>
              </a:spcAft>
            </a:pPr>
            <a:r>
              <a:rPr lang="en-US" altLang="en-US"/>
              <a:t>The feeling that it is unprofessional to have close relationships with their staff;</a:t>
            </a:r>
          </a:p>
          <a:p>
            <a:pPr eaLnBrk="1" hangingPunct="1">
              <a:spcAft>
                <a:spcPts val="1200"/>
              </a:spcAft>
            </a:pPr>
            <a:r>
              <a:rPr lang="en-US" altLang="en-US"/>
              <a:t>The belief that empathy should be reserved for therapy; and</a:t>
            </a:r>
          </a:p>
          <a:p>
            <a:pPr eaLnBrk="1" hangingPunct="1">
              <a:spcAft>
                <a:spcPts val="1200"/>
              </a:spcAft>
            </a:pPr>
            <a:r>
              <a:rPr lang="en-US" altLang="en-US"/>
              <a:t>A lack of clarity about their function and purpose of supervision. </a:t>
            </a:r>
          </a:p>
          <a:p>
            <a:pPr eaLnBrk="1" hangingPunct="1">
              <a:spcAft>
                <a:spcPts val="1200"/>
              </a:spcAft>
              <a:buFontTx/>
              <a:buNone/>
            </a:pPr>
            <a:r>
              <a:rPr lang="en-US" altLang="en-US" sz="1600"/>
              <a:t>	(Shulman, 2010)</a:t>
            </a:r>
          </a:p>
        </p:txBody>
      </p:sp>
      <p:sp>
        <p:nvSpPr>
          <p:cNvPr id="69635" name="Title 2">
            <a:extLst>
              <a:ext uri="{FF2B5EF4-FFF2-40B4-BE49-F238E27FC236}">
                <a16:creationId xmlns:a16="http://schemas.microsoft.com/office/drawing/2014/main" id="{24E6327F-F127-48F4-9769-B9E6C93C7BE8}"/>
              </a:ext>
            </a:extLst>
          </p:cNvPr>
          <p:cNvSpPr>
            <a:spLocks noGrp="1"/>
          </p:cNvSpPr>
          <p:nvPr>
            <p:ph type="title"/>
          </p:nvPr>
        </p:nvSpPr>
        <p:spPr>
          <a:xfrm>
            <a:off x="469900" y="793750"/>
            <a:ext cx="8229600" cy="590550"/>
          </a:xfrm>
        </p:spPr>
        <p:txBody>
          <a:bodyPr/>
          <a:lstStyle/>
          <a:p>
            <a:pPr algn="ctr" eaLnBrk="1" hangingPunct="1"/>
            <a:r>
              <a:rPr lang="en-US" altLang="en-US" sz="2400"/>
              <a:t>Barriers to Using Empathy Skills</a:t>
            </a:r>
          </a:p>
        </p:txBody>
      </p:sp>
      <p:sp>
        <p:nvSpPr>
          <p:cNvPr id="69636" name="Slide Number Placeholder 5">
            <a:extLst>
              <a:ext uri="{FF2B5EF4-FFF2-40B4-BE49-F238E27FC236}">
                <a16:creationId xmlns:a16="http://schemas.microsoft.com/office/drawing/2014/main" id="{BBB5896B-3684-495A-ACED-E39BE5C040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D86B3F1-CED8-461E-933E-8E3F381F9237}" type="slidenum">
              <a:rPr lang="en-US" altLang="en-US" sz="1200" smtClean="0">
                <a:latin typeface="Arial" panose="020B0604020202020204" pitchFamily="34" charset="0"/>
                <a:cs typeface="Arial" panose="020B0604020202020204" pitchFamily="34" charset="0"/>
              </a:rPr>
              <a:pPr>
                <a:spcBef>
                  <a:spcPct val="0"/>
                </a:spcBef>
                <a:buFontTx/>
                <a:buNone/>
              </a:pPr>
              <a:t>55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C86C80EC-B51B-476A-BAB3-952B30491BDA}"/>
              </a:ext>
            </a:extLst>
          </p:cNvPr>
          <p:cNvSpPr>
            <a:spLocks noGrp="1"/>
          </p:cNvSpPr>
          <p:nvPr>
            <p:ph idx="1"/>
          </p:nvPr>
        </p:nvSpPr>
        <p:spPr>
          <a:xfrm>
            <a:off x="469900" y="1438275"/>
            <a:ext cx="8248650" cy="4718050"/>
          </a:xfrm>
        </p:spPr>
        <p:txBody>
          <a:bodyPr/>
          <a:lstStyle/>
          <a:p>
            <a:pPr eaLnBrk="1" hangingPunct="1">
              <a:spcAft>
                <a:spcPts val="4200"/>
              </a:spcAft>
              <a:defRPr/>
            </a:pPr>
            <a:r>
              <a:rPr lang="en-US" sz="4000" dirty="0"/>
              <a:t>Showing vulnerability</a:t>
            </a:r>
          </a:p>
          <a:p>
            <a:pPr eaLnBrk="1" hangingPunct="1">
              <a:spcAft>
                <a:spcPts val="4200"/>
              </a:spcAft>
              <a:defRPr/>
            </a:pPr>
            <a:r>
              <a:rPr lang="en-US" sz="4000" dirty="0"/>
              <a:t>Showing anger</a:t>
            </a:r>
          </a:p>
          <a:p>
            <a:pPr marL="0" indent="0" eaLnBrk="1" hangingPunct="1">
              <a:spcAft>
                <a:spcPts val="4200"/>
              </a:spcAft>
              <a:buFontTx/>
              <a:buNone/>
              <a:defRPr/>
            </a:pPr>
            <a:r>
              <a:rPr lang="en-US" sz="1800" dirty="0"/>
              <a:t>  (Shulman, 2010)</a:t>
            </a:r>
          </a:p>
          <a:p>
            <a:pPr eaLnBrk="1" hangingPunct="1">
              <a:spcAft>
                <a:spcPts val="4200"/>
              </a:spcAft>
              <a:defRPr/>
            </a:pPr>
            <a:endParaRPr lang="en-US" sz="1800" dirty="0"/>
          </a:p>
        </p:txBody>
      </p:sp>
      <p:sp>
        <p:nvSpPr>
          <p:cNvPr id="3" name="Title 2">
            <a:extLst>
              <a:ext uri="{FF2B5EF4-FFF2-40B4-BE49-F238E27FC236}">
                <a16:creationId xmlns:a16="http://schemas.microsoft.com/office/drawing/2014/main" id="{82EB099D-3590-4DBB-A6EB-FB15B2D05718}"/>
              </a:ext>
            </a:extLst>
          </p:cNvPr>
          <p:cNvSpPr>
            <a:spLocks noGrp="1"/>
          </p:cNvSpPr>
          <p:nvPr>
            <p:ph type="title"/>
          </p:nvPr>
        </p:nvSpPr>
        <p:spPr>
          <a:xfrm>
            <a:off x="469900" y="992188"/>
            <a:ext cx="8229600" cy="590550"/>
          </a:xfrm>
        </p:spPr>
        <p:txBody>
          <a:bodyPr>
            <a:normAutofit fontScale="90000"/>
          </a:bodyPr>
          <a:lstStyle/>
          <a:p>
            <a:pPr algn="ctr" eaLnBrk="1" hangingPunct="1">
              <a:defRPr/>
            </a:pPr>
            <a:r>
              <a:rPr lang="en-US" dirty="0">
                <a:cs typeface="+mj-cs"/>
              </a:rPr>
              <a:t>Skills in Sharing own Feelings</a:t>
            </a:r>
            <a:br>
              <a:rPr lang="en-US" dirty="0">
                <a:cs typeface="+mj-cs"/>
              </a:rPr>
            </a:br>
            <a:endParaRPr lang="en-US" dirty="0">
              <a:cs typeface="+mj-cs"/>
            </a:endParaRPr>
          </a:p>
        </p:txBody>
      </p:sp>
      <p:sp>
        <p:nvSpPr>
          <p:cNvPr id="70660" name="Slide Number Placeholder 5">
            <a:extLst>
              <a:ext uri="{FF2B5EF4-FFF2-40B4-BE49-F238E27FC236}">
                <a16:creationId xmlns:a16="http://schemas.microsoft.com/office/drawing/2014/main" id="{E8ADFA5F-E147-49FC-8E1E-E8CDC1C1BD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9737BFD-793E-462D-93D0-FDC027F85933}" type="slidenum">
              <a:rPr lang="en-US" altLang="en-US" sz="1200" smtClean="0">
                <a:latin typeface="Arial" panose="020B0604020202020204" pitchFamily="34" charset="0"/>
                <a:cs typeface="Arial" panose="020B0604020202020204" pitchFamily="34" charset="0"/>
              </a:rPr>
              <a:pPr>
                <a:spcBef>
                  <a:spcPct val="0"/>
                </a:spcBef>
                <a:buFontTx/>
                <a:buNone/>
              </a:pPr>
              <a:t>56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a:extLst>
              <a:ext uri="{FF2B5EF4-FFF2-40B4-BE49-F238E27FC236}">
                <a16:creationId xmlns:a16="http://schemas.microsoft.com/office/drawing/2014/main" id="{947F90E5-2E47-480B-84CC-A498E235ADB8}"/>
              </a:ext>
            </a:extLst>
          </p:cNvPr>
          <p:cNvSpPr>
            <a:spLocks noGrp="1"/>
          </p:cNvSpPr>
          <p:nvPr>
            <p:ph idx="1"/>
          </p:nvPr>
        </p:nvSpPr>
        <p:spPr>
          <a:xfrm>
            <a:off x="469900" y="1438275"/>
            <a:ext cx="8248650" cy="4703763"/>
          </a:xfrm>
        </p:spPr>
        <p:txBody>
          <a:bodyPr/>
          <a:lstStyle/>
          <a:p>
            <a:pPr marL="0" indent="0" eaLnBrk="1" hangingPunct="1">
              <a:spcAft>
                <a:spcPts val="3000"/>
              </a:spcAft>
              <a:buFontTx/>
              <a:buNone/>
            </a:pPr>
            <a:r>
              <a:rPr lang="en-US" altLang="en-US" sz="4000"/>
              <a:t>The redirection of feelings and desires and especially of those unconsciously retained from childhood toward a new object.</a:t>
            </a:r>
          </a:p>
          <a:p>
            <a:pPr marL="0" indent="0" eaLnBrk="1" hangingPunct="1">
              <a:spcAft>
                <a:spcPts val="3000"/>
              </a:spcAft>
              <a:buFontTx/>
              <a:buNone/>
            </a:pPr>
            <a:endParaRPr lang="en-US" altLang="en-US"/>
          </a:p>
          <a:p>
            <a:pPr marL="0" indent="0" eaLnBrk="1" hangingPunct="1">
              <a:spcAft>
                <a:spcPts val="3000"/>
              </a:spcAft>
              <a:buFontTx/>
              <a:buNone/>
            </a:pPr>
            <a:r>
              <a:rPr lang="en-US" altLang="en-US" sz="1800"/>
              <a:t>(Webster's New Collegiate Dictionary, 1976)</a:t>
            </a:r>
          </a:p>
        </p:txBody>
      </p:sp>
      <p:sp>
        <p:nvSpPr>
          <p:cNvPr id="3" name="Title 2">
            <a:extLst>
              <a:ext uri="{FF2B5EF4-FFF2-40B4-BE49-F238E27FC236}">
                <a16:creationId xmlns:a16="http://schemas.microsoft.com/office/drawing/2014/main" id="{27933E1C-F844-4CE0-89D2-60FA8ABDF220}"/>
              </a:ext>
            </a:extLst>
          </p:cNvPr>
          <p:cNvSpPr>
            <a:spLocks noGrp="1"/>
          </p:cNvSpPr>
          <p:nvPr>
            <p:ph type="title"/>
          </p:nvPr>
        </p:nvSpPr>
        <p:spPr>
          <a:xfrm>
            <a:off x="469900" y="992188"/>
            <a:ext cx="8229600" cy="590550"/>
          </a:xfrm>
        </p:spPr>
        <p:txBody>
          <a:bodyPr>
            <a:normAutofit fontScale="90000"/>
          </a:bodyPr>
          <a:lstStyle/>
          <a:p>
            <a:pPr algn="ctr" eaLnBrk="1" hangingPunct="1">
              <a:defRPr/>
            </a:pPr>
            <a:r>
              <a:rPr lang="en-US" dirty="0">
                <a:cs typeface="+mj-cs"/>
              </a:rPr>
              <a:t>Transference</a:t>
            </a:r>
            <a:br>
              <a:rPr lang="en-US" dirty="0">
                <a:cs typeface="+mj-cs"/>
              </a:rPr>
            </a:br>
            <a:endParaRPr lang="en-US" dirty="0">
              <a:cs typeface="+mj-cs"/>
            </a:endParaRPr>
          </a:p>
        </p:txBody>
      </p:sp>
      <p:sp>
        <p:nvSpPr>
          <p:cNvPr id="71684" name="Slide Number Placeholder 5">
            <a:extLst>
              <a:ext uri="{FF2B5EF4-FFF2-40B4-BE49-F238E27FC236}">
                <a16:creationId xmlns:a16="http://schemas.microsoft.com/office/drawing/2014/main" id="{8EE07788-25CD-444A-B3B8-931FA8721C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420093A-B7B3-4BA4-898B-272DE242203B}" type="slidenum">
              <a:rPr lang="en-US" altLang="en-US" sz="1200" smtClean="0">
                <a:latin typeface="Arial" panose="020B0604020202020204" pitchFamily="34" charset="0"/>
                <a:cs typeface="Arial" panose="020B0604020202020204" pitchFamily="34" charset="0"/>
              </a:rPr>
              <a:pPr>
                <a:spcBef>
                  <a:spcPct val="0"/>
                </a:spcBef>
                <a:buFontTx/>
                <a:buNone/>
              </a:pPr>
              <a:t>57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a:extLst>
              <a:ext uri="{FF2B5EF4-FFF2-40B4-BE49-F238E27FC236}">
                <a16:creationId xmlns:a16="http://schemas.microsoft.com/office/drawing/2014/main" id="{FD320E58-A5D3-4DD0-87FF-755C4A2E6ED3}"/>
              </a:ext>
            </a:extLst>
          </p:cNvPr>
          <p:cNvSpPr>
            <a:spLocks noGrp="1"/>
          </p:cNvSpPr>
          <p:nvPr>
            <p:ph idx="1"/>
          </p:nvPr>
        </p:nvSpPr>
        <p:spPr>
          <a:xfrm>
            <a:off x="469900" y="1438275"/>
            <a:ext cx="8248650" cy="4764088"/>
          </a:xfrm>
        </p:spPr>
        <p:txBody>
          <a:bodyPr/>
          <a:lstStyle/>
          <a:p>
            <a:pPr marL="0" indent="0" eaLnBrk="1" hangingPunct="1">
              <a:buFontTx/>
              <a:buNone/>
            </a:pPr>
            <a:r>
              <a:rPr lang="en-US" altLang="en-US" sz="4400"/>
              <a:t>The projection of one’s own unresolved conflicts onto a client.</a:t>
            </a:r>
          </a:p>
          <a:p>
            <a:pPr marL="0" indent="0" eaLnBrk="1" hangingPunct="1">
              <a:buFontTx/>
              <a:buNone/>
            </a:pPr>
            <a:endParaRPr lang="en-US" altLang="en-US"/>
          </a:p>
          <a:p>
            <a:pPr marL="0" indent="0" eaLnBrk="1" hangingPunct="1">
              <a:buFontTx/>
              <a:buNone/>
            </a:pPr>
            <a:endParaRPr lang="en-US" altLang="en-US"/>
          </a:p>
          <a:p>
            <a:pPr marL="0" indent="0" eaLnBrk="1" hangingPunct="1">
              <a:buFontTx/>
              <a:buNone/>
            </a:pPr>
            <a:endParaRPr lang="en-US" altLang="en-US"/>
          </a:p>
          <a:p>
            <a:pPr marL="0" indent="0" eaLnBrk="1" hangingPunct="1">
              <a:buFontTx/>
              <a:buNone/>
            </a:pPr>
            <a:endParaRPr lang="en-US" altLang="en-US"/>
          </a:p>
          <a:p>
            <a:pPr marL="0" indent="0" eaLnBrk="1" hangingPunct="1">
              <a:buFontTx/>
              <a:buNone/>
            </a:pPr>
            <a:r>
              <a:rPr lang="en-US" altLang="en-US" sz="1800"/>
              <a:t>(Webster's New Collegiate Dictionary, 1976)</a:t>
            </a:r>
          </a:p>
          <a:p>
            <a:pPr marL="0" indent="0" eaLnBrk="1" hangingPunct="1">
              <a:buFontTx/>
              <a:buNone/>
            </a:pPr>
            <a:endParaRPr lang="en-US" altLang="en-US"/>
          </a:p>
        </p:txBody>
      </p:sp>
      <p:sp>
        <p:nvSpPr>
          <p:cNvPr id="72707" name="Title 2">
            <a:extLst>
              <a:ext uri="{FF2B5EF4-FFF2-40B4-BE49-F238E27FC236}">
                <a16:creationId xmlns:a16="http://schemas.microsoft.com/office/drawing/2014/main" id="{DD3137ED-CC0E-4EBF-8D7A-68455AA6F553}"/>
              </a:ext>
            </a:extLst>
          </p:cNvPr>
          <p:cNvSpPr>
            <a:spLocks noGrp="1"/>
          </p:cNvSpPr>
          <p:nvPr>
            <p:ph type="title"/>
          </p:nvPr>
        </p:nvSpPr>
        <p:spPr>
          <a:xfrm>
            <a:off x="469900" y="793750"/>
            <a:ext cx="8229600" cy="590550"/>
          </a:xfrm>
        </p:spPr>
        <p:txBody>
          <a:bodyPr/>
          <a:lstStyle/>
          <a:p>
            <a:pPr algn="ctr" eaLnBrk="1" hangingPunct="1"/>
            <a:r>
              <a:rPr lang="en-US" altLang="en-US" sz="2400"/>
              <a:t>Counter-transference</a:t>
            </a:r>
          </a:p>
        </p:txBody>
      </p:sp>
      <p:sp>
        <p:nvSpPr>
          <p:cNvPr id="72708" name="Slide Number Placeholder 5">
            <a:extLst>
              <a:ext uri="{FF2B5EF4-FFF2-40B4-BE49-F238E27FC236}">
                <a16:creationId xmlns:a16="http://schemas.microsoft.com/office/drawing/2014/main" id="{252121FE-43B1-402E-9A0C-6B82B98EAB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3F23C61-F588-43E3-B8B7-5637657ABC62}" type="slidenum">
              <a:rPr lang="en-US" altLang="en-US" sz="1200" smtClean="0">
                <a:latin typeface="Arial" panose="020B0604020202020204" pitchFamily="34" charset="0"/>
                <a:cs typeface="Arial" panose="020B0604020202020204" pitchFamily="34" charset="0"/>
              </a:rPr>
              <a:pPr>
                <a:spcBef>
                  <a:spcPct val="0"/>
                </a:spcBef>
                <a:buFontTx/>
                <a:buNone/>
              </a:pPr>
              <a:t>58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C60481B-C120-41F1-AB9C-5D386A232DC9}"/>
              </a:ext>
            </a:extLst>
          </p:cNvPr>
          <p:cNvSpPr>
            <a:spLocks noGrp="1"/>
          </p:cNvSpPr>
          <p:nvPr>
            <p:ph type="title"/>
          </p:nvPr>
        </p:nvSpPr>
        <p:spPr>
          <a:xfrm>
            <a:off x="469900" y="793750"/>
            <a:ext cx="8229600" cy="590550"/>
          </a:xfrm>
        </p:spPr>
        <p:txBody>
          <a:bodyPr/>
          <a:lstStyle/>
          <a:p>
            <a:pPr algn="ctr"/>
            <a:r>
              <a:rPr lang="en-US" altLang="en-US"/>
              <a:t>Counter-transference in Our Work</a:t>
            </a:r>
          </a:p>
        </p:txBody>
      </p:sp>
      <p:sp>
        <p:nvSpPr>
          <p:cNvPr id="73731" name="Content Placeholder 2">
            <a:extLst>
              <a:ext uri="{FF2B5EF4-FFF2-40B4-BE49-F238E27FC236}">
                <a16:creationId xmlns:a16="http://schemas.microsoft.com/office/drawing/2014/main" id="{3BFBD930-F3E5-4AB2-96EF-A09D3344322F}"/>
              </a:ext>
            </a:extLst>
          </p:cNvPr>
          <p:cNvSpPr>
            <a:spLocks noGrp="1"/>
          </p:cNvSpPr>
          <p:nvPr>
            <p:ph idx="1"/>
          </p:nvPr>
        </p:nvSpPr>
        <p:spPr>
          <a:xfrm>
            <a:off x="469900" y="1438275"/>
            <a:ext cx="8248650" cy="4881563"/>
          </a:xfrm>
        </p:spPr>
        <p:txBody>
          <a:bodyPr/>
          <a:lstStyle/>
          <a:p>
            <a:pPr>
              <a:spcAft>
                <a:spcPts val="3000"/>
              </a:spcAft>
            </a:pPr>
            <a:r>
              <a:rPr lang="en-US" altLang="en-US" sz="3200"/>
              <a:t>What instances of counter-transference have you already been able to identify in work with your staff? </a:t>
            </a:r>
          </a:p>
          <a:p>
            <a:pPr>
              <a:spcAft>
                <a:spcPts val="3000"/>
              </a:spcAft>
            </a:pPr>
            <a:r>
              <a:rPr lang="en-US" altLang="en-US" sz="3200"/>
              <a:t>How it was that they became aware of these feelings?</a:t>
            </a:r>
          </a:p>
          <a:p>
            <a:endParaRPr lang="en-US" altLang="en-US"/>
          </a:p>
        </p:txBody>
      </p:sp>
      <p:sp>
        <p:nvSpPr>
          <p:cNvPr id="73732" name="Slide Number Placeholder 3">
            <a:extLst>
              <a:ext uri="{FF2B5EF4-FFF2-40B4-BE49-F238E27FC236}">
                <a16:creationId xmlns:a16="http://schemas.microsoft.com/office/drawing/2014/main" id="{E28AD41D-2C23-4BB4-A4F6-8D90AA79A7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258AD5BF-83FE-4E4B-A2B6-5157A02D7A0D}" type="slidenum">
              <a:rPr lang="en-US" altLang="en-US" sz="1200" smtClean="0">
                <a:latin typeface="Arial" panose="020B0604020202020204" pitchFamily="34" charset="0"/>
                <a:cs typeface="Arial" panose="020B0604020202020204" pitchFamily="34" charset="0"/>
              </a:rPr>
              <a:pPr>
                <a:spcBef>
                  <a:spcPct val="0"/>
                </a:spcBef>
                <a:buFontTx/>
                <a:buNone/>
              </a:pPr>
              <a:t>59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27ABEE90-84B2-4CC9-B525-C87CF908A686}"/>
              </a:ext>
            </a:extLst>
          </p:cNvPr>
          <p:cNvSpPr>
            <a:spLocks noGrp="1"/>
          </p:cNvSpPr>
          <p:nvPr>
            <p:ph type="title"/>
          </p:nvPr>
        </p:nvSpPr>
        <p:spPr>
          <a:xfrm>
            <a:off x="469900" y="793750"/>
            <a:ext cx="8229600" cy="590550"/>
          </a:xfrm>
        </p:spPr>
        <p:txBody>
          <a:bodyPr/>
          <a:lstStyle/>
          <a:p>
            <a:pPr algn="ctr" eaLnBrk="1" hangingPunct="1"/>
            <a:r>
              <a:rPr lang="en-US" altLang="en-US" sz="2400"/>
              <a:t>Agenda (continued)</a:t>
            </a:r>
          </a:p>
        </p:txBody>
      </p:sp>
      <p:sp>
        <p:nvSpPr>
          <p:cNvPr id="19459" name="Content Placeholder 1">
            <a:extLst>
              <a:ext uri="{FF2B5EF4-FFF2-40B4-BE49-F238E27FC236}">
                <a16:creationId xmlns:a16="http://schemas.microsoft.com/office/drawing/2014/main" id="{C1A8AAAA-6438-4BC6-928E-982653AE33C1}"/>
              </a:ext>
            </a:extLst>
          </p:cNvPr>
          <p:cNvSpPr>
            <a:spLocks noGrp="1"/>
          </p:cNvSpPr>
          <p:nvPr>
            <p:ph idx="1"/>
          </p:nvPr>
        </p:nvSpPr>
        <p:spPr>
          <a:xfrm>
            <a:off x="469900" y="1438275"/>
            <a:ext cx="8248650" cy="4764088"/>
          </a:xfrm>
        </p:spPr>
        <p:txBody>
          <a:bodyPr/>
          <a:lstStyle/>
          <a:p>
            <a:pPr eaLnBrk="1" hangingPunct="1">
              <a:buFontTx/>
              <a:buNone/>
            </a:pPr>
            <a:r>
              <a:rPr lang="en-US" altLang="en-US" b="1" dirty="0"/>
              <a:t>Day Four</a:t>
            </a:r>
          </a:p>
          <a:p>
            <a:pPr eaLnBrk="1" hangingPunct="1"/>
            <a:r>
              <a:rPr lang="en-US" altLang="en-US" dirty="0"/>
              <a:t>Putting it All Together</a:t>
            </a:r>
          </a:p>
          <a:p>
            <a:pPr eaLnBrk="1" hangingPunct="1"/>
            <a:r>
              <a:rPr lang="en-US" altLang="en-US" dirty="0"/>
              <a:t>Transfer of Learning</a:t>
            </a:r>
          </a:p>
          <a:p>
            <a:pPr eaLnBrk="1" hangingPunct="1"/>
            <a:r>
              <a:rPr lang="en-US" altLang="en-US" dirty="0"/>
              <a:t>Introduction to Foundations of Child Welfare Practice</a:t>
            </a:r>
          </a:p>
          <a:p>
            <a:pPr eaLnBrk="1" hangingPunct="1"/>
            <a:r>
              <a:rPr lang="en-US" altLang="en-US" dirty="0"/>
              <a:t>Performance Evaluations</a:t>
            </a:r>
          </a:p>
          <a:p>
            <a:pPr eaLnBrk="1" hangingPunct="1"/>
            <a:r>
              <a:rPr lang="en-US" altLang="en-US" dirty="0"/>
              <a:t>Transferring of Learning and Evaluation </a:t>
            </a:r>
          </a:p>
          <a:p>
            <a:pPr eaLnBrk="1" hangingPunct="1"/>
            <a:endParaRPr lang="en-US" altLang="en-US" dirty="0"/>
          </a:p>
          <a:p>
            <a:pPr eaLnBrk="1" hangingPunct="1"/>
            <a:endParaRPr lang="en-US" altLang="en-US" dirty="0"/>
          </a:p>
          <a:p>
            <a:pPr eaLnBrk="1" hangingPunct="1"/>
            <a:endParaRPr lang="en-US" altLang="en-US" dirty="0"/>
          </a:p>
        </p:txBody>
      </p:sp>
      <p:sp>
        <p:nvSpPr>
          <p:cNvPr id="19460" name="Slide Number Placeholder 5">
            <a:extLst>
              <a:ext uri="{FF2B5EF4-FFF2-40B4-BE49-F238E27FC236}">
                <a16:creationId xmlns:a16="http://schemas.microsoft.com/office/drawing/2014/main" id="{2F452BA3-8790-4316-B107-E04FF7C573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D279657B-06A8-4187-A137-E831277D7FA8}" type="slidenum">
              <a:rPr lang="en-US" altLang="en-US" sz="1200" smtClean="0">
                <a:latin typeface="Arial" panose="020B0604020202020204" pitchFamily="34" charset="0"/>
                <a:cs typeface="Arial" panose="020B0604020202020204" pitchFamily="34" charset="0"/>
              </a:rPr>
              <a:pPr>
                <a:spcBef>
                  <a:spcPct val="0"/>
                </a:spcBef>
                <a:buFontTx/>
                <a:buNone/>
              </a:pPr>
              <a:t>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9807045-2430-48D0-8BD5-DF81452410EB}"/>
              </a:ext>
            </a:extLst>
          </p:cNvPr>
          <p:cNvSpPr>
            <a:spLocks noGrp="1"/>
          </p:cNvSpPr>
          <p:nvPr>
            <p:ph type="title"/>
          </p:nvPr>
        </p:nvSpPr>
        <p:spPr>
          <a:xfrm>
            <a:off x="469900" y="793750"/>
            <a:ext cx="8229600" cy="590550"/>
          </a:xfrm>
        </p:spPr>
        <p:txBody>
          <a:bodyPr/>
          <a:lstStyle/>
          <a:p>
            <a:r>
              <a:rPr lang="en-US" altLang="en-US"/>
              <a:t>Instructions</a:t>
            </a:r>
          </a:p>
        </p:txBody>
      </p:sp>
      <p:sp>
        <p:nvSpPr>
          <p:cNvPr id="74755" name="Content Placeholder 2">
            <a:extLst>
              <a:ext uri="{FF2B5EF4-FFF2-40B4-BE49-F238E27FC236}">
                <a16:creationId xmlns:a16="http://schemas.microsoft.com/office/drawing/2014/main" id="{365DA348-6813-4364-8120-6748FB7C1349}"/>
              </a:ext>
            </a:extLst>
          </p:cNvPr>
          <p:cNvSpPr>
            <a:spLocks noGrp="1"/>
          </p:cNvSpPr>
          <p:nvPr>
            <p:ph idx="1"/>
          </p:nvPr>
        </p:nvSpPr>
        <p:spPr>
          <a:xfrm>
            <a:off x="469900" y="1438275"/>
            <a:ext cx="8248650" cy="4881563"/>
          </a:xfrm>
        </p:spPr>
        <p:txBody>
          <a:bodyPr/>
          <a:lstStyle/>
          <a:p>
            <a:pPr marL="514350" indent="-514350">
              <a:spcAft>
                <a:spcPts val="2400"/>
              </a:spcAft>
              <a:buFont typeface="Georgia" panose="02040502050405020303" pitchFamily="18" charset="0"/>
              <a:buAutoNum type="arabicPeriod"/>
            </a:pPr>
            <a:r>
              <a:rPr lang="en-US" altLang="en-US" sz="3200"/>
              <a:t>Review the respective skill factor on the handout.</a:t>
            </a:r>
          </a:p>
          <a:p>
            <a:pPr marL="514350" indent="-514350">
              <a:spcAft>
                <a:spcPts val="2400"/>
              </a:spcAft>
              <a:buFont typeface="Georgia" panose="02040502050405020303" pitchFamily="18" charset="0"/>
              <a:buAutoNum type="arabicPeriod"/>
            </a:pPr>
            <a:r>
              <a:rPr lang="en-US" altLang="en-US" sz="3200"/>
              <a:t>Discuss. </a:t>
            </a:r>
          </a:p>
          <a:p>
            <a:pPr marL="514350" indent="-514350">
              <a:spcAft>
                <a:spcPts val="2400"/>
              </a:spcAft>
              <a:buFont typeface="Georgia" panose="02040502050405020303" pitchFamily="18" charset="0"/>
              <a:buAutoNum type="arabicPeriod"/>
            </a:pPr>
            <a:r>
              <a:rPr lang="en-US" altLang="en-US" sz="3200"/>
              <a:t>Prepare to explain each of the related skills to the rest of the group and how it can be applied in supervision. </a:t>
            </a:r>
          </a:p>
        </p:txBody>
      </p:sp>
      <p:sp>
        <p:nvSpPr>
          <p:cNvPr id="74756" name="Slide Number Placeholder 3">
            <a:extLst>
              <a:ext uri="{FF2B5EF4-FFF2-40B4-BE49-F238E27FC236}">
                <a16:creationId xmlns:a16="http://schemas.microsoft.com/office/drawing/2014/main" id="{A2080C7B-714D-45A7-8DAE-C35B12CDA6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677CAC3-E522-4E7F-B18A-23DDFA77AF8E}" type="slidenum">
              <a:rPr lang="en-US" altLang="en-US" sz="1200" smtClean="0">
                <a:latin typeface="Arial" panose="020B0604020202020204" pitchFamily="34" charset="0"/>
                <a:cs typeface="Arial" panose="020B0604020202020204" pitchFamily="34" charset="0"/>
              </a:rPr>
              <a:pPr>
                <a:spcBef>
                  <a:spcPct val="0"/>
                </a:spcBef>
                <a:buFontTx/>
                <a:buNone/>
              </a:pPr>
              <a:t>60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a:extLst>
              <a:ext uri="{FF2B5EF4-FFF2-40B4-BE49-F238E27FC236}">
                <a16:creationId xmlns:a16="http://schemas.microsoft.com/office/drawing/2014/main" id="{72766F27-1CEB-4E12-BD6B-9DA8F3716F6B}"/>
              </a:ext>
            </a:extLst>
          </p:cNvPr>
          <p:cNvSpPr>
            <a:spLocks noGrp="1"/>
          </p:cNvSpPr>
          <p:nvPr>
            <p:ph idx="1"/>
          </p:nvPr>
        </p:nvSpPr>
        <p:spPr>
          <a:xfrm>
            <a:off x="469900" y="1438275"/>
            <a:ext cx="8248650" cy="4749800"/>
          </a:xfrm>
        </p:spPr>
        <p:txBody>
          <a:bodyPr/>
          <a:lstStyle/>
          <a:p>
            <a:pPr eaLnBrk="1" hangingPunct="1">
              <a:spcAft>
                <a:spcPts val="2400"/>
              </a:spcAft>
              <a:defRPr/>
            </a:pPr>
            <a:r>
              <a:rPr lang="en-US" dirty="0"/>
              <a:t>Facilitative confrontation</a:t>
            </a:r>
          </a:p>
          <a:p>
            <a:pPr eaLnBrk="1" hangingPunct="1">
              <a:spcAft>
                <a:spcPts val="2400"/>
              </a:spcAft>
              <a:defRPr/>
            </a:pPr>
            <a:r>
              <a:rPr lang="en-US" dirty="0" err="1"/>
              <a:t>Partializing</a:t>
            </a:r>
            <a:r>
              <a:rPr lang="en-US" dirty="0"/>
              <a:t> the worker’s concerns</a:t>
            </a:r>
          </a:p>
          <a:p>
            <a:pPr eaLnBrk="1" hangingPunct="1">
              <a:spcAft>
                <a:spcPts val="2400"/>
              </a:spcAft>
              <a:defRPr/>
            </a:pPr>
            <a:r>
              <a:rPr lang="en-US" dirty="0"/>
              <a:t>Holding to focus</a:t>
            </a:r>
          </a:p>
          <a:p>
            <a:pPr eaLnBrk="1" hangingPunct="1">
              <a:spcAft>
                <a:spcPts val="2400"/>
              </a:spcAft>
              <a:defRPr/>
            </a:pPr>
            <a:r>
              <a:rPr lang="en-US" dirty="0"/>
              <a:t>Checking for underlying ambivalence</a:t>
            </a:r>
          </a:p>
          <a:p>
            <a:pPr eaLnBrk="1" hangingPunct="1">
              <a:spcAft>
                <a:spcPts val="2400"/>
              </a:spcAft>
              <a:defRPr/>
            </a:pPr>
            <a:r>
              <a:rPr lang="en-US" dirty="0"/>
              <a:t>Challenging the illusion of work</a:t>
            </a:r>
          </a:p>
          <a:p>
            <a:pPr marL="0" indent="0" eaLnBrk="1" hangingPunct="1">
              <a:spcAft>
                <a:spcPts val="2400"/>
              </a:spcAft>
              <a:buFontTx/>
              <a:buNone/>
              <a:defRPr/>
            </a:pPr>
            <a:r>
              <a:rPr lang="en-US" sz="1800" dirty="0"/>
              <a:t>(Shulman, 2012)</a:t>
            </a:r>
            <a:r>
              <a:rPr lang="en-US" dirty="0"/>
              <a:t/>
            </a:r>
            <a:br>
              <a:rPr lang="en-US" dirty="0"/>
            </a:br>
            <a:endParaRPr lang="en-US" dirty="0"/>
          </a:p>
        </p:txBody>
      </p:sp>
      <p:sp>
        <p:nvSpPr>
          <p:cNvPr id="3" name="Title 2">
            <a:extLst>
              <a:ext uri="{FF2B5EF4-FFF2-40B4-BE49-F238E27FC236}">
                <a16:creationId xmlns:a16="http://schemas.microsoft.com/office/drawing/2014/main" id="{B2935DCD-1465-4201-B0CF-1BE96C37EEC0}"/>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Skills in Making a Demand for Work</a:t>
            </a:r>
            <a:br>
              <a:rPr lang="en-US" dirty="0">
                <a:cs typeface="+mj-cs"/>
              </a:rPr>
            </a:br>
            <a:endParaRPr lang="en-US" dirty="0">
              <a:cs typeface="+mj-cs"/>
            </a:endParaRPr>
          </a:p>
        </p:txBody>
      </p:sp>
      <p:sp>
        <p:nvSpPr>
          <p:cNvPr id="75780" name="Slide Number Placeholder 5">
            <a:extLst>
              <a:ext uri="{FF2B5EF4-FFF2-40B4-BE49-F238E27FC236}">
                <a16:creationId xmlns:a16="http://schemas.microsoft.com/office/drawing/2014/main" id="{4FC85663-4DD8-4CEA-A7DF-4E6B9A993C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5F8CF32-6AEB-43DB-81C3-4B1855FB467D}" type="slidenum">
              <a:rPr lang="en-US" altLang="en-US" sz="1200" smtClean="0">
                <a:latin typeface="Arial" panose="020B0604020202020204" pitchFamily="34" charset="0"/>
                <a:cs typeface="Arial" panose="020B0604020202020204" pitchFamily="34" charset="0"/>
              </a:rPr>
              <a:pPr>
                <a:spcBef>
                  <a:spcPct val="0"/>
                </a:spcBef>
                <a:buFontTx/>
                <a:buNone/>
              </a:pPr>
              <a:t>61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a:extLst>
              <a:ext uri="{FF2B5EF4-FFF2-40B4-BE49-F238E27FC236}">
                <a16:creationId xmlns:a16="http://schemas.microsoft.com/office/drawing/2014/main" id="{398AA6D8-0913-4957-A23D-B08DE4067E46}"/>
              </a:ext>
            </a:extLst>
          </p:cNvPr>
          <p:cNvSpPr>
            <a:spLocks noGrp="1"/>
          </p:cNvSpPr>
          <p:nvPr>
            <p:ph idx="1"/>
          </p:nvPr>
        </p:nvSpPr>
        <p:spPr>
          <a:xfrm>
            <a:off x="469900" y="1360488"/>
            <a:ext cx="8248650" cy="4733925"/>
          </a:xfrm>
        </p:spPr>
        <p:txBody>
          <a:bodyPr/>
          <a:lstStyle/>
          <a:p>
            <a:pPr eaLnBrk="1" hangingPunct="1">
              <a:spcAft>
                <a:spcPts val="3600"/>
              </a:spcAft>
              <a:defRPr/>
            </a:pPr>
            <a:r>
              <a:rPr lang="en-US" sz="3600" dirty="0"/>
              <a:t>Exploring taboo areas</a:t>
            </a:r>
          </a:p>
          <a:p>
            <a:pPr eaLnBrk="1" hangingPunct="1">
              <a:spcAft>
                <a:spcPts val="3600"/>
              </a:spcAft>
              <a:defRPr/>
            </a:pPr>
            <a:r>
              <a:rPr lang="en-US" sz="3600" dirty="0"/>
              <a:t>Dealing with the authority theme</a:t>
            </a:r>
          </a:p>
          <a:p>
            <a:pPr eaLnBrk="1" hangingPunct="1">
              <a:spcAft>
                <a:spcPts val="3600"/>
              </a:spcAft>
              <a:defRPr/>
            </a:pPr>
            <a:endParaRPr lang="en-US" sz="3600" dirty="0"/>
          </a:p>
          <a:p>
            <a:pPr eaLnBrk="1" hangingPunct="1">
              <a:spcAft>
                <a:spcPts val="3600"/>
              </a:spcAft>
              <a:defRPr/>
            </a:pPr>
            <a:endParaRPr lang="en-US" sz="3600" dirty="0"/>
          </a:p>
          <a:p>
            <a:pPr marL="0" indent="0" eaLnBrk="1" hangingPunct="1">
              <a:spcAft>
                <a:spcPts val="3600"/>
              </a:spcAft>
              <a:buFontTx/>
              <a:buNone/>
              <a:defRPr/>
            </a:pPr>
            <a:r>
              <a:rPr lang="en-US" sz="1800" dirty="0"/>
              <a:t>  (Shulman, 2012)</a:t>
            </a:r>
          </a:p>
          <a:p>
            <a:pPr eaLnBrk="1" hangingPunct="1">
              <a:buFontTx/>
              <a:buNone/>
              <a:defRPr/>
            </a:pPr>
            <a:endParaRPr lang="en-US" dirty="0"/>
          </a:p>
        </p:txBody>
      </p:sp>
      <p:sp>
        <p:nvSpPr>
          <p:cNvPr id="3" name="Title 2">
            <a:extLst>
              <a:ext uri="{FF2B5EF4-FFF2-40B4-BE49-F238E27FC236}">
                <a16:creationId xmlns:a16="http://schemas.microsoft.com/office/drawing/2014/main" id="{B074097A-7B69-4E2C-9C28-D4002C1B74A9}"/>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Skills in Pointing Out Obstacles</a:t>
            </a:r>
            <a:br>
              <a:rPr lang="en-US" dirty="0">
                <a:cs typeface="+mj-cs"/>
              </a:rPr>
            </a:br>
            <a:endParaRPr lang="en-US" dirty="0">
              <a:cs typeface="+mj-cs"/>
            </a:endParaRPr>
          </a:p>
        </p:txBody>
      </p:sp>
      <p:sp>
        <p:nvSpPr>
          <p:cNvPr id="76804" name="Slide Number Placeholder 5">
            <a:extLst>
              <a:ext uri="{FF2B5EF4-FFF2-40B4-BE49-F238E27FC236}">
                <a16:creationId xmlns:a16="http://schemas.microsoft.com/office/drawing/2014/main" id="{9CC83271-585B-44E5-AAC3-0F9EFEFE66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39C6EA6-BFE4-4531-84C9-972F528EC83D}" type="slidenum">
              <a:rPr lang="en-US" altLang="en-US" sz="1200" smtClean="0">
                <a:latin typeface="Arial" panose="020B0604020202020204" pitchFamily="34" charset="0"/>
                <a:cs typeface="Arial" panose="020B0604020202020204" pitchFamily="34" charset="0"/>
              </a:rPr>
              <a:pPr>
                <a:spcBef>
                  <a:spcPct val="0"/>
                </a:spcBef>
                <a:buFontTx/>
                <a:buNone/>
              </a:pPr>
              <a:t>62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26A6D6FD-E925-4743-9A21-A124769271AA}"/>
              </a:ext>
            </a:extLst>
          </p:cNvPr>
          <p:cNvSpPr>
            <a:spLocks noGrp="1"/>
          </p:cNvSpPr>
          <p:nvPr>
            <p:ph idx="1"/>
          </p:nvPr>
        </p:nvSpPr>
        <p:spPr>
          <a:xfrm>
            <a:off x="469900" y="1438275"/>
            <a:ext cx="8248650" cy="4779963"/>
          </a:xfrm>
        </p:spPr>
        <p:txBody>
          <a:bodyPr/>
          <a:lstStyle/>
          <a:p>
            <a:pPr eaLnBrk="1" hangingPunct="1">
              <a:spcAft>
                <a:spcPts val="3000"/>
              </a:spcAft>
              <a:defRPr/>
            </a:pPr>
            <a:r>
              <a:rPr lang="en-US" sz="3600" dirty="0"/>
              <a:t>Providing relevant data</a:t>
            </a:r>
          </a:p>
          <a:p>
            <a:pPr eaLnBrk="1" hangingPunct="1">
              <a:spcAft>
                <a:spcPts val="3000"/>
              </a:spcAft>
              <a:defRPr/>
            </a:pPr>
            <a:r>
              <a:rPr lang="en-US" sz="3600" dirty="0"/>
              <a:t>Monitoring the learning process</a:t>
            </a:r>
          </a:p>
          <a:p>
            <a:pPr eaLnBrk="1" hangingPunct="1">
              <a:spcAft>
                <a:spcPts val="3000"/>
              </a:spcAft>
              <a:defRPr/>
            </a:pPr>
            <a:r>
              <a:rPr lang="en-US" sz="3600" dirty="0"/>
              <a:t>Presenting data in a way open to challenge</a:t>
            </a:r>
          </a:p>
          <a:p>
            <a:pPr marL="0" indent="0" eaLnBrk="1" hangingPunct="1">
              <a:spcAft>
                <a:spcPts val="3000"/>
              </a:spcAft>
              <a:buFontTx/>
              <a:buNone/>
              <a:defRPr/>
            </a:pPr>
            <a:r>
              <a:rPr lang="en-US" sz="1800" dirty="0"/>
              <a:t>  (Shulman, 2012)</a:t>
            </a:r>
          </a:p>
        </p:txBody>
      </p:sp>
      <p:sp>
        <p:nvSpPr>
          <p:cNvPr id="3" name="Title 2">
            <a:extLst>
              <a:ext uri="{FF2B5EF4-FFF2-40B4-BE49-F238E27FC236}">
                <a16:creationId xmlns:a16="http://schemas.microsoft.com/office/drawing/2014/main" id="{689E27BD-C745-48DF-96E5-E688B5F72812}"/>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Skills in Sharing Data</a:t>
            </a:r>
            <a:br>
              <a:rPr lang="en-US" dirty="0">
                <a:cs typeface="+mj-cs"/>
              </a:rPr>
            </a:br>
            <a:endParaRPr lang="en-US" dirty="0">
              <a:cs typeface="+mj-cs"/>
            </a:endParaRPr>
          </a:p>
        </p:txBody>
      </p:sp>
      <p:sp>
        <p:nvSpPr>
          <p:cNvPr id="77828" name="Slide Number Placeholder 5">
            <a:extLst>
              <a:ext uri="{FF2B5EF4-FFF2-40B4-BE49-F238E27FC236}">
                <a16:creationId xmlns:a16="http://schemas.microsoft.com/office/drawing/2014/main" id="{AF6369C2-C1A3-47C1-83BB-A5BB8FE5F7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A7807D1-939E-4352-8604-4FDD41B2E0EA}" type="slidenum">
              <a:rPr lang="en-US" altLang="en-US" sz="1200" smtClean="0">
                <a:latin typeface="Arial" panose="020B0604020202020204" pitchFamily="34" charset="0"/>
                <a:cs typeface="Arial" panose="020B0604020202020204" pitchFamily="34" charset="0"/>
              </a:rPr>
              <a:pPr>
                <a:spcBef>
                  <a:spcPct val="0"/>
                </a:spcBef>
                <a:buFontTx/>
                <a:buNone/>
              </a:pPr>
              <a:t>63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a:extLst>
              <a:ext uri="{FF2B5EF4-FFF2-40B4-BE49-F238E27FC236}">
                <a16:creationId xmlns:a16="http://schemas.microsoft.com/office/drawing/2014/main" id="{D8231A40-1475-42B3-BF8D-E4E995F0A0BC}"/>
              </a:ext>
            </a:extLst>
          </p:cNvPr>
          <p:cNvSpPr>
            <a:spLocks noGrp="1"/>
          </p:cNvSpPr>
          <p:nvPr>
            <p:ph idx="1"/>
          </p:nvPr>
        </p:nvSpPr>
        <p:spPr>
          <a:xfrm>
            <a:off x="469900" y="1438275"/>
            <a:ext cx="8248650" cy="4718050"/>
          </a:xfrm>
        </p:spPr>
        <p:txBody>
          <a:bodyPr/>
          <a:lstStyle/>
          <a:p>
            <a:pPr eaLnBrk="1" hangingPunct="1">
              <a:spcAft>
                <a:spcPts val="1200"/>
              </a:spcAft>
              <a:defRPr/>
            </a:pPr>
            <a:r>
              <a:rPr lang="en-US" sz="3200" dirty="0"/>
              <a:t>Summarizing</a:t>
            </a:r>
          </a:p>
          <a:p>
            <a:pPr eaLnBrk="1" hangingPunct="1">
              <a:spcAft>
                <a:spcPts val="1200"/>
              </a:spcAft>
              <a:defRPr/>
            </a:pPr>
            <a:r>
              <a:rPr lang="en-US" sz="3200" dirty="0"/>
              <a:t>Generalizing</a:t>
            </a:r>
          </a:p>
          <a:p>
            <a:pPr eaLnBrk="1" hangingPunct="1">
              <a:spcAft>
                <a:spcPts val="1200"/>
              </a:spcAft>
              <a:defRPr/>
            </a:pPr>
            <a:r>
              <a:rPr lang="en-US" sz="3200" dirty="0"/>
              <a:t>Identifying next steps</a:t>
            </a:r>
          </a:p>
          <a:p>
            <a:pPr eaLnBrk="1" hangingPunct="1">
              <a:spcAft>
                <a:spcPts val="1200"/>
              </a:spcAft>
              <a:defRPr/>
            </a:pPr>
            <a:r>
              <a:rPr lang="en-US" sz="3200" dirty="0"/>
              <a:t>Rehearsing</a:t>
            </a:r>
          </a:p>
          <a:p>
            <a:pPr eaLnBrk="1" hangingPunct="1">
              <a:spcAft>
                <a:spcPts val="1200"/>
              </a:spcAft>
              <a:defRPr/>
            </a:pPr>
            <a:r>
              <a:rPr lang="en-US" sz="3200" dirty="0"/>
              <a:t>Identifying doorknob communications</a:t>
            </a:r>
          </a:p>
          <a:p>
            <a:pPr marL="0" indent="0" eaLnBrk="1" hangingPunct="1">
              <a:buFontTx/>
              <a:buNone/>
              <a:defRPr/>
            </a:pPr>
            <a:endParaRPr lang="en-US" dirty="0"/>
          </a:p>
          <a:p>
            <a:pPr marL="0" indent="0" eaLnBrk="1" hangingPunct="1">
              <a:buFontTx/>
              <a:buNone/>
              <a:defRPr/>
            </a:pPr>
            <a:r>
              <a:rPr lang="en-US" sz="1800" dirty="0"/>
              <a:t> (Shulman, 2012)</a:t>
            </a:r>
          </a:p>
        </p:txBody>
      </p:sp>
      <p:sp>
        <p:nvSpPr>
          <p:cNvPr id="3" name="Title 2">
            <a:extLst>
              <a:ext uri="{FF2B5EF4-FFF2-40B4-BE49-F238E27FC236}">
                <a16:creationId xmlns:a16="http://schemas.microsoft.com/office/drawing/2014/main" id="{C785AD14-5376-43B0-B775-9348F3D87E13}"/>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err="1">
                <a:cs typeface="+mj-cs"/>
              </a:rPr>
              <a:t>Sessional</a:t>
            </a:r>
            <a:r>
              <a:rPr lang="en-US" dirty="0">
                <a:cs typeface="+mj-cs"/>
              </a:rPr>
              <a:t> Ending Skills</a:t>
            </a:r>
            <a:br>
              <a:rPr lang="en-US" dirty="0">
                <a:cs typeface="+mj-cs"/>
              </a:rPr>
            </a:br>
            <a:endParaRPr lang="en-US" dirty="0">
              <a:cs typeface="+mj-cs"/>
            </a:endParaRPr>
          </a:p>
        </p:txBody>
      </p:sp>
      <p:sp>
        <p:nvSpPr>
          <p:cNvPr id="78852" name="Slide Number Placeholder 5">
            <a:extLst>
              <a:ext uri="{FF2B5EF4-FFF2-40B4-BE49-F238E27FC236}">
                <a16:creationId xmlns:a16="http://schemas.microsoft.com/office/drawing/2014/main" id="{EF51FAEF-DDA4-419D-92FC-FEC54D4AFC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6145D00-1A6D-49EB-8A8E-91C7F4F4A24B}" type="slidenum">
              <a:rPr lang="en-US" altLang="en-US" sz="1200" smtClean="0">
                <a:latin typeface="Arial" panose="020B0604020202020204" pitchFamily="34" charset="0"/>
                <a:cs typeface="Arial" panose="020B0604020202020204" pitchFamily="34" charset="0"/>
              </a:rPr>
              <a:pPr>
                <a:spcBef>
                  <a:spcPct val="0"/>
                </a:spcBef>
                <a:buFontTx/>
                <a:buNone/>
              </a:pPr>
              <a:t>64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a:extLst>
              <a:ext uri="{FF2B5EF4-FFF2-40B4-BE49-F238E27FC236}">
                <a16:creationId xmlns:a16="http://schemas.microsoft.com/office/drawing/2014/main" id="{12D65256-976C-481B-8A4E-24C8C209AA66}"/>
              </a:ext>
            </a:extLst>
          </p:cNvPr>
          <p:cNvSpPr>
            <a:spLocks noGrp="1"/>
          </p:cNvSpPr>
          <p:nvPr>
            <p:ph idx="1"/>
          </p:nvPr>
        </p:nvSpPr>
        <p:spPr>
          <a:xfrm>
            <a:off x="469900" y="1616075"/>
            <a:ext cx="8248650" cy="4586288"/>
          </a:xfrm>
        </p:spPr>
        <p:txBody>
          <a:bodyPr/>
          <a:lstStyle/>
          <a:p>
            <a:pPr eaLnBrk="1" hangingPunct="1">
              <a:spcAft>
                <a:spcPts val="1200"/>
              </a:spcAft>
            </a:pPr>
            <a:r>
              <a:rPr lang="en-US" altLang="en-US"/>
              <a:t>The modeling of it by supervisors at the unit and worker levels (parallel process) promotes a positive vision of the future and measurable progress built on strengths;</a:t>
            </a:r>
          </a:p>
          <a:p>
            <a:pPr eaLnBrk="1" hangingPunct="1">
              <a:spcAft>
                <a:spcPts val="1200"/>
              </a:spcAft>
            </a:pPr>
            <a:r>
              <a:rPr lang="en-US" altLang="en-US"/>
              <a:t>The questions provide information about the worker’s competency level; and </a:t>
            </a:r>
          </a:p>
          <a:p>
            <a:pPr eaLnBrk="1" hangingPunct="1">
              <a:spcAft>
                <a:spcPts val="1200"/>
              </a:spcAft>
            </a:pPr>
            <a:r>
              <a:rPr lang="en-US" altLang="en-US"/>
              <a:t>It promotes a sense of partnership and mutual responsibility for a worker’s professional development.</a:t>
            </a:r>
          </a:p>
          <a:p>
            <a:pPr eaLnBrk="1" hangingPunct="1"/>
            <a:endParaRPr lang="en-US" altLang="en-US"/>
          </a:p>
        </p:txBody>
      </p:sp>
      <p:sp>
        <p:nvSpPr>
          <p:cNvPr id="3" name="Title 2">
            <a:extLst>
              <a:ext uri="{FF2B5EF4-FFF2-40B4-BE49-F238E27FC236}">
                <a16:creationId xmlns:a16="http://schemas.microsoft.com/office/drawing/2014/main" id="{1A563043-4897-46D0-9FE7-20991A2AB57F}"/>
              </a:ext>
            </a:extLst>
          </p:cNvPr>
          <p:cNvSpPr>
            <a:spLocks noGrp="1"/>
          </p:cNvSpPr>
          <p:nvPr>
            <p:ph type="title"/>
          </p:nvPr>
        </p:nvSpPr>
        <p:spPr>
          <a:xfrm>
            <a:off x="469900" y="896938"/>
            <a:ext cx="8229600" cy="590550"/>
          </a:xfrm>
        </p:spPr>
        <p:txBody>
          <a:bodyPr>
            <a:normAutofit fontScale="90000"/>
          </a:bodyPr>
          <a:lstStyle/>
          <a:p>
            <a:pPr algn="ctr" eaLnBrk="1" hangingPunct="1">
              <a:defRPr/>
            </a:pPr>
            <a:r>
              <a:rPr lang="en-US" dirty="0">
                <a:cs typeface="+mj-cs"/>
              </a:rPr>
              <a:t>How is the Strength-Based, Solution Focused Approach Helpful?</a:t>
            </a:r>
          </a:p>
        </p:txBody>
      </p:sp>
      <p:sp>
        <p:nvSpPr>
          <p:cNvPr id="79876" name="Slide Number Placeholder 5">
            <a:extLst>
              <a:ext uri="{FF2B5EF4-FFF2-40B4-BE49-F238E27FC236}">
                <a16:creationId xmlns:a16="http://schemas.microsoft.com/office/drawing/2014/main" id="{0526D9FD-267D-45F5-AD81-2B401EDAD98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6883928-9005-455E-8531-83C711EF82EE}" type="slidenum">
              <a:rPr lang="en-US" altLang="en-US" sz="1200" smtClean="0">
                <a:latin typeface="Arial" panose="020B0604020202020204" pitchFamily="34" charset="0"/>
                <a:cs typeface="Arial" panose="020B0604020202020204" pitchFamily="34" charset="0"/>
              </a:rPr>
              <a:pPr>
                <a:spcBef>
                  <a:spcPct val="0"/>
                </a:spcBef>
                <a:buFontTx/>
                <a:buNone/>
              </a:pPr>
              <a:t>65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FEC8DE12-50C8-4BE2-AB38-E697EE27898A}"/>
              </a:ext>
            </a:extLst>
          </p:cNvPr>
          <p:cNvSpPr>
            <a:spLocks noGrp="1"/>
          </p:cNvSpPr>
          <p:nvPr>
            <p:ph idx="1"/>
          </p:nvPr>
        </p:nvSpPr>
        <p:spPr>
          <a:xfrm>
            <a:off x="469900" y="1438275"/>
            <a:ext cx="8248650" cy="4779963"/>
          </a:xfrm>
        </p:spPr>
        <p:txBody>
          <a:bodyPr/>
          <a:lstStyle/>
          <a:p>
            <a:pPr eaLnBrk="1" hangingPunct="1">
              <a:lnSpc>
                <a:spcPct val="150000"/>
              </a:lnSpc>
              <a:defRPr/>
            </a:pPr>
            <a:r>
              <a:rPr lang="en-US" sz="2800" dirty="0"/>
              <a:t>Exception Questions</a:t>
            </a:r>
          </a:p>
          <a:p>
            <a:pPr eaLnBrk="1" hangingPunct="1">
              <a:lnSpc>
                <a:spcPct val="150000"/>
              </a:lnSpc>
              <a:defRPr/>
            </a:pPr>
            <a:r>
              <a:rPr lang="en-US" sz="2800" dirty="0"/>
              <a:t>Coping Questions</a:t>
            </a:r>
          </a:p>
          <a:p>
            <a:pPr eaLnBrk="1" hangingPunct="1">
              <a:lnSpc>
                <a:spcPct val="150000"/>
              </a:lnSpc>
              <a:defRPr/>
            </a:pPr>
            <a:r>
              <a:rPr lang="en-US" sz="2800" dirty="0"/>
              <a:t>Indirect Questions</a:t>
            </a:r>
          </a:p>
          <a:p>
            <a:pPr eaLnBrk="1" hangingPunct="1">
              <a:lnSpc>
                <a:spcPct val="150000"/>
              </a:lnSpc>
              <a:defRPr/>
            </a:pPr>
            <a:r>
              <a:rPr lang="en-US" sz="2800" dirty="0"/>
              <a:t>Scaling Questions</a:t>
            </a:r>
          </a:p>
          <a:p>
            <a:pPr eaLnBrk="1" hangingPunct="1">
              <a:lnSpc>
                <a:spcPct val="150000"/>
              </a:lnSpc>
              <a:defRPr/>
            </a:pPr>
            <a:r>
              <a:rPr lang="en-US" sz="2800" dirty="0"/>
              <a:t>Miracle Questions</a:t>
            </a:r>
          </a:p>
          <a:p>
            <a:pPr marL="0" indent="0" eaLnBrk="1" hangingPunct="1">
              <a:lnSpc>
                <a:spcPct val="150000"/>
              </a:lnSpc>
              <a:buFontTx/>
              <a:buNone/>
              <a:defRPr/>
            </a:pPr>
            <a:endParaRPr lang="en-US" sz="2800" dirty="0"/>
          </a:p>
          <a:p>
            <a:pPr marL="0" indent="0" eaLnBrk="1" hangingPunct="1">
              <a:lnSpc>
                <a:spcPct val="150000"/>
              </a:lnSpc>
              <a:buFontTx/>
              <a:buNone/>
              <a:defRPr/>
            </a:pPr>
            <a:r>
              <a:rPr lang="en-US" sz="1800" dirty="0"/>
              <a:t>  (Berg &amp; Kelly, 2000)</a:t>
            </a:r>
          </a:p>
        </p:txBody>
      </p:sp>
      <p:sp>
        <p:nvSpPr>
          <p:cNvPr id="80899" name="Title 2">
            <a:extLst>
              <a:ext uri="{FF2B5EF4-FFF2-40B4-BE49-F238E27FC236}">
                <a16:creationId xmlns:a16="http://schemas.microsoft.com/office/drawing/2014/main" id="{9379996B-F791-46D5-9D45-732D4AAFD374}"/>
              </a:ext>
            </a:extLst>
          </p:cNvPr>
          <p:cNvSpPr>
            <a:spLocks noGrp="1"/>
          </p:cNvSpPr>
          <p:nvPr>
            <p:ph type="title"/>
          </p:nvPr>
        </p:nvSpPr>
        <p:spPr>
          <a:xfrm>
            <a:off x="469900" y="793750"/>
            <a:ext cx="8229600" cy="590550"/>
          </a:xfrm>
        </p:spPr>
        <p:txBody>
          <a:bodyPr/>
          <a:lstStyle/>
          <a:p>
            <a:pPr algn="ctr" eaLnBrk="1" hangingPunct="1"/>
            <a:r>
              <a:rPr lang="en-US" altLang="en-US" sz="2400"/>
              <a:t>Types of Questions</a:t>
            </a:r>
            <a:r>
              <a:rPr lang="en-US" altLang="en-US"/>
              <a:t>	</a:t>
            </a:r>
          </a:p>
        </p:txBody>
      </p:sp>
      <p:sp>
        <p:nvSpPr>
          <p:cNvPr id="80900" name="Slide Number Placeholder 5">
            <a:extLst>
              <a:ext uri="{FF2B5EF4-FFF2-40B4-BE49-F238E27FC236}">
                <a16:creationId xmlns:a16="http://schemas.microsoft.com/office/drawing/2014/main" id="{642C4F22-2F10-4949-B4A9-F8DEA12B34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B241F3B-7988-41EB-AAB2-DA85958A13FC}" type="slidenum">
              <a:rPr lang="en-US" altLang="en-US" sz="1200" smtClean="0">
                <a:latin typeface="Arial" panose="020B0604020202020204" pitchFamily="34" charset="0"/>
                <a:cs typeface="Arial" panose="020B0604020202020204" pitchFamily="34" charset="0"/>
              </a:rPr>
              <a:pPr>
                <a:spcBef>
                  <a:spcPct val="0"/>
                </a:spcBef>
                <a:buFontTx/>
                <a:buNone/>
              </a:pPr>
              <a:t>66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a:extLst>
              <a:ext uri="{FF2B5EF4-FFF2-40B4-BE49-F238E27FC236}">
                <a16:creationId xmlns:a16="http://schemas.microsoft.com/office/drawing/2014/main" id="{DE4E51E2-F339-4E6E-970B-E44F8E43B791}"/>
              </a:ext>
            </a:extLst>
          </p:cNvPr>
          <p:cNvSpPr>
            <a:spLocks noGrp="1"/>
          </p:cNvSpPr>
          <p:nvPr>
            <p:ph idx="1"/>
          </p:nvPr>
        </p:nvSpPr>
        <p:spPr>
          <a:xfrm>
            <a:off x="469900" y="1438275"/>
            <a:ext cx="8248650" cy="4733925"/>
          </a:xfrm>
        </p:spPr>
        <p:txBody>
          <a:bodyPr/>
          <a:lstStyle/>
          <a:p>
            <a:pPr eaLnBrk="1" hangingPunct="1">
              <a:buFontTx/>
              <a:buNone/>
            </a:pPr>
            <a:r>
              <a:rPr lang="en-US" altLang="en-US" b="1"/>
              <a:t>Day One</a:t>
            </a:r>
            <a:endParaRPr lang="en-US" altLang="en-US" sz="2800"/>
          </a:p>
          <a:p>
            <a:pPr eaLnBrk="1" hangingPunct="1"/>
            <a:r>
              <a:rPr lang="en-US" altLang="en-US"/>
              <a:t>Introduction</a:t>
            </a:r>
            <a:endParaRPr lang="en-US" altLang="en-US" sz="2800"/>
          </a:p>
          <a:p>
            <a:pPr eaLnBrk="1" hangingPunct="1"/>
            <a:r>
              <a:rPr lang="en-US" altLang="en-US"/>
              <a:t>Managing Time Based on Priorities</a:t>
            </a:r>
            <a:endParaRPr lang="en-US" altLang="en-US" sz="2800"/>
          </a:p>
          <a:p>
            <a:pPr eaLnBrk="1" hangingPunct="1"/>
            <a:r>
              <a:rPr lang="en-US" altLang="en-US"/>
              <a:t>Introduction to the Performance Management Cycle</a:t>
            </a:r>
            <a:endParaRPr lang="en-US" altLang="en-US" sz="2800"/>
          </a:p>
          <a:p>
            <a:pPr eaLnBrk="1" hangingPunct="1"/>
            <a:r>
              <a:rPr lang="en-US" altLang="en-US"/>
              <a:t>Defining Standards</a:t>
            </a:r>
            <a:endParaRPr lang="en-US" altLang="en-US" sz="2800"/>
          </a:p>
          <a:p>
            <a:pPr eaLnBrk="1" hangingPunct="1"/>
            <a:r>
              <a:rPr lang="en-US" altLang="en-US"/>
              <a:t>Assessing Performance</a:t>
            </a:r>
          </a:p>
          <a:p>
            <a:pPr eaLnBrk="1" hangingPunct="1"/>
            <a:r>
              <a:rPr lang="en-US" altLang="en-US"/>
              <a:t>Planning Performance Improvement</a:t>
            </a:r>
          </a:p>
          <a:p>
            <a:pPr eaLnBrk="1" hangingPunct="1"/>
            <a:r>
              <a:rPr lang="en-US" altLang="en-US"/>
              <a:t>Coaching</a:t>
            </a:r>
          </a:p>
          <a:p>
            <a:pPr eaLnBrk="1" hangingPunct="1"/>
            <a:endParaRPr lang="en-US" altLang="en-US"/>
          </a:p>
          <a:p>
            <a:pPr eaLnBrk="1" hangingPunct="1">
              <a:buFontTx/>
              <a:buNone/>
            </a:pPr>
            <a:endParaRPr lang="en-US" altLang="en-US"/>
          </a:p>
          <a:p>
            <a:pPr eaLnBrk="1" hangingPunct="1"/>
            <a:endParaRPr lang="en-US" altLang="en-US"/>
          </a:p>
        </p:txBody>
      </p:sp>
      <p:sp>
        <p:nvSpPr>
          <p:cNvPr id="81923" name="Title 2">
            <a:extLst>
              <a:ext uri="{FF2B5EF4-FFF2-40B4-BE49-F238E27FC236}">
                <a16:creationId xmlns:a16="http://schemas.microsoft.com/office/drawing/2014/main" id="{70B43E0F-87B6-4F02-8E2A-0ADC36E2E839}"/>
              </a:ext>
            </a:extLst>
          </p:cNvPr>
          <p:cNvSpPr>
            <a:spLocks noGrp="1"/>
          </p:cNvSpPr>
          <p:nvPr>
            <p:ph type="title"/>
          </p:nvPr>
        </p:nvSpPr>
        <p:spPr>
          <a:xfrm>
            <a:off x="469900" y="793750"/>
            <a:ext cx="8229600" cy="590550"/>
          </a:xfrm>
        </p:spPr>
        <p:txBody>
          <a:bodyPr/>
          <a:lstStyle/>
          <a:p>
            <a:pPr algn="ctr" eaLnBrk="1" hangingPunct="1"/>
            <a:r>
              <a:rPr lang="en-US" altLang="en-US" sz="2500"/>
              <a:t>Agenda</a:t>
            </a:r>
          </a:p>
        </p:txBody>
      </p:sp>
      <p:sp>
        <p:nvSpPr>
          <p:cNvPr id="6" name="Right Arrow 5">
            <a:extLst>
              <a:ext uri="{FF2B5EF4-FFF2-40B4-BE49-F238E27FC236}">
                <a16:creationId xmlns:a16="http://schemas.microsoft.com/office/drawing/2014/main" id="{7C8567C6-7272-459B-8CD2-2165EE7F9142}"/>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25" name="Slide Number Placeholder 6">
            <a:extLst>
              <a:ext uri="{FF2B5EF4-FFF2-40B4-BE49-F238E27FC236}">
                <a16:creationId xmlns:a16="http://schemas.microsoft.com/office/drawing/2014/main" id="{1FB59ABC-7CFB-4825-83B8-9BEB8F47BF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A9D104B-4DF3-4187-9B88-9820AC754723}" type="slidenum">
              <a:rPr lang="en-US" altLang="en-US" sz="1200" smtClean="0">
                <a:latin typeface="Arial" panose="020B0604020202020204" pitchFamily="34" charset="0"/>
                <a:cs typeface="Arial" panose="020B0604020202020204" pitchFamily="34" charset="0"/>
              </a:rPr>
              <a:pPr>
                <a:spcBef>
                  <a:spcPct val="0"/>
                </a:spcBef>
                <a:buFontTx/>
                <a:buNone/>
              </a:pPr>
              <a:t>67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092AD3EB-DFBC-4C53-A614-883A7894F444}"/>
              </a:ext>
            </a:extLst>
          </p:cNvPr>
          <p:cNvSpPr>
            <a:spLocks noGrp="1"/>
          </p:cNvSpPr>
          <p:nvPr>
            <p:ph type="title"/>
          </p:nvPr>
        </p:nvSpPr>
        <p:spPr>
          <a:xfrm>
            <a:off x="469900" y="793750"/>
            <a:ext cx="8229600" cy="590550"/>
          </a:xfrm>
        </p:spPr>
        <p:txBody>
          <a:bodyPr/>
          <a:lstStyle/>
          <a:p>
            <a:pPr algn="ctr" eaLnBrk="1" hangingPunct="1"/>
            <a:r>
              <a:rPr lang="en-US" altLang="en-US" sz="2500"/>
              <a:t>Agenda (continued)</a:t>
            </a:r>
          </a:p>
        </p:txBody>
      </p:sp>
      <p:sp>
        <p:nvSpPr>
          <p:cNvPr id="82947" name="Content Placeholder 1">
            <a:extLst>
              <a:ext uri="{FF2B5EF4-FFF2-40B4-BE49-F238E27FC236}">
                <a16:creationId xmlns:a16="http://schemas.microsoft.com/office/drawing/2014/main" id="{2FD5E056-8068-4C24-9691-E9ED5BC30220}"/>
              </a:ext>
            </a:extLst>
          </p:cNvPr>
          <p:cNvSpPr>
            <a:spLocks noGrp="1"/>
          </p:cNvSpPr>
          <p:nvPr>
            <p:ph idx="1"/>
          </p:nvPr>
        </p:nvSpPr>
        <p:spPr>
          <a:xfrm>
            <a:off x="469900" y="1438275"/>
            <a:ext cx="8248650" cy="4733925"/>
          </a:xfrm>
        </p:spPr>
        <p:txBody>
          <a:bodyPr/>
          <a:lstStyle/>
          <a:p>
            <a:pPr eaLnBrk="1" hangingPunct="1">
              <a:buFontTx/>
              <a:buNone/>
            </a:pPr>
            <a:r>
              <a:rPr lang="en-US" altLang="en-US" b="1"/>
              <a:t>Day Two</a:t>
            </a:r>
          </a:p>
          <a:p>
            <a:pPr eaLnBrk="1" hangingPunct="1"/>
            <a:r>
              <a:rPr lang="en-US" altLang="en-US"/>
              <a:t>Coaching (continued)</a:t>
            </a:r>
          </a:p>
          <a:p>
            <a:pPr eaLnBrk="1" hangingPunct="1"/>
            <a:r>
              <a:rPr lang="en-US" altLang="en-US"/>
              <a:t>The Middle/Work Phase Skills</a:t>
            </a:r>
          </a:p>
          <a:p>
            <a:pPr eaLnBrk="1" hangingPunct="1"/>
            <a:r>
              <a:rPr lang="en-US" altLang="en-US"/>
              <a:t>The Strength-Based, Solution-Focused Approach</a:t>
            </a:r>
          </a:p>
        </p:txBody>
      </p:sp>
      <p:sp>
        <p:nvSpPr>
          <p:cNvPr id="82948" name="Slide Number Placeholder 6">
            <a:extLst>
              <a:ext uri="{FF2B5EF4-FFF2-40B4-BE49-F238E27FC236}">
                <a16:creationId xmlns:a16="http://schemas.microsoft.com/office/drawing/2014/main" id="{478D6053-CA98-49CF-A840-21C709C548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36D9280-DB45-4AF0-A7B7-F16D2048B302}" type="slidenum">
              <a:rPr lang="en-US" altLang="en-US" sz="1200" smtClean="0">
                <a:latin typeface="Arial" panose="020B0604020202020204" pitchFamily="34" charset="0"/>
                <a:cs typeface="Arial" panose="020B0604020202020204" pitchFamily="34" charset="0"/>
              </a:rPr>
              <a:pPr>
                <a:spcBef>
                  <a:spcPct val="0"/>
                </a:spcBef>
                <a:buFontTx/>
                <a:buNone/>
              </a:pPr>
              <a:t>68</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CB86449A-A078-49D4-84F1-C7AAA98C7839}"/>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a:extLst>
              <a:ext uri="{FF2B5EF4-FFF2-40B4-BE49-F238E27FC236}">
                <a16:creationId xmlns:a16="http://schemas.microsoft.com/office/drawing/2014/main" id="{B4920480-32B7-4559-BC80-D34B28E5D591}"/>
              </a:ext>
            </a:extLst>
          </p:cNvPr>
          <p:cNvSpPr>
            <a:spLocks noGrp="1"/>
          </p:cNvSpPr>
          <p:nvPr>
            <p:ph type="title"/>
          </p:nvPr>
        </p:nvSpPr>
        <p:spPr>
          <a:xfrm>
            <a:off x="469900" y="793750"/>
            <a:ext cx="8229600" cy="590550"/>
          </a:xfrm>
        </p:spPr>
        <p:txBody>
          <a:bodyPr/>
          <a:lstStyle/>
          <a:p>
            <a:pPr algn="ctr" eaLnBrk="1" hangingPunct="1"/>
            <a:r>
              <a:rPr lang="en-US" altLang="en-US" sz="2500"/>
              <a:t>Agenda (continued)</a:t>
            </a:r>
          </a:p>
        </p:txBody>
      </p:sp>
      <p:sp>
        <p:nvSpPr>
          <p:cNvPr id="83971" name="Content Placeholder 1">
            <a:extLst>
              <a:ext uri="{FF2B5EF4-FFF2-40B4-BE49-F238E27FC236}">
                <a16:creationId xmlns:a16="http://schemas.microsoft.com/office/drawing/2014/main" id="{309DBA2E-6992-49C3-B5DC-49623A05C23D}"/>
              </a:ext>
            </a:extLst>
          </p:cNvPr>
          <p:cNvSpPr>
            <a:spLocks noGrp="1"/>
          </p:cNvSpPr>
          <p:nvPr>
            <p:ph idx="1"/>
          </p:nvPr>
        </p:nvSpPr>
        <p:spPr>
          <a:xfrm>
            <a:off x="469900" y="1438275"/>
            <a:ext cx="8248650" cy="4764088"/>
          </a:xfrm>
        </p:spPr>
        <p:txBody>
          <a:bodyPr/>
          <a:lstStyle/>
          <a:p>
            <a:pPr eaLnBrk="1" hangingPunct="1">
              <a:buFontTx/>
              <a:buNone/>
            </a:pPr>
            <a:r>
              <a:rPr lang="en-US" altLang="en-US" b="1"/>
              <a:t>Day Three</a:t>
            </a:r>
          </a:p>
          <a:p>
            <a:pPr eaLnBrk="1" hangingPunct="1"/>
            <a:r>
              <a:rPr lang="en-US" altLang="en-US"/>
              <a:t>Reflective Supervision</a:t>
            </a:r>
          </a:p>
          <a:p>
            <a:pPr eaLnBrk="1" hangingPunct="1"/>
            <a:r>
              <a:rPr lang="en-US" altLang="en-US"/>
              <a:t>Supporting Critical Thinking </a:t>
            </a:r>
          </a:p>
          <a:p>
            <a:pPr eaLnBrk="1" hangingPunct="1"/>
            <a:r>
              <a:rPr lang="en-US" altLang="en-US"/>
              <a:t>The Teacher and Learner</a:t>
            </a:r>
          </a:p>
          <a:p>
            <a:pPr eaLnBrk="1" hangingPunct="1"/>
            <a:endParaRPr lang="en-US" altLang="en-US"/>
          </a:p>
          <a:p>
            <a:pPr eaLnBrk="1" hangingPunct="1"/>
            <a:endParaRPr lang="en-US" altLang="en-US"/>
          </a:p>
          <a:p>
            <a:pPr eaLnBrk="1" hangingPunct="1"/>
            <a:endParaRPr lang="en-US" altLang="en-US"/>
          </a:p>
        </p:txBody>
      </p:sp>
      <p:sp>
        <p:nvSpPr>
          <p:cNvPr id="83972" name="Slide Number Placeholder 6">
            <a:extLst>
              <a:ext uri="{FF2B5EF4-FFF2-40B4-BE49-F238E27FC236}">
                <a16:creationId xmlns:a16="http://schemas.microsoft.com/office/drawing/2014/main" id="{675AEF85-B82B-4490-B045-7C6EAD7208E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A10FC02D-5FD8-46EC-9E9D-B288EEA33274}" type="slidenum">
              <a:rPr lang="en-US" altLang="en-US" sz="1200" smtClean="0">
                <a:latin typeface="Arial" panose="020B0604020202020204" pitchFamily="34" charset="0"/>
                <a:cs typeface="Arial" panose="020B0604020202020204" pitchFamily="34" charset="0"/>
              </a:rPr>
              <a:pPr>
                <a:spcBef>
                  <a:spcPct val="0"/>
                </a:spcBef>
                <a:buFontTx/>
                <a:buNone/>
              </a:pPr>
              <a:t>69</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BF34F034-47E4-4176-BF63-9FBD98BD8127}"/>
              </a:ext>
            </a:extLst>
          </p:cNvPr>
          <p:cNvSpPr/>
          <p:nvPr/>
        </p:nvSpPr>
        <p:spPr>
          <a:xfrm>
            <a:off x="7162800" y="5334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4F434BAF-C14B-4DD7-A84C-A42C7368A3C1}"/>
              </a:ext>
            </a:extLst>
          </p:cNvPr>
          <p:cNvSpPr>
            <a:spLocks noGrp="1"/>
          </p:cNvSpPr>
          <p:nvPr>
            <p:ph type="title"/>
          </p:nvPr>
        </p:nvSpPr>
        <p:spPr>
          <a:xfrm>
            <a:off x="469900" y="793750"/>
            <a:ext cx="8229600" cy="590550"/>
          </a:xfrm>
        </p:spPr>
        <p:txBody>
          <a:bodyPr/>
          <a:lstStyle/>
          <a:p>
            <a:pPr algn="ctr" eaLnBrk="1" hangingPunct="1"/>
            <a:r>
              <a:rPr lang="en-US" altLang="en-US" sz="2400"/>
              <a:t>Learning Objectives</a:t>
            </a:r>
          </a:p>
        </p:txBody>
      </p:sp>
      <p:sp>
        <p:nvSpPr>
          <p:cNvPr id="20483" name="Content Placeholder 1">
            <a:extLst>
              <a:ext uri="{FF2B5EF4-FFF2-40B4-BE49-F238E27FC236}">
                <a16:creationId xmlns:a16="http://schemas.microsoft.com/office/drawing/2014/main" id="{A6C67627-3380-42CF-A352-AEAB385E8863}"/>
              </a:ext>
            </a:extLst>
          </p:cNvPr>
          <p:cNvSpPr>
            <a:spLocks noGrp="1"/>
          </p:cNvSpPr>
          <p:nvPr>
            <p:ph idx="1"/>
          </p:nvPr>
        </p:nvSpPr>
        <p:spPr>
          <a:xfrm>
            <a:off x="469900" y="1438275"/>
            <a:ext cx="8248650" cy="4749800"/>
          </a:xfrm>
        </p:spPr>
        <p:txBody>
          <a:bodyPr/>
          <a:lstStyle/>
          <a:p>
            <a:pPr eaLnBrk="1" hangingPunct="1">
              <a:buFontTx/>
              <a:buNone/>
            </a:pPr>
            <a:r>
              <a:rPr lang="en-US" altLang="en-US"/>
              <a:t>Participants will be able to:</a:t>
            </a:r>
          </a:p>
          <a:p>
            <a:pPr eaLnBrk="1" hangingPunct="1"/>
            <a:r>
              <a:rPr lang="en-US" altLang="en-US"/>
              <a:t>Describe organizational and time management methods to balance multiple priorities;</a:t>
            </a:r>
          </a:p>
          <a:p>
            <a:pPr eaLnBrk="1" hangingPunct="1"/>
            <a:r>
              <a:rPr lang="en-US" altLang="en-US"/>
              <a:t>Identify the steps in the Performance Management Cycle;</a:t>
            </a:r>
          </a:p>
          <a:p>
            <a:pPr eaLnBrk="1" hangingPunct="1"/>
            <a:r>
              <a:rPr lang="en-US" altLang="en-US"/>
              <a:t>Recognize methods to assess, support and enhance staff’s commitment, confidence and competence;</a:t>
            </a:r>
          </a:p>
          <a:p>
            <a:pPr eaLnBrk="1" hangingPunct="1"/>
            <a:r>
              <a:rPr lang="en-US" altLang="en-US"/>
              <a:t>Discuss the importance of coaching when learning a new skill;</a:t>
            </a:r>
          </a:p>
          <a:p>
            <a:pPr eaLnBrk="1" hangingPunct="1"/>
            <a:r>
              <a:rPr lang="en-US" altLang="en-US"/>
              <a:t>Identify skills to provide culturally specific feedback to supervisees;</a:t>
            </a:r>
          </a:p>
          <a:p>
            <a:pPr eaLnBrk="1" hangingPunct="1"/>
            <a:endParaRPr lang="en-US" altLang="en-US"/>
          </a:p>
          <a:p>
            <a:pPr eaLnBrk="1" hangingPunct="1"/>
            <a:endParaRPr lang="en-US" altLang="en-US"/>
          </a:p>
        </p:txBody>
      </p:sp>
      <p:sp>
        <p:nvSpPr>
          <p:cNvPr id="20484" name="Slide Number Placeholder 7">
            <a:extLst>
              <a:ext uri="{FF2B5EF4-FFF2-40B4-BE49-F238E27FC236}">
                <a16:creationId xmlns:a16="http://schemas.microsoft.com/office/drawing/2014/main" id="{F538A165-3530-4F16-BC4A-CED7503693C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E11D170-3C7C-456B-8EBA-6278A1EC1045}" type="slidenum">
              <a:rPr lang="en-US" altLang="en-US" sz="1200" smtClean="0">
                <a:latin typeface="Arial" panose="020B0604020202020204" pitchFamily="34" charset="0"/>
                <a:cs typeface="Arial" panose="020B0604020202020204" pitchFamily="34" charset="0"/>
              </a:rPr>
              <a:pPr>
                <a:spcBef>
                  <a:spcPct val="0"/>
                </a:spcBef>
                <a:buFontTx/>
                <a:buNone/>
              </a:pPr>
              <a:t>7</a:t>
            </a:fld>
            <a:endParaRPr lang="en-US" altLang="en-US" sz="1200">
              <a:latin typeface="Arial" panose="020B0604020202020204" pitchFamily="34" charset="0"/>
              <a:cs typeface="Arial" panose="020B0604020202020204" pitchFamily="34" charset="0"/>
            </a:endParaRPr>
          </a:p>
        </p:txBody>
      </p:sp>
      <p:sp>
        <p:nvSpPr>
          <p:cNvPr id="7" name="Right Arrow 6">
            <a:extLst>
              <a:ext uri="{FF2B5EF4-FFF2-40B4-BE49-F238E27FC236}">
                <a16:creationId xmlns:a16="http://schemas.microsoft.com/office/drawing/2014/main" id="{EDDE07D4-D383-46D8-9DC7-A5AAD57A9C4B}"/>
              </a:ext>
            </a:extLst>
          </p:cNvPr>
          <p:cNvSpPr/>
          <p:nvPr/>
        </p:nvSpPr>
        <p:spPr>
          <a:xfrm>
            <a:off x="7261225" y="56848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a:extLst>
              <a:ext uri="{FF2B5EF4-FFF2-40B4-BE49-F238E27FC236}">
                <a16:creationId xmlns:a16="http://schemas.microsoft.com/office/drawing/2014/main" id="{A4D27D14-AA0B-4931-9106-3511065C6EB8}"/>
              </a:ext>
            </a:extLst>
          </p:cNvPr>
          <p:cNvSpPr>
            <a:spLocks noGrp="1"/>
          </p:cNvSpPr>
          <p:nvPr>
            <p:ph type="title"/>
          </p:nvPr>
        </p:nvSpPr>
        <p:spPr>
          <a:xfrm>
            <a:off x="469900" y="793750"/>
            <a:ext cx="8229600" cy="590550"/>
          </a:xfrm>
        </p:spPr>
        <p:txBody>
          <a:bodyPr/>
          <a:lstStyle/>
          <a:p>
            <a:pPr algn="ctr" eaLnBrk="1" hangingPunct="1"/>
            <a:r>
              <a:rPr lang="en-US" altLang="en-US" sz="2500"/>
              <a:t>Agenda (continued)</a:t>
            </a:r>
          </a:p>
        </p:txBody>
      </p:sp>
      <p:sp>
        <p:nvSpPr>
          <p:cNvPr id="84995" name="Content Placeholder 1">
            <a:extLst>
              <a:ext uri="{FF2B5EF4-FFF2-40B4-BE49-F238E27FC236}">
                <a16:creationId xmlns:a16="http://schemas.microsoft.com/office/drawing/2014/main" id="{71CF4F42-AE1D-4FDA-947C-81A981078CA3}"/>
              </a:ext>
            </a:extLst>
          </p:cNvPr>
          <p:cNvSpPr>
            <a:spLocks noGrp="1"/>
          </p:cNvSpPr>
          <p:nvPr>
            <p:ph idx="1"/>
          </p:nvPr>
        </p:nvSpPr>
        <p:spPr>
          <a:xfrm>
            <a:off x="469900" y="1438275"/>
            <a:ext cx="8248650" cy="4779963"/>
          </a:xfrm>
        </p:spPr>
        <p:txBody>
          <a:bodyPr/>
          <a:lstStyle/>
          <a:p>
            <a:pPr eaLnBrk="1" hangingPunct="1">
              <a:buFontTx/>
              <a:buNone/>
            </a:pPr>
            <a:r>
              <a:rPr lang="en-US" altLang="en-US" b="1" dirty="0"/>
              <a:t>Day Four</a:t>
            </a:r>
          </a:p>
          <a:p>
            <a:pPr eaLnBrk="1" hangingPunct="1"/>
            <a:r>
              <a:rPr lang="en-US" altLang="en-US" dirty="0"/>
              <a:t>Putting it All Together</a:t>
            </a:r>
          </a:p>
          <a:p>
            <a:pPr eaLnBrk="1" hangingPunct="1"/>
            <a:r>
              <a:rPr lang="en-US" altLang="en-US" dirty="0"/>
              <a:t>Transfer of Learning</a:t>
            </a:r>
          </a:p>
          <a:p>
            <a:pPr eaLnBrk="1" hangingPunct="1"/>
            <a:r>
              <a:rPr lang="en-US" altLang="en-US" dirty="0"/>
              <a:t>Introduction to Foundations of Child Welfare Practice</a:t>
            </a:r>
          </a:p>
          <a:p>
            <a:pPr eaLnBrk="1" hangingPunct="1"/>
            <a:r>
              <a:rPr lang="en-US" altLang="en-US" dirty="0"/>
              <a:t>Performance Evaluations</a:t>
            </a:r>
          </a:p>
          <a:p>
            <a:pPr eaLnBrk="1" hangingPunct="1"/>
            <a:r>
              <a:rPr lang="en-US" altLang="en-US" dirty="0"/>
              <a:t>Transferring of Learning and Evaluation </a:t>
            </a:r>
          </a:p>
          <a:p>
            <a:pPr eaLnBrk="1" hangingPunct="1"/>
            <a:endParaRPr lang="en-US" altLang="en-US" dirty="0"/>
          </a:p>
          <a:p>
            <a:pPr eaLnBrk="1" hangingPunct="1"/>
            <a:endParaRPr lang="en-US" altLang="en-US" dirty="0"/>
          </a:p>
          <a:p>
            <a:pPr eaLnBrk="1" hangingPunct="1"/>
            <a:endParaRPr lang="en-US" altLang="en-US" dirty="0"/>
          </a:p>
        </p:txBody>
      </p:sp>
      <p:sp>
        <p:nvSpPr>
          <p:cNvPr id="84996" name="Slide Number Placeholder 5">
            <a:extLst>
              <a:ext uri="{FF2B5EF4-FFF2-40B4-BE49-F238E27FC236}">
                <a16:creationId xmlns:a16="http://schemas.microsoft.com/office/drawing/2014/main" id="{499D0348-2D20-4365-9A0A-A51708EE93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0B20259-3C8F-4A0B-82F3-ED8A51A48CB7}" type="slidenum">
              <a:rPr lang="en-US" altLang="en-US" sz="1200" smtClean="0">
                <a:latin typeface="Arial" panose="020B0604020202020204" pitchFamily="34" charset="0"/>
                <a:cs typeface="Arial" panose="020B0604020202020204" pitchFamily="34" charset="0"/>
              </a:rPr>
              <a:pPr>
                <a:spcBef>
                  <a:spcPct val="0"/>
                </a:spcBef>
                <a:buFontTx/>
                <a:buNone/>
              </a:pPr>
              <a:t>70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729BC91-B691-4FB5-81C9-C0C09DAE5B09}"/>
              </a:ext>
            </a:extLst>
          </p:cNvPr>
          <p:cNvSpPr>
            <a:spLocks noGrp="1"/>
          </p:cNvSpPr>
          <p:nvPr>
            <p:ph type="title"/>
          </p:nvPr>
        </p:nvSpPr>
        <p:spPr>
          <a:xfrm>
            <a:off x="469900" y="793750"/>
            <a:ext cx="8229600" cy="590550"/>
          </a:xfrm>
        </p:spPr>
        <p:txBody>
          <a:bodyPr/>
          <a:lstStyle/>
          <a:p>
            <a:pPr algn="ctr"/>
            <a:r>
              <a:rPr lang="en-US" altLang="en-US"/>
              <a:t>Reflective Supervision</a:t>
            </a:r>
          </a:p>
        </p:txBody>
      </p:sp>
      <p:sp>
        <p:nvSpPr>
          <p:cNvPr id="72707" name="Content Placeholder 2">
            <a:extLst>
              <a:ext uri="{FF2B5EF4-FFF2-40B4-BE49-F238E27FC236}">
                <a16:creationId xmlns:a16="http://schemas.microsoft.com/office/drawing/2014/main" id="{03C661C0-E288-4F7E-87C0-1700870217D6}"/>
              </a:ext>
            </a:extLst>
          </p:cNvPr>
          <p:cNvSpPr>
            <a:spLocks noGrp="1"/>
          </p:cNvSpPr>
          <p:nvPr>
            <p:ph idx="1"/>
          </p:nvPr>
        </p:nvSpPr>
        <p:spPr>
          <a:xfrm>
            <a:off x="469900" y="1438275"/>
            <a:ext cx="8248650" cy="4881563"/>
          </a:xfrm>
        </p:spPr>
        <p:txBody>
          <a:bodyPr/>
          <a:lstStyle/>
          <a:p>
            <a:pPr marL="0" indent="0">
              <a:buFontTx/>
              <a:buNone/>
              <a:defRPr/>
            </a:pPr>
            <a:r>
              <a:rPr lang="en-US" sz="3200" dirty="0"/>
              <a:t>A collaborative relationship for professional growth that improves program quality and practice by cherishing strengths and partnering around vulnerabilities to generate growth. </a:t>
            </a:r>
          </a:p>
          <a:p>
            <a:pPr>
              <a:defRPr/>
            </a:pPr>
            <a:endParaRPr lang="en-US" dirty="0"/>
          </a:p>
          <a:p>
            <a:pPr>
              <a:buFontTx/>
              <a:buNone/>
              <a:defRPr/>
            </a:pPr>
            <a:endParaRPr lang="en-US" dirty="0"/>
          </a:p>
          <a:p>
            <a:pPr>
              <a:buFontTx/>
              <a:buNone/>
              <a:defRPr/>
            </a:pPr>
            <a:r>
              <a:rPr lang="en-US" sz="1800" dirty="0"/>
              <a:t>(</a:t>
            </a:r>
            <a:r>
              <a:rPr lang="en-US" sz="1800" dirty="0" err="1"/>
              <a:t>Shahmoon-Shanok</a:t>
            </a:r>
            <a:r>
              <a:rPr lang="en-US" sz="1800" dirty="0"/>
              <a:t>, 2009)</a:t>
            </a:r>
          </a:p>
        </p:txBody>
      </p:sp>
      <p:sp>
        <p:nvSpPr>
          <p:cNvPr id="86020" name="Slide Number Placeholder 3">
            <a:extLst>
              <a:ext uri="{FF2B5EF4-FFF2-40B4-BE49-F238E27FC236}">
                <a16:creationId xmlns:a16="http://schemas.microsoft.com/office/drawing/2014/main" id="{491DFA5F-E81F-49C2-ADDB-B914486D47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0AA8E29-07B7-4E5E-A5E4-B60E9A5D991E}" type="slidenum">
              <a:rPr lang="en-US" altLang="en-US" sz="1200" smtClean="0">
                <a:latin typeface="Arial" panose="020B0604020202020204" pitchFamily="34" charset="0"/>
                <a:cs typeface="Arial" panose="020B0604020202020204" pitchFamily="34" charset="0"/>
              </a:rPr>
              <a:pPr>
                <a:spcBef>
                  <a:spcPct val="0"/>
                </a:spcBef>
                <a:buFontTx/>
                <a:buNone/>
              </a:pPr>
              <a:t>71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81B9FBF5-77B9-4FF6-84E8-3F0845B2BE71}"/>
              </a:ext>
            </a:extLst>
          </p:cNvPr>
          <p:cNvSpPr>
            <a:spLocks noGrp="1"/>
          </p:cNvSpPr>
          <p:nvPr>
            <p:ph idx="1"/>
          </p:nvPr>
        </p:nvSpPr>
        <p:spPr>
          <a:xfrm>
            <a:off x="469900" y="1438275"/>
            <a:ext cx="8248650" cy="4749800"/>
          </a:xfrm>
        </p:spPr>
        <p:txBody>
          <a:bodyPr/>
          <a:lstStyle/>
          <a:p>
            <a:pPr marL="0" indent="0" eaLnBrk="1" hangingPunct="1">
              <a:spcAft>
                <a:spcPts val="3000"/>
              </a:spcAft>
              <a:buFontTx/>
              <a:buNone/>
              <a:defRPr/>
            </a:pPr>
            <a:r>
              <a:rPr lang="en-US" sz="3600" dirty="0"/>
              <a:t>Stepping back from the immediate experience to sort through thoughts and feelings about what one is observing and doing with children and families. </a:t>
            </a:r>
            <a:endParaRPr lang="en-US" dirty="0"/>
          </a:p>
          <a:p>
            <a:pPr marL="0" indent="0" eaLnBrk="1" hangingPunct="1">
              <a:spcAft>
                <a:spcPts val="3000"/>
              </a:spcAft>
              <a:buFontTx/>
              <a:buNone/>
              <a:defRPr/>
            </a:pPr>
            <a:r>
              <a:rPr lang="en-US" sz="1800" dirty="0"/>
              <a:t>(</a:t>
            </a:r>
            <a:r>
              <a:rPr lang="en-US" sz="1800" dirty="0" err="1"/>
              <a:t>Fenichel</a:t>
            </a:r>
            <a:r>
              <a:rPr lang="en-US" sz="1800" dirty="0"/>
              <a:t>, 1992)</a:t>
            </a:r>
          </a:p>
          <a:p>
            <a:pPr eaLnBrk="1" hangingPunct="1">
              <a:buFontTx/>
              <a:buNone/>
              <a:defRPr/>
            </a:pPr>
            <a:r>
              <a:rPr lang="en-US" dirty="0">
                <a:hlinkClick r:id="rId2"/>
              </a:rPr>
              <a:t>Nova </a:t>
            </a:r>
            <a:r>
              <a:rPr lang="en-US" dirty="0" err="1">
                <a:hlinkClick r:id="rId2"/>
              </a:rPr>
              <a:t>scienceNOW</a:t>
            </a:r>
            <a:r>
              <a:rPr lang="en-US" dirty="0">
                <a:hlinkClick r:id="rId2"/>
              </a:rPr>
              <a:t> Mirror Neurons</a:t>
            </a:r>
            <a:endParaRPr lang="en-US" dirty="0"/>
          </a:p>
        </p:txBody>
      </p:sp>
      <p:sp>
        <p:nvSpPr>
          <p:cNvPr id="87043" name="Title 2">
            <a:extLst>
              <a:ext uri="{FF2B5EF4-FFF2-40B4-BE49-F238E27FC236}">
                <a16:creationId xmlns:a16="http://schemas.microsoft.com/office/drawing/2014/main" id="{E8AAE1C3-0E46-4EDF-9F0C-97F475173E2F}"/>
              </a:ext>
            </a:extLst>
          </p:cNvPr>
          <p:cNvSpPr>
            <a:spLocks noGrp="1"/>
          </p:cNvSpPr>
          <p:nvPr>
            <p:ph type="title"/>
          </p:nvPr>
        </p:nvSpPr>
        <p:spPr>
          <a:xfrm>
            <a:off x="469900" y="793750"/>
            <a:ext cx="8229600" cy="590550"/>
          </a:xfrm>
        </p:spPr>
        <p:txBody>
          <a:bodyPr/>
          <a:lstStyle/>
          <a:p>
            <a:pPr algn="ctr" eaLnBrk="1" hangingPunct="1"/>
            <a:r>
              <a:rPr lang="en-US" altLang="en-US" sz="2400"/>
              <a:t>Reflection</a:t>
            </a:r>
          </a:p>
        </p:txBody>
      </p:sp>
      <p:sp>
        <p:nvSpPr>
          <p:cNvPr id="87044" name="Slide Number Placeholder 5">
            <a:extLst>
              <a:ext uri="{FF2B5EF4-FFF2-40B4-BE49-F238E27FC236}">
                <a16:creationId xmlns:a16="http://schemas.microsoft.com/office/drawing/2014/main" id="{F373FE4D-4887-43CE-B246-636BD13EEB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9BCBAE6-82B8-4C64-B3C5-3E2DC0A631CB}" type="slidenum">
              <a:rPr lang="en-US" altLang="en-US" sz="1200" smtClean="0">
                <a:latin typeface="Arial" panose="020B0604020202020204" pitchFamily="34" charset="0"/>
                <a:cs typeface="Arial" panose="020B0604020202020204" pitchFamily="34" charset="0"/>
              </a:rPr>
              <a:pPr>
                <a:spcBef>
                  <a:spcPct val="0"/>
                </a:spcBef>
                <a:buFontTx/>
                <a:buNone/>
              </a:pPr>
              <a:t>72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72237143-9FF6-4A66-B2C9-9C240735A211}"/>
              </a:ext>
            </a:extLst>
          </p:cNvPr>
          <p:cNvSpPr>
            <a:spLocks noGrp="1"/>
          </p:cNvSpPr>
          <p:nvPr>
            <p:ph idx="1"/>
          </p:nvPr>
        </p:nvSpPr>
        <p:spPr>
          <a:xfrm>
            <a:off x="469900" y="1438275"/>
            <a:ext cx="8248650" cy="4764088"/>
          </a:xfrm>
        </p:spPr>
        <p:txBody>
          <a:bodyPr/>
          <a:lstStyle/>
          <a:p>
            <a:pPr eaLnBrk="1" hangingPunct="1">
              <a:spcAft>
                <a:spcPts val="3000"/>
              </a:spcAft>
              <a:defRPr/>
            </a:pPr>
            <a:r>
              <a:rPr lang="en-US" sz="3200" dirty="0"/>
              <a:t>55% of child welfare professionals have at least one core symptom clusters (group of symptoms) of Post-Traumatic Stress Disorder (PTSD)</a:t>
            </a:r>
          </a:p>
          <a:p>
            <a:pPr eaLnBrk="1" hangingPunct="1">
              <a:spcAft>
                <a:spcPts val="3000"/>
              </a:spcAft>
              <a:defRPr/>
            </a:pPr>
            <a:r>
              <a:rPr lang="en-US" sz="3200" dirty="0"/>
              <a:t>Almost 16% of workers meet the criteria for PTSD. </a:t>
            </a:r>
            <a:endParaRPr lang="en-US" dirty="0"/>
          </a:p>
          <a:p>
            <a:pPr marL="0" indent="0" eaLnBrk="1" hangingPunct="1">
              <a:spcAft>
                <a:spcPts val="3000"/>
              </a:spcAft>
              <a:buFontTx/>
              <a:buNone/>
              <a:defRPr/>
            </a:pPr>
            <a:r>
              <a:rPr lang="en-US" sz="1800" dirty="0"/>
              <a:t>(Bride, 2007)</a:t>
            </a:r>
          </a:p>
          <a:p>
            <a:pPr eaLnBrk="1" hangingPunct="1">
              <a:defRPr/>
            </a:pPr>
            <a:endParaRPr lang="en-US" dirty="0"/>
          </a:p>
        </p:txBody>
      </p:sp>
      <p:sp>
        <p:nvSpPr>
          <p:cNvPr id="3" name="Title 2">
            <a:extLst>
              <a:ext uri="{FF2B5EF4-FFF2-40B4-BE49-F238E27FC236}">
                <a16:creationId xmlns:a16="http://schemas.microsoft.com/office/drawing/2014/main" id="{159976FE-AD13-46D7-9A13-73C1442C62FE}"/>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Prevalence of Secondary Trauma in Our Work</a:t>
            </a:r>
          </a:p>
        </p:txBody>
      </p:sp>
      <p:sp>
        <p:nvSpPr>
          <p:cNvPr id="88068" name="Slide Number Placeholder 5">
            <a:extLst>
              <a:ext uri="{FF2B5EF4-FFF2-40B4-BE49-F238E27FC236}">
                <a16:creationId xmlns:a16="http://schemas.microsoft.com/office/drawing/2014/main" id="{02DF5D8D-AFE2-40D6-A1C6-91D3D12A0A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98339B8-D394-486D-830D-968378F2F7FA}" type="slidenum">
              <a:rPr lang="en-US" altLang="en-US" sz="1200" smtClean="0">
                <a:latin typeface="Arial" panose="020B0604020202020204" pitchFamily="34" charset="0"/>
                <a:cs typeface="Arial" panose="020B0604020202020204" pitchFamily="34" charset="0"/>
              </a:rPr>
              <a:pPr>
                <a:spcBef>
                  <a:spcPct val="0"/>
                </a:spcBef>
                <a:buFontTx/>
                <a:buNone/>
              </a:pPr>
              <a:t>73</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Effect transition="in" filter="fade">
                                      <p:cBhvr>
                                        <p:cTn id="7" dur="1000"/>
                                        <p:tgtEl>
                                          <p:spTgt spid="75778">
                                            <p:txEl>
                                              <p:pRg st="1" end="1"/>
                                            </p:txEl>
                                          </p:spTgt>
                                        </p:tgtEl>
                                      </p:cBhvr>
                                    </p:animEffect>
                                    <p:anim calcmode="lin" valueType="num">
                                      <p:cBhvr>
                                        <p:cTn id="8" dur="10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57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928CDBC7-2FAC-43B7-AF2D-FA4B134947B9}"/>
              </a:ext>
            </a:extLst>
          </p:cNvPr>
          <p:cNvSpPr>
            <a:spLocks noGrp="1"/>
          </p:cNvSpPr>
          <p:nvPr>
            <p:ph idx="1"/>
          </p:nvPr>
        </p:nvSpPr>
        <p:spPr>
          <a:xfrm>
            <a:off x="469900" y="1438275"/>
            <a:ext cx="8248650" cy="4749800"/>
          </a:xfrm>
        </p:spPr>
        <p:txBody>
          <a:bodyPr/>
          <a:lstStyle/>
          <a:p>
            <a:pPr eaLnBrk="1" hangingPunct="1">
              <a:spcAft>
                <a:spcPts val="4800"/>
              </a:spcAft>
            </a:pPr>
            <a:r>
              <a:rPr lang="en-US" altLang="en-US"/>
              <a:t>The Greek word for “wound” </a:t>
            </a:r>
          </a:p>
          <a:p>
            <a:r>
              <a:rPr lang="en-US" altLang="en-US"/>
              <a:t>An injury (as a wound) to living tissue caused by an extrinsic agent.</a:t>
            </a:r>
          </a:p>
          <a:p>
            <a:pPr>
              <a:buFontTx/>
              <a:buNone/>
            </a:pPr>
            <a:endParaRPr lang="en-US" altLang="en-US"/>
          </a:p>
          <a:p>
            <a:r>
              <a:rPr lang="en-US" altLang="en-US"/>
              <a:t>A disordered psychic or behavioral state resulting from severe mental or emotional stress or physical injury. </a:t>
            </a:r>
          </a:p>
          <a:p>
            <a:pPr>
              <a:buFontTx/>
              <a:buNone/>
            </a:pPr>
            <a:endParaRPr lang="en-US" altLang="en-US"/>
          </a:p>
          <a:p>
            <a:pPr eaLnBrk="1" hangingPunct="1">
              <a:spcAft>
                <a:spcPts val="4800"/>
              </a:spcAft>
              <a:buFontTx/>
              <a:buNone/>
            </a:pPr>
            <a:r>
              <a:rPr lang="en-US" altLang="en-US" sz="1800"/>
              <a:t>	(Merriam-Webster, 2012)</a:t>
            </a:r>
          </a:p>
          <a:p>
            <a:pPr eaLnBrk="1" hangingPunct="1">
              <a:spcAft>
                <a:spcPts val="4800"/>
              </a:spcAft>
            </a:pPr>
            <a:endParaRPr lang="en-US" altLang="en-US"/>
          </a:p>
        </p:txBody>
      </p:sp>
      <p:sp>
        <p:nvSpPr>
          <p:cNvPr id="89091" name="Title 2">
            <a:extLst>
              <a:ext uri="{FF2B5EF4-FFF2-40B4-BE49-F238E27FC236}">
                <a16:creationId xmlns:a16="http://schemas.microsoft.com/office/drawing/2014/main" id="{74162CDE-B65A-4F85-8870-B324E2B778AD}"/>
              </a:ext>
            </a:extLst>
          </p:cNvPr>
          <p:cNvSpPr>
            <a:spLocks noGrp="1"/>
          </p:cNvSpPr>
          <p:nvPr>
            <p:ph type="title"/>
          </p:nvPr>
        </p:nvSpPr>
        <p:spPr>
          <a:xfrm>
            <a:off x="469900" y="793750"/>
            <a:ext cx="8229600" cy="590550"/>
          </a:xfrm>
        </p:spPr>
        <p:txBody>
          <a:bodyPr/>
          <a:lstStyle/>
          <a:p>
            <a:pPr algn="ctr" eaLnBrk="1" hangingPunct="1"/>
            <a:r>
              <a:rPr lang="en-US" altLang="en-US" sz="2400"/>
              <a:t>What Does the Word “Trauma” Mean?</a:t>
            </a:r>
          </a:p>
        </p:txBody>
      </p:sp>
      <p:sp>
        <p:nvSpPr>
          <p:cNvPr id="89092" name="Slide Number Placeholder 5">
            <a:extLst>
              <a:ext uri="{FF2B5EF4-FFF2-40B4-BE49-F238E27FC236}">
                <a16:creationId xmlns:a16="http://schemas.microsoft.com/office/drawing/2014/main" id="{57975774-5B51-420A-B038-60F39CB6C7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2A0D0FC-7820-42BE-ACBF-FA415D4AD0E1}" type="slidenum">
              <a:rPr lang="en-US" altLang="en-US" sz="1200" smtClean="0">
                <a:latin typeface="Arial" panose="020B0604020202020204" pitchFamily="34" charset="0"/>
                <a:cs typeface="Arial" panose="020B0604020202020204" pitchFamily="34" charset="0"/>
              </a:rPr>
              <a:pPr>
                <a:spcBef>
                  <a:spcPct val="0"/>
                </a:spcBef>
                <a:buFontTx/>
                <a:buNone/>
              </a:pPr>
              <a:t>74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a:extLst>
              <a:ext uri="{FF2B5EF4-FFF2-40B4-BE49-F238E27FC236}">
                <a16:creationId xmlns:a16="http://schemas.microsoft.com/office/drawing/2014/main" id="{32EDBFBB-6BB1-482C-BCE4-7B8747FB87B3}"/>
              </a:ext>
            </a:extLst>
          </p:cNvPr>
          <p:cNvSpPr>
            <a:spLocks noGrp="1"/>
          </p:cNvSpPr>
          <p:nvPr>
            <p:ph idx="1"/>
          </p:nvPr>
        </p:nvSpPr>
        <p:spPr>
          <a:xfrm>
            <a:off x="469900" y="1438275"/>
            <a:ext cx="8248650" cy="4749800"/>
          </a:xfrm>
        </p:spPr>
        <p:txBody>
          <a:bodyPr/>
          <a:lstStyle/>
          <a:p>
            <a:pPr eaLnBrk="1" hangingPunct="1">
              <a:spcAft>
                <a:spcPts val="4200"/>
              </a:spcAft>
            </a:pPr>
            <a:r>
              <a:rPr lang="en-US" altLang="en-US" sz="3600"/>
              <a:t>Collaboration</a:t>
            </a:r>
          </a:p>
          <a:p>
            <a:pPr eaLnBrk="1" hangingPunct="1">
              <a:spcAft>
                <a:spcPts val="4200"/>
              </a:spcAft>
            </a:pPr>
            <a:r>
              <a:rPr lang="en-US" altLang="en-US" sz="3600"/>
              <a:t>Regularity</a:t>
            </a:r>
          </a:p>
          <a:p>
            <a:pPr eaLnBrk="1" hangingPunct="1">
              <a:spcAft>
                <a:spcPts val="4200"/>
              </a:spcAft>
            </a:pPr>
            <a:r>
              <a:rPr lang="en-US" altLang="en-US" sz="3600"/>
              <a:t>Reflection</a:t>
            </a:r>
          </a:p>
          <a:p>
            <a:pPr eaLnBrk="1" hangingPunct="1">
              <a:spcAft>
                <a:spcPts val="4200"/>
              </a:spcAft>
              <a:buFontTx/>
              <a:buNone/>
            </a:pPr>
            <a:r>
              <a:rPr lang="en-US" altLang="en-US"/>
              <a:t>	</a:t>
            </a:r>
            <a:r>
              <a:rPr lang="en-US" altLang="en-US" sz="1800">
                <a:cs typeface="Arial" panose="020B0604020202020204" pitchFamily="34" charset="0"/>
              </a:rPr>
              <a:t>(Parlakian, 2001)</a:t>
            </a:r>
          </a:p>
        </p:txBody>
      </p:sp>
      <p:sp>
        <p:nvSpPr>
          <p:cNvPr id="3" name="Title 2">
            <a:extLst>
              <a:ext uri="{FF2B5EF4-FFF2-40B4-BE49-F238E27FC236}">
                <a16:creationId xmlns:a16="http://schemas.microsoft.com/office/drawing/2014/main" id="{02F585C4-29A0-44E2-81FF-6A18409A2FFB}"/>
              </a:ext>
            </a:extLst>
          </p:cNvPr>
          <p:cNvSpPr>
            <a:spLocks noGrp="1"/>
          </p:cNvSpPr>
          <p:nvPr>
            <p:ph type="title"/>
          </p:nvPr>
        </p:nvSpPr>
        <p:spPr>
          <a:xfrm>
            <a:off x="469900" y="793750"/>
            <a:ext cx="8229600" cy="590550"/>
          </a:xfrm>
        </p:spPr>
        <p:txBody>
          <a:bodyPr>
            <a:normAutofit/>
          </a:bodyPr>
          <a:lstStyle/>
          <a:p>
            <a:pPr algn="ctr" eaLnBrk="1" hangingPunct="1">
              <a:defRPr/>
            </a:pPr>
            <a:r>
              <a:rPr lang="en-US" dirty="0">
                <a:cs typeface="+mj-cs"/>
              </a:rPr>
              <a:t>The Three Elements of Reflective Supervision</a:t>
            </a:r>
          </a:p>
        </p:txBody>
      </p:sp>
      <p:sp>
        <p:nvSpPr>
          <p:cNvPr id="90116" name="Slide Number Placeholder 5">
            <a:extLst>
              <a:ext uri="{FF2B5EF4-FFF2-40B4-BE49-F238E27FC236}">
                <a16:creationId xmlns:a16="http://schemas.microsoft.com/office/drawing/2014/main" id="{82855305-61C5-4470-838B-62C16E608E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89DBEFF-3423-499A-9E2C-5BD7CCDE741B}" type="slidenum">
              <a:rPr lang="en-US" altLang="en-US" sz="1200" smtClean="0">
                <a:latin typeface="Arial" panose="020B0604020202020204" pitchFamily="34" charset="0"/>
                <a:cs typeface="Arial" panose="020B0604020202020204" pitchFamily="34" charset="0"/>
              </a:rPr>
              <a:pPr>
                <a:spcBef>
                  <a:spcPct val="0"/>
                </a:spcBef>
                <a:buFontTx/>
                <a:buNone/>
              </a:pPr>
              <a:t>75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a:extLst>
              <a:ext uri="{FF2B5EF4-FFF2-40B4-BE49-F238E27FC236}">
                <a16:creationId xmlns:a16="http://schemas.microsoft.com/office/drawing/2014/main" id="{51EB06C5-CE30-42F0-8582-1B6029B8D2F0}"/>
              </a:ext>
            </a:extLst>
          </p:cNvPr>
          <p:cNvSpPr>
            <a:spLocks noGrp="1"/>
          </p:cNvSpPr>
          <p:nvPr>
            <p:ph idx="1"/>
          </p:nvPr>
        </p:nvSpPr>
        <p:spPr>
          <a:xfrm>
            <a:off x="469900" y="1751013"/>
            <a:ext cx="8248650" cy="4421187"/>
          </a:xfrm>
        </p:spPr>
        <p:txBody>
          <a:bodyPr/>
          <a:lstStyle/>
          <a:p>
            <a:pPr marL="0" indent="0" eaLnBrk="1" hangingPunct="1">
              <a:spcAft>
                <a:spcPts val="4200"/>
              </a:spcAft>
              <a:buFontTx/>
              <a:buNone/>
              <a:defRPr/>
            </a:pPr>
            <a:r>
              <a:rPr lang="en-US" sz="5400" dirty="0"/>
              <a:t>Do Unto Others As You Would Have Others Do Unto Others.  </a:t>
            </a:r>
          </a:p>
          <a:p>
            <a:pPr marL="0" indent="0" eaLnBrk="1" hangingPunct="1">
              <a:spcAft>
                <a:spcPts val="4200"/>
              </a:spcAft>
              <a:buFontTx/>
              <a:buNone/>
              <a:defRPr/>
            </a:pPr>
            <a:endParaRPr lang="en-US" dirty="0"/>
          </a:p>
          <a:p>
            <a:pPr marL="0" indent="0" eaLnBrk="1" hangingPunct="1">
              <a:spcAft>
                <a:spcPts val="4200"/>
              </a:spcAft>
              <a:buFontTx/>
              <a:buNone/>
              <a:defRPr/>
            </a:pPr>
            <a:r>
              <a:rPr lang="en-US" sz="1800" dirty="0"/>
              <a:t>(Pawl, 1995)</a:t>
            </a:r>
          </a:p>
          <a:p>
            <a:pPr eaLnBrk="1" hangingPunct="1">
              <a:buFontTx/>
              <a:buNone/>
              <a:defRPr/>
            </a:pPr>
            <a:endParaRPr lang="en-US" dirty="0"/>
          </a:p>
        </p:txBody>
      </p:sp>
      <p:sp>
        <p:nvSpPr>
          <p:cNvPr id="91139" name="Title 2">
            <a:extLst>
              <a:ext uri="{FF2B5EF4-FFF2-40B4-BE49-F238E27FC236}">
                <a16:creationId xmlns:a16="http://schemas.microsoft.com/office/drawing/2014/main" id="{28E8AEA5-0B1F-4FD4-81F1-7B5D522CB353}"/>
              </a:ext>
            </a:extLst>
          </p:cNvPr>
          <p:cNvSpPr>
            <a:spLocks noGrp="1"/>
          </p:cNvSpPr>
          <p:nvPr>
            <p:ph type="title"/>
          </p:nvPr>
        </p:nvSpPr>
        <p:spPr>
          <a:xfrm>
            <a:off x="469900" y="793750"/>
            <a:ext cx="8229600" cy="828675"/>
          </a:xfrm>
        </p:spPr>
        <p:txBody>
          <a:bodyPr/>
          <a:lstStyle/>
          <a:p>
            <a:pPr algn="ctr" eaLnBrk="1" hangingPunct="1"/>
            <a:r>
              <a:rPr lang="en-US" altLang="en-US" sz="2400"/>
              <a:t>Jeree Pawl’s Platinum Rule of Reflective Supervision</a:t>
            </a:r>
          </a:p>
        </p:txBody>
      </p:sp>
      <p:sp>
        <p:nvSpPr>
          <p:cNvPr id="91140" name="Slide Number Placeholder 5">
            <a:extLst>
              <a:ext uri="{FF2B5EF4-FFF2-40B4-BE49-F238E27FC236}">
                <a16:creationId xmlns:a16="http://schemas.microsoft.com/office/drawing/2014/main" id="{988B70AE-4BBB-42FA-A4B1-9CD27BE4C4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4350E5D7-0EED-4270-BB09-21B1583FC378}" type="slidenum">
              <a:rPr lang="en-US" altLang="en-US" sz="1200" smtClean="0">
                <a:latin typeface="Arial" panose="020B0604020202020204" pitchFamily="34" charset="0"/>
                <a:cs typeface="Arial" panose="020B0604020202020204" pitchFamily="34" charset="0"/>
              </a:rPr>
              <a:pPr>
                <a:spcBef>
                  <a:spcPct val="0"/>
                </a:spcBef>
                <a:buFontTx/>
                <a:buNone/>
              </a:pPr>
              <a:t>76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a:extLst>
              <a:ext uri="{FF2B5EF4-FFF2-40B4-BE49-F238E27FC236}">
                <a16:creationId xmlns:a16="http://schemas.microsoft.com/office/drawing/2014/main" id="{5E722198-81C1-4933-86F8-A4A20995797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489FDFA-6C3A-4B1D-A8ED-5C74F6948694}" type="slidenum">
              <a:rPr lang="en-US" altLang="en-US" sz="1000" smtClean="0">
                <a:latin typeface="Arial" panose="020B0604020202020204" pitchFamily="34" charset="0"/>
                <a:cs typeface="Arial" panose="020B0604020202020204" pitchFamily="34" charset="0"/>
              </a:rPr>
              <a:pPr>
                <a:spcBef>
                  <a:spcPct val="0"/>
                </a:spcBef>
                <a:buFontTx/>
                <a:buNone/>
              </a:pPr>
              <a:t>77</a:t>
            </a:fld>
            <a:endParaRPr lang="en-US" altLang="en-US" sz="1400">
              <a:latin typeface="Arial" panose="020B0604020202020204" pitchFamily="34" charset="0"/>
              <a:cs typeface="Arial" panose="020B0604020202020204" pitchFamily="34" charset="0"/>
            </a:endParaRPr>
          </a:p>
        </p:txBody>
      </p:sp>
      <p:pic>
        <p:nvPicPr>
          <p:cNvPr id="92163" name="Picture 2">
            <a:extLst>
              <a:ext uri="{FF2B5EF4-FFF2-40B4-BE49-F238E27FC236}">
                <a16:creationId xmlns:a16="http://schemas.microsoft.com/office/drawing/2014/main" id="{4B6C70E1-44B5-41FE-AA65-473A5741B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1688"/>
            <a:ext cx="91440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a:extLst>
              <a:ext uri="{FF2B5EF4-FFF2-40B4-BE49-F238E27FC236}">
                <a16:creationId xmlns:a16="http://schemas.microsoft.com/office/drawing/2014/main" id="{7D9A81D1-ABA4-4A70-9830-3322A3B0D956}"/>
              </a:ext>
            </a:extLst>
          </p:cNvPr>
          <p:cNvSpPr>
            <a:spLocks noGrp="1"/>
          </p:cNvSpPr>
          <p:nvPr>
            <p:ph type="title"/>
          </p:nvPr>
        </p:nvSpPr>
        <p:spPr>
          <a:xfrm>
            <a:off x="469900" y="1068388"/>
            <a:ext cx="8229600" cy="760412"/>
          </a:xfrm>
        </p:spPr>
        <p:txBody>
          <a:bodyPr/>
          <a:lstStyle/>
          <a:p>
            <a:pPr algn="ctr" eaLnBrk="1" hangingPunct="1"/>
            <a:r>
              <a:rPr lang="en-US" altLang="en-US"/>
              <a:t>Techniques that Facilitate Reflection </a:t>
            </a:r>
            <a:br>
              <a:rPr lang="en-US" altLang="en-US"/>
            </a:br>
            <a:r>
              <a:rPr lang="en-US" altLang="en-US"/>
              <a:t>on Applying Skills</a:t>
            </a:r>
          </a:p>
        </p:txBody>
      </p:sp>
      <p:sp>
        <p:nvSpPr>
          <p:cNvPr id="91139" name="Content Placeholder 1">
            <a:extLst>
              <a:ext uri="{FF2B5EF4-FFF2-40B4-BE49-F238E27FC236}">
                <a16:creationId xmlns:a16="http://schemas.microsoft.com/office/drawing/2014/main" id="{14075CD4-BF1C-491A-85B0-C6DA985A3B0A}"/>
              </a:ext>
            </a:extLst>
          </p:cNvPr>
          <p:cNvSpPr>
            <a:spLocks noGrp="1"/>
          </p:cNvSpPr>
          <p:nvPr>
            <p:ph idx="1"/>
          </p:nvPr>
        </p:nvSpPr>
        <p:spPr>
          <a:xfrm>
            <a:off x="469900" y="1920875"/>
            <a:ext cx="8248650" cy="4235450"/>
          </a:xfrm>
        </p:spPr>
        <p:txBody>
          <a:bodyPr/>
          <a:lstStyle/>
          <a:p>
            <a:pPr algn="ctr" eaLnBrk="1" hangingPunct="1">
              <a:defRPr/>
            </a:pPr>
            <a:endParaRPr lang="en-US" dirty="0"/>
          </a:p>
          <a:p>
            <a:pPr marL="0" indent="0" algn="ctr" eaLnBrk="1" hangingPunct="1">
              <a:buFontTx/>
              <a:buNone/>
              <a:defRPr/>
            </a:pPr>
            <a:r>
              <a:rPr lang="en-US" dirty="0"/>
              <a:t>Memory work</a:t>
            </a:r>
          </a:p>
          <a:p>
            <a:pPr marL="0" indent="0" algn="ctr" eaLnBrk="1" hangingPunct="1">
              <a:buFontTx/>
              <a:buNone/>
              <a:defRPr/>
            </a:pPr>
            <a:r>
              <a:rPr lang="en-US" dirty="0"/>
              <a:t>	</a:t>
            </a:r>
          </a:p>
          <a:p>
            <a:pPr marL="0" indent="0" algn="ctr" eaLnBrk="1" hangingPunct="1">
              <a:buFontTx/>
              <a:buNone/>
              <a:defRPr/>
            </a:pPr>
            <a:r>
              <a:rPr lang="en-US" dirty="0"/>
              <a:t>and</a:t>
            </a:r>
          </a:p>
          <a:p>
            <a:pPr marL="0" indent="0" algn="ctr" eaLnBrk="1" hangingPunct="1">
              <a:buFontTx/>
              <a:buNone/>
              <a:defRPr/>
            </a:pPr>
            <a:endParaRPr lang="en-US" dirty="0"/>
          </a:p>
          <a:p>
            <a:pPr marL="0" indent="0" algn="ctr" eaLnBrk="1" hangingPunct="1">
              <a:buFontTx/>
              <a:buNone/>
              <a:defRPr/>
            </a:pPr>
            <a:r>
              <a:rPr lang="en-US" dirty="0"/>
              <a:t>Process recordings</a:t>
            </a:r>
          </a:p>
        </p:txBody>
      </p:sp>
      <p:sp>
        <p:nvSpPr>
          <p:cNvPr id="93188" name="Slide Number Placeholder 5">
            <a:extLst>
              <a:ext uri="{FF2B5EF4-FFF2-40B4-BE49-F238E27FC236}">
                <a16:creationId xmlns:a16="http://schemas.microsoft.com/office/drawing/2014/main" id="{41A4784E-D92D-4C58-AAF5-47090918AB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A16DB30-63BA-44E7-A0B4-AFBD66BA87AB}" type="slidenum">
              <a:rPr lang="en-US" altLang="en-US" sz="1200" smtClean="0">
                <a:latin typeface="Arial" panose="020B0604020202020204" pitchFamily="34" charset="0"/>
                <a:cs typeface="Arial" panose="020B0604020202020204" pitchFamily="34" charset="0"/>
              </a:rPr>
              <a:pPr>
                <a:spcBef>
                  <a:spcPct val="0"/>
                </a:spcBef>
                <a:buFontTx/>
                <a:buNone/>
              </a:pPr>
              <a:t>78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a:extLst>
              <a:ext uri="{FF2B5EF4-FFF2-40B4-BE49-F238E27FC236}">
                <a16:creationId xmlns:a16="http://schemas.microsoft.com/office/drawing/2014/main" id="{6DB0B656-B889-4867-8EDD-D98E26DF7353}"/>
              </a:ext>
            </a:extLst>
          </p:cNvPr>
          <p:cNvSpPr>
            <a:spLocks noGrp="1"/>
          </p:cNvSpPr>
          <p:nvPr>
            <p:ph idx="1"/>
          </p:nvPr>
        </p:nvSpPr>
        <p:spPr>
          <a:xfrm>
            <a:off x="469900" y="1584325"/>
            <a:ext cx="8248650" cy="4618038"/>
          </a:xfrm>
        </p:spPr>
        <p:txBody>
          <a:bodyPr/>
          <a:lstStyle/>
          <a:p>
            <a:pPr marL="0" indent="0" eaLnBrk="1" hangingPunct="1">
              <a:buFontTx/>
              <a:buNone/>
              <a:defRPr/>
            </a:pPr>
            <a:r>
              <a:rPr lang="en-US" dirty="0"/>
              <a:t>“It is not possible to develop practice skills in working with clients or supervision of staff without some ongoing means of examining the details of one’s practice efforts.”</a:t>
            </a:r>
          </a:p>
          <a:p>
            <a:pPr eaLnBrk="1" hangingPunct="1">
              <a:defRPr/>
            </a:pPr>
            <a:endParaRPr lang="en-US" dirty="0"/>
          </a:p>
        </p:txBody>
      </p:sp>
      <p:sp>
        <p:nvSpPr>
          <p:cNvPr id="94211" name="Title 2">
            <a:extLst>
              <a:ext uri="{FF2B5EF4-FFF2-40B4-BE49-F238E27FC236}">
                <a16:creationId xmlns:a16="http://schemas.microsoft.com/office/drawing/2014/main" id="{36BF58E3-39F0-4416-9812-11455B743139}"/>
              </a:ext>
            </a:extLst>
          </p:cNvPr>
          <p:cNvSpPr>
            <a:spLocks noGrp="1"/>
          </p:cNvSpPr>
          <p:nvPr>
            <p:ph type="title"/>
          </p:nvPr>
        </p:nvSpPr>
        <p:spPr>
          <a:xfrm>
            <a:off x="469900" y="869950"/>
            <a:ext cx="8229600" cy="590550"/>
          </a:xfrm>
        </p:spPr>
        <p:txBody>
          <a:bodyPr/>
          <a:lstStyle/>
          <a:p>
            <a:pPr algn="ctr" eaLnBrk="1" hangingPunct="1"/>
            <a:r>
              <a:rPr lang="en-US" altLang="en-US" sz="2400"/>
              <a:t>Shulman’s Quote</a:t>
            </a:r>
          </a:p>
        </p:txBody>
      </p:sp>
      <p:sp>
        <p:nvSpPr>
          <p:cNvPr id="94212" name="Slide Number Placeholder 5">
            <a:extLst>
              <a:ext uri="{FF2B5EF4-FFF2-40B4-BE49-F238E27FC236}">
                <a16:creationId xmlns:a16="http://schemas.microsoft.com/office/drawing/2014/main" id="{D643AD5C-CF03-496C-946C-64CB605013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E1B82FF-87F1-41D3-AC1C-4459211F73C5}" type="slidenum">
              <a:rPr lang="en-US" altLang="en-US" sz="1200" smtClean="0">
                <a:latin typeface="Arial" panose="020B0604020202020204" pitchFamily="34" charset="0"/>
                <a:cs typeface="Arial" panose="020B0604020202020204" pitchFamily="34" charset="0"/>
              </a:rPr>
              <a:pPr>
                <a:spcBef>
                  <a:spcPct val="0"/>
                </a:spcBef>
                <a:buFontTx/>
                <a:buNone/>
              </a:pPr>
              <a:t>79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E7B094B5-5380-4E38-9E93-9496951DCB00}"/>
              </a:ext>
            </a:extLst>
          </p:cNvPr>
          <p:cNvSpPr>
            <a:spLocks noGrp="1"/>
          </p:cNvSpPr>
          <p:nvPr>
            <p:ph type="title"/>
          </p:nvPr>
        </p:nvSpPr>
        <p:spPr>
          <a:xfrm>
            <a:off x="469900" y="793750"/>
            <a:ext cx="8229600" cy="590550"/>
          </a:xfrm>
        </p:spPr>
        <p:txBody>
          <a:bodyPr/>
          <a:lstStyle/>
          <a:p>
            <a:pPr algn="ctr" eaLnBrk="1" hangingPunct="1"/>
            <a:r>
              <a:rPr lang="en-US" altLang="en-US" sz="2400"/>
              <a:t>Learning Objectives (continued)</a:t>
            </a:r>
          </a:p>
        </p:txBody>
      </p:sp>
      <p:sp>
        <p:nvSpPr>
          <p:cNvPr id="21507" name="Content Placeholder 1">
            <a:extLst>
              <a:ext uri="{FF2B5EF4-FFF2-40B4-BE49-F238E27FC236}">
                <a16:creationId xmlns:a16="http://schemas.microsoft.com/office/drawing/2014/main" id="{D85211B3-791C-4684-A91B-E586F397434C}"/>
              </a:ext>
            </a:extLst>
          </p:cNvPr>
          <p:cNvSpPr>
            <a:spLocks noGrp="1"/>
          </p:cNvSpPr>
          <p:nvPr>
            <p:ph idx="1"/>
          </p:nvPr>
        </p:nvSpPr>
        <p:spPr>
          <a:xfrm>
            <a:off x="469900" y="1438275"/>
            <a:ext cx="8248650" cy="4881563"/>
          </a:xfrm>
        </p:spPr>
        <p:txBody>
          <a:bodyPr/>
          <a:lstStyle/>
          <a:p>
            <a:pPr eaLnBrk="1" hangingPunct="1">
              <a:buFontTx/>
              <a:buNone/>
            </a:pPr>
            <a:r>
              <a:rPr lang="en-US" altLang="en-US"/>
              <a:t>Participants will be able to:</a:t>
            </a:r>
          </a:p>
          <a:p>
            <a:pPr eaLnBrk="1" hangingPunct="1">
              <a:spcAft>
                <a:spcPts val="600"/>
              </a:spcAft>
            </a:pPr>
            <a:r>
              <a:rPr lang="en-US" altLang="en-US"/>
              <a:t>Discuss the Interactional Helping Skills used in the Middle/Work Phase;</a:t>
            </a:r>
          </a:p>
          <a:p>
            <a:pPr eaLnBrk="1" hangingPunct="1">
              <a:spcAft>
                <a:spcPts val="600"/>
              </a:spcAft>
            </a:pPr>
            <a:r>
              <a:rPr lang="en-US" altLang="en-US"/>
              <a:t>Identify the seven key strategies and associated skills from the Solution-Focused approach.</a:t>
            </a:r>
          </a:p>
          <a:p>
            <a:pPr eaLnBrk="1" hangingPunct="1">
              <a:spcAft>
                <a:spcPts val="600"/>
              </a:spcAft>
            </a:pPr>
            <a:r>
              <a:rPr lang="en-US" altLang="en-US"/>
              <a:t>Explain the importance of using reflective supervision techniques;</a:t>
            </a:r>
          </a:p>
          <a:p>
            <a:pPr eaLnBrk="1" hangingPunct="1">
              <a:spcAft>
                <a:spcPts val="600"/>
              </a:spcAft>
            </a:pPr>
            <a:r>
              <a:rPr lang="en-US" altLang="en-US"/>
              <a:t>Explain the supervisor’s role in the learning cycle;</a:t>
            </a:r>
          </a:p>
          <a:p>
            <a:pPr eaLnBrk="1" hangingPunct="1"/>
            <a:endParaRPr lang="en-US" altLang="en-US"/>
          </a:p>
        </p:txBody>
      </p:sp>
      <p:sp>
        <p:nvSpPr>
          <p:cNvPr id="21508" name="Slide Number Placeholder 6">
            <a:extLst>
              <a:ext uri="{FF2B5EF4-FFF2-40B4-BE49-F238E27FC236}">
                <a16:creationId xmlns:a16="http://schemas.microsoft.com/office/drawing/2014/main" id="{B37CF937-222C-4074-A10F-C25CB17B31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0BFA8C5-4610-49C7-B52E-CBD240BA1D34}" type="slidenum">
              <a:rPr lang="en-US" altLang="en-US" sz="1200" smtClean="0">
                <a:latin typeface="Arial" panose="020B0604020202020204" pitchFamily="34" charset="0"/>
                <a:cs typeface="Arial" panose="020B0604020202020204" pitchFamily="34" charset="0"/>
              </a:rPr>
              <a:pPr>
                <a:spcBef>
                  <a:spcPct val="0"/>
                </a:spcBef>
                <a:buFontTx/>
                <a:buNone/>
              </a:pPr>
              <a:t>8</a:t>
            </a:fld>
            <a:endParaRPr lang="en-US" altLang="en-US" sz="1200">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E7275905-62E3-4945-BB4E-02ACA8D1E906}"/>
              </a:ext>
            </a:extLst>
          </p:cNvPr>
          <p:cNvSpPr/>
          <p:nvPr/>
        </p:nvSpPr>
        <p:spPr>
          <a:xfrm>
            <a:off x="7924800" y="56689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a:extLst>
              <a:ext uri="{FF2B5EF4-FFF2-40B4-BE49-F238E27FC236}">
                <a16:creationId xmlns:a16="http://schemas.microsoft.com/office/drawing/2014/main" id="{4C8516CF-9B2D-4B16-A794-E98DB4DA838E}"/>
              </a:ext>
            </a:extLst>
          </p:cNvPr>
          <p:cNvSpPr>
            <a:spLocks noGrp="1"/>
          </p:cNvSpPr>
          <p:nvPr>
            <p:ph type="title"/>
          </p:nvPr>
        </p:nvSpPr>
        <p:spPr>
          <a:xfrm>
            <a:off x="469900" y="946150"/>
            <a:ext cx="8229600" cy="590550"/>
          </a:xfrm>
        </p:spPr>
        <p:txBody>
          <a:bodyPr/>
          <a:lstStyle/>
          <a:p>
            <a:pPr algn="ctr" eaLnBrk="1" hangingPunct="1"/>
            <a:r>
              <a:rPr lang="en-US" altLang="en-US" sz="2400"/>
              <a:t>Memory Work</a:t>
            </a:r>
          </a:p>
        </p:txBody>
      </p:sp>
      <p:sp>
        <p:nvSpPr>
          <p:cNvPr id="95235" name="Content Placeholder 1">
            <a:extLst>
              <a:ext uri="{FF2B5EF4-FFF2-40B4-BE49-F238E27FC236}">
                <a16:creationId xmlns:a16="http://schemas.microsoft.com/office/drawing/2014/main" id="{EBEF885E-5BEA-45C0-A8DD-C9828CC0149A}"/>
              </a:ext>
            </a:extLst>
          </p:cNvPr>
          <p:cNvSpPr>
            <a:spLocks noGrp="1"/>
          </p:cNvSpPr>
          <p:nvPr>
            <p:ph idx="1"/>
          </p:nvPr>
        </p:nvSpPr>
        <p:spPr>
          <a:xfrm>
            <a:off x="469900" y="1692275"/>
            <a:ext cx="8248650" cy="4479925"/>
          </a:xfrm>
        </p:spPr>
        <p:txBody>
          <a:bodyPr/>
          <a:lstStyle/>
          <a:p>
            <a:pPr eaLnBrk="1" hangingPunct="1">
              <a:lnSpc>
                <a:spcPct val="150000"/>
              </a:lnSpc>
            </a:pPr>
            <a:r>
              <a:rPr lang="en-US" altLang="en-US" sz="4000"/>
              <a:t>What happened?</a:t>
            </a:r>
          </a:p>
          <a:p>
            <a:pPr eaLnBrk="1" hangingPunct="1">
              <a:lnSpc>
                <a:spcPct val="150000"/>
              </a:lnSpc>
            </a:pPr>
            <a:r>
              <a:rPr lang="en-US" altLang="en-US" sz="4000"/>
              <a:t>How did you feel when she said that?</a:t>
            </a:r>
          </a:p>
          <a:p>
            <a:pPr eaLnBrk="1" hangingPunct="1">
              <a:lnSpc>
                <a:spcPct val="150000"/>
              </a:lnSpc>
            </a:pPr>
            <a:r>
              <a:rPr lang="en-US" altLang="en-US" sz="4000"/>
              <a:t>What did you say back?</a:t>
            </a:r>
          </a:p>
        </p:txBody>
      </p:sp>
      <p:sp>
        <p:nvSpPr>
          <p:cNvPr id="95236" name="Slide Number Placeholder 5">
            <a:extLst>
              <a:ext uri="{FF2B5EF4-FFF2-40B4-BE49-F238E27FC236}">
                <a16:creationId xmlns:a16="http://schemas.microsoft.com/office/drawing/2014/main" id="{6D2082DF-99F9-4EFB-A9C0-41E3FA326F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F0A45D8E-4F1F-416A-A00E-E8047FE3D551}" type="slidenum">
              <a:rPr lang="en-US" altLang="en-US" sz="1200" smtClean="0">
                <a:latin typeface="Arial" panose="020B0604020202020204" pitchFamily="34" charset="0"/>
                <a:cs typeface="Arial" panose="020B0604020202020204" pitchFamily="34" charset="0"/>
              </a:rPr>
              <a:pPr>
                <a:spcBef>
                  <a:spcPct val="0"/>
                </a:spcBef>
                <a:buFontTx/>
                <a:buNone/>
              </a:pPr>
              <a:t>80</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A1E52793-6184-4084-90EF-976038267EFD}"/>
              </a:ext>
            </a:extLst>
          </p:cNvPr>
          <p:cNvSpPr>
            <a:spLocks noGrp="1"/>
          </p:cNvSpPr>
          <p:nvPr>
            <p:ph type="title"/>
          </p:nvPr>
        </p:nvSpPr>
        <p:spPr>
          <a:xfrm>
            <a:off x="469900" y="793750"/>
            <a:ext cx="8229600" cy="590550"/>
          </a:xfrm>
        </p:spPr>
        <p:txBody>
          <a:bodyPr/>
          <a:lstStyle/>
          <a:p>
            <a:pPr algn="ctr"/>
            <a:r>
              <a:rPr lang="en-US" altLang="en-US"/>
              <a:t>Memory Work Discussion</a:t>
            </a:r>
          </a:p>
        </p:txBody>
      </p:sp>
      <p:sp>
        <p:nvSpPr>
          <p:cNvPr id="96259" name="Content Placeholder 2">
            <a:extLst>
              <a:ext uri="{FF2B5EF4-FFF2-40B4-BE49-F238E27FC236}">
                <a16:creationId xmlns:a16="http://schemas.microsoft.com/office/drawing/2014/main" id="{D33D2616-9306-4DF1-BB91-10AF2C8D43AF}"/>
              </a:ext>
            </a:extLst>
          </p:cNvPr>
          <p:cNvSpPr>
            <a:spLocks noGrp="1"/>
          </p:cNvSpPr>
          <p:nvPr>
            <p:ph idx="1"/>
          </p:nvPr>
        </p:nvSpPr>
        <p:spPr>
          <a:xfrm>
            <a:off x="469900" y="1438275"/>
            <a:ext cx="8248650" cy="4881563"/>
          </a:xfrm>
        </p:spPr>
        <p:txBody>
          <a:bodyPr/>
          <a:lstStyle/>
          <a:p>
            <a:pPr>
              <a:spcAft>
                <a:spcPts val="2400"/>
              </a:spcAft>
            </a:pPr>
            <a:r>
              <a:rPr lang="en-US" altLang="en-US" sz="2800" dirty="0"/>
              <a:t>Discuss any experiences you have had conducting memory work with your staff.  </a:t>
            </a:r>
            <a:endParaRPr lang="en-US" altLang="en-US" sz="2800"/>
          </a:p>
          <a:p>
            <a:pPr>
              <a:spcAft>
                <a:spcPts val="2400"/>
              </a:spcAft>
            </a:pPr>
            <a:r>
              <a:rPr lang="en-US" altLang="en-US" sz="2800" dirty="0"/>
              <a:t>Has this technique affected your worker’s practice or decision-making abilities?</a:t>
            </a:r>
          </a:p>
          <a:p>
            <a:pPr>
              <a:spcAft>
                <a:spcPts val="2400"/>
              </a:spcAft>
            </a:pPr>
            <a:r>
              <a:rPr lang="en-US" altLang="en-US" sz="2800" dirty="0"/>
              <a:t>If so, how? </a:t>
            </a:r>
          </a:p>
          <a:p>
            <a:endParaRPr lang="en-US" altLang="en-US"/>
          </a:p>
        </p:txBody>
      </p:sp>
      <p:sp>
        <p:nvSpPr>
          <p:cNvPr id="96260" name="Slide Number Placeholder 3">
            <a:extLst>
              <a:ext uri="{FF2B5EF4-FFF2-40B4-BE49-F238E27FC236}">
                <a16:creationId xmlns:a16="http://schemas.microsoft.com/office/drawing/2014/main" id="{02B1F72C-7488-4BF4-BABD-A76B7E96E7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AD26A65-B38A-44D0-B9DD-A447A336D273}" type="slidenum">
              <a:rPr lang="en-US" altLang="en-US" sz="1200" smtClean="0">
                <a:latin typeface="Arial" panose="020B0604020202020204" pitchFamily="34" charset="0"/>
                <a:cs typeface="Arial" panose="020B0604020202020204" pitchFamily="34" charset="0"/>
              </a:rPr>
              <a:pPr>
                <a:spcBef>
                  <a:spcPct val="0"/>
                </a:spcBef>
                <a:buFontTx/>
                <a:buNone/>
              </a:pPr>
              <a:t>81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a:extLst>
              <a:ext uri="{FF2B5EF4-FFF2-40B4-BE49-F238E27FC236}">
                <a16:creationId xmlns:a16="http://schemas.microsoft.com/office/drawing/2014/main" id="{210635D2-324E-4041-AC53-DDCCA97A32B8}"/>
              </a:ext>
            </a:extLst>
          </p:cNvPr>
          <p:cNvSpPr>
            <a:spLocks noGrp="1"/>
          </p:cNvSpPr>
          <p:nvPr>
            <p:ph idx="1"/>
          </p:nvPr>
        </p:nvSpPr>
        <p:spPr>
          <a:xfrm>
            <a:off x="469900" y="1438275"/>
            <a:ext cx="8248650" cy="4764088"/>
          </a:xfrm>
        </p:spPr>
        <p:txBody>
          <a:bodyPr/>
          <a:lstStyle/>
          <a:p>
            <a:pPr eaLnBrk="1" hangingPunct="1">
              <a:spcAft>
                <a:spcPts val="3000"/>
              </a:spcAft>
            </a:pPr>
            <a:r>
              <a:rPr lang="en-US" altLang="en-US"/>
              <a:t>It involves creating a written record of an interview including: </a:t>
            </a:r>
          </a:p>
          <a:p>
            <a:pPr lvl="1" eaLnBrk="1" hangingPunct="1">
              <a:spcAft>
                <a:spcPts val="3000"/>
              </a:spcAft>
            </a:pPr>
            <a:r>
              <a:rPr lang="en-US" altLang="en-US"/>
              <a:t>All verbal and non-verbal communication;</a:t>
            </a:r>
          </a:p>
          <a:p>
            <a:pPr lvl="1" eaLnBrk="1" hangingPunct="1">
              <a:spcAft>
                <a:spcPts val="3000"/>
              </a:spcAft>
            </a:pPr>
            <a:r>
              <a:rPr lang="en-US" altLang="en-US"/>
              <a:t>The child welfare professional’s feelings throughout the interview; and</a:t>
            </a:r>
          </a:p>
          <a:p>
            <a:pPr lvl="1" eaLnBrk="1" hangingPunct="1">
              <a:spcAft>
                <a:spcPts val="3000"/>
              </a:spcAft>
            </a:pPr>
            <a:r>
              <a:rPr lang="en-US" altLang="en-US"/>
              <a:t>Supervisor’s constructive and motivational feedback. </a:t>
            </a:r>
          </a:p>
        </p:txBody>
      </p:sp>
      <p:sp>
        <p:nvSpPr>
          <p:cNvPr id="97283" name="Title 2">
            <a:extLst>
              <a:ext uri="{FF2B5EF4-FFF2-40B4-BE49-F238E27FC236}">
                <a16:creationId xmlns:a16="http://schemas.microsoft.com/office/drawing/2014/main" id="{67C8E4B4-2E9B-4E76-9E87-62C2495B690C}"/>
              </a:ext>
            </a:extLst>
          </p:cNvPr>
          <p:cNvSpPr>
            <a:spLocks noGrp="1"/>
          </p:cNvSpPr>
          <p:nvPr>
            <p:ph type="title"/>
          </p:nvPr>
        </p:nvSpPr>
        <p:spPr>
          <a:xfrm>
            <a:off x="469900" y="793750"/>
            <a:ext cx="8229600" cy="590550"/>
          </a:xfrm>
        </p:spPr>
        <p:txBody>
          <a:bodyPr/>
          <a:lstStyle/>
          <a:p>
            <a:pPr algn="ctr" eaLnBrk="1" hangingPunct="1"/>
            <a:r>
              <a:rPr lang="en-US" altLang="en-US" sz="2400"/>
              <a:t>What is Process Recording?</a:t>
            </a:r>
          </a:p>
        </p:txBody>
      </p:sp>
      <p:sp>
        <p:nvSpPr>
          <p:cNvPr id="97284" name="Slide Number Placeholder 5">
            <a:extLst>
              <a:ext uri="{FF2B5EF4-FFF2-40B4-BE49-F238E27FC236}">
                <a16:creationId xmlns:a16="http://schemas.microsoft.com/office/drawing/2014/main" id="{7590AE76-312D-4C2B-88BB-5B0B6551E2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601C26C-530D-423E-823D-68B544D668DB}" type="slidenum">
              <a:rPr lang="en-US" altLang="en-US" sz="1200" smtClean="0">
                <a:latin typeface="Arial" panose="020B0604020202020204" pitchFamily="34" charset="0"/>
                <a:cs typeface="Arial" panose="020B0604020202020204" pitchFamily="34" charset="0"/>
              </a:rPr>
              <a:pPr>
                <a:spcBef>
                  <a:spcPct val="0"/>
                </a:spcBef>
                <a:buFontTx/>
                <a:buNone/>
              </a:pPr>
              <a:t>82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a:extLst>
              <a:ext uri="{FF2B5EF4-FFF2-40B4-BE49-F238E27FC236}">
                <a16:creationId xmlns:a16="http://schemas.microsoft.com/office/drawing/2014/main" id="{8D6A91F9-5E93-4C99-BF2E-4CD8A423D18B}"/>
              </a:ext>
            </a:extLst>
          </p:cNvPr>
          <p:cNvSpPr>
            <a:spLocks noGrp="1"/>
          </p:cNvSpPr>
          <p:nvPr>
            <p:ph idx="1"/>
          </p:nvPr>
        </p:nvSpPr>
        <p:spPr>
          <a:xfrm>
            <a:off x="469900" y="1438275"/>
            <a:ext cx="8248650" cy="4764088"/>
          </a:xfrm>
        </p:spPr>
        <p:txBody>
          <a:bodyPr/>
          <a:lstStyle/>
          <a:p>
            <a:pPr eaLnBrk="1" hangingPunct="1">
              <a:spcAft>
                <a:spcPts val="2400"/>
              </a:spcAft>
            </a:pPr>
            <a:r>
              <a:rPr lang="en-US" altLang="en-US"/>
              <a:t>Can you see yourself using process recordings as a supervisor?</a:t>
            </a:r>
          </a:p>
          <a:p>
            <a:pPr eaLnBrk="1" hangingPunct="1">
              <a:spcAft>
                <a:spcPts val="2400"/>
              </a:spcAft>
            </a:pPr>
            <a:r>
              <a:rPr lang="en-US" altLang="en-US"/>
              <a:t>What might be the benefits to using process recordings?</a:t>
            </a:r>
          </a:p>
          <a:p>
            <a:pPr eaLnBrk="1" hangingPunct="1">
              <a:spcAft>
                <a:spcPts val="2400"/>
              </a:spcAft>
            </a:pPr>
            <a:r>
              <a:rPr lang="en-US" altLang="en-US"/>
              <a:t>What are the barriers?</a:t>
            </a:r>
          </a:p>
          <a:p>
            <a:pPr eaLnBrk="1" hangingPunct="1">
              <a:spcAft>
                <a:spcPts val="2400"/>
              </a:spcAft>
            </a:pPr>
            <a:r>
              <a:rPr lang="en-US" altLang="en-US"/>
              <a:t>Are there any specific situations when process recording might be helpful?</a:t>
            </a:r>
          </a:p>
        </p:txBody>
      </p:sp>
      <p:sp>
        <p:nvSpPr>
          <p:cNvPr id="98307" name="Title 2">
            <a:extLst>
              <a:ext uri="{FF2B5EF4-FFF2-40B4-BE49-F238E27FC236}">
                <a16:creationId xmlns:a16="http://schemas.microsoft.com/office/drawing/2014/main" id="{64ED581E-FE62-4A13-BEE9-6AB253D06F06}"/>
              </a:ext>
            </a:extLst>
          </p:cNvPr>
          <p:cNvSpPr>
            <a:spLocks noGrp="1"/>
          </p:cNvSpPr>
          <p:nvPr>
            <p:ph type="title"/>
          </p:nvPr>
        </p:nvSpPr>
        <p:spPr>
          <a:xfrm>
            <a:off x="469900" y="793750"/>
            <a:ext cx="8229600" cy="590550"/>
          </a:xfrm>
        </p:spPr>
        <p:txBody>
          <a:bodyPr/>
          <a:lstStyle/>
          <a:p>
            <a:pPr algn="ctr" eaLnBrk="1" hangingPunct="1"/>
            <a:r>
              <a:rPr lang="en-US" altLang="en-US" sz="2400"/>
              <a:t>Process Recording Questions</a:t>
            </a:r>
          </a:p>
        </p:txBody>
      </p:sp>
      <p:sp>
        <p:nvSpPr>
          <p:cNvPr id="98308" name="Slide Number Placeholder 5">
            <a:extLst>
              <a:ext uri="{FF2B5EF4-FFF2-40B4-BE49-F238E27FC236}">
                <a16:creationId xmlns:a16="http://schemas.microsoft.com/office/drawing/2014/main" id="{52D429B6-060A-4BDE-82DC-9F1A6A0ABD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EBAE66B-216A-4CC4-8B35-4DAC643ABD60}" type="slidenum">
              <a:rPr lang="en-US" altLang="en-US" sz="1200" smtClean="0">
                <a:latin typeface="Arial" panose="020B0604020202020204" pitchFamily="34" charset="0"/>
                <a:cs typeface="Arial" panose="020B0604020202020204" pitchFamily="34" charset="0"/>
              </a:rPr>
              <a:pPr>
                <a:spcBef>
                  <a:spcPct val="0"/>
                </a:spcBef>
                <a:buFontTx/>
                <a:buNone/>
              </a:pPr>
              <a:t>83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a:extLst>
              <a:ext uri="{FF2B5EF4-FFF2-40B4-BE49-F238E27FC236}">
                <a16:creationId xmlns:a16="http://schemas.microsoft.com/office/drawing/2014/main" id="{C2354214-FC7B-4B5D-A6C8-EEFAC6E2F1F2}"/>
              </a:ext>
            </a:extLst>
          </p:cNvPr>
          <p:cNvSpPr>
            <a:spLocks noGrp="1"/>
          </p:cNvSpPr>
          <p:nvPr>
            <p:ph idx="1"/>
          </p:nvPr>
        </p:nvSpPr>
        <p:spPr>
          <a:xfrm>
            <a:off x="469900" y="1438275"/>
            <a:ext cx="8248650" cy="4733925"/>
          </a:xfrm>
        </p:spPr>
        <p:txBody>
          <a:bodyPr/>
          <a:lstStyle/>
          <a:p>
            <a:pPr eaLnBrk="1" hangingPunct="1">
              <a:spcAft>
                <a:spcPts val="1200"/>
              </a:spcAft>
              <a:defRPr/>
            </a:pPr>
            <a:r>
              <a:rPr lang="en-US" dirty="0"/>
              <a:t>Complete recordings as soon as possible after the interview;</a:t>
            </a:r>
          </a:p>
          <a:p>
            <a:pPr eaLnBrk="1" hangingPunct="1">
              <a:spcAft>
                <a:spcPts val="1200"/>
              </a:spcAft>
              <a:defRPr/>
            </a:pPr>
            <a:r>
              <a:rPr lang="en-US" dirty="0"/>
              <a:t>Afford the worker the time to do it;</a:t>
            </a:r>
          </a:p>
          <a:p>
            <a:pPr eaLnBrk="1" hangingPunct="1">
              <a:spcAft>
                <a:spcPts val="1200"/>
              </a:spcAft>
              <a:defRPr/>
            </a:pPr>
            <a:r>
              <a:rPr lang="en-US" dirty="0"/>
              <a:t>Discuss the process recording with the worker before the next client interview; and</a:t>
            </a:r>
          </a:p>
          <a:p>
            <a:pPr eaLnBrk="1" hangingPunct="1">
              <a:spcAft>
                <a:spcPts val="1200"/>
              </a:spcAft>
              <a:defRPr/>
            </a:pPr>
            <a:r>
              <a:rPr lang="en-US" dirty="0"/>
              <a:t>Ensure that process recordings do not become part of the client’s permanent record. </a:t>
            </a:r>
          </a:p>
          <a:p>
            <a:pPr marL="0" indent="0" eaLnBrk="1" hangingPunct="1">
              <a:spcAft>
                <a:spcPts val="1200"/>
              </a:spcAft>
              <a:buFontTx/>
              <a:buNone/>
              <a:defRPr/>
            </a:pPr>
            <a:endParaRPr lang="en-US" sz="1600" dirty="0"/>
          </a:p>
          <a:p>
            <a:pPr marL="0" indent="0" eaLnBrk="1" hangingPunct="1">
              <a:spcAft>
                <a:spcPts val="1200"/>
              </a:spcAft>
              <a:buFontTx/>
              <a:buNone/>
              <a:defRPr/>
            </a:pPr>
            <a:r>
              <a:rPr lang="en-US" sz="1600" dirty="0"/>
              <a:t>(Wilson, p. 55, 1976 Ed.)</a:t>
            </a:r>
          </a:p>
          <a:p>
            <a:pPr eaLnBrk="1" hangingPunct="1">
              <a:defRPr/>
            </a:pPr>
            <a:endParaRPr lang="en-US" dirty="0"/>
          </a:p>
          <a:p>
            <a:pPr eaLnBrk="1" hangingPunct="1">
              <a:defRPr/>
            </a:pPr>
            <a:endParaRPr lang="en-US" dirty="0"/>
          </a:p>
        </p:txBody>
      </p:sp>
      <p:sp>
        <p:nvSpPr>
          <p:cNvPr id="99331" name="Title 2">
            <a:extLst>
              <a:ext uri="{FF2B5EF4-FFF2-40B4-BE49-F238E27FC236}">
                <a16:creationId xmlns:a16="http://schemas.microsoft.com/office/drawing/2014/main" id="{186E562F-E36A-48D4-A39E-21283BFDC8BD}"/>
              </a:ext>
            </a:extLst>
          </p:cNvPr>
          <p:cNvSpPr>
            <a:spLocks noGrp="1"/>
          </p:cNvSpPr>
          <p:nvPr>
            <p:ph type="title"/>
          </p:nvPr>
        </p:nvSpPr>
        <p:spPr>
          <a:xfrm>
            <a:off x="469900" y="793750"/>
            <a:ext cx="8229600" cy="590550"/>
          </a:xfrm>
        </p:spPr>
        <p:txBody>
          <a:bodyPr/>
          <a:lstStyle/>
          <a:p>
            <a:pPr algn="ctr" eaLnBrk="1" hangingPunct="1"/>
            <a:r>
              <a:rPr lang="en-US" altLang="en-US" sz="2400"/>
              <a:t>Practical Considerations</a:t>
            </a:r>
          </a:p>
        </p:txBody>
      </p:sp>
      <p:sp>
        <p:nvSpPr>
          <p:cNvPr id="99332" name="Slide Number Placeholder 5">
            <a:extLst>
              <a:ext uri="{FF2B5EF4-FFF2-40B4-BE49-F238E27FC236}">
                <a16:creationId xmlns:a16="http://schemas.microsoft.com/office/drawing/2014/main" id="{8A74A1FD-3558-4663-AC32-DCC82908A5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DB9CF79-EE42-4B0B-B806-9E5A90936F6D}" type="slidenum">
              <a:rPr lang="en-US" altLang="en-US" sz="1200" smtClean="0">
                <a:latin typeface="Arial" panose="020B0604020202020204" pitchFamily="34" charset="0"/>
                <a:cs typeface="Arial" panose="020B0604020202020204" pitchFamily="34" charset="0"/>
              </a:rPr>
              <a:pPr>
                <a:spcBef>
                  <a:spcPct val="0"/>
                </a:spcBef>
                <a:buFontTx/>
                <a:buNone/>
              </a:pPr>
              <a:t>84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a:extLst>
              <a:ext uri="{FF2B5EF4-FFF2-40B4-BE49-F238E27FC236}">
                <a16:creationId xmlns:a16="http://schemas.microsoft.com/office/drawing/2014/main" id="{0BAAD715-69BA-4746-83C4-29303471CFDB}"/>
              </a:ext>
            </a:extLst>
          </p:cNvPr>
          <p:cNvSpPr>
            <a:spLocks noGrp="1"/>
          </p:cNvSpPr>
          <p:nvPr>
            <p:ph idx="1"/>
          </p:nvPr>
        </p:nvSpPr>
        <p:spPr>
          <a:xfrm>
            <a:off x="392113" y="1552575"/>
            <a:ext cx="8248650" cy="4616450"/>
          </a:xfrm>
        </p:spPr>
        <p:txBody>
          <a:bodyPr/>
          <a:lstStyle/>
          <a:p>
            <a:pPr eaLnBrk="1" hangingPunct="1">
              <a:defRPr/>
            </a:pPr>
            <a:r>
              <a:rPr lang="en-US" dirty="0"/>
              <a:t>Decreased incidence of burnout;</a:t>
            </a:r>
          </a:p>
          <a:p>
            <a:pPr eaLnBrk="1" hangingPunct="1">
              <a:defRPr/>
            </a:pPr>
            <a:r>
              <a:rPr lang="en-US" dirty="0"/>
              <a:t>Staff retention;</a:t>
            </a:r>
          </a:p>
          <a:p>
            <a:pPr eaLnBrk="1" hangingPunct="1">
              <a:defRPr/>
            </a:pPr>
            <a:r>
              <a:rPr lang="en-US" dirty="0"/>
              <a:t>Increased hope for families;</a:t>
            </a:r>
          </a:p>
          <a:p>
            <a:pPr eaLnBrk="1" hangingPunct="1">
              <a:defRPr/>
            </a:pPr>
            <a:r>
              <a:rPr lang="en-US" dirty="0"/>
              <a:t>Increased permanent placements for children;</a:t>
            </a:r>
          </a:p>
          <a:p>
            <a:pPr eaLnBrk="1" hangingPunct="1">
              <a:defRPr/>
            </a:pPr>
            <a:r>
              <a:rPr lang="en-US" dirty="0"/>
              <a:t>Increases self-awareness of worker;</a:t>
            </a:r>
          </a:p>
          <a:p>
            <a:pPr eaLnBrk="1" hangingPunct="1">
              <a:defRPr/>
            </a:pPr>
            <a:r>
              <a:rPr lang="en-US" dirty="0"/>
              <a:t>Increase in learning;</a:t>
            </a:r>
          </a:p>
          <a:p>
            <a:pPr eaLnBrk="1" hangingPunct="1">
              <a:defRPr/>
            </a:pPr>
            <a:r>
              <a:rPr lang="en-US" dirty="0"/>
              <a:t>Increased empathy for clients;</a:t>
            </a:r>
          </a:p>
          <a:p>
            <a:pPr eaLnBrk="1" hangingPunct="1">
              <a:defRPr/>
            </a:pPr>
            <a:r>
              <a:rPr lang="en-US" dirty="0"/>
              <a:t>Workers use the same skills with clients (parallel process). </a:t>
            </a:r>
          </a:p>
          <a:p>
            <a:pPr marL="0" indent="0" eaLnBrk="1" hangingPunct="1">
              <a:buFontTx/>
              <a:buNone/>
              <a:defRPr/>
            </a:pPr>
            <a:r>
              <a:rPr lang="en-US" dirty="0"/>
              <a:t> </a:t>
            </a:r>
            <a:r>
              <a:rPr lang="en-US" sz="1400" dirty="0"/>
              <a:t>(Turner, 2009.; National </a:t>
            </a:r>
            <a:r>
              <a:rPr lang="en-US" sz="1200" dirty="0"/>
              <a:t>Council on Delinquency, 2006, </a:t>
            </a:r>
            <a:r>
              <a:rPr lang="en-US" sz="1200" u="sng" dirty="0">
                <a:hlinkClick r:id="rId2"/>
              </a:rPr>
              <a:t>www.multiplyingconnections.org</a:t>
            </a:r>
            <a:r>
              <a:rPr lang="en-US" sz="1200" dirty="0"/>
              <a:t>,  </a:t>
            </a:r>
            <a:r>
              <a:rPr lang="en-US" sz="1200" dirty="0" err="1"/>
              <a:t>Shamoon-Shanok</a:t>
            </a:r>
            <a:r>
              <a:rPr lang="en-US" sz="1200" dirty="0"/>
              <a:t>, 2011).</a:t>
            </a:r>
          </a:p>
          <a:p>
            <a:pPr marL="0" indent="0" eaLnBrk="1" hangingPunct="1">
              <a:buFontTx/>
              <a:buNone/>
              <a:defRPr/>
            </a:pPr>
            <a:endParaRPr lang="en-US" dirty="0"/>
          </a:p>
          <a:p>
            <a:pPr eaLnBrk="1" hangingPunct="1">
              <a:defRPr/>
            </a:pPr>
            <a:endParaRPr lang="en-US" dirty="0"/>
          </a:p>
        </p:txBody>
      </p:sp>
      <p:sp>
        <p:nvSpPr>
          <p:cNvPr id="100355" name="Title 2">
            <a:extLst>
              <a:ext uri="{FF2B5EF4-FFF2-40B4-BE49-F238E27FC236}">
                <a16:creationId xmlns:a16="http://schemas.microsoft.com/office/drawing/2014/main" id="{E0AFEABE-C680-40BC-8131-416771158306}"/>
              </a:ext>
            </a:extLst>
          </p:cNvPr>
          <p:cNvSpPr>
            <a:spLocks noGrp="1"/>
          </p:cNvSpPr>
          <p:nvPr>
            <p:ph type="title"/>
          </p:nvPr>
        </p:nvSpPr>
        <p:spPr>
          <a:xfrm>
            <a:off x="469900" y="869950"/>
            <a:ext cx="8229600" cy="590550"/>
          </a:xfrm>
        </p:spPr>
        <p:txBody>
          <a:bodyPr/>
          <a:lstStyle/>
          <a:p>
            <a:pPr algn="ctr" eaLnBrk="1" hangingPunct="1"/>
            <a:r>
              <a:rPr lang="en-US" altLang="en-US" sz="2400"/>
              <a:t>Reflective Supervision Results in:</a:t>
            </a:r>
          </a:p>
        </p:txBody>
      </p:sp>
      <p:sp>
        <p:nvSpPr>
          <p:cNvPr id="100356" name="Slide Number Placeholder 5">
            <a:extLst>
              <a:ext uri="{FF2B5EF4-FFF2-40B4-BE49-F238E27FC236}">
                <a16:creationId xmlns:a16="http://schemas.microsoft.com/office/drawing/2014/main" id="{0423A787-2A7E-4B40-97DC-054C17F781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9B6016D-D755-4049-80D7-2BC5E9C12748}" type="slidenum">
              <a:rPr lang="en-US" altLang="en-US" sz="1200" smtClean="0">
                <a:latin typeface="Arial" panose="020B0604020202020204" pitchFamily="34" charset="0"/>
                <a:cs typeface="Arial" panose="020B0604020202020204" pitchFamily="34" charset="0"/>
              </a:rPr>
              <a:pPr>
                <a:spcBef>
                  <a:spcPct val="0"/>
                </a:spcBef>
                <a:buFontTx/>
                <a:buNone/>
              </a:pPr>
              <a:t>85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3C371345-1421-4BEC-857C-E66E20FDE40D}"/>
              </a:ext>
            </a:extLst>
          </p:cNvPr>
          <p:cNvSpPr>
            <a:spLocks noGrp="1"/>
          </p:cNvSpPr>
          <p:nvPr>
            <p:ph type="title"/>
          </p:nvPr>
        </p:nvSpPr>
        <p:spPr>
          <a:xfrm>
            <a:off x="469900" y="793750"/>
            <a:ext cx="8229600" cy="590550"/>
          </a:xfrm>
        </p:spPr>
        <p:txBody>
          <a:bodyPr/>
          <a:lstStyle/>
          <a:p>
            <a:pPr algn="ctr"/>
            <a:r>
              <a:rPr lang="en-US" altLang="en-US" sz="2800"/>
              <a:t>Critical Thinking Defined</a:t>
            </a:r>
            <a:endParaRPr lang="en-US" altLang="en-US"/>
          </a:p>
        </p:txBody>
      </p:sp>
      <p:sp>
        <p:nvSpPr>
          <p:cNvPr id="3" name="Content Placeholder 2">
            <a:extLst>
              <a:ext uri="{FF2B5EF4-FFF2-40B4-BE49-F238E27FC236}">
                <a16:creationId xmlns:a16="http://schemas.microsoft.com/office/drawing/2014/main" id="{79B7D903-EC39-4DFD-AF5E-1451BC84C2B2}"/>
              </a:ext>
            </a:extLst>
          </p:cNvPr>
          <p:cNvSpPr>
            <a:spLocks noGrp="1"/>
          </p:cNvSpPr>
          <p:nvPr>
            <p:ph idx="1"/>
          </p:nvPr>
        </p:nvSpPr>
        <p:spPr>
          <a:xfrm>
            <a:off x="469900" y="1438275"/>
            <a:ext cx="8248650" cy="4881563"/>
          </a:xfrm>
        </p:spPr>
        <p:txBody>
          <a:bodyPr/>
          <a:lstStyle/>
          <a:p>
            <a:pPr marL="0" indent="0">
              <a:buFontTx/>
              <a:buNone/>
              <a:defRPr/>
            </a:pPr>
            <a:r>
              <a:rPr lang="en-US" sz="2800" dirty="0"/>
              <a:t>Seeing both sides of an issue, being open to new evidence that </a:t>
            </a:r>
            <a:r>
              <a:rPr lang="en-US" sz="2800"/>
              <a:t>disconfirms your </a:t>
            </a:r>
            <a:r>
              <a:rPr lang="en-US" sz="2800" dirty="0"/>
              <a:t>ideas, reasoning dispassionately, demanding that claims be backed by evidence, deducing and inferring conclusions based on available facts (and) solving problems. </a:t>
            </a:r>
          </a:p>
          <a:p>
            <a:pPr>
              <a:defRPr/>
            </a:pPr>
            <a:endParaRPr lang="en-US" dirty="0"/>
          </a:p>
          <a:p>
            <a:pPr marL="0" indent="0">
              <a:buFontTx/>
              <a:buNone/>
              <a:defRPr/>
            </a:pPr>
            <a:endParaRPr lang="en-US" dirty="0"/>
          </a:p>
          <a:p>
            <a:pPr marL="0" indent="0">
              <a:buFontTx/>
              <a:buNone/>
              <a:defRPr/>
            </a:pPr>
            <a:endParaRPr lang="en-US" dirty="0"/>
          </a:p>
          <a:p>
            <a:pPr marL="0" indent="0">
              <a:buFontTx/>
              <a:buNone/>
              <a:defRPr/>
            </a:pPr>
            <a:r>
              <a:rPr lang="en-US" sz="1600" dirty="0"/>
              <a:t>(Willingham, 2008).</a:t>
            </a:r>
          </a:p>
        </p:txBody>
      </p:sp>
      <p:sp>
        <p:nvSpPr>
          <p:cNvPr id="101380" name="Slide Number Placeholder 3">
            <a:extLst>
              <a:ext uri="{FF2B5EF4-FFF2-40B4-BE49-F238E27FC236}">
                <a16:creationId xmlns:a16="http://schemas.microsoft.com/office/drawing/2014/main" id="{09C402E6-2374-46CB-AAB9-1785150629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4A9DDA4-CC0C-45EB-B183-DE6151E89053}" type="slidenum">
              <a:rPr lang="en-US" altLang="en-US" sz="1200" smtClean="0">
                <a:latin typeface="Arial" panose="020B0604020202020204" pitchFamily="34" charset="0"/>
                <a:cs typeface="Arial" panose="020B0604020202020204" pitchFamily="34" charset="0"/>
              </a:rPr>
              <a:pPr>
                <a:spcBef>
                  <a:spcPct val="0"/>
                </a:spcBef>
                <a:buFontTx/>
                <a:buNone/>
              </a:pPr>
              <a:t>86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a:extLst>
              <a:ext uri="{FF2B5EF4-FFF2-40B4-BE49-F238E27FC236}">
                <a16:creationId xmlns:a16="http://schemas.microsoft.com/office/drawing/2014/main" id="{7A6048EB-4C92-4C33-9D58-79CFE586E39A}"/>
              </a:ext>
            </a:extLst>
          </p:cNvPr>
          <p:cNvSpPr>
            <a:spLocks noGrp="1"/>
          </p:cNvSpPr>
          <p:nvPr>
            <p:ph idx="1"/>
          </p:nvPr>
        </p:nvSpPr>
        <p:spPr>
          <a:xfrm>
            <a:off x="469900" y="1438275"/>
            <a:ext cx="8248650" cy="4749800"/>
          </a:xfrm>
        </p:spPr>
        <p:txBody>
          <a:bodyPr/>
          <a:lstStyle/>
          <a:p>
            <a:pPr eaLnBrk="1" hangingPunct="1">
              <a:defRPr/>
            </a:pPr>
            <a:endParaRPr lang="en-US" sz="1000" i="1" dirty="0"/>
          </a:p>
          <a:p>
            <a:pPr marL="0" indent="0" eaLnBrk="1" hangingPunct="1">
              <a:buFontTx/>
              <a:buNone/>
              <a:defRPr/>
            </a:pPr>
            <a:r>
              <a:rPr lang="en-US" i="1" dirty="0"/>
              <a:t>“Thinking is the hardest work there is, which is the probable reason so few engage in it.</a:t>
            </a:r>
            <a:r>
              <a:rPr lang="en-US" dirty="0"/>
              <a:t>”         </a:t>
            </a:r>
          </a:p>
          <a:p>
            <a:pPr lvl="1" eaLnBrk="1" hangingPunct="1">
              <a:defRPr/>
            </a:pPr>
            <a:r>
              <a:rPr lang="en-US" dirty="0"/>
              <a:t>Henry Ford</a:t>
            </a:r>
          </a:p>
          <a:p>
            <a:pPr eaLnBrk="1" hangingPunct="1">
              <a:buFontTx/>
              <a:buNone/>
              <a:defRPr/>
            </a:pPr>
            <a:endParaRPr lang="en-US" dirty="0"/>
          </a:p>
          <a:p>
            <a:pPr eaLnBrk="1" hangingPunct="1">
              <a:buFontTx/>
              <a:buNone/>
              <a:defRPr/>
            </a:pPr>
            <a:endParaRPr lang="en-US" dirty="0"/>
          </a:p>
          <a:p>
            <a:pPr marL="0" indent="0" eaLnBrk="1" hangingPunct="1">
              <a:buFontTx/>
              <a:buNone/>
              <a:defRPr/>
            </a:pPr>
            <a:r>
              <a:rPr lang="en-US" dirty="0"/>
              <a:t>“ </a:t>
            </a:r>
            <a:r>
              <a:rPr lang="en-US" i="1" dirty="0"/>
              <a:t>Many people think they are thinking when they are merely rearranging their prejudices.</a:t>
            </a:r>
            <a:r>
              <a:rPr lang="en-US" dirty="0"/>
              <a:t>”          </a:t>
            </a:r>
          </a:p>
          <a:p>
            <a:pPr lvl="1" eaLnBrk="1" hangingPunct="1">
              <a:defRPr/>
            </a:pPr>
            <a:r>
              <a:rPr lang="en-US" dirty="0"/>
              <a:t>William James</a:t>
            </a:r>
          </a:p>
          <a:p>
            <a:pPr eaLnBrk="1" hangingPunct="1">
              <a:buFontTx/>
              <a:buNone/>
              <a:defRPr/>
            </a:pPr>
            <a:endParaRPr lang="en-US" dirty="0"/>
          </a:p>
        </p:txBody>
      </p:sp>
      <p:sp>
        <p:nvSpPr>
          <p:cNvPr id="102403" name="Title 2">
            <a:extLst>
              <a:ext uri="{FF2B5EF4-FFF2-40B4-BE49-F238E27FC236}">
                <a16:creationId xmlns:a16="http://schemas.microsoft.com/office/drawing/2014/main" id="{E5FDFB61-1F9E-4826-82A7-DA2DBB9F6949}"/>
              </a:ext>
            </a:extLst>
          </p:cNvPr>
          <p:cNvSpPr>
            <a:spLocks noGrp="1"/>
          </p:cNvSpPr>
          <p:nvPr>
            <p:ph type="title"/>
          </p:nvPr>
        </p:nvSpPr>
        <p:spPr>
          <a:xfrm>
            <a:off x="469900" y="793750"/>
            <a:ext cx="8229600" cy="590550"/>
          </a:xfrm>
        </p:spPr>
        <p:txBody>
          <a:bodyPr/>
          <a:lstStyle/>
          <a:p>
            <a:pPr algn="ctr" eaLnBrk="1" hangingPunct="1"/>
            <a:r>
              <a:rPr lang="en-US" altLang="en-US" sz="2400"/>
              <a:t>Thinkers’ Thoughts on Thinking</a:t>
            </a:r>
          </a:p>
        </p:txBody>
      </p:sp>
      <p:sp>
        <p:nvSpPr>
          <p:cNvPr id="102404" name="Slide Number Placeholder 5">
            <a:extLst>
              <a:ext uri="{FF2B5EF4-FFF2-40B4-BE49-F238E27FC236}">
                <a16:creationId xmlns:a16="http://schemas.microsoft.com/office/drawing/2014/main" id="{1BD5F152-9222-43EF-92DC-0F75CA3E987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27CD31F-66BA-4B74-8650-4E28223F3D3C}" type="slidenum">
              <a:rPr lang="en-US" altLang="en-US" sz="1200" smtClean="0">
                <a:latin typeface="Arial" panose="020B0604020202020204" pitchFamily="34" charset="0"/>
                <a:cs typeface="Arial" panose="020B0604020202020204" pitchFamily="34" charset="0"/>
              </a:rPr>
              <a:pPr>
                <a:spcBef>
                  <a:spcPct val="0"/>
                </a:spcBef>
                <a:buFontTx/>
                <a:buNone/>
              </a:pPr>
              <a:t>87</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pRg st="5" end="5"/>
                                            </p:txEl>
                                          </p:spTgt>
                                        </p:tgtEl>
                                        <p:attrNameLst>
                                          <p:attrName>style.visibility</p:attrName>
                                        </p:attrNameLst>
                                      </p:cBhvr>
                                      <p:to>
                                        <p:strVal val="visible"/>
                                      </p:to>
                                    </p:set>
                                    <p:anim calcmode="lin" valueType="num">
                                      <p:cBhvr additive="base">
                                        <p:cTn id="7" dur="500" fill="hold"/>
                                        <p:tgtEl>
                                          <p:spTgt spid="9113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138">
                                            <p:txEl>
                                              <p:pRg st="6" end="6"/>
                                            </p:txEl>
                                          </p:spTgt>
                                        </p:tgtEl>
                                        <p:attrNameLst>
                                          <p:attrName>style.visibility</p:attrName>
                                        </p:attrNameLst>
                                      </p:cBhvr>
                                      <p:to>
                                        <p:strVal val="visible"/>
                                      </p:to>
                                    </p:set>
                                    <p:anim calcmode="lin" valueType="num">
                                      <p:cBhvr additive="base">
                                        <p:cTn id="11" dur="500" fill="hold"/>
                                        <p:tgtEl>
                                          <p:spTgt spid="91138">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1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1">
            <a:extLst>
              <a:ext uri="{FF2B5EF4-FFF2-40B4-BE49-F238E27FC236}">
                <a16:creationId xmlns:a16="http://schemas.microsoft.com/office/drawing/2014/main" id="{819523B7-2338-40AC-8A9D-9956E285E52D}"/>
              </a:ext>
            </a:extLst>
          </p:cNvPr>
          <p:cNvSpPr>
            <a:spLocks noGrp="1"/>
          </p:cNvSpPr>
          <p:nvPr>
            <p:ph idx="1"/>
          </p:nvPr>
        </p:nvSpPr>
        <p:spPr>
          <a:xfrm>
            <a:off x="469900" y="1438275"/>
            <a:ext cx="8248650" cy="4733925"/>
          </a:xfrm>
        </p:spPr>
        <p:txBody>
          <a:bodyPr/>
          <a:lstStyle/>
          <a:p>
            <a:pPr>
              <a:spcAft>
                <a:spcPts val="1200"/>
              </a:spcAft>
              <a:defRPr/>
            </a:pPr>
            <a:r>
              <a:rPr lang="en-US" dirty="0"/>
              <a:t>Provide a clear focus on the question or problem</a:t>
            </a:r>
          </a:p>
          <a:p>
            <a:pPr>
              <a:spcAft>
                <a:spcPts val="1200"/>
              </a:spcAft>
              <a:defRPr/>
            </a:pPr>
            <a:r>
              <a:rPr lang="en-US" dirty="0"/>
              <a:t>Increase self-awareness and the recognition of cognitive biases</a:t>
            </a:r>
          </a:p>
          <a:p>
            <a:pPr>
              <a:spcAft>
                <a:spcPts val="1200"/>
              </a:spcAft>
              <a:defRPr/>
            </a:pPr>
            <a:r>
              <a:rPr lang="en-US" dirty="0"/>
              <a:t>Judge the credibility of sources of information</a:t>
            </a:r>
          </a:p>
          <a:p>
            <a:pPr>
              <a:spcAft>
                <a:spcPts val="1200"/>
              </a:spcAft>
              <a:defRPr/>
            </a:pPr>
            <a:r>
              <a:rPr lang="en-US" dirty="0"/>
              <a:t>Analyze and evaluate information</a:t>
            </a:r>
          </a:p>
          <a:p>
            <a:pPr>
              <a:spcAft>
                <a:spcPts val="1200"/>
              </a:spcAft>
              <a:defRPr/>
            </a:pPr>
            <a:r>
              <a:rPr lang="en-US" dirty="0"/>
              <a:t>Formulate well-reasoned conclusions and decisions</a:t>
            </a:r>
          </a:p>
          <a:p>
            <a:pPr>
              <a:spcAft>
                <a:spcPts val="1200"/>
              </a:spcAft>
              <a:defRPr/>
            </a:pPr>
            <a:r>
              <a:rPr lang="en-US" dirty="0"/>
              <a:t>Communicate clearly and thoughtfully</a:t>
            </a:r>
          </a:p>
          <a:p>
            <a:pPr marL="0" indent="0">
              <a:buFontTx/>
              <a:buNone/>
              <a:defRPr/>
            </a:pPr>
            <a:r>
              <a:rPr lang="en-US" sz="1800" dirty="0"/>
              <a:t>(University of Pittsburgh, 2011)</a:t>
            </a:r>
          </a:p>
          <a:p>
            <a:pPr marL="0" indent="0" eaLnBrk="1" hangingPunct="1">
              <a:buFontTx/>
              <a:buNone/>
              <a:defRPr/>
            </a:pPr>
            <a:endParaRPr lang="en-US" dirty="0"/>
          </a:p>
        </p:txBody>
      </p:sp>
      <p:sp>
        <p:nvSpPr>
          <p:cNvPr id="103427" name="Title 2">
            <a:extLst>
              <a:ext uri="{FF2B5EF4-FFF2-40B4-BE49-F238E27FC236}">
                <a16:creationId xmlns:a16="http://schemas.microsoft.com/office/drawing/2014/main" id="{4EA238B4-D968-4957-995E-7EB0DF036AFC}"/>
              </a:ext>
            </a:extLst>
          </p:cNvPr>
          <p:cNvSpPr>
            <a:spLocks noGrp="1"/>
          </p:cNvSpPr>
          <p:nvPr>
            <p:ph type="title"/>
          </p:nvPr>
        </p:nvSpPr>
        <p:spPr>
          <a:xfrm>
            <a:off x="469900" y="793750"/>
            <a:ext cx="8229600" cy="590550"/>
          </a:xfrm>
        </p:spPr>
        <p:txBody>
          <a:bodyPr/>
          <a:lstStyle/>
          <a:p>
            <a:pPr algn="ctr" eaLnBrk="1" hangingPunct="1"/>
            <a:r>
              <a:rPr lang="en-US" altLang="en-US" sz="2400"/>
              <a:t>Tasks of Critical Thinkers</a:t>
            </a:r>
          </a:p>
        </p:txBody>
      </p:sp>
      <p:sp>
        <p:nvSpPr>
          <p:cNvPr id="103428" name="Slide Number Placeholder 5">
            <a:extLst>
              <a:ext uri="{FF2B5EF4-FFF2-40B4-BE49-F238E27FC236}">
                <a16:creationId xmlns:a16="http://schemas.microsoft.com/office/drawing/2014/main" id="{CAE88CC2-4741-4417-8AA7-42C36C2DD1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3E968AA4-6DBA-4A5C-80C3-F036EF80B500}" type="slidenum">
              <a:rPr lang="en-US" altLang="en-US" sz="1200" smtClean="0">
                <a:latin typeface="Arial" panose="020B0604020202020204" pitchFamily="34" charset="0"/>
                <a:cs typeface="Arial" panose="020B0604020202020204" pitchFamily="34" charset="0"/>
              </a:rPr>
              <a:pPr>
                <a:spcBef>
                  <a:spcPct val="0"/>
                </a:spcBef>
                <a:buFontTx/>
                <a:buNone/>
              </a:pPr>
              <a:t>88</a:t>
            </a:fld>
            <a:endParaRPr lang="en-US" altLang="en-US"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649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64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D0105B5-1D60-434C-B9EF-E9638C6D4539}"/>
              </a:ext>
            </a:extLst>
          </p:cNvPr>
          <p:cNvSpPr>
            <a:spLocks noGrp="1"/>
          </p:cNvSpPr>
          <p:nvPr>
            <p:ph type="title"/>
          </p:nvPr>
        </p:nvSpPr>
        <p:spPr>
          <a:xfrm>
            <a:off x="469900" y="793750"/>
            <a:ext cx="8229600" cy="590550"/>
          </a:xfrm>
        </p:spPr>
        <p:txBody>
          <a:bodyPr/>
          <a:lstStyle/>
          <a:p>
            <a:r>
              <a:rPr lang="en-US" altLang="en-US"/>
              <a:t>Three Ways to Use the Guide</a:t>
            </a:r>
          </a:p>
        </p:txBody>
      </p:sp>
      <p:sp>
        <p:nvSpPr>
          <p:cNvPr id="104451" name="Content Placeholder 2">
            <a:extLst>
              <a:ext uri="{FF2B5EF4-FFF2-40B4-BE49-F238E27FC236}">
                <a16:creationId xmlns:a16="http://schemas.microsoft.com/office/drawing/2014/main" id="{EC9ECFAB-235F-45E4-B7E6-187F34E1887A}"/>
              </a:ext>
            </a:extLst>
          </p:cNvPr>
          <p:cNvSpPr>
            <a:spLocks noGrp="1"/>
          </p:cNvSpPr>
          <p:nvPr>
            <p:ph idx="1"/>
          </p:nvPr>
        </p:nvSpPr>
        <p:spPr>
          <a:xfrm>
            <a:off x="469900" y="1438275"/>
            <a:ext cx="8248650" cy="4881563"/>
          </a:xfrm>
        </p:spPr>
        <p:txBody>
          <a:bodyPr/>
          <a:lstStyle/>
          <a:p>
            <a:pPr>
              <a:spcAft>
                <a:spcPts val="4200"/>
              </a:spcAft>
            </a:pPr>
            <a:r>
              <a:rPr lang="en-US" altLang="en-US" sz="3200"/>
              <a:t>Worker need</a:t>
            </a:r>
            <a:r>
              <a:rPr lang="en-US" altLang="en-US" sz="3200" i="1"/>
              <a:t> </a:t>
            </a:r>
            <a:endParaRPr lang="en-US" altLang="en-US" sz="3200"/>
          </a:p>
          <a:p>
            <a:pPr>
              <a:spcAft>
                <a:spcPts val="4200"/>
              </a:spcAft>
            </a:pPr>
            <a:r>
              <a:rPr lang="en-US" altLang="en-US" sz="3200"/>
              <a:t>Department/unit focus area</a:t>
            </a:r>
            <a:r>
              <a:rPr lang="en-US" altLang="en-US" sz="3200" i="1"/>
              <a:t> </a:t>
            </a:r>
          </a:p>
          <a:p>
            <a:pPr>
              <a:spcAft>
                <a:spcPts val="4200"/>
              </a:spcAft>
            </a:pPr>
            <a:r>
              <a:rPr lang="en-US" altLang="en-US" sz="3200"/>
              <a:t>Supervisory skill development</a:t>
            </a:r>
            <a:r>
              <a:rPr lang="en-US" altLang="en-US" sz="3200" i="1"/>
              <a:t> </a:t>
            </a:r>
            <a:endParaRPr lang="en-US" altLang="en-US" sz="3200"/>
          </a:p>
        </p:txBody>
      </p:sp>
      <p:sp>
        <p:nvSpPr>
          <p:cNvPr id="104452" name="Slide Number Placeholder 3">
            <a:extLst>
              <a:ext uri="{FF2B5EF4-FFF2-40B4-BE49-F238E27FC236}">
                <a16:creationId xmlns:a16="http://schemas.microsoft.com/office/drawing/2014/main" id="{3AF9206E-A531-432E-8100-FF4262EE02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51D3738A-0052-4CE8-B4A4-5800498F20F1}" type="slidenum">
              <a:rPr lang="en-US" altLang="en-US" sz="1200" smtClean="0">
                <a:latin typeface="Arial" panose="020B0604020202020204" pitchFamily="34" charset="0"/>
                <a:cs typeface="Arial" panose="020B0604020202020204" pitchFamily="34" charset="0"/>
              </a:rPr>
              <a:pPr>
                <a:spcBef>
                  <a:spcPct val="0"/>
                </a:spcBef>
                <a:buFontTx/>
                <a:buNone/>
              </a:pPr>
              <a:t>89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DD21DB14-3803-4DB1-BEF6-31DE7736D11F}"/>
              </a:ext>
            </a:extLst>
          </p:cNvPr>
          <p:cNvSpPr>
            <a:spLocks noGrp="1"/>
          </p:cNvSpPr>
          <p:nvPr>
            <p:ph idx="1"/>
          </p:nvPr>
        </p:nvSpPr>
        <p:spPr>
          <a:xfrm>
            <a:off x="469900" y="1438275"/>
            <a:ext cx="8248650" cy="4881563"/>
          </a:xfrm>
        </p:spPr>
        <p:txBody>
          <a:bodyPr/>
          <a:lstStyle/>
          <a:p>
            <a:pPr eaLnBrk="1" hangingPunct="1">
              <a:spcAft>
                <a:spcPts val="1200"/>
              </a:spcAft>
            </a:pPr>
            <a:r>
              <a:rPr lang="en-US" altLang="en-US" dirty="0"/>
              <a:t>Identify supervisor pre- and post training techniques that facilitate the transfer of learning process;</a:t>
            </a:r>
          </a:p>
          <a:p>
            <a:pPr eaLnBrk="1" hangingPunct="1">
              <a:spcAft>
                <a:spcPts val="1200"/>
              </a:spcAft>
            </a:pPr>
            <a:r>
              <a:rPr lang="en-US" altLang="en-US" dirty="0"/>
              <a:t>Recognize the structure of “Foundations” as a strength-based, solution- focused method of training new Child Welfare Professionals; </a:t>
            </a:r>
          </a:p>
          <a:p>
            <a:pPr eaLnBrk="1" hangingPunct="1">
              <a:spcAft>
                <a:spcPts val="1200"/>
              </a:spcAft>
            </a:pPr>
            <a:r>
              <a:rPr lang="en-US" altLang="en-US" dirty="0"/>
              <a:t>Recognize their supervisory responsibility to support and mentor new Child Welfare Professionals who are attending “Foundations”; and</a:t>
            </a:r>
          </a:p>
          <a:p>
            <a:pPr eaLnBrk="1" hangingPunct="1">
              <a:spcAft>
                <a:spcPts val="1200"/>
              </a:spcAft>
            </a:pPr>
            <a:r>
              <a:rPr lang="en-US" altLang="en-US" dirty="0"/>
              <a:t>Identify the steps in a performance evaluation.</a:t>
            </a:r>
          </a:p>
          <a:p>
            <a:pPr eaLnBrk="1" hangingPunct="1"/>
            <a:endParaRPr lang="en-US" altLang="en-US" dirty="0"/>
          </a:p>
        </p:txBody>
      </p:sp>
      <p:sp>
        <p:nvSpPr>
          <p:cNvPr id="22531" name="Title 2">
            <a:extLst>
              <a:ext uri="{FF2B5EF4-FFF2-40B4-BE49-F238E27FC236}">
                <a16:creationId xmlns:a16="http://schemas.microsoft.com/office/drawing/2014/main" id="{1123CEDC-BBEF-441A-B92B-BB3591BC1AB1}"/>
              </a:ext>
            </a:extLst>
          </p:cNvPr>
          <p:cNvSpPr>
            <a:spLocks noGrp="1"/>
          </p:cNvSpPr>
          <p:nvPr>
            <p:ph type="title"/>
          </p:nvPr>
        </p:nvSpPr>
        <p:spPr>
          <a:xfrm>
            <a:off x="469900" y="793750"/>
            <a:ext cx="8229600" cy="590550"/>
          </a:xfrm>
        </p:spPr>
        <p:txBody>
          <a:bodyPr/>
          <a:lstStyle/>
          <a:p>
            <a:pPr algn="ctr" eaLnBrk="1" hangingPunct="1"/>
            <a:r>
              <a:rPr lang="en-US" altLang="en-US" sz="2400"/>
              <a:t>Learning Objectives (continued)</a:t>
            </a:r>
          </a:p>
        </p:txBody>
      </p:sp>
      <p:sp>
        <p:nvSpPr>
          <p:cNvPr id="22532" name="Slide Number Placeholder 5">
            <a:extLst>
              <a:ext uri="{FF2B5EF4-FFF2-40B4-BE49-F238E27FC236}">
                <a16:creationId xmlns:a16="http://schemas.microsoft.com/office/drawing/2014/main" id="{F22CACC7-F6BE-405A-B8DB-20F2AB2DD2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937B95F-62E6-4B96-9B02-6B4B2D2E56CB}" type="slidenum">
              <a:rPr lang="en-US" altLang="en-US" sz="1200" smtClean="0">
                <a:latin typeface="Arial" panose="020B0604020202020204" pitchFamily="34" charset="0"/>
                <a:cs typeface="Arial" panose="020B0604020202020204" pitchFamily="34" charset="0"/>
              </a:rPr>
              <a:pPr>
                <a:spcBef>
                  <a:spcPct val="0"/>
                </a:spcBef>
                <a:buFontTx/>
                <a:buNone/>
              </a:pPr>
              <a:t>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D56CDBB-2EEA-43C2-AB21-E1B3490D5E3F}"/>
              </a:ext>
            </a:extLst>
          </p:cNvPr>
          <p:cNvSpPr>
            <a:spLocks noGrp="1"/>
          </p:cNvSpPr>
          <p:nvPr>
            <p:ph type="title"/>
          </p:nvPr>
        </p:nvSpPr>
        <p:spPr>
          <a:xfrm>
            <a:off x="457200" y="779463"/>
            <a:ext cx="8229600" cy="46037"/>
          </a:xfrm>
        </p:spPr>
        <p:txBody>
          <a:bodyPr/>
          <a:lstStyle/>
          <a:p>
            <a:endParaRPr lang="en-US" altLang="en-US"/>
          </a:p>
        </p:txBody>
      </p:sp>
      <p:sp>
        <p:nvSpPr>
          <p:cNvPr id="105475" name="Text Placeholder 7">
            <a:extLst>
              <a:ext uri="{FF2B5EF4-FFF2-40B4-BE49-F238E27FC236}">
                <a16:creationId xmlns:a16="http://schemas.microsoft.com/office/drawing/2014/main" id="{E604AB69-13C6-480D-87D0-21776D13B919}"/>
              </a:ext>
            </a:extLst>
          </p:cNvPr>
          <p:cNvSpPr>
            <a:spLocks noGrp="1"/>
          </p:cNvSpPr>
          <p:nvPr>
            <p:ph type="body" idx="1"/>
          </p:nvPr>
        </p:nvSpPr>
        <p:spPr>
          <a:xfrm>
            <a:off x="115888" y="773113"/>
            <a:ext cx="4381500" cy="798512"/>
          </a:xfrm>
        </p:spPr>
        <p:txBody>
          <a:bodyPr/>
          <a:lstStyle/>
          <a:p>
            <a:r>
              <a:rPr lang="en-US" altLang="en-US"/>
              <a:t>Child/Youth and Family Status Indicators</a:t>
            </a:r>
          </a:p>
        </p:txBody>
      </p:sp>
      <p:sp>
        <p:nvSpPr>
          <p:cNvPr id="105476" name="Text Placeholder 8">
            <a:extLst>
              <a:ext uri="{FF2B5EF4-FFF2-40B4-BE49-F238E27FC236}">
                <a16:creationId xmlns:a16="http://schemas.microsoft.com/office/drawing/2014/main" id="{E6DA20F9-8CB6-4ED1-A602-95BC8C11F0E5}"/>
              </a:ext>
            </a:extLst>
          </p:cNvPr>
          <p:cNvSpPr>
            <a:spLocks noGrp="1"/>
          </p:cNvSpPr>
          <p:nvPr>
            <p:ph type="body" sz="quarter" idx="3"/>
          </p:nvPr>
        </p:nvSpPr>
        <p:spPr>
          <a:xfrm>
            <a:off x="4494213" y="823913"/>
            <a:ext cx="4192587" cy="735012"/>
          </a:xfrm>
        </p:spPr>
        <p:txBody>
          <a:bodyPr/>
          <a:lstStyle/>
          <a:p>
            <a:r>
              <a:rPr lang="en-US" altLang="en-US"/>
              <a:t>				</a:t>
            </a:r>
          </a:p>
          <a:p>
            <a:r>
              <a:rPr lang="en-US" altLang="en-US"/>
              <a:t>Practice Performance Indicators</a:t>
            </a:r>
          </a:p>
        </p:txBody>
      </p:sp>
      <p:sp>
        <p:nvSpPr>
          <p:cNvPr id="105477" name="Content Placeholder 9">
            <a:extLst>
              <a:ext uri="{FF2B5EF4-FFF2-40B4-BE49-F238E27FC236}">
                <a16:creationId xmlns:a16="http://schemas.microsoft.com/office/drawing/2014/main" id="{05D8339B-95EE-4C27-83D6-C178F7916928}"/>
              </a:ext>
            </a:extLst>
          </p:cNvPr>
          <p:cNvSpPr>
            <a:spLocks noGrp="1"/>
          </p:cNvSpPr>
          <p:nvPr>
            <p:ph sz="quarter" idx="4"/>
          </p:nvPr>
        </p:nvSpPr>
        <p:spPr>
          <a:xfrm>
            <a:off x="4289425" y="1455738"/>
            <a:ext cx="4854575" cy="4851400"/>
          </a:xfrm>
        </p:spPr>
        <p:txBody>
          <a:bodyPr/>
          <a:lstStyle/>
          <a:p>
            <a:r>
              <a:rPr lang="en-US" altLang="en-US" sz="1900"/>
              <a:t>Engagement Efforts</a:t>
            </a:r>
          </a:p>
          <a:p>
            <a:r>
              <a:rPr lang="en-US" altLang="en-US" sz="1900"/>
              <a:t>Role &amp; Voice</a:t>
            </a:r>
          </a:p>
          <a:p>
            <a:r>
              <a:rPr lang="en-US" altLang="en-US" sz="1900"/>
              <a:t>Teaming</a:t>
            </a:r>
          </a:p>
          <a:p>
            <a:r>
              <a:rPr lang="en-US" altLang="en-US" sz="1900"/>
              <a:t>Cultural Awareness &amp; Responsiveness</a:t>
            </a:r>
          </a:p>
          <a:p>
            <a:r>
              <a:rPr lang="en-US" altLang="en-US" sz="1900"/>
              <a:t>Assessment &amp; Understanding</a:t>
            </a:r>
          </a:p>
          <a:p>
            <a:r>
              <a:rPr lang="en-US" altLang="en-US" sz="1900"/>
              <a:t>Long-Term View</a:t>
            </a:r>
          </a:p>
          <a:p>
            <a:r>
              <a:rPr lang="en-US" altLang="en-US" sz="1900"/>
              <a:t>Child/Youth &amp; Family Planning Process</a:t>
            </a:r>
          </a:p>
          <a:p>
            <a:r>
              <a:rPr lang="en-US" altLang="en-US" sz="1900"/>
              <a:t>Planning for Transitions &amp; Life Adjustments</a:t>
            </a:r>
          </a:p>
          <a:p>
            <a:r>
              <a:rPr lang="en-US" altLang="en-US" sz="1900"/>
              <a:t>Efforts to Timely Permanence</a:t>
            </a:r>
          </a:p>
          <a:p>
            <a:r>
              <a:rPr lang="en-US" altLang="en-US" sz="1900"/>
              <a:t>Intervention Adequacy &amp; Resource Availability</a:t>
            </a:r>
          </a:p>
          <a:p>
            <a:r>
              <a:rPr lang="en-US" altLang="en-US" sz="1900"/>
              <a:t>Maintaining Family Relationships</a:t>
            </a:r>
          </a:p>
          <a:p>
            <a:r>
              <a:rPr lang="en-US" altLang="en-US" sz="1900"/>
              <a:t>Tracking &amp; Adjusting</a:t>
            </a:r>
          </a:p>
        </p:txBody>
      </p:sp>
      <p:sp>
        <p:nvSpPr>
          <p:cNvPr id="105478" name="Slide Number Placeholder 4">
            <a:extLst>
              <a:ext uri="{FF2B5EF4-FFF2-40B4-BE49-F238E27FC236}">
                <a16:creationId xmlns:a16="http://schemas.microsoft.com/office/drawing/2014/main" id="{427D7E9A-A1E3-406B-952A-EF2BE54DF2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B672EDFB-E2D4-4FD8-8C06-44050817D117}" type="slidenum">
              <a:rPr lang="en-US" altLang="en-US" sz="1000" smtClean="0">
                <a:latin typeface="Arial" panose="020B0604020202020204" pitchFamily="34" charset="0"/>
                <a:cs typeface="Arial" panose="020B0604020202020204" pitchFamily="34" charset="0"/>
              </a:rPr>
              <a:pPr>
                <a:spcBef>
                  <a:spcPct val="0"/>
                </a:spcBef>
                <a:buFontTx/>
                <a:buNone/>
              </a:pPr>
              <a:t>90</a:t>
            </a:fld>
            <a:endParaRPr lang="en-US" altLang="en-US" sz="1000">
              <a:latin typeface="Arial" panose="020B0604020202020204" pitchFamily="34" charset="0"/>
              <a:cs typeface="Arial" panose="020B0604020202020204" pitchFamily="34" charset="0"/>
            </a:endParaRPr>
          </a:p>
        </p:txBody>
      </p:sp>
      <p:sp>
        <p:nvSpPr>
          <p:cNvPr id="105479" name="Content Placeholder 10">
            <a:extLst>
              <a:ext uri="{FF2B5EF4-FFF2-40B4-BE49-F238E27FC236}">
                <a16:creationId xmlns:a16="http://schemas.microsoft.com/office/drawing/2014/main" id="{E565165A-9D15-4742-AF36-E0EAA80660D3}"/>
              </a:ext>
            </a:extLst>
          </p:cNvPr>
          <p:cNvSpPr>
            <a:spLocks noGrp="1"/>
          </p:cNvSpPr>
          <p:nvPr>
            <p:ph sz="half" idx="2"/>
          </p:nvPr>
        </p:nvSpPr>
        <p:spPr>
          <a:xfrm>
            <a:off x="0" y="1455738"/>
            <a:ext cx="4365625" cy="4851400"/>
          </a:xfrm>
        </p:spPr>
        <p:txBody>
          <a:bodyPr/>
          <a:lstStyle/>
          <a:p>
            <a:r>
              <a:rPr lang="en-US" altLang="en-US" sz="1900"/>
              <a:t>Safety: Exposure to Threats of Harm</a:t>
            </a:r>
          </a:p>
          <a:p>
            <a:r>
              <a:rPr lang="en-US" altLang="en-US" sz="1900"/>
              <a:t>Safety: Risk to Self/Others</a:t>
            </a:r>
          </a:p>
          <a:p>
            <a:r>
              <a:rPr lang="en-US" altLang="en-US" sz="1900"/>
              <a:t>Stability</a:t>
            </a:r>
          </a:p>
          <a:p>
            <a:r>
              <a:rPr lang="en-US" altLang="en-US" sz="1900"/>
              <a:t>Living Arrangement</a:t>
            </a:r>
          </a:p>
          <a:p>
            <a:r>
              <a:rPr lang="en-US" altLang="en-US" sz="1900"/>
              <a:t>Permanency</a:t>
            </a:r>
          </a:p>
          <a:p>
            <a:r>
              <a:rPr lang="en-US" altLang="en-US" sz="1900"/>
              <a:t>Physical Health</a:t>
            </a:r>
          </a:p>
          <a:p>
            <a:r>
              <a:rPr lang="en-US" altLang="en-US" sz="1900"/>
              <a:t>Emotional Well-Being</a:t>
            </a:r>
          </a:p>
          <a:p>
            <a:r>
              <a:rPr lang="en-US" altLang="en-US" sz="1900"/>
              <a:t>Early Learning and Development</a:t>
            </a:r>
          </a:p>
          <a:p>
            <a:r>
              <a:rPr lang="en-US" altLang="en-US" sz="1900"/>
              <a:t>Academic Status</a:t>
            </a:r>
          </a:p>
          <a:p>
            <a:r>
              <a:rPr lang="en-US" altLang="en-US" sz="1900"/>
              <a:t>Pathway to Independence</a:t>
            </a:r>
          </a:p>
          <a:p>
            <a:r>
              <a:rPr lang="en-US" altLang="en-US" sz="1900"/>
              <a:t>Parent or Caregiver Functioning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2F92E7-B69E-4A75-9088-A19B70FF5364}"/>
              </a:ext>
            </a:extLst>
          </p:cNvPr>
          <p:cNvSpPr>
            <a:spLocks noGrp="1"/>
          </p:cNvSpPr>
          <p:nvPr>
            <p:ph idx="1"/>
          </p:nvPr>
        </p:nvSpPr>
        <p:spPr>
          <a:xfrm>
            <a:off x="469900" y="1438275"/>
            <a:ext cx="8248650" cy="4764088"/>
          </a:xfrm>
        </p:spPr>
        <p:txBody>
          <a:bodyPr>
            <a:normAutofit fontScale="92500" lnSpcReduction="10000"/>
          </a:bodyPr>
          <a:lstStyle/>
          <a:p>
            <a:pPr eaLnBrk="1" hangingPunct="1">
              <a:spcAft>
                <a:spcPts val="2400"/>
              </a:spcAft>
              <a:defRPr/>
            </a:pPr>
            <a:r>
              <a:rPr lang="en-US" dirty="0">
                <a:cs typeface="+mn-cs"/>
              </a:rPr>
              <a:t>What value would it be to use the </a:t>
            </a:r>
            <a:r>
              <a:rPr lang="en-US" i="1" dirty="0"/>
              <a:t>Supervisor’s Guide, Quick Tool</a:t>
            </a:r>
            <a:r>
              <a:rPr lang="en-US" dirty="0"/>
              <a:t>, </a:t>
            </a:r>
            <a:r>
              <a:rPr lang="en-US" i="1" dirty="0"/>
              <a:t>and  Safety Assessment Quality Assurance Toolkit</a:t>
            </a:r>
            <a:r>
              <a:rPr lang="en-US" dirty="0"/>
              <a:t> </a:t>
            </a:r>
            <a:r>
              <a:rPr lang="en-US" dirty="0">
                <a:cs typeface="+mn-cs"/>
              </a:rPr>
              <a:t> during supervision?</a:t>
            </a:r>
          </a:p>
          <a:p>
            <a:pPr eaLnBrk="1" hangingPunct="1">
              <a:spcAft>
                <a:spcPts val="2400"/>
              </a:spcAft>
              <a:defRPr/>
            </a:pPr>
            <a:r>
              <a:rPr lang="en-US" dirty="0">
                <a:cs typeface="+mn-cs"/>
              </a:rPr>
              <a:t>Do you think that case decisions might look different if these tools were used regularly?</a:t>
            </a:r>
          </a:p>
          <a:p>
            <a:pPr eaLnBrk="1" hangingPunct="1">
              <a:spcAft>
                <a:spcPts val="2400"/>
              </a:spcAft>
              <a:defRPr/>
            </a:pPr>
            <a:r>
              <a:rPr lang="en-US" dirty="0">
                <a:cs typeface="+mn-cs"/>
              </a:rPr>
              <a:t>How do you think using these tools in supervision could help a child welfare professional become more confident? Competent?</a:t>
            </a:r>
          </a:p>
          <a:p>
            <a:pPr eaLnBrk="1" hangingPunct="1">
              <a:spcAft>
                <a:spcPts val="2400"/>
              </a:spcAft>
              <a:defRPr/>
            </a:pPr>
            <a:r>
              <a:rPr lang="en-US" dirty="0">
                <a:cs typeface="+mn-cs"/>
              </a:rPr>
              <a:t>What do you as a supervisor need to be able to incorporate the use of these tools into your supervisory conferences?   </a:t>
            </a:r>
          </a:p>
          <a:p>
            <a:pPr eaLnBrk="1" hangingPunct="1">
              <a:defRPr/>
            </a:pPr>
            <a:endParaRPr lang="en-US" dirty="0">
              <a:cs typeface="+mn-cs"/>
            </a:endParaRPr>
          </a:p>
          <a:p>
            <a:pPr eaLnBrk="1" hangingPunct="1">
              <a:defRPr/>
            </a:pPr>
            <a:endParaRPr lang="en-US" dirty="0">
              <a:cs typeface="+mn-cs"/>
            </a:endParaRPr>
          </a:p>
        </p:txBody>
      </p:sp>
      <p:sp>
        <p:nvSpPr>
          <p:cNvPr id="3" name="Title 2">
            <a:extLst>
              <a:ext uri="{FF2B5EF4-FFF2-40B4-BE49-F238E27FC236}">
                <a16:creationId xmlns:a16="http://schemas.microsoft.com/office/drawing/2014/main" id="{94211078-DBB4-4155-B6DE-3766A676A75C}"/>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Incorporating Critical Thinking into Supervision</a:t>
            </a:r>
          </a:p>
        </p:txBody>
      </p:sp>
      <p:sp>
        <p:nvSpPr>
          <p:cNvPr id="106500" name="Slide Number Placeholder 5">
            <a:extLst>
              <a:ext uri="{FF2B5EF4-FFF2-40B4-BE49-F238E27FC236}">
                <a16:creationId xmlns:a16="http://schemas.microsoft.com/office/drawing/2014/main" id="{17267FE6-6CC7-465B-8B05-85C3B3AAB4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7088F87-4EC7-4B3D-8417-2016F8E24734}" type="slidenum">
              <a:rPr lang="en-US" altLang="en-US" sz="1200" smtClean="0">
                <a:latin typeface="Arial" panose="020B0604020202020204" pitchFamily="34" charset="0"/>
                <a:cs typeface="Arial" panose="020B0604020202020204" pitchFamily="34" charset="0"/>
              </a:rPr>
              <a:pPr>
                <a:spcBef>
                  <a:spcPct val="0"/>
                </a:spcBef>
                <a:buFontTx/>
                <a:buNone/>
              </a:pPr>
              <a:t>91</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1">
            <a:extLst>
              <a:ext uri="{FF2B5EF4-FFF2-40B4-BE49-F238E27FC236}">
                <a16:creationId xmlns:a16="http://schemas.microsoft.com/office/drawing/2014/main" id="{C01A0062-35B5-479A-B582-A1B2CD4F6618}"/>
              </a:ext>
            </a:extLst>
          </p:cNvPr>
          <p:cNvSpPr>
            <a:spLocks noGrp="1"/>
          </p:cNvSpPr>
          <p:nvPr>
            <p:ph idx="1"/>
          </p:nvPr>
        </p:nvSpPr>
        <p:spPr>
          <a:xfrm>
            <a:off x="469900" y="1438275"/>
            <a:ext cx="8248650" cy="4733925"/>
          </a:xfrm>
        </p:spPr>
        <p:txBody>
          <a:bodyPr/>
          <a:lstStyle/>
          <a:p>
            <a:pPr marL="0" indent="0" eaLnBrk="1" hangingPunct="1">
              <a:spcAft>
                <a:spcPts val="3600"/>
              </a:spcAft>
              <a:buNone/>
              <a:defRPr/>
            </a:pPr>
            <a:r>
              <a:rPr lang="en-US" sz="3200" b="1" dirty="0"/>
              <a:t>Educational Supervision</a:t>
            </a:r>
            <a:r>
              <a:rPr lang="en-US" sz="3200" dirty="0"/>
              <a:t> focuses on educating workers in order to attain more </a:t>
            </a:r>
            <a:r>
              <a:rPr lang="en-US" sz="3200" b="1" dirty="0"/>
              <a:t>competent </a:t>
            </a:r>
            <a:r>
              <a:rPr lang="en-US" sz="3200" dirty="0"/>
              <a:t>and </a:t>
            </a:r>
            <a:r>
              <a:rPr lang="en-US" sz="3200" b="1" dirty="0"/>
              <a:t>confident </a:t>
            </a:r>
            <a:r>
              <a:rPr lang="en-US" sz="3200" dirty="0"/>
              <a:t>workers. This type of supervision emphasizes the development and/or enhancement of the child welfare professional’s </a:t>
            </a:r>
            <a:r>
              <a:rPr lang="en-US" sz="3200" b="1" dirty="0"/>
              <a:t>knowledge </a:t>
            </a:r>
            <a:r>
              <a:rPr lang="en-US" sz="3200" dirty="0"/>
              <a:t>and </a:t>
            </a:r>
            <a:r>
              <a:rPr lang="en-US" sz="3200" b="1" dirty="0"/>
              <a:t>skills. </a:t>
            </a:r>
          </a:p>
          <a:p>
            <a:pPr eaLnBrk="1" hangingPunct="1">
              <a:spcAft>
                <a:spcPts val="3600"/>
              </a:spcAft>
              <a:buFontTx/>
              <a:buNone/>
              <a:defRPr/>
            </a:pPr>
            <a:endParaRPr lang="en-US" sz="2800" b="1" dirty="0"/>
          </a:p>
          <a:p>
            <a:pPr eaLnBrk="1" hangingPunct="1">
              <a:spcAft>
                <a:spcPts val="3600"/>
              </a:spcAft>
              <a:buFontTx/>
              <a:buNone/>
              <a:defRPr/>
            </a:pPr>
            <a:endParaRPr lang="en-US" sz="2600" dirty="0"/>
          </a:p>
        </p:txBody>
      </p:sp>
      <p:sp>
        <p:nvSpPr>
          <p:cNvPr id="3" name="Title 2">
            <a:extLst>
              <a:ext uri="{FF2B5EF4-FFF2-40B4-BE49-F238E27FC236}">
                <a16:creationId xmlns:a16="http://schemas.microsoft.com/office/drawing/2014/main" id="{8F989A96-47D3-4462-9EF6-AEFC21F14AC1}"/>
              </a:ext>
            </a:extLst>
          </p:cNvPr>
          <p:cNvSpPr>
            <a:spLocks noGrp="1"/>
          </p:cNvSpPr>
          <p:nvPr>
            <p:ph type="title"/>
          </p:nvPr>
        </p:nvSpPr>
        <p:spPr>
          <a:xfrm>
            <a:off x="469900" y="793750"/>
            <a:ext cx="8229600" cy="590550"/>
          </a:xfrm>
        </p:spPr>
        <p:txBody>
          <a:bodyPr>
            <a:normAutofit fontScale="90000"/>
          </a:bodyPr>
          <a:lstStyle/>
          <a:p>
            <a:pPr algn="ctr" eaLnBrk="1" hangingPunct="1">
              <a:defRPr/>
            </a:pPr>
            <a:r>
              <a:rPr lang="en-US" dirty="0">
                <a:cs typeface="+mj-cs"/>
              </a:rPr>
              <a:t/>
            </a:r>
            <a:br>
              <a:rPr lang="en-US" dirty="0">
                <a:cs typeface="+mj-cs"/>
              </a:rPr>
            </a:br>
            <a:r>
              <a:rPr lang="en-US" dirty="0">
                <a:cs typeface="+mj-cs"/>
              </a:rPr>
              <a:t>Educational Supervision </a:t>
            </a:r>
            <a:br>
              <a:rPr lang="en-US" dirty="0">
                <a:cs typeface="+mj-cs"/>
              </a:rPr>
            </a:br>
            <a:endParaRPr lang="en-US" dirty="0">
              <a:cs typeface="+mj-cs"/>
            </a:endParaRPr>
          </a:p>
        </p:txBody>
      </p:sp>
      <p:sp>
        <p:nvSpPr>
          <p:cNvPr id="107524" name="Slide Number Placeholder 5">
            <a:extLst>
              <a:ext uri="{FF2B5EF4-FFF2-40B4-BE49-F238E27FC236}">
                <a16:creationId xmlns:a16="http://schemas.microsoft.com/office/drawing/2014/main" id="{E9405FC3-9238-4773-AE86-830CEEF097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EA23995B-771F-43FA-AA1B-E9C8D5568661}" type="slidenum">
              <a:rPr lang="en-US" altLang="en-US" sz="1200" smtClean="0">
                <a:latin typeface="Arial" panose="020B0604020202020204" pitchFamily="34" charset="0"/>
                <a:cs typeface="Arial" panose="020B0604020202020204" pitchFamily="34" charset="0"/>
              </a:rPr>
              <a:pPr>
                <a:spcBef>
                  <a:spcPct val="0"/>
                </a:spcBef>
                <a:buFontTx/>
                <a:buNone/>
              </a:pPr>
              <a:t>92</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B6FE24BA-56B0-40AE-BBE9-ECBAF6C6C7D8}"/>
              </a:ext>
            </a:extLst>
          </p:cNvPr>
          <p:cNvSpPr>
            <a:spLocks noGrp="1"/>
          </p:cNvSpPr>
          <p:nvPr>
            <p:ph type="title"/>
          </p:nvPr>
        </p:nvSpPr>
        <p:spPr>
          <a:xfrm>
            <a:off x="469900" y="793750"/>
            <a:ext cx="8229600" cy="590550"/>
          </a:xfrm>
        </p:spPr>
        <p:txBody>
          <a:bodyPr/>
          <a:lstStyle/>
          <a:p>
            <a:pPr algn="ctr"/>
            <a:r>
              <a:rPr lang="en-US" altLang="en-US"/>
              <a:t>The Mid-Wife Teacher</a:t>
            </a:r>
          </a:p>
        </p:txBody>
      </p:sp>
      <p:sp>
        <p:nvSpPr>
          <p:cNvPr id="3" name="Content Placeholder 2">
            <a:extLst>
              <a:ext uri="{FF2B5EF4-FFF2-40B4-BE49-F238E27FC236}">
                <a16:creationId xmlns:a16="http://schemas.microsoft.com/office/drawing/2014/main" id="{75729D45-10C2-4CBF-B471-06655DB63A26}"/>
              </a:ext>
            </a:extLst>
          </p:cNvPr>
          <p:cNvSpPr>
            <a:spLocks noGrp="1"/>
          </p:cNvSpPr>
          <p:nvPr>
            <p:ph idx="1"/>
          </p:nvPr>
        </p:nvSpPr>
        <p:spPr>
          <a:xfrm>
            <a:off x="469900" y="1438275"/>
            <a:ext cx="8248650" cy="4881563"/>
          </a:xfrm>
        </p:spPr>
        <p:txBody>
          <a:bodyPr/>
          <a:lstStyle/>
          <a:p>
            <a:pPr>
              <a:spcAft>
                <a:spcPts val="3000"/>
              </a:spcAft>
              <a:defRPr/>
            </a:pPr>
            <a:r>
              <a:rPr lang="en-US" sz="3600" dirty="0"/>
              <a:t>Describe the approach a mid-wife teacher would use to impart knowledge.</a:t>
            </a:r>
          </a:p>
          <a:p>
            <a:pPr>
              <a:spcAft>
                <a:spcPts val="3000"/>
              </a:spcAft>
              <a:defRPr/>
            </a:pPr>
            <a:r>
              <a:rPr lang="en-US" sz="3600" dirty="0"/>
              <a:t>How would the student experience learning from a mid-wife teacher?</a:t>
            </a:r>
          </a:p>
          <a:p>
            <a:pPr marL="0" indent="0">
              <a:buFontTx/>
              <a:buNone/>
              <a:defRPr/>
            </a:pPr>
            <a:endParaRPr lang="en-US" dirty="0"/>
          </a:p>
        </p:txBody>
      </p:sp>
      <p:sp>
        <p:nvSpPr>
          <p:cNvPr id="108548" name="Slide Number Placeholder 3">
            <a:extLst>
              <a:ext uri="{FF2B5EF4-FFF2-40B4-BE49-F238E27FC236}">
                <a16:creationId xmlns:a16="http://schemas.microsoft.com/office/drawing/2014/main" id="{AA9C846F-315C-4729-AF34-5F5FC6A218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ED62426-F84E-4A77-BD04-DA9806B59E03}" type="slidenum">
              <a:rPr lang="en-US" altLang="en-US" sz="1200" smtClean="0">
                <a:latin typeface="Arial" panose="020B0604020202020204" pitchFamily="34" charset="0"/>
                <a:cs typeface="Arial" panose="020B0604020202020204" pitchFamily="34" charset="0"/>
              </a:rPr>
              <a:pPr>
                <a:spcBef>
                  <a:spcPct val="0"/>
                </a:spcBef>
                <a:buFontTx/>
                <a:buNone/>
              </a:pPr>
              <a:t>93</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a:extLst>
              <a:ext uri="{FF2B5EF4-FFF2-40B4-BE49-F238E27FC236}">
                <a16:creationId xmlns:a16="http://schemas.microsoft.com/office/drawing/2014/main" id="{56B54830-F736-419B-8B51-68D51FF60684}"/>
              </a:ext>
            </a:extLst>
          </p:cNvPr>
          <p:cNvSpPr>
            <a:spLocks noGrp="1"/>
          </p:cNvSpPr>
          <p:nvPr>
            <p:ph idx="1"/>
          </p:nvPr>
        </p:nvSpPr>
        <p:spPr>
          <a:xfrm>
            <a:off x="469900" y="1438275"/>
            <a:ext cx="8248650" cy="4718050"/>
          </a:xfrm>
        </p:spPr>
        <p:txBody>
          <a:bodyPr/>
          <a:lstStyle/>
          <a:p>
            <a:pPr eaLnBrk="1" hangingPunct="1">
              <a:spcAft>
                <a:spcPts val="2400"/>
              </a:spcAft>
            </a:pPr>
            <a:r>
              <a:rPr lang="en-US" altLang="en-US" sz="3600" b="1"/>
              <a:t>Content:</a:t>
            </a:r>
            <a:r>
              <a:rPr lang="en-US" altLang="en-US" sz="3600"/>
              <a:t> what is being discussed in order to achieve the group’s goals.</a:t>
            </a:r>
          </a:p>
          <a:p>
            <a:pPr eaLnBrk="1" hangingPunct="1">
              <a:spcAft>
                <a:spcPts val="2400"/>
              </a:spcAft>
            </a:pPr>
            <a:r>
              <a:rPr lang="en-US" altLang="en-US" sz="3600" b="1"/>
              <a:t>Process:</a:t>
            </a:r>
            <a:r>
              <a:rPr lang="en-US" altLang="en-US" sz="3600"/>
              <a:t> the sequence of group members’ actions that take place over time and are aimed at achieving the group’s goal.</a:t>
            </a:r>
          </a:p>
          <a:p>
            <a:pPr eaLnBrk="1" hangingPunct="1">
              <a:buFontTx/>
              <a:buNone/>
            </a:pPr>
            <a:endParaRPr lang="en-US" altLang="en-US"/>
          </a:p>
          <a:p>
            <a:pPr eaLnBrk="1" hangingPunct="1"/>
            <a:endParaRPr lang="en-US" altLang="en-US"/>
          </a:p>
        </p:txBody>
      </p:sp>
      <p:sp>
        <p:nvSpPr>
          <p:cNvPr id="109571" name="Title 2">
            <a:extLst>
              <a:ext uri="{FF2B5EF4-FFF2-40B4-BE49-F238E27FC236}">
                <a16:creationId xmlns:a16="http://schemas.microsoft.com/office/drawing/2014/main" id="{B0617BDA-DB44-4845-B5D3-D65A20CEA1EB}"/>
              </a:ext>
            </a:extLst>
          </p:cNvPr>
          <p:cNvSpPr>
            <a:spLocks noGrp="1"/>
          </p:cNvSpPr>
          <p:nvPr>
            <p:ph type="title"/>
          </p:nvPr>
        </p:nvSpPr>
        <p:spPr>
          <a:xfrm>
            <a:off x="469900" y="793750"/>
            <a:ext cx="8229600" cy="590550"/>
          </a:xfrm>
        </p:spPr>
        <p:txBody>
          <a:bodyPr/>
          <a:lstStyle/>
          <a:p>
            <a:pPr algn="ctr" eaLnBrk="1" hangingPunct="1"/>
            <a:r>
              <a:rPr lang="en-US" altLang="en-US" sz="2400"/>
              <a:t>Connected Teaching</a:t>
            </a:r>
          </a:p>
        </p:txBody>
      </p:sp>
      <p:sp>
        <p:nvSpPr>
          <p:cNvPr id="109572" name="Slide Number Placeholder 5">
            <a:extLst>
              <a:ext uri="{FF2B5EF4-FFF2-40B4-BE49-F238E27FC236}">
                <a16:creationId xmlns:a16="http://schemas.microsoft.com/office/drawing/2014/main" id="{1B474C88-4F4A-41E0-91B4-FAAEE9D078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64191880-8620-4B66-B17E-64AD098EA0BD}" type="slidenum">
              <a:rPr lang="en-US" altLang="en-US" sz="1200" smtClean="0">
                <a:latin typeface="Arial" panose="020B0604020202020204" pitchFamily="34" charset="0"/>
                <a:cs typeface="Arial" panose="020B0604020202020204" pitchFamily="34" charset="0"/>
              </a:rPr>
              <a:pPr>
                <a:spcBef>
                  <a:spcPct val="0"/>
                </a:spcBef>
                <a:buFontTx/>
                <a:buNone/>
              </a:pPr>
              <a:t>94</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a:extLst>
              <a:ext uri="{FF2B5EF4-FFF2-40B4-BE49-F238E27FC236}">
                <a16:creationId xmlns:a16="http://schemas.microsoft.com/office/drawing/2014/main" id="{EBCD7D83-EE5C-4E79-B927-B9423F9EE108}"/>
              </a:ext>
            </a:extLst>
          </p:cNvPr>
          <p:cNvSpPr>
            <a:spLocks noGrp="1"/>
          </p:cNvSpPr>
          <p:nvPr>
            <p:ph idx="1"/>
          </p:nvPr>
        </p:nvSpPr>
        <p:spPr>
          <a:xfrm>
            <a:off x="469900" y="1438275"/>
            <a:ext cx="8248650" cy="4749800"/>
          </a:xfrm>
        </p:spPr>
        <p:txBody>
          <a:bodyPr/>
          <a:lstStyle/>
          <a:p>
            <a:pPr eaLnBrk="1" hangingPunct="1">
              <a:spcAft>
                <a:spcPts val="2400"/>
              </a:spcAft>
            </a:pPr>
            <a:r>
              <a:rPr lang="en-US" altLang="en-US" sz="4400"/>
              <a:t>Professional/Personal</a:t>
            </a:r>
          </a:p>
          <a:p>
            <a:pPr eaLnBrk="1" hangingPunct="1">
              <a:spcAft>
                <a:spcPts val="2400"/>
              </a:spcAft>
            </a:pPr>
            <a:r>
              <a:rPr lang="en-US" altLang="en-US" sz="4400"/>
              <a:t>Subjective/Objective</a:t>
            </a:r>
          </a:p>
          <a:p>
            <a:pPr eaLnBrk="1" hangingPunct="1">
              <a:spcAft>
                <a:spcPts val="2400"/>
              </a:spcAft>
            </a:pPr>
            <a:r>
              <a:rPr lang="en-US" altLang="en-US" sz="4400"/>
              <a:t>Content/Process</a:t>
            </a:r>
          </a:p>
        </p:txBody>
      </p:sp>
      <p:sp>
        <p:nvSpPr>
          <p:cNvPr id="110595" name="Title 2">
            <a:extLst>
              <a:ext uri="{FF2B5EF4-FFF2-40B4-BE49-F238E27FC236}">
                <a16:creationId xmlns:a16="http://schemas.microsoft.com/office/drawing/2014/main" id="{61BBD837-DD36-43CA-A479-41981DC4E0FD}"/>
              </a:ext>
            </a:extLst>
          </p:cNvPr>
          <p:cNvSpPr>
            <a:spLocks noGrp="1"/>
          </p:cNvSpPr>
          <p:nvPr>
            <p:ph type="title"/>
          </p:nvPr>
        </p:nvSpPr>
        <p:spPr>
          <a:xfrm>
            <a:off x="469900" y="793750"/>
            <a:ext cx="8229600" cy="590550"/>
          </a:xfrm>
        </p:spPr>
        <p:txBody>
          <a:bodyPr/>
          <a:lstStyle/>
          <a:p>
            <a:pPr algn="ctr" eaLnBrk="1" hangingPunct="1"/>
            <a:r>
              <a:rPr lang="en-US" altLang="en-US" sz="2400"/>
              <a:t>Connected Learning</a:t>
            </a:r>
          </a:p>
        </p:txBody>
      </p:sp>
      <p:sp>
        <p:nvSpPr>
          <p:cNvPr id="110596" name="Slide Number Placeholder 5">
            <a:extLst>
              <a:ext uri="{FF2B5EF4-FFF2-40B4-BE49-F238E27FC236}">
                <a16:creationId xmlns:a16="http://schemas.microsoft.com/office/drawing/2014/main" id="{9E9A2E1D-60B7-42A1-B9FF-3DF6F6E0102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17B35C10-1470-437A-BFB9-FF7826422783}" type="slidenum">
              <a:rPr lang="en-US" altLang="en-US" sz="1200" smtClean="0">
                <a:latin typeface="Arial" panose="020B0604020202020204" pitchFamily="34" charset="0"/>
                <a:cs typeface="Arial" panose="020B0604020202020204" pitchFamily="34" charset="0"/>
              </a:rPr>
              <a:pPr>
                <a:spcBef>
                  <a:spcPct val="0"/>
                </a:spcBef>
                <a:buFontTx/>
                <a:buNone/>
              </a:pPr>
              <a:t>95</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a:extLst>
              <a:ext uri="{FF2B5EF4-FFF2-40B4-BE49-F238E27FC236}">
                <a16:creationId xmlns:a16="http://schemas.microsoft.com/office/drawing/2014/main" id="{740FF4D9-E063-4F0A-A443-E614A99FED44}"/>
              </a:ext>
            </a:extLst>
          </p:cNvPr>
          <p:cNvSpPr>
            <a:spLocks noGrp="1"/>
          </p:cNvSpPr>
          <p:nvPr>
            <p:ph idx="1"/>
          </p:nvPr>
        </p:nvSpPr>
        <p:spPr>
          <a:xfrm>
            <a:off x="469900" y="1438275"/>
            <a:ext cx="8248650" cy="4881563"/>
          </a:xfrm>
        </p:spPr>
        <p:txBody>
          <a:bodyPr/>
          <a:lstStyle/>
          <a:p>
            <a:pPr eaLnBrk="1" hangingPunct="1">
              <a:spcAft>
                <a:spcPts val="3600"/>
              </a:spcAft>
              <a:defRPr/>
            </a:pPr>
            <a:r>
              <a:rPr lang="en-US" sz="3600" dirty="0"/>
              <a:t>Self-Concept </a:t>
            </a:r>
          </a:p>
          <a:p>
            <a:pPr eaLnBrk="1" hangingPunct="1">
              <a:spcAft>
                <a:spcPts val="3600"/>
              </a:spcAft>
              <a:defRPr/>
            </a:pPr>
            <a:r>
              <a:rPr lang="en-US" sz="3600" dirty="0"/>
              <a:t>Experience</a:t>
            </a:r>
          </a:p>
          <a:p>
            <a:pPr eaLnBrk="1" hangingPunct="1">
              <a:spcAft>
                <a:spcPts val="3600"/>
              </a:spcAft>
              <a:defRPr/>
            </a:pPr>
            <a:r>
              <a:rPr lang="en-US" sz="3600" dirty="0"/>
              <a:t>Center-Time Perspective</a:t>
            </a:r>
          </a:p>
          <a:p>
            <a:pPr eaLnBrk="1" hangingPunct="1">
              <a:spcAft>
                <a:spcPts val="3600"/>
              </a:spcAft>
              <a:defRPr/>
            </a:pPr>
            <a:r>
              <a:rPr lang="en-US" sz="3600" dirty="0"/>
              <a:t>Readiness-to-Learn</a:t>
            </a:r>
          </a:p>
          <a:p>
            <a:pPr marL="0" indent="0" eaLnBrk="1" hangingPunct="1">
              <a:spcAft>
                <a:spcPts val="3600"/>
              </a:spcAft>
              <a:buFontTx/>
              <a:buNone/>
              <a:defRPr/>
            </a:pPr>
            <a:r>
              <a:rPr lang="en-US" sz="1800" dirty="0"/>
              <a:t> (Malcolm Knowles, 1984)</a:t>
            </a:r>
          </a:p>
          <a:p>
            <a:pPr eaLnBrk="1" hangingPunct="1">
              <a:spcAft>
                <a:spcPts val="3000"/>
              </a:spcAft>
              <a:defRPr/>
            </a:pPr>
            <a:endParaRPr lang="en-US" b="1" dirty="0"/>
          </a:p>
          <a:p>
            <a:pPr eaLnBrk="1" hangingPunct="1">
              <a:spcAft>
                <a:spcPts val="3000"/>
              </a:spcAft>
              <a:defRPr/>
            </a:pPr>
            <a:endParaRPr lang="en-US" dirty="0"/>
          </a:p>
        </p:txBody>
      </p:sp>
      <p:sp>
        <p:nvSpPr>
          <p:cNvPr id="111619" name="Title 2">
            <a:extLst>
              <a:ext uri="{FF2B5EF4-FFF2-40B4-BE49-F238E27FC236}">
                <a16:creationId xmlns:a16="http://schemas.microsoft.com/office/drawing/2014/main" id="{CA06DB34-B787-4773-94E2-4C9A8AACA223}"/>
              </a:ext>
            </a:extLst>
          </p:cNvPr>
          <p:cNvSpPr>
            <a:spLocks noGrp="1"/>
          </p:cNvSpPr>
          <p:nvPr>
            <p:ph type="title"/>
          </p:nvPr>
        </p:nvSpPr>
        <p:spPr>
          <a:xfrm>
            <a:off x="469900" y="793750"/>
            <a:ext cx="8229600" cy="590550"/>
          </a:xfrm>
        </p:spPr>
        <p:txBody>
          <a:bodyPr/>
          <a:lstStyle/>
          <a:p>
            <a:pPr algn="ctr" eaLnBrk="1" hangingPunct="1"/>
            <a:r>
              <a:rPr lang="en-US" altLang="en-US" sz="2400"/>
              <a:t>Characteristics of Adult Learners</a:t>
            </a:r>
          </a:p>
        </p:txBody>
      </p:sp>
      <p:sp>
        <p:nvSpPr>
          <p:cNvPr id="111620" name="Slide Number Placeholder 5">
            <a:extLst>
              <a:ext uri="{FF2B5EF4-FFF2-40B4-BE49-F238E27FC236}">
                <a16:creationId xmlns:a16="http://schemas.microsoft.com/office/drawing/2014/main" id="{9AE1892B-DBE2-4310-9518-1089C0B008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8467EB73-A3B5-475B-826E-4E3CE1BC5258}" type="slidenum">
              <a:rPr lang="en-US" altLang="en-US" sz="1200" smtClean="0">
                <a:latin typeface="Arial" panose="020B0604020202020204" pitchFamily="34" charset="0"/>
                <a:cs typeface="Arial" panose="020B0604020202020204" pitchFamily="34" charset="0"/>
              </a:rPr>
              <a:pPr>
                <a:spcBef>
                  <a:spcPct val="0"/>
                </a:spcBef>
                <a:buFontTx/>
                <a:buNone/>
              </a:pPr>
              <a:t>96</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787F27C-4DA4-4A0D-B370-0DD951683E39}"/>
              </a:ext>
            </a:extLst>
          </p:cNvPr>
          <p:cNvSpPr>
            <a:spLocks noGrp="1"/>
          </p:cNvSpPr>
          <p:nvPr>
            <p:ph type="title"/>
          </p:nvPr>
        </p:nvSpPr>
        <p:spPr>
          <a:xfrm>
            <a:off x="469900" y="793750"/>
            <a:ext cx="8229600" cy="590550"/>
          </a:xfrm>
        </p:spPr>
        <p:txBody>
          <a:bodyPr/>
          <a:lstStyle/>
          <a:p>
            <a:pPr algn="ctr"/>
            <a:r>
              <a:rPr lang="en-US" altLang="en-US"/>
              <a:t>Group Instructions</a:t>
            </a:r>
          </a:p>
        </p:txBody>
      </p:sp>
      <p:sp>
        <p:nvSpPr>
          <p:cNvPr id="112643" name="Content Placeholder 2">
            <a:extLst>
              <a:ext uri="{FF2B5EF4-FFF2-40B4-BE49-F238E27FC236}">
                <a16:creationId xmlns:a16="http://schemas.microsoft.com/office/drawing/2014/main" id="{92FC46AC-0E3B-4DBE-A6C7-BBD5FC6ED2A7}"/>
              </a:ext>
            </a:extLst>
          </p:cNvPr>
          <p:cNvSpPr>
            <a:spLocks noGrp="1"/>
          </p:cNvSpPr>
          <p:nvPr>
            <p:ph idx="1"/>
          </p:nvPr>
        </p:nvSpPr>
        <p:spPr>
          <a:xfrm>
            <a:off x="469900" y="1438275"/>
            <a:ext cx="8248650" cy="4881563"/>
          </a:xfrm>
        </p:spPr>
        <p:txBody>
          <a:bodyPr/>
          <a:lstStyle/>
          <a:p>
            <a:pPr>
              <a:spcAft>
                <a:spcPts val="2400"/>
              </a:spcAft>
            </a:pPr>
            <a:r>
              <a:rPr lang="en-US" altLang="en-US" sz="2400"/>
              <a:t>Discuss your assigned characteristic of an adult learner. (Instructional implications and the role of the supervisor in teaching to this adult learner characteristic.</a:t>
            </a:r>
          </a:p>
          <a:p>
            <a:pPr>
              <a:spcAft>
                <a:spcPts val="2400"/>
              </a:spcAft>
            </a:pPr>
            <a:r>
              <a:rPr lang="en-US" altLang="en-US" sz="2400"/>
              <a:t>Decide how you wish to “teach” your adult learner colleagues what you discovered during your discussions. (Consider the implications you identified as you decide how to “teach”.)</a:t>
            </a:r>
          </a:p>
          <a:p>
            <a:pPr>
              <a:spcAft>
                <a:spcPts val="2400"/>
              </a:spcAft>
            </a:pPr>
            <a:r>
              <a:rPr lang="en-US" altLang="en-US" sz="2400"/>
              <a:t>Each group will have about 5 minutes to “teach” your adult colleagues. </a:t>
            </a:r>
          </a:p>
          <a:p>
            <a:endParaRPr lang="en-US" altLang="en-US"/>
          </a:p>
        </p:txBody>
      </p:sp>
      <p:sp>
        <p:nvSpPr>
          <p:cNvPr id="112644" name="Slide Number Placeholder 3">
            <a:extLst>
              <a:ext uri="{FF2B5EF4-FFF2-40B4-BE49-F238E27FC236}">
                <a16:creationId xmlns:a16="http://schemas.microsoft.com/office/drawing/2014/main" id="{F8E7C66D-0E48-406B-B1F6-7240BF3B66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CB6F6832-5240-4087-8901-738D7FEF63CC}" type="slidenum">
              <a:rPr lang="en-US" altLang="en-US" sz="1200" smtClean="0">
                <a:latin typeface="Arial" panose="020B0604020202020204" pitchFamily="34" charset="0"/>
                <a:cs typeface="Arial" panose="020B0604020202020204" pitchFamily="34" charset="0"/>
              </a:rPr>
              <a:pPr>
                <a:spcBef>
                  <a:spcPct val="0"/>
                </a:spcBef>
                <a:buFontTx/>
                <a:buNone/>
              </a:pPr>
              <a:t>97</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a:extLst>
              <a:ext uri="{FF2B5EF4-FFF2-40B4-BE49-F238E27FC236}">
                <a16:creationId xmlns:a16="http://schemas.microsoft.com/office/drawing/2014/main" id="{0A8047F2-3335-456A-8246-B1E6884531EE}"/>
              </a:ext>
            </a:extLst>
          </p:cNvPr>
          <p:cNvSpPr>
            <a:spLocks noGrp="1"/>
          </p:cNvSpPr>
          <p:nvPr>
            <p:ph idx="1"/>
          </p:nvPr>
        </p:nvSpPr>
        <p:spPr>
          <a:xfrm>
            <a:off x="469900" y="1438275"/>
            <a:ext cx="8248650" cy="4881563"/>
          </a:xfrm>
        </p:spPr>
        <p:txBody>
          <a:bodyPr/>
          <a:lstStyle/>
          <a:p>
            <a:pPr marL="0" indent="0" eaLnBrk="1" hangingPunct="1">
              <a:spcBef>
                <a:spcPts val="600"/>
              </a:spcBef>
              <a:buNone/>
              <a:defRPr/>
            </a:pPr>
            <a:r>
              <a:rPr lang="en-US" sz="3600" dirty="0"/>
              <a:t>The adult learner sees herself as capable of self-direction and desires others to see her the same way. In fact, one definition of maturity is the capacity to be self-directing.</a:t>
            </a:r>
          </a:p>
          <a:p>
            <a:pPr eaLnBrk="1" hangingPunct="1">
              <a:buFontTx/>
              <a:buNone/>
              <a:defRPr/>
            </a:pPr>
            <a:endParaRPr lang="en-US" dirty="0"/>
          </a:p>
        </p:txBody>
      </p:sp>
      <p:sp>
        <p:nvSpPr>
          <p:cNvPr id="113667" name="Title 2">
            <a:extLst>
              <a:ext uri="{FF2B5EF4-FFF2-40B4-BE49-F238E27FC236}">
                <a16:creationId xmlns:a16="http://schemas.microsoft.com/office/drawing/2014/main" id="{402EB5F0-B9B3-475F-9142-964EE1244618}"/>
              </a:ext>
            </a:extLst>
          </p:cNvPr>
          <p:cNvSpPr>
            <a:spLocks noGrp="1"/>
          </p:cNvSpPr>
          <p:nvPr>
            <p:ph type="title"/>
          </p:nvPr>
        </p:nvSpPr>
        <p:spPr>
          <a:xfrm>
            <a:off x="469900" y="793750"/>
            <a:ext cx="8229600" cy="590550"/>
          </a:xfrm>
        </p:spPr>
        <p:txBody>
          <a:bodyPr/>
          <a:lstStyle/>
          <a:p>
            <a:pPr algn="ctr" eaLnBrk="1" hangingPunct="1"/>
            <a:r>
              <a:rPr lang="en-US" altLang="en-US" sz="2400" dirty="0"/>
              <a:t>Self-Concept</a:t>
            </a:r>
          </a:p>
        </p:txBody>
      </p:sp>
      <p:sp>
        <p:nvSpPr>
          <p:cNvPr id="113668" name="Slide Number Placeholder 5">
            <a:extLst>
              <a:ext uri="{FF2B5EF4-FFF2-40B4-BE49-F238E27FC236}">
                <a16:creationId xmlns:a16="http://schemas.microsoft.com/office/drawing/2014/main" id="{ADF859C8-F213-4E6D-9A2E-D40CC72556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933428D1-A270-4E85-8AAF-7E5BE33F82B7}" type="slidenum">
              <a:rPr lang="en-US" altLang="en-US" sz="1200" smtClean="0">
                <a:latin typeface="Arial" panose="020B0604020202020204" pitchFamily="34" charset="0"/>
                <a:cs typeface="Arial" panose="020B0604020202020204" pitchFamily="34" charset="0"/>
              </a:rPr>
              <a:pPr>
                <a:spcBef>
                  <a:spcPct val="0"/>
                </a:spcBef>
                <a:buFontTx/>
                <a:buNone/>
              </a:pPr>
              <a:t>98</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a:extLst>
              <a:ext uri="{FF2B5EF4-FFF2-40B4-BE49-F238E27FC236}">
                <a16:creationId xmlns:a16="http://schemas.microsoft.com/office/drawing/2014/main" id="{F8963B15-F709-4C47-8B04-E4AA7EDC7C50}"/>
              </a:ext>
            </a:extLst>
          </p:cNvPr>
          <p:cNvSpPr>
            <a:spLocks noGrp="1"/>
          </p:cNvSpPr>
          <p:nvPr>
            <p:ph idx="1"/>
          </p:nvPr>
        </p:nvSpPr>
        <p:spPr>
          <a:xfrm>
            <a:off x="469900" y="1438275"/>
            <a:ext cx="8248650" cy="4718050"/>
          </a:xfrm>
        </p:spPr>
        <p:txBody>
          <a:bodyPr/>
          <a:lstStyle/>
          <a:p>
            <a:pPr marL="0" indent="0" eaLnBrk="1" hangingPunct="1">
              <a:buNone/>
            </a:pPr>
            <a:r>
              <a:rPr lang="en-US" altLang="en-US" sz="3200" dirty="0"/>
              <a:t>Adults bring a lifetime of experience to the learning situation. Young people tend to regard experience as something that has happened to them, while to an adult, his experience is him. The adult defines who he is in terms of his total life experience.</a:t>
            </a:r>
          </a:p>
        </p:txBody>
      </p:sp>
      <p:sp>
        <p:nvSpPr>
          <p:cNvPr id="114691" name="Title 2">
            <a:extLst>
              <a:ext uri="{FF2B5EF4-FFF2-40B4-BE49-F238E27FC236}">
                <a16:creationId xmlns:a16="http://schemas.microsoft.com/office/drawing/2014/main" id="{9EB9CA85-D84B-42A0-8F3D-9496DEBCE14C}"/>
              </a:ext>
            </a:extLst>
          </p:cNvPr>
          <p:cNvSpPr>
            <a:spLocks noGrp="1"/>
          </p:cNvSpPr>
          <p:nvPr>
            <p:ph type="title"/>
          </p:nvPr>
        </p:nvSpPr>
        <p:spPr>
          <a:xfrm>
            <a:off x="469900" y="793750"/>
            <a:ext cx="8229600" cy="590550"/>
          </a:xfrm>
        </p:spPr>
        <p:txBody>
          <a:bodyPr/>
          <a:lstStyle/>
          <a:p>
            <a:pPr algn="ctr" eaLnBrk="1" hangingPunct="1"/>
            <a:r>
              <a:rPr lang="en-US" altLang="en-US" sz="2400"/>
              <a:t>Experience</a:t>
            </a:r>
            <a:endParaRPr lang="en-US" altLang="en-US"/>
          </a:p>
        </p:txBody>
      </p:sp>
      <p:sp>
        <p:nvSpPr>
          <p:cNvPr id="114692" name="Slide Number Placeholder 5">
            <a:extLst>
              <a:ext uri="{FF2B5EF4-FFF2-40B4-BE49-F238E27FC236}">
                <a16:creationId xmlns:a16="http://schemas.microsoft.com/office/drawing/2014/main" id="{79B1CF30-5D4C-4371-822A-32B545C458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chemeClr val="tx1"/>
                </a:solidFill>
                <a:latin typeface="Georgia" panose="02040502050405020303" pitchFamily="18" charset="0"/>
                <a:ea typeface="Osaka"/>
                <a:cs typeface="Osaka"/>
              </a:defRPr>
            </a:lvl1pPr>
            <a:lvl2pPr marL="742950" indent="-285750">
              <a:spcBef>
                <a:spcPct val="20000"/>
              </a:spcBef>
              <a:buChar char="–"/>
              <a:defRPr sz="2300">
                <a:solidFill>
                  <a:schemeClr val="tx1"/>
                </a:solidFill>
                <a:latin typeface="Georgia" panose="02040502050405020303" pitchFamily="18" charset="0"/>
                <a:ea typeface="Osaka"/>
                <a:cs typeface="Osaka"/>
              </a:defRPr>
            </a:lvl2pPr>
            <a:lvl3pPr marL="1143000" indent="-228600">
              <a:spcBef>
                <a:spcPct val="20000"/>
              </a:spcBef>
              <a:buChar char="•"/>
              <a:defRPr sz="2100">
                <a:solidFill>
                  <a:schemeClr val="tx1"/>
                </a:solidFill>
                <a:latin typeface="Georgia" panose="02040502050405020303" pitchFamily="18" charset="0"/>
                <a:ea typeface="Osaka"/>
                <a:cs typeface="Osaka"/>
              </a:defRPr>
            </a:lvl3pPr>
            <a:lvl4pPr marL="1600200" indent="-228600">
              <a:spcBef>
                <a:spcPct val="20000"/>
              </a:spcBef>
              <a:buChar char="–"/>
              <a:defRPr sz="1900">
                <a:solidFill>
                  <a:schemeClr val="tx1"/>
                </a:solidFill>
                <a:latin typeface="Georgia" panose="02040502050405020303" pitchFamily="18" charset="0"/>
                <a:ea typeface="Osaka"/>
                <a:cs typeface="Osaka"/>
              </a:defRPr>
            </a:lvl4pPr>
            <a:lvl5pPr marL="2057400" indent="-22860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buFontTx/>
              <a:buNone/>
            </a:pPr>
            <a:fld id="{0D01DBE2-889F-4A66-B739-98E4337CA447}" type="slidenum">
              <a:rPr lang="en-US" altLang="en-US" sz="1200" smtClean="0">
                <a:latin typeface="Arial" panose="020B0604020202020204" pitchFamily="34" charset="0"/>
                <a:cs typeface="Arial" panose="020B0604020202020204" pitchFamily="34" charset="0"/>
              </a:rPr>
              <a:pPr>
                <a:spcBef>
                  <a:spcPct val="0"/>
                </a:spcBef>
                <a:buFontTx/>
                <a:buNone/>
              </a:pPr>
              <a:t>99</a:t>
            </a:fld>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PowerPoint Presentation Template 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2" ma:contentTypeDescription="Create a new document." ma:contentTypeScope="" ma:versionID="926697512a696002d44355a6701c6d04">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8ce25ec9c18ed7c0d308f78bbb8a02c6"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5C2583-CCD6-4A80-8BF0-0077A8E9867B}">
  <ds:schemaRefs>
    <ds:schemaRef ds:uri="http://schemas.microsoft.com/office/2006/metadata/longProperties"/>
  </ds:schemaRefs>
</ds:datastoreItem>
</file>

<file path=customXml/itemProps2.xml><?xml version="1.0" encoding="utf-8"?>
<ds:datastoreItem xmlns:ds="http://schemas.openxmlformats.org/officeDocument/2006/customXml" ds:itemID="{4ECDF8F1-1D1D-40CE-8B61-6D16DA908B27}">
  <ds:schemaRefs>
    <ds:schemaRef ds:uri="http://schemas.microsoft.com/sharepoint/v3/contenttype/forms"/>
  </ds:schemaRefs>
</ds:datastoreItem>
</file>

<file path=customXml/itemProps3.xml><?xml version="1.0" encoding="utf-8"?>
<ds:datastoreItem xmlns:ds="http://schemas.openxmlformats.org/officeDocument/2006/customXml" ds:itemID="{5A13A15E-F286-4D32-A162-C00438558B56}">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 ds:uri="11d65098-8ef3-4d2d-9eb9-bcd24ea44e49"/>
    <ds:schemaRef ds:uri="0f708cff-2e9b-4f08-bc58-c81d1a4fe008"/>
  </ds:schemaRefs>
</ds:datastoreItem>
</file>

<file path=customXml/itemProps4.xml><?xml version="1.0" encoding="utf-8"?>
<ds:datastoreItem xmlns:ds="http://schemas.openxmlformats.org/officeDocument/2006/customXml" ds:itemID="{05A953F7-AFAC-432B-A11E-2CFC5255F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08cff-2e9b-4f08-bc58-c81d1a4fe008"/>
    <ds:schemaRef ds:uri="11d65098-8ef3-4d2d-9eb9-bcd24ea44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21235</TotalTime>
  <Words>4005</Words>
  <Application>Microsoft Office PowerPoint</Application>
  <PresentationFormat>On-screen Show (4:3)</PresentationFormat>
  <Paragraphs>915</Paragraphs>
  <Slides>139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139</vt:i4>
      </vt:variant>
    </vt:vector>
  </HeadingPairs>
  <TitlesOfParts>
    <vt:vector size="147" baseType="lpstr">
      <vt:lpstr>ＭＳ Ｐゴシック</vt:lpstr>
      <vt:lpstr>Arial</vt:lpstr>
      <vt:lpstr>Calibri</vt:lpstr>
      <vt:lpstr>Georgia</vt:lpstr>
      <vt:lpstr>Osaka</vt:lpstr>
      <vt:lpstr>Times New Roman</vt:lpstr>
      <vt:lpstr>Wingdings 3</vt:lpstr>
      <vt:lpstr>PowerPoint Presentation Template 081711</vt:lpstr>
      <vt:lpstr>PowerPoint Presentation</vt:lpstr>
      <vt:lpstr> The Supervisor Training Series </vt:lpstr>
      <vt:lpstr>Agenda</vt:lpstr>
      <vt:lpstr>Agenda (continued)</vt:lpstr>
      <vt:lpstr>Agenda (continued)</vt:lpstr>
      <vt:lpstr>Agenda (continued)</vt:lpstr>
      <vt:lpstr>Learning Objectives</vt:lpstr>
      <vt:lpstr>Learning Objectives (continued)</vt:lpstr>
      <vt:lpstr>Learning Objectives (continued)</vt:lpstr>
      <vt:lpstr> Roles of Supervision </vt:lpstr>
      <vt:lpstr> Educational Supervision </vt:lpstr>
      <vt:lpstr>Clinical Supervision</vt:lpstr>
      <vt:lpstr>Idea Catcher</vt:lpstr>
      <vt:lpstr> Goethe’s Quote </vt:lpstr>
      <vt:lpstr> Avoid Performing Purposeless Activities </vt:lpstr>
      <vt:lpstr> The Urgency Index </vt:lpstr>
      <vt:lpstr>PowerPoint Presentation</vt:lpstr>
      <vt:lpstr> High Performance and Typical </vt:lpstr>
      <vt:lpstr> Seven Key Activities </vt:lpstr>
      <vt:lpstr> Put First Things First </vt:lpstr>
      <vt:lpstr>The Goal of Performance Management</vt:lpstr>
      <vt:lpstr>PowerPoint Presentation</vt:lpstr>
      <vt:lpstr>Points on Clarifying Expectations</vt:lpstr>
      <vt:lpstr>Standards Must Be:</vt:lpstr>
      <vt:lpstr>Group Instructions</vt:lpstr>
      <vt:lpstr> Typical Causes of Performance Gaps </vt:lpstr>
      <vt:lpstr>PowerPoint Presentation</vt:lpstr>
      <vt:lpstr>PowerPoint Presentation</vt:lpstr>
      <vt:lpstr>Potential Solutions for Knowledge Deficits</vt:lpstr>
      <vt:lpstr>Potential Solutions for  Execution/Performance Deficits</vt:lpstr>
      <vt:lpstr>Potential Solutions for  Execution/Performance Deficits (continued)</vt:lpstr>
      <vt:lpstr>What types of interventions might be best to help Sophia improve her performance? </vt:lpstr>
      <vt:lpstr>What is Coaching?</vt:lpstr>
      <vt:lpstr>What is Coaching (continued)?</vt:lpstr>
      <vt:lpstr>Brainstorm a list of characteristics of an effective coach.</vt:lpstr>
      <vt:lpstr>What is a Coach?</vt:lpstr>
      <vt:lpstr>An Effective Coach is...  </vt:lpstr>
      <vt:lpstr> Attitude Yields Attribute</vt:lpstr>
      <vt:lpstr> Steps to Effective Coaching </vt:lpstr>
      <vt:lpstr>Agenda</vt:lpstr>
      <vt:lpstr>Agenda (continued)</vt:lpstr>
      <vt:lpstr>Agenda (continued)</vt:lpstr>
      <vt:lpstr>Agenda (continued)</vt:lpstr>
      <vt:lpstr> Steps to Effective Coaching </vt:lpstr>
      <vt:lpstr> Environmental Benefits of Coaching </vt:lpstr>
      <vt:lpstr>  Considerations for Coaching Employees with Disabilities </vt:lpstr>
      <vt:lpstr>Two Focus Areas in Individual Supervision</vt:lpstr>
      <vt:lpstr>Supervisory Conferences: How Often?</vt:lpstr>
      <vt:lpstr>Sessional Tuning-In Skills</vt:lpstr>
      <vt:lpstr>Sessional Contracting Skills </vt:lpstr>
      <vt:lpstr>Elaboration Skills </vt:lpstr>
      <vt:lpstr>Focused Listening</vt:lpstr>
      <vt:lpstr>Sources of Job-Related Tension</vt:lpstr>
      <vt:lpstr>Empathy Skills</vt:lpstr>
      <vt:lpstr>Barriers to Using Empathy Skills</vt:lpstr>
      <vt:lpstr>Skills in Sharing own Feelings </vt:lpstr>
      <vt:lpstr>Transference </vt:lpstr>
      <vt:lpstr>Counter-transference</vt:lpstr>
      <vt:lpstr>Counter-transference in Our Work</vt:lpstr>
      <vt:lpstr>Instructions</vt:lpstr>
      <vt:lpstr> Skills in Making a Demand for Work </vt:lpstr>
      <vt:lpstr> Skills in Pointing Out Obstacles </vt:lpstr>
      <vt:lpstr> Skills in Sharing Data </vt:lpstr>
      <vt:lpstr> Sessional Ending Skills </vt:lpstr>
      <vt:lpstr>How is the Strength-Based, Solution Focused Approach Helpful?</vt:lpstr>
      <vt:lpstr>Types of Questions </vt:lpstr>
      <vt:lpstr>Agenda</vt:lpstr>
      <vt:lpstr>Agenda (continued)</vt:lpstr>
      <vt:lpstr>Agenda (continued)</vt:lpstr>
      <vt:lpstr>Agenda (continued)</vt:lpstr>
      <vt:lpstr>Reflective Supervision</vt:lpstr>
      <vt:lpstr>Reflection</vt:lpstr>
      <vt:lpstr>Prevalence of Secondary Trauma in Our Work</vt:lpstr>
      <vt:lpstr>What Does the Word “Trauma” Mean?</vt:lpstr>
      <vt:lpstr>The Three Elements of Reflective Supervision</vt:lpstr>
      <vt:lpstr>Jeree Pawl’s Platinum Rule of Reflective Supervision</vt:lpstr>
      <vt:lpstr>PowerPoint Presentation</vt:lpstr>
      <vt:lpstr>Techniques that Facilitate Reflection  on Applying Skills</vt:lpstr>
      <vt:lpstr>Shulman’s Quote</vt:lpstr>
      <vt:lpstr>Memory Work</vt:lpstr>
      <vt:lpstr>Memory Work Discussion</vt:lpstr>
      <vt:lpstr>What is Process Recording?</vt:lpstr>
      <vt:lpstr>Process Recording Questions</vt:lpstr>
      <vt:lpstr>Practical Considerations</vt:lpstr>
      <vt:lpstr>Reflective Supervision Results in:</vt:lpstr>
      <vt:lpstr>Critical Thinking Defined</vt:lpstr>
      <vt:lpstr>Thinkers’ Thoughts on Thinking</vt:lpstr>
      <vt:lpstr>Tasks of Critical Thinkers</vt:lpstr>
      <vt:lpstr>Three Ways to Use the Guide</vt:lpstr>
      <vt:lpstr>PowerPoint Presentation</vt:lpstr>
      <vt:lpstr>Incorporating Critical Thinking into Supervision</vt:lpstr>
      <vt:lpstr> Educational Supervision  </vt:lpstr>
      <vt:lpstr>The Mid-Wife Teacher</vt:lpstr>
      <vt:lpstr>Connected Teaching</vt:lpstr>
      <vt:lpstr>Connected Learning</vt:lpstr>
      <vt:lpstr>Characteristics of Adult Learners</vt:lpstr>
      <vt:lpstr>Group Instructions</vt:lpstr>
      <vt:lpstr>Self-Concept</vt:lpstr>
      <vt:lpstr>Experience</vt:lpstr>
      <vt:lpstr> Readiness-to-Learn </vt:lpstr>
      <vt:lpstr> Center-Time Perspective </vt:lpstr>
      <vt:lpstr>PowerPoint Presentation</vt:lpstr>
      <vt:lpstr>Learning Styles</vt:lpstr>
      <vt:lpstr>Learning Style Inventory</vt:lpstr>
      <vt:lpstr>Agenda</vt:lpstr>
      <vt:lpstr>Agenda (continued)</vt:lpstr>
      <vt:lpstr>Agenda (continued)</vt:lpstr>
      <vt:lpstr>Agenda (continued)</vt:lpstr>
      <vt:lpstr> Recap of Supervisor Approaches So Far </vt:lpstr>
      <vt:lpstr>What is Transfer of Learning? </vt:lpstr>
      <vt:lpstr>PowerPoint Presentation</vt:lpstr>
      <vt:lpstr>Assumptions about Training</vt:lpstr>
      <vt:lpstr>PowerPoint Presentation</vt:lpstr>
      <vt:lpstr>Driving and Restraining Forces</vt:lpstr>
      <vt:lpstr>Factors that can Deter/Prevent  the Transfer of Learning</vt:lpstr>
      <vt:lpstr>The Supervisor Facilitates Transfer of Learning by:</vt:lpstr>
      <vt:lpstr>Levels of Competence</vt:lpstr>
      <vt:lpstr>“Results Dip”</vt:lpstr>
      <vt:lpstr>What Transfer of Learning Support Does the Resource Center Offer?</vt:lpstr>
      <vt:lpstr>What is a TOL Package?</vt:lpstr>
      <vt:lpstr>What Type of Activities are in a TOL Package?</vt:lpstr>
      <vt:lpstr>PowerPoint Presentation</vt:lpstr>
      <vt:lpstr>A Comparison</vt:lpstr>
      <vt:lpstr>A Comparison</vt:lpstr>
      <vt:lpstr>A Comparison (continued)</vt:lpstr>
      <vt:lpstr>PowerPoint Presentation</vt:lpstr>
      <vt:lpstr> The Mission of Child Welfare</vt:lpstr>
      <vt:lpstr>Three Questions to Consider During Evaluation</vt:lpstr>
      <vt:lpstr>Group Instructions</vt:lpstr>
      <vt:lpstr>Steps in the Performance Evaluation Process</vt:lpstr>
      <vt:lpstr> Preparation for the Meeting </vt:lpstr>
      <vt:lpstr>Preparation for the Meeting (continued)</vt:lpstr>
      <vt:lpstr>Preparation for the Meeting (continued)</vt:lpstr>
      <vt:lpstr>Preparing Yourself for the Meeting</vt:lpstr>
      <vt:lpstr>Preparing Yourself for the Meeting (continued)</vt:lpstr>
      <vt:lpstr>Conducting the Meeting</vt:lpstr>
      <vt:lpstr>Potential Responses to Identified Goals</vt:lpstr>
      <vt:lpstr>Follow-Up</vt:lpstr>
      <vt:lpstr>Remember the Importance of Transfer of Learning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lcrone</dc:creator>
  <cp:keywords>Templates</cp:keywords>
  <cp:lastModifiedBy>Merovich, Andrea Michelle Albert</cp:lastModifiedBy>
  <cp:revision>252</cp:revision>
  <cp:lastPrinted>2017-06-28T19:31:26Z</cp:lastPrinted>
  <dcterms:created xsi:type="dcterms:W3CDTF">2011-09-15T12:23:43Z</dcterms:created>
  <dcterms:modified xsi:type="dcterms:W3CDTF">2020-05-26T19:31:21Z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PACWRC</vt:lpwstr>
  </property>
  <property fmtid="{D5CDD505-2E9C-101B-9397-08002B2CF9AE}" pid="4" name="Order">
    <vt:r8>19097700</vt:r8>
  </property>
  <property fmtid="{D5CDD505-2E9C-101B-9397-08002B2CF9AE}" pid="5" name="xd_ProgID">
    <vt:lpwstr/>
  </property>
  <property fmtid="{D5CDD505-2E9C-101B-9397-08002B2CF9AE}" pid="6" name="SharedWithUsers">
    <vt:lpwstr/>
  </property>
  <property fmtid="{D5CDD505-2E9C-101B-9397-08002B2CF9AE}" pid="7" name="display_urn:schemas-microsoft-com:office:office#Author">
    <vt:lpwstr>PACWRC</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0x010100061F5F3140ACFC4B999548D0C4FE20A1</vt:lpwstr>
  </property>
</Properties>
</file>