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27"/>
  </p:notesMasterIdLst>
  <p:handoutMasterIdLst>
    <p:handoutMasterId r:id="rId128"/>
  </p:handoutMasterIdLst>
  <p:sldIdLst>
    <p:sldId id="256" r:id="rId2"/>
    <p:sldId id="381" r:id="rId3"/>
    <p:sldId id="382" r:id="rId4"/>
    <p:sldId id="383" r:id="rId5"/>
    <p:sldId id="384" r:id="rId6"/>
    <p:sldId id="385" r:id="rId7"/>
    <p:sldId id="386"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 id="287" r:id="rId33"/>
    <p:sldId id="288" r:id="rId34"/>
    <p:sldId id="289" r:id="rId35"/>
    <p:sldId id="290" r:id="rId36"/>
    <p:sldId id="291" r:id="rId37"/>
    <p:sldId id="292" r:id="rId38"/>
    <p:sldId id="293" r:id="rId39"/>
    <p:sldId id="294" r:id="rId40"/>
    <p:sldId id="295" r:id="rId41"/>
    <p:sldId id="296" r:id="rId42"/>
    <p:sldId id="297" r:id="rId43"/>
    <p:sldId id="298" r:id="rId44"/>
    <p:sldId id="299" r:id="rId45"/>
    <p:sldId id="300" r:id="rId46"/>
    <p:sldId id="301" r:id="rId47"/>
    <p:sldId id="302" r:id="rId48"/>
    <p:sldId id="303" r:id="rId49"/>
    <p:sldId id="304" r:id="rId50"/>
    <p:sldId id="305" r:id="rId51"/>
    <p:sldId id="306" r:id="rId52"/>
    <p:sldId id="307" r:id="rId53"/>
    <p:sldId id="308" r:id="rId54"/>
    <p:sldId id="309" r:id="rId55"/>
    <p:sldId id="310" r:id="rId56"/>
    <p:sldId id="311" r:id="rId57"/>
    <p:sldId id="312" r:id="rId58"/>
    <p:sldId id="313" r:id="rId59"/>
    <p:sldId id="314" r:id="rId60"/>
    <p:sldId id="315" r:id="rId61"/>
    <p:sldId id="316" r:id="rId62"/>
    <p:sldId id="317" r:id="rId63"/>
    <p:sldId id="318" r:id="rId64"/>
    <p:sldId id="387" r:id="rId65"/>
    <p:sldId id="320" r:id="rId66"/>
    <p:sldId id="321" r:id="rId67"/>
    <p:sldId id="322" r:id="rId68"/>
    <p:sldId id="323" r:id="rId69"/>
    <p:sldId id="324" r:id="rId70"/>
    <p:sldId id="325" r:id="rId71"/>
    <p:sldId id="326" r:id="rId72"/>
    <p:sldId id="327" r:id="rId73"/>
    <p:sldId id="328" r:id="rId74"/>
    <p:sldId id="329" r:id="rId75"/>
    <p:sldId id="330" r:id="rId76"/>
    <p:sldId id="331" r:id="rId77"/>
    <p:sldId id="332" r:id="rId78"/>
    <p:sldId id="333" r:id="rId79"/>
    <p:sldId id="334" r:id="rId80"/>
    <p:sldId id="335" r:id="rId81"/>
    <p:sldId id="336" r:id="rId82"/>
    <p:sldId id="337" r:id="rId83"/>
    <p:sldId id="338" r:id="rId84"/>
    <p:sldId id="339" r:id="rId85"/>
    <p:sldId id="340" r:id="rId86"/>
    <p:sldId id="341" r:id="rId87"/>
    <p:sldId id="342" r:id="rId88"/>
    <p:sldId id="343" r:id="rId89"/>
    <p:sldId id="344" r:id="rId90"/>
    <p:sldId id="345" r:id="rId91"/>
    <p:sldId id="346" r:id="rId92"/>
    <p:sldId id="347" r:id="rId93"/>
    <p:sldId id="348" r:id="rId94"/>
    <p:sldId id="349" r:id="rId95"/>
    <p:sldId id="350" r:id="rId96"/>
    <p:sldId id="351" r:id="rId97"/>
    <p:sldId id="352" r:id="rId98"/>
    <p:sldId id="353" r:id="rId99"/>
    <p:sldId id="354" r:id="rId100"/>
    <p:sldId id="355" r:id="rId101"/>
    <p:sldId id="356" r:id="rId102"/>
    <p:sldId id="357" r:id="rId103"/>
    <p:sldId id="358" r:id="rId104"/>
    <p:sldId id="359" r:id="rId105"/>
    <p:sldId id="360" r:id="rId106"/>
    <p:sldId id="361" r:id="rId107"/>
    <p:sldId id="362" r:id="rId108"/>
    <p:sldId id="363" r:id="rId109"/>
    <p:sldId id="364" r:id="rId110"/>
    <p:sldId id="365" r:id="rId111"/>
    <p:sldId id="366" r:id="rId112"/>
    <p:sldId id="367" r:id="rId113"/>
    <p:sldId id="368" r:id="rId114"/>
    <p:sldId id="369" r:id="rId115"/>
    <p:sldId id="370" r:id="rId116"/>
    <p:sldId id="371" r:id="rId117"/>
    <p:sldId id="372" r:id="rId118"/>
    <p:sldId id="373" r:id="rId119"/>
    <p:sldId id="374" r:id="rId120"/>
    <p:sldId id="375" r:id="rId121"/>
    <p:sldId id="376" r:id="rId122"/>
    <p:sldId id="377" r:id="rId123"/>
    <p:sldId id="378" r:id="rId124"/>
    <p:sldId id="379" r:id="rId125"/>
    <p:sldId id="380" r:id="rId126"/>
  </p:sldIdLst>
  <p:sldSz cx="9144000" cy="6858000" type="screen4x3"/>
  <p:notesSz cx="7010400" cy="9296400"/>
  <p:defaultTextStyle>
    <a:defPPr>
      <a:defRPr lang="en-US"/>
    </a:defPPr>
    <a:lvl1pPr algn="l" rtl="0" fontAlgn="base">
      <a:spcBef>
        <a:spcPct val="0"/>
      </a:spcBef>
      <a:spcAft>
        <a:spcPct val="0"/>
      </a:spcAft>
      <a:defRPr kern="1200">
        <a:solidFill>
          <a:schemeClr val="tx1"/>
        </a:solidFill>
        <a:latin typeface="Arial" charset="0"/>
        <a:ea typeface="ＭＳ Ｐゴシック" pitchFamily="-106" charset="-128"/>
        <a:cs typeface="+mn-cs"/>
      </a:defRPr>
    </a:lvl1pPr>
    <a:lvl2pPr marL="457200" algn="l" rtl="0" fontAlgn="base">
      <a:spcBef>
        <a:spcPct val="0"/>
      </a:spcBef>
      <a:spcAft>
        <a:spcPct val="0"/>
      </a:spcAft>
      <a:defRPr kern="1200">
        <a:solidFill>
          <a:schemeClr val="tx1"/>
        </a:solidFill>
        <a:latin typeface="Arial" charset="0"/>
        <a:ea typeface="ＭＳ Ｐゴシック" pitchFamily="-106" charset="-128"/>
        <a:cs typeface="+mn-cs"/>
      </a:defRPr>
    </a:lvl2pPr>
    <a:lvl3pPr marL="914400" algn="l" rtl="0" fontAlgn="base">
      <a:spcBef>
        <a:spcPct val="0"/>
      </a:spcBef>
      <a:spcAft>
        <a:spcPct val="0"/>
      </a:spcAft>
      <a:defRPr kern="1200">
        <a:solidFill>
          <a:schemeClr val="tx1"/>
        </a:solidFill>
        <a:latin typeface="Arial" charset="0"/>
        <a:ea typeface="ＭＳ Ｐゴシック" pitchFamily="-106" charset="-128"/>
        <a:cs typeface="+mn-cs"/>
      </a:defRPr>
    </a:lvl3pPr>
    <a:lvl4pPr marL="1371600" algn="l" rtl="0" fontAlgn="base">
      <a:spcBef>
        <a:spcPct val="0"/>
      </a:spcBef>
      <a:spcAft>
        <a:spcPct val="0"/>
      </a:spcAft>
      <a:defRPr kern="1200">
        <a:solidFill>
          <a:schemeClr val="tx1"/>
        </a:solidFill>
        <a:latin typeface="Arial" charset="0"/>
        <a:ea typeface="ＭＳ Ｐゴシック" pitchFamily="-106" charset="-128"/>
        <a:cs typeface="+mn-cs"/>
      </a:defRPr>
    </a:lvl4pPr>
    <a:lvl5pPr marL="1828800" algn="l" rtl="0" fontAlgn="base">
      <a:spcBef>
        <a:spcPct val="0"/>
      </a:spcBef>
      <a:spcAft>
        <a:spcPct val="0"/>
      </a:spcAft>
      <a:defRPr kern="1200">
        <a:solidFill>
          <a:schemeClr val="tx1"/>
        </a:solidFill>
        <a:latin typeface="Arial" charset="0"/>
        <a:ea typeface="ＭＳ Ｐゴシック" pitchFamily="-106" charset="-128"/>
        <a:cs typeface="+mn-cs"/>
      </a:defRPr>
    </a:lvl5pPr>
    <a:lvl6pPr marL="2286000" algn="l" defTabSz="914400" rtl="0" eaLnBrk="1" latinLnBrk="0" hangingPunct="1">
      <a:defRPr kern="1200">
        <a:solidFill>
          <a:schemeClr val="tx1"/>
        </a:solidFill>
        <a:latin typeface="Arial" charset="0"/>
        <a:ea typeface="ＭＳ Ｐゴシック" pitchFamily="-106" charset="-128"/>
        <a:cs typeface="+mn-cs"/>
      </a:defRPr>
    </a:lvl6pPr>
    <a:lvl7pPr marL="2743200" algn="l" defTabSz="914400" rtl="0" eaLnBrk="1" latinLnBrk="0" hangingPunct="1">
      <a:defRPr kern="1200">
        <a:solidFill>
          <a:schemeClr val="tx1"/>
        </a:solidFill>
        <a:latin typeface="Arial" charset="0"/>
        <a:ea typeface="ＭＳ Ｐゴシック" pitchFamily="-106" charset="-128"/>
        <a:cs typeface="+mn-cs"/>
      </a:defRPr>
    </a:lvl7pPr>
    <a:lvl8pPr marL="3200400" algn="l" defTabSz="914400" rtl="0" eaLnBrk="1" latinLnBrk="0" hangingPunct="1">
      <a:defRPr kern="1200">
        <a:solidFill>
          <a:schemeClr val="tx1"/>
        </a:solidFill>
        <a:latin typeface="Arial" charset="0"/>
        <a:ea typeface="ＭＳ Ｐゴシック" pitchFamily="-106" charset="-128"/>
        <a:cs typeface="+mn-cs"/>
      </a:defRPr>
    </a:lvl8pPr>
    <a:lvl9pPr marL="3657600" algn="l" defTabSz="914400" rtl="0" eaLnBrk="1" latinLnBrk="0" hangingPunct="1">
      <a:defRPr kern="1200">
        <a:solidFill>
          <a:schemeClr val="tx1"/>
        </a:solidFill>
        <a:latin typeface="Arial" charset="0"/>
        <a:ea typeface="ＭＳ Ｐゴシック" pitchFamily="-106" charset="-128"/>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prnPr/>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17D60"/>
    <a:srgbClr val="C0C0C0"/>
    <a:srgbClr val="E42D1A"/>
    <a:srgbClr val="F5B0A9"/>
    <a:srgbClr val="E7BAB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vertBarState="maximized">
    <p:restoredLeft sz="34587" autoAdjust="0"/>
    <p:restoredTop sz="94689" autoAdjust="0"/>
  </p:normalViewPr>
  <p:slideViewPr>
    <p:cSldViewPr>
      <p:cViewPr varScale="1">
        <p:scale>
          <a:sx n="63" d="100"/>
          <a:sy n="63" d="100"/>
        </p:scale>
        <p:origin x="-708" y="-10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p:cViewPr varScale="1">
        <p:scale>
          <a:sx n="68" d="100"/>
          <a:sy n="68" d="100"/>
        </p:scale>
        <p:origin x="-3252" y="-96"/>
      </p:cViewPr>
      <p:guideLst>
        <p:guide orient="horz" pos="2928"/>
        <p:guide pos="2208"/>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117" Type="http://schemas.openxmlformats.org/officeDocument/2006/relationships/slide" Target="slides/slide116.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12" Type="http://schemas.openxmlformats.org/officeDocument/2006/relationships/slide" Target="slides/slide111.xml"/><Relationship Id="rId16" Type="http://schemas.openxmlformats.org/officeDocument/2006/relationships/slide" Target="slides/slide15.xml"/><Relationship Id="rId107" Type="http://schemas.openxmlformats.org/officeDocument/2006/relationships/slide" Target="slides/slide106.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102" Type="http://schemas.openxmlformats.org/officeDocument/2006/relationships/slide" Target="slides/slide101.xml"/><Relationship Id="rId123" Type="http://schemas.openxmlformats.org/officeDocument/2006/relationships/slide" Target="slides/slide122.xml"/><Relationship Id="rId128" Type="http://schemas.openxmlformats.org/officeDocument/2006/relationships/handoutMaster" Target="handoutMasters/handoutMaster1.xml"/><Relationship Id="rId5" Type="http://schemas.openxmlformats.org/officeDocument/2006/relationships/slide" Target="slides/slide4.xml"/><Relationship Id="rId90" Type="http://schemas.openxmlformats.org/officeDocument/2006/relationships/slide" Target="slides/slide89.xml"/><Relationship Id="rId95" Type="http://schemas.openxmlformats.org/officeDocument/2006/relationships/slide" Target="slides/slide94.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113" Type="http://schemas.openxmlformats.org/officeDocument/2006/relationships/slide" Target="slides/slide112.xml"/><Relationship Id="rId118" Type="http://schemas.openxmlformats.org/officeDocument/2006/relationships/slide" Target="slides/slide117.xml"/><Relationship Id="rId126" Type="http://schemas.openxmlformats.org/officeDocument/2006/relationships/slide" Target="slides/slide125.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slide" Target="slides/slide92.xml"/><Relationship Id="rId98" Type="http://schemas.openxmlformats.org/officeDocument/2006/relationships/slide" Target="slides/slide97.xml"/><Relationship Id="rId121" Type="http://schemas.openxmlformats.org/officeDocument/2006/relationships/slide" Target="slides/slide12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103" Type="http://schemas.openxmlformats.org/officeDocument/2006/relationships/slide" Target="slides/slide102.xml"/><Relationship Id="rId108" Type="http://schemas.openxmlformats.org/officeDocument/2006/relationships/slide" Target="slides/slide107.xml"/><Relationship Id="rId116" Type="http://schemas.openxmlformats.org/officeDocument/2006/relationships/slide" Target="slides/slide115.xml"/><Relationship Id="rId124" Type="http://schemas.openxmlformats.org/officeDocument/2006/relationships/slide" Target="slides/slide123.xml"/><Relationship Id="rId129" Type="http://schemas.openxmlformats.org/officeDocument/2006/relationships/presProps" Target="presProp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slide" Target="slides/slide95.xml"/><Relationship Id="rId111" Type="http://schemas.openxmlformats.org/officeDocument/2006/relationships/slide" Target="slides/slide110.xml"/><Relationship Id="rId132"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6" Type="http://schemas.openxmlformats.org/officeDocument/2006/relationships/slide" Target="slides/slide105.xml"/><Relationship Id="rId114" Type="http://schemas.openxmlformats.org/officeDocument/2006/relationships/slide" Target="slides/slide113.xml"/><Relationship Id="rId119" Type="http://schemas.openxmlformats.org/officeDocument/2006/relationships/slide" Target="slides/slide118.xml"/><Relationship Id="rId127" Type="http://schemas.openxmlformats.org/officeDocument/2006/relationships/notesMaster" Target="notesMasters/notesMaster1.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122" Type="http://schemas.openxmlformats.org/officeDocument/2006/relationships/slide" Target="slides/slide121.xml"/><Relationship Id="rId13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slide" Target="slides/slide10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120" Type="http://schemas.openxmlformats.org/officeDocument/2006/relationships/slide" Target="slides/slide119.xml"/><Relationship Id="rId125" Type="http://schemas.openxmlformats.org/officeDocument/2006/relationships/slide" Target="slides/slide124.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15" Type="http://schemas.openxmlformats.org/officeDocument/2006/relationships/slide" Target="slides/slide114.xml"/><Relationship Id="rId131" Type="http://schemas.openxmlformats.org/officeDocument/2006/relationships/theme" Target="theme/theme1.xml"/><Relationship Id="rId61" Type="http://schemas.openxmlformats.org/officeDocument/2006/relationships/slide" Target="slides/slide60.xml"/><Relationship Id="rId82" Type="http://schemas.openxmlformats.org/officeDocument/2006/relationships/slide" Target="slides/slide8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7650" name="Rectangle 2"/>
          <p:cNvSpPr>
            <a:spLocks noGrp="1" noChangeArrowheads="1"/>
          </p:cNvSpPr>
          <p:nvPr>
            <p:ph type="hdr" sz="quarter"/>
          </p:nvPr>
        </p:nvSpPr>
        <p:spPr bwMode="auto">
          <a:xfrm>
            <a:off x="0" y="0"/>
            <a:ext cx="3037840" cy="4648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3177" tIns="46589" rIns="93177" bIns="46589" numCol="1" anchor="t" anchorCtr="0" compatLnSpc="1">
            <a:prstTxWarp prst="textNoShape">
              <a:avLst/>
            </a:prstTxWarp>
          </a:bodyPr>
          <a:lstStyle>
            <a:lvl1pPr eaLnBrk="0" hangingPunct="0">
              <a:defRPr sz="1200">
                <a:ea typeface="ＭＳ Ｐゴシック" pitchFamily="-111" charset="-128"/>
                <a:cs typeface="+mn-cs"/>
              </a:defRPr>
            </a:lvl1pPr>
          </a:lstStyle>
          <a:p>
            <a:pPr>
              <a:defRPr/>
            </a:pPr>
            <a:endParaRPr lang="en-US"/>
          </a:p>
        </p:txBody>
      </p:sp>
      <p:sp>
        <p:nvSpPr>
          <p:cNvPr id="27651" name="Rectangle 3"/>
          <p:cNvSpPr>
            <a:spLocks noGrp="1" noChangeArrowheads="1"/>
          </p:cNvSpPr>
          <p:nvPr>
            <p:ph type="dt" sz="quarter" idx="1"/>
          </p:nvPr>
        </p:nvSpPr>
        <p:spPr bwMode="auto">
          <a:xfrm>
            <a:off x="3970938" y="0"/>
            <a:ext cx="3037840" cy="4648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3177" tIns="46589" rIns="93177" bIns="46589" numCol="1" anchor="t" anchorCtr="0" compatLnSpc="1">
            <a:prstTxWarp prst="textNoShape">
              <a:avLst/>
            </a:prstTxWarp>
          </a:bodyPr>
          <a:lstStyle>
            <a:lvl1pPr algn="r" eaLnBrk="0" hangingPunct="0">
              <a:defRPr sz="1200">
                <a:ea typeface="ＭＳ Ｐゴシック" pitchFamily="-111" charset="-128"/>
                <a:cs typeface="+mn-cs"/>
              </a:defRPr>
            </a:lvl1pPr>
          </a:lstStyle>
          <a:p>
            <a:pPr>
              <a:defRPr/>
            </a:pPr>
            <a:fld id="{79EAAEE2-EF17-4381-885C-0F07DAAE8632}" type="datetime1">
              <a:rPr lang="en-US"/>
              <a:pPr>
                <a:defRPr/>
              </a:pPr>
              <a:t>12/2/2014</a:t>
            </a:fld>
            <a:endParaRPr lang="en-US"/>
          </a:p>
        </p:txBody>
      </p:sp>
      <p:sp>
        <p:nvSpPr>
          <p:cNvPr id="27652" name="Rectangle 4"/>
          <p:cNvSpPr>
            <a:spLocks noGrp="1" noChangeArrowheads="1"/>
          </p:cNvSpPr>
          <p:nvPr>
            <p:ph type="ftr" sz="quarter" idx="2"/>
          </p:nvPr>
        </p:nvSpPr>
        <p:spPr bwMode="auto">
          <a:xfrm>
            <a:off x="0" y="8829967"/>
            <a:ext cx="3037840" cy="4648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3177" tIns="46589" rIns="93177" bIns="46589" numCol="1" anchor="b" anchorCtr="0" compatLnSpc="1">
            <a:prstTxWarp prst="textNoShape">
              <a:avLst/>
            </a:prstTxWarp>
          </a:bodyPr>
          <a:lstStyle>
            <a:lvl1pPr eaLnBrk="0" hangingPunct="0">
              <a:defRPr sz="1200">
                <a:ea typeface="ＭＳ Ｐゴシック" pitchFamily="-111" charset="-128"/>
                <a:cs typeface="+mn-cs"/>
              </a:defRPr>
            </a:lvl1pPr>
          </a:lstStyle>
          <a:p>
            <a:pPr>
              <a:defRPr/>
            </a:pPr>
            <a:endParaRPr lang="en-US"/>
          </a:p>
        </p:txBody>
      </p:sp>
      <p:sp>
        <p:nvSpPr>
          <p:cNvPr id="27653" name="Rectangle 5"/>
          <p:cNvSpPr>
            <a:spLocks noGrp="1" noChangeArrowheads="1"/>
          </p:cNvSpPr>
          <p:nvPr>
            <p:ph type="sldNum" sz="quarter" idx="3"/>
          </p:nvPr>
        </p:nvSpPr>
        <p:spPr bwMode="auto">
          <a:xfrm>
            <a:off x="3970938" y="8829967"/>
            <a:ext cx="3037840" cy="4648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3177" tIns="46589" rIns="93177" bIns="46589" numCol="1" anchor="b" anchorCtr="0" compatLnSpc="1">
            <a:prstTxWarp prst="textNoShape">
              <a:avLst/>
            </a:prstTxWarp>
          </a:bodyPr>
          <a:lstStyle>
            <a:lvl1pPr algn="r" eaLnBrk="0" hangingPunct="0">
              <a:defRPr sz="1200">
                <a:ea typeface="ＭＳ Ｐゴシック" pitchFamily="-111" charset="-128"/>
                <a:cs typeface="+mn-cs"/>
              </a:defRPr>
            </a:lvl1pPr>
          </a:lstStyle>
          <a:p>
            <a:pPr>
              <a:defRPr/>
            </a:pPr>
            <a:fld id="{BF4B9AA9-325B-4486-BFB9-0FF604F36F42}" type="slidenum">
              <a:rPr lang="en-US"/>
              <a:pPr>
                <a:defRPr/>
              </a:pPr>
              <a:t>‹#›</a:t>
            </a:fld>
            <a:endParaRPr lang="en-US"/>
          </a:p>
        </p:txBody>
      </p:sp>
    </p:spTree>
    <p:extLst>
      <p:ext uri="{BB962C8B-B14F-4D97-AF65-F5344CB8AC3E}">
        <p14:creationId xmlns:p14="http://schemas.microsoft.com/office/powerpoint/2010/main" val="303216684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4820"/>
          </a:xfrm>
          <a:prstGeom prst="rect">
            <a:avLst/>
          </a:prstGeom>
        </p:spPr>
        <p:txBody>
          <a:bodyPr vert="horz" lIns="93177" tIns="46589" rIns="93177" bIns="46589" rtlCol="0"/>
          <a:lstStyle>
            <a:lvl1pPr algn="r">
              <a:defRPr sz="1200"/>
            </a:lvl1pPr>
          </a:lstStyle>
          <a:p>
            <a:fld id="{9B0E4752-ECAB-48C3-8D6F-DC9CEFBC6603}" type="datetimeFigureOut">
              <a:rPr lang="en-US" smtClean="0"/>
              <a:t>12/2/2014</a:t>
            </a:fld>
            <a:endParaRPr lang="en-US"/>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7" tIns="46589" rIns="93177" bIns="46589"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a:defRPr sz="1200"/>
            </a:lvl1pPr>
          </a:lstStyle>
          <a:p>
            <a:fld id="{F36F0693-D3C7-444A-8D46-0A423A4F1B04}" type="slidenum">
              <a:rPr lang="en-US" smtClean="0"/>
              <a:t>‹#›</a:t>
            </a:fld>
            <a:endParaRPr lang="en-US"/>
          </a:p>
        </p:txBody>
      </p:sp>
    </p:spTree>
    <p:extLst>
      <p:ext uri="{BB962C8B-B14F-4D97-AF65-F5344CB8AC3E}">
        <p14:creationId xmlns:p14="http://schemas.microsoft.com/office/powerpoint/2010/main" val="12404682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lvl1pPr>
              <a:defRPr sz="3600" b="1"/>
            </a:lvl1p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lang="en-US" sz="2400" dirty="0">
                <a:solidFill>
                  <a:schemeClr val="bg1">
                    <a:lumMod val="50000"/>
                  </a:schemeClr>
                </a:solidFill>
                <a:latin typeface="+mn-lt"/>
                <a:ea typeface="ＭＳ Ｐゴシック" pitchFamily="-111" charset="-128"/>
                <a:cs typeface="ＭＳ Ｐゴシック" pitchFamily="-111" charset="-128"/>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dirty="0"/>
          </a:p>
        </p:txBody>
      </p:sp>
      <p:sp>
        <p:nvSpPr>
          <p:cNvPr id="4" name="Slide Number Placeholder 5"/>
          <p:cNvSpPr>
            <a:spLocks noGrp="1"/>
          </p:cNvSpPr>
          <p:nvPr>
            <p:ph type="sldNum" sz="quarter" idx="12"/>
          </p:nvPr>
        </p:nvSpPr>
        <p:spPr>
          <a:xfrm>
            <a:off x="7620000" y="6096000"/>
            <a:ext cx="1066800" cy="381000"/>
          </a:xfrm>
          <a:prstGeom prst="rect">
            <a:avLst/>
          </a:prstGeom>
        </p:spPr>
        <p:txBody>
          <a:bodyPr vert="horz" wrap="square" lIns="91440" tIns="45720" rIns="91440" bIns="45720" numCol="1" anchor="ctr" anchorCtr="0" compatLnSpc="1">
            <a:prstTxWarp prst="textNoShape">
              <a:avLst/>
            </a:prstTxWarp>
          </a:bodyPr>
          <a:lstStyle>
            <a:lvl1pPr algn="ctr">
              <a:defRPr sz="1100">
                <a:solidFill>
                  <a:schemeClr val="bg1"/>
                </a:solidFill>
                <a:ea typeface="ＭＳ Ｐゴシック" pitchFamily="-111" charset="-128"/>
                <a:cs typeface="+mn-cs"/>
              </a:defRPr>
            </a:lvl1pPr>
          </a:lstStyle>
          <a:p>
            <a:pPr>
              <a:defRPr/>
            </a:pPr>
            <a:fld id="{9C10EB89-1475-4332-AC66-2657F847E4F2}" type="slidenum">
              <a:rPr lang="en-US" smtClean="0"/>
              <a:pPr>
                <a:defRPr/>
              </a:pPr>
              <a:t>‹#›</a:t>
            </a:fld>
            <a:endParaRPr lang="en-US" dirty="0"/>
          </a:p>
        </p:txBody>
      </p:sp>
      <p:sp>
        <p:nvSpPr>
          <p:cNvPr id="5" name="Date Placeholder 3"/>
          <p:cNvSpPr>
            <a:spLocks noGrp="1"/>
          </p:cNvSpPr>
          <p:nvPr>
            <p:ph type="dt" sz="half" idx="10"/>
          </p:nvPr>
        </p:nvSpPr>
        <p:spPr>
          <a:xfrm>
            <a:off x="457200" y="6096000"/>
            <a:ext cx="2133600" cy="384175"/>
          </a:xfrm>
          <a:prstGeom prst="rect">
            <a:avLst/>
          </a:prstGeom>
        </p:spPr>
        <p:txBody>
          <a:bodyPr anchor="ctr"/>
          <a:lstStyle>
            <a:lvl1pPr>
              <a:defRPr sz="1100">
                <a:solidFill>
                  <a:schemeClr val="bg1"/>
                </a:solidFill>
              </a:defRPr>
            </a:lvl1pPr>
          </a:lstStyle>
          <a:p>
            <a:pPr>
              <a:defRPr/>
            </a:pPr>
            <a:fld id="{93560E47-ADE0-4457-8144-78E9C645F93A}" type="datetime1">
              <a:rPr lang="en-US" smtClean="0"/>
              <a:t>12/2/2014</a:t>
            </a:fld>
            <a:endParaRPr lang="en-US" dirty="0"/>
          </a:p>
        </p:txBody>
      </p:sp>
    </p:spTree>
    <p:extLst>
      <p:ext uri="{BB962C8B-B14F-4D97-AF65-F5344CB8AC3E}">
        <p14:creationId xmlns:p14="http://schemas.microsoft.com/office/powerpoint/2010/main" val="99406096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4" name="Date Placeholder 3"/>
          <p:cNvSpPr>
            <a:spLocks noGrp="1"/>
          </p:cNvSpPr>
          <p:nvPr>
            <p:ph type="dt" sz="half" idx="10"/>
          </p:nvPr>
        </p:nvSpPr>
        <p:spPr>
          <a:xfrm>
            <a:off x="457200" y="6096000"/>
            <a:ext cx="2133600" cy="384175"/>
          </a:xfrm>
          <a:prstGeom prst="rect">
            <a:avLst/>
          </a:prstGeom>
        </p:spPr>
        <p:txBody>
          <a:bodyPr anchor="ctr"/>
          <a:lstStyle>
            <a:lvl1pPr>
              <a:defRPr sz="1100">
                <a:solidFill>
                  <a:schemeClr val="bg1"/>
                </a:solidFill>
              </a:defRPr>
            </a:lvl1pPr>
          </a:lstStyle>
          <a:p>
            <a:pPr>
              <a:defRPr/>
            </a:pPr>
            <a:fld id="{5D3DA26C-6B63-49B3-AD9F-F13B143260BF}" type="datetime1">
              <a:rPr lang="en-US" smtClean="0"/>
              <a:t>12/2/2014</a:t>
            </a:fld>
            <a:endParaRPr lang="en-US" dirty="0"/>
          </a:p>
        </p:txBody>
      </p:sp>
      <p:sp>
        <p:nvSpPr>
          <p:cNvPr id="6" name="Slide Number Placeholder 5"/>
          <p:cNvSpPr>
            <a:spLocks noGrp="1"/>
          </p:cNvSpPr>
          <p:nvPr>
            <p:ph type="sldNum" sz="quarter" idx="12"/>
          </p:nvPr>
        </p:nvSpPr>
        <p:spPr>
          <a:xfrm>
            <a:off x="7620000" y="6096000"/>
            <a:ext cx="1066800" cy="381000"/>
          </a:xfrm>
          <a:prstGeom prst="rect">
            <a:avLst/>
          </a:prstGeom>
        </p:spPr>
        <p:txBody>
          <a:bodyPr vert="horz" wrap="square" lIns="91440" tIns="45720" rIns="91440" bIns="45720" numCol="1" anchor="ctr" anchorCtr="0" compatLnSpc="1">
            <a:prstTxWarp prst="textNoShape">
              <a:avLst/>
            </a:prstTxWarp>
          </a:bodyPr>
          <a:lstStyle>
            <a:lvl1pPr algn="ctr">
              <a:defRPr sz="1100">
                <a:solidFill>
                  <a:schemeClr val="bg1"/>
                </a:solidFill>
                <a:ea typeface="ＭＳ Ｐゴシック" pitchFamily="-111" charset="-128"/>
                <a:cs typeface="+mn-cs"/>
              </a:defRPr>
            </a:lvl1pPr>
          </a:lstStyle>
          <a:p>
            <a:pPr>
              <a:defRPr/>
            </a:pPr>
            <a:fld id="{9C10EB89-1475-4332-AC66-2657F847E4F2}" type="slidenum">
              <a:rPr lang="en-US" smtClean="0"/>
              <a:pPr>
                <a:defRPr/>
              </a:pPr>
              <a:t>‹#›</a:t>
            </a:fld>
            <a:endParaRPr lang="en-US" dirty="0"/>
          </a:p>
        </p:txBody>
      </p:sp>
      <p:sp>
        <p:nvSpPr>
          <p:cNvPr id="8" name="Content Placeholder 7"/>
          <p:cNvSpPr>
            <a:spLocks noGrp="1"/>
          </p:cNvSpPr>
          <p:nvPr>
            <p:ph sz="quarter" idx="13"/>
          </p:nvPr>
        </p:nvSpPr>
        <p:spPr>
          <a:xfrm>
            <a:off x="457200" y="1143000"/>
            <a:ext cx="8153400" cy="4724400"/>
          </a:xfrm>
          <a:prstGeom prst="rect">
            <a:avLst/>
          </a:prstGeom>
        </p:spPr>
        <p:txBody>
          <a:bodyPr/>
          <a:lstStyle>
            <a:lvl1pPr>
              <a:buClrTx/>
              <a:defRPr sz="2400"/>
            </a:lvl1pPr>
            <a:lvl2pPr>
              <a:buClrTx/>
              <a:defRPr sz="2000"/>
            </a:lvl2pPr>
            <a:lvl3pPr>
              <a:buClrTx/>
              <a:defRPr sz="1800"/>
            </a:lvl3pPr>
            <a:lvl4pPr>
              <a:buClrTx/>
              <a:defRPr sz="1600"/>
            </a:lvl4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sp>
        <p:nvSpPr>
          <p:cNvPr id="7" name="Title 1"/>
          <p:cNvSpPr>
            <a:spLocks noGrp="1"/>
          </p:cNvSpPr>
          <p:nvPr>
            <p:ph type="title"/>
          </p:nvPr>
        </p:nvSpPr>
        <p:spPr>
          <a:xfrm>
            <a:off x="457200" y="384175"/>
            <a:ext cx="5410200" cy="454026"/>
          </a:xfrm>
          <a:prstGeom prst="rect">
            <a:avLst/>
          </a:prstGeom>
        </p:spPr>
        <p:txBody>
          <a:bodyPr/>
          <a:lstStyle>
            <a:lvl1pPr algn="l">
              <a:defRPr sz="2800">
                <a:solidFill>
                  <a:schemeClr val="bg1"/>
                </a:solidFill>
              </a:defRPr>
            </a:lvl1pPr>
          </a:lstStyle>
          <a:p>
            <a:r>
              <a:rPr lang="en-US" smtClean="0"/>
              <a:t>Click to edit Master title style</a:t>
            </a:r>
            <a:endParaRPr lang="en-US" dirty="0"/>
          </a:p>
        </p:txBody>
      </p:sp>
    </p:spTree>
    <p:extLst>
      <p:ext uri="{BB962C8B-B14F-4D97-AF65-F5344CB8AC3E}">
        <p14:creationId xmlns:p14="http://schemas.microsoft.com/office/powerpoint/2010/main" val="196042339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219200"/>
            <a:ext cx="4038600" cy="4800601"/>
          </a:xfrm>
          <a:prstGeom prst="rect">
            <a:avLst/>
          </a:prstGeom>
        </p:spPr>
        <p:txBody>
          <a:bodyPr/>
          <a:lstStyle>
            <a:lvl1pPr>
              <a:buClrTx/>
              <a:defRPr sz="2000"/>
            </a:lvl1pPr>
            <a:lvl2pPr>
              <a:buClrTx/>
              <a:defRPr sz="1800"/>
            </a:lvl2pPr>
            <a:lvl3pPr>
              <a:buClrTx/>
              <a:defRPr sz="1600"/>
            </a:lvl3pPr>
            <a:lvl4pPr>
              <a:buClrTx/>
              <a:defRPr sz="14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sp>
        <p:nvSpPr>
          <p:cNvPr id="4" name="Content Placeholder 3"/>
          <p:cNvSpPr>
            <a:spLocks noGrp="1"/>
          </p:cNvSpPr>
          <p:nvPr>
            <p:ph sz="half" idx="2"/>
          </p:nvPr>
        </p:nvSpPr>
        <p:spPr>
          <a:xfrm>
            <a:off x="4648200" y="1219200"/>
            <a:ext cx="4038600" cy="4800601"/>
          </a:xfrm>
          <a:prstGeom prst="rect">
            <a:avLst/>
          </a:prstGeom>
        </p:spPr>
        <p:txBody>
          <a:bodyPr/>
          <a:lstStyle>
            <a:lvl1pPr>
              <a:buClrTx/>
              <a:defRPr sz="2000"/>
            </a:lvl1pPr>
            <a:lvl2pPr>
              <a:buClrTx/>
              <a:defRPr sz="1800"/>
            </a:lvl2pPr>
            <a:lvl3pPr>
              <a:buClrTx/>
              <a:defRPr sz="1600"/>
            </a:lvl3pPr>
            <a:lvl4pPr>
              <a:buClrTx/>
              <a:defRPr sz="14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sp>
        <p:nvSpPr>
          <p:cNvPr id="8" name="Date Placeholder 3"/>
          <p:cNvSpPr>
            <a:spLocks noGrp="1"/>
          </p:cNvSpPr>
          <p:nvPr>
            <p:ph type="dt" sz="half" idx="10"/>
          </p:nvPr>
        </p:nvSpPr>
        <p:spPr>
          <a:xfrm>
            <a:off x="457200" y="6096000"/>
            <a:ext cx="2133600" cy="384175"/>
          </a:xfrm>
          <a:prstGeom prst="rect">
            <a:avLst/>
          </a:prstGeom>
        </p:spPr>
        <p:txBody>
          <a:bodyPr anchor="ctr"/>
          <a:lstStyle>
            <a:lvl1pPr>
              <a:defRPr sz="1100">
                <a:solidFill>
                  <a:schemeClr val="bg1"/>
                </a:solidFill>
              </a:defRPr>
            </a:lvl1pPr>
          </a:lstStyle>
          <a:p>
            <a:pPr>
              <a:defRPr/>
            </a:pPr>
            <a:fld id="{A52C94A9-8929-47B3-B64E-1F51C0B872E6}" type="datetime1">
              <a:rPr lang="en-US" smtClean="0"/>
              <a:t>12/2/2014</a:t>
            </a:fld>
            <a:endParaRPr lang="en-US" dirty="0"/>
          </a:p>
        </p:txBody>
      </p:sp>
      <p:sp>
        <p:nvSpPr>
          <p:cNvPr id="9" name="Slide Number Placeholder 5"/>
          <p:cNvSpPr>
            <a:spLocks noGrp="1"/>
          </p:cNvSpPr>
          <p:nvPr>
            <p:ph type="sldNum" sz="quarter" idx="12"/>
          </p:nvPr>
        </p:nvSpPr>
        <p:spPr>
          <a:xfrm>
            <a:off x="7620000" y="6096000"/>
            <a:ext cx="1066800" cy="381000"/>
          </a:xfrm>
          <a:prstGeom prst="rect">
            <a:avLst/>
          </a:prstGeom>
        </p:spPr>
        <p:txBody>
          <a:bodyPr vert="horz" wrap="square" lIns="91440" tIns="45720" rIns="91440" bIns="45720" numCol="1" anchor="ctr" anchorCtr="0" compatLnSpc="1">
            <a:prstTxWarp prst="textNoShape">
              <a:avLst/>
            </a:prstTxWarp>
          </a:bodyPr>
          <a:lstStyle>
            <a:lvl1pPr algn="ctr">
              <a:defRPr sz="1100">
                <a:solidFill>
                  <a:schemeClr val="bg1"/>
                </a:solidFill>
                <a:ea typeface="ＭＳ Ｐゴシック" pitchFamily="-111" charset="-128"/>
                <a:cs typeface="+mn-cs"/>
              </a:defRPr>
            </a:lvl1pPr>
          </a:lstStyle>
          <a:p>
            <a:pPr>
              <a:defRPr/>
            </a:pPr>
            <a:fld id="{9C10EB89-1475-4332-AC66-2657F847E4F2}" type="slidenum">
              <a:rPr lang="en-US" smtClean="0"/>
              <a:pPr>
                <a:defRPr/>
              </a:pPr>
              <a:t>‹#›</a:t>
            </a:fld>
            <a:endParaRPr lang="en-US" dirty="0"/>
          </a:p>
        </p:txBody>
      </p:sp>
      <p:sp>
        <p:nvSpPr>
          <p:cNvPr id="7" name="Title 1"/>
          <p:cNvSpPr>
            <a:spLocks noGrp="1"/>
          </p:cNvSpPr>
          <p:nvPr>
            <p:ph type="title"/>
          </p:nvPr>
        </p:nvSpPr>
        <p:spPr>
          <a:xfrm>
            <a:off x="457200" y="384175"/>
            <a:ext cx="5410200" cy="454026"/>
          </a:xfrm>
          <a:prstGeom prst="rect">
            <a:avLst/>
          </a:prstGeom>
        </p:spPr>
        <p:txBody>
          <a:bodyPr/>
          <a:lstStyle>
            <a:lvl1pPr algn="l">
              <a:defRPr sz="2800">
                <a:solidFill>
                  <a:schemeClr val="bg1"/>
                </a:solidFill>
              </a:defRPr>
            </a:lvl1pPr>
          </a:lstStyle>
          <a:p>
            <a:r>
              <a:rPr lang="en-US" smtClean="0"/>
              <a:t>Click to edit Master title style</a:t>
            </a:r>
            <a:endParaRPr lang="en-US" dirty="0"/>
          </a:p>
        </p:txBody>
      </p:sp>
    </p:spTree>
    <p:extLst>
      <p:ext uri="{BB962C8B-B14F-4D97-AF65-F5344CB8AC3E}">
        <p14:creationId xmlns:p14="http://schemas.microsoft.com/office/powerpoint/2010/main" val="263221792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0" y="1219200"/>
            <a:ext cx="4040188" cy="639762"/>
          </a:xfrm>
          <a:prstGeom prst="rect">
            <a:avLst/>
          </a:prstGeom>
        </p:spPr>
        <p:txBody>
          <a:bodyPr anchor="b"/>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858962"/>
            <a:ext cx="4040188" cy="3951288"/>
          </a:xfrm>
          <a:prstGeom prst="rect">
            <a:avLst/>
          </a:prstGeom>
        </p:spPr>
        <p:txBody>
          <a:bodyPr/>
          <a:lstStyle>
            <a:lvl1pPr>
              <a:buClrTx/>
              <a:defRPr sz="2000"/>
            </a:lvl1pPr>
            <a:lvl2pPr>
              <a:buClrTx/>
              <a:defRPr sz="1800"/>
            </a:lvl2pPr>
            <a:lvl3pPr>
              <a:buClrTx/>
              <a:defRPr sz="1600"/>
            </a:lvl3pPr>
            <a:lvl4pPr>
              <a:buClrTx/>
              <a:defRPr sz="14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sp>
        <p:nvSpPr>
          <p:cNvPr id="5" name="Text Placeholder 4"/>
          <p:cNvSpPr>
            <a:spLocks noGrp="1"/>
          </p:cNvSpPr>
          <p:nvPr>
            <p:ph type="body" sz="quarter" idx="3"/>
          </p:nvPr>
        </p:nvSpPr>
        <p:spPr>
          <a:xfrm>
            <a:off x="4645025" y="1219200"/>
            <a:ext cx="4041775" cy="639762"/>
          </a:xfrm>
          <a:prstGeom prst="rect">
            <a:avLst/>
          </a:prstGeom>
        </p:spPr>
        <p:txBody>
          <a:bodyPr anchor="b"/>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1858962"/>
            <a:ext cx="4041775" cy="3951288"/>
          </a:xfrm>
          <a:prstGeom prst="rect">
            <a:avLst/>
          </a:prstGeom>
        </p:spPr>
        <p:txBody>
          <a:bodyPr/>
          <a:lstStyle>
            <a:lvl1pPr>
              <a:buClrTx/>
              <a:defRPr sz="2000"/>
            </a:lvl1pPr>
            <a:lvl2pPr>
              <a:buClrTx/>
              <a:defRPr sz="1800"/>
            </a:lvl2pPr>
            <a:lvl3pPr>
              <a:buClrTx/>
              <a:defRPr sz="1600"/>
            </a:lvl3pPr>
            <a:lvl4pPr>
              <a:buClrTx/>
              <a:defRPr sz="14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sp>
        <p:nvSpPr>
          <p:cNvPr id="10" name="Date Placeholder 3"/>
          <p:cNvSpPr>
            <a:spLocks noGrp="1"/>
          </p:cNvSpPr>
          <p:nvPr>
            <p:ph type="dt" sz="half" idx="10"/>
          </p:nvPr>
        </p:nvSpPr>
        <p:spPr>
          <a:xfrm>
            <a:off x="457200" y="6096000"/>
            <a:ext cx="2133600" cy="384175"/>
          </a:xfrm>
          <a:prstGeom prst="rect">
            <a:avLst/>
          </a:prstGeom>
        </p:spPr>
        <p:txBody>
          <a:bodyPr anchor="ctr"/>
          <a:lstStyle>
            <a:lvl1pPr>
              <a:defRPr sz="1100">
                <a:solidFill>
                  <a:schemeClr val="bg1"/>
                </a:solidFill>
              </a:defRPr>
            </a:lvl1pPr>
          </a:lstStyle>
          <a:p>
            <a:pPr>
              <a:defRPr/>
            </a:pPr>
            <a:fld id="{2D98F12D-D076-45E8-8F9A-FD86AE2319F6}" type="datetime1">
              <a:rPr lang="en-US" smtClean="0"/>
              <a:t>12/2/2014</a:t>
            </a:fld>
            <a:endParaRPr lang="en-US" dirty="0"/>
          </a:p>
        </p:txBody>
      </p:sp>
      <p:sp>
        <p:nvSpPr>
          <p:cNvPr id="11" name="Slide Number Placeholder 5"/>
          <p:cNvSpPr>
            <a:spLocks noGrp="1"/>
          </p:cNvSpPr>
          <p:nvPr>
            <p:ph type="sldNum" sz="quarter" idx="12"/>
          </p:nvPr>
        </p:nvSpPr>
        <p:spPr>
          <a:xfrm>
            <a:off x="7620000" y="6096000"/>
            <a:ext cx="1066800" cy="381000"/>
          </a:xfrm>
          <a:prstGeom prst="rect">
            <a:avLst/>
          </a:prstGeom>
        </p:spPr>
        <p:txBody>
          <a:bodyPr vert="horz" wrap="square" lIns="91440" tIns="45720" rIns="91440" bIns="45720" numCol="1" anchor="ctr" anchorCtr="0" compatLnSpc="1">
            <a:prstTxWarp prst="textNoShape">
              <a:avLst/>
            </a:prstTxWarp>
          </a:bodyPr>
          <a:lstStyle>
            <a:lvl1pPr algn="ctr">
              <a:defRPr sz="1100">
                <a:solidFill>
                  <a:schemeClr val="bg1"/>
                </a:solidFill>
                <a:ea typeface="ＭＳ Ｐゴシック" pitchFamily="-111" charset="-128"/>
                <a:cs typeface="+mn-cs"/>
              </a:defRPr>
            </a:lvl1pPr>
          </a:lstStyle>
          <a:p>
            <a:pPr>
              <a:defRPr/>
            </a:pPr>
            <a:fld id="{9C10EB89-1475-4332-AC66-2657F847E4F2}" type="slidenum">
              <a:rPr lang="en-US" smtClean="0"/>
              <a:pPr>
                <a:defRPr/>
              </a:pPr>
              <a:t>‹#›</a:t>
            </a:fld>
            <a:endParaRPr lang="en-US" dirty="0"/>
          </a:p>
        </p:txBody>
      </p:sp>
      <p:sp>
        <p:nvSpPr>
          <p:cNvPr id="9" name="Title 1"/>
          <p:cNvSpPr>
            <a:spLocks noGrp="1"/>
          </p:cNvSpPr>
          <p:nvPr>
            <p:ph type="title"/>
          </p:nvPr>
        </p:nvSpPr>
        <p:spPr>
          <a:xfrm>
            <a:off x="457200" y="384175"/>
            <a:ext cx="5410200" cy="454026"/>
          </a:xfrm>
          <a:prstGeom prst="rect">
            <a:avLst/>
          </a:prstGeom>
        </p:spPr>
        <p:txBody>
          <a:bodyPr/>
          <a:lstStyle>
            <a:lvl1pPr algn="l">
              <a:defRPr sz="2800">
                <a:solidFill>
                  <a:schemeClr val="bg1"/>
                </a:solidFill>
              </a:defRPr>
            </a:lvl1pPr>
          </a:lstStyle>
          <a:p>
            <a:r>
              <a:rPr lang="en-US" smtClean="0"/>
              <a:t>Click to edit Master title style</a:t>
            </a:r>
            <a:endParaRPr lang="en-US" dirty="0"/>
          </a:p>
        </p:txBody>
      </p:sp>
    </p:spTree>
    <p:extLst>
      <p:ext uri="{BB962C8B-B14F-4D97-AF65-F5344CB8AC3E}">
        <p14:creationId xmlns:p14="http://schemas.microsoft.com/office/powerpoint/2010/main" val="300097350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6" name="Date Placeholder 3"/>
          <p:cNvSpPr>
            <a:spLocks noGrp="1"/>
          </p:cNvSpPr>
          <p:nvPr>
            <p:ph type="dt" sz="half" idx="10"/>
          </p:nvPr>
        </p:nvSpPr>
        <p:spPr>
          <a:xfrm>
            <a:off x="457200" y="6096000"/>
            <a:ext cx="2133600" cy="384175"/>
          </a:xfrm>
          <a:prstGeom prst="rect">
            <a:avLst/>
          </a:prstGeom>
        </p:spPr>
        <p:txBody>
          <a:bodyPr anchor="ctr"/>
          <a:lstStyle>
            <a:lvl1pPr>
              <a:defRPr sz="1100">
                <a:solidFill>
                  <a:schemeClr val="bg1"/>
                </a:solidFill>
              </a:defRPr>
            </a:lvl1pPr>
          </a:lstStyle>
          <a:p>
            <a:pPr>
              <a:defRPr/>
            </a:pPr>
            <a:fld id="{A7909104-38BC-4695-9167-5FEAF36FB956}" type="datetime1">
              <a:rPr lang="en-US" smtClean="0"/>
              <a:t>12/2/2014</a:t>
            </a:fld>
            <a:endParaRPr lang="en-US" dirty="0"/>
          </a:p>
        </p:txBody>
      </p:sp>
      <p:sp>
        <p:nvSpPr>
          <p:cNvPr id="7" name="Slide Number Placeholder 5"/>
          <p:cNvSpPr>
            <a:spLocks noGrp="1"/>
          </p:cNvSpPr>
          <p:nvPr>
            <p:ph type="sldNum" sz="quarter" idx="12"/>
          </p:nvPr>
        </p:nvSpPr>
        <p:spPr>
          <a:xfrm>
            <a:off x="7620000" y="6096000"/>
            <a:ext cx="1066800" cy="381000"/>
          </a:xfrm>
          <a:prstGeom prst="rect">
            <a:avLst/>
          </a:prstGeom>
        </p:spPr>
        <p:txBody>
          <a:bodyPr vert="horz" wrap="square" lIns="91440" tIns="45720" rIns="91440" bIns="45720" numCol="1" anchor="ctr" anchorCtr="0" compatLnSpc="1">
            <a:prstTxWarp prst="textNoShape">
              <a:avLst/>
            </a:prstTxWarp>
          </a:bodyPr>
          <a:lstStyle>
            <a:lvl1pPr algn="ctr">
              <a:defRPr sz="1100">
                <a:solidFill>
                  <a:schemeClr val="bg1"/>
                </a:solidFill>
                <a:ea typeface="ＭＳ Ｐゴシック" pitchFamily="-111" charset="-128"/>
                <a:cs typeface="+mn-cs"/>
              </a:defRPr>
            </a:lvl1pPr>
          </a:lstStyle>
          <a:p>
            <a:pPr>
              <a:defRPr/>
            </a:pPr>
            <a:fld id="{9C10EB89-1475-4332-AC66-2657F847E4F2}" type="slidenum">
              <a:rPr lang="en-US" smtClean="0"/>
              <a:pPr>
                <a:defRPr/>
              </a:pPr>
              <a:t>‹#›</a:t>
            </a:fld>
            <a:endParaRPr lang="en-US" dirty="0"/>
          </a:p>
        </p:txBody>
      </p:sp>
      <p:sp>
        <p:nvSpPr>
          <p:cNvPr id="5" name="Title 1"/>
          <p:cNvSpPr>
            <a:spLocks noGrp="1"/>
          </p:cNvSpPr>
          <p:nvPr>
            <p:ph type="title"/>
          </p:nvPr>
        </p:nvSpPr>
        <p:spPr>
          <a:xfrm>
            <a:off x="457200" y="384175"/>
            <a:ext cx="5410200" cy="454026"/>
          </a:xfrm>
          <a:prstGeom prst="rect">
            <a:avLst/>
          </a:prstGeom>
        </p:spPr>
        <p:txBody>
          <a:bodyPr/>
          <a:lstStyle>
            <a:lvl1pPr algn="l">
              <a:defRPr sz="2800">
                <a:solidFill>
                  <a:schemeClr val="bg1"/>
                </a:solidFill>
              </a:defRPr>
            </a:lvl1pPr>
          </a:lstStyle>
          <a:p>
            <a:r>
              <a:rPr lang="en-US" smtClean="0"/>
              <a:t>Click to edit Master title style</a:t>
            </a:r>
            <a:endParaRPr lang="en-US" dirty="0"/>
          </a:p>
        </p:txBody>
      </p:sp>
    </p:spTree>
    <p:extLst>
      <p:ext uri="{BB962C8B-B14F-4D97-AF65-F5344CB8AC3E}">
        <p14:creationId xmlns:p14="http://schemas.microsoft.com/office/powerpoint/2010/main" val="14953611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Date Placeholder 3"/>
          <p:cNvSpPr>
            <a:spLocks noGrp="1"/>
          </p:cNvSpPr>
          <p:nvPr>
            <p:ph type="dt" sz="half" idx="10"/>
          </p:nvPr>
        </p:nvSpPr>
        <p:spPr>
          <a:xfrm>
            <a:off x="457200" y="6096000"/>
            <a:ext cx="2133600" cy="384175"/>
          </a:xfrm>
          <a:prstGeom prst="rect">
            <a:avLst/>
          </a:prstGeom>
        </p:spPr>
        <p:txBody>
          <a:bodyPr anchor="ctr"/>
          <a:lstStyle>
            <a:lvl1pPr>
              <a:defRPr sz="1100">
                <a:solidFill>
                  <a:schemeClr val="bg1"/>
                </a:solidFill>
              </a:defRPr>
            </a:lvl1pPr>
          </a:lstStyle>
          <a:p>
            <a:pPr>
              <a:defRPr/>
            </a:pPr>
            <a:fld id="{899045AE-2C19-40B9-B3C3-BE3F81C28963}" type="datetime1">
              <a:rPr lang="en-US" smtClean="0"/>
              <a:t>12/2/2014</a:t>
            </a:fld>
            <a:endParaRPr lang="en-US" dirty="0"/>
          </a:p>
        </p:txBody>
      </p:sp>
      <p:sp>
        <p:nvSpPr>
          <p:cNvPr id="6" name="Slide Number Placeholder 5"/>
          <p:cNvSpPr>
            <a:spLocks noGrp="1"/>
          </p:cNvSpPr>
          <p:nvPr>
            <p:ph type="sldNum" sz="quarter" idx="12"/>
          </p:nvPr>
        </p:nvSpPr>
        <p:spPr>
          <a:xfrm>
            <a:off x="7620000" y="6096000"/>
            <a:ext cx="1066800" cy="381000"/>
          </a:xfrm>
          <a:prstGeom prst="rect">
            <a:avLst/>
          </a:prstGeom>
        </p:spPr>
        <p:txBody>
          <a:bodyPr vert="horz" wrap="square" lIns="91440" tIns="45720" rIns="91440" bIns="45720" numCol="1" anchor="ctr" anchorCtr="0" compatLnSpc="1">
            <a:prstTxWarp prst="textNoShape">
              <a:avLst/>
            </a:prstTxWarp>
          </a:bodyPr>
          <a:lstStyle>
            <a:lvl1pPr algn="ctr">
              <a:defRPr sz="1100">
                <a:solidFill>
                  <a:schemeClr val="bg1"/>
                </a:solidFill>
                <a:ea typeface="ＭＳ Ｐゴシック" pitchFamily="-111" charset="-128"/>
                <a:cs typeface="+mn-cs"/>
              </a:defRPr>
            </a:lvl1pPr>
          </a:lstStyle>
          <a:p>
            <a:pPr>
              <a:defRPr/>
            </a:pPr>
            <a:fld id="{9C10EB89-1475-4332-AC66-2657F847E4F2}" type="slidenum">
              <a:rPr lang="en-US" smtClean="0"/>
              <a:pPr>
                <a:defRPr/>
              </a:pPr>
              <a:t>‹#›</a:t>
            </a:fld>
            <a:endParaRPr lang="en-US" dirty="0"/>
          </a:p>
        </p:txBody>
      </p:sp>
    </p:spTree>
    <p:extLst>
      <p:ext uri="{BB962C8B-B14F-4D97-AF65-F5344CB8AC3E}">
        <p14:creationId xmlns:p14="http://schemas.microsoft.com/office/powerpoint/2010/main" val="332554494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image" Target="../media/image3.png"/><Relationship Id="rId4" Type="http://schemas.openxmlformats.org/officeDocument/2006/relationships/slideLayout" Target="../slideLayouts/slideLayout4.xml"/><Relationship Id="rId9" Type="http://schemas.openxmlformats.org/officeDocument/2006/relationships/image" Target="../media/image2.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 name="TextBox 11"/>
          <p:cNvSpPr txBox="1"/>
          <p:nvPr/>
        </p:nvSpPr>
        <p:spPr>
          <a:xfrm>
            <a:off x="4572000" y="76200"/>
            <a:ext cx="4648200" cy="307975"/>
          </a:xfrm>
          <a:prstGeom prst="rect">
            <a:avLst/>
          </a:prstGeom>
          <a:noFill/>
        </p:spPr>
        <p:txBody>
          <a:bodyPr>
            <a:spAutoFit/>
          </a:bodyPr>
          <a:lstStyle>
            <a:lvl1pPr eaLnBrk="0" hangingPunct="0">
              <a:defRPr sz="2400">
                <a:solidFill>
                  <a:schemeClr val="tx1"/>
                </a:solidFill>
                <a:latin typeface="Arial" charset="0"/>
                <a:ea typeface="ＭＳ Ｐゴシック" pitchFamily="-111" charset="-128"/>
              </a:defRPr>
            </a:lvl1pPr>
            <a:lvl2pPr marL="37931725" indent="-37474525" eaLnBrk="0" hangingPunct="0">
              <a:defRPr sz="2400">
                <a:solidFill>
                  <a:schemeClr val="tx1"/>
                </a:solidFill>
                <a:latin typeface="Arial" charset="0"/>
                <a:ea typeface="ＭＳ Ｐゴシック" pitchFamily="-111" charset="-128"/>
              </a:defRPr>
            </a:lvl2pPr>
            <a:lvl3pPr eaLnBrk="0" hangingPunct="0">
              <a:defRPr sz="2400">
                <a:solidFill>
                  <a:schemeClr val="tx1"/>
                </a:solidFill>
                <a:latin typeface="Arial" charset="0"/>
                <a:ea typeface="ＭＳ Ｐゴシック" pitchFamily="-111" charset="-128"/>
              </a:defRPr>
            </a:lvl3pPr>
            <a:lvl4pPr eaLnBrk="0" hangingPunct="0">
              <a:defRPr sz="2400">
                <a:solidFill>
                  <a:schemeClr val="tx1"/>
                </a:solidFill>
                <a:latin typeface="Arial" charset="0"/>
                <a:ea typeface="ＭＳ Ｐゴシック" pitchFamily="-111" charset="-128"/>
              </a:defRPr>
            </a:lvl4pPr>
            <a:lvl5pPr eaLnBrk="0" hangingPunct="0">
              <a:defRPr sz="2400">
                <a:solidFill>
                  <a:schemeClr val="tx1"/>
                </a:solidFill>
                <a:latin typeface="Arial" charset="0"/>
                <a:ea typeface="ＭＳ Ｐゴシック" pitchFamily="-111" charset="-128"/>
              </a:defRPr>
            </a:lvl5pPr>
            <a:lvl6pPr marL="457200" eaLnBrk="0" fontAlgn="base" hangingPunct="0">
              <a:spcBef>
                <a:spcPct val="0"/>
              </a:spcBef>
              <a:spcAft>
                <a:spcPct val="0"/>
              </a:spcAft>
              <a:defRPr sz="2400">
                <a:solidFill>
                  <a:schemeClr val="tx1"/>
                </a:solidFill>
                <a:latin typeface="Arial" charset="0"/>
                <a:ea typeface="ＭＳ Ｐゴシック" pitchFamily="-111" charset="-128"/>
              </a:defRPr>
            </a:lvl6pPr>
            <a:lvl7pPr marL="914400" eaLnBrk="0" fontAlgn="base" hangingPunct="0">
              <a:spcBef>
                <a:spcPct val="0"/>
              </a:spcBef>
              <a:spcAft>
                <a:spcPct val="0"/>
              </a:spcAft>
              <a:defRPr sz="2400">
                <a:solidFill>
                  <a:schemeClr val="tx1"/>
                </a:solidFill>
                <a:latin typeface="Arial" charset="0"/>
                <a:ea typeface="ＭＳ Ｐゴシック" pitchFamily="-111" charset="-128"/>
              </a:defRPr>
            </a:lvl7pPr>
            <a:lvl8pPr marL="1371600" eaLnBrk="0" fontAlgn="base" hangingPunct="0">
              <a:spcBef>
                <a:spcPct val="0"/>
              </a:spcBef>
              <a:spcAft>
                <a:spcPct val="0"/>
              </a:spcAft>
              <a:defRPr sz="2400">
                <a:solidFill>
                  <a:schemeClr val="tx1"/>
                </a:solidFill>
                <a:latin typeface="Arial" charset="0"/>
                <a:ea typeface="ＭＳ Ｐゴシック" pitchFamily="-111" charset="-128"/>
              </a:defRPr>
            </a:lvl8pPr>
            <a:lvl9pPr marL="1828800" eaLnBrk="0" fontAlgn="base" hangingPunct="0">
              <a:spcBef>
                <a:spcPct val="0"/>
              </a:spcBef>
              <a:spcAft>
                <a:spcPct val="0"/>
              </a:spcAft>
              <a:defRPr sz="2400">
                <a:solidFill>
                  <a:schemeClr val="tx1"/>
                </a:solidFill>
                <a:latin typeface="Arial" charset="0"/>
                <a:ea typeface="ＭＳ Ｐゴシック" pitchFamily="-111" charset="-128"/>
              </a:defRPr>
            </a:lvl9pPr>
          </a:lstStyle>
          <a:p>
            <a:pPr eaLnBrk="1" hangingPunct="1">
              <a:defRPr/>
            </a:pPr>
            <a:endParaRPr lang="en-US" sz="1400" b="1" dirty="0">
              <a:latin typeface="Verdana" pitchFamily="34" charset="0"/>
            </a:endParaRPr>
          </a:p>
        </p:txBody>
      </p:sp>
      <p:sp>
        <p:nvSpPr>
          <p:cNvPr id="1033" name="Rectangle 8"/>
          <p:cNvSpPr>
            <a:spLocks noChangeArrowheads="1"/>
          </p:cNvSpPr>
          <p:nvPr/>
        </p:nvSpPr>
        <p:spPr bwMode="auto">
          <a:xfrm>
            <a:off x="7620000" y="6096000"/>
            <a:ext cx="1143000" cy="381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eaLnBrk="0" hangingPunct="0">
              <a:defRPr>
                <a:solidFill>
                  <a:schemeClr val="tx1"/>
                </a:solidFill>
                <a:latin typeface="Arial" charset="0"/>
                <a:ea typeface="ＭＳ Ｐゴシック" pitchFamily="-106" charset="-128"/>
              </a:defRPr>
            </a:lvl1pPr>
            <a:lvl2pPr marL="742950" indent="-285750" eaLnBrk="0" hangingPunct="0">
              <a:defRPr>
                <a:solidFill>
                  <a:schemeClr val="tx1"/>
                </a:solidFill>
                <a:latin typeface="Arial" charset="0"/>
                <a:ea typeface="ＭＳ Ｐゴシック" pitchFamily="-106" charset="-128"/>
              </a:defRPr>
            </a:lvl2pPr>
            <a:lvl3pPr marL="1143000" indent="-228600" eaLnBrk="0" hangingPunct="0">
              <a:defRPr>
                <a:solidFill>
                  <a:schemeClr val="tx1"/>
                </a:solidFill>
                <a:latin typeface="Arial" charset="0"/>
                <a:ea typeface="ＭＳ Ｐゴシック" pitchFamily="-106" charset="-128"/>
              </a:defRPr>
            </a:lvl3pPr>
            <a:lvl4pPr marL="1600200" indent="-228600" eaLnBrk="0" hangingPunct="0">
              <a:defRPr>
                <a:solidFill>
                  <a:schemeClr val="tx1"/>
                </a:solidFill>
                <a:latin typeface="Arial" charset="0"/>
                <a:ea typeface="ＭＳ Ｐゴシック" pitchFamily="-106" charset="-128"/>
              </a:defRPr>
            </a:lvl4pPr>
            <a:lvl5pPr marL="2057400" indent="-228600" eaLnBrk="0" hangingPunct="0">
              <a:defRPr>
                <a:solidFill>
                  <a:schemeClr val="tx1"/>
                </a:solidFill>
                <a:latin typeface="Arial" charset="0"/>
                <a:ea typeface="ＭＳ Ｐゴシック" pitchFamily="-106"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106"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106"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106"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106" charset="-128"/>
              </a:defRPr>
            </a:lvl9pPr>
          </a:lstStyle>
          <a:p>
            <a:pPr eaLnBrk="1" hangingPunct="1"/>
            <a:r>
              <a:rPr lang="en-US" altLang="en-US" sz="1400">
                <a:solidFill>
                  <a:schemeClr val="bg1"/>
                </a:solidFill>
                <a:latin typeface="Verdana" pitchFamily="-106" charset="0"/>
              </a:rPr>
              <a:t> &gt;</a:t>
            </a:r>
          </a:p>
        </p:txBody>
      </p:sp>
      <p:sp>
        <p:nvSpPr>
          <p:cNvPr id="1034" name="Rectangle 10"/>
          <p:cNvSpPr>
            <a:spLocks noChangeArrowheads="1"/>
          </p:cNvSpPr>
          <p:nvPr/>
        </p:nvSpPr>
        <p:spPr bwMode="auto">
          <a:xfrm>
            <a:off x="4191000" y="6096000"/>
            <a:ext cx="3352800" cy="381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eaLnBrk="0" hangingPunct="0">
              <a:defRPr>
                <a:solidFill>
                  <a:schemeClr val="tx1"/>
                </a:solidFill>
                <a:latin typeface="Arial" charset="0"/>
                <a:ea typeface="ＭＳ Ｐゴシック" pitchFamily="-106" charset="-128"/>
              </a:defRPr>
            </a:lvl1pPr>
            <a:lvl2pPr marL="742950" indent="-285750" eaLnBrk="0" hangingPunct="0">
              <a:defRPr>
                <a:solidFill>
                  <a:schemeClr val="tx1"/>
                </a:solidFill>
                <a:latin typeface="Arial" charset="0"/>
                <a:ea typeface="ＭＳ Ｐゴシック" pitchFamily="-106" charset="-128"/>
              </a:defRPr>
            </a:lvl2pPr>
            <a:lvl3pPr marL="1143000" indent="-228600" eaLnBrk="0" hangingPunct="0">
              <a:defRPr>
                <a:solidFill>
                  <a:schemeClr val="tx1"/>
                </a:solidFill>
                <a:latin typeface="Arial" charset="0"/>
                <a:ea typeface="ＭＳ Ｐゴシック" pitchFamily="-106" charset="-128"/>
              </a:defRPr>
            </a:lvl3pPr>
            <a:lvl4pPr marL="1600200" indent="-228600" eaLnBrk="0" hangingPunct="0">
              <a:defRPr>
                <a:solidFill>
                  <a:schemeClr val="tx1"/>
                </a:solidFill>
                <a:latin typeface="Arial" charset="0"/>
                <a:ea typeface="ＭＳ Ｐゴシック" pitchFamily="-106" charset="-128"/>
              </a:defRPr>
            </a:lvl4pPr>
            <a:lvl5pPr marL="2057400" indent="-228600" eaLnBrk="0" hangingPunct="0">
              <a:defRPr>
                <a:solidFill>
                  <a:schemeClr val="tx1"/>
                </a:solidFill>
                <a:latin typeface="Arial" charset="0"/>
                <a:ea typeface="ＭＳ Ｐゴシック" pitchFamily="-106"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106"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106"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106"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106" charset="-128"/>
              </a:defRPr>
            </a:lvl9pPr>
          </a:lstStyle>
          <a:p>
            <a:pPr algn="r" eaLnBrk="1" hangingPunct="1"/>
            <a:r>
              <a:rPr lang="en-US" altLang="en-US" sz="1400">
                <a:solidFill>
                  <a:schemeClr val="bg1"/>
                </a:solidFill>
                <a:latin typeface="Verdana" pitchFamily="-106" charset="0"/>
              </a:rPr>
              <a:t>www.dpw.state.pa.us </a:t>
            </a:r>
          </a:p>
        </p:txBody>
      </p:sp>
      <p:sp>
        <p:nvSpPr>
          <p:cNvPr id="1035" name="Rectangle 19"/>
          <p:cNvSpPr>
            <a:spLocks noChangeArrowheads="1"/>
          </p:cNvSpPr>
          <p:nvPr/>
        </p:nvSpPr>
        <p:spPr bwMode="auto">
          <a:xfrm>
            <a:off x="7620000" y="6096000"/>
            <a:ext cx="1143000" cy="381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eaLnBrk="0" hangingPunct="0">
              <a:defRPr>
                <a:solidFill>
                  <a:schemeClr val="tx1"/>
                </a:solidFill>
                <a:latin typeface="Arial" charset="0"/>
                <a:ea typeface="ＭＳ Ｐゴシック" pitchFamily="-106" charset="-128"/>
              </a:defRPr>
            </a:lvl1pPr>
            <a:lvl2pPr marL="742950" indent="-285750" eaLnBrk="0" hangingPunct="0">
              <a:defRPr>
                <a:solidFill>
                  <a:schemeClr val="tx1"/>
                </a:solidFill>
                <a:latin typeface="Arial" charset="0"/>
                <a:ea typeface="ＭＳ Ｐゴシック" pitchFamily="-106" charset="-128"/>
              </a:defRPr>
            </a:lvl2pPr>
            <a:lvl3pPr marL="1143000" indent="-228600" eaLnBrk="0" hangingPunct="0">
              <a:defRPr>
                <a:solidFill>
                  <a:schemeClr val="tx1"/>
                </a:solidFill>
                <a:latin typeface="Arial" charset="0"/>
                <a:ea typeface="ＭＳ Ｐゴシック" pitchFamily="-106" charset="-128"/>
              </a:defRPr>
            </a:lvl3pPr>
            <a:lvl4pPr marL="1600200" indent="-228600" eaLnBrk="0" hangingPunct="0">
              <a:defRPr>
                <a:solidFill>
                  <a:schemeClr val="tx1"/>
                </a:solidFill>
                <a:latin typeface="Arial" charset="0"/>
                <a:ea typeface="ＭＳ Ｐゴシック" pitchFamily="-106" charset="-128"/>
              </a:defRPr>
            </a:lvl4pPr>
            <a:lvl5pPr marL="2057400" indent="-228600" eaLnBrk="0" hangingPunct="0">
              <a:defRPr>
                <a:solidFill>
                  <a:schemeClr val="tx1"/>
                </a:solidFill>
                <a:latin typeface="Arial" charset="0"/>
                <a:ea typeface="ＭＳ Ｐゴシック" pitchFamily="-106"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106"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106"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106"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106" charset="-128"/>
              </a:defRPr>
            </a:lvl9pPr>
          </a:lstStyle>
          <a:p>
            <a:pPr eaLnBrk="1" hangingPunct="1"/>
            <a:r>
              <a:rPr lang="en-US" altLang="en-US" sz="1400">
                <a:solidFill>
                  <a:schemeClr val="bg1"/>
                </a:solidFill>
                <a:latin typeface="Verdana" pitchFamily="-106" charset="0"/>
              </a:rPr>
              <a:t> &gt;</a:t>
            </a:r>
          </a:p>
        </p:txBody>
      </p:sp>
      <p:sp>
        <p:nvSpPr>
          <p:cNvPr id="1036" name="Rectangle 20"/>
          <p:cNvSpPr>
            <a:spLocks noChangeArrowheads="1"/>
          </p:cNvSpPr>
          <p:nvPr/>
        </p:nvSpPr>
        <p:spPr bwMode="auto">
          <a:xfrm>
            <a:off x="4191000" y="6096000"/>
            <a:ext cx="3352800" cy="381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eaLnBrk="0" hangingPunct="0">
              <a:defRPr>
                <a:solidFill>
                  <a:schemeClr val="tx1"/>
                </a:solidFill>
                <a:latin typeface="Arial" charset="0"/>
                <a:ea typeface="ＭＳ Ｐゴシック" pitchFamily="-106" charset="-128"/>
              </a:defRPr>
            </a:lvl1pPr>
            <a:lvl2pPr marL="742950" indent="-285750" eaLnBrk="0" hangingPunct="0">
              <a:defRPr>
                <a:solidFill>
                  <a:schemeClr val="tx1"/>
                </a:solidFill>
                <a:latin typeface="Arial" charset="0"/>
                <a:ea typeface="ＭＳ Ｐゴシック" pitchFamily="-106" charset="-128"/>
              </a:defRPr>
            </a:lvl2pPr>
            <a:lvl3pPr marL="1143000" indent="-228600" eaLnBrk="0" hangingPunct="0">
              <a:defRPr>
                <a:solidFill>
                  <a:schemeClr val="tx1"/>
                </a:solidFill>
                <a:latin typeface="Arial" charset="0"/>
                <a:ea typeface="ＭＳ Ｐゴシック" pitchFamily="-106" charset="-128"/>
              </a:defRPr>
            </a:lvl3pPr>
            <a:lvl4pPr marL="1600200" indent="-228600" eaLnBrk="0" hangingPunct="0">
              <a:defRPr>
                <a:solidFill>
                  <a:schemeClr val="tx1"/>
                </a:solidFill>
                <a:latin typeface="Arial" charset="0"/>
                <a:ea typeface="ＭＳ Ｐゴシック" pitchFamily="-106" charset="-128"/>
              </a:defRPr>
            </a:lvl4pPr>
            <a:lvl5pPr marL="2057400" indent="-228600" eaLnBrk="0" hangingPunct="0">
              <a:defRPr>
                <a:solidFill>
                  <a:schemeClr val="tx1"/>
                </a:solidFill>
                <a:latin typeface="Arial" charset="0"/>
                <a:ea typeface="ＭＳ Ｐゴシック" pitchFamily="-106"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106"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106"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106"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106" charset="-128"/>
              </a:defRPr>
            </a:lvl9pPr>
          </a:lstStyle>
          <a:p>
            <a:pPr algn="r" eaLnBrk="1" hangingPunct="1"/>
            <a:endParaRPr lang="en-US" altLang="en-US" sz="1400">
              <a:solidFill>
                <a:schemeClr val="bg1"/>
              </a:solidFill>
              <a:latin typeface="Verdana" pitchFamily="-106" charset="0"/>
            </a:endParaRPr>
          </a:p>
        </p:txBody>
      </p:sp>
      <p:sp>
        <p:nvSpPr>
          <p:cNvPr id="14" name="Date Placeholder 3"/>
          <p:cNvSpPr>
            <a:spLocks noGrp="1"/>
          </p:cNvSpPr>
          <p:nvPr>
            <p:ph type="dt" sz="half" idx="2"/>
          </p:nvPr>
        </p:nvSpPr>
        <p:spPr>
          <a:xfrm>
            <a:off x="457200" y="6096000"/>
            <a:ext cx="2133600" cy="384175"/>
          </a:xfrm>
          <a:prstGeom prst="rect">
            <a:avLst/>
          </a:prstGeom>
        </p:spPr>
        <p:txBody>
          <a:bodyPr anchor="ctr"/>
          <a:lstStyle>
            <a:lvl1pPr>
              <a:defRPr sz="1400">
                <a:solidFill>
                  <a:schemeClr val="bg1"/>
                </a:solidFill>
              </a:defRPr>
            </a:lvl1pPr>
          </a:lstStyle>
          <a:p>
            <a:pPr>
              <a:defRPr/>
            </a:pPr>
            <a:fld id="{B3E5B076-8C7A-4028-906E-852BFAD97291}" type="datetime1">
              <a:rPr lang="en-US" smtClean="0"/>
              <a:t>12/2/2014</a:t>
            </a:fld>
            <a:endParaRPr lang="en-US" dirty="0"/>
          </a:p>
        </p:txBody>
      </p:sp>
      <p:sp>
        <p:nvSpPr>
          <p:cNvPr id="15" name="Slide Number Placeholder 5"/>
          <p:cNvSpPr>
            <a:spLocks noGrp="1"/>
          </p:cNvSpPr>
          <p:nvPr>
            <p:ph type="sldNum" sz="quarter" idx="4"/>
          </p:nvPr>
        </p:nvSpPr>
        <p:spPr>
          <a:xfrm>
            <a:off x="7620000" y="6096000"/>
            <a:ext cx="1066800" cy="381000"/>
          </a:xfrm>
          <a:prstGeom prst="rect">
            <a:avLst/>
          </a:prstGeom>
        </p:spPr>
        <p:txBody>
          <a:bodyPr vert="horz" wrap="square" lIns="91440" tIns="45720" rIns="91440" bIns="45720" numCol="1" anchor="ctr" anchorCtr="0" compatLnSpc="1">
            <a:prstTxWarp prst="textNoShape">
              <a:avLst/>
            </a:prstTxWarp>
          </a:bodyPr>
          <a:lstStyle>
            <a:lvl1pPr algn="ctr">
              <a:defRPr sz="1400">
                <a:solidFill>
                  <a:schemeClr val="bg1"/>
                </a:solidFill>
                <a:ea typeface="ＭＳ Ｐゴシック" pitchFamily="-111" charset="-128"/>
                <a:cs typeface="+mn-cs"/>
              </a:defRPr>
            </a:lvl1pPr>
          </a:lstStyle>
          <a:p>
            <a:pPr>
              <a:defRPr/>
            </a:pPr>
            <a:fld id="{9C10EB89-1475-4332-AC66-2657F847E4F2}" type="slidenum">
              <a:rPr lang="en-US" smtClean="0"/>
              <a:pPr>
                <a:defRPr/>
              </a:pPr>
              <a:t>‹#›</a:t>
            </a:fld>
            <a:endParaRPr lang="en-US" dirty="0"/>
          </a:p>
        </p:txBody>
      </p:sp>
      <p:grpSp>
        <p:nvGrpSpPr>
          <p:cNvPr id="17" name="Group 16"/>
          <p:cNvGrpSpPr/>
          <p:nvPr/>
        </p:nvGrpSpPr>
        <p:grpSpPr>
          <a:xfrm>
            <a:off x="457200" y="6096000"/>
            <a:ext cx="8229600" cy="400050"/>
            <a:chOff x="457200" y="5562600"/>
            <a:chExt cx="8229600" cy="400050"/>
          </a:xfrm>
        </p:grpSpPr>
        <p:sp>
          <p:nvSpPr>
            <p:cNvPr id="19" name="Rectangle 18"/>
            <p:cNvSpPr/>
            <p:nvPr userDrawn="1"/>
          </p:nvSpPr>
          <p:spPr>
            <a:xfrm>
              <a:off x="7696200" y="5562600"/>
              <a:ext cx="990600" cy="400050"/>
            </a:xfrm>
            <a:prstGeom prst="rect">
              <a:avLst/>
            </a:prstGeom>
            <a:solidFill>
              <a:srgbClr val="80AED0"/>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18" name="Picture 4"/>
            <p:cNvPicPr>
              <a:picLocks noChangeAspect="1" noChangeArrowheads="1"/>
            </p:cNvPicPr>
            <p:nvPr userDrawn="1"/>
          </p:nvPicPr>
          <p:blipFill>
            <a:blip r:embed="rId8">
              <a:extLst>
                <a:ext uri="{28A0092B-C50C-407E-A947-70E740481C1C}">
                  <a14:useLocalDpi xmlns:a14="http://schemas.microsoft.com/office/drawing/2010/main" val="0"/>
                </a:ext>
              </a:extLst>
            </a:blip>
            <a:srcRect/>
            <a:stretch>
              <a:fillRect/>
            </a:stretch>
          </p:blipFill>
          <p:spPr bwMode="auto">
            <a:xfrm>
              <a:off x="457200" y="5562600"/>
              <a:ext cx="8229600" cy="4000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sp>
        <p:nvSpPr>
          <p:cNvPr id="2" name="TextBox 1"/>
          <p:cNvSpPr txBox="1"/>
          <p:nvPr/>
        </p:nvSpPr>
        <p:spPr>
          <a:xfrm>
            <a:off x="457200" y="6172200"/>
            <a:ext cx="8229600" cy="276999"/>
          </a:xfrm>
          <a:prstGeom prst="rect">
            <a:avLst/>
          </a:prstGeom>
          <a:noFill/>
        </p:spPr>
        <p:txBody>
          <a:bodyPr wrap="square" rtlCol="0">
            <a:spAutoFit/>
          </a:bodyPr>
          <a:lstStyle/>
          <a:p>
            <a:pPr algn="ctr"/>
            <a:r>
              <a:rPr lang="en-US" sz="1200" dirty="0" smtClean="0">
                <a:solidFill>
                  <a:schemeClr val="bg1"/>
                </a:solidFill>
              </a:rPr>
              <a:t>www.dhs.state.pa.us</a:t>
            </a:r>
            <a:endParaRPr lang="en-US" sz="1200" dirty="0">
              <a:solidFill>
                <a:schemeClr val="bg1"/>
              </a:solidFill>
            </a:endParaRPr>
          </a:p>
        </p:txBody>
      </p:sp>
      <p:grpSp>
        <p:nvGrpSpPr>
          <p:cNvPr id="25" name="Group 24"/>
          <p:cNvGrpSpPr/>
          <p:nvPr/>
        </p:nvGrpSpPr>
        <p:grpSpPr>
          <a:xfrm>
            <a:off x="457200" y="457200"/>
            <a:ext cx="8434717" cy="685800"/>
            <a:chOff x="457200" y="304800"/>
            <a:chExt cx="8434717" cy="685800"/>
          </a:xfrm>
        </p:grpSpPr>
        <p:pic>
          <p:nvPicPr>
            <p:cNvPr id="26" name="Picture 3"/>
            <p:cNvPicPr>
              <a:picLocks noChangeAspect="1" noChangeArrowheads="1"/>
            </p:cNvPicPr>
            <p:nvPr userDrawn="1"/>
          </p:nvPicPr>
          <p:blipFill>
            <a:blip r:embed="rId9">
              <a:extLst>
                <a:ext uri="{28A0092B-C50C-407E-A947-70E740481C1C}">
                  <a14:useLocalDpi xmlns:a14="http://schemas.microsoft.com/office/drawing/2010/main" val="0"/>
                </a:ext>
              </a:extLst>
            </a:blip>
            <a:srcRect/>
            <a:stretch>
              <a:fillRect/>
            </a:stretch>
          </p:blipFill>
          <p:spPr bwMode="auto">
            <a:xfrm>
              <a:off x="5992483" y="350851"/>
              <a:ext cx="2899434" cy="5936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7" name="Picture 2"/>
            <p:cNvPicPr>
              <a:picLocks noChangeAspect="1" noChangeArrowheads="1"/>
            </p:cNvPicPr>
            <p:nvPr userDrawn="1"/>
          </p:nvPicPr>
          <p:blipFill>
            <a:blip r:embed="rId10">
              <a:extLst>
                <a:ext uri="{28A0092B-C50C-407E-A947-70E740481C1C}">
                  <a14:useLocalDpi xmlns:a14="http://schemas.microsoft.com/office/drawing/2010/main" val="0"/>
                </a:ext>
              </a:extLst>
            </a:blip>
            <a:srcRect/>
            <a:stretch>
              <a:fillRect/>
            </a:stretch>
          </p:blipFill>
          <p:spPr bwMode="auto">
            <a:xfrm>
              <a:off x="457200" y="304800"/>
              <a:ext cx="5410200" cy="685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spTree>
  </p:cSld>
  <p:clrMap bg1="lt1" tx1="dk1" bg2="lt2" tx2="dk2" accent1="accent1" accent2="accent2" accent3="accent3" accent4="accent4" accent5="accent5" accent6="accent6" hlink="hlink" folHlink="folHlink"/>
  <p:sldLayoutIdLst>
    <p:sldLayoutId id="2147483781" r:id="rId1"/>
    <p:sldLayoutId id="2147483782" r:id="rId2"/>
    <p:sldLayoutId id="2147483784" r:id="rId3"/>
    <p:sldLayoutId id="2147483785" r:id="rId4"/>
    <p:sldLayoutId id="2147483786" r:id="rId5"/>
    <p:sldLayoutId id="2147483787" r:id="rId6"/>
  </p:sldLayoutIdLst>
  <p:hf hdr="0" ftr="0"/>
  <p:txStyles>
    <p:titleStyle>
      <a:lvl1pPr algn="ctr" rtl="0" eaLnBrk="1" fontAlgn="base" hangingPunct="1">
        <a:spcBef>
          <a:spcPct val="0"/>
        </a:spcBef>
        <a:spcAft>
          <a:spcPct val="0"/>
        </a:spcAft>
        <a:defRPr sz="4400">
          <a:solidFill>
            <a:schemeClr val="tx2"/>
          </a:solidFill>
          <a:latin typeface="+mj-lt"/>
          <a:ea typeface="ＭＳ Ｐゴシック" pitchFamily="-111" charset="-128"/>
          <a:cs typeface="ＭＳ Ｐゴシック" pitchFamily="-111" charset="-128"/>
        </a:defRPr>
      </a:lvl1pPr>
      <a:lvl2pPr algn="ctr" rtl="0" eaLnBrk="1" fontAlgn="base" hangingPunct="1">
        <a:spcBef>
          <a:spcPct val="0"/>
        </a:spcBef>
        <a:spcAft>
          <a:spcPct val="0"/>
        </a:spcAft>
        <a:defRPr sz="4400">
          <a:solidFill>
            <a:schemeClr val="tx2"/>
          </a:solidFill>
          <a:latin typeface="Arial" pitchFamily="-111" charset="0"/>
          <a:ea typeface="ＭＳ Ｐゴシック" pitchFamily="-111" charset="-128"/>
          <a:cs typeface="ＭＳ Ｐゴシック" pitchFamily="-111" charset="-128"/>
        </a:defRPr>
      </a:lvl2pPr>
      <a:lvl3pPr algn="ctr" rtl="0" eaLnBrk="1" fontAlgn="base" hangingPunct="1">
        <a:spcBef>
          <a:spcPct val="0"/>
        </a:spcBef>
        <a:spcAft>
          <a:spcPct val="0"/>
        </a:spcAft>
        <a:defRPr sz="4400">
          <a:solidFill>
            <a:schemeClr val="tx2"/>
          </a:solidFill>
          <a:latin typeface="Arial" pitchFamily="-111" charset="0"/>
          <a:ea typeface="ＭＳ Ｐゴシック" pitchFamily="-111" charset="-128"/>
          <a:cs typeface="ＭＳ Ｐゴシック" pitchFamily="-111" charset="-128"/>
        </a:defRPr>
      </a:lvl3pPr>
      <a:lvl4pPr algn="ctr" rtl="0" eaLnBrk="1" fontAlgn="base" hangingPunct="1">
        <a:spcBef>
          <a:spcPct val="0"/>
        </a:spcBef>
        <a:spcAft>
          <a:spcPct val="0"/>
        </a:spcAft>
        <a:defRPr sz="4400">
          <a:solidFill>
            <a:schemeClr val="tx2"/>
          </a:solidFill>
          <a:latin typeface="Arial" pitchFamily="-111" charset="0"/>
          <a:ea typeface="ＭＳ Ｐゴシック" pitchFamily="-111" charset="-128"/>
          <a:cs typeface="ＭＳ Ｐゴシック" pitchFamily="-111" charset="-128"/>
        </a:defRPr>
      </a:lvl4pPr>
      <a:lvl5pPr algn="ctr" rtl="0" eaLnBrk="1" fontAlgn="base" hangingPunct="1">
        <a:spcBef>
          <a:spcPct val="0"/>
        </a:spcBef>
        <a:spcAft>
          <a:spcPct val="0"/>
        </a:spcAft>
        <a:defRPr sz="4400">
          <a:solidFill>
            <a:schemeClr val="tx2"/>
          </a:solidFill>
          <a:latin typeface="Arial" pitchFamily="-111" charset="0"/>
          <a:ea typeface="ＭＳ Ｐゴシック" pitchFamily="-111" charset="-128"/>
          <a:cs typeface="ＭＳ Ｐゴシック" pitchFamily="-111" charset="-128"/>
        </a:defRPr>
      </a:lvl5pPr>
      <a:lvl6pPr marL="457200" algn="ctr" rtl="0" eaLnBrk="1" fontAlgn="base" hangingPunct="1">
        <a:spcBef>
          <a:spcPct val="0"/>
        </a:spcBef>
        <a:spcAft>
          <a:spcPct val="0"/>
        </a:spcAft>
        <a:defRPr sz="4400">
          <a:solidFill>
            <a:schemeClr val="tx2"/>
          </a:solidFill>
          <a:latin typeface="Arial" pitchFamily="-111" charset="0"/>
        </a:defRPr>
      </a:lvl6pPr>
      <a:lvl7pPr marL="914400" algn="ctr" rtl="0" eaLnBrk="1" fontAlgn="base" hangingPunct="1">
        <a:spcBef>
          <a:spcPct val="0"/>
        </a:spcBef>
        <a:spcAft>
          <a:spcPct val="0"/>
        </a:spcAft>
        <a:defRPr sz="4400">
          <a:solidFill>
            <a:schemeClr val="tx2"/>
          </a:solidFill>
          <a:latin typeface="Arial" pitchFamily="-111" charset="0"/>
        </a:defRPr>
      </a:lvl7pPr>
      <a:lvl8pPr marL="1371600" algn="ctr" rtl="0" eaLnBrk="1" fontAlgn="base" hangingPunct="1">
        <a:spcBef>
          <a:spcPct val="0"/>
        </a:spcBef>
        <a:spcAft>
          <a:spcPct val="0"/>
        </a:spcAft>
        <a:defRPr sz="4400">
          <a:solidFill>
            <a:schemeClr val="tx2"/>
          </a:solidFill>
          <a:latin typeface="Arial" pitchFamily="-111" charset="0"/>
        </a:defRPr>
      </a:lvl8pPr>
      <a:lvl9pPr marL="1828800" algn="ctr" rtl="0" eaLnBrk="1" fontAlgn="base" hangingPunct="1">
        <a:spcBef>
          <a:spcPct val="0"/>
        </a:spcBef>
        <a:spcAft>
          <a:spcPct val="0"/>
        </a:spcAft>
        <a:defRPr sz="4400">
          <a:solidFill>
            <a:schemeClr val="tx2"/>
          </a:solidFill>
          <a:latin typeface="Arial" pitchFamily="-111" charset="0"/>
        </a:defRPr>
      </a:lvl9pPr>
    </p:titleStyle>
    <p:bodyStyle>
      <a:lvl1pPr marL="342900" indent="-342900" algn="l" rtl="0" eaLnBrk="1" fontAlgn="base" hangingPunct="1">
        <a:spcBef>
          <a:spcPct val="20000"/>
        </a:spcBef>
        <a:spcAft>
          <a:spcPct val="0"/>
        </a:spcAft>
        <a:buClr>
          <a:srgbClr val="E42D1A"/>
        </a:buClr>
        <a:buChar char="•"/>
        <a:defRPr sz="3200">
          <a:solidFill>
            <a:schemeClr val="tx1"/>
          </a:solidFill>
          <a:latin typeface="+mn-lt"/>
          <a:ea typeface="ＭＳ Ｐゴシック" pitchFamily="-111" charset="-128"/>
          <a:cs typeface="ＭＳ Ｐゴシック" pitchFamily="-111" charset="-128"/>
        </a:defRPr>
      </a:lvl1pPr>
      <a:lvl2pPr marL="742950" indent="-285750" algn="l" rtl="0" eaLnBrk="1" fontAlgn="base" hangingPunct="1">
        <a:spcBef>
          <a:spcPct val="20000"/>
        </a:spcBef>
        <a:spcAft>
          <a:spcPct val="0"/>
        </a:spcAft>
        <a:buClr>
          <a:srgbClr val="E42D1A"/>
        </a:buClr>
        <a:buChar char="–"/>
        <a:defRPr sz="2800">
          <a:solidFill>
            <a:schemeClr val="tx1"/>
          </a:solidFill>
          <a:latin typeface="+mn-lt"/>
          <a:ea typeface="ＭＳ Ｐゴシック" pitchFamily="-111" charset="-128"/>
        </a:defRPr>
      </a:lvl2pPr>
      <a:lvl3pPr marL="1143000" indent="-228600" algn="l" rtl="0" eaLnBrk="1" fontAlgn="base" hangingPunct="1">
        <a:spcBef>
          <a:spcPct val="20000"/>
        </a:spcBef>
        <a:spcAft>
          <a:spcPct val="0"/>
        </a:spcAft>
        <a:buClr>
          <a:srgbClr val="E42D1A"/>
        </a:buClr>
        <a:buChar char="•"/>
        <a:defRPr sz="2400">
          <a:solidFill>
            <a:schemeClr val="tx1"/>
          </a:solidFill>
          <a:latin typeface="+mn-lt"/>
          <a:ea typeface="ＭＳ Ｐゴシック" pitchFamily="-111" charset="-128"/>
        </a:defRPr>
      </a:lvl3pPr>
      <a:lvl4pPr marL="1600200" indent="-228600" algn="l" rtl="0" eaLnBrk="1" fontAlgn="base" hangingPunct="1">
        <a:spcBef>
          <a:spcPct val="20000"/>
        </a:spcBef>
        <a:spcAft>
          <a:spcPct val="0"/>
        </a:spcAft>
        <a:buClr>
          <a:srgbClr val="E42D1A"/>
        </a:buClr>
        <a:buChar char="–"/>
        <a:defRPr sz="2000">
          <a:solidFill>
            <a:schemeClr val="tx1"/>
          </a:solidFill>
          <a:latin typeface="+mn-lt"/>
          <a:ea typeface="ＭＳ Ｐゴシック" pitchFamily="-111" charset="-128"/>
        </a:defRPr>
      </a:lvl4pPr>
      <a:lvl5pPr marL="2057400" indent="-228600" algn="l" rtl="0" eaLnBrk="1" fontAlgn="base" hangingPunct="1">
        <a:spcBef>
          <a:spcPct val="20000"/>
        </a:spcBef>
        <a:spcAft>
          <a:spcPct val="0"/>
        </a:spcAft>
        <a:buClr>
          <a:srgbClr val="E42D1A"/>
        </a:buClr>
        <a:buChar char="»"/>
        <a:defRPr sz="2000">
          <a:solidFill>
            <a:schemeClr val="tx1"/>
          </a:solidFill>
          <a:latin typeface="+mn-lt"/>
          <a:ea typeface="ＭＳ Ｐゴシック" pitchFamily="-111" charset="-128"/>
        </a:defRPr>
      </a:lvl5pPr>
      <a:lvl6pPr marL="2514600" indent="-228600" algn="l" rtl="0" eaLnBrk="1" fontAlgn="base" hangingPunct="1">
        <a:spcBef>
          <a:spcPct val="20000"/>
        </a:spcBef>
        <a:spcAft>
          <a:spcPct val="0"/>
        </a:spcAft>
        <a:buClr>
          <a:srgbClr val="E42D1A"/>
        </a:buClr>
        <a:buChar char="»"/>
        <a:defRPr sz="2000">
          <a:solidFill>
            <a:schemeClr val="tx1"/>
          </a:solidFill>
          <a:latin typeface="+mn-lt"/>
          <a:ea typeface="ＭＳ Ｐゴシック" pitchFamily="-111" charset="-128"/>
        </a:defRPr>
      </a:lvl6pPr>
      <a:lvl7pPr marL="2971800" indent="-228600" algn="l" rtl="0" eaLnBrk="1" fontAlgn="base" hangingPunct="1">
        <a:spcBef>
          <a:spcPct val="20000"/>
        </a:spcBef>
        <a:spcAft>
          <a:spcPct val="0"/>
        </a:spcAft>
        <a:buClr>
          <a:srgbClr val="E42D1A"/>
        </a:buClr>
        <a:buChar char="»"/>
        <a:defRPr sz="2000">
          <a:solidFill>
            <a:schemeClr val="tx1"/>
          </a:solidFill>
          <a:latin typeface="+mn-lt"/>
          <a:ea typeface="ＭＳ Ｐゴシック" pitchFamily="-111" charset="-128"/>
        </a:defRPr>
      </a:lvl7pPr>
      <a:lvl8pPr marL="3429000" indent="-228600" algn="l" rtl="0" eaLnBrk="1" fontAlgn="base" hangingPunct="1">
        <a:spcBef>
          <a:spcPct val="20000"/>
        </a:spcBef>
        <a:spcAft>
          <a:spcPct val="0"/>
        </a:spcAft>
        <a:buClr>
          <a:srgbClr val="E42D1A"/>
        </a:buClr>
        <a:buChar char="»"/>
        <a:defRPr sz="2000">
          <a:solidFill>
            <a:schemeClr val="tx1"/>
          </a:solidFill>
          <a:latin typeface="+mn-lt"/>
          <a:ea typeface="ＭＳ Ｐゴシック" pitchFamily="-111" charset="-128"/>
        </a:defRPr>
      </a:lvl8pPr>
      <a:lvl9pPr marL="3886200" indent="-228600" algn="l" rtl="0" eaLnBrk="1" fontAlgn="base" hangingPunct="1">
        <a:spcBef>
          <a:spcPct val="20000"/>
        </a:spcBef>
        <a:spcAft>
          <a:spcPct val="0"/>
        </a:spcAft>
        <a:buClr>
          <a:srgbClr val="E42D1A"/>
        </a:buClr>
        <a:buChar char="»"/>
        <a:defRPr sz="2000">
          <a:solidFill>
            <a:schemeClr val="tx1"/>
          </a:solidFill>
          <a:latin typeface="+mn-lt"/>
          <a:ea typeface="ＭＳ Ｐゴシック" pitchFamily="-111"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0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0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p:txBody>
          <a:bodyPr/>
          <a:lstStyle/>
          <a:p>
            <a:endParaRPr lang="en-US" sz="3600" b="1" dirty="0" smtClean="0"/>
          </a:p>
          <a:p>
            <a:r>
              <a:rPr lang="en-US" sz="3600" b="1" dirty="0" smtClean="0"/>
              <a:t>Child Protection Legislation</a:t>
            </a:r>
            <a:endParaRPr lang="en-US" sz="3600" b="1" dirty="0"/>
          </a:p>
        </p:txBody>
      </p:sp>
      <p:sp>
        <p:nvSpPr>
          <p:cNvPr id="4" name="Slide Number Placeholder 3"/>
          <p:cNvSpPr>
            <a:spLocks noGrp="1"/>
          </p:cNvSpPr>
          <p:nvPr>
            <p:ph type="sldNum" sz="quarter" idx="12"/>
          </p:nvPr>
        </p:nvSpPr>
        <p:spPr/>
        <p:txBody>
          <a:bodyPr/>
          <a:lstStyle/>
          <a:p>
            <a:pPr>
              <a:defRPr/>
            </a:pPr>
            <a:fld id="{9C10EB89-1475-4332-AC66-2657F847E4F2}" type="slidenum">
              <a:rPr lang="en-US" smtClean="0"/>
              <a:pPr>
                <a:defRPr/>
              </a:pPr>
              <a:t>1</a:t>
            </a:fld>
            <a:endParaRPr lang="en-US" dirty="0"/>
          </a:p>
        </p:txBody>
      </p:sp>
      <p:sp>
        <p:nvSpPr>
          <p:cNvPr id="5" name="Date Placeholder 4"/>
          <p:cNvSpPr>
            <a:spLocks noGrp="1"/>
          </p:cNvSpPr>
          <p:nvPr>
            <p:ph type="dt" sz="half" idx="10"/>
          </p:nvPr>
        </p:nvSpPr>
        <p:spPr/>
        <p:txBody>
          <a:bodyPr/>
          <a:lstStyle/>
          <a:p>
            <a:pPr>
              <a:defRPr/>
            </a:pPr>
            <a:fld id="{93560E47-ADE0-4457-8144-78E9C645F93A}" type="datetime1">
              <a:rPr lang="en-US" smtClean="0"/>
              <a:t>12/2/2014</a:t>
            </a:fld>
            <a:endParaRPr lang="en-US" dirty="0"/>
          </a:p>
        </p:txBody>
      </p:sp>
      <p:pic>
        <p:nvPicPr>
          <p:cNvPr id="6" name="Picture 5"/>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2133600" y="1828800"/>
            <a:ext cx="5334000" cy="1905000"/>
          </a:xfrm>
          <a:prstGeom prst="rect">
            <a:avLst/>
          </a:prstGeom>
        </p:spPr>
      </p:pic>
    </p:spTree>
    <p:extLst>
      <p:ext uri="{BB962C8B-B14F-4D97-AF65-F5344CB8AC3E}">
        <p14:creationId xmlns:p14="http://schemas.microsoft.com/office/powerpoint/2010/main" val="188306945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fld id="{5D3DA26C-6B63-49B3-AD9F-F13B143260BF}" type="datetime1">
              <a:rPr lang="en-US" smtClean="0"/>
              <a:t>12/2/2014</a:t>
            </a:fld>
            <a:endParaRPr lang="en-US" dirty="0"/>
          </a:p>
        </p:txBody>
      </p:sp>
      <p:sp>
        <p:nvSpPr>
          <p:cNvPr id="3" name="Slide Number Placeholder 2"/>
          <p:cNvSpPr>
            <a:spLocks noGrp="1"/>
          </p:cNvSpPr>
          <p:nvPr>
            <p:ph type="sldNum" sz="quarter" idx="12"/>
          </p:nvPr>
        </p:nvSpPr>
        <p:spPr/>
        <p:txBody>
          <a:bodyPr/>
          <a:lstStyle/>
          <a:p>
            <a:pPr>
              <a:defRPr/>
            </a:pPr>
            <a:fld id="{9C10EB89-1475-4332-AC66-2657F847E4F2}" type="slidenum">
              <a:rPr lang="en-US" smtClean="0"/>
              <a:pPr>
                <a:defRPr/>
              </a:pPr>
              <a:t>10</a:t>
            </a:fld>
            <a:endParaRPr lang="en-US" dirty="0"/>
          </a:p>
        </p:txBody>
      </p:sp>
      <p:sp>
        <p:nvSpPr>
          <p:cNvPr id="4" name="Content Placeholder 3"/>
          <p:cNvSpPr>
            <a:spLocks noGrp="1"/>
          </p:cNvSpPr>
          <p:nvPr>
            <p:ph sz="quarter" idx="13"/>
          </p:nvPr>
        </p:nvSpPr>
        <p:spPr>
          <a:xfrm>
            <a:off x="304800" y="1447800"/>
            <a:ext cx="8305800" cy="4724400"/>
          </a:xfrm>
        </p:spPr>
        <p:txBody>
          <a:bodyPr/>
          <a:lstStyle/>
          <a:p>
            <a:pPr lvl="1" eaLnBrk="0" hangingPunct="0">
              <a:buBlip>
                <a:blip r:embed="rId2"/>
              </a:buBlip>
            </a:pPr>
            <a:r>
              <a:rPr lang="en-US" sz="1600" dirty="0">
                <a:solidFill>
                  <a:srgbClr val="000000"/>
                </a:solidFill>
                <a:latin typeface="Verdana"/>
                <a:ea typeface="ＭＳ Ｐゴシック" pitchFamily="-106" charset="-128"/>
              </a:rPr>
              <a:t>How will the change being discussed improve what we do for children and families?</a:t>
            </a:r>
          </a:p>
          <a:p>
            <a:pPr lvl="1" eaLnBrk="0" hangingPunct="0">
              <a:buBlip>
                <a:blip r:embed="rId2"/>
              </a:buBlip>
            </a:pPr>
            <a:endParaRPr lang="en-US" sz="1600" dirty="0">
              <a:solidFill>
                <a:srgbClr val="000000"/>
              </a:solidFill>
              <a:latin typeface="Verdana"/>
              <a:ea typeface="ＭＳ Ｐゴシック" pitchFamily="-106" charset="-128"/>
            </a:endParaRPr>
          </a:p>
          <a:p>
            <a:pPr lvl="1" eaLnBrk="0" hangingPunct="0">
              <a:buBlip>
                <a:blip r:embed="rId2"/>
              </a:buBlip>
            </a:pPr>
            <a:r>
              <a:rPr lang="en-US" sz="1600" dirty="0">
                <a:solidFill>
                  <a:srgbClr val="000000"/>
                </a:solidFill>
                <a:latin typeface="Verdana"/>
                <a:ea typeface="ＭＳ Ｐゴシック" pitchFamily="-106" charset="-128"/>
              </a:rPr>
              <a:t>What is currently in place that supports this change?</a:t>
            </a:r>
          </a:p>
          <a:p>
            <a:pPr lvl="1" eaLnBrk="0" hangingPunct="0">
              <a:buBlip>
                <a:blip r:embed="rId2"/>
              </a:buBlip>
            </a:pPr>
            <a:endParaRPr lang="en-US" sz="1600" dirty="0">
              <a:solidFill>
                <a:srgbClr val="000000"/>
              </a:solidFill>
              <a:latin typeface="Verdana"/>
              <a:ea typeface="ＭＳ Ｐゴシック" pitchFamily="-106" charset="-128"/>
            </a:endParaRPr>
          </a:p>
          <a:p>
            <a:pPr lvl="1" eaLnBrk="0" hangingPunct="0">
              <a:buBlip>
                <a:blip r:embed="rId2"/>
              </a:buBlip>
            </a:pPr>
            <a:r>
              <a:rPr lang="en-US" sz="1600" dirty="0">
                <a:solidFill>
                  <a:srgbClr val="000000"/>
                </a:solidFill>
                <a:latin typeface="Verdana"/>
                <a:ea typeface="ＭＳ Ｐゴシック" pitchFamily="-106" charset="-128"/>
              </a:rPr>
              <a:t>What changes do you anticipate will need to occur for your agency/organization/system to successfully implement the legislation?</a:t>
            </a:r>
          </a:p>
          <a:p>
            <a:pPr lvl="2" eaLnBrk="0" hangingPunct="0">
              <a:buBlip>
                <a:blip r:embed="rId2"/>
              </a:buBlip>
            </a:pPr>
            <a:endParaRPr lang="en-US" sz="1600" dirty="0">
              <a:solidFill>
                <a:srgbClr val="000000"/>
              </a:solidFill>
              <a:latin typeface="Verdana"/>
              <a:ea typeface="ＭＳ Ｐゴシック" pitchFamily="-106" charset="-128"/>
            </a:endParaRPr>
          </a:p>
          <a:p>
            <a:pPr lvl="2" eaLnBrk="0" hangingPunct="0">
              <a:buBlip>
                <a:blip r:embed="rId2"/>
              </a:buBlip>
            </a:pPr>
            <a:r>
              <a:rPr lang="en-US" sz="1600" dirty="0">
                <a:solidFill>
                  <a:srgbClr val="000000"/>
                </a:solidFill>
                <a:latin typeface="Verdana"/>
                <a:ea typeface="ＭＳ Ｐゴシック" pitchFamily="-106" charset="-128"/>
              </a:rPr>
              <a:t>Practice;</a:t>
            </a:r>
          </a:p>
          <a:p>
            <a:pPr lvl="2" eaLnBrk="0" hangingPunct="0">
              <a:buBlip>
                <a:blip r:embed="rId2"/>
              </a:buBlip>
            </a:pPr>
            <a:r>
              <a:rPr lang="en-US" sz="1600" dirty="0" smtClean="0">
                <a:solidFill>
                  <a:srgbClr val="000000"/>
                </a:solidFill>
                <a:latin typeface="Verdana"/>
                <a:ea typeface="ＭＳ Ｐゴシック" pitchFamily="-106" charset="-128"/>
              </a:rPr>
              <a:t>Policy;</a:t>
            </a:r>
            <a:endParaRPr lang="en-US" sz="1600" dirty="0">
              <a:solidFill>
                <a:srgbClr val="000000"/>
              </a:solidFill>
              <a:latin typeface="Verdana"/>
              <a:ea typeface="ＭＳ Ｐゴシック" pitchFamily="-106" charset="-128"/>
            </a:endParaRPr>
          </a:p>
          <a:p>
            <a:pPr lvl="2" eaLnBrk="0" hangingPunct="0">
              <a:buBlip>
                <a:blip r:embed="rId2"/>
              </a:buBlip>
            </a:pPr>
            <a:r>
              <a:rPr lang="en-US" sz="1600" dirty="0" smtClean="0">
                <a:solidFill>
                  <a:srgbClr val="000000"/>
                </a:solidFill>
                <a:latin typeface="Verdana"/>
                <a:ea typeface="ＭＳ Ｐゴシック" pitchFamily="-106" charset="-128"/>
              </a:rPr>
              <a:t>Partnerships; and </a:t>
            </a:r>
            <a:endParaRPr lang="en-US" sz="1600" dirty="0">
              <a:solidFill>
                <a:srgbClr val="000000"/>
              </a:solidFill>
              <a:latin typeface="Verdana"/>
              <a:ea typeface="ＭＳ Ｐゴシック" pitchFamily="-106" charset="-128"/>
            </a:endParaRPr>
          </a:p>
          <a:p>
            <a:pPr lvl="2" eaLnBrk="0" hangingPunct="0">
              <a:buBlip>
                <a:blip r:embed="rId2"/>
              </a:buBlip>
            </a:pPr>
            <a:r>
              <a:rPr lang="en-US" sz="1600" dirty="0">
                <a:solidFill>
                  <a:srgbClr val="000000"/>
                </a:solidFill>
                <a:latin typeface="Verdana"/>
                <a:ea typeface="ＭＳ Ｐゴシック" pitchFamily="-106" charset="-128"/>
              </a:rPr>
              <a:t>Staff capacity.</a:t>
            </a:r>
          </a:p>
          <a:p>
            <a:pPr lvl="2" eaLnBrk="0" hangingPunct="0">
              <a:buBlip>
                <a:blip r:embed="rId2"/>
              </a:buBlip>
            </a:pPr>
            <a:endParaRPr lang="en-US" sz="1600" dirty="0">
              <a:solidFill>
                <a:srgbClr val="000000"/>
              </a:solidFill>
              <a:latin typeface="Verdana"/>
              <a:ea typeface="ＭＳ Ｐゴシック" pitchFamily="-106" charset="-128"/>
            </a:endParaRPr>
          </a:p>
          <a:p>
            <a:pPr lvl="1" eaLnBrk="0" hangingPunct="0">
              <a:buBlip>
                <a:blip r:embed="rId2"/>
              </a:buBlip>
            </a:pPr>
            <a:r>
              <a:rPr lang="en-US" sz="1600" dirty="0">
                <a:solidFill>
                  <a:srgbClr val="000000"/>
                </a:solidFill>
                <a:latin typeface="Verdana"/>
                <a:ea typeface="ＭＳ Ｐゴシック" pitchFamily="-106" charset="-128"/>
              </a:rPr>
              <a:t>Do you have any other recommendations or questions that you want the implementation team to consider?</a:t>
            </a:r>
          </a:p>
        </p:txBody>
      </p:sp>
      <p:sp>
        <p:nvSpPr>
          <p:cNvPr id="5" name="Title 4"/>
          <p:cNvSpPr>
            <a:spLocks noGrp="1"/>
          </p:cNvSpPr>
          <p:nvPr>
            <p:ph type="title"/>
          </p:nvPr>
        </p:nvSpPr>
        <p:spPr/>
        <p:txBody>
          <a:bodyPr/>
          <a:lstStyle/>
          <a:p>
            <a:r>
              <a:rPr lang="en-US" sz="3200" dirty="0">
                <a:solidFill>
                  <a:srgbClr val="FFFFFF"/>
                </a:solidFill>
                <a:latin typeface="Verdana" pitchFamily="-106" charset="0"/>
                <a:ea typeface="ＭＳ Ｐゴシック" pitchFamily="-106" charset="-128"/>
              </a:rPr>
              <a:t>Four Key Questions</a:t>
            </a:r>
            <a:endParaRPr lang="en-US" dirty="0"/>
          </a:p>
        </p:txBody>
      </p:sp>
    </p:spTree>
    <p:extLst>
      <p:ext uri="{BB962C8B-B14F-4D97-AF65-F5344CB8AC3E}">
        <p14:creationId xmlns:p14="http://schemas.microsoft.com/office/powerpoint/2010/main" val="3259829817"/>
      </p:ext>
    </p:extLst>
  </p:cSld>
  <p:clrMapOvr>
    <a:masterClrMapping/>
  </p:clrMapOvr>
  <p:timing>
    <p:tnLst>
      <p:par>
        <p:cTn id="1" dur="indefinite" restart="never" nodeType="tmRoot"/>
      </p:par>
    </p:tn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fld id="{5D3DA26C-6B63-49B3-AD9F-F13B143260BF}" type="datetime1">
              <a:rPr lang="en-US" smtClean="0"/>
              <a:t>12/2/2014</a:t>
            </a:fld>
            <a:endParaRPr lang="en-US" dirty="0"/>
          </a:p>
        </p:txBody>
      </p:sp>
      <p:sp>
        <p:nvSpPr>
          <p:cNvPr id="3" name="Slide Number Placeholder 2"/>
          <p:cNvSpPr>
            <a:spLocks noGrp="1"/>
          </p:cNvSpPr>
          <p:nvPr>
            <p:ph type="sldNum" sz="quarter" idx="12"/>
          </p:nvPr>
        </p:nvSpPr>
        <p:spPr/>
        <p:txBody>
          <a:bodyPr/>
          <a:lstStyle/>
          <a:p>
            <a:pPr>
              <a:defRPr/>
            </a:pPr>
            <a:fld id="{9C10EB89-1475-4332-AC66-2657F847E4F2}" type="slidenum">
              <a:rPr lang="en-US" smtClean="0"/>
              <a:pPr>
                <a:defRPr/>
              </a:pPr>
              <a:t>100</a:t>
            </a:fld>
            <a:endParaRPr lang="en-US" dirty="0"/>
          </a:p>
        </p:txBody>
      </p:sp>
      <p:sp>
        <p:nvSpPr>
          <p:cNvPr id="4" name="Content Placeholder 3"/>
          <p:cNvSpPr>
            <a:spLocks noGrp="1"/>
          </p:cNvSpPr>
          <p:nvPr>
            <p:ph sz="quarter" idx="13"/>
          </p:nvPr>
        </p:nvSpPr>
        <p:spPr/>
        <p:txBody>
          <a:bodyPr/>
          <a:lstStyle/>
          <a:p>
            <a:pPr marR="457200" lvl="0">
              <a:lnSpc>
                <a:spcPct val="115000"/>
              </a:lnSpc>
              <a:spcBef>
                <a:spcPts val="0"/>
              </a:spcBef>
              <a:spcAft>
                <a:spcPts val="0"/>
              </a:spcAft>
              <a:buFont typeface="Symbol"/>
              <a:buChar char=""/>
              <a:tabLst>
                <a:tab pos="228600" algn="l"/>
                <a:tab pos="685800" algn="l"/>
                <a:tab pos="914400" algn="l"/>
                <a:tab pos="1371600" algn="l"/>
              </a:tabLst>
            </a:pPr>
            <a:r>
              <a:rPr lang="en-US" sz="1800" dirty="0">
                <a:ea typeface="Calibri"/>
                <a:cs typeface="Times New Roman"/>
              </a:rPr>
              <a:t>Amended § 6349 (relating to penalties) to:</a:t>
            </a:r>
          </a:p>
          <a:p>
            <a:pPr marL="457200" marR="0">
              <a:lnSpc>
                <a:spcPct val="115000"/>
              </a:lnSpc>
              <a:spcBef>
                <a:spcPts val="0"/>
              </a:spcBef>
              <a:spcAft>
                <a:spcPts val="0"/>
              </a:spcAft>
            </a:pPr>
            <a:endParaRPr lang="en-US" sz="1800" dirty="0">
              <a:ea typeface="Calibri"/>
              <a:cs typeface="Times New Roman"/>
            </a:endParaRPr>
          </a:p>
          <a:p>
            <a:pPr marR="457200" lvl="1">
              <a:lnSpc>
                <a:spcPct val="115000"/>
              </a:lnSpc>
              <a:spcBef>
                <a:spcPts val="0"/>
              </a:spcBef>
              <a:spcAft>
                <a:spcPts val="0"/>
              </a:spcAft>
              <a:buFont typeface="Courier New"/>
              <a:buChar char="o"/>
              <a:tabLst>
                <a:tab pos="228600" algn="l"/>
                <a:tab pos="685800" algn="l"/>
                <a:tab pos="914400" algn="l"/>
                <a:tab pos="1371600" algn="l"/>
              </a:tabLst>
            </a:pPr>
            <a:r>
              <a:rPr lang="en-US" sz="1800" dirty="0">
                <a:ea typeface="Calibri"/>
                <a:cs typeface="Times New Roman"/>
              </a:rPr>
              <a:t>Increase the penalty for failure to amend or expunge information to a misdemeanor of the third degree for the first violation and a misdemeanor of the second degree for a second or subsequent violation. </a:t>
            </a:r>
          </a:p>
          <a:p>
            <a:pPr marR="457200" lvl="1">
              <a:lnSpc>
                <a:spcPct val="115000"/>
              </a:lnSpc>
              <a:spcBef>
                <a:spcPts val="0"/>
              </a:spcBef>
              <a:spcAft>
                <a:spcPts val="0"/>
              </a:spcAft>
              <a:buFont typeface="Courier New"/>
              <a:buChar char="o"/>
              <a:tabLst>
                <a:tab pos="228600" algn="l"/>
                <a:tab pos="685800" algn="l"/>
                <a:tab pos="914400" algn="l"/>
                <a:tab pos="1371600" algn="l"/>
              </a:tabLst>
            </a:pPr>
            <a:r>
              <a:rPr lang="en-US" sz="1800" dirty="0">
                <a:ea typeface="Calibri"/>
                <a:cs typeface="Times New Roman"/>
              </a:rPr>
              <a:t>Increase the penalty for persons who willfully fail to obey a final order of the Secretary or designated agent of the Secretary to amend of expunge the summary of a report in the statewide database or the contents of any report filed pursuant to § 6313 to a misdemeanor of the third degree.</a:t>
            </a:r>
          </a:p>
          <a:p>
            <a:pPr marR="457200" lvl="1">
              <a:lnSpc>
                <a:spcPct val="115000"/>
              </a:lnSpc>
              <a:spcBef>
                <a:spcPts val="0"/>
              </a:spcBef>
              <a:spcAft>
                <a:spcPts val="0"/>
              </a:spcAft>
              <a:buFont typeface="Courier New"/>
              <a:buChar char="o"/>
              <a:tabLst>
                <a:tab pos="228600" algn="l"/>
                <a:tab pos="685800" algn="l"/>
                <a:tab pos="914400" algn="l"/>
                <a:tab pos="1371600" algn="l"/>
              </a:tabLst>
            </a:pPr>
            <a:r>
              <a:rPr lang="en-US" sz="1800" dirty="0">
                <a:ea typeface="Calibri"/>
                <a:cs typeface="Times New Roman"/>
              </a:rPr>
              <a:t>Increase the penalty for a person who willfully releases or permits the release of any information in the statewide database or county records to persons or agencies not permitted to receive the information to a misdemeanor of the second degree.</a:t>
            </a:r>
          </a:p>
          <a:p>
            <a:pPr marL="0" indent="0">
              <a:buNone/>
            </a:pPr>
            <a:endParaRPr lang="en-US" dirty="0"/>
          </a:p>
        </p:txBody>
      </p:sp>
      <p:sp>
        <p:nvSpPr>
          <p:cNvPr id="5" name="Title 4"/>
          <p:cNvSpPr>
            <a:spLocks noGrp="1"/>
          </p:cNvSpPr>
          <p:nvPr>
            <p:ph type="title"/>
          </p:nvPr>
        </p:nvSpPr>
        <p:spPr/>
        <p:txBody>
          <a:bodyPr/>
          <a:lstStyle/>
          <a:p>
            <a:pPr lvl="1" algn="l"/>
            <a:r>
              <a:rPr lang="en-US" sz="2000" dirty="0">
                <a:solidFill>
                  <a:schemeClr val="bg1"/>
                </a:solidFill>
              </a:rPr>
              <a:t>Statewide Database of Protective Services</a:t>
            </a:r>
            <a:r>
              <a:rPr lang="en-US" sz="2400" dirty="0">
                <a:solidFill>
                  <a:schemeClr val="bg1"/>
                </a:solidFill>
              </a:rPr>
              <a:t/>
            </a:r>
            <a:br>
              <a:rPr lang="en-US" sz="2400" dirty="0">
                <a:solidFill>
                  <a:schemeClr val="bg1"/>
                </a:solidFill>
              </a:rPr>
            </a:br>
            <a:endParaRPr lang="en-US" dirty="0"/>
          </a:p>
        </p:txBody>
      </p:sp>
    </p:spTree>
    <p:extLst>
      <p:ext uri="{BB962C8B-B14F-4D97-AF65-F5344CB8AC3E}">
        <p14:creationId xmlns:p14="http://schemas.microsoft.com/office/powerpoint/2010/main" val="1587457522"/>
      </p:ext>
    </p:extLst>
  </p:cSld>
  <p:clrMapOvr>
    <a:masterClrMapping/>
  </p:clrMapOvr>
  <p:timing>
    <p:tnLst>
      <p:par>
        <p:cTn id="1" dur="indefinite" restart="never" nodeType="tmRoot"/>
      </p:par>
    </p:tnLst>
  </p:timing>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fld id="{5D3DA26C-6B63-49B3-AD9F-F13B143260BF}" type="datetime1">
              <a:rPr lang="en-US" smtClean="0"/>
              <a:t>12/2/2014</a:t>
            </a:fld>
            <a:endParaRPr lang="en-US" dirty="0"/>
          </a:p>
        </p:txBody>
      </p:sp>
      <p:sp>
        <p:nvSpPr>
          <p:cNvPr id="3" name="Slide Number Placeholder 2"/>
          <p:cNvSpPr>
            <a:spLocks noGrp="1"/>
          </p:cNvSpPr>
          <p:nvPr>
            <p:ph type="sldNum" sz="quarter" idx="12"/>
          </p:nvPr>
        </p:nvSpPr>
        <p:spPr/>
        <p:txBody>
          <a:bodyPr/>
          <a:lstStyle/>
          <a:p>
            <a:pPr>
              <a:defRPr/>
            </a:pPr>
            <a:fld id="{9C10EB89-1475-4332-AC66-2657F847E4F2}" type="slidenum">
              <a:rPr lang="en-US" smtClean="0"/>
              <a:pPr>
                <a:defRPr/>
              </a:pPr>
              <a:t>101</a:t>
            </a:fld>
            <a:endParaRPr lang="en-US" dirty="0"/>
          </a:p>
        </p:txBody>
      </p:sp>
      <p:sp>
        <p:nvSpPr>
          <p:cNvPr id="4" name="Content Placeholder 3"/>
          <p:cNvSpPr>
            <a:spLocks noGrp="1"/>
          </p:cNvSpPr>
          <p:nvPr>
            <p:ph sz="quarter" idx="13"/>
          </p:nvPr>
        </p:nvSpPr>
        <p:spPr>
          <a:xfrm>
            <a:off x="304800" y="1371600"/>
            <a:ext cx="8382000" cy="4724400"/>
          </a:xfrm>
        </p:spPr>
        <p:txBody>
          <a:bodyPr/>
          <a:lstStyle/>
          <a:p>
            <a:pPr marR="457200" lvl="1">
              <a:lnSpc>
                <a:spcPct val="115000"/>
              </a:lnSpc>
              <a:spcBef>
                <a:spcPts val="0"/>
              </a:spcBef>
              <a:spcAft>
                <a:spcPts val="0"/>
              </a:spcAft>
              <a:buFont typeface="Courier New"/>
              <a:buChar char="o"/>
              <a:tabLst>
                <a:tab pos="228600" algn="l"/>
                <a:tab pos="685800" algn="l"/>
                <a:tab pos="914400" algn="l"/>
                <a:tab pos="1371600" algn="l"/>
              </a:tabLst>
            </a:pPr>
            <a:r>
              <a:rPr lang="en-US" sz="1400" dirty="0">
                <a:ea typeface="Calibri"/>
                <a:cs typeface="Times New Roman"/>
              </a:rPr>
              <a:t>Added (B.1) (relating to unauthorized access or use of information) to:</a:t>
            </a:r>
          </a:p>
          <a:p>
            <a:pPr marL="114300" marR="0" indent="0">
              <a:lnSpc>
                <a:spcPct val="115000"/>
              </a:lnSpc>
              <a:spcBef>
                <a:spcPts val="0"/>
              </a:spcBef>
              <a:spcAft>
                <a:spcPts val="0"/>
              </a:spcAft>
              <a:buNone/>
              <a:tabLst>
                <a:tab pos="914400" algn="l"/>
              </a:tabLst>
            </a:pPr>
            <a:r>
              <a:rPr lang="en-US" sz="1400" dirty="0">
                <a:ea typeface="Calibri"/>
                <a:cs typeface="Times New Roman"/>
              </a:rPr>
              <a:t>	</a:t>
            </a:r>
          </a:p>
          <a:p>
            <a:pPr marR="457200" lvl="2">
              <a:lnSpc>
                <a:spcPct val="115000"/>
              </a:lnSpc>
              <a:spcBef>
                <a:spcPts val="0"/>
              </a:spcBef>
              <a:spcAft>
                <a:spcPts val="0"/>
              </a:spcAft>
              <a:buFont typeface="Wingdings"/>
              <a:buChar char=""/>
              <a:tabLst>
                <a:tab pos="228600" algn="l"/>
                <a:tab pos="685800" algn="l"/>
                <a:tab pos="914400" algn="l"/>
                <a:tab pos="1371600" algn="l"/>
              </a:tabLst>
            </a:pPr>
            <a:r>
              <a:rPr lang="en-US" sz="1400" dirty="0">
                <a:ea typeface="Calibri"/>
                <a:cs typeface="Times New Roman"/>
              </a:rPr>
              <a:t>Establish a penalty of a misdemeanor of the second degree for a person who willfully accesses, attempts to access or uses information in the statewide database for a purpose not authorized under this chapter.</a:t>
            </a:r>
          </a:p>
          <a:p>
            <a:pPr marL="114300" marR="0" indent="0">
              <a:lnSpc>
                <a:spcPct val="115000"/>
              </a:lnSpc>
              <a:spcBef>
                <a:spcPts val="0"/>
              </a:spcBef>
              <a:spcAft>
                <a:spcPts val="0"/>
              </a:spcAft>
              <a:buNone/>
            </a:pPr>
            <a:r>
              <a:rPr lang="en-US" sz="1400" dirty="0">
                <a:ea typeface="Calibri"/>
                <a:cs typeface="Times New Roman"/>
              </a:rPr>
              <a:t> </a:t>
            </a:r>
          </a:p>
          <a:p>
            <a:pPr marR="457200" lvl="2">
              <a:lnSpc>
                <a:spcPct val="115000"/>
              </a:lnSpc>
              <a:spcBef>
                <a:spcPts val="0"/>
              </a:spcBef>
              <a:spcAft>
                <a:spcPts val="0"/>
              </a:spcAft>
              <a:buFont typeface="Wingdings"/>
              <a:buChar char=""/>
              <a:tabLst>
                <a:tab pos="228600" algn="l"/>
                <a:tab pos="685800" algn="l"/>
                <a:tab pos="914400" algn="l"/>
                <a:tab pos="1371600" algn="l"/>
              </a:tabLst>
            </a:pPr>
            <a:r>
              <a:rPr lang="en-US" sz="1400" dirty="0">
                <a:ea typeface="Calibri"/>
                <a:cs typeface="Times New Roman"/>
              </a:rPr>
              <a:t>Establish a penalty of a misdemeanor of the first degree for a person who uses information in the statewide database not authorized under this chapter with the intent to harass, embarrass or harm another person. </a:t>
            </a:r>
          </a:p>
          <a:p>
            <a:pPr marR="457200" lvl="0">
              <a:lnSpc>
                <a:spcPct val="115000"/>
              </a:lnSpc>
              <a:spcBef>
                <a:spcPts val="0"/>
              </a:spcBef>
              <a:spcAft>
                <a:spcPts val="0"/>
              </a:spcAft>
              <a:buFont typeface="Symbol"/>
              <a:buChar char=""/>
              <a:tabLst>
                <a:tab pos="228600" algn="l"/>
                <a:tab pos="685800" algn="l"/>
                <a:tab pos="914400" algn="l"/>
                <a:tab pos="1371600" algn="l"/>
              </a:tabLst>
            </a:pPr>
            <a:endParaRPr lang="en-US" sz="1400" dirty="0">
              <a:ea typeface="Calibri"/>
              <a:cs typeface="Times New Roman"/>
            </a:endParaRPr>
          </a:p>
          <a:p>
            <a:pPr marR="457200" lvl="0">
              <a:lnSpc>
                <a:spcPct val="115000"/>
              </a:lnSpc>
              <a:spcBef>
                <a:spcPts val="0"/>
              </a:spcBef>
              <a:spcAft>
                <a:spcPts val="0"/>
              </a:spcAft>
              <a:buFont typeface="Symbol"/>
              <a:buChar char=""/>
              <a:tabLst>
                <a:tab pos="228600" algn="l"/>
                <a:tab pos="685800" algn="l"/>
                <a:tab pos="914400" algn="l"/>
                <a:tab pos="1371600" algn="l"/>
              </a:tabLst>
            </a:pPr>
            <a:r>
              <a:rPr lang="en-US" sz="1400" dirty="0">
                <a:ea typeface="Calibri"/>
                <a:cs typeface="Times New Roman"/>
              </a:rPr>
              <a:t>Amended § 6375 (c) (relating to assessment for services) to require the county agency to:</a:t>
            </a:r>
          </a:p>
          <a:p>
            <a:pPr marR="457200" lvl="1">
              <a:lnSpc>
                <a:spcPct val="115000"/>
              </a:lnSpc>
              <a:spcBef>
                <a:spcPts val="0"/>
              </a:spcBef>
              <a:spcAft>
                <a:spcPts val="0"/>
              </a:spcAft>
              <a:buFont typeface="Courier New"/>
              <a:buChar char="o"/>
              <a:tabLst>
                <a:tab pos="228600" algn="l"/>
                <a:tab pos="685800" algn="l"/>
                <a:tab pos="914400" algn="l"/>
                <a:tab pos="1371600" algn="l"/>
              </a:tabLst>
            </a:pPr>
            <a:r>
              <a:rPr lang="en-US" sz="1400" dirty="0">
                <a:ea typeface="Calibri"/>
                <a:cs typeface="Times New Roman"/>
              </a:rPr>
              <a:t>Immediately notify the department upon completion of the assessment whether the report was determined to be valid or invalid and whether the family was accepted for services or referred to community services.</a:t>
            </a:r>
          </a:p>
          <a:p>
            <a:pPr marR="457200" lvl="1">
              <a:lnSpc>
                <a:spcPct val="115000"/>
              </a:lnSpc>
              <a:spcBef>
                <a:spcPts val="0"/>
              </a:spcBef>
              <a:spcAft>
                <a:spcPts val="0"/>
              </a:spcAft>
              <a:buFont typeface="Courier New"/>
              <a:buChar char="o"/>
              <a:tabLst>
                <a:tab pos="228600" algn="l"/>
                <a:tab pos="685800" algn="l"/>
                <a:tab pos="914400" algn="l"/>
                <a:tab pos="1371600" algn="l"/>
              </a:tabLst>
            </a:pPr>
            <a:r>
              <a:rPr lang="en-US" sz="1400" dirty="0">
                <a:ea typeface="Calibri"/>
                <a:cs typeface="Times New Roman"/>
              </a:rPr>
              <a:t>Immediately notify the department upon the closure of services for a child or family that has been accepted for services.</a:t>
            </a:r>
          </a:p>
          <a:p>
            <a:pPr lvl="0">
              <a:buNone/>
            </a:pPr>
            <a:endParaRPr lang="en-US" sz="1400" dirty="0"/>
          </a:p>
          <a:p>
            <a:pPr lvl="0">
              <a:buNone/>
            </a:pPr>
            <a:r>
              <a:rPr lang="en-US" sz="1400" dirty="0"/>
              <a:t>Effective December 31, 2014</a:t>
            </a:r>
          </a:p>
          <a:p>
            <a:pPr marL="0" indent="0">
              <a:buNone/>
            </a:pPr>
            <a:endParaRPr lang="en-US" dirty="0"/>
          </a:p>
        </p:txBody>
      </p:sp>
      <p:sp>
        <p:nvSpPr>
          <p:cNvPr id="5" name="Title 4"/>
          <p:cNvSpPr>
            <a:spLocks noGrp="1"/>
          </p:cNvSpPr>
          <p:nvPr>
            <p:ph type="title"/>
          </p:nvPr>
        </p:nvSpPr>
        <p:spPr/>
        <p:txBody>
          <a:bodyPr/>
          <a:lstStyle/>
          <a:p>
            <a:pPr lvl="1" algn="l"/>
            <a:r>
              <a:rPr lang="en-US" sz="2000" dirty="0">
                <a:solidFill>
                  <a:schemeClr val="bg1"/>
                </a:solidFill>
              </a:rPr>
              <a:t>Statewide Database of Protective Services</a:t>
            </a:r>
            <a:r>
              <a:rPr lang="en-US" sz="2400" dirty="0">
                <a:solidFill>
                  <a:schemeClr val="bg1"/>
                </a:solidFill>
              </a:rPr>
              <a:t/>
            </a:r>
            <a:br>
              <a:rPr lang="en-US" sz="2400" dirty="0">
                <a:solidFill>
                  <a:schemeClr val="bg1"/>
                </a:solidFill>
              </a:rPr>
            </a:br>
            <a:endParaRPr lang="en-US" dirty="0"/>
          </a:p>
        </p:txBody>
      </p:sp>
    </p:spTree>
    <p:extLst>
      <p:ext uri="{BB962C8B-B14F-4D97-AF65-F5344CB8AC3E}">
        <p14:creationId xmlns:p14="http://schemas.microsoft.com/office/powerpoint/2010/main" val="2229267354"/>
      </p:ext>
    </p:extLst>
  </p:cSld>
  <p:clrMapOvr>
    <a:masterClrMapping/>
  </p:clrMapOvr>
  <p:timing>
    <p:tnLst>
      <p:par>
        <p:cTn id="1" dur="indefinite" restart="never" nodeType="tmRoot"/>
      </p:par>
    </p:tnLst>
  </p:timing>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fld id="{5D3DA26C-6B63-49B3-AD9F-F13B143260BF}" type="datetime1">
              <a:rPr lang="en-US" smtClean="0"/>
              <a:t>12/2/2014</a:t>
            </a:fld>
            <a:endParaRPr lang="en-US" dirty="0"/>
          </a:p>
        </p:txBody>
      </p:sp>
      <p:sp>
        <p:nvSpPr>
          <p:cNvPr id="3" name="Slide Number Placeholder 2"/>
          <p:cNvSpPr>
            <a:spLocks noGrp="1"/>
          </p:cNvSpPr>
          <p:nvPr>
            <p:ph type="sldNum" sz="quarter" idx="12"/>
          </p:nvPr>
        </p:nvSpPr>
        <p:spPr/>
        <p:txBody>
          <a:bodyPr/>
          <a:lstStyle/>
          <a:p>
            <a:pPr>
              <a:defRPr/>
            </a:pPr>
            <a:fld id="{9C10EB89-1475-4332-AC66-2657F847E4F2}" type="slidenum">
              <a:rPr lang="en-US" smtClean="0"/>
              <a:pPr>
                <a:defRPr/>
              </a:pPr>
              <a:t>102</a:t>
            </a:fld>
            <a:endParaRPr lang="en-US" dirty="0"/>
          </a:p>
        </p:txBody>
      </p:sp>
      <p:sp>
        <p:nvSpPr>
          <p:cNvPr id="4" name="Content Placeholder 3"/>
          <p:cNvSpPr>
            <a:spLocks noGrp="1"/>
          </p:cNvSpPr>
          <p:nvPr>
            <p:ph sz="quarter" idx="13"/>
          </p:nvPr>
        </p:nvSpPr>
        <p:spPr/>
        <p:txBody>
          <a:bodyPr/>
          <a:lstStyle/>
          <a:p>
            <a:endParaRPr lang="en-US" dirty="0" smtClean="0"/>
          </a:p>
          <a:p>
            <a:r>
              <a:rPr lang="en-US" dirty="0" smtClean="0"/>
              <a:t>Amended </a:t>
            </a:r>
            <a:r>
              <a:rPr lang="en-US" dirty="0"/>
              <a:t>§ 6347 (relating to reports to Governor and General Assembly) to include reports of general protective services in the Department’s Annual Child Abuse Report.</a:t>
            </a:r>
          </a:p>
          <a:p>
            <a:pPr lvl="0">
              <a:buNone/>
            </a:pPr>
            <a:endParaRPr lang="en-US" dirty="0"/>
          </a:p>
          <a:p>
            <a:pPr lvl="0">
              <a:buNone/>
            </a:pPr>
            <a:endParaRPr lang="en-US" dirty="0"/>
          </a:p>
          <a:p>
            <a:pPr lvl="0">
              <a:buNone/>
            </a:pPr>
            <a:endParaRPr lang="en-US" dirty="0"/>
          </a:p>
          <a:p>
            <a:pPr lvl="0">
              <a:buNone/>
            </a:pPr>
            <a:endParaRPr lang="en-US" dirty="0"/>
          </a:p>
          <a:p>
            <a:pPr lvl="0">
              <a:buNone/>
            </a:pPr>
            <a:r>
              <a:rPr lang="en-US" sz="1800" dirty="0"/>
              <a:t>Effective December 31, 2014</a:t>
            </a:r>
          </a:p>
          <a:p>
            <a:pPr marL="0" indent="0">
              <a:buNone/>
            </a:pPr>
            <a:endParaRPr lang="en-US" dirty="0"/>
          </a:p>
        </p:txBody>
      </p:sp>
      <p:sp>
        <p:nvSpPr>
          <p:cNvPr id="5" name="Title 4"/>
          <p:cNvSpPr>
            <a:spLocks noGrp="1"/>
          </p:cNvSpPr>
          <p:nvPr>
            <p:ph type="title"/>
          </p:nvPr>
        </p:nvSpPr>
        <p:spPr/>
        <p:txBody>
          <a:bodyPr/>
          <a:lstStyle/>
          <a:p>
            <a:pPr lvl="1" algn="l"/>
            <a:r>
              <a:rPr lang="en-US" sz="2000" dirty="0">
                <a:solidFill>
                  <a:schemeClr val="bg1"/>
                </a:solidFill>
              </a:rPr>
              <a:t>Statewide Database of Protective Services</a:t>
            </a:r>
            <a:r>
              <a:rPr lang="en-US" sz="2400" dirty="0">
                <a:solidFill>
                  <a:schemeClr val="bg1"/>
                </a:solidFill>
              </a:rPr>
              <a:t/>
            </a:r>
            <a:br>
              <a:rPr lang="en-US" sz="2400" dirty="0">
                <a:solidFill>
                  <a:schemeClr val="bg1"/>
                </a:solidFill>
              </a:rPr>
            </a:br>
            <a:endParaRPr lang="en-US" dirty="0"/>
          </a:p>
        </p:txBody>
      </p:sp>
    </p:spTree>
    <p:extLst>
      <p:ext uri="{BB962C8B-B14F-4D97-AF65-F5344CB8AC3E}">
        <p14:creationId xmlns:p14="http://schemas.microsoft.com/office/powerpoint/2010/main" val="997416714"/>
      </p:ext>
    </p:extLst>
  </p:cSld>
  <p:clrMapOvr>
    <a:masterClrMapping/>
  </p:clrMapOvr>
  <p:timing>
    <p:tnLst>
      <p:par>
        <p:cTn id="1" dur="indefinite" restart="never" nodeType="tmRoot"/>
      </p:par>
    </p:tnLst>
  </p:timing>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fld id="{5D3DA26C-6B63-49B3-AD9F-F13B143260BF}" type="datetime1">
              <a:rPr lang="en-US" smtClean="0"/>
              <a:t>12/2/2014</a:t>
            </a:fld>
            <a:endParaRPr lang="en-US" dirty="0"/>
          </a:p>
        </p:txBody>
      </p:sp>
      <p:sp>
        <p:nvSpPr>
          <p:cNvPr id="3" name="Slide Number Placeholder 2"/>
          <p:cNvSpPr>
            <a:spLocks noGrp="1"/>
          </p:cNvSpPr>
          <p:nvPr>
            <p:ph type="sldNum" sz="quarter" idx="12"/>
          </p:nvPr>
        </p:nvSpPr>
        <p:spPr/>
        <p:txBody>
          <a:bodyPr/>
          <a:lstStyle/>
          <a:p>
            <a:pPr>
              <a:defRPr/>
            </a:pPr>
            <a:fld id="{9C10EB89-1475-4332-AC66-2657F847E4F2}" type="slidenum">
              <a:rPr lang="en-US" smtClean="0"/>
              <a:pPr>
                <a:defRPr/>
              </a:pPr>
              <a:t>103</a:t>
            </a:fld>
            <a:endParaRPr lang="en-US" dirty="0"/>
          </a:p>
        </p:txBody>
      </p:sp>
      <p:sp>
        <p:nvSpPr>
          <p:cNvPr id="4" name="Content Placeholder 3"/>
          <p:cNvSpPr>
            <a:spLocks noGrp="1"/>
          </p:cNvSpPr>
          <p:nvPr>
            <p:ph sz="quarter" idx="13"/>
          </p:nvPr>
        </p:nvSpPr>
        <p:spPr/>
        <p:txBody>
          <a:bodyPr/>
          <a:lstStyle/>
          <a:p>
            <a:pPr lvl="1"/>
            <a:endParaRPr lang="en-US" dirty="0" smtClean="0"/>
          </a:p>
          <a:p>
            <a:pPr lvl="1"/>
            <a:r>
              <a:rPr lang="en-US" sz="2800" dirty="0" smtClean="0"/>
              <a:t>Broadens </a:t>
            </a:r>
            <a:r>
              <a:rPr lang="en-US" sz="2800" dirty="0"/>
              <a:t>the definition of child care service to include day care services or programs that are offered by a school. </a:t>
            </a:r>
          </a:p>
          <a:p>
            <a:pPr lvl="1"/>
            <a:r>
              <a:rPr lang="en-US" sz="2800" dirty="0"/>
              <a:t>Previously these programs were excluded from the definition of child care services.</a:t>
            </a:r>
          </a:p>
          <a:p>
            <a:pPr lvl="1"/>
            <a:r>
              <a:rPr lang="en-US" sz="2800" dirty="0"/>
              <a:t>The definition of child care services is primarily used as it relates to completion of clearances</a:t>
            </a:r>
            <a:r>
              <a:rPr lang="en-US" dirty="0"/>
              <a:t>.</a:t>
            </a:r>
          </a:p>
          <a:p>
            <a:pPr marL="0" indent="0">
              <a:buNone/>
            </a:pPr>
            <a:endParaRPr lang="en-US" dirty="0"/>
          </a:p>
        </p:txBody>
      </p:sp>
      <p:sp>
        <p:nvSpPr>
          <p:cNvPr id="5" name="Title 4"/>
          <p:cNvSpPr>
            <a:spLocks noGrp="1"/>
          </p:cNvSpPr>
          <p:nvPr>
            <p:ph type="title"/>
          </p:nvPr>
        </p:nvSpPr>
        <p:spPr/>
        <p:txBody>
          <a:bodyPr/>
          <a:lstStyle/>
          <a:p>
            <a:pPr lvl="1" algn="l"/>
            <a:r>
              <a:rPr lang="en-US" sz="1800" dirty="0">
                <a:solidFill>
                  <a:schemeClr val="bg1"/>
                </a:solidFill>
              </a:rPr>
              <a:t>CPSL Definitions (§6303) – Child Care Service</a:t>
            </a:r>
            <a:r>
              <a:rPr lang="en-US" sz="2000" dirty="0">
                <a:solidFill>
                  <a:schemeClr val="bg1"/>
                </a:solidFill>
              </a:rPr>
              <a:t/>
            </a:r>
            <a:br>
              <a:rPr lang="en-US" sz="2000" dirty="0">
                <a:solidFill>
                  <a:schemeClr val="bg1"/>
                </a:solidFill>
              </a:rPr>
            </a:br>
            <a:endParaRPr lang="en-US" dirty="0"/>
          </a:p>
        </p:txBody>
      </p:sp>
    </p:spTree>
    <p:extLst>
      <p:ext uri="{BB962C8B-B14F-4D97-AF65-F5344CB8AC3E}">
        <p14:creationId xmlns:p14="http://schemas.microsoft.com/office/powerpoint/2010/main" val="3431735743"/>
      </p:ext>
    </p:extLst>
  </p:cSld>
  <p:clrMapOvr>
    <a:masterClrMapping/>
  </p:clrMapOvr>
  <p:timing>
    <p:tnLst>
      <p:par>
        <p:cTn id="1" dur="indefinite" restart="never" nodeType="tmRoot"/>
      </p:par>
    </p:tnLst>
  </p:timing>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fld id="{5D3DA26C-6B63-49B3-AD9F-F13B143260BF}" type="datetime1">
              <a:rPr lang="en-US" smtClean="0"/>
              <a:t>12/2/2014</a:t>
            </a:fld>
            <a:endParaRPr lang="en-US" dirty="0"/>
          </a:p>
        </p:txBody>
      </p:sp>
      <p:sp>
        <p:nvSpPr>
          <p:cNvPr id="3" name="Slide Number Placeholder 2"/>
          <p:cNvSpPr>
            <a:spLocks noGrp="1"/>
          </p:cNvSpPr>
          <p:nvPr>
            <p:ph type="sldNum" sz="quarter" idx="12"/>
          </p:nvPr>
        </p:nvSpPr>
        <p:spPr/>
        <p:txBody>
          <a:bodyPr/>
          <a:lstStyle/>
          <a:p>
            <a:pPr>
              <a:defRPr/>
            </a:pPr>
            <a:fld id="{9C10EB89-1475-4332-AC66-2657F847E4F2}" type="slidenum">
              <a:rPr lang="en-US" smtClean="0"/>
              <a:pPr>
                <a:defRPr/>
              </a:pPr>
              <a:t>104</a:t>
            </a:fld>
            <a:endParaRPr lang="en-US" dirty="0"/>
          </a:p>
        </p:txBody>
      </p:sp>
      <p:sp>
        <p:nvSpPr>
          <p:cNvPr id="4" name="Content Placeholder 3"/>
          <p:cNvSpPr>
            <a:spLocks noGrp="1"/>
          </p:cNvSpPr>
          <p:nvPr>
            <p:ph sz="quarter" idx="13"/>
          </p:nvPr>
        </p:nvSpPr>
        <p:spPr/>
        <p:txBody>
          <a:bodyPr/>
          <a:lstStyle/>
          <a:p>
            <a:pPr lvl="0" eaLnBrk="0" hangingPunct="0"/>
            <a:r>
              <a:rPr lang="en-US" sz="1600" dirty="0">
                <a:solidFill>
                  <a:srgbClr val="000000"/>
                </a:solidFill>
                <a:latin typeface="Verdana"/>
                <a:ea typeface="ＭＳ Ｐゴシック" pitchFamily="-106" charset="-128"/>
              </a:rPr>
              <a:t>Adds employees 14 years of age or older applying for a position that is responsible for the welfare of a child or has direct contact with children.</a:t>
            </a:r>
          </a:p>
          <a:p>
            <a:pPr lvl="0" eaLnBrk="0" hangingPunct="0"/>
            <a:r>
              <a:rPr lang="en-US" sz="1600" dirty="0">
                <a:solidFill>
                  <a:srgbClr val="000000"/>
                </a:solidFill>
                <a:latin typeface="Verdana"/>
                <a:ea typeface="ＭＳ Ｐゴシック" pitchFamily="-106" charset="-128"/>
              </a:rPr>
              <a:t>School employees</a:t>
            </a:r>
          </a:p>
          <a:p>
            <a:pPr lvl="1" eaLnBrk="0" hangingPunct="0">
              <a:buBlip>
                <a:blip r:embed="rId2"/>
              </a:buBlip>
            </a:pPr>
            <a:r>
              <a:rPr lang="en-US" sz="1600" dirty="0">
                <a:solidFill>
                  <a:srgbClr val="000000"/>
                </a:solidFill>
                <a:latin typeface="Verdana"/>
                <a:ea typeface="ＭＳ Ｐゴシック" pitchFamily="-106" charset="-128"/>
              </a:rPr>
              <a:t>Governed by Public School Code must get </a:t>
            </a:r>
            <a:r>
              <a:rPr lang="en-US" sz="1600" dirty="0" err="1">
                <a:solidFill>
                  <a:srgbClr val="000000"/>
                </a:solidFill>
                <a:latin typeface="Verdana"/>
                <a:ea typeface="ＭＳ Ｐゴシック" pitchFamily="-106" charset="-128"/>
              </a:rPr>
              <a:t>ChildLine</a:t>
            </a:r>
            <a:r>
              <a:rPr lang="en-US" sz="1600" dirty="0">
                <a:solidFill>
                  <a:srgbClr val="000000"/>
                </a:solidFill>
                <a:latin typeface="Verdana"/>
                <a:ea typeface="ＭＳ Ｐゴシック" pitchFamily="-106" charset="-128"/>
              </a:rPr>
              <a:t> Clearance</a:t>
            </a:r>
          </a:p>
          <a:p>
            <a:pPr lvl="1" eaLnBrk="0" hangingPunct="0">
              <a:buBlip>
                <a:blip r:embed="rId2"/>
              </a:buBlip>
            </a:pPr>
            <a:r>
              <a:rPr lang="en-US" sz="1600" dirty="0">
                <a:solidFill>
                  <a:srgbClr val="000000"/>
                </a:solidFill>
                <a:latin typeface="Verdana"/>
                <a:ea typeface="ＭＳ Ｐゴシック" pitchFamily="-106" charset="-128"/>
              </a:rPr>
              <a:t>Not governed by Public School Code must get </a:t>
            </a:r>
            <a:r>
              <a:rPr lang="en-US" sz="1600" dirty="0" err="1">
                <a:solidFill>
                  <a:srgbClr val="000000"/>
                </a:solidFill>
                <a:latin typeface="Verdana"/>
                <a:ea typeface="ＭＳ Ｐゴシック" pitchFamily="-106" charset="-128"/>
              </a:rPr>
              <a:t>ChildLine</a:t>
            </a:r>
            <a:r>
              <a:rPr lang="en-US" sz="1600" dirty="0">
                <a:solidFill>
                  <a:srgbClr val="000000"/>
                </a:solidFill>
                <a:latin typeface="Verdana"/>
                <a:ea typeface="ＭＳ Ｐゴシック" pitchFamily="-106" charset="-128"/>
              </a:rPr>
              <a:t>, PSP and FBI</a:t>
            </a:r>
          </a:p>
          <a:p>
            <a:pPr lvl="2" eaLnBrk="0" hangingPunct="0">
              <a:buBlip>
                <a:blip r:embed="rId2"/>
              </a:buBlip>
            </a:pPr>
            <a:r>
              <a:rPr lang="en-US" sz="1600" dirty="0">
                <a:solidFill>
                  <a:srgbClr val="000000"/>
                </a:solidFill>
                <a:latin typeface="Verdana"/>
                <a:ea typeface="ＭＳ Ｐゴシック" pitchFamily="-106" charset="-128"/>
              </a:rPr>
              <a:t>School employees not governed by the Public School Code will have 1 year (December 31, 2015) to come into compliance</a:t>
            </a:r>
          </a:p>
          <a:p>
            <a:pPr lvl="0" eaLnBrk="0" hangingPunct="0"/>
            <a:r>
              <a:rPr lang="en-US" sz="1600" dirty="0">
                <a:solidFill>
                  <a:srgbClr val="000000"/>
                </a:solidFill>
                <a:latin typeface="Verdana"/>
                <a:ea typeface="ＭＳ Ｐゴシック" pitchFamily="-106" charset="-128"/>
              </a:rPr>
              <a:t>Ensures consistent clearance requirement for all child care providers.</a:t>
            </a:r>
          </a:p>
          <a:p>
            <a:pPr lvl="0" eaLnBrk="0" hangingPunct="0"/>
            <a:r>
              <a:rPr lang="en-US" sz="1600" dirty="0">
                <a:solidFill>
                  <a:srgbClr val="000000"/>
                </a:solidFill>
                <a:latin typeface="Verdana"/>
                <a:ea typeface="ＭＳ Ｐゴシック" pitchFamily="-106" charset="-128"/>
              </a:rPr>
              <a:t>Amends FBI clearance language to comply with federal law, no change operationally.</a:t>
            </a:r>
          </a:p>
          <a:p>
            <a:pPr lvl="0" eaLnBrk="0" hangingPunct="0"/>
            <a:r>
              <a:rPr lang="en-US" sz="1600" dirty="0">
                <a:solidFill>
                  <a:srgbClr val="000000"/>
                </a:solidFill>
                <a:latin typeface="Verdana"/>
                <a:ea typeface="Calibri"/>
                <a:cs typeface="Times New Roman"/>
              </a:rPr>
              <a:t>Amended § 6344 (b)(2) (relating to information relating to prospective child-care personnel) for a certification from the department to state whether the applicant is named in the statewide database as the alleged perpetrator in a pending child abuse investigation. </a:t>
            </a:r>
          </a:p>
          <a:p>
            <a:pPr lvl="0" eaLnBrk="0" hangingPunct="0"/>
            <a:r>
              <a:rPr lang="en-US" sz="1600" dirty="0">
                <a:solidFill>
                  <a:srgbClr val="000000"/>
                </a:solidFill>
                <a:latin typeface="Verdana"/>
                <a:ea typeface="Calibri"/>
                <a:cs typeface="Times New Roman"/>
              </a:rPr>
              <a:t>Added (H.1) (relating to form of payment) has been added to allow for payments for Pennsylvania Child Abuse Registry Checks to me made by check, money order, credit card or debit card.</a:t>
            </a:r>
          </a:p>
        </p:txBody>
      </p:sp>
      <p:sp>
        <p:nvSpPr>
          <p:cNvPr id="5" name="Title 4"/>
          <p:cNvSpPr>
            <a:spLocks noGrp="1"/>
          </p:cNvSpPr>
          <p:nvPr>
            <p:ph type="title"/>
          </p:nvPr>
        </p:nvSpPr>
        <p:spPr/>
        <p:txBody>
          <a:bodyPr/>
          <a:lstStyle/>
          <a:p>
            <a:r>
              <a:rPr lang="en-US" dirty="0">
                <a:latin typeface="Verdana" pitchFamily="34" charset="0"/>
              </a:rPr>
              <a:t>Clearances (§6344)</a:t>
            </a:r>
            <a:endParaRPr lang="en-US" dirty="0"/>
          </a:p>
        </p:txBody>
      </p:sp>
    </p:spTree>
    <p:extLst>
      <p:ext uri="{BB962C8B-B14F-4D97-AF65-F5344CB8AC3E}">
        <p14:creationId xmlns:p14="http://schemas.microsoft.com/office/powerpoint/2010/main" val="2844458451"/>
      </p:ext>
    </p:extLst>
  </p:cSld>
  <p:clrMapOvr>
    <a:masterClrMapping/>
  </p:clrMapOvr>
  <p:timing>
    <p:tnLst>
      <p:par>
        <p:cTn id="1" dur="indefinite" restart="never" nodeType="tmRoot"/>
      </p:par>
    </p:tnLst>
  </p:timing>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fld id="{5D3DA26C-6B63-49B3-AD9F-F13B143260BF}" type="datetime1">
              <a:rPr lang="en-US" smtClean="0"/>
              <a:t>12/2/2014</a:t>
            </a:fld>
            <a:endParaRPr lang="en-US" dirty="0"/>
          </a:p>
        </p:txBody>
      </p:sp>
      <p:sp>
        <p:nvSpPr>
          <p:cNvPr id="3" name="Slide Number Placeholder 2"/>
          <p:cNvSpPr>
            <a:spLocks noGrp="1"/>
          </p:cNvSpPr>
          <p:nvPr>
            <p:ph type="sldNum" sz="quarter" idx="12"/>
          </p:nvPr>
        </p:nvSpPr>
        <p:spPr/>
        <p:txBody>
          <a:bodyPr/>
          <a:lstStyle/>
          <a:p>
            <a:pPr>
              <a:defRPr/>
            </a:pPr>
            <a:fld id="{9C10EB89-1475-4332-AC66-2657F847E4F2}" type="slidenum">
              <a:rPr lang="en-US" smtClean="0"/>
              <a:pPr>
                <a:defRPr/>
              </a:pPr>
              <a:t>105</a:t>
            </a:fld>
            <a:endParaRPr lang="en-US" dirty="0"/>
          </a:p>
        </p:txBody>
      </p:sp>
      <p:sp>
        <p:nvSpPr>
          <p:cNvPr id="4" name="Content Placeholder 3"/>
          <p:cNvSpPr>
            <a:spLocks noGrp="1"/>
          </p:cNvSpPr>
          <p:nvPr>
            <p:ph sz="quarter" idx="13"/>
          </p:nvPr>
        </p:nvSpPr>
        <p:spPr/>
        <p:txBody>
          <a:bodyPr/>
          <a:lstStyle/>
          <a:p>
            <a:pPr lvl="0" eaLnBrk="0" hangingPunct="0"/>
            <a:r>
              <a:rPr lang="en-US" sz="1600" dirty="0">
                <a:solidFill>
                  <a:srgbClr val="000000"/>
                </a:solidFill>
                <a:latin typeface="Verdana"/>
                <a:ea typeface="ＭＳ Ｐゴシック" pitchFamily="-106" charset="-128"/>
              </a:rPr>
              <a:t>Employees must report changes in clearance status within 72 hours</a:t>
            </a:r>
          </a:p>
          <a:p>
            <a:pPr lvl="1" eaLnBrk="0" hangingPunct="0">
              <a:buBlip>
                <a:blip r:embed="rId2"/>
              </a:buBlip>
            </a:pPr>
            <a:r>
              <a:rPr lang="en-US" sz="1600" dirty="0">
                <a:solidFill>
                  <a:srgbClr val="000000"/>
                </a:solidFill>
                <a:latin typeface="Verdana"/>
                <a:ea typeface="ＭＳ Ｐゴシック" pitchFamily="-106" charset="-128"/>
              </a:rPr>
              <a:t>Failure to submit the required information could result in:</a:t>
            </a:r>
          </a:p>
          <a:p>
            <a:pPr lvl="2" eaLnBrk="0" hangingPunct="0">
              <a:buBlip>
                <a:blip r:embed="rId2"/>
              </a:buBlip>
            </a:pPr>
            <a:r>
              <a:rPr lang="en-US" sz="1600" dirty="0">
                <a:solidFill>
                  <a:srgbClr val="000000"/>
                </a:solidFill>
                <a:latin typeface="Verdana"/>
                <a:ea typeface="ＭＳ Ｐゴシック" pitchFamily="-106" charset="-128"/>
              </a:rPr>
              <a:t> Misdemeanor of the third degree; and/or</a:t>
            </a:r>
          </a:p>
          <a:p>
            <a:pPr lvl="2" eaLnBrk="0" hangingPunct="0">
              <a:buBlip>
                <a:blip r:embed="rId2"/>
              </a:buBlip>
            </a:pPr>
            <a:r>
              <a:rPr lang="en-US" sz="1600" dirty="0">
                <a:solidFill>
                  <a:srgbClr val="000000"/>
                </a:solidFill>
                <a:latin typeface="Verdana"/>
                <a:ea typeface="ＭＳ Ｐゴシック" pitchFamily="-106" charset="-128"/>
              </a:rPr>
              <a:t> Discipline up to and including termination or denial of employment</a:t>
            </a:r>
          </a:p>
          <a:p>
            <a:pPr lvl="0" eaLnBrk="0" hangingPunct="0"/>
            <a:r>
              <a:rPr lang="en-US" sz="1600" dirty="0">
                <a:solidFill>
                  <a:srgbClr val="000000"/>
                </a:solidFill>
                <a:latin typeface="Verdana"/>
                <a:ea typeface="ＭＳ Ｐゴシック" pitchFamily="-106" charset="-128"/>
              </a:rPr>
              <a:t>Persons responsible for employment decisions who have a reasonable belief that an employee: </a:t>
            </a:r>
          </a:p>
          <a:p>
            <a:pPr lvl="1" eaLnBrk="0" hangingPunct="0">
              <a:buBlip>
                <a:blip r:embed="rId2"/>
              </a:buBlip>
            </a:pPr>
            <a:r>
              <a:rPr lang="en-US" sz="1600" dirty="0">
                <a:solidFill>
                  <a:srgbClr val="000000"/>
                </a:solidFill>
                <a:latin typeface="Verdana"/>
                <a:ea typeface="ＭＳ Ｐゴシック" pitchFamily="-106" charset="-128"/>
              </a:rPr>
              <a:t>was arrested or convicted of an offense that would deny employment; or</a:t>
            </a:r>
          </a:p>
          <a:p>
            <a:pPr lvl="1" eaLnBrk="0" hangingPunct="0">
              <a:buBlip>
                <a:blip r:embed="rId2"/>
              </a:buBlip>
            </a:pPr>
            <a:r>
              <a:rPr lang="en-US" sz="1600" dirty="0">
                <a:solidFill>
                  <a:srgbClr val="000000"/>
                </a:solidFill>
                <a:latin typeface="Verdana"/>
                <a:ea typeface="ＭＳ Ｐゴシック" pitchFamily="-106" charset="-128"/>
              </a:rPr>
              <a:t>named as a perpetrator in an indicated or founded report: </a:t>
            </a:r>
          </a:p>
          <a:p>
            <a:pPr lvl="2" eaLnBrk="0" hangingPunct="0">
              <a:buBlip>
                <a:blip r:embed="rId2"/>
              </a:buBlip>
            </a:pPr>
            <a:r>
              <a:rPr lang="en-US" sz="1600" dirty="0">
                <a:solidFill>
                  <a:srgbClr val="000000"/>
                </a:solidFill>
                <a:latin typeface="Verdana"/>
                <a:ea typeface="ＭＳ Ｐゴシック" pitchFamily="-106" charset="-128"/>
              </a:rPr>
              <a:t>must immediately require the employee to obtain a clearance</a:t>
            </a:r>
          </a:p>
          <a:p>
            <a:pPr lvl="2" eaLnBrk="0" hangingPunct="0">
              <a:buBlip>
                <a:blip r:embed="rId2"/>
              </a:buBlip>
            </a:pPr>
            <a:r>
              <a:rPr lang="en-US" sz="1600" dirty="0">
                <a:solidFill>
                  <a:srgbClr val="000000"/>
                </a:solidFill>
                <a:latin typeface="Verdana"/>
                <a:ea typeface="ＭＳ Ｐゴシック" pitchFamily="-106" charset="-128"/>
              </a:rPr>
              <a:t>cost of clearance is borne by the employing entity</a:t>
            </a:r>
          </a:p>
          <a:p>
            <a:pPr lvl="0" eaLnBrk="0" hangingPunct="0"/>
            <a:r>
              <a:rPr lang="en-US" sz="1600" dirty="0">
                <a:solidFill>
                  <a:srgbClr val="000000"/>
                </a:solidFill>
                <a:latin typeface="Verdana"/>
                <a:ea typeface="ＭＳ Ｐゴシック" pitchFamily="-106" charset="-128"/>
              </a:rPr>
              <a:t>Deleted grandfathering clause if hired prior to 2008</a:t>
            </a:r>
          </a:p>
          <a:p>
            <a:pPr lvl="0" eaLnBrk="0" hangingPunct="0"/>
            <a:r>
              <a:rPr lang="en-US" sz="1600" dirty="0">
                <a:solidFill>
                  <a:srgbClr val="000000"/>
                </a:solidFill>
                <a:latin typeface="Verdana"/>
                <a:ea typeface="ＭＳ Ｐゴシック" pitchFamily="-106" charset="-128"/>
              </a:rPr>
              <a:t>New clearances required when beginning employment with a new agency, institution, organization or other entity </a:t>
            </a:r>
          </a:p>
          <a:p>
            <a:pPr lvl="1" eaLnBrk="0" hangingPunct="0">
              <a:buBlip>
                <a:blip r:embed="rId2"/>
              </a:buBlip>
            </a:pPr>
            <a:r>
              <a:rPr lang="en-US" sz="1600" dirty="0">
                <a:solidFill>
                  <a:srgbClr val="000000"/>
                </a:solidFill>
                <a:latin typeface="Verdana"/>
                <a:ea typeface="ＭＳ Ｐゴシック" pitchFamily="-106" charset="-128"/>
              </a:rPr>
              <a:t>Removes the ability to use an existing clearance that is less than a year old</a:t>
            </a:r>
          </a:p>
          <a:p>
            <a:endParaRPr lang="en-US" dirty="0"/>
          </a:p>
        </p:txBody>
      </p:sp>
      <p:sp>
        <p:nvSpPr>
          <p:cNvPr id="5" name="Title 4"/>
          <p:cNvSpPr>
            <a:spLocks noGrp="1"/>
          </p:cNvSpPr>
          <p:nvPr>
            <p:ph type="title"/>
          </p:nvPr>
        </p:nvSpPr>
        <p:spPr/>
        <p:txBody>
          <a:bodyPr/>
          <a:lstStyle/>
          <a:p>
            <a:r>
              <a:rPr lang="en-US" sz="2000" dirty="0">
                <a:latin typeface="Verdana" pitchFamily="34" charset="0"/>
              </a:rPr>
              <a:t>Clearances for Employees (§ 6344)</a:t>
            </a:r>
            <a:endParaRPr lang="en-US" sz="2000" dirty="0"/>
          </a:p>
        </p:txBody>
      </p:sp>
    </p:spTree>
    <p:extLst>
      <p:ext uri="{BB962C8B-B14F-4D97-AF65-F5344CB8AC3E}">
        <p14:creationId xmlns:p14="http://schemas.microsoft.com/office/powerpoint/2010/main" val="1804495285"/>
      </p:ext>
    </p:extLst>
  </p:cSld>
  <p:clrMapOvr>
    <a:masterClrMapping/>
  </p:clrMapOvr>
  <p:timing>
    <p:tnLst>
      <p:par>
        <p:cTn id="1" dur="indefinite" restart="never" nodeType="tmRoot"/>
      </p:par>
    </p:tnLst>
  </p:timing>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fld id="{5D3DA26C-6B63-49B3-AD9F-F13B143260BF}" type="datetime1">
              <a:rPr lang="en-US" smtClean="0"/>
              <a:t>12/2/2014</a:t>
            </a:fld>
            <a:endParaRPr lang="en-US" dirty="0"/>
          </a:p>
        </p:txBody>
      </p:sp>
      <p:sp>
        <p:nvSpPr>
          <p:cNvPr id="3" name="Slide Number Placeholder 2"/>
          <p:cNvSpPr>
            <a:spLocks noGrp="1"/>
          </p:cNvSpPr>
          <p:nvPr>
            <p:ph type="sldNum" sz="quarter" idx="12"/>
          </p:nvPr>
        </p:nvSpPr>
        <p:spPr/>
        <p:txBody>
          <a:bodyPr/>
          <a:lstStyle/>
          <a:p>
            <a:pPr>
              <a:defRPr/>
            </a:pPr>
            <a:fld id="{9C10EB89-1475-4332-AC66-2657F847E4F2}" type="slidenum">
              <a:rPr lang="en-US" smtClean="0"/>
              <a:pPr>
                <a:defRPr/>
              </a:pPr>
              <a:t>106</a:t>
            </a:fld>
            <a:endParaRPr lang="en-US" dirty="0"/>
          </a:p>
        </p:txBody>
      </p:sp>
      <p:sp>
        <p:nvSpPr>
          <p:cNvPr id="4" name="Content Placeholder 3"/>
          <p:cNvSpPr>
            <a:spLocks noGrp="1"/>
          </p:cNvSpPr>
          <p:nvPr>
            <p:ph sz="quarter" idx="13"/>
          </p:nvPr>
        </p:nvSpPr>
        <p:spPr/>
        <p:txBody>
          <a:bodyPr/>
          <a:lstStyle/>
          <a:p>
            <a:r>
              <a:rPr lang="en-US" sz="2000" dirty="0"/>
              <a:t>Foster parents must report changes in clearance status within 72 hours</a:t>
            </a:r>
          </a:p>
          <a:p>
            <a:pPr lvl="1"/>
            <a:r>
              <a:rPr lang="en-US" dirty="0"/>
              <a:t>Previously reported within 48 hours</a:t>
            </a:r>
          </a:p>
          <a:p>
            <a:pPr lvl="1"/>
            <a:r>
              <a:rPr lang="en-US" dirty="0"/>
              <a:t>Removed requirement for household members over the age of 18</a:t>
            </a:r>
          </a:p>
          <a:p>
            <a:pPr lvl="2"/>
            <a:r>
              <a:rPr lang="en-US" sz="2000" dirty="0"/>
              <a:t>Agencies may require as part of internal policies</a:t>
            </a:r>
          </a:p>
          <a:p>
            <a:r>
              <a:rPr lang="en-US" sz="2000" dirty="0"/>
              <a:t>Removal of foster child or children in accordance with Pennsylvania Rules of Juvenile Court Procedure:</a:t>
            </a:r>
          </a:p>
          <a:p>
            <a:pPr lvl="1"/>
            <a:r>
              <a:rPr lang="en-US" dirty="0"/>
              <a:t>Change in household composition where the person has a clearance that prohibits approval</a:t>
            </a:r>
          </a:p>
          <a:p>
            <a:pPr lvl="1"/>
            <a:r>
              <a:rPr lang="en-US" dirty="0"/>
              <a:t>Failure of foster parent to submit required information</a:t>
            </a:r>
          </a:p>
          <a:p>
            <a:r>
              <a:rPr lang="en-US" sz="2000" dirty="0"/>
              <a:t>Clearances for foster parents must be renewed every 36 months</a:t>
            </a:r>
          </a:p>
          <a:p>
            <a:pPr lvl="1"/>
            <a:r>
              <a:rPr lang="en-US" dirty="0"/>
              <a:t>Previously 24 months</a:t>
            </a:r>
          </a:p>
          <a:p>
            <a:endParaRPr lang="en-US" dirty="0"/>
          </a:p>
        </p:txBody>
      </p:sp>
      <p:sp>
        <p:nvSpPr>
          <p:cNvPr id="5" name="Title 4"/>
          <p:cNvSpPr>
            <a:spLocks noGrp="1"/>
          </p:cNvSpPr>
          <p:nvPr>
            <p:ph type="title"/>
          </p:nvPr>
        </p:nvSpPr>
        <p:spPr/>
        <p:txBody>
          <a:bodyPr/>
          <a:lstStyle/>
          <a:p>
            <a:r>
              <a:rPr lang="en-US" sz="2000" dirty="0">
                <a:latin typeface="Verdana" pitchFamily="34" charset="0"/>
              </a:rPr>
              <a:t>Clearances for Foster Parents (§ 6344)</a:t>
            </a:r>
            <a:endParaRPr lang="en-US" sz="2000" dirty="0"/>
          </a:p>
        </p:txBody>
      </p:sp>
    </p:spTree>
    <p:extLst>
      <p:ext uri="{BB962C8B-B14F-4D97-AF65-F5344CB8AC3E}">
        <p14:creationId xmlns:p14="http://schemas.microsoft.com/office/powerpoint/2010/main" val="4149486561"/>
      </p:ext>
    </p:extLst>
  </p:cSld>
  <p:clrMapOvr>
    <a:masterClrMapping/>
  </p:clrMapOvr>
  <p:timing>
    <p:tnLst>
      <p:par>
        <p:cTn id="1" dur="indefinite" restart="never" nodeType="tmRoot"/>
      </p:par>
    </p:tnLst>
  </p:timing>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fld id="{5D3DA26C-6B63-49B3-AD9F-F13B143260BF}" type="datetime1">
              <a:rPr lang="en-US" smtClean="0"/>
              <a:t>12/2/2014</a:t>
            </a:fld>
            <a:endParaRPr lang="en-US" dirty="0"/>
          </a:p>
        </p:txBody>
      </p:sp>
      <p:sp>
        <p:nvSpPr>
          <p:cNvPr id="3" name="Slide Number Placeholder 2"/>
          <p:cNvSpPr>
            <a:spLocks noGrp="1"/>
          </p:cNvSpPr>
          <p:nvPr>
            <p:ph type="sldNum" sz="quarter" idx="12"/>
          </p:nvPr>
        </p:nvSpPr>
        <p:spPr/>
        <p:txBody>
          <a:bodyPr/>
          <a:lstStyle/>
          <a:p>
            <a:pPr>
              <a:defRPr/>
            </a:pPr>
            <a:fld id="{9C10EB89-1475-4332-AC66-2657F847E4F2}" type="slidenum">
              <a:rPr lang="en-US" smtClean="0"/>
              <a:pPr>
                <a:defRPr/>
              </a:pPr>
              <a:t>107</a:t>
            </a:fld>
            <a:endParaRPr lang="en-US" dirty="0"/>
          </a:p>
        </p:txBody>
      </p:sp>
      <p:sp>
        <p:nvSpPr>
          <p:cNvPr id="4" name="Content Placeholder 3"/>
          <p:cNvSpPr>
            <a:spLocks noGrp="1"/>
          </p:cNvSpPr>
          <p:nvPr>
            <p:ph sz="quarter" idx="13"/>
          </p:nvPr>
        </p:nvSpPr>
        <p:spPr/>
        <p:txBody>
          <a:bodyPr/>
          <a:lstStyle/>
          <a:p>
            <a:r>
              <a:rPr lang="en-US" sz="2000" dirty="0"/>
              <a:t>Clarifies that a prospective foster or adoptive home can not be approved if a household member over 18 years of age is disqualified</a:t>
            </a:r>
          </a:p>
          <a:p>
            <a:pPr lvl="1"/>
            <a:r>
              <a:rPr lang="en-US" dirty="0"/>
              <a:t>Increases age from 14 for consistency</a:t>
            </a:r>
          </a:p>
          <a:p>
            <a:r>
              <a:rPr lang="en-US" sz="2000" dirty="0"/>
              <a:t>Original clearances must be produced prior to employment  and a copy maintained by the hiring/approving entity</a:t>
            </a:r>
          </a:p>
          <a:p>
            <a:pPr lvl="1"/>
            <a:r>
              <a:rPr lang="en-US" dirty="0"/>
              <a:t>except for 90 day provisional hiring period</a:t>
            </a:r>
          </a:p>
          <a:p>
            <a:r>
              <a:rPr lang="en-US" sz="2000" dirty="0"/>
              <a:t>Failure to require the applicant to submit documentation prior to employment results in a misdemeanor of the third degree</a:t>
            </a:r>
          </a:p>
          <a:p>
            <a:r>
              <a:rPr lang="en-US" sz="2000" dirty="0"/>
              <a:t>If PSP, </a:t>
            </a:r>
            <a:r>
              <a:rPr lang="en-US" sz="2000" dirty="0" err="1"/>
              <a:t>ChildLine</a:t>
            </a:r>
            <a:r>
              <a:rPr lang="en-US" sz="2000" dirty="0"/>
              <a:t> or FBI clearances reveal the applicant is disqualified from employment or approval, the applicant shall be immediately dismissed from:</a:t>
            </a:r>
          </a:p>
          <a:p>
            <a:pPr lvl="1"/>
            <a:r>
              <a:rPr lang="en-US" dirty="0"/>
              <a:t>Employment </a:t>
            </a:r>
          </a:p>
          <a:p>
            <a:pPr lvl="1"/>
            <a:r>
              <a:rPr lang="en-US" dirty="0"/>
              <a:t>Approval</a:t>
            </a:r>
          </a:p>
        </p:txBody>
      </p:sp>
      <p:sp>
        <p:nvSpPr>
          <p:cNvPr id="5" name="Title 4"/>
          <p:cNvSpPr>
            <a:spLocks noGrp="1"/>
          </p:cNvSpPr>
          <p:nvPr>
            <p:ph type="title"/>
          </p:nvPr>
        </p:nvSpPr>
        <p:spPr/>
        <p:txBody>
          <a:bodyPr/>
          <a:lstStyle/>
          <a:p>
            <a:r>
              <a:rPr lang="en-US" sz="1600" dirty="0">
                <a:latin typeface="Verdana" pitchFamily="34" charset="0"/>
              </a:rPr>
              <a:t>Clearances for Employees and Foster and Adoptive Parents (§ 6344)</a:t>
            </a:r>
            <a:endParaRPr lang="en-US" sz="1600" dirty="0"/>
          </a:p>
        </p:txBody>
      </p:sp>
    </p:spTree>
    <p:extLst>
      <p:ext uri="{BB962C8B-B14F-4D97-AF65-F5344CB8AC3E}">
        <p14:creationId xmlns:p14="http://schemas.microsoft.com/office/powerpoint/2010/main" val="4137502575"/>
      </p:ext>
    </p:extLst>
  </p:cSld>
  <p:clrMapOvr>
    <a:masterClrMapping/>
  </p:clrMapOvr>
  <p:timing>
    <p:tnLst>
      <p:par>
        <p:cTn id="1" dur="indefinite" restart="never" nodeType="tmRoot"/>
      </p:par>
    </p:tnLst>
  </p:timing>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fld id="{5D3DA26C-6B63-49B3-AD9F-F13B143260BF}" type="datetime1">
              <a:rPr lang="en-US" smtClean="0"/>
              <a:t>12/2/2014</a:t>
            </a:fld>
            <a:endParaRPr lang="en-US" dirty="0"/>
          </a:p>
        </p:txBody>
      </p:sp>
      <p:sp>
        <p:nvSpPr>
          <p:cNvPr id="3" name="Slide Number Placeholder 2"/>
          <p:cNvSpPr>
            <a:spLocks noGrp="1"/>
          </p:cNvSpPr>
          <p:nvPr>
            <p:ph type="sldNum" sz="quarter" idx="12"/>
          </p:nvPr>
        </p:nvSpPr>
        <p:spPr/>
        <p:txBody>
          <a:bodyPr/>
          <a:lstStyle/>
          <a:p>
            <a:pPr>
              <a:defRPr/>
            </a:pPr>
            <a:fld id="{9C10EB89-1475-4332-AC66-2657F847E4F2}" type="slidenum">
              <a:rPr lang="en-US" smtClean="0"/>
              <a:pPr>
                <a:defRPr/>
              </a:pPr>
              <a:t>108</a:t>
            </a:fld>
            <a:endParaRPr lang="en-US" dirty="0"/>
          </a:p>
        </p:txBody>
      </p:sp>
      <p:sp>
        <p:nvSpPr>
          <p:cNvPr id="4" name="Content Placeholder 3"/>
          <p:cNvSpPr>
            <a:spLocks noGrp="1"/>
          </p:cNvSpPr>
          <p:nvPr>
            <p:ph sz="quarter" idx="13"/>
          </p:nvPr>
        </p:nvSpPr>
        <p:spPr/>
        <p:txBody>
          <a:bodyPr/>
          <a:lstStyle/>
          <a:p>
            <a:endParaRPr lang="en-US" dirty="0"/>
          </a:p>
          <a:p>
            <a:r>
              <a:rPr lang="en-US" sz="2800" dirty="0" smtClean="0"/>
              <a:t>Employees </a:t>
            </a:r>
            <a:r>
              <a:rPr lang="en-US" sz="2800" dirty="0"/>
              <a:t>and Foster Parents</a:t>
            </a:r>
          </a:p>
          <a:p>
            <a:pPr lvl="1"/>
            <a:r>
              <a:rPr lang="en-US" sz="2800" dirty="0"/>
              <a:t>If clearances were issued prior to December 31, 2014 and are less than 36 months old – 36 months from the date of their most recent certification</a:t>
            </a:r>
          </a:p>
          <a:p>
            <a:pPr lvl="1"/>
            <a:r>
              <a:rPr lang="en-US" sz="2800" dirty="0"/>
              <a:t>If clearances were issued prior to December 31, 2014 and are more than 36 months old – by December 31, 2015</a:t>
            </a:r>
          </a:p>
          <a:p>
            <a:pPr marL="0" indent="0">
              <a:buNone/>
            </a:pPr>
            <a:endParaRPr lang="en-US" dirty="0"/>
          </a:p>
        </p:txBody>
      </p:sp>
      <p:sp>
        <p:nvSpPr>
          <p:cNvPr id="5" name="Title 4"/>
          <p:cNvSpPr>
            <a:spLocks noGrp="1"/>
          </p:cNvSpPr>
          <p:nvPr>
            <p:ph type="title"/>
          </p:nvPr>
        </p:nvSpPr>
        <p:spPr/>
        <p:txBody>
          <a:bodyPr/>
          <a:lstStyle/>
          <a:p>
            <a:r>
              <a:rPr lang="en-US" sz="2400" dirty="0"/>
              <a:t>Renewal of Clearances (§ 6344.4) </a:t>
            </a:r>
            <a:r>
              <a:rPr lang="en-US" dirty="0"/>
              <a:t/>
            </a:r>
            <a:br>
              <a:rPr lang="en-US" dirty="0"/>
            </a:br>
            <a:endParaRPr lang="en-US" dirty="0"/>
          </a:p>
        </p:txBody>
      </p:sp>
    </p:spTree>
    <p:extLst>
      <p:ext uri="{BB962C8B-B14F-4D97-AF65-F5344CB8AC3E}">
        <p14:creationId xmlns:p14="http://schemas.microsoft.com/office/powerpoint/2010/main" val="4060446352"/>
      </p:ext>
    </p:extLst>
  </p:cSld>
  <p:clrMapOvr>
    <a:masterClrMapping/>
  </p:clrMapOvr>
  <p:timing>
    <p:tnLst>
      <p:par>
        <p:cTn id="1" dur="indefinite" restart="never" nodeType="tmRoot"/>
      </p:par>
    </p:tnLst>
  </p:timing>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fld id="{5D3DA26C-6B63-49B3-AD9F-F13B143260BF}" type="datetime1">
              <a:rPr lang="en-US" smtClean="0"/>
              <a:t>12/2/2014</a:t>
            </a:fld>
            <a:endParaRPr lang="en-US" dirty="0"/>
          </a:p>
        </p:txBody>
      </p:sp>
      <p:sp>
        <p:nvSpPr>
          <p:cNvPr id="3" name="Slide Number Placeholder 2"/>
          <p:cNvSpPr>
            <a:spLocks noGrp="1"/>
          </p:cNvSpPr>
          <p:nvPr>
            <p:ph type="sldNum" sz="quarter" idx="12"/>
          </p:nvPr>
        </p:nvSpPr>
        <p:spPr/>
        <p:txBody>
          <a:bodyPr/>
          <a:lstStyle/>
          <a:p>
            <a:pPr>
              <a:defRPr/>
            </a:pPr>
            <a:fld id="{9C10EB89-1475-4332-AC66-2657F847E4F2}" type="slidenum">
              <a:rPr lang="en-US" smtClean="0"/>
              <a:pPr>
                <a:defRPr/>
              </a:pPr>
              <a:t>109</a:t>
            </a:fld>
            <a:endParaRPr lang="en-US" dirty="0"/>
          </a:p>
        </p:txBody>
      </p:sp>
      <p:sp>
        <p:nvSpPr>
          <p:cNvPr id="4" name="Content Placeholder 3"/>
          <p:cNvSpPr>
            <a:spLocks noGrp="1"/>
          </p:cNvSpPr>
          <p:nvPr>
            <p:ph sz="quarter" idx="13"/>
          </p:nvPr>
        </p:nvSpPr>
        <p:spPr/>
        <p:txBody>
          <a:bodyPr/>
          <a:lstStyle/>
          <a:p>
            <a:r>
              <a:rPr lang="en-US" sz="1800" dirty="0"/>
              <a:t>Clearance requirement begins July 1, 2015 and must be renewed every 36 months:</a:t>
            </a:r>
          </a:p>
          <a:p>
            <a:pPr lvl="1"/>
            <a:r>
              <a:rPr lang="en-US" sz="1800" dirty="0"/>
              <a:t>Adult volunteers</a:t>
            </a:r>
          </a:p>
          <a:p>
            <a:pPr lvl="2"/>
            <a:r>
              <a:rPr lang="en-US" dirty="0"/>
              <a:t>Responsible for the welfare of children; or</a:t>
            </a:r>
          </a:p>
          <a:p>
            <a:pPr lvl="2"/>
            <a:r>
              <a:rPr lang="en-US" dirty="0"/>
              <a:t>Direct contact with children</a:t>
            </a:r>
          </a:p>
          <a:p>
            <a:r>
              <a:rPr lang="en-US" sz="1800" dirty="0"/>
              <a:t>Must obtain PSP and </a:t>
            </a:r>
            <a:r>
              <a:rPr lang="en-US" sz="1800" dirty="0" err="1"/>
              <a:t>ChildLine</a:t>
            </a:r>
            <a:endParaRPr lang="en-US" sz="1800" dirty="0"/>
          </a:p>
          <a:p>
            <a:r>
              <a:rPr lang="en-US" sz="1800" dirty="0"/>
              <a:t>FBI not required as long as:</a:t>
            </a:r>
          </a:p>
          <a:p>
            <a:pPr lvl="1"/>
            <a:r>
              <a:rPr lang="en-US" sz="1800" dirty="0"/>
              <a:t>Position is unpaid</a:t>
            </a:r>
          </a:p>
          <a:p>
            <a:pPr lvl="1"/>
            <a:r>
              <a:rPr lang="en-US" sz="1800" dirty="0"/>
              <a:t>PA resident continuously for the past 10 years</a:t>
            </a:r>
          </a:p>
          <a:p>
            <a:pPr lvl="1"/>
            <a:r>
              <a:rPr lang="en-US" sz="1800" dirty="0"/>
              <a:t>Signs a disclaimer affirming no charges in other states that would prohibit selection as a volunteer</a:t>
            </a:r>
          </a:p>
          <a:p>
            <a:r>
              <a:rPr lang="en-US" sz="1800" dirty="0"/>
              <a:t>Apply same prohibitive approval criteria as employees</a:t>
            </a:r>
          </a:p>
          <a:p>
            <a:r>
              <a:rPr lang="en-US" sz="1800" dirty="0"/>
              <a:t>30 day provisional period</a:t>
            </a:r>
          </a:p>
          <a:p>
            <a:r>
              <a:rPr lang="en-US" sz="1800" dirty="0"/>
              <a:t>Organizations can require additional information as part of the clearance process</a:t>
            </a:r>
          </a:p>
          <a:p>
            <a:endParaRPr lang="en-US" dirty="0"/>
          </a:p>
        </p:txBody>
      </p:sp>
      <p:sp>
        <p:nvSpPr>
          <p:cNvPr id="5" name="Title 4"/>
          <p:cNvSpPr>
            <a:spLocks noGrp="1"/>
          </p:cNvSpPr>
          <p:nvPr>
            <p:ph type="title"/>
          </p:nvPr>
        </p:nvSpPr>
        <p:spPr/>
        <p:txBody>
          <a:bodyPr/>
          <a:lstStyle/>
          <a:p>
            <a:r>
              <a:rPr lang="en-US" sz="2000" dirty="0">
                <a:latin typeface="Verdana" pitchFamily="34" charset="0"/>
              </a:rPr>
              <a:t>Clearances for Volunteers (§ 6344.2)</a:t>
            </a:r>
            <a:endParaRPr lang="en-US" sz="2000" dirty="0"/>
          </a:p>
        </p:txBody>
      </p:sp>
    </p:spTree>
    <p:extLst>
      <p:ext uri="{BB962C8B-B14F-4D97-AF65-F5344CB8AC3E}">
        <p14:creationId xmlns:p14="http://schemas.microsoft.com/office/powerpoint/2010/main" val="414802909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fld id="{5D3DA26C-6B63-49B3-AD9F-F13B143260BF}" type="datetime1">
              <a:rPr lang="en-US" smtClean="0"/>
              <a:t>12/2/2014</a:t>
            </a:fld>
            <a:endParaRPr lang="en-US" dirty="0"/>
          </a:p>
        </p:txBody>
      </p:sp>
      <p:sp>
        <p:nvSpPr>
          <p:cNvPr id="3" name="Slide Number Placeholder 2"/>
          <p:cNvSpPr>
            <a:spLocks noGrp="1"/>
          </p:cNvSpPr>
          <p:nvPr>
            <p:ph type="sldNum" sz="quarter" idx="12"/>
          </p:nvPr>
        </p:nvSpPr>
        <p:spPr/>
        <p:txBody>
          <a:bodyPr/>
          <a:lstStyle/>
          <a:p>
            <a:pPr>
              <a:defRPr/>
            </a:pPr>
            <a:fld id="{9C10EB89-1475-4332-AC66-2657F847E4F2}" type="slidenum">
              <a:rPr lang="en-US" smtClean="0"/>
              <a:pPr>
                <a:defRPr/>
              </a:pPr>
              <a:t>11</a:t>
            </a:fld>
            <a:endParaRPr lang="en-US" dirty="0"/>
          </a:p>
        </p:txBody>
      </p:sp>
      <p:sp>
        <p:nvSpPr>
          <p:cNvPr id="4" name="Content Placeholder 3"/>
          <p:cNvSpPr>
            <a:spLocks noGrp="1"/>
          </p:cNvSpPr>
          <p:nvPr>
            <p:ph sz="quarter" idx="13"/>
          </p:nvPr>
        </p:nvSpPr>
        <p:spPr>
          <a:xfrm>
            <a:off x="914400" y="1219200"/>
            <a:ext cx="8153400" cy="4724400"/>
          </a:xfrm>
        </p:spPr>
        <p:txBody>
          <a:bodyPr/>
          <a:lstStyle/>
          <a:p>
            <a:pPr lvl="0"/>
            <a:r>
              <a:rPr lang="en-US" dirty="0"/>
              <a:t>Who needs to know what?</a:t>
            </a:r>
          </a:p>
          <a:p>
            <a:pPr lvl="0"/>
            <a:r>
              <a:rPr lang="en-US" dirty="0"/>
              <a:t>Why do they need to know it?</a:t>
            </a:r>
          </a:p>
          <a:p>
            <a:pPr lvl="0"/>
            <a:r>
              <a:rPr lang="en-US" dirty="0"/>
              <a:t>What is the best format for the information to be communicated?</a:t>
            </a:r>
          </a:p>
          <a:p>
            <a:pPr lvl="1"/>
            <a:r>
              <a:rPr lang="en-US" sz="2400" dirty="0"/>
              <a:t>email?</a:t>
            </a:r>
          </a:p>
          <a:p>
            <a:pPr lvl="1"/>
            <a:r>
              <a:rPr lang="en-US" sz="2400" dirty="0"/>
              <a:t>Phone calls?</a:t>
            </a:r>
          </a:p>
          <a:p>
            <a:pPr lvl="1"/>
            <a:r>
              <a:rPr lang="en-US" sz="2400" dirty="0"/>
              <a:t>Meetings?</a:t>
            </a:r>
          </a:p>
          <a:p>
            <a:pPr lvl="1"/>
            <a:r>
              <a:rPr lang="en-US" sz="2400" dirty="0"/>
              <a:t>Newsletter?</a:t>
            </a:r>
          </a:p>
          <a:p>
            <a:pPr lvl="1"/>
            <a:r>
              <a:rPr lang="en-US" sz="2400" dirty="0"/>
              <a:t>Other?</a:t>
            </a:r>
          </a:p>
          <a:p>
            <a:pPr lvl="0"/>
            <a:r>
              <a:rPr lang="en-US" dirty="0"/>
              <a:t>Who will be responsible for the communication?</a:t>
            </a:r>
          </a:p>
          <a:p>
            <a:r>
              <a:rPr lang="en-US" dirty="0"/>
              <a:t>When will the communication occur?</a:t>
            </a:r>
          </a:p>
          <a:p>
            <a:endParaRPr lang="en-US" dirty="0"/>
          </a:p>
        </p:txBody>
      </p:sp>
      <p:sp>
        <p:nvSpPr>
          <p:cNvPr id="5" name="Title 4"/>
          <p:cNvSpPr>
            <a:spLocks noGrp="1"/>
          </p:cNvSpPr>
          <p:nvPr>
            <p:ph type="title"/>
          </p:nvPr>
        </p:nvSpPr>
        <p:spPr/>
        <p:txBody>
          <a:bodyPr/>
          <a:lstStyle/>
          <a:p>
            <a:r>
              <a:rPr lang="en-US" sz="1800" dirty="0"/>
              <a:t>Communication Plan – </a:t>
            </a:r>
            <a:br>
              <a:rPr lang="en-US" sz="1800" dirty="0"/>
            </a:br>
            <a:r>
              <a:rPr lang="en-US" sz="1800" dirty="0"/>
              <a:t>for On-going Dialogue and Information Sharing </a:t>
            </a:r>
          </a:p>
        </p:txBody>
      </p:sp>
    </p:spTree>
    <p:extLst>
      <p:ext uri="{BB962C8B-B14F-4D97-AF65-F5344CB8AC3E}">
        <p14:creationId xmlns:p14="http://schemas.microsoft.com/office/powerpoint/2010/main" val="313892259"/>
      </p:ext>
    </p:extLst>
  </p:cSld>
  <p:clrMapOvr>
    <a:masterClrMapping/>
  </p:clrMapOvr>
  <p:timing>
    <p:tnLst>
      <p:par>
        <p:cTn id="1" dur="indefinite" restart="never" nodeType="tmRoot"/>
      </p:par>
    </p:tnLst>
  </p:timing>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fld id="{5D3DA26C-6B63-49B3-AD9F-F13B143260BF}" type="datetime1">
              <a:rPr lang="en-US" smtClean="0"/>
              <a:t>12/2/2014</a:t>
            </a:fld>
            <a:endParaRPr lang="en-US" dirty="0"/>
          </a:p>
        </p:txBody>
      </p:sp>
      <p:sp>
        <p:nvSpPr>
          <p:cNvPr id="3" name="Slide Number Placeholder 2"/>
          <p:cNvSpPr>
            <a:spLocks noGrp="1"/>
          </p:cNvSpPr>
          <p:nvPr>
            <p:ph type="sldNum" sz="quarter" idx="12"/>
          </p:nvPr>
        </p:nvSpPr>
        <p:spPr/>
        <p:txBody>
          <a:bodyPr/>
          <a:lstStyle/>
          <a:p>
            <a:pPr>
              <a:defRPr/>
            </a:pPr>
            <a:fld id="{9C10EB89-1475-4332-AC66-2657F847E4F2}" type="slidenum">
              <a:rPr lang="en-US" smtClean="0"/>
              <a:pPr>
                <a:defRPr/>
              </a:pPr>
              <a:t>110</a:t>
            </a:fld>
            <a:endParaRPr lang="en-US" dirty="0"/>
          </a:p>
        </p:txBody>
      </p:sp>
      <p:sp>
        <p:nvSpPr>
          <p:cNvPr id="4" name="Content Placeholder 3"/>
          <p:cNvSpPr>
            <a:spLocks noGrp="1"/>
          </p:cNvSpPr>
          <p:nvPr>
            <p:ph sz="quarter" idx="13"/>
          </p:nvPr>
        </p:nvSpPr>
        <p:spPr>
          <a:xfrm>
            <a:off x="457200" y="1371600"/>
            <a:ext cx="8153400" cy="4724400"/>
          </a:xfrm>
        </p:spPr>
        <p:txBody>
          <a:bodyPr/>
          <a:lstStyle/>
          <a:p>
            <a:r>
              <a:rPr lang="en-US" sz="2000" dirty="0"/>
              <a:t>Volunteers must report changes in clearance status within 72 hours</a:t>
            </a:r>
          </a:p>
          <a:p>
            <a:pPr lvl="1"/>
            <a:r>
              <a:rPr lang="en-US" dirty="0"/>
              <a:t>Failure to submit the required information could result in:</a:t>
            </a:r>
          </a:p>
          <a:p>
            <a:pPr lvl="2"/>
            <a:r>
              <a:rPr lang="en-US" sz="2000" dirty="0"/>
              <a:t>Misdemeanor of the third degree; and/or</a:t>
            </a:r>
          </a:p>
          <a:p>
            <a:pPr lvl="2"/>
            <a:r>
              <a:rPr lang="en-US" sz="2000" dirty="0"/>
              <a:t>Discipline up to and including termination or denial of volunteer position</a:t>
            </a:r>
          </a:p>
          <a:p>
            <a:r>
              <a:rPr lang="en-US" sz="2000" dirty="0"/>
              <a:t>Persons responsible for administration of a program, activity or service who has a reasonable belief that a volunteer</a:t>
            </a:r>
          </a:p>
          <a:p>
            <a:pPr lvl="1"/>
            <a:r>
              <a:rPr lang="en-US" dirty="0"/>
              <a:t>was arrested or convicted of an offense that would deny participation in a program, activity or service; or</a:t>
            </a:r>
          </a:p>
          <a:p>
            <a:pPr lvl="1"/>
            <a:r>
              <a:rPr lang="en-US" dirty="0"/>
              <a:t>named as a perpetrator in an indicated or founded report: </a:t>
            </a:r>
          </a:p>
          <a:p>
            <a:pPr lvl="2"/>
            <a:r>
              <a:rPr lang="en-US" sz="2000" dirty="0"/>
              <a:t>must immediately require the volunteer to obtain a clearance</a:t>
            </a:r>
          </a:p>
          <a:p>
            <a:pPr lvl="2"/>
            <a:r>
              <a:rPr lang="en-US" sz="2000" dirty="0"/>
              <a:t>Cost of clearance is borne by the program, activity or service</a:t>
            </a:r>
          </a:p>
          <a:p>
            <a:endParaRPr lang="en-US" dirty="0"/>
          </a:p>
        </p:txBody>
      </p:sp>
      <p:sp>
        <p:nvSpPr>
          <p:cNvPr id="5" name="Title 4"/>
          <p:cNvSpPr>
            <a:spLocks noGrp="1"/>
          </p:cNvSpPr>
          <p:nvPr>
            <p:ph type="title"/>
          </p:nvPr>
        </p:nvSpPr>
        <p:spPr/>
        <p:txBody>
          <a:bodyPr/>
          <a:lstStyle/>
          <a:p>
            <a:r>
              <a:rPr lang="en-US" sz="2000" dirty="0">
                <a:latin typeface="Verdana" pitchFamily="34" charset="0"/>
              </a:rPr>
              <a:t>Clearances for Volunteers (§ 6344.2)</a:t>
            </a:r>
            <a:r>
              <a:rPr lang="en-US" dirty="0"/>
              <a:t/>
            </a:r>
            <a:br>
              <a:rPr lang="en-US" dirty="0"/>
            </a:br>
            <a:endParaRPr lang="en-US" dirty="0"/>
          </a:p>
        </p:txBody>
      </p:sp>
    </p:spTree>
    <p:extLst>
      <p:ext uri="{BB962C8B-B14F-4D97-AF65-F5344CB8AC3E}">
        <p14:creationId xmlns:p14="http://schemas.microsoft.com/office/powerpoint/2010/main" val="4286796674"/>
      </p:ext>
    </p:extLst>
  </p:cSld>
  <p:clrMapOvr>
    <a:masterClrMapping/>
  </p:clrMapOvr>
  <p:timing>
    <p:tnLst>
      <p:par>
        <p:cTn id="1" dur="indefinite" restart="never" nodeType="tmRoot"/>
      </p:par>
    </p:tnLst>
  </p:timing>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fld id="{5D3DA26C-6B63-49B3-AD9F-F13B143260BF}" type="datetime1">
              <a:rPr lang="en-US" smtClean="0"/>
              <a:t>12/2/2014</a:t>
            </a:fld>
            <a:endParaRPr lang="en-US" dirty="0"/>
          </a:p>
        </p:txBody>
      </p:sp>
      <p:sp>
        <p:nvSpPr>
          <p:cNvPr id="3" name="Slide Number Placeholder 2"/>
          <p:cNvSpPr>
            <a:spLocks noGrp="1"/>
          </p:cNvSpPr>
          <p:nvPr>
            <p:ph type="sldNum" sz="quarter" idx="12"/>
          </p:nvPr>
        </p:nvSpPr>
        <p:spPr/>
        <p:txBody>
          <a:bodyPr/>
          <a:lstStyle/>
          <a:p>
            <a:pPr>
              <a:defRPr/>
            </a:pPr>
            <a:fld id="{9C10EB89-1475-4332-AC66-2657F847E4F2}" type="slidenum">
              <a:rPr lang="en-US" smtClean="0"/>
              <a:pPr>
                <a:defRPr/>
              </a:pPr>
              <a:t>111</a:t>
            </a:fld>
            <a:endParaRPr lang="en-US" dirty="0"/>
          </a:p>
        </p:txBody>
      </p:sp>
      <p:sp>
        <p:nvSpPr>
          <p:cNvPr id="4" name="Content Placeholder 3"/>
          <p:cNvSpPr>
            <a:spLocks noGrp="1"/>
          </p:cNvSpPr>
          <p:nvPr>
            <p:ph sz="quarter" idx="13"/>
          </p:nvPr>
        </p:nvSpPr>
        <p:spPr/>
        <p:txBody>
          <a:bodyPr/>
          <a:lstStyle/>
          <a:p>
            <a:endParaRPr lang="en-US" dirty="0" smtClean="0"/>
          </a:p>
          <a:p>
            <a:r>
              <a:rPr lang="en-US" sz="2800" dirty="0" smtClean="0"/>
              <a:t>Volunteers</a:t>
            </a:r>
            <a:endParaRPr lang="en-US" sz="2800" dirty="0"/>
          </a:p>
          <a:p>
            <a:pPr lvl="1"/>
            <a:r>
              <a:rPr lang="en-US" sz="2800" dirty="0"/>
              <a:t>If clearances were issued prior to July 1, 2015 and are less than 36 months old – 36 months from the date of their most recent certification</a:t>
            </a:r>
          </a:p>
          <a:p>
            <a:pPr lvl="1"/>
            <a:r>
              <a:rPr lang="en-US" sz="2800" dirty="0"/>
              <a:t>If clearances were issued prior to July 1, 2015 and are more than 36 months old – by July 1, 2016.</a:t>
            </a:r>
          </a:p>
          <a:p>
            <a:pPr marL="0" indent="0">
              <a:buNone/>
            </a:pPr>
            <a:endParaRPr lang="en-US" dirty="0"/>
          </a:p>
        </p:txBody>
      </p:sp>
      <p:sp>
        <p:nvSpPr>
          <p:cNvPr id="5" name="Title 4"/>
          <p:cNvSpPr>
            <a:spLocks noGrp="1"/>
          </p:cNvSpPr>
          <p:nvPr>
            <p:ph type="title"/>
          </p:nvPr>
        </p:nvSpPr>
        <p:spPr/>
        <p:txBody>
          <a:bodyPr/>
          <a:lstStyle/>
          <a:p>
            <a:r>
              <a:rPr lang="en-US" sz="2400" dirty="0"/>
              <a:t>Renewal of Clearances (§ 6344.4) </a:t>
            </a:r>
            <a:r>
              <a:rPr lang="en-US" dirty="0"/>
              <a:t/>
            </a:r>
            <a:br>
              <a:rPr lang="en-US" dirty="0"/>
            </a:br>
            <a:endParaRPr lang="en-US" dirty="0"/>
          </a:p>
        </p:txBody>
      </p:sp>
    </p:spTree>
    <p:extLst>
      <p:ext uri="{BB962C8B-B14F-4D97-AF65-F5344CB8AC3E}">
        <p14:creationId xmlns:p14="http://schemas.microsoft.com/office/powerpoint/2010/main" val="2188526239"/>
      </p:ext>
    </p:extLst>
  </p:cSld>
  <p:clrMapOvr>
    <a:masterClrMapping/>
  </p:clrMapOvr>
  <p:timing>
    <p:tnLst>
      <p:par>
        <p:cTn id="1" dur="indefinite" restart="never" nodeType="tmRoot"/>
      </p:par>
    </p:tnLst>
  </p:timing>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fld id="{5D3DA26C-6B63-49B3-AD9F-F13B143260BF}" type="datetime1">
              <a:rPr lang="en-US" smtClean="0"/>
              <a:t>12/2/2014</a:t>
            </a:fld>
            <a:endParaRPr lang="en-US" dirty="0"/>
          </a:p>
        </p:txBody>
      </p:sp>
      <p:sp>
        <p:nvSpPr>
          <p:cNvPr id="3" name="Slide Number Placeholder 2"/>
          <p:cNvSpPr>
            <a:spLocks noGrp="1"/>
          </p:cNvSpPr>
          <p:nvPr>
            <p:ph type="sldNum" sz="quarter" idx="12"/>
          </p:nvPr>
        </p:nvSpPr>
        <p:spPr/>
        <p:txBody>
          <a:bodyPr/>
          <a:lstStyle/>
          <a:p>
            <a:pPr>
              <a:defRPr/>
            </a:pPr>
            <a:fld id="{9C10EB89-1475-4332-AC66-2657F847E4F2}" type="slidenum">
              <a:rPr lang="en-US" smtClean="0"/>
              <a:pPr>
                <a:defRPr/>
              </a:pPr>
              <a:t>112</a:t>
            </a:fld>
            <a:endParaRPr lang="en-US" dirty="0"/>
          </a:p>
        </p:txBody>
      </p:sp>
      <p:sp>
        <p:nvSpPr>
          <p:cNvPr id="4" name="Content Placeholder 3"/>
          <p:cNvSpPr>
            <a:spLocks noGrp="1"/>
          </p:cNvSpPr>
          <p:nvPr>
            <p:ph sz="quarter" idx="13"/>
          </p:nvPr>
        </p:nvSpPr>
        <p:spPr>
          <a:xfrm>
            <a:off x="457200" y="1524000"/>
            <a:ext cx="8153400" cy="4724400"/>
          </a:xfrm>
        </p:spPr>
        <p:txBody>
          <a:bodyPr/>
          <a:lstStyle/>
          <a:p>
            <a:r>
              <a:rPr lang="en-US" dirty="0"/>
              <a:t>Nothing interferes with the ability of an employer, or administrator of a program, activity or service to make employment, discipline or termination decisions or establishing additional clearance standards</a:t>
            </a:r>
          </a:p>
          <a:p>
            <a:r>
              <a:rPr lang="en-US" dirty="0"/>
              <a:t>New clearances for employment are not needed when transferring within the same organization</a:t>
            </a:r>
          </a:p>
          <a:p>
            <a:r>
              <a:rPr lang="en-US" dirty="0"/>
              <a:t>New clearances are needed for any employee who begins new employment  </a:t>
            </a:r>
          </a:p>
          <a:p>
            <a:r>
              <a:rPr lang="en-US" dirty="0"/>
              <a:t>New clearances are not needed for volunteers during the length of time their certification is current</a:t>
            </a:r>
          </a:p>
          <a:p>
            <a:pPr marL="0" indent="0">
              <a:buNone/>
            </a:pPr>
            <a:endParaRPr lang="en-US" dirty="0"/>
          </a:p>
        </p:txBody>
      </p:sp>
      <p:sp>
        <p:nvSpPr>
          <p:cNvPr id="5" name="Title 4"/>
          <p:cNvSpPr>
            <a:spLocks noGrp="1"/>
          </p:cNvSpPr>
          <p:nvPr>
            <p:ph type="title"/>
          </p:nvPr>
        </p:nvSpPr>
        <p:spPr/>
        <p:txBody>
          <a:bodyPr/>
          <a:lstStyle/>
          <a:p>
            <a:r>
              <a:rPr lang="en-US" dirty="0">
                <a:latin typeface="Verdana" pitchFamily="34" charset="0"/>
              </a:rPr>
              <a:t>Clearances in General </a:t>
            </a:r>
            <a:r>
              <a:rPr lang="en-US" dirty="0"/>
              <a:t/>
            </a:r>
            <a:br>
              <a:rPr lang="en-US" dirty="0"/>
            </a:br>
            <a:endParaRPr lang="en-US" dirty="0"/>
          </a:p>
        </p:txBody>
      </p:sp>
    </p:spTree>
    <p:extLst>
      <p:ext uri="{BB962C8B-B14F-4D97-AF65-F5344CB8AC3E}">
        <p14:creationId xmlns:p14="http://schemas.microsoft.com/office/powerpoint/2010/main" val="957458686"/>
      </p:ext>
    </p:extLst>
  </p:cSld>
  <p:clrMapOvr>
    <a:masterClrMapping/>
  </p:clrMapOvr>
  <p:timing>
    <p:tnLst>
      <p:par>
        <p:cTn id="1" dur="indefinite" restart="never" nodeType="tmRoot"/>
      </p:par>
    </p:tnLst>
  </p:timing>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fld id="{5D3DA26C-6B63-49B3-AD9F-F13B143260BF}" type="datetime1">
              <a:rPr lang="en-US" smtClean="0"/>
              <a:t>12/2/2014</a:t>
            </a:fld>
            <a:endParaRPr lang="en-US" dirty="0"/>
          </a:p>
        </p:txBody>
      </p:sp>
      <p:sp>
        <p:nvSpPr>
          <p:cNvPr id="3" name="Slide Number Placeholder 2"/>
          <p:cNvSpPr>
            <a:spLocks noGrp="1"/>
          </p:cNvSpPr>
          <p:nvPr>
            <p:ph type="sldNum" sz="quarter" idx="12"/>
          </p:nvPr>
        </p:nvSpPr>
        <p:spPr/>
        <p:txBody>
          <a:bodyPr/>
          <a:lstStyle/>
          <a:p>
            <a:pPr>
              <a:defRPr/>
            </a:pPr>
            <a:fld id="{9C10EB89-1475-4332-AC66-2657F847E4F2}" type="slidenum">
              <a:rPr lang="en-US" smtClean="0"/>
              <a:pPr>
                <a:defRPr/>
              </a:pPr>
              <a:t>113</a:t>
            </a:fld>
            <a:endParaRPr lang="en-US" dirty="0"/>
          </a:p>
        </p:txBody>
      </p:sp>
      <p:sp>
        <p:nvSpPr>
          <p:cNvPr id="4" name="Content Placeholder 3"/>
          <p:cNvSpPr>
            <a:spLocks noGrp="1"/>
          </p:cNvSpPr>
          <p:nvPr>
            <p:ph sz="quarter" idx="13"/>
          </p:nvPr>
        </p:nvSpPr>
        <p:spPr/>
        <p:txBody>
          <a:bodyPr/>
          <a:lstStyle/>
          <a:p>
            <a:endParaRPr lang="en-US" dirty="0" smtClean="0"/>
          </a:p>
          <a:p>
            <a:r>
              <a:rPr lang="en-US" dirty="0" smtClean="0"/>
              <a:t>DPW</a:t>
            </a:r>
            <a:r>
              <a:rPr lang="en-US" dirty="0"/>
              <a:t>, PCCD and PDE must conduct a study to analyze and make recommendations on employment bans and an appeals process by December 31, 2015</a:t>
            </a:r>
          </a:p>
          <a:p>
            <a:pPr marL="457200" lvl="1" indent="0">
              <a:buNone/>
            </a:pPr>
            <a:endParaRPr lang="en-US" dirty="0"/>
          </a:p>
          <a:p>
            <a:pPr marL="0" lvl="1" indent="0">
              <a:buNone/>
            </a:pPr>
            <a:endParaRPr lang="en-US" dirty="0" smtClean="0"/>
          </a:p>
          <a:p>
            <a:pPr marL="0" lvl="1" indent="0">
              <a:buNone/>
            </a:pPr>
            <a:endParaRPr lang="en-US" dirty="0"/>
          </a:p>
          <a:p>
            <a:pPr marL="0" lvl="1" indent="0">
              <a:buNone/>
            </a:pPr>
            <a:r>
              <a:rPr lang="en-US" dirty="0" smtClean="0"/>
              <a:t>Effective immediately</a:t>
            </a:r>
          </a:p>
          <a:p>
            <a:pPr marL="457200" lvl="1" indent="0">
              <a:buNone/>
            </a:pPr>
            <a:endParaRPr lang="en-US" dirty="0"/>
          </a:p>
          <a:p>
            <a:pPr marL="0" indent="0">
              <a:buNone/>
            </a:pPr>
            <a:endParaRPr lang="en-US" dirty="0"/>
          </a:p>
        </p:txBody>
      </p:sp>
      <p:sp>
        <p:nvSpPr>
          <p:cNvPr id="5" name="Title 4"/>
          <p:cNvSpPr>
            <a:spLocks noGrp="1"/>
          </p:cNvSpPr>
          <p:nvPr>
            <p:ph type="title"/>
          </p:nvPr>
        </p:nvSpPr>
        <p:spPr/>
        <p:txBody>
          <a:bodyPr/>
          <a:lstStyle/>
          <a:p>
            <a:r>
              <a:rPr lang="en-US" dirty="0">
                <a:latin typeface="Verdana" pitchFamily="34" charset="0"/>
              </a:rPr>
              <a:t>House Bill 435 – Section 15</a:t>
            </a:r>
            <a:endParaRPr lang="en-US" dirty="0"/>
          </a:p>
        </p:txBody>
      </p:sp>
    </p:spTree>
    <p:extLst>
      <p:ext uri="{BB962C8B-B14F-4D97-AF65-F5344CB8AC3E}">
        <p14:creationId xmlns:p14="http://schemas.microsoft.com/office/powerpoint/2010/main" val="2999144514"/>
      </p:ext>
    </p:extLst>
  </p:cSld>
  <p:clrMapOvr>
    <a:masterClrMapping/>
  </p:clrMapOvr>
  <p:timing>
    <p:tnLst>
      <p:par>
        <p:cTn id="1" dur="indefinite" restart="never" nodeType="tmRoot"/>
      </p:par>
    </p:tnLst>
  </p:timing>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fld id="{5D3DA26C-6B63-49B3-AD9F-F13B143260BF}" type="datetime1">
              <a:rPr lang="en-US" smtClean="0"/>
              <a:t>12/2/2014</a:t>
            </a:fld>
            <a:endParaRPr lang="en-US" dirty="0"/>
          </a:p>
        </p:txBody>
      </p:sp>
      <p:sp>
        <p:nvSpPr>
          <p:cNvPr id="3" name="Slide Number Placeholder 2"/>
          <p:cNvSpPr>
            <a:spLocks noGrp="1"/>
          </p:cNvSpPr>
          <p:nvPr>
            <p:ph type="sldNum" sz="quarter" idx="12"/>
          </p:nvPr>
        </p:nvSpPr>
        <p:spPr/>
        <p:txBody>
          <a:bodyPr/>
          <a:lstStyle/>
          <a:p>
            <a:pPr>
              <a:defRPr/>
            </a:pPr>
            <a:fld id="{9C10EB89-1475-4332-AC66-2657F847E4F2}" type="slidenum">
              <a:rPr lang="en-US" smtClean="0"/>
              <a:pPr>
                <a:defRPr/>
              </a:pPr>
              <a:t>114</a:t>
            </a:fld>
            <a:endParaRPr lang="en-US" dirty="0"/>
          </a:p>
        </p:txBody>
      </p:sp>
      <p:sp>
        <p:nvSpPr>
          <p:cNvPr id="4" name="Content Placeholder 3"/>
          <p:cNvSpPr>
            <a:spLocks noGrp="1"/>
          </p:cNvSpPr>
          <p:nvPr>
            <p:ph sz="quarter" idx="13"/>
          </p:nvPr>
        </p:nvSpPr>
        <p:spPr>
          <a:xfrm>
            <a:off x="457200" y="1447800"/>
            <a:ext cx="8153400" cy="4724400"/>
          </a:xfrm>
        </p:spPr>
        <p:txBody>
          <a:bodyPr/>
          <a:lstStyle/>
          <a:p>
            <a:pPr lvl="0"/>
            <a:r>
              <a:rPr lang="en-US" sz="1800" dirty="0"/>
              <a:t>Amended § 2701 (relating to simple assault) to enhance the criminal penalties for simple assault as a misdemeanor of the first degree when the act is committed against a child under 12 years of age by a person </a:t>
            </a:r>
            <a:r>
              <a:rPr lang="en-US" sz="1800" b="1" dirty="0"/>
              <a:t>18</a:t>
            </a:r>
            <a:r>
              <a:rPr lang="en-US" sz="1800" dirty="0"/>
              <a:t> years of age or older, lowered from an adult 21 years of age or older. </a:t>
            </a:r>
          </a:p>
          <a:p>
            <a:pPr lvl="0"/>
            <a:r>
              <a:rPr lang="en-US" sz="1800" dirty="0"/>
              <a:t>Amended § 2702 (relating to aggravated assault) to add additional categories including:</a:t>
            </a:r>
          </a:p>
          <a:p>
            <a:pPr lvl="1"/>
            <a:r>
              <a:rPr lang="en-US" sz="1800" dirty="0"/>
              <a:t>A felony of the second degree when a person 18 years of age or older attempts to cause or knowingly, intentionally or recklessly causes </a:t>
            </a:r>
            <a:r>
              <a:rPr lang="en-US" sz="1800" b="1" dirty="0"/>
              <a:t>bodily injury</a:t>
            </a:r>
            <a:r>
              <a:rPr lang="en-US" sz="1800" dirty="0"/>
              <a:t> to a child less than </a:t>
            </a:r>
            <a:r>
              <a:rPr lang="en-US" sz="1800" b="1" dirty="0"/>
              <a:t>6</a:t>
            </a:r>
            <a:r>
              <a:rPr lang="en-US" sz="1800" dirty="0"/>
              <a:t> years of age; or</a:t>
            </a:r>
          </a:p>
          <a:p>
            <a:pPr lvl="1"/>
            <a:r>
              <a:rPr lang="en-US" sz="1800" dirty="0"/>
              <a:t>A felony of the first degree when a person 18 years of age or older attempts to cause or knowingly, intentionally or recklessly causes </a:t>
            </a:r>
            <a:r>
              <a:rPr lang="en-US" sz="1800" b="1" dirty="0"/>
              <a:t>serious bodily injury</a:t>
            </a:r>
            <a:r>
              <a:rPr lang="en-US" sz="1800" dirty="0"/>
              <a:t> to a child less than </a:t>
            </a:r>
            <a:r>
              <a:rPr lang="en-US" sz="1800" b="1" dirty="0"/>
              <a:t>13</a:t>
            </a:r>
            <a:r>
              <a:rPr lang="en-US" sz="1800" dirty="0"/>
              <a:t> years of age. </a:t>
            </a:r>
          </a:p>
          <a:p>
            <a:pPr lvl="0">
              <a:buNone/>
            </a:pPr>
            <a:endParaRPr lang="en-US" sz="1600" dirty="0"/>
          </a:p>
          <a:p>
            <a:pPr lvl="0">
              <a:buNone/>
            </a:pPr>
            <a:r>
              <a:rPr lang="en-US" sz="1600" dirty="0"/>
              <a:t>Effective January 1, 2014</a:t>
            </a:r>
          </a:p>
          <a:p>
            <a:pPr marL="0" indent="0">
              <a:buNone/>
            </a:pPr>
            <a:endParaRPr lang="en-US" dirty="0"/>
          </a:p>
        </p:txBody>
      </p:sp>
      <p:sp>
        <p:nvSpPr>
          <p:cNvPr id="5" name="Title 4"/>
          <p:cNvSpPr>
            <a:spLocks noGrp="1"/>
          </p:cNvSpPr>
          <p:nvPr>
            <p:ph type="title"/>
          </p:nvPr>
        </p:nvSpPr>
        <p:spPr/>
        <p:txBody>
          <a:bodyPr/>
          <a:lstStyle/>
          <a:p>
            <a:pPr lvl="1" algn="l"/>
            <a:r>
              <a:rPr lang="en-US" sz="3500" dirty="0">
                <a:solidFill>
                  <a:schemeClr val="bg1"/>
                </a:solidFill>
              </a:rPr>
              <a:t>Title 18 (Crimes Code)</a:t>
            </a:r>
            <a:br>
              <a:rPr lang="en-US" sz="3500" dirty="0">
                <a:solidFill>
                  <a:schemeClr val="bg1"/>
                </a:solidFill>
              </a:rPr>
            </a:br>
            <a:endParaRPr lang="en-US" dirty="0"/>
          </a:p>
        </p:txBody>
      </p:sp>
    </p:spTree>
    <p:extLst>
      <p:ext uri="{BB962C8B-B14F-4D97-AF65-F5344CB8AC3E}">
        <p14:creationId xmlns:p14="http://schemas.microsoft.com/office/powerpoint/2010/main" val="2519611436"/>
      </p:ext>
    </p:extLst>
  </p:cSld>
  <p:clrMapOvr>
    <a:masterClrMapping/>
  </p:clrMapOvr>
  <p:timing>
    <p:tnLst>
      <p:par>
        <p:cTn id="1" dur="indefinite" restart="never" nodeType="tmRoot"/>
      </p:par>
    </p:tnLst>
  </p:timing>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fld id="{5D3DA26C-6B63-49B3-AD9F-F13B143260BF}" type="datetime1">
              <a:rPr lang="en-US" smtClean="0"/>
              <a:t>12/2/2014</a:t>
            </a:fld>
            <a:endParaRPr lang="en-US" dirty="0"/>
          </a:p>
        </p:txBody>
      </p:sp>
      <p:sp>
        <p:nvSpPr>
          <p:cNvPr id="3" name="Slide Number Placeholder 2"/>
          <p:cNvSpPr>
            <a:spLocks noGrp="1"/>
          </p:cNvSpPr>
          <p:nvPr>
            <p:ph type="sldNum" sz="quarter" idx="12"/>
          </p:nvPr>
        </p:nvSpPr>
        <p:spPr/>
        <p:txBody>
          <a:bodyPr/>
          <a:lstStyle/>
          <a:p>
            <a:pPr>
              <a:defRPr/>
            </a:pPr>
            <a:fld id="{9C10EB89-1475-4332-AC66-2657F847E4F2}" type="slidenum">
              <a:rPr lang="en-US" smtClean="0"/>
              <a:pPr>
                <a:defRPr/>
              </a:pPr>
              <a:t>115</a:t>
            </a:fld>
            <a:endParaRPr lang="en-US" dirty="0"/>
          </a:p>
        </p:txBody>
      </p:sp>
      <p:sp>
        <p:nvSpPr>
          <p:cNvPr id="4" name="Content Placeholder 3"/>
          <p:cNvSpPr>
            <a:spLocks noGrp="1"/>
          </p:cNvSpPr>
          <p:nvPr>
            <p:ph sz="quarter" idx="13"/>
          </p:nvPr>
        </p:nvSpPr>
        <p:spPr/>
        <p:txBody>
          <a:bodyPr/>
          <a:lstStyle/>
          <a:p>
            <a:pPr lvl="0"/>
            <a:endParaRPr lang="en-US" sz="1600" dirty="0" smtClean="0"/>
          </a:p>
          <a:p>
            <a:pPr lvl="0"/>
            <a:r>
              <a:rPr lang="en-US" sz="2000" dirty="0" smtClean="0"/>
              <a:t>Amended </a:t>
            </a:r>
            <a:r>
              <a:rPr lang="en-US" sz="2000" dirty="0"/>
              <a:t>§ 2910 (relating to luring a child into a motor vehicle or structure) to increase the grading of the offense of luring a child into a motor vehicle or structure without the consent, expressed or implied, of the child’s parent or guardian to a felony of the second degree when it involves a child less than 13 years of age.</a:t>
            </a:r>
          </a:p>
          <a:p>
            <a:pPr lvl="0"/>
            <a:endParaRPr lang="en-US" sz="2000" dirty="0"/>
          </a:p>
          <a:p>
            <a:r>
              <a:rPr lang="en-US" sz="2000" dirty="0"/>
              <a:t>Does not allow the defendant to claim they did not know the age of the child or that they reasonably believed the child to be 13 years of age or older as a defense when charged with this crime against a child less than 13 years of age.  </a:t>
            </a:r>
          </a:p>
          <a:p>
            <a:pPr lvl="0">
              <a:buNone/>
            </a:pPr>
            <a:endParaRPr lang="en-US" sz="2000" dirty="0"/>
          </a:p>
          <a:p>
            <a:pPr lvl="0">
              <a:buNone/>
            </a:pPr>
            <a:r>
              <a:rPr lang="en-US" sz="2000" dirty="0"/>
              <a:t>Effective February 16, 2014</a:t>
            </a:r>
          </a:p>
          <a:p>
            <a:endParaRPr lang="en-US" dirty="0"/>
          </a:p>
        </p:txBody>
      </p:sp>
      <p:sp>
        <p:nvSpPr>
          <p:cNvPr id="5" name="Title 4"/>
          <p:cNvSpPr>
            <a:spLocks noGrp="1"/>
          </p:cNvSpPr>
          <p:nvPr>
            <p:ph type="title"/>
          </p:nvPr>
        </p:nvSpPr>
        <p:spPr/>
        <p:txBody>
          <a:bodyPr/>
          <a:lstStyle/>
          <a:p>
            <a:pPr lvl="1" algn="l"/>
            <a:r>
              <a:rPr lang="en-US" sz="3500" dirty="0">
                <a:solidFill>
                  <a:schemeClr val="bg1"/>
                </a:solidFill>
              </a:rPr>
              <a:t>Title 18 (Crimes Code)</a:t>
            </a:r>
            <a:br>
              <a:rPr lang="en-US" sz="3500" dirty="0">
                <a:solidFill>
                  <a:schemeClr val="bg1"/>
                </a:solidFill>
              </a:rPr>
            </a:br>
            <a:endParaRPr lang="en-US" dirty="0"/>
          </a:p>
        </p:txBody>
      </p:sp>
    </p:spTree>
    <p:extLst>
      <p:ext uri="{BB962C8B-B14F-4D97-AF65-F5344CB8AC3E}">
        <p14:creationId xmlns:p14="http://schemas.microsoft.com/office/powerpoint/2010/main" val="4079368262"/>
      </p:ext>
    </p:extLst>
  </p:cSld>
  <p:clrMapOvr>
    <a:masterClrMapping/>
  </p:clrMapOvr>
  <p:timing>
    <p:tnLst>
      <p:par>
        <p:cTn id="1" dur="indefinite" restart="never" nodeType="tmRoot"/>
      </p:par>
    </p:tnLst>
  </p:timing>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fld id="{5D3DA26C-6B63-49B3-AD9F-F13B143260BF}" type="datetime1">
              <a:rPr lang="en-US" smtClean="0"/>
              <a:t>12/2/2014</a:t>
            </a:fld>
            <a:endParaRPr lang="en-US" dirty="0"/>
          </a:p>
        </p:txBody>
      </p:sp>
      <p:sp>
        <p:nvSpPr>
          <p:cNvPr id="3" name="Slide Number Placeholder 2"/>
          <p:cNvSpPr>
            <a:spLocks noGrp="1"/>
          </p:cNvSpPr>
          <p:nvPr>
            <p:ph type="sldNum" sz="quarter" idx="12"/>
          </p:nvPr>
        </p:nvSpPr>
        <p:spPr/>
        <p:txBody>
          <a:bodyPr/>
          <a:lstStyle/>
          <a:p>
            <a:pPr>
              <a:defRPr/>
            </a:pPr>
            <a:fld id="{9C10EB89-1475-4332-AC66-2657F847E4F2}" type="slidenum">
              <a:rPr lang="en-US" smtClean="0"/>
              <a:pPr>
                <a:defRPr/>
              </a:pPr>
              <a:t>116</a:t>
            </a:fld>
            <a:endParaRPr lang="en-US" dirty="0"/>
          </a:p>
        </p:txBody>
      </p:sp>
      <p:sp>
        <p:nvSpPr>
          <p:cNvPr id="4" name="Content Placeholder 3"/>
          <p:cNvSpPr>
            <a:spLocks noGrp="1"/>
          </p:cNvSpPr>
          <p:nvPr>
            <p:ph sz="quarter" idx="13"/>
          </p:nvPr>
        </p:nvSpPr>
        <p:spPr>
          <a:xfrm>
            <a:off x="152400" y="1295400"/>
            <a:ext cx="8382000" cy="4724400"/>
          </a:xfrm>
        </p:spPr>
        <p:txBody>
          <a:bodyPr/>
          <a:lstStyle/>
          <a:p>
            <a:pPr lvl="1"/>
            <a:r>
              <a:rPr lang="en-US" dirty="0"/>
              <a:t>Added § 4906.1 (relating to false reports of child abuse) by creating a new offense of false reports of child abuse. A person commits a misdemeanor of the second degree if the person:</a:t>
            </a:r>
          </a:p>
          <a:p>
            <a:pPr lvl="2"/>
            <a:r>
              <a:rPr lang="en-US" sz="2000" dirty="0"/>
              <a:t>Intentionally or knowingly makes a false report of child abuse; or</a:t>
            </a:r>
          </a:p>
          <a:p>
            <a:pPr lvl="2"/>
            <a:r>
              <a:rPr lang="en-US" sz="2000" dirty="0"/>
              <a:t>Intentionally or knowingly induces a child to make a false claim of child abuse. </a:t>
            </a:r>
          </a:p>
          <a:p>
            <a:pPr lvl="1"/>
            <a:endParaRPr lang="en-US" dirty="0"/>
          </a:p>
          <a:p>
            <a:pPr lvl="1"/>
            <a:r>
              <a:rPr lang="en-US" dirty="0"/>
              <a:t>Added § 4958 (relating to intimidation, retaliation or obstruction in child abuse cases) by creating a new offense to address intimidation, obstruction or retaliation against the reporter, witness or victim in child abuse cases.</a:t>
            </a:r>
          </a:p>
          <a:p>
            <a:pPr lvl="1">
              <a:buNone/>
            </a:pPr>
            <a:endParaRPr lang="en-US" dirty="0"/>
          </a:p>
          <a:p>
            <a:pPr lvl="1">
              <a:buNone/>
            </a:pPr>
            <a:r>
              <a:rPr lang="en-US" sz="1600" dirty="0"/>
              <a:t>Effective January 1, 2014</a:t>
            </a:r>
          </a:p>
          <a:p>
            <a:endParaRPr lang="en-US" dirty="0"/>
          </a:p>
        </p:txBody>
      </p:sp>
      <p:sp>
        <p:nvSpPr>
          <p:cNvPr id="5" name="Title 4"/>
          <p:cNvSpPr>
            <a:spLocks noGrp="1"/>
          </p:cNvSpPr>
          <p:nvPr>
            <p:ph type="title"/>
          </p:nvPr>
        </p:nvSpPr>
        <p:spPr/>
        <p:txBody>
          <a:bodyPr/>
          <a:lstStyle/>
          <a:p>
            <a:pPr lvl="1" algn="l"/>
            <a:r>
              <a:rPr lang="en-US" sz="3200" dirty="0">
                <a:solidFill>
                  <a:schemeClr val="bg1"/>
                </a:solidFill>
              </a:rPr>
              <a:t>Title 18 (Crimes Code)</a:t>
            </a:r>
            <a:br>
              <a:rPr lang="en-US" sz="3200" dirty="0">
                <a:solidFill>
                  <a:schemeClr val="bg1"/>
                </a:solidFill>
              </a:rPr>
            </a:br>
            <a:endParaRPr lang="en-US" sz="3200" dirty="0"/>
          </a:p>
        </p:txBody>
      </p:sp>
    </p:spTree>
    <p:extLst>
      <p:ext uri="{BB962C8B-B14F-4D97-AF65-F5344CB8AC3E}">
        <p14:creationId xmlns:p14="http://schemas.microsoft.com/office/powerpoint/2010/main" val="1650505370"/>
      </p:ext>
    </p:extLst>
  </p:cSld>
  <p:clrMapOvr>
    <a:masterClrMapping/>
  </p:clrMapOvr>
  <p:timing>
    <p:tnLst>
      <p:par>
        <p:cTn id="1" dur="indefinite" restart="never" nodeType="tmRoot"/>
      </p:par>
    </p:tnLst>
  </p:timing>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fld id="{5D3DA26C-6B63-49B3-AD9F-F13B143260BF}" type="datetime1">
              <a:rPr lang="en-US" smtClean="0"/>
              <a:t>12/2/2014</a:t>
            </a:fld>
            <a:endParaRPr lang="en-US" dirty="0"/>
          </a:p>
        </p:txBody>
      </p:sp>
      <p:sp>
        <p:nvSpPr>
          <p:cNvPr id="3" name="Slide Number Placeholder 2"/>
          <p:cNvSpPr>
            <a:spLocks noGrp="1"/>
          </p:cNvSpPr>
          <p:nvPr>
            <p:ph type="sldNum" sz="quarter" idx="12"/>
          </p:nvPr>
        </p:nvSpPr>
        <p:spPr/>
        <p:txBody>
          <a:bodyPr/>
          <a:lstStyle/>
          <a:p>
            <a:pPr>
              <a:defRPr/>
            </a:pPr>
            <a:fld id="{9C10EB89-1475-4332-AC66-2657F847E4F2}" type="slidenum">
              <a:rPr lang="en-US" smtClean="0"/>
              <a:pPr>
                <a:defRPr/>
              </a:pPr>
              <a:t>117</a:t>
            </a:fld>
            <a:endParaRPr lang="en-US" dirty="0"/>
          </a:p>
        </p:txBody>
      </p:sp>
      <p:sp>
        <p:nvSpPr>
          <p:cNvPr id="4" name="Content Placeholder 3"/>
          <p:cNvSpPr>
            <a:spLocks noGrp="1"/>
          </p:cNvSpPr>
          <p:nvPr>
            <p:ph sz="quarter" idx="13"/>
          </p:nvPr>
        </p:nvSpPr>
        <p:spPr>
          <a:xfrm>
            <a:off x="228600" y="1295400"/>
            <a:ext cx="8153400" cy="4724400"/>
          </a:xfrm>
        </p:spPr>
        <p:txBody>
          <a:bodyPr/>
          <a:lstStyle/>
          <a:p>
            <a:pPr lvl="1"/>
            <a:r>
              <a:rPr lang="en-US" sz="1800" dirty="0"/>
              <a:t>Intimidation:</a:t>
            </a:r>
          </a:p>
          <a:p>
            <a:pPr lvl="2"/>
            <a:r>
              <a:rPr lang="en-US" dirty="0"/>
              <a:t>When a person has knowledge or intents that their conduct will obstruct, impede, impair, prevent or interfere with the making of a child abuse report or the conducting of an investigation or prosecution of a case of child abuse including:</a:t>
            </a:r>
          </a:p>
          <a:p>
            <a:pPr lvl="3"/>
            <a:r>
              <a:rPr lang="en-US" sz="1800" dirty="0"/>
              <a:t>Refraining from making a report or not causing a report to be made;</a:t>
            </a:r>
          </a:p>
          <a:p>
            <a:pPr lvl="3"/>
            <a:r>
              <a:rPr lang="en-US" sz="1800" dirty="0"/>
              <a:t>Refraining from providing or withholding information, documentation, testimony or evidence;</a:t>
            </a:r>
          </a:p>
          <a:p>
            <a:pPr lvl="3"/>
            <a:r>
              <a:rPr lang="en-US" sz="1800" dirty="0"/>
              <a:t>Giving false or misleading information, documentation, testimony or evidence;</a:t>
            </a:r>
          </a:p>
          <a:p>
            <a:pPr lvl="3"/>
            <a:r>
              <a:rPr lang="en-US" sz="1800" dirty="0"/>
              <a:t>Eluding, evading or ignoring any request or legal summons to appear to testify or supply </a:t>
            </a:r>
            <a:r>
              <a:rPr lang="en-US" sz="1800" dirty="0" smtClean="0"/>
              <a:t>evidence; </a:t>
            </a:r>
            <a:r>
              <a:rPr lang="en-US" sz="1800" dirty="0"/>
              <a:t>or</a:t>
            </a:r>
          </a:p>
          <a:p>
            <a:pPr lvl="3"/>
            <a:r>
              <a:rPr lang="en-US" sz="1800" dirty="0"/>
              <a:t>Failing to appear at or participate in a child abuse proceeding or meeting to which they have been legally summoned. </a:t>
            </a:r>
            <a:endParaRPr lang="en-US" dirty="0"/>
          </a:p>
          <a:p>
            <a:endParaRPr lang="en-US" dirty="0"/>
          </a:p>
        </p:txBody>
      </p:sp>
      <p:sp>
        <p:nvSpPr>
          <p:cNvPr id="5" name="Title 4"/>
          <p:cNvSpPr>
            <a:spLocks noGrp="1"/>
          </p:cNvSpPr>
          <p:nvPr>
            <p:ph type="title"/>
          </p:nvPr>
        </p:nvSpPr>
        <p:spPr/>
        <p:txBody>
          <a:bodyPr/>
          <a:lstStyle/>
          <a:p>
            <a:pPr lvl="1" algn="l"/>
            <a:r>
              <a:rPr lang="en-US" sz="3200" dirty="0">
                <a:solidFill>
                  <a:schemeClr val="bg1"/>
                </a:solidFill>
              </a:rPr>
              <a:t>Title 18 (Crimes Code)</a:t>
            </a:r>
            <a:r>
              <a:rPr lang="en-US" sz="3500" dirty="0">
                <a:solidFill>
                  <a:schemeClr val="bg1"/>
                </a:solidFill>
              </a:rPr>
              <a:t/>
            </a:r>
            <a:br>
              <a:rPr lang="en-US" sz="3500" dirty="0">
                <a:solidFill>
                  <a:schemeClr val="bg1"/>
                </a:solidFill>
              </a:rPr>
            </a:br>
            <a:endParaRPr lang="en-US" dirty="0"/>
          </a:p>
        </p:txBody>
      </p:sp>
    </p:spTree>
    <p:extLst>
      <p:ext uri="{BB962C8B-B14F-4D97-AF65-F5344CB8AC3E}">
        <p14:creationId xmlns:p14="http://schemas.microsoft.com/office/powerpoint/2010/main" val="2022380749"/>
      </p:ext>
    </p:extLst>
  </p:cSld>
  <p:clrMapOvr>
    <a:masterClrMapping/>
  </p:clrMapOvr>
  <p:timing>
    <p:tnLst>
      <p:par>
        <p:cTn id="1" dur="indefinite" restart="never" nodeType="tmRoot"/>
      </p:par>
    </p:tnLst>
  </p:timing>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fld id="{5D3DA26C-6B63-49B3-AD9F-F13B143260BF}" type="datetime1">
              <a:rPr lang="en-US" smtClean="0"/>
              <a:t>12/2/2014</a:t>
            </a:fld>
            <a:endParaRPr lang="en-US" dirty="0"/>
          </a:p>
        </p:txBody>
      </p:sp>
      <p:sp>
        <p:nvSpPr>
          <p:cNvPr id="3" name="Slide Number Placeholder 2"/>
          <p:cNvSpPr>
            <a:spLocks noGrp="1"/>
          </p:cNvSpPr>
          <p:nvPr>
            <p:ph type="sldNum" sz="quarter" idx="12"/>
          </p:nvPr>
        </p:nvSpPr>
        <p:spPr/>
        <p:txBody>
          <a:bodyPr/>
          <a:lstStyle/>
          <a:p>
            <a:pPr>
              <a:defRPr/>
            </a:pPr>
            <a:fld id="{9C10EB89-1475-4332-AC66-2657F847E4F2}" type="slidenum">
              <a:rPr lang="en-US" smtClean="0"/>
              <a:pPr>
                <a:defRPr/>
              </a:pPr>
              <a:t>118</a:t>
            </a:fld>
            <a:endParaRPr lang="en-US" dirty="0"/>
          </a:p>
        </p:txBody>
      </p:sp>
      <p:sp>
        <p:nvSpPr>
          <p:cNvPr id="4" name="Content Placeholder 3"/>
          <p:cNvSpPr>
            <a:spLocks noGrp="1"/>
          </p:cNvSpPr>
          <p:nvPr>
            <p:ph sz="quarter" idx="13"/>
          </p:nvPr>
        </p:nvSpPr>
        <p:spPr/>
        <p:txBody>
          <a:bodyPr/>
          <a:lstStyle/>
          <a:p>
            <a:pPr lvl="1"/>
            <a:endParaRPr lang="en-US" dirty="0" smtClean="0"/>
          </a:p>
          <a:p>
            <a:pPr lvl="1"/>
            <a:r>
              <a:rPr lang="en-US" dirty="0" smtClean="0"/>
              <a:t>Retaliation</a:t>
            </a:r>
            <a:r>
              <a:rPr lang="en-US" dirty="0"/>
              <a:t>:</a:t>
            </a:r>
          </a:p>
          <a:p>
            <a:pPr lvl="2"/>
            <a:r>
              <a:rPr lang="en-US" dirty="0"/>
              <a:t>Harming another person by an unlawful act or engaging in a course of conduct or repeatedly committing acts which threaten another person in anything that person has lawfully done as a reporter, witness or victim.</a:t>
            </a:r>
          </a:p>
          <a:p>
            <a:pPr>
              <a:buNone/>
            </a:pPr>
            <a:endParaRPr lang="en-US" dirty="0"/>
          </a:p>
          <a:p>
            <a:pPr lvl="1"/>
            <a:r>
              <a:rPr lang="en-US" dirty="0"/>
              <a:t>Obstruction:</a:t>
            </a:r>
          </a:p>
          <a:p>
            <a:pPr lvl="2"/>
            <a:r>
              <a:rPr lang="en-US" dirty="0"/>
              <a:t>Intentionally preventing a public servant from investigating or prosecuting a report of child abuse.</a:t>
            </a:r>
          </a:p>
          <a:p>
            <a:pPr marL="0" indent="0">
              <a:buNone/>
            </a:pPr>
            <a:endParaRPr lang="en-US" dirty="0"/>
          </a:p>
        </p:txBody>
      </p:sp>
      <p:sp>
        <p:nvSpPr>
          <p:cNvPr id="5" name="Title 4"/>
          <p:cNvSpPr>
            <a:spLocks noGrp="1"/>
          </p:cNvSpPr>
          <p:nvPr>
            <p:ph type="title"/>
          </p:nvPr>
        </p:nvSpPr>
        <p:spPr/>
        <p:txBody>
          <a:bodyPr/>
          <a:lstStyle/>
          <a:p>
            <a:pPr lvl="1" algn="l"/>
            <a:r>
              <a:rPr lang="en-US" sz="3200" dirty="0">
                <a:solidFill>
                  <a:schemeClr val="bg1"/>
                </a:solidFill>
              </a:rPr>
              <a:t>Title 18 (Crimes Code)</a:t>
            </a:r>
            <a:r>
              <a:rPr lang="en-US" sz="3500" dirty="0">
                <a:solidFill>
                  <a:schemeClr val="bg1"/>
                </a:solidFill>
              </a:rPr>
              <a:t/>
            </a:r>
            <a:br>
              <a:rPr lang="en-US" sz="3500" dirty="0">
                <a:solidFill>
                  <a:schemeClr val="bg1"/>
                </a:solidFill>
              </a:rPr>
            </a:br>
            <a:endParaRPr lang="en-US" dirty="0"/>
          </a:p>
        </p:txBody>
      </p:sp>
    </p:spTree>
    <p:extLst>
      <p:ext uri="{BB962C8B-B14F-4D97-AF65-F5344CB8AC3E}">
        <p14:creationId xmlns:p14="http://schemas.microsoft.com/office/powerpoint/2010/main" val="3755900766"/>
      </p:ext>
    </p:extLst>
  </p:cSld>
  <p:clrMapOvr>
    <a:masterClrMapping/>
  </p:clrMapOvr>
  <p:timing>
    <p:tnLst>
      <p:par>
        <p:cTn id="1" dur="indefinite" restart="never" nodeType="tmRoot"/>
      </p:par>
    </p:tnLst>
  </p:timing>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fld id="{5D3DA26C-6B63-49B3-AD9F-F13B143260BF}" type="datetime1">
              <a:rPr lang="en-US" smtClean="0"/>
              <a:t>12/2/2014</a:t>
            </a:fld>
            <a:endParaRPr lang="en-US" dirty="0"/>
          </a:p>
        </p:txBody>
      </p:sp>
      <p:sp>
        <p:nvSpPr>
          <p:cNvPr id="3" name="Slide Number Placeholder 2"/>
          <p:cNvSpPr>
            <a:spLocks noGrp="1"/>
          </p:cNvSpPr>
          <p:nvPr>
            <p:ph type="sldNum" sz="quarter" idx="12"/>
          </p:nvPr>
        </p:nvSpPr>
        <p:spPr/>
        <p:txBody>
          <a:bodyPr/>
          <a:lstStyle/>
          <a:p>
            <a:pPr>
              <a:defRPr/>
            </a:pPr>
            <a:fld id="{9C10EB89-1475-4332-AC66-2657F847E4F2}" type="slidenum">
              <a:rPr lang="en-US" smtClean="0"/>
              <a:pPr>
                <a:defRPr/>
              </a:pPr>
              <a:t>119</a:t>
            </a:fld>
            <a:endParaRPr lang="en-US" dirty="0"/>
          </a:p>
        </p:txBody>
      </p:sp>
      <p:sp>
        <p:nvSpPr>
          <p:cNvPr id="4" name="Content Placeholder 3"/>
          <p:cNvSpPr>
            <a:spLocks noGrp="1"/>
          </p:cNvSpPr>
          <p:nvPr>
            <p:ph sz="quarter" idx="13"/>
          </p:nvPr>
        </p:nvSpPr>
        <p:spPr>
          <a:xfrm>
            <a:off x="228600" y="1371600"/>
            <a:ext cx="8153400" cy="4724400"/>
          </a:xfrm>
        </p:spPr>
        <p:txBody>
          <a:bodyPr/>
          <a:lstStyle/>
          <a:p>
            <a:pPr lvl="1"/>
            <a:r>
              <a:rPr lang="en-US" dirty="0"/>
              <a:t>Offenses are misdemeanors of the second degree, but become felonies of the second degree if the actor:</a:t>
            </a:r>
          </a:p>
          <a:p>
            <a:pPr lvl="1">
              <a:buNone/>
            </a:pPr>
            <a:endParaRPr lang="en-US" dirty="0"/>
          </a:p>
          <a:p>
            <a:pPr lvl="2"/>
            <a:r>
              <a:rPr lang="en-US" sz="2000" dirty="0"/>
              <a:t>Employs force, violence or deception or threatens to employ force, violence or deception with reckless intent;</a:t>
            </a:r>
          </a:p>
          <a:p>
            <a:pPr lvl="2"/>
            <a:r>
              <a:rPr lang="en-US" sz="2000" dirty="0"/>
              <a:t>Offers pecuniary or other benefit;</a:t>
            </a:r>
          </a:p>
          <a:p>
            <a:pPr lvl="2"/>
            <a:r>
              <a:rPr lang="en-US" sz="2000" dirty="0"/>
              <a:t>Furthers a conspiracy to intimidate or retaliate; </a:t>
            </a:r>
          </a:p>
          <a:p>
            <a:pPr lvl="2"/>
            <a:r>
              <a:rPr lang="en-US" sz="2000" dirty="0"/>
              <a:t>Accepts, agrees or solicits another person to accept any pecuniary benefit to intimidate or retaliate or</a:t>
            </a:r>
          </a:p>
          <a:p>
            <a:pPr lvl="2"/>
            <a:r>
              <a:rPr lang="en-US" sz="2000" dirty="0"/>
              <a:t>Had a prior conviction for this violation under PA, federal or any other state law.</a:t>
            </a:r>
          </a:p>
          <a:p>
            <a:pPr marL="0" indent="0">
              <a:buNone/>
            </a:pPr>
            <a:endParaRPr lang="en-US" dirty="0"/>
          </a:p>
        </p:txBody>
      </p:sp>
      <p:sp>
        <p:nvSpPr>
          <p:cNvPr id="5" name="Title 4"/>
          <p:cNvSpPr>
            <a:spLocks noGrp="1"/>
          </p:cNvSpPr>
          <p:nvPr>
            <p:ph type="title"/>
          </p:nvPr>
        </p:nvSpPr>
        <p:spPr/>
        <p:txBody>
          <a:bodyPr/>
          <a:lstStyle/>
          <a:p>
            <a:pPr lvl="1" algn="l"/>
            <a:r>
              <a:rPr lang="en-US" sz="3200" dirty="0">
                <a:solidFill>
                  <a:schemeClr val="bg1"/>
                </a:solidFill>
              </a:rPr>
              <a:t>Title 18 (Crimes Code)</a:t>
            </a:r>
            <a:r>
              <a:rPr lang="en-US" sz="3500" dirty="0">
                <a:solidFill>
                  <a:schemeClr val="bg1"/>
                </a:solidFill>
              </a:rPr>
              <a:t/>
            </a:r>
            <a:br>
              <a:rPr lang="en-US" sz="3500" dirty="0">
                <a:solidFill>
                  <a:schemeClr val="bg1"/>
                </a:solidFill>
              </a:rPr>
            </a:br>
            <a:endParaRPr lang="en-US" dirty="0"/>
          </a:p>
        </p:txBody>
      </p:sp>
    </p:spTree>
    <p:extLst>
      <p:ext uri="{BB962C8B-B14F-4D97-AF65-F5344CB8AC3E}">
        <p14:creationId xmlns:p14="http://schemas.microsoft.com/office/powerpoint/2010/main" val="427903904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fld id="{5D3DA26C-6B63-49B3-AD9F-F13B143260BF}" type="datetime1">
              <a:rPr lang="en-US" smtClean="0"/>
              <a:t>12/2/2014</a:t>
            </a:fld>
            <a:endParaRPr lang="en-US" dirty="0"/>
          </a:p>
        </p:txBody>
      </p:sp>
      <p:sp>
        <p:nvSpPr>
          <p:cNvPr id="3" name="Slide Number Placeholder 2"/>
          <p:cNvSpPr>
            <a:spLocks noGrp="1"/>
          </p:cNvSpPr>
          <p:nvPr>
            <p:ph type="sldNum" sz="quarter" idx="12"/>
          </p:nvPr>
        </p:nvSpPr>
        <p:spPr/>
        <p:txBody>
          <a:bodyPr/>
          <a:lstStyle/>
          <a:p>
            <a:pPr>
              <a:defRPr/>
            </a:pPr>
            <a:fld id="{9C10EB89-1475-4332-AC66-2657F847E4F2}" type="slidenum">
              <a:rPr lang="en-US" smtClean="0"/>
              <a:pPr>
                <a:defRPr/>
              </a:pPr>
              <a:t>12</a:t>
            </a:fld>
            <a:endParaRPr lang="en-US" dirty="0"/>
          </a:p>
        </p:txBody>
      </p:sp>
      <p:sp>
        <p:nvSpPr>
          <p:cNvPr id="4" name="Content Placeholder 3"/>
          <p:cNvSpPr>
            <a:spLocks noGrp="1"/>
          </p:cNvSpPr>
          <p:nvPr>
            <p:ph sz="quarter" idx="13"/>
          </p:nvPr>
        </p:nvSpPr>
        <p:spPr/>
        <p:txBody>
          <a:bodyPr/>
          <a:lstStyle/>
          <a:p>
            <a:pPr lvl="0" eaLnBrk="0" hangingPunct="0"/>
            <a:endParaRPr lang="en-US" sz="1600" dirty="0" smtClean="0">
              <a:solidFill>
                <a:srgbClr val="000000"/>
              </a:solidFill>
              <a:latin typeface="Verdana"/>
              <a:ea typeface="ＭＳ Ｐゴシック" pitchFamily="-106" charset="-128"/>
            </a:endParaRPr>
          </a:p>
          <a:p>
            <a:pPr lvl="0" eaLnBrk="0" hangingPunct="0"/>
            <a:r>
              <a:rPr lang="en-US" sz="1600" dirty="0" smtClean="0">
                <a:solidFill>
                  <a:srgbClr val="000000"/>
                </a:solidFill>
                <a:latin typeface="Verdana"/>
                <a:ea typeface="ＭＳ Ｐゴシック" pitchFamily="-106" charset="-128"/>
              </a:rPr>
              <a:t>The </a:t>
            </a:r>
            <a:r>
              <a:rPr lang="en-US" sz="1600" dirty="0">
                <a:solidFill>
                  <a:srgbClr val="000000"/>
                </a:solidFill>
                <a:latin typeface="Verdana"/>
                <a:ea typeface="ＭＳ Ｐゴシック" pitchFamily="-106" charset="-128"/>
              </a:rPr>
              <a:t>definition of child abuse has been amended to require that acts or failures to act be committed </a:t>
            </a:r>
            <a:r>
              <a:rPr lang="en-US" sz="1600" b="1" dirty="0">
                <a:solidFill>
                  <a:srgbClr val="000000"/>
                </a:solidFill>
                <a:latin typeface="Verdana"/>
                <a:ea typeface="ＭＳ Ｐゴシック" pitchFamily="-106" charset="-128"/>
              </a:rPr>
              <a:t>intentionally</a:t>
            </a:r>
            <a:r>
              <a:rPr lang="en-US" sz="1600" dirty="0">
                <a:solidFill>
                  <a:srgbClr val="000000"/>
                </a:solidFill>
                <a:latin typeface="Verdana"/>
                <a:ea typeface="ＭＳ Ｐゴシック" pitchFamily="-106" charset="-128"/>
              </a:rPr>
              <a:t>, </a:t>
            </a:r>
            <a:r>
              <a:rPr lang="en-US" sz="1600" b="1" dirty="0">
                <a:solidFill>
                  <a:srgbClr val="000000"/>
                </a:solidFill>
                <a:latin typeface="Verdana"/>
                <a:ea typeface="ＭＳ Ｐゴシック" pitchFamily="-106" charset="-128"/>
              </a:rPr>
              <a:t>knowingly</a:t>
            </a:r>
            <a:r>
              <a:rPr lang="en-US" sz="1600" dirty="0">
                <a:solidFill>
                  <a:srgbClr val="000000"/>
                </a:solidFill>
                <a:latin typeface="Verdana"/>
                <a:ea typeface="ＭＳ Ｐゴシック" pitchFamily="-106" charset="-128"/>
              </a:rPr>
              <a:t> or </a:t>
            </a:r>
            <a:r>
              <a:rPr lang="en-US" sz="1600" b="1" dirty="0">
                <a:solidFill>
                  <a:srgbClr val="000000"/>
                </a:solidFill>
                <a:latin typeface="Verdana"/>
                <a:ea typeface="ＭＳ Ｐゴシック" pitchFamily="-106" charset="-128"/>
              </a:rPr>
              <a:t>recklessly</a:t>
            </a:r>
            <a:r>
              <a:rPr lang="en-US" sz="1600" dirty="0">
                <a:solidFill>
                  <a:srgbClr val="000000"/>
                </a:solidFill>
                <a:latin typeface="Verdana"/>
                <a:ea typeface="ＭＳ Ｐゴシック" pitchFamily="-106" charset="-128"/>
              </a:rPr>
              <a:t>. </a:t>
            </a:r>
          </a:p>
          <a:p>
            <a:pPr lvl="2" eaLnBrk="0" hangingPunct="0">
              <a:buBlip>
                <a:blip r:embed="rId2"/>
              </a:buBlip>
            </a:pPr>
            <a:r>
              <a:rPr lang="en-US" sz="1600" dirty="0">
                <a:solidFill>
                  <a:srgbClr val="000000"/>
                </a:solidFill>
                <a:latin typeface="Verdana"/>
                <a:ea typeface="ＭＳ Ｐゴシック" pitchFamily="-106" charset="-128"/>
              </a:rPr>
              <a:t>A person acts </a:t>
            </a:r>
            <a:r>
              <a:rPr lang="en-US" sz="1600" b="1" dirty="0">
                <a:solidFill>
                  <a:srgbClr val="000000"/>
                </a:solidFill>
                <a:latin typeface="Verdana"/>
                <a:ea typeface="ＭＳ Ｐゴシック" pitchFamily="-106" charset="-128"/>
              </a:rPr>
              <a:t>knowingly</a:t>
            </a:r>
            <a:r>
              <a:rPr lang="en-US" sz="1600" dirty="0">
                <a:solidFill>
                  <a:srgbClr val="000000"/>
                </a:solidFill>
                <a:latin typeface="Verdana"/>
                <a:ea typeface="ＭＳ Ｐゴシック" pitchFamily="-106" charset="-128"/>
              </a:rPr>
              <a:t> when they are aware that their conduct is of that nature or that such circumstances exist and they are aware that it is practically certain that their conduct will cause such a result.</a:t>
            </a:r>
          </a:p>
          <a:p>
            <a:pPr lvl="2" eaLnBrk="0" hangingPunct="0">
              <a:buBlip>
                <a:blip r:embed="rId2"/>
              </a:buBlip>
            </a:pPr>
            <a:r>
              <a:rPr lang="en-US" sz="1600" dirty="0">
                <a:solidFill>
                  <a:srgbClr val="000000"/>
                </a:solidFill>
                <a:latin typeface="Verdana"/>
                <a:ea typeface="ＭＳ Ｐゴシック" pitchFamily="-106" charset="-128"/>
              </a:rPr>
              <a:t>A person acts </a:t>
            </a:r>
            <a:r>
              <a:rPr lang="en-US" sz="1600" b="1" dirty="0">
                <a:solidFill>
                  <a:srgbClr val="000000"/>
                </a:solidFill>
                <a:latin typeface="Verdana"/>
                <a:ea typeface="ＭＳ Ｐゴシック" pitchFamily="-106" charset="-128"/>
              </a:rPr>
              <a:t>recklessly</a:t>
            </a:r>
            <a:r>
              <a:rPr lang="en-US" sz="1600" dirty="0">
                <a:solidFill>
                  <a:srgbClr val="000000"/>
                </a:solidFill>
                <a:latin typeface="Verdana"/>
                <a:ea typeface="ＭＳ Ｐゴシック" pitchFamily="-106" charset="-128"/>
              </a:rPr>
              <a:t> when they consciously disregard a substantial and unjustifiable risk that the material element exists or will result from their conduct. The risk must be of such a nature and degree that, considering the nature and intent of the conduct and the circumstances known to them, its disregard involves a gross deviation from the standard of conduct that a reasonable person would observe in the situation.</a:t>
            </a:r>
          </a:p>
          <a:p>
            <a:pPr lvl="2" eaLnBrk="0" hangingPunct="0">
              <a:buBlip>
                <a:blip r:embed="rId2"/>
              </a:buBlip>
            </a:pPr>
            <a:r>
              <a:rPr lang="en-US" sz="1600" dirty="0">
                <a:solidFill>
                  <a:srgbClr val="000000"/>
                </a:solidFill>
                <a:latin typeface="Verdana"/>
                <a:ea typeface="ＭＳ Ｐゴシック" pitchFamily="-106" charset="-128"/>
              </a:rPr>
              <a:t>A person acts </a:t>
            </a:r>
            <a:r>
              <a:rPr lang="en-US" sz="1600" b="1" dirty="0">
                <a:solidFill>
                  <a:srgbClr val="000000"/>
                </a:solidFill>
                <a:latin typeface="Verdana"/>
                <a:ea typeface="ＭＳ Ｐゴシック" pitchFamily="-106" charset="-128"/>
              </a:rPr>
              <a:t>intentionally</a:t>
            </a:r>
            <a:r>
              <a:rPr lang="en-US" sz="1600" dirty="0">
                <a:solidFill>
                  <a:srgbClr val="000000"/>
                </a:solidFill>
                <a:latin typeface="Verdana"/>
                <a:ea typeface="ＭＳ Ｐゴシック" pitchFamily="-106" charset="-128"/>
              </a:rPr>
              <a:t> when they consciously engage in conduct of that nature or cause such a result and are aware of such circumstances or believe or hope that they exist. </a:t>
            </a:r>
          </a:p>
          <a:p>
            <a:endParaRPr lang="en-US" dirty="0"/>
          </a:p>
        </p:txBody>
      </p:sp>
      <p:sp>
        <p:nvSpPr>
          <p:cNvPr id="5" name="Title 4"/>
          <p:cNvSpPr>
            <a:spLocks noGrp="1"/>
          </p:cNvSpPr>
          <p:nvPr>
            <p:ph type="title"/>
          </p:nvPr>
        </p:nvSpPr>
        <p:spPr/>
        <p:txBody>
          <a:bodyPr/>
          <a:lstStyle/>
          <a:p>
            <a:r>
              <a:rPr lang="en-US" dirty="0"/>
              <a:t>CPSL Definitions – Child Abuse</a:t>
            </a:r>
          </a:p>
        </p:txBody>
      </p:sp>
    </p:spTree>
    <p:extLst>
      <p:ext uri="{BB962C8B-B14F-4D97-AF65-F5344CB8AC3E}">
        <p14:creationId xmlns:p14="http://schemas.microsoft.com/office/powerpoint/2010/main" val="1780169367"/>
      </p:ext>
    </p:extLst>
  </p:cSld>
  <p:clrMapOvr>
    <a:masterClrMapping/>
  </p:clrMapOvr>
  <p:timing>
    <p:tnLst>
      <p:par>
        <p:cTn id="1" dur="indefinite" restart="never" nodeType="tmRoot"/>
      </p:par>
    </p:tnLst>
  </p:timing>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fld id="{5D3DA26C-6B63-49B3-AD9F-F13B143260BF}" type="datetime1">
              <a:rPr lang="en-US" smtClean="0"/>
              <a:t>12/2/2014</a:t>
            </a:fld>
            <a:endParaRPr lang="en-US" dirty="0"/>
          </a:p>
        </p:txBody>
      </p:sp>
      <p:sp>
        <p:nvSpPr>
          <p:cNvPr id="3" name="Slide Number Placeholder 2"/>
          <p:cNvSpPr>
            <a:spLocks noGrp="1"/>
          </p:cNvSpPr>
          <p:nvPr>
            <p:ph type="sldNum" sz="quarter" idx="12"/>
          </p:nvPr>
        </p:nvSpPr>
        <p:spPr/>
        <p:txBody>
          <a:bodyPr/>
          <a:lstStyle/>
          <a:p>
            <a:pPr>
              <a:defRPr/>
            </a:pPr>
            <a:fld id="{9C10EB89-1475-4332-AC66-2657F847E4F2}" type="slidenum">
              <a:rPr lang="en-US" smtClean="0"/>
              <a:pPr>
                <a:defRPr/>
              </a:pPr>
              <a:t>120</a:t>
            </a:fld>
            <a:endParaRPr lang="en-US" dirty="0"/>
          </a:p>
        </p:txBody>
      </p:sp>
      <p:sp>
        <p:nvSpPr>
          <p:cNvPr id="4" name="Content Placeholder 3"/>
          <p:cNvSpPr>
            <a:spLocks noGrp="1"/>
          </p:cNvSpPr>
          <p:nvPr>
            <p:ph sz="quarter" idx="13"/>
          </p:nvPr>
        </p:nvSpPr>
        <p:spPr/>
        <p:txBody>
          <a:bodyPr/>
          <a:lstStyle/>
          <a:p>
            <a:pPr lvl="0"/>
            <a:r>
              <a:rPr lang="en-US" sz="2200" dirty="0"/>
              <a:t>Amended § 6312 (relating to sexual abuse of children)</a:t>
            </a:r>
          </a:p>
          <a:p>
            <a:pPr lvl="1">
              <a:buFont typeface="Arial" pitchFamily="34" charset="0"/>
              <a:buChar char="•"/>
            </a:pPr>
            <a:r>
              <a:rPr lang="en-US" sz="2200" dirty="0"/>
              <a:t>When a person commits the crime of sexual abuse of children and has indecent contact with the child, the grading of the offense will be one grade higher than the original sexual abuse of children offense.</a:t>
            </a:r>
          </a:p>
          <a:p>
            <a:pPr lvl="1">
              <a:buFont typeface="Arial" pitchFamily="34" charset="0"/>
              <a:buChar char="•"/>
            </a:pPr>
            <a:r>
              <a:rPr lang="en-US" sz="2200" dirty="0"/>
              <a:t>Sexual abuse of children includes:</a:t>
            </a:r>
          </a:p>
          <a:p>
            <a:pPr lvl="2">
              <a:buFont typeface="Arial" pitchFamily="34" charset="0"/>
              <a:buChar char="•"/>
            </a:pPr>
            <a:r>
              <a:rPr lang="en-US" sz="2200" dirty="0"/>
              <a:t>Photographing, videotaping, depicting on computer or filming sexual acts; </a:t>
            </a:r>
          </a:p>
          <a:p>
            <a:pPr lvl="2">
              <a:buFont typeface="Arial" pitchFamily="34" charset="0"/>
              <a:buChar char="•"/>
            </a:pPr>
            <a:r>
              <a:rPr lang="en-US" sz="2200" dirty="0"/>
              <a:t>Dissemination of photographs, videotapes, computer depictions and films and</a:t>
            </a:r>
          </a:p>
          <a:p>
            <a:pPr lvl="2">
              <a:buFont typeface="Arial" pitchFamily="34" charset="0"/>
              <a:buChar char="•"/>
            </a:pPr>
            <a:r>
              <a:rPr lang="en-US" sz="2200" dirty="0"/>
              <a:t>Child pornography.</a:t>
            </a:r>
          </a:p>
          <a:p>
            <a:pPr lvl="2">
              <a:buNone/>
            </a:pPr>
            <a:endParaRPr lang="en-US" sz="2200" dirty="0"/>
          </a:p>
          <a:p>
            <a:pPr marL="0" lvl="2" indent="0">
              <a:buNone/>
            </a:pPr>
            <a:r>
              <a:rPr lang="en-US" sz="1600" dirty="0" smtClean="0"/>
              <a:t>Effective </a:t>
            </a:r>
            <a:r>
              <a:rPr lang="en-US" sz="1600" dirty="0"/>
              <a:t>January 1, 2014</a:t>
            </a:r>
            <a:endParaRPr lang="en-US" dirty="0"/>
          </a:p>
        </p:txBody>
      </p:sp>
      <p:sp>
        <p:nvSpPr>
          <p:cNvPr id="5" name="Title 4"/>
          <p:cNvSpPr>
            <a:spLocks noGrp="1"/>
          </p:cNvSpPr>
          <p:nvPr>
            <p:ph type="title"/>
          </p:nvPr>
        </p:nvSpPr>
        <p:spPr/>
        <p:txBody>
          <a:bodyPr/>
          <a:lstStyle/>
          <a:p>
            <a:pPr lvl="1" algn="l"/>
            <a:r>
              <a:rPr lang="en-US" sz="3200" dirty="0">
                <a:solidFill>
                  <a:schemeClr val="bg1"/>
                </a:solidFill>
              </a:rPr>
              <a:t>Title 18 (Crimes Code)</a:t>
            </a:r>
            <a:r>
              <a:rPr lang="en-US" sz="3500" dirty="0">
                <a:solidFill>
                  <a:schemeClr val="bg1"/>
                </a:solidFill>
              </a:rPr>
              <a:t/>
            </a:r>
            <a:br>
              <a:rPr lang="en-US" sz="3500" dirty="0">
                <a:solidFill>
                  <a:schemeClr val="bg1"/>
                </a:solidFill>
              </a:rPr>
            </a:br>
            <a:endParaRPr lang="en-US" dirty="0"/>
          </a:p>
        </p:txBody>
      </p:sp>
    </p:spTree>
    <p:extLst>
      <p:ext uri="{BB962C8B-B14F-4D97-AF65-F5344CB8AC3E}">
        <p14:creationId xmlns:p14="http://schemas.microsoft.com/office/powerpoint/2010/main" val="3105529373"/>
      </p:ext>
    </p:extLst>
  </p:cSld>
  <p:clrMapOvr>
    <a:masterClrMapping/>
  </p:clrMapOvr>
  <p:timing>
    <p:tnLst>
      <p:par>
        <p:cTn id="1" dur="indefinite" restart="never" nodeType="tmRoot"/>
      </p:par>
    </p:tnLst>
  </p:timing>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fld id="{5D3DA26C-6B63-49B3-AD9F-F13B143260BF}" type="datetime1">
              <a:rPr lang="en-US" smtClean="0"/>
              <a:t>12/2/2014</a:t>
            </a:fld>
            <a:endParaRPr lang="en-US" dirty="0"/>
          </a:p>
        </p:txBody>
      </p:sp>
      <p:sp>
        <p:nvSpPr>
          <p:cNvPr id="3" name="Slide Number Placeholder 2"/>
          <p:cNvSpPr>
            <a:spLocks noGrp="1"/>
          </p:cNvSpPr>
          <p:nvPr>
            <p:ph type="sldNum" sz="quarter" idx="12"/>
          </p:nvPr>
        </p:nvSpPr>
        <p:spPr/>
        <p:txBody>
          <a:bodyPr/>
          <a:lstStyle/>
          <a:p>
            <a:pPr>
              <a:defRPr/>
            </a:pPr>
            <a:fld id="{9C10EB89-1475-4332-AC66-2657F847E4F2}" type="slidenum">
              <a:rPr lang="en-US" smtClean="0"/>
              <a:pPr>
                <a:defRPr/>
              </a:pPr>
              <a:t>121</a:t>
            </a:fld>
            <a:endParaRPr lang="en-US" dirty="0"/>
          </a:p>
        </p:txBody>
      </p:sp>
      <p:sp>
        <p:nvSpPr>
          <p:cNvPr id="4" name="Content Placeholder 3"/>
          <p:cNvSpPr>
            <a:spLocks noGrp="1"/>
          </p:cNvSpPr>
          <p:nvPr>
            <p:ph sz="quarter" idx="13"/>
          </p:nvPr>
        </p:nvSpPr>
        <p:spPr>
          <a:xfrm>
            <a:off x="457200" y="1143000"/>
            <a:ext cx="8153400" cy="4953000"/>
          </a:xfrm>
        </p:spPr>
        <p:txBody>
          <a:bodyPr/>
          <a:lstStyle/>
          <a:p>
            <a:pPr lvl="0"/>
            <a:r>
              <a:rPr lang="en-US" sz="1800" dirty="0"/>
              <a:t>Added §3124.3 (relating to sexual assault by sports official, volunteer or employee of nonprofit association) to create an offense of sexual assault by a person who serves as a sports official in a sports program of a nonprofit association or a for-profit association, a volunteer or employee of a nonprofit association</a:t>
            </a:r>
          </a:p>
          <a:p>
            <a:pPr lvl="2"/>
            <a:r>
              <a:rPr lang="en-US" dirty="0"/>
              <a:t>Felony of the third degree when:</a:t>
            </a:r>
          </a:p>
          <a:p>
            <a:pPr lvl="3"/>
            <a:r>
              <a:rPr lang="en-US" sz="1800" dirty="0"/>
              <a:t>The sports official engages in sexual intercourse, deviate sexual intercourse or indecent contact with a child under 18 years of age who is participating in a sports program of the nonprofit association or for-profit association; or</a:t>
            </a:r>
          </a:p>
          <a:p>
            <a:pPr lvl="3"/>
            <a:r>
              <a:rPr lang="en-US" sz="1800" dirty="0"/>
              <a:t>The volunteer or employee of a nonprofit association having direct contact with a child under 18 years of age who participates in a program or activity of the nonprofit association engages in sexual intercourse, deviate sexual intercourse or indecent contact with that child.</a:t>
            </a:r>
          </a:p>
          <a:p>
            <a:pPr lvl="2"/>
            <a:endParaRPr lang="en-US" dirty="0"/>
          </a:p>
          <a:p>
            <a:pPr marL="457200" lvl="1" indent="0">
              <a:buNone/>
            </a:pPr>
            <a:r>
              <a:rPr lang="en-US" sz="1800" dirty="0"/>
              <a:t>Effective August 17, 2014</a:t>
            </a:r>
          </a:p>
          <a:p>
            <a:endParaRPr lang="en-US" dirty="0"/>
          </a:p>
        </p:txBody>
      </p:sp>
      <p:sp>
        <p:nvSpPr>
          <p:cNvPr id="5" name="Title 4"/>
          <p:cNvSpPr>
            <a:spLocks noGrp="1"/>
          </p:cNvSpPr>
          <p:nvPr>
            <p:ph type="title"/>
          </p:nvPr>
        </p:nvSpPr>
        <p:spPr/>
        <p:txBody>
          <a:bodyPr/>
          <a:lstStyle/>
          <a:p>
            <a:pPr lvl="1" algn="l"/>
            <a:r>
              <a:rPr lang="en-US" sz="3200" dirty="0">
                <a:solidFill>
                  <a:schemeClr val="bg1"/>
                </a:solidFill>
              </a:rPr>
              <a:t>Title 18 (Crimes Code)</a:t>
            </a:r>
            <a:r>
              <a:rPr lang="en-US" sz="3500" dirty="0">
                <a:solidFill>
                  <a:schemeClr val="bg1"/>
                </a:solidFill>
              </a:rPr>
              <a:t/>
            </a:r>
            <a:br>
              <a:rPr lang="en-US" sz="3500" dirty="0">
                <a:solidFill>
                  <a:schemeClr val="bg1"/>
                </a:solidFill>
              </a:rPr>
            </a:br>
            <a:endParaRPr lang="en-US" dirty="0"/>
          </a:p>
        </p:txBody>
      </p:sp>
    </p:spTree>
    <p:extLst>
      <p:ext uri="{BB962C8B-B14F-4D97-AF65-F5344CB8AC3E}">
        <p14:creationId xmlns:p14="http://schemas.microsoft.com/office/powerpoint/2010/main" val="288213448"/>
      </p:ext>
    </p:extLst>
  </p:cSld>
  <p:clrMapOvr>
    <a:masterClrMapping/>
  </p:clrMapOvr>
  <p:timing>
    <p:tnLst>
      <p:par>
        <p:cTn id="1" dur="indefinite" restart="never" nodeType="tmRoot"/>
      </p:par>
    </p:tnLst>
  </p:timing>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fld id="{5D3DA26C-6B63-49B3-AD9F-F13B143260BF}" type="datetime1">
              <a:rPr lang="en-US" smtClean="0"/>
              <a:t>12/2/2014</a:t>
            </a:fld>
            <a:endParaRPr lang="en-US" dirty="0"/>
          </a:p>
        </p:txBody>
      </p:sp>
      <p:sp>
        <p:nvSpPr>
          <p:cNvPr id="3" name="Slide Number Placeholder 2"/>
          <p:cNvSpPr>
            <a:spLocks noGrp="1"/>
          </p:cNvSpPr>
          <p:nvPr>
            <p:ph type="sldNum" sz="quarter" idx="12"/>
          </p:nvPr>
        </p:nvSpPr>
        <p:spPr/>
        <p:txBody>
          <a:bodyPr/>
          <a:lstStyle/>
          <a:p>
            <a:pPr>
              <a:defRPr/>
            </a:pPr>
            <a:fld id="{9C10EB89-1475-4332-AC66-2657F847E4F2}" type="slidenum">
              <a:rPr lang="en-US" smtClean="0"/>
              <a:pPr>
                <a:defRPr/>
              </a:pPr>
              <a:t>122</a:t>
            </a:fld>
            <a:endParaRPr lang="en-US" dirty="0"/>
          </a:p>
        </p:txBody>
      </p:sp>
      <p:sp>
        <p:nvSpPr>
          <p:cNvPr id="4" name="Content Placeholder 3"/>
          <p:cNvSpPr>
            <a:spLocks noGrp="1"/>
          </p:cNvSpPr>
          <p:nvPr>
            <p:ph sz="quarter" idx="13"/>
          </p:nvPr>
        </p:nvSpPr>
        <p:spPr/>
        <p:txBody>
          <a:bodyPr/>
          <a:lstStyle/>
          <a:p>
            <a:pPr lvl="0"/>
            <a:r>
              <a:rPr lang="en-US" sz="2000" dirty="0"/>
              <a:t>Amended § 5981 (relating to declaration of policy)</a:t>
            </a:r>
          </a:p>
          <a:p>
            <a:pPr lvl="1">
              <a:buFont typeface="Arial" pitchFamily="34" charset="0"/>
              <a:buChar char="•"/>
            </a:pPr>
            <a:r>
              <a:rPr lang="en-US" dirty="0"/>
              <a:t>To promote the best interest of minor victims and witnesses of crimes the Judicial Code urges the media to use restraint when revealing the identity or address of child victims or witnesses to crimes.</a:t>
            </a:r>
          </a:p>
          <a:p>
            <a:pPr lvl="0"/>
            <a:r>
              <a:rPr lang="en-US" sz="2000" dirty="0"/>
              <a:t>Amended § 5988 (relating to victims of physical or sexual abuse)</a:t>
            </a:r>
          </a:p>
          <a:p>
            <a:pPr lvl="1">
              <a:buFont typeface="Arial" pitchFamily="34" charset="0"/>
              <a:buChar char="•"/>
            </a:pPr>
            <a:r>
              <a:rPr lang="en-US" dirty="0"/>
              <a:t>To prevent officers or employees of the court from releasing the name of minor victims of sexual or physical abuse and prevents them from being open to public review; and</a:t>
            </a:r>
          </a:p>
          <a:p>
            <a:pPr lvl="1">
              <a:buFont typeface="Arial" pitchFamily="34" charset="0"/>
              <a:buChar char="•"/>
            </a:pPr>
            <a:r>
              <a:rPr lang="en-US" dirty="0"/>
              <a:t>To allow for the victim of abuse to waive these protections if they are 18 years of age or older at the time of the commencement of the court proceedings.</a:t>
            </a:r>
          </a:p>
          <a:p>
            <a:pPr lvl="0">
              <a:buNone/>
            </a:pPr>
            <a:endParaRPr lang="en-US" sz="1600" dirty="0"/>
          </a:p>
          <a:p>
            <a:pPr>
              <a:buNone/>
            </a:pPr>
            <a:r>
              <a:rPr lang="en-US" sz="1600" dirty="0"/>
              <a:t>Effective February 16, 2014</a:t>
            </a:r>
          </a:p>
          <a:p>
            <a:pPr marL="0" indent="0">
              <a:buNone/>
            </a:pPr>
            <a:endParaRPr lang="en-US" dirty="0"/>
          </a:p>
        </p:txBody>
      </p:sp>
      <p:sp>
        <p:nvSpPr>
          <p:cNvPr id="5" name="Title 4"/>
          <p:cNvSpPr>
            <a:spLocks noGrp="1"/>
          </p:cNvSpPr>
          <p:nvPr>
            <p:ph type="title"/>
          </p:nvPr>
        </p:nvSpPr>
        <p:spPr/>
        <p:txBody>
          <a:bodyPr/>
          <a:lstStyle/>
          <a:p>
            <a:pPr lvl="1" algn="l"/>
            <a:r>
              <a:rPr lang="en-US" sz="3200" dirty="0">
                <a:solidFill>
                  <a:schemeClr val="bg1"/>
                </a:solidFill>
              </a:rPr>
              <a:t>Title 42 (Judicial Code)</a:t>
            </a:r>
            <a:r>
              <a:rPr lang="en-US" sz="3500" dirty="0">
                <a:solidFill>
                  <a:schemeClr val="bg1"/>
                </a:solidFill>
              </a:rPr>
              <a:t/>
            </a:r>
            <a:br>
              <a:rPr lang="en-US" sz="3500" dirty="0">
                <a:solidFill>
                  <a:schemeClr val="bg1"/>
                </a:solidFill>
              </a:rPr>
            </a:br>
            <a:endParaRPr lang="en-US" dirty="0"/>
          </a:p>
        </p:txBody>
      </p:sp>
    </p:spTree>
    <p:extLst>
      <p:ext uri="{BB962C8B-B14F-4D97-AF65-F5344CB8AC3E}">
        <p14:creationId xmlns:p14="http://schemas.microsoft.com/office/powerpoint/2010/main" val="300457385"/>
      </p:ext>
    </p:extLst>
  </p:cSld>
  <p:clrMapOvr>
    <a:masterClrMapping/>
  </p:clrMapOvr>
  <p:timing>
    <p:tnLst>
      <p:par>
        <p:cTn id="1" dur="indefinite" restart="never" nodeType="tmRoot"/>
      </p:par>
    </p:tnLst>
  </p:timing>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fld id="{5D3DA26C-6B63-49B3-AD9F-F13B143260BF}" type="datetime1">
              <a:rPr lang="en-US" smtClean="0"/>
              <a:t>12/2/2014</a:t>
            </a:fld>
            <a:endParaRPr lang="en-US" dirty="0"/>
          </a:p>
        </p:txBody>
      </p:sp>
      <p:sp>
        <p:nvSpPr>
          <p:cNvPr id="3" name="Slide Number Placeholder 2"/>
          <p:cNvSpPr>
            <a:spLocks noGrp="1"/>
          </p:cNvSpPr>
          <p:nvPr>
            <p:ph type="sldNum" sz="quarter" idx="12"/>
          </p:nvPr>
        </p:nvSpPr>
        <p:spPr/>
        <p:txBody>
          <a:bodyPr/>
          <a:lstStyle/>
          <a:p>
            <a:pPr>
              <a:defRPr/>
            </a:pPr>
            <a:fld id="{9C10EB89-1475-4332-AC66-2657F847E4F2}" type="slidenum">
              <a:rPr lang="en-US" smtClean="0"/>
              <a:pPr>
                <a:defRPr/>
              </a:pPr>
              <a:t>123</a:t>
            </a:fld>
            <a:endParaRPr lang="en-US" dirty="0"/>
          </a:p>
        </p:txBody>
      </p:sp>
      <p:sp>
        <p:nvSpPr>
          <p:cNvPr id="4" name="Content Placeholder 3"/>
          <p:cNvSpPr>
            <a:spLocks noGrp="1"/>
          </p:cNvSpPr>
          <p:nvPr>
            <p:ph sz="quarter" idx="13"/>
          </p:nvPr>
        </p:nvSpPr>
        <p:spPr/>
        <p:txBody>
          <a:bodyPr/>
          <a:lstStyle/>
          <a:p>
            <a:pPr lvl="0"/>
            <a:endParaRPr lang="en-US" dirty="0" smtClean="0"/>
          </a:p>
          <a:p>
            <a:pPr lvl="0"/>
            <a:r>
              <a:rPr lang="en-US" dirty="0" smtClean="0"/>
              <a:t>Amended </a:t>
            </a:r>
            <a:r>
              <a:rPr lang="en-US" dirty="0"/>
              <a:t>§ 9561 (relating to report by the district attorney)</a:t>
            </a:r>
          </a:p>
          <a:p>
            <a:pPr lvl="1">
              <a:buFont typeface="Arial" pitchFamily="34" charset="0"/>
              <a:buChar char="•"/>
            </a:pPr>
            <a:r>
              <a:rPr lang="en-US" sz="2400" dirty="0"/>
              <a:t>Conforms the definition of state board for consistency.</a:t>
            </a:r>
          </a:p>
          <a:p>
            <a:pPr marL="0" indent="0">
              <a:buNone/>
            </a:pPr>
            <a:endParaRPr lang="en-US" dirty="0"/>
          </a:p>
        </p:txBody>
      </p:sp>
      <p:sp>
        <p:nvSpPr>
          <p:cNvPr id="5" name="Title 4"/>
          <p:cNvSpPr>
            <a:spLocks noGrp="1"/>
          </p:cNvSpPr>
          <p:nvPr>
            <p:ph type="title"/>
          </p:nvPr>
        </p:nvSpPr>
        <p:spPr/>
        <p:txBody>
          <a:bodyPr/>
          <a:lstStyle/>
          <a:p>
            <a:pPr lvl="1" algn="l"/>
            <a:r>
              <a:rPr lang="en-US" sz="3200" dirty="0">
                <a:solidFill>
                  <a:schemeClr val="bg1"/>
                </a:solidFill>
              </a:rPr>
              <a:t>Title 42 (Judicial Code)</a:t>
            </a:r>
            <a:r>
              <a:rPr lang="en-US" sz="3500" dirty="0">
                <a:solidFill>
                  <a:schemeClr val="bg1"/>
                </a:solidFill>
              </a:rPr>
              <a:t/>
            </a:r>
            <a:br>
              <a:rPr lang="en-US" sz="3500" dirty="0">
                <a:solidFill>
                  <a:schemeClr val="bg1"/>
                </a:solidFill>
              </a:rPr>
            </a:br>
            <a:endParaRPr lang="en-US" dirty="0"/>
          </a:p>
        </p:txBody>
      </p:sp>
    </p:spTree>
    <p:extLst>
      <p:ext uri="{BB962C8B-B14F-4D97-AF65-F5344CB8AC3E}">
        <p14:creationId xmlns:p14="http://schemas.microsoft.com/office/powerpoint/2010/main" val="524154227"/>
      </p:ext>
    </p:extLst>
  </p:cSld>
  <p:clrMapOvr>
    <a:masterClrMapping/>
  </p:clrMapOvr>
  <p:timing>
    <p:tnLst>
      <p:par>
        <p:cTn id="1" dur="indefinite" restart="never" nodeType="tmRoot"/>
      </p:par>
    </p:tnLst>
  </p:timing>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fld id="{5D3DA26C-6B63-49B3-AD9F-F13B143260BF}" type="datetime1">
              <a:rPr lang="en-US" smtClean="0"/>
              <a:t>12/2/2014</a:t>
            </a:fld>
            <a:endParaRPr lang="en-US" dirty="0"/>
          </a:p>
        </p:txBody>
      </p:sp>
      <p:sp>
        <p:nvSpPr>
          <p:cNvPr id="3" name="Slide Number Placeholder 2"/>
          <p:cNvSpPr>
            <a:spLocks noGrp="1"/>
          </p:cNvSpPr>
          <p:nvPr>
            <p:ph type="sldNum" sz="quarter" idx="12"/>
          </p:nvPr>
        </p:nvSpPr>
        <p:spPr/>
        <p:txBody>
          <a:bodyPr/>
          <a:lstStyle/>
          <a:p>
            <a:pPr>
              <a:defRPr/>
            </a:pPr>
            <a:fld id="{9C10EB89-1475-4332-AC66-2657F847E4F2}" type="slidenum">
              <a:rPr lang="en-US" smtClean="0"/>
              <a:pPr>
                <a:defRPr/>
              </a:pPr>
              <a:t>124</a:t>
            </a:fld>
            <a:endParaRPr lang="en-US" dirty="0"/>
          </a:p>
        </p:txBody>
      </p:sp>
      <p:sp>
        <p:nvSpPr>
          <p:cNvPr id="4" name="Content Placeholder 3"/>
          <p:cNvSpPr>
            <a:spLocks noGrp="1"/>
          </p:cNvSpPr>
          <p:nvPr>
            <p:ph sz="quarter" idx="13"/>
          </p:nvPr>
        </p:nvSpPr>
        <p:spPr>
          <a:xfrm>
            <a:off x="457200" y="1447800"/>
            <a:ext cx="8153400" cy="4724400"/>
          </a:xfrm>
        </p:spPr>
        <p:txBody>
          <a:bodyPr/>
          <a:lstStyle/>
          <a:p>
            <a:pPr lvl="0"/>
            <a:r>
              <a:rPr lang="en-US" sz="2000" dirty="0"/>
              <a:t>Amended § 9720.5 (relating to sentencing for offense involving sexual abuse of children)</a:t>
            </a:r>
          </a:p>
          <a:p>
            <a:pPr lvl="1">
              <a:buFont typeface="Arial" pitchFamily="34" charset="0"/>
              <a:buChar char="•"/>
            </a:pPr>
            <a:r>
              <a:rPr lang="en-US" dirty="0"/>
              <a:t>Instructs the Pennsylvania Commission on Sentencing to adopt a sentence enhancement within its guidelines for the crime of sexual abuse of children to include a range of sentences based upon aggravating circumstances such as:</a:t>
            </a:r>
          </a:p>
          <a:p>
            <a:pPr lvl="2">
              <a:buFont typeface="Arial" pitchFamily="34" charset="0"/>
              <a:buChar char="•"/>
            </a:pPr>
            <a:r>
              <a:rPr lang="en-US" sz="2000" dirty="0"/>
              <a:t>Age of the child or determination of prepubescence;</a:t>
            </a:r>
          </a:p>
          <a:p>
            <a:pPr lvl="2">
              <a:buFont typeface="Arial" pitchFamily="34" charset="0"/>
              <a:buChar char="•"/>
            </a:pPr>
            <a:r>
              <a:rPr lang="en-US" sz="2000" dirty="0"/>
              <a:t>The number of images possessed by the defendant and</a:t>
            </a:r>
          </a:p>
          <a:p>
            <a:pPr lvl="2">
              <a:buFont typeface="Arial" pitchFamily="34" charset="0"/>
              <a:buChar char="•"/>
            </a:pPr>
            <a:r>
              <a:rPr lang="en-US" sz="2000" dirty="0"/>
              <a:t>The nature and character of the abuse depicted in the images.</a:t>
            </a:r>
          </a:p>
          <a:p>
            <a:pPr lvl="0">
              <a:buNone/>
            </a:pPr>
            <a:endParaRPr lang="en-US" sz="1600" dirty="0"/>
          </a:p>
          <a:p>
            <a:pPr lvl="0">
              <a:buNone/>
            </a:pPr>
            <a:endParaRPr lang="en-US" sz="1600" dirty="0"/>
          </a:p>
          <a:p>
            <a:pPr lvl="0">
              <a:buNone/>
            </a:pPr>
            <a:r>
              <a:rPr lang="en-US" sz="1600" dirty="0"/>
              <a:t>Effective January 1, 2014</a:t>
            </a:r>
          </a:p>
          <a:p>
            <a:pPr marL="0" indent="0">
              <a:buNone/>
            </a:pPr>
            <a:endParaRPr lang="en-US" dirty="0"/>
          </a:p>
        </p:txBody>
      </p:sp>
      <p:sp>
        <p:nvSpPr>
          <p:cNvPr id="5" name="Title 4"/>
          <p:cNvSpPr>
            <a:spLocks noGrp="1"/>
          </p:cNvSpPr>
          <p:nvPr>
            <p:ph type="title"/>
          </p:nvPr>
        </p:nvSpPr>
        <p:spPr/>
        <p:txBody>
          <a:bodyPr/>
          <a:lstStyle/>
          <a:p>
            <a:pPr lvl="1" algn="l"/>
            <a:r>
              <a:rPr lang="en-US" sz="3200" dirty="0">
                <a:solidFill>
                  <a:schemeClr val="bg1"/>
                </a:solidFill>
              </a:rPr>
              <a:t>Title 42 (Judicial Code)</a:t>
            </a:r>
            <a:r>
              <a:rPr lang="en-US" sz="3500" dirty="0">
                <a:solidFill>
                  <a:schemeClr val="bg1"/>
                </a:solidFill>
              </a:rPr>
              <a:t/>
            </a:r>
            <a:br>
              <a:rPr lang="en-US" sz="3500" dirty="0">
                <a:solidFill>
                  <a:schemeClr val="bg1"/>
                </a:solidFill>
              </a:rPr>
            </a:br>
            <a:endParaRPr lang="en-US" dirty="0"/>
          </a:p>
        </p:txBody>
      </p:sp>
    </p:spTree>
    <p:extLst>
      <p:ext uri="{BB962C8B-B14F-4D97-AF65-F5344CB8AC3E}">
        <p14:creationId xmlns:p14="http://schemas.microsoft.com/office/powerpoint/2010/main" val="916931238"/>
      </p:ext>
    </p:extLst>
  </p:cSld>
  <p:clrMapOvr>
    <a:masterClrMapping/>
  </p:clrMapOvr>
  <p:timing>
    <p:tnLst>
      <p:par>
        <p:cTn id="1" dur="indefinite" restart="never" nodeType="tmRoot"/>
      </p:par>
    </p:tnLst>
  </p:timing>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fld id="{5D3DA26C-6B63-49B3-AD9F-F13B143260BF}" type="datetime1">
              <a:rPr lang="en-US" smtClean="0"/>
              <a:t>12/2/2014</a:t>
            </a:fld>
            <a:endParaRPr lang="en-US" dirty="0"/>
          </a:p>
        </p:txBody>
      </p:sp>
      <p:sp>
        <p:nvSpPr>
          <p:cNvPr id="3" name="Slide Number Placeholder 2"/>
          <p:cNvSpPr>
            <a:spLocks noGrp="1"/>
          </p:cNvSpPr>
          <p:nvPr>
            <p:ph type="sldNum" sz="quarter" idx="12"/>
          </p:nvPr>
        </p:nvSpPr>
        <p:spPr/>
        <p:txBody>
          <a:bodyPr/>
          <a:lstStyle/>
          <a:p>
            <a:pPr>
              <a:defRPr/>
            </a:pPr>
            <a:fld id="{9C10EB89-1475-4332-AC66-2657F847E4F2}" type="slidenum">
              <a:rPr lang="en-US" smtClean="0"/>
              <a:pPr>
                <a:defRPr/>
              </a:pPr>
              <a:t>125</a:t>
            </a:fld>
            <a:endParaRPr lang="en-US" dirty="0"/>
          </a:p>
        </p:txBody>
      </p:sp>
      <p:sp>
        <p:nvSpPr>
          <p:cNvPr id="4" name="Content Placeholder 3"/>
          <p:cNvSpPr>
            <a:spLocks noGrp="1"/>
          </p:cNvSpPr>
          <p:nvPr>
            <p:ph sz="quarter" idx="13"/>
          </p:nvPr>
        </p:nvSpPr>
        <p:spPr>
          <a:xfrm>
            <a:off x="457200" y="1371600"/>
            <a:ext cx="8153400" cy="4724400"/>
          </a:xfrm>
        </p:spPr>
        <p:txBody>
          <a:bodyPr/>
          <a:lstStyle/>
          <a:p>
            <a:pPr marL="0" lvl="0" indent="0">
              <a:buNone/>
            </a:pPr>
            <a:r>
              <a:rPr lang="en-US" sz="1400" dirty="0"/>
              <a:t>Numerous amendments to the Educator Discipline Act are not necessarily child welfare specific and do not directly impact its roles and responsibilities.</a:t>
            </a:r>
          </a:p>
          <a:p>
            <a:pPr lvl="0">
              <a:buNone/>
            </a:pPr>
            <a:endParaRPr lang="en-US" sz="1400" dirty="0"/>
          </a:p>
          <a:p>
            <a:pPr lvl="0"/>
            <a:r>
              <a:rPr lang="en-US" sz="1400" dirty="0"/>
              <a:t>Amended § 9.1 (relating to mandatory reporting) by requiring the chief school administrator or his designee to file with the Department of Education the following regarding any educator who:</a:t>
            </a:r>
          </a:p>
          <a:p>
            <a:pPr lvl="1">
              <a:buFont typeface="Arial" panose="020B0604020202020204" pitchFamily="34" charset="0"/>
              <a:buChar char="•"/>
            </a:pPr>
            <a:r>
              <a:rPr lang="en-US" sz="1400" dirty="0"/>
              <a:t>Is the subject of a report of suspected child abuse filed by the school entity under the CPSL; and</a:t>
            </a:r>
          </a:p>
          <a:p>
            <a:pPr lvl="1">
              <a:buFont typeface="Arial" panose="020B0604020202020204" pitchFamily="34" charset="0"/>
              <a:buChar char="•"/>
            </a:pPr>
            <a:r>
              <a:rPr lang="en-US" sz="1400" dirty="0"/>
              <a:t>The school entity knows to have been named as the perpetrator of an indicated or founded report of child abuse or student abuse.</a:t>
            </a:r>
          </a:p>
          <a:p>
            <a:pPr lvl="0">
              <a:buNone/>
            </a:pPr>
            <a:endParaRPr lang="en-US" sz="1400" dirty="0"/>
          </a:p>
          <a:p>
            <a:pPr lvl="0"/>
            <a:r>
              <a:rPr lang="en-US" sz="1400" dirty="0"/>
              <a:t>Allows for the above information to be included in the basis for disciplinary action against an educator. </a:t>
            </a:r>
          </a:p>
          <a:p>
            <a:pPr>
              <a:buNone/>
            </a:pPr>
            <a:r>
              <a:rPr lang="en-US" sz="1400" dirty="0"/>
              <a:t> </a:t>
            </a:r>
          </a:p>
          <a:p>
            <a:pPr lvl="0"/>
            <a:r>
              <a:rPr lang="en-US" sz="1400" dirty="0"/>
              <a:t>For these purposes an educator is defined as:</a:t>
            </a:r>
          </a:p>
          <a:p>
            <a:pPr lvl="1">
              <a:buFont typeface="Arial" pitchFamily="34" charset="0"/>
              <a:buChar char="•"/>
            </a:pPr>
            <a:r>
              <a:rPr lang="en-US" sz="1400" dirty="0"/>
              <a:t>A person who holds a certificate, who is a charter or cyber charter staff member or who is a contracted educational provider staff member. </a:t>
            </a:r>
          </a:p>
          <a:p>
            <a:pPr lvl="0">
              <a:buNone/>
            </a:pPr>
            <a:endParaRPr lang="en-US" sz="1400" dirty="0"/>
          </a:p>
          <a:p>
            <a:pPr>
              <a:buNone/>
            </a:pPr>
            <a:r>
              <a:rPr lang="en-US" sz="1400" dirty="0"/>
              <a:t>Effective February 16, 2014</a:t>
            </a:r>
          </a:p>
          <a:p>
            <a:endParaRPr lang="en-US" dirty="0"/>
          </a:p>
        </p:txBody>
      </p:sp>
      <p:sp>
        <p:nvSpPr>
          <p:cNvPr id="5" name="Title 4"/>
          <p:cNvSpPr>
            <a:spLocks noGrp="1"/>
          </p:cNvSpPr>
          <p:nvPr>
            <p:ph type="title"/>
          </p:nvPr>
        </p:nvSpPr>
        <p:spPr/>
        <p:txBody>
          <a:bodyPr/>
          <a:lstStyle/>
          <a:p>
            <a:pPr marL="0" lvl="1"/>
            <a:r>
              <a:rPr lang="en-US" sz="3200" dirty="0">
                <a:solidFill>
                  <a:schemeClr val="bg1"/>
                </a:solidFill>
              </a:rPr>
              <a:t>Educator Discipline Act</a:t>
            </a:r>
            <a:r>
              <a:rPr lang="en-US" sz="3500" dirty="0">
                <a:solidFill>
                  <a:schemeClr val="bg1"/>
                </a:solidFill>
              </a:rPr>
              <a:t/>
            </a:r>
            <a:br>
              <a:rPr lang="en-US" sz="3500" dirty="0">
                <a:solidFill>
                  <a:schemeClr val="bg1"/>
                </a:solidFill>
              </a:rPr>
            </a:br>
            <a:r>
              <a:rPr lang="en-US" dirty="0">
                <a:solidFill>
                  <a:schemeClr val="bg1"/>
                </a:solidFill>
              </a:rPr>
              <a:t/>
            </a:r>
            <a:br>
              <a:rPr lang="en-US" dirty="0">
                <a:solidFill>
                  <a:schemeClr val="bg1"/>
                </a:solidFill>
              </a:rPr>
            </a:br>
            <a:endParaRPr lang="en-US" dirty="0"/>
          </a:p>
        </p:txBody>
      </p:sp>
    </p:spTree>
    <p:extLst>
      <p:ext uri="{BB962C8B-B14F-4D97-AF65-F5344CB8AC3E}">
        <p14:creationId xmlns:p14="http://schemas.microsoft.com/office/powerpoint/2010/main" val="171018159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fld id="{5D3DA26C-6B63-49B3-AD9F-F13B143260BF}" type="datetime1">
              <a:rPr lang="en-US" smtClean="0"/>
              <a:t>12/2/2014</a:t>
            </a:fld>
            <a:endParaRPr lang="en-US" dirty="0"/>
          </a:p>
        </p:txBody>
      </p:sp>
      <p:sp>
        <p:nvSpPr>
          <p:cNvPr id="3" name="Slide Number Placeholder 2"/>
          <p:cNvSpPr>
            <a:spLocks noGrp="1"/>
          </p:cNvSpPr>
          <p:nvPr>
            <p:ph type="sldNum" sz="quarter" idx="12"/>
          </p:nvPr>
        </p:nvSpPr>
        <p:spPr/>
        <p:txBody>
          <a:bodyPr/>
          <a:lstStyle/>
          <a:p>
            <a:pPr>
              <a:defRPr/>
            </a:pPr>
            <a:fld id="{9C10EB89-1475-4332-AC66-2657F847E4F2}" type="slidenum">
              <a:rPr lang="en-US" smtClean="0"/>
              <a:pPr>
                <a:defRPr/>
              </a:pPr>
              <a:t>13</a:t>
            </a:fld>
            <a:endParaRPr lang="en-US" dirty="0"/>
          </a:p>
        </p:txBody>
      </p:sp>
      <p:sp>
        <p:nvSpPr>
          <p:cNvPr id="4" name="Content Placeholder 3"/>
          <p:cNvSpPr>
            <a:spLocks noGrp="1"/>
          </p:cNvSpPr>
          <p:nvPr>
            <p:ph sz="quarter" idx="13"/>
          </p:nvPr>
        </p:nvSpPr>
        <p:spPr>
          <a:xfrm>
            <a:off x="228600" y="1371600"/>
            <a:ext cx="8686800" cy="4724400"/>
          </a:xfrm>
        </p:spPr>
        <p:txBody>
          <a:bodyPr/>
          <a:lstStyle/>
          <a:p>
            <a:pPr lvl="1" eaLnBrk="0" hangingPunct="0">
              <a:buBlip>
                <a:blip r:embed="rId2"/>
              </a:buBlip>
            </a:pPr>
            <a:r>
              <a:rPr lang="en-US" sz="1200" dirty="0" smtClean="0">
                <a:solidFill>
                  <a:srgbClr val="000000"/>
                </a:solidFill>
                <a:latin typeface="Verdana"/>
                <a:ea typeface="ＭＳ Ｐゴシック" pitchFamily="-106" charset="-128"/>
              </a:rPr>
              <a:t>Serious </a:t>
            </a:r>
            <a:r>
              <a:rPr lang="en-US" sz="1200" dirty="0">
                <a:solidFill>
                  <a:srgbClr val="000000"/>
                </a:solidFill>
                <a:latin typeface="Verdana"/>
                <a:ea typeface="ＭＳ Ｐゴシック" pitchFamily="-106" charset="-128"/>
              </a:rPr>
              <a:t>physical neglect was expanded to include egregious behavior which would include situations when the behavior might have only occurred one time. Previously there had to be prolonged or repeated behavior.  </a:t>
            </a:r>
          </a:p>
          <a:p>
            <a:pPr lvl="0" eaLnBrk="0" hangingPunct="0">
              <a:buNone/>
            </a:pPr>
            <a:r>
              <a:rPr lang="en-US" sz="1200" dirty="0">
                <a:solidFill>
                  <a:srgbClr val="000000"/>
                </a:solidFill>
                <a:latin typeface="Verdana"/>
                <a:ea typeface="ＭＳ Ｐゴシック" pitchFamily="-106" charset="-128"/>
              </a:rPr>
              <a:t> </a:t>
            </a:r>
          </a:p>
          <a:p>
            <a:pPr lvl="1" eaLnBrk="0" hangingPunct="0">
              <a:buBlip>
                <a:blip r:embed="rId2"/>
              </a:buBlip>
            </a:pPr>
            <a:r>
              <a:rPr lang="en-US" sz="1200" dirty="0">
                <a:solidFill>
                  <a:srgbClr val="000000"/>
                </a:solidFill>
                <a:latin typeface="Verdana"/>
                <a:ea typeface="ＭＳ Ｐゴシック" pitchFamily="-106" charset="-128"/>
              </a:rPr>
              <a:t>The definition of sexual abuse is unchanged with the exception that </a:t>
            </a:r>
            <a:r>
              <a:rPr lang="en-US" sz="1200" b="1" dirty="0">
                <a:solidFill>
                  <a:srgbClr val="000000"/>
                </a:solidFill>
                <a:latin typeface="Verdana"/>
                <a:ea typeface="ＭＳ Ｐゴシック" pitchFamily="-106" charset="-128"/>
              </a:rPr>
              <a:t>consensual activities between a child who is 14 years of age or older and another person who is 14 years of age or older and whose age is within four years of the child’s age are excluded as sexual abuse unless any of the following were committed</a:t>
            </a:r>
            <a:r>
              <a:rPr lang="en-US" sz="1200" dirty="0">
                <a:solidFill>
                  <a:srgbClr val="000000"/>
                </a:solidFill>
                <a:latin typeface="Verdana"/>
                <a:ea typeface="ＭＳ Ｐゴシック" pitchFamily="-106" charset="-128"/>
              </a:rPr>
              <a:t>:</a:t>
            </a:r>
          </a:p>
          <a:p>
            <a:pPr lvl="2" eaLnBrk="0" hangingPunct="0">
              <a:buBlip>
                <a:blip r:embed="rId2"/>
              </a:buBlip>
            </a:pPr>
            <a:r>
              <a:rPr lang="en-US" sz="1200" dirty="0">
                <a:solidFill>
                  <a:srgbClr val="000000"/>
                </a:solidFill>
                <a:latin typeface="Verdana"/>
                <a:ea typeface="ＭＳ Ｐゴシック" pitchFamily="-106" charset="-128"/>
              </a:rPr>
              <a:t>Rape;</a:t>
            </a:r>
          </a:p>
          <a:p>
            <a:pPr lvl="2" eaLnBrk="0" hangingPunct="0">
              <a:buBlip>
                <a:blip r:embed="rId2"/>
              </a:buBlip>
            </a:pPr>
            <a:r>
              <a:rPr lang="en-US" sz="1200" dirty="0">
                <a:solidFill>
                  <a:srgbClr val="000000"/>
                </a:solidFill>
                <a:latin typeface="Verdana"/>
                <a:ea typeface="ＭＳ Ｐゴシック" pitchFamily="-106" charset="-128"/>
              </a:rPr>
              <a:t>Statutory sexual assault;</a:t>
            </a:r>
          </a:p>
          <a:p>
            <a:pPr lvl="2" eaLnBrk="0" hangingPunct="0">
              <a:buBlip>
                <a:blip r:embed="rId2"/>
              </a:buBlip>
            </a:pPr>
            <a:r>
              <a:rPr lang="en-US" sz="1200" dirty="0">
                <a:solidFill>
                  <a:srgbClr val="000000"/>
                </a:solidFill>
                <a:latin typeface="Verdana"/>
                <a:ea typeface="ＭＳ Ｐゴシック" pitchFamily="-106" charset="-128"/>
              </a:rPr>
              <a:t>Involuntary deviate sexual intercourse;</a:t>
            </a:r>
          </a:p>
          <a:p>
            <a:pPr lvl="2" eaLnBrk="0" hangingPunct="0">
              <a:buBlip>
                <a:blip r:embed="rId2"/>
              </a:buBlip>
            </a:pPr>
            <a:r>
              <a:rPr lang="en-US" sz="1200" dirty="0">
                <a:solidFill>
                  <a:srgbClr val="000000"/>
                </a:solidFill>
                <a:latin typeface="Verdana"/>
                <a:ea typeface="ＭＳ Ｐゴシック" pitchFamily="-106" charset="-128"/>
              </a:rPr>
              <a:t>Sexual assault;</a:t>
            </a:r>
          </a:p>
          <a:p>
            <a:pPr lvl="2" eaLnBrk="0" hangingPunct="0">
              <a:buBlip>
                <a:blip r:embed="rId2"/>
              </a:buBlip>
            </a:pPr>
            <a:r>
              <a:rPr lang="en-US" sz="1200" dirty="0">
                <a:solidFill>
                  <a:srgbClr val="000000"/>
                </a:solidFill>
                <a:latin typeface="Verdana"/>
                <a:ea typeface="ＭＳ Ｐゴシック" pitchFamily="-106" charset="-128"/>
              </a:rPr>
              <a:t>Institutional sexual assault;</a:t>
            </a:r>
          </a:p>
          <a:p>
            <a:pPr lvl="2" eaLnBrk="0" hangingPunct="0">
              <a:buBlip>
                <a:blip r:embed="rId2"/>
              </a:buBlip>
            </a:pPr>
            <a:r>
              <a:rPr lang="en-US" sz="1200" dirty="0">
                <a:solidFill>
                  <a:srgbClr val="000000"/>
                </a:solidFill>
                <a:latin typeface="Verdana"/>
                <a:ea typeface="ＭＳ Ｐゴシック" pitchFamily="-106" charset="-128"/>
              </a:rPr>
              <a:t>Aggravated indecent assault;</a:t>
            </a:r>
          </a:p>
          <a:p>
            <a:pPr lvl="2" eaLnBrk="0" hangingPunct="0">
              <a:buBlip>
                <a:blip r:embed="rId2"/>
              </a:buBlip>
            </a:pPr>
            <a:r>
              <a:rPr lang="en-US" sz="1200" dirty="0">
                <a:solidFill>
                  <a:srgbClr val="000000"/>
                </a:solidFill>
                <a:latin typeface="Verdana"/>
                <a:ea typeface="ＭＳ Ｐゴシック" pitchFamily="-106" charset="-128"/>
              </a:rPr>
              <a:t>Indecent assault;</a:t>
            </a:r>
          </a:p>
          <a:p>
            <a:pPr lvl="2" eaLnBrk="0" hangingPunct="0">
              <a:buBlip>
                <a:blip r:embed="rId2"/>
              </a:buBlip>
            </a:pPr>
            <a:r>
              <a:rPr lang="en-US" sz="1200" dirty="0">
                <a:solidFill>
                  <a:srgbClr val="000000"/>
                </a:solidFill>
                <a:latin typeface="Verdana"/>
                <a:ea typeface="ＭＳ Ｐゴシック" pitchFamily="-106" charset="-128"/>
              </a:rPr>
              <a:t>Indecent exposure;</a:t>
            </a:r>
          </a:p>
          <a:p>
            <a:pPr lvl="2" eaLnBrk="0" hangingPunct="0">
              <a:buBlip>
                <a:blip r:embed="rId2"/>
              </a:buBlip>
            </a:pPr>
            <a:r>
              <a:rPr lang="en-US" sz="1200" dirty="0">
                <a:solidFill>
                  <a:srgbClr val="000000"/>
                </a:solidFill>
                <a:latin typeface="Verdana"/>
                <a:ea typeface="ＭＳ Ｐゴシック" pitchFamily="-106" charset="-128"/>
              </a:rPr>
              <a:t>Incest;</a:t>
            </a:r>
          </a:p>
          <a:p>
            <a:pPr lvl="2" eaLnBrk="0" hangingPunct="0">
              <a:buBlip>
                <a:blip r:embed="rId2"/>
              </a:buBlip>
            </a:pPr>
            <a:r>
              <a:rPr lang="en-US" sz="1200" dirty="0">
                <a:solidFill>
                  <a:srgbClr val="000000"/>
                </a:solidFill>
                <a:latin typeface="Verdana"/>
                <a:ea typeface="ＭＳ Ｐゴシック" pitchFamily="-106" charset="-128"/>
              </a:rPr>
              <a:t>Prostitution;</a:t>
            </a:r>
          </a:p>
          <a:p>
            <a:pPr lvl="2" eaLnBrk="0" hangingPunct="0">
              <a:buBlip>
                <a:blip r:embed="rId2"/>
              </a:buBlip>
            </a:pPr>
            <a:r>
              <a:rPr lang="en-US" sz="1200" dirty="0">
                <a:solidFill>
                  <a:srgbClr val="000000"/>
                </a:solidFill>
                <a:latin typeface="Verdana"/>
                <a:ea typeface="ＭＳ Ｐゴシック" pitchFamily="-106" charset="-128"/>
              </a:rPr>
              <a:t>Sexual abuse;</a:t>
            </a:r>
          </a:p>
          <a:p>
            <a:pPr lvl="2" eaLnBrk="0" hangingPunct="0">
              <a:buBlip>
                <a:blip r:embed="rId2"/>
              </a:buBlip>
            </a:pPr>
            <a:r>
              <a:rPr lang="en-US" sz="1200" dirty="0">
                <a:solidFill>
                  <a:srgbClr val="000000"/>
                </a:solidFill>
                <a:latin typeface="Verdana"/>
                <a:ea typeface="ＭＳ Ｐゴシック" pitchFamily="-106" charset="-128"/>
              </a:rPr>
              <a:t>Unlawful contact with a </a:t>
            </a:r>
            <a:r>
              <a:rPr lang="en-US" sz="1200" dirty="0" smtClean="0">
                <a:solidFill>
                  <a:srgbClr val="000000"/>
                </a:solidFill>
                <a:latin typeface="Verdana"/>
                <a:ea typeface="ＭＳ Ｐゴシック" pitchFamily="-106" charset="-128"/>
              </a:rPr>
              <a:t>minor; </a:t>
            </a:r>
            <a:r>
              <a:rPr lang="en-US" sz="1200" dirty="0">
                <a:solidFill>
                  <a:srgbClr val="000000"/>
                </a:solidFill>
                <a:latin typeface="Verdana"/>
                <a:ea typeface="ＭＳ Ｐゴシック" pitchFamily="-106" charset="-128"/>
              </a:rPr>
              <a:t>or</a:t>
            </a:r>
          </a:p>
          <a:p>
            <a:pPr lvl="2" eaLnBrk="0" hangingPunct="0">
              <a:buBlip>
                <a:blip r:embed="rId2"/>
              </a:buBlip>
            </a:pPr>
            <a:r>
              <a:rPr lang="en-US" sz="1200" dirty="0">
                <a:solidFill>
                  <a:srgbClr val="000000"/>
                </a:solidFill>
                <a:latin typeface="Verdana"/>
                <a:ea typeface="ＭＳ Ｐゴシック" pitchFamily="-106" charset="-128"/>
              </a:rPr>
              <a:t>Sexual exploitation.</a:t>
            </a:r>
          </a:p>
          <a:p>
            <a:endParaRPr lang="en-US" dirty="0"/>
          </a:p>
        </p:txBody>
      </p:sp>
      <p:sp>
        <p:nvSpPr>
          <p:cNvPr id="5" name="Title 4"/>
          <p:cNvSpPr>
            <a:spLocks noGrp="1"/>
          </p:cNvSpPr>
          <p:nvPr>
            <p:ph type="title"/>
          </p:nvPr>
        </p:nvSpPr>
        <p:spPr/>
        <p:txBody>
          <a:bodyPr/>
          <a:lstStyle/>
          <a:p>
            <a:r>
              <a:rPr lang="en-US" dirty="0"/>
              <a:t>CPSL Definitions – Child Abuse</a:t>
            </a:r>
          </a:p>
        </p:txBody>
      </p:sp>
    </p:spTree>
    <p:extLst>
      <p:ext uri="{BB962C8B-B14F-4D97-AF65-F5344CB8AC3E}">
        <p14:creationId xmlns:p14="http://schemas.microsoft.com/office/powerpoint/2010/main" val="113909330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fld id="{5D3DA26C-6B63-49B3-AD9F-F13B143260BF}" type="datetime1">
              <a:rPr lang="en-US" smtClean="0"/>
              <a:t>12/2/2014</a:t>
            </a:fld>
            <a:endParaRPr lang="en-US" dirty="0"/>
          </a:p>
        </p:txBody>
      </p:sp>
      <p:sp>
        <p:nvSpPr>
          <p:cNvPr id="3" name="Slide Number Placeholder 2"/>
          <p:cNvSpPr>
            <a:spLocks noGrp="1"/>
          </p:cNvSpPr>
          <p:nvPr>
            <p:ph type="sldNum" sz="quarter" idx="12"/>
          </p:nvPr>
        </p:nvSpPr>
        <p:spPr/>
        <p:txBody>
          <a:bodyPr/>
          <a:lstStyle/>
          <a:p>
            <a:pPr>
              <a:defRPr/>
            </a:pPr>
            <a:fld id="{9C10EB89-1475-4332-AC66-2657F847E4F2}" type="slidenum">
              <a:rPr lang="en-US" smtClean="0"/>
              <a:pPr>
                <a:defRPr/>
              </a:pPr>
              <a:t>14</a:t>
            </a:fld>
            <a:endParaRPr lang="en-US" dirty="0"/>
          </a:p>
        </p:txBody>
      </p:sp>
      <p:sp>
        <p:nvSpPr>
          <p:cNvPr id="4" name="Content Placeholder 3"/>
          <p:cNvSpPr>
            <a:spLocks noGrp="1"/>
          </p:cNvSpPr>
          <p:nvPr>
            <p:ph sz="quarter" idx="13"/>
          </p:nvPr>
        </p:nvSpPr>
        <p:spPr>
          <a:xfrm>
            <a:off x="457200" y="1295400"/>
            <a:ext cx="8153400" cy="4724400"/>
          </a:xfrm>
        </p:spPr>
        <p:txBody>
          <a:bodyPr/>
          <a:lstStyle/>
          <a:p>
            <a:pPr lvl="0" eaLnBrk="0" hangingPunct="0"/>
            <a:r>
              <a:rPr lang="en-US" sz="2000" dirty="0">
                <a:solidFill>
                  <a:srgbClr val="000000"/>
                </a:solidFill>
                <a:latin typeface="Verdana"/>
                <a:ea typeface="ＭＳ Ｐゴシック" pitchFamily="-106" charset="-128"/>
              </a:rPr>
              <a:t>Child abuse has been redefined to:</a:t>
            </a:r>
          </a:p>
          <a:p>
            <a:pPr lvl="1" eaLnBrk="0" hangingPunct="0">
              <a:buBlip>
                <a:blip r:embed="rId2"/>
              </a:buBlip>
            </a:pPr>
            <a:r>
              <a:rPr lang="en-US" dirty="0">
                <a:solidFill>
                  <a:srgbClr val="000000"/>
                </a:solidFill>
                <a:latin typeface="Verdana"/>
                <a:ea typeface="ＭＳ Ｐゴシック" pitchFamily="-106" charset="-128"/>
              </a:rPr>
              <a:t>Lower the threshold from serious physical injury to bodily injury which requires impairment of a physical condition or substantial pain rather than severe pain or lasting impairment.</a:t>
            </a:r>
          </a:p>
          <a:p>
            <a:pPr lvl="1" eaLnBrk="0" hangingPunct="0">
              <a:buBlip>
                <a:blip r:embed="rId2"/>
              </a:buBlip>
            </a:pPr>
            <a:r>
              <a:rPr lang="en-US" dirty="0">
                <a:solidFill>
                  <a:srgbClr val="000000"/>
                </a:solidFill>
                <a:latin typeface="Verdana"/>
                <a:ea typeface="ＭＳ Ｐゴシック" pitchFamily="-106" charset="-128"/>
              </a:rPr>
              <a:t>Include behaviors that result in exposing children to potentially harmful medical evaluations or treatment such as fabricating, feigning or inducing a medical symptom or disease (Munchausen Syndrome by Proxy/Factitious Disorder). </a:t>
            </a:r>
          </a:p>
          <a:p>
            <a:pPr lvl="1" eaLnBrk="0" hangingPunct="0">
              <a:buBlip>
                <a:blip r:embed="rId2"/>
              </a:buBlip>
            </a:pPr>
            <a:r>
              <a:rPr lang="en-US" dirty="0">
                <a:solidFill>
                  <a:srgbClr val="000000"/>
                </a:solidFill>
                <a:latin typeface="Verdana"/>
                <a:ea typeface="ＭＳ Ｐゴシック" pitchFamily="-106" charset="-128"/>
              </a:rPr>
              <a:t>Lower the threshold for serious mental injury to include causing or substantially contributing to the injury through any act or failure to act or series of such acts or failures to act.</a:t>
            </a:r>
          </a:p>
          <a:p>
            <a:endParaRPr lang="en-US" dirty="0"/>
          </a:p>
        </p:txBody>
      </p:sp>
      <p:sp>
        <p:nvSpPr>
          <p:cNvPr id="5" name="Title 4"/>
          <p:cNvSpPr>
            <a:spLocks noGrp="1"/>
          </p:cNvSpPr>
          <p:nvPr>
            <p:ph type="title"/>
          </p:nvPr>
        </p:nvSpPr>
        <p:spPr/>
        <p:txBody>
          <a:bodyPr/>
          <a:lstStyle/>
          <a:p>
            <a:r>
              <a:rPr lang="en-US" sz="2000" dirty="0">
                <a:solidFill>
                  <a:srgbClr val="FFFFFF"/>
                </a:solidFill>
                <a:latin typeface="Verdana" pitchFamily="-106" charset="0"/>
                <a:ea typeface="ＭＳ Ｐゴシック" pitchFamily="-106" charset="-128"/>
              </a:rPr>
              <a:t>CPSL Definitions – Child Abuse</a:t>
            </a:r>
            <a:endParaRPr lang="en-US" sz="2000" dirty="0"/>
          </a:p>
        </p:txBody>
      </p:sp>
    </p:spTree>
    <p:extLst>
      <p:ext uri="{BB962C8B-B14F-4D97-AF65-F5344CB8AC3E}">
        <p14:creationId xmlns:p14="http://schemas.microsoft.com/office/powerpoint/2010/main" val="251569462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fld id="{5D3DA26C-6B63-49B3-AD9F-F13B143260BF}" type="datetime1">
              <a:rPr lang="en-US" smtClean="0"/>
              <a:t>12/2/2014</a:t>
            </a:fld>
            <a:endParaRPr lang="en-US" dirty="0"/>
          </a:p>
        </p:txBody>
      </p:sp>
      <p:sp>
        <p:nvSpPr>
          <p:cNvPr id="3" name="Slide Number Placeholder 2"/>
          <p:cNvSpPr>
            <a:spLocks noGrp="1"/>
          </p:cNvSpPr>
          <p:nvPr>
            <p:ph type="sldNum" sz="quarter" idx="12"/>
          </p:nvPr>
        </p:nvSpPr>
        <p:spPr/>
        <p:txBody>
          <a:bodyPr/>
          <a:lstStyle/>
          <a:p>
            <a:pPr>
              <a:defRPr/>
            </a:pPr>
            <a:fld id="{9C10EB89-1475-4332-AC66-2657F847E4F2}" type="slidenum">
              <a:rPr lang="en-US" smtClean="0"/>
              <a:pPr>
                <a:defRPr/>
              </a:pPr>
              <a:t>15</a:t>
            </a:fld>
            <a:endParaRPr lang="en-US" dirty="0"/>
          </a:p>
        </p:txBody>
      </p:sp>
      <p:sp>
        <p:nvSpPr>
          <p:cNvPr id="4" name="Content Placeholder 3"/>
          <p:cNvSpPr>
            <a:spLocks noGrp="1"/>
          </p:cNvSpPr>
          <p:nvPr>
            <p:ph sz="quarter" idx="13"/>
          </p:nvPr>
        </p:nvSpPr>
        <p:spPr>
          <a:xfrm>
            <a:off x="228600" y="1295400"/>
            <a:ext cx="8153400" cy="4724400"/>
          </a:xfrm>
        </p:spPr>
        <p:txBody>
          <a:bodyPr/>
          <a:lstStyle/>
          <a:p>
            <a:pPr lvl="1"/>
            <a:r>
              <a:rPr lang="en-US" sz="1600" dirty="0"/>
              <a:t>Clarifies the former category of imminent risk to include:</a:t>
            </a:r>
          </a:p>
          <a:p>
            <a:pPr lvl="2"/>
            <a:r>
              <a:rPr lang="en-US" sz="1600" dirty="0"/>
              <a:t>Kicking, biting, throwing, burning, stabbing or cutting a child in a manner that endangers the child;</a:t>
            </a:r>
          </a:p>
          <a:p>
            <a:pPr lvl="2"/>
            <a:r>
              <a:rPr lang="en-US" sz="1600" dirty="0"/>
              <a:t>Unreasonably restraining or confining a child based on the method, location or duration;</a:t>
            </a:r>
          </a:p>
          <a:p>
            <a:pPr lvl="2"/>
            <a:r>
              <a:rPr lang="en-US" sz="1600" dirty="0"/>
              <a:t>Forcefully shaking, slapping or otherwise striking a child under one year of age;</a:t>
            </a:r>
          </a:p>
          <a:p>
            <a:pPr lvl="2"/>
            <a:r>
              <a:rPr lang="en-US" sz="1600" dirty="0"/>
              <a:t>Interfering with the breathing of a child;</a:t>
            </a:r>
          </a:p>
          <a:p>
            <a:pPr lvl="2"/>
            <a:r>
              <a:rPr lang="en-US" sz="1600" dirty="0"/>
              <a:t>Causing the child to be present at a methamphetamine lab, provided there is a law enforcement investigation occurring;</a:t>
            </a:r>
          </a:p>
          <a:p>
            <a:pPr lvl="2"/>
            <a:r>
              <a:rPr lang="en-US" sz="1600" dirty="0"/>
              <a:t>Knowingly leaving a child unsupervised with an individual, other than the child’s parent, who is required to register as a sexual offender, sexually violent predator or sexually violent delinquent. This also includes individuals whom the parent reasonably should have known was required to register in one of the categories above.  </a:t>
            </a:r>
          </a:p>
          <a:p>
            <a:pPr lvl="1"/>
            <a:r>
              <a:rPr lang="en-US" sz="1600" dirty="0"/>
              <a:t>Causing the death of a child through any act or failure to act regardless of when it occurred.</a:t>
            </a:r>
          </a:p>
          <a:p>
            <a:endParaRPr lang="en-US" dirty="0"/>
          </a:p>
        </p:txBody>
      </p:sp>
      <p:sp>
        <p:nvSpPr>
          <p:cNvPr id="5" name="Title 4"/>
          <p:cNvSpPr>
            <a:spLocks noGrp="1"/>
          </p:cNvSpPr>
          <p:nvPr>
            <p:ph type="title"/>
          </p:nvPr>
        </p:nvSpPr>
        <p:spPr/>
        <p:txBody>
          <a:bodyPr/>
          <a:lstStyle/>
          <a:p>
            <a:r>
              <a:rPr lang="en-US" dirty="0"/>
              <a:t>CPSL Definitions – Child Abuse</a:t>
            </a:r>
          </a:p>
        </p:txBody>
      </p:sp>
    </p:spTree>
    <p:extLst>
      <p:ext uri="{BB962C8B-B14F-4D97-AF65-F5344CB8AC3E}">
        <p14:creationId xmlns:p14="http://schemas.microsoft.com/office/powerpoint/2010/main" val="322820004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fld id="{5D3DA26C-6B63-49B3-AD9F-F13B143260BF}" type="datetime1">
              <a:rPr lang="en-US" smtClean="0"/>
              <a:t>12/2/2014</a:t>
            </a:fld>
            <a:endParaRPr lang="en-US" dirty="0"/>
          </a:p>
        </p:txBody>
      </p:sp>
      <p:sp>
        <p:nvSpPr>
          <p:cNvPr id="3" name="Slide Number Placeholder 2"/>
          <p:cNvSpPr>
            <a:spLocks noGrp="1"/>
          </p:cNvSpPr>
          <p:nvPr>
            <p:ph type="sldNum" sz="quarter" idx="12"/>
          </p:nvPr>
        </p:nvSpPr>
        <p:spPr/>
        <p:txBody>
          <a:bodyPr/>
          <a:lstStyle/>
          <a:p>
            <a:pPr>
              <a:defRPr/>
            </a:pPr>
            <a:fld id="{9C10EB89-1475-4332-AC66-2657F847E4F2}" type="slidenum">
              <a:rPr lang="en-US" smtClean="0"/>
              <a:pPr>
                <a:defRPr/>
              </a:pPr>
              <a:t>16</a:t>
            </a:fld>
            <a:endParaRPr lang="en-US" dirty="0"/>
          </a:p>
        </p:txBody>
      </p:sp>
      <p:sp>
        <p:nvSpPr>
          <p:cNvPr id="4" name="Content Placeholder 3"/>
          <p:cNvSpPr>
            <a:spLocks noGrp="1"/>
          </p:cNvSpPr>
          <p:nvPr>
            <p:ph sz="quarter" idx="13"/>
          </p:nvPr>
        </p:nvSpPr>
        <p:spPr>
          <a:xfrm>
            <a:off x="228600" y="1524000"/>
            <a:ext cx="8153400" cy="4724400"/>
          </a:xfrm>
        </p:spPr>
        <p:txBody>
          <a:bodyPr/>
          <a:lstStyle/>
          <a:p>
            <a:pPr lvl="2" eaLnBrk="0" hangingPunct="0">
              <a:buBlip>
                <a:blip r:embed="rId2"/>
              </a:buBlip>
            </a:pPr>
            <a:r>
              <a:rPr lang="en-US" sz="2800" dirty="0">
                <a:solidFill>
                  <a:srgbClr val="000000"/>
                </a:solidFill>
                <a:latin typeface="Verdana"/>
                <a:ea typeface="ＭＳ Ｐゴシック" pitchFamily="-106" charset="-128"/>
              </a:rPr>
              <a:t>Allows for a report of suspected child abuse to be indicated:</a:t>
            </a:r>
          </a:p>
          <a:p>
            <a:pPr lvl="3" eaLnBrk="0" hangingPunct="0">
              <a:buBlip>
                <a:blip r:embed="rId2"/>
              </a:buBlip>
            </a:pPr>
            <a:r>
              <a:rPr lang="en-US" sz="2800" dirty="0">
                <a:solidFill>
                  <a:srgbClr val="000000"/>
                </a:solidFill>
                <a:latin typeface="Verdana"/>
                <a:ea typeface="ＭＳ Ｐゴシック" pitchFamily="-106" charset="-128"/>
              </a:rPr>
              <a:t>Regardless of the number of perpetrators; or </a:t>
            </a:r>
          </a:p>
          <a:p>
            <a:pPr lvl="3" eaLnBrk="0" hangingPunct="0">
              <a:buBlip>
                <a:blip r:embed="rId2"/>
              </a:buBlip>
            </a:pPr>
            <a:r>
              <a:rPr lang="en-US" sz="2800" dirty="0">
                <a:solidFill>
                  <a:srgbClr val="000000"/>
                </a:solidFill>
                <a:latin typeface="Verdana"/>
                <a:ea typeface="ＭＳ Ｐゴシック" pitchFamily="-106" charset="-128"/>
              </a:rPr>
              <a:t>In situations when the perpetrator is unknown as long as substantial evidence of abuse exists, but the specific perpetrator cannot be identified</a:t>
            </a:r>
            <a:r>
              <a:rPr lang="en-US" sz="2800" dirty="0" smtClean="0">
                <a:solidFill>
                  <a:srgbClr val="000000"/>
                </a:solidFill>
                <a:latin typeface="Verdana"/>
                <a:ea typeface="ＭＳ Ｐゴシック" pitchFamily="-106" charset="-128"/>
              </a:rPr>
              <a:t>.</a:t>
            </a:r>
            <a:endParaRPr lang="en-US" sz="2800" dirty="0">
              <a:solidFill>
                <a:srgbClr val="000000"/>
              </a:solidFill>
              <a:latin typeface="Verdana"/>
              <a:ea typeface="ＭＳ Ｐゴシック" pitchFamily="-106" charset="-128"/>
            </a:endParaRPr>
          </a:p>
        </p:txBody>
      </p:sp>
      <p:sp>
        <p:nvSpPr>
          <p:cNvPr id="5" name="Title 4"/>
          <p:cNvSpPr>
            <a:spLocks noGrp="1"/>
          </p:cNvSpPr>
          <p:nvPr>
            <p:ph type="title"/>
          </p:nvPr>
        </p:nvSpPr>
        <p:spPr/>
        <p:txBody>
          <a:bodyPr/>
          <a:lstStyle/>
          <a:p>
            <a:r>
              <a:rPr lang="en-US" sz="2000" dirty="0" smtClean="0">
                <a:solidFill>
                  <a:srgbClr val="FFFFFF"/>
                </a:solidFill>
                <a:latin typeface="Verdana" pitchFamily="-106" charset="0"/>
                <a:ea typeface="ＭＳ Ｐゴシック" pitchFamily="-106" charset="-128"/>
              </a:rPr>
              <a:t>CPSL </a:t>
            </a:r>
            <a:r>
              <a:rPr lang="en-US" sz="2000" dirty="0">
                <a:solidFill>
                  <a:srgbClr val="FFFFFF"/>
                </a:solidFill>
                <a:latin typeface="Verdana" pitchFamily="-106" charset="0"/>
                <a:ea typeface="ＭＳ Ｐゴシック" pitchFamily="-106" charset="-128"/>
              </a:rPr>
              <a:t>Definitions –Indicated Reports</a:t>
            </a:r>
            <a:endParaRPr lang="en-US" sz="2000" dirty="0"/>
          </a:p>
        </p:txBody>
      </p:sp>
    </p:spTree>
    <p:extLst>
      <p:ext uri="{BB962C8B-B14F-4D97-AF65-F5344CB8AC3E}">
        <p14:creationId xmlns:p14="http://schemas.microsoft.com/office/powerpoint/2010/main" val="3738837858"/>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fld id="{5D3DA26C-6B63-49B3-AD9F-F13B143260BF}" type="datetime1">
              <a:rPr lang="en-US" smtClean="0"/>
              <a:t>12/2/2014</a:t>
            </a:fld>
            <a:endParaRPr lang="en-US" dirty="0"/>
          </a:p>
        </p:txBody>
      </p:sp>
      <p:sp>
        <p:nvSpPr>
          <p:cNvPr id="3" name="Slide Number Placeholder 2"/>
          <p:cNvSpPr>
            <a:spLocks noGrp="1"/>
          </p:cNvSpPr>
          <p:nvPr>
            <p:ph type="sldNum" sz="quarter" idx="12"/>
          </p:nvPr>
        </p:nvSpPr>
        <p:spPr/>
        <p:txBody>
          <a:bodyPr/>
          <a:lstStyle/>
          <a:p>
            <a:pPr>
              <a:defRPr/>
            </a:pPr>
            <a:fld id="{9C10EB89-1475-4332-AC66-2657F847E4F2}" type="slidenum">
              <a:rPr lang="en-US" smtClean="0"/>
              <a:pPr>
                <a:defRPr/>
              </a:pPr>
              <a:t>17</a:t>
            </a:fld>
            <a:endParaRPr lang="en-US" dirty="0"/>
          </a:p>
        </p:txBody>
      </p:sp>
      <p:sp>
        <p:nvSpPr>
          <p:cNvPr id="4" name="Content Placeholder 3"/>
          <p:cNvSpPr>
            <a:spLocks noGrp="1"/>
          </p:cNvSpPr>
          <p:nvPr>
            <p:ph sz="quarter" idx="13"/>
          </p:nvPr>
        </p:nvSpPr>
        <p:spPr/>
        <p:txBody>
          <a:bodyPr/>
          <a:lstStyle/>
          <a:p>
            <a:r>
              <a:rPr lang="en-US" sz="1800" dirty="0"/>
              <a:t>Founded reports:</a:t>
            </a:r>
          </a:p>
          <a:p>
            <a:pPr lvl="1"/>
            <a:r>
              <a:rPr lang="en-US" sz="1800" dirty="0"/>
              <a:t>Clarifies the judicial adjudications under which a report of suspected child abuse can be founded, while also adding additional grounds upon which a report can be founded when it involves the same factual circumstances involved in the allegation of child abuse including:</a:t>
            </a:r>
          </a:p>
          <a:p>
            <a:pPr lvl="2"/>
            <a:r>
              <a:rPr lang="en-US" dirty="0"/>
              <a:t>Acceptance into an Accelerated Rehabilitative Disposition Program; or</a:t>
            </a:r>
          </a:p>
          <a:p>
            <a:pPr lvl="2"/>
            <a:r>
              <a:rPr lang="en-US" dirty="0"/>
              <a:t>A final protection from abuse (PFA) order has been granted when the child who is the subject of the report is one of the individuals protected under the PFA and:</a:t>
            </a:r>
          </a:p>
          <a:p>
            <a:pPr lvl="3"/>
            <a:r>
              <a:rPr lang="en-US" sz="1800" dirty="0"/>
              <a:t>Only one individual is charged with the abuse in the PFA action;</a:t>
            </a:r>
          </a:p>
          <a:p>
            <a:pPr lvl="3"/>
            <a:r>
              <a:rPr lang="en-US" sz="1800" dirty="0"/>
              <a:t>Only that individual defends against the charge;</a:t>
            </a:r>
          </a:p>
          <a:p>
            <a:pPr lvl="3"/>
            <a:r>
              <a:rPr lang="en-US" sz="1800" dirty="0"/>
              <a:t>The adjudication involves the same factual evidence and</a:t>
            </a:r>
          </a:p>
          <a:p>
            <a:pPr lvl="3"/>
            <a:r>
              <a:rPr lang="en-US" sz="1800" dirty="0"/>
              <a:t>The PFA adjudication finds that child abuse occurred.</a:t>
            </a:r>
          </a:p>
          <a:p>
            <a:endParaRPr lang="en-US" dirty="0"/>
          </a:p>
        </p:txBody>
      </p:sp>
      <p:sp>
        <p:nvSpPr>
          <p:cNvPr id="5" name="Title 4"/>
          <p:cNvSpPr>
            <a:spLocks noGrp="1"/>
          </p:cNvSpPr>
          <p:nvPr>
            <p:ph type="title"/>
          </p:nvPr>
        </p:nvSpPr>
        <p:spPr/>
        <p:txBody>
          <a:bodyPr/>
          <a:lstStyle/>
          <a:p>
            <a:r>
              <a:rPr lang="en-US" sz="2400" dirty="0"/>
              <a:t>CPSL Definitions – Founded Reports</a:t>
            </a:r>
          </a:p>
        </p:txBody>
      </p:sp>
    </p:spTree>
    <p:extLst>
      <p:ext uri="{BB962C8B-B14F-4D97-AF65-F5344CB8AC3E}">
        <p14:creationId xmlns:p14="http://schemas.microsoft.com/office/powerpoint/2010/main" val="3405443039"/>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fld id="{5D3DA26C-6B63-49B3-AD9F-F13B143260BF}" type="datetime1">
              <a:rPr lang="en-US" smtClean="0"/>
              <a:t>12/2/2014</a:t>
            </a:fld>
            <a:endParaRPr lang="en-US" dirty="0"/>
          </a:p>
        </p:txBody>
      </p:sp>
      <p:sp>
        <p:nvSpPr>
          <p:cNvPr id="3" name="Slide Number Placeholder 2"/>
          <p:cNvSpPr>
            <a:spLocks noGrp="1"/>
          </p:cNvSpPr>
          <p:nvPr>
            <p:ph type="sldNum" sz="quarter" idx="12"/>
          </p:nvPr>
        </p:nvSpPr>
        <p:spPr/>
        <p:txBody>
          <a:bodyPr/>
          <a:lstStyle/>
          <a:p>
            <a:pPr>
              <a:defRPr/>
            </a:pPr>
            <a:fld id="{9C10EB89-1475-4332-AC66-2657F847E4F2}" type="slidenum">
              <a:rPr lang="en-US" smtClean="0"/>
              <a:pPr>
                <a:defRPr/>
              </a:pPr>
              <a:t>18</a:t>
            </a:fld>
            <a:endParaRPr lang="en-US" dirty="0"/>
          </a:p>
        </p:txBody>
      </p:sp>
      <p:sp>
        <p:nvSpPr>
          <p:cNvPr id="4" name="Content Placeholder 3"/>
          <p:cNvSpPr>
            <a:spLocks noGrp="1"/>
          </p:cNvSpPr>
          <p:nvPr>
            <p:ph sz="quarter" idx="13"/>
          </p:nvPr>
        </p:nvSpPr>
        <p:spPr>
          <a:xfrm>
            <a:off x="457200" y="1447800"/>
            <a:ext cx="8153400" cy="4724400"/>
          </a:xfrm>
        </p:spPr>
        <p:txBody>
          <a:bodyPr/>
          <a:lstStyle/>
          <a:p>
            <a:pPr lvl="0" eaLnBrk="0" hangingPunct="0"/>
            <a:r>
              <a:rPr lang="en-US" sz="1800" dirty="0">
                <a:solidFill>
                  <a:srgbClr val="000000"/>
                </a:solidFill>
                <a:latin typeface="Verdana"/>
                <a:ea typeface="ＭＳ Ｐゴシック" pitchFamily="-106" charset="-128"/>
              </a:rPr>
              <a:t>Founded reports:</a:t>
            </a:r>
          </a:p>
          <a:p>
            <a:pPr lvl="1" eaLnBrk="0" hangingPunct="0">
              <a:buBlip>
                <a:blip r:embed="rId2"/>
              </a:buBlip>
            </a:pPr>
            <a:r>
              <a:rPr lang="en-US" sz="1800" dirty="0">
                <a:solidFill>
                  <a:srgbClr val="000000"/>
                </a:solidFill>
                <a:latin typeface="Verdana"/>
                <a:ea typeface="ＭＳ Ｐゴシック" pitchFamily="-106" charset="-128"/>
              </a:rPr>
              <a:t>Clarifies the judicial adjudications under which a report of suspected child abuse can be founded, while also adding additional grounds upon which a report can be founded when it involves the same factual circumstances involved in the allegation of child abuse including:</a:t>
            </a:r>
          </a:p>
          <a:p>
            <a:pPr lvl="2" eaLnBrk="0" hangingPunct="0">
              <a:buBlip>
                <a:blip r:embed="rId2"/>
              </a:buBlip>
            </a:pPr>
            <a:r>
              <a:rPr lang="en-US" dirty="0">
                <a:solidFill>
                  <a:srgbClr val="000000"/>
                </a:solidFill>
                <a:latin typeface="Verdana"/>
                <a:ea typeface="ＭＳ Ｐゴシック" pitchFamily="-106" charset="-128"/>
              </a:rPr>
              <a:t>Consent decree entered through a Juvenile Act proceeding which includes:</a:t>
            </a:r>
          </a:p>
          <a:p>
            <a:pPr lvl="3" eaLnBrk="0" hangingPunct="0">
              <a:buBlip>
                <a:blip r:embed="rId2"/>
              </a:buBlip>
            </a:pPr>
            <a:r>
              <a:rPr lang="en-US" sz="1800" dirty="0">
                <a:solidFill>
                  <a:srgbClr val="000000"/>
                </a:solidFill>
                <a:latin typeface="Verdana"/>
                <a:ea typeface="ＭＳ Ｐゴシック" pitchFamily="-106" charset="-128"/>
              </a:rPr>
              <a:t>Acknowledgement;</a:t>
            </a:r>
          </a:p>
          <a:p>
            <a:pPr lvl="3" eaLnBrk="0" hangingPunct="0">
              <a:buBlip>
                <a:blip r:embed="rId2"/>
              </a:buBlip>
            </a:pPr>
            <a:r>
              <a:rPr lang="en-US" sz="1800" dirty="0">
                <a:solidFill>
                  <a:srgbClr val="000000"/>
                </a:solidFill>
                <a:latin typeface="Verdana"/>
                <a:ea typeface="ＭＳ Ｐゴシック" pitchFamily="-106" charset="-128"/>
              </a:rPr>
              <a:t>Admission; or </a:t>
            </a:r>
          </a:p>
          <a:p>
            <a:pPr lvl="3" eaLnBrk="0" hangingPunct="0">
              <a:buBlip>
                <a:blip r:embed="rId2"/>
              </a:buBlip>
            </a:pPr>
            <a:r>
              <a:rPr lang="en-US" sz="1800" dirty="0">
                <a:solidFill>
                  <a:srgbClr val="000000"/>
                </a:solidFill>
                <a:latin typeface="Verdana"/>
                <a:ea typeface="ＭＳ Ｐゴシック" pitchFamily="-106" charset="-128"/>
              </a:rPr>
              <a:t>Finding that:</a:t>
            </a:r>
          </a:p>
          <a:p>
            <a:pPr lvl="4" eaLnBrk="0" hangingPunct="0">
              <a:buClrTx/>
              <a:buBlip>
                <a:blip r:embed="rId2"/>
              </a:buBlip>
            </a:pPr>
            <a:r>
              <a:rPr lang="en-US" sz="1800" dirty="0">
                <a:solidFill>
                  <a:srgbClr val="000000"/>
                </a:solidFill>
                <a:latin typeface="Verdana"/>
                <a:ea typeface="ＭＳ Ｐゴシック" pitchFamily="-106" charset="-128"/>
              </a:rPr>
              <a:t>a child who is the subject of the report has been abused by the child who is alleged to be delinquent. </a:t>
            </a:r>
          </a:p>
          <a:p>
            <a:pPr marL="0" indent="0">
              <a:buNone/>
            </a:pPr>
            <a:endParaRPr lang="en-US" dirty="0"/>
          </a:p>
        </p:txBody>
      </p:sp>
      <p:sp>
        <p:nvSpPr>
          <p:cNvPr id="5" name="Title 4"/>
          <p:cNvSpPr>
            <a:spLocks noGrp="1"/>
          </p:cNvSpPr>
          <p:nvPr>
            <p:ph type="title"/>
          </p:nvPr>
        </p:nvSpPr>
        <p:spPr/>
        <p:txBody>
          <a:bodyPr/>
          <a:lstStyle/>
          <a:p>
            <a:r>
              <a:rPr lang="en-US" sz="2400" dirty="0"/>
              <a:t>CPSL Definitions – Founded Reports</a:t>
            </a:r>
          </a:p>
        </p:txBody>
      </p:sp>
    </p:spTree>
    <p:extLst>
      <p:ext uri="{BB962C8B-B14F-4D97-AF65-F5344CB8AC3E}">
        <p14:creationId xmlns:p14="http://schemas.microsoft.com/office/powerpoint/2010/main" val="3670829604"/>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fld id="{5D3DA26C-6B63-49B3-AD9F-F13B143260BF}" type="datetime1">
              <a:rPr lang="en-US" smtClean="0"/>
              <a:t>12/2/2014</a:t>
            </a:fld>
            <a:endParaRPr lang="en-US" dirty="0"/>
          </a:p>
        </p:txBody>
      </p:sp>
      <p:sp>
        <p:nvSpPr>
          <p:cNvPr id="3" name="Slide Number Placeholder 2"/>
          <p:cNvSpPr>
            <a:spLocks noGrp="1"/>
          </p:cNvSpPr>
          <p:nvPr>
            <p:ph type="sldNum" sz="quarter" idx="12"/>
          </p:nvPr>
        </p:nvSpPr>
        <p:spPr/>
        <p:txBody>
          <a:bodyPr/>
          <a:lstStyle/>
          <a:p>
            <a:pPr>
              <a:defRPr/>
            </a:pPr>
            <a:fld id="{9C10EB89-1475-4332-AC66-2657F847E4F2}" type="slidenum">
              <a:rPr lang="en-US" smtClean="0"/>
              <a:pPr>
                <a:defRPr/>
              </a:pPr>
              <a:t>19</a:t>
            </a:fld>
            <a:endParaRPr lang="en-US" dirty="0"/>
          </a:p>
        </p:txBody>
      </p:sp>
      <p:sp>
        <p:nvSpPr>
          <p:cNvPr id="4" name="Content Placeholder 3"/>
          <p:cNvSpPr>
            <a:spLocks noGrp="1"/>
          </p:cNvSpPr>
          <p:nvPr>
            <p:ph sz="quarter" idx="13"/>
          </p:nvPr>
        </p:nvSpPr>
        <p:spPr>
          <a:xfrm>
            <a:off x="457200" y="1295400"/>
            <a:ext cx="8153400" cy="4724400"/>
          </a:xfrm>
        </p:spPr>
        <p:txBody>
          <a:bodyPr/>
          <a:lstStyle/>
          <a:p>
            <a:pPr lvl="1" eaLnBrk="0" hangingPunct="0">
              <a:buBlip>
                <a:blip r:embed="rId2"/>
              </a:buBlip>
            </a:pPr>
            <a:r>
              <a:rPr lang="en-US" sz="1800" dirty="0">
                <a:solidFill>
                  <a:srgbClr val="000000"/>
                </a:solidFill>
                <a:latin typeface="Verdana"/>
                <a:ea typeface="ＭＳ Ｐゴシック" pitchFamily="-106" charset="-128"/>
              </a:rPr>
              <a:t>Exclusion for environmental factors while clarifying that this exclusion does not pertain to any person or entity defined under child care service except an adoptive parent. Prior statutory language contained person responsible for the child’s welfare which could have been interpreted to allow for this exclusion to apply to foster parents or staff in residential programs.</a:t>
            </a:r>
          </a:p>
          <a:p>
            <a:pPr lvl="1" eaLnBrk="0" hangingPunct="0">
              <a:buBlip>
                <a:blip r:embed="rId2"/>
              </a:buBlip>
            </a:pPr>
            <a:r>
              <a:rPr lang="en-US" sz="1800" dirty="0">
                <a:solidFill>
                  <a:srgbClr val="000000"/>
                </a:solidFill>
                <a:latin typeface="Verdana"/>
                <a:ea typeface="ＭＳ Ｐゴシック" pitchFamily="-106" charset="-128"/>
              </a:rPr>
              <a:t>Exclusion for the practice of religious beliefs for parents with the addition of </a:t>
            </a:r>
            <a:r>
              <a:rPr lang="en-US" sz="1800" b="1" dirty="0">
                <a:solidFill>
                  <a:srgbClr val="000000"/>
                </a:solidFill>
                <a:latin typeface="Verdana"/>
                <a:ea typeface="ＭＳ Ｐゴシック" pitchFamily="-106" charset="-128"/>
              </a:rPr>
              <a:t>caregivers within the third degree of consanguinity and with whom the child resides</a:t>
            </a:r>
            <a:r>
              <a:rPr lang="en-US" sz="1800" dirty="0">
                <a:solidFill>
                  <a:srgbClr val="000000"/>
                </a:solidFill>
                <a:latin typeface="Verdana"/>
                <a:ea typeface="ＭＳ Ｐゴシック" pitchFamily="-106" charset="-128"/>
              </a:rPr>
              <a:t>. </a:t>
            </a:r>
          </a:p>
          <a:p>
            <a:pPr lvl="2" eaLnBrk="0" hangingPunct="0">
              <a:buBlip>
                <a:blip r:embed="rId2"/>
              </a:buBlip>
            </a:pPr>
            <a:r>
              <a:rPr lang="en-US" dirty="0">
                <a:solidFill>
                  <a:srgbClr val="000000"/>
                </a:solidFill>
                <a:latin typeface="Verdana"/>
                <a:ea typeface="ＭＳ Ｐゴシック" pitchFamily="-106" charset="-128"/>
              </a:rPr>
              <a:t>Adds that this exclusion shall not apply if the failure to provide the needed medical or surgical care causes the child’s death.</a:t>
            </a:r>
          </a:p>
          <a:p>
            <a:pPr lvl="2" eaLnBrk="0" hangingPunct="0">
              <a:buBlip>
                <a:blip r:embed="rId2"/>
              </a:buBlip>
            </a:pPr>
            <a:r>
              <a:rPr lang="en-US" dirty="0">
                <a:solidFill>
                  <a:srgbClr val="000000"/>
                </a:solidFill>
                <a:latin typeface="Verdana"/>
                <a:ea typeface="ＭＳ Ｐゴシック" pitchFamily="-106" charset="-128"/>
              </a:rPr>
              <a:t>Specifies that this exclusion does not apply to child care services, with the exception of adoptive parents consistent with the previously noted reasons. </a:t>
            </a:r>
          </a:p>
          <a:p>
            <a:endParaRPr lang="en-US" dirty="0"/>
          </a:p>
        </p:txBody>
      </p:sp>
      <p:sp>
        <p:nvSpPr>
          <p:cNvPr id="5" name="Title 4"/>
          <p:cNvSpPr>
            <a:spLocks noGrp="1"/>
          </p:cNvSpPr>
          <p:nvPr>
            <p:ph type="title"/>
          </p:nvPr>
        </p:nvSpPr>
        <p:spPr/>
        <p:txBody>
          <a:bodyPr/>
          <a:lstStyle/>
          <a:p>
            <a:r>
              <a:rPr lang="en-US" dirty="0"/>
              <a:t>Child Abuse Exclusions (§6304)</a:t>
            </a:r>
          </a:p>
        </p:txBody>
      </p:sp>
    </p:spTree>
    <p:extLst>
      <p:ext uri="{BB962C8B-B14F-4D97-AF65-F5344CB8AC3E}">
        <p14:creationId xmlns:p14="http://schemas.microsoft.com/office/powerpoint/2010/main" val="53724367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81000"/>
            <a:ext cx="5410200" cy="457200"/>
          </a:xfrm>
          <a:prstGeom prst="rect">
            <a:avLst/>
          </a:prstGeom>
        </p:spPr>
        <p:txBody>
          <a:bodyPr/>
          <a:lstStyle/>
          <a:p>
            <a:r>
              <a:rPr lang="en-US" dirty="0"/>
              <a:t>Legislative Packages Overview</a:t>
            </a:r>
          </a:p>
        </p:txBody>
      </p:sp>
      <p:sp>
        <p:nvSpPr>
          <p:cNvPr id="3" name="Content Placeholder 2"/>
          <p:cNvSpPr>
            <a:spLocks noGrp="1"/>
          </p:cNvSpPr>
          <p:nvPr>
            <p:ph sz="quarter" idx="13"/>
          </p:nvPr>
        </p:nvSpPr>
        <p:spPr>
          <a:xfrm>
            <a:off x="457200" y="1371600"/>
            <a:ext cx="8153400" cy="4495800"/>
          </a:xfrm>
        </p:spPr>
        <p:txBody>
          <a:bodyPr/>
          <a:lstStyle/>
          <a:p>
            <a:r>
              <a:rPr lang="en-US" sz="2800" dirty="0"/>
              <a:t>Strengthens our ability to better protect children from abuse and neglect by amending the definitions of child abuse and perpetrator;</a:t>
            </a:r>
          </a:p>
          <a:p>
            <a:endParaRPr lang="en-US" sz="2800" dirty="0"/>
          </a:p>
          <a:p>
            <a:r>
              <a:rPr lang="en-US" sz="2800" dirty="0"/>
              <a:t>Streamlines and clarifies mandatory child abuse reporting processes;</a:t>
            </a:r>
          </a:p>
          <a:p>
            <a:endParaRPr lang="en-US" sz="2800" dirty="0"/>
          </a:p>
          <a:p>
            <a:r>
              <a:rPr lang="en-US" sz="2800" dirty="0"/>
              <a:t>Increases penalties for failure to report suspected child abuse and protect persons who report child abuse;</a:t>
            </a:r>
          </a:p>
          <a:p>
            <a:endParaRPr lang="en-US" dirty="0"/>
          </a:p>
        </p:txBody>
      </p:sp>
      <p:sp>
        <p:nvSpPr>
          <p:cNvPr id="4" name="Date Placeholder 3"/>
          <p:cNvSpPr>
            <a:spLocks noGrp="1"/>
          </p:cNvSpPr>
          <p:nvPr>
            <p:ph type="dt" sz="half" idx="10"/>
          </p:nvPr>
        </p:nvSpPr>
        <p:spPr/>
        <p:txBody>
          <a:bodyPr/>
          <a:lstStyle/>
          <a:p>
            <a:pPr>
              <a:defRPr/>
            </a:pPr>
            <a:fld id="{39259FC5-9A3F-4A38-9BD6-3D49B16C6E56}" type="datetime1">
              <a:rPr lang="en-US" smtClean="0">
                <a:solidFill>
                  <a:srgbClr val="FFFFFF"/>
                </a:solidFill>
              </a:rPr>
              <a:pPr>
                <a:defRPr/>
              </a:pPr>
              <a:t>12/2/2014</a:t>
            </a:fld>
            <a:endParaRPr lang="en-US" dirty="0">
              <a:solidFill>
                <a:srgbClr val="FFFFFF"/>
              </a:solidFill>
            </a:endParaRPr>
          </a:p>
        </p:txBody>
      </p:sp>
      <p:sp>
        <p:nvSpPr>
          <p:cNvPr id="5" name="Slide Number Placeholder 4"/>
          <p:cNvSpPr>
            <a:spLocks noGrp="1"/>
          </p:cNvSpPr>
          <p:nvPr>
            <p:ph type="sldNum" sz="quarter" idx="12"/>
          </p:nvPr>
        </p:nvSpPr>
        <p:spPr/>
        <p:txBody>
          <a:bodyPr/>
          <a:lstStyle/>
          <a:p>
            <a:pPr>
              <a:defRPr/>
            </a:pPr>
            <a:fld id="{9C10EB89-1475-4332-AC66-2657F847E4F2}" type="slidenum">
              <a:rPr lang="en-US" smtClean="0">
                <a:solidFill>
                  <a:srgbClr val="FFFFFF"/>
                </a:solidFill>
              </a:rPr>
              <a:pPr>
                <a:defRPr/>
              </a:pPr>
              <a:t>2</a:t>
            </a:fld>
            <a:endParaRPr lang="en-US" dirty="0">
              <a:solidFill>
                <a:srgbClr val="FFFFFF"/>
              </a:solidFill>
            </a:endParaRPr>
          </a:p>
        </p:txBody>
      </p:sp>
    </p:spTree>
    <p:extLst>
      <p:ext uri="{BB962C8B-B14F-4D97-AF65-F5344CB8AC3E}">
        <p14:creationId xmlns:p14="http://schemas.microsoft.com/office/powerpoint/2010/main" val="1396746049"/>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fld id="{5D3DA26C-6B63-49B3-AD9F-F13B143260BF}" type="datetime1">
              <a:rPr lang="en-US" smtClean="0"/>
              <a:t>12/2/2014</a:t>
            </a:fld>
            <a:endParaRPr lang="en-US" dirty="0"/>
          </a:p>
        </p:txBody>
      </p:sp>
      <p:sp>
        <p:nvSpPr>
          <p:cNvPr id="3" name="Slide Number Placeholder 2"/>
          <p:cNvSpPr>
            <a:spLocks noGrp="1"/>
          </p:cNvSpPr>
          <p:nvPr>
            <p:ph type="sldNum" sz="quarter" idx="12"/>
          </p:nvPr>
        </p:nvSpPr>
        <p:spPr/>
        <p:txBody>
          <a:bodyPr/>
          <a:lstStyle/>
          <a:p>
            <a:pPr>
              <a:defRPr/>
            </a:pPr>
            <a:fld id="{9C10EB89-1475-4332-AC66-2657F847E4F2}" type="slidenum">
              <a:rPr lang="en-US" smtClean="0"/>
              <a:pPr>
                <a:defRPr/>
              </a:pPr>
              <a:t>20</a:t>
            </a:fld>
            <a:endParaRPr lang="en-US" dirty="0"/>
          </a:p>
        </p:txBody>
      </p:sp>
      <p:sp>
        <p:nvSpPr>
          <p:cNvPr id="4" name="Content Placeholder 3"/>
          <p:cNvSpPr>
            <a:spLocks noGrp="1"/>
          </p:cNvSpPr>
          <p:nvPr>
            <p:ph sz="quarter" idx="13"/>
          </p:nvPr>
        </p:nvSpPr>
        <p:spPr>
          <a:xfrm>
            <a:off x="304800" y="1295400"/>
            <a:ext cx="8153400" cy="4724400"/>
          </a:xfrm>
        </p:spPr>
        <p:txBody>
          <a:bodyPr/>
          <a:lstStyle/>
          <a:p>
            <a:pPr lvl="1"/>
            <a:r>
              <a:rPr lang="en-US" sz="1800" dirty="0"/>
              <a:t>Exclusion for the use of force for supervision, control and safety purposes applies to parents or person’s responsible for the child welfare (including child care service staff). This exclusion applies as long as:</a:t>
            </a:r>
          </a:p>
          <a:p>
            <a:pPr lvl="2"/>
            <a:r>
              <a:rPr lang="en-US" dirty="0"/>
              <a:t>The use of force is reasonable and constitutes incidental or minor contact with the child to maintain order and control.</a:t>
            </a:r>
          </a:p>
          <a:p>
            <a:pPr lvl="2"/>
            <a:r>
              <a:rPr lang="en-US" dirty="0"/>
              <a:t>The use of force is necessary to:</a:t>
            </a:r>
          </a:p>
          <a:p>
            <a:pPr lvl="3"/>
            <a:r>
              <a:rPr lang="en-US" sz="1800" dirty="0"/>
              <a:t>Quell a disturbance; </a:t>
            </a:r>
          </a:p>
          <a:p>
            <a:pPr lvl="3"/>
            <a:r>
              <a:rPr lang="en-US" sz="1800" dirty="0"/>
              <a:t>To remove a child from a disturbance that threatened physical injury to person or damage to property;</a:t>
            </a:r>
          </a:p>
          <a:p>
            <a:pPr lvl="3"/>
            <a:r>
              <a:rPr lang="en-US" sz="1800" dirty="0"/>
              <a:t>To prevent the child from self-inflicted physical harm;</a:t>
            </a:r>
          </a:p>
          <a:p>
            <a:pPr lvl="3"/>
            <a:r>
              <a:rPr lang="en-US" sz="1800" dirty="0"/>
              <a:t>For self-defense or the defense of another person or</a:t>
            </a:r>
          </a:p>
          <a:p>
            <a:pPr lvl="3"/>
            <a:r>
              <a:rPr lang="en-US" sz="1800" dirty="0"/>
              <a:t>To obtain possession of weapons, dangerous objects, controlled substances or paraphernalia on the child or within their control.</a:t>
            </a:r>
          </a:p>
          <a:p>
            <a:endParaRPr lang="en-US" dirty="0"/>
          </a:p>
        </p:txBody>
      </p:sp>
      <p:sp>
        <p:nvSpPr>
          <p:cNvPr id="5" name="Title 4"/>
          <p:cNvSpPr>
            <a:spLocks noGrp="1"/>
          </p:cNvSpPr>
          <p:nvPr>
            <p:ph type="title"/>
          </p:nvPr>
        </p:nvSpPr>
        <p:spPr/>
        <p:txBody>
          <a:bodyPr/>
          <a:lstStyle/>
          <a:p>
            <a:r>
              <a:rPr lang="en-US" dirty="0"/>
              <a:t>Child Abuse Exclusions (§6304)</a:t>
            </a:r>
          </a:p>
        </p:txBody>
      </p:sp>
    </p:spTree>
    <p:extLst>
      <p:ext uri="{BB962C8B-B14F-4D97-AF65-F5344CB8AC3E}">
        <p14:creationId xmlns:p14="http://schemas.microsoft.com/office/powerpoint/2010/main" val="4258263763"/>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fld id="{5D3DA26C-6B63-49B3-AD9F-F13B143260BF}" type="datetime1">
              <a:rPr lang="en-US" smtClean="0"/>
              <a:t>12/2/2014</a:t>
            </a:fld>
            <a:endParaRPr lang="en-US" dirty="0"/>
          </a:p>
        </p:txBody>
      </p:sp>
      <p:sp>
        <p:nvSpPr>
          <p:cNvPr id="3" name="Slide Number Placeholder 2"/>
          <p:cNvSpPr>
            <a:spLocks noGrp="1"/>
          </p:cNvSpPr>
          <p:nvPr>
            <p:ph type="sldNum" sz="quarter" idx="12"/>
          </p:nvPr>
        </p:nvSpPr>
        <p:spPr/>
        <p:txBody>
          <a:bodyPr/>
          <a:lstStyle/>
          <a:p>
            <a:pPr>
              <a:defRPr/>
            </a:pPr>
            <a:fld id="{9C10EB89-1475-4332-AC66-2657F847E4F2}" type="slidenum">
              <a:rPr lang="en-US" smtClean="0"/>
              <a:pPr>
                <a:defRPr/>
              </a:pPr>
              <a:t>21</a:t>
            </a:fld>
            <a:endParaRPr lang="en-US" dirty="0"/>
          </a:p>
        </p:txBody>
      </p:sp>
      <p:sp>
        <p:nvSpPr>
          <p:cNvPr id="4" name="Content Placeholder 3"/>
          <p:cNvSpPr>
            <a:spLocks noGrp="1"/>
          </p:cNvSpPr>
          <p:nvPr>
            <p:ph sz="quarter" idx="13"/>
          </p:nvPr>
        </p:nvSpPr>
        <p:spPr>
          <a:xfrm>
            <a:off x="228600" y="1219200"/>
            <a:ext cx="8153400" cy="4800600"/>
          </a:xfrm>
        </p:spPr>
        <p:txBody>
          <a:bodyPr/>
          <a:lstStyle/>
          <a:p>
            <a:pPr lvl="1"/>
            <a:r>
              <a:rPr lang="en-US" sz="1600" dirty="0"/>
              <a:t>Exclusion for physical contact that occurs during participation in sports or extracurricular activities.</a:t>
            </a:r>
          </a:p>
          <a:p>
            <a:pPr lvl="1"/>
            <a:r>
              <a:rPr lang="en-US" sz="1600" dirty="0"/>
              <a:t>Reiterates that parents have the right to physically discipline their children in accordance with existing law. </a:t>
            </a:r>
          </a:p>
          <a:p>
            <a:pPr lvl="1"/>
            <a:r>
              <a:rPr lang="en-US" sz="1600" dirty="0"/>
              <a:t>Harm or injury to a child that results from the act of another child is not considered child abuse and need not be reported to </a:t>
            </a:r>
            <a:r>
              <a:rPr lang="en-US" sz="1600" dirty="0" err="1"/>
              <a:t>ChildLine</a:t>
            </a:r>
            <a:r>
              <a:rPr lang="en-US" sz="1600" dirty="0"/>
              <a:t> unless;</a:t>
            </a:r>
          </a:p>
          <a:p>
            <a:pPr lvl="2"/>
            <a:r>
              <a:rPr lang="en-US" sz="1600" dirty="0"/>
              <a:t>The child who caused the injury is a perpetrator; or</a:t>
            </a:r>
          </a:p>
          <a:p>
            <a:pPr lvl="2"/>
            <a:r>
              <a:rPr lang="en-US" sz="1600" dirty="0"/>
              <a:t>The following sexual offenses were committed: rape, involuntary deviate sexual intercourse, sexual assault, aggravated indecent assault, indecent assault and indecent exposure. </a:t>
            </a:r>
          </a:p>
          <a:p>
            <a:pPr lvl="1"/>
            <a:r>
              <a:rPr lang="en-US" sz="1600" dirty="0"/>
              <a:t>No child shall be considered a perpetrator as a result of physical or mental injuries caused during the course of a dispute, fight or scuffle entered into by mutual consent.</a:t>
            </a:r>
          </a:p>
          <a:p>
            <a:pPr lvl="1"/>
            <a:r>
              <a:rPr lang="en-US" sz="1600" dirty="0"/>
              <a:t>Excludes the use of reasonable force for self-defense or defense of another individual. </a:t>
            </a:r>
          </a:p>
          <a:p>
            <a:pPr>
              <a:buNone/>
            </a:pPr>
            <a:endParaRPr lang="en-US" dirty="0" smtClean="0"/>
          </a:p>
          <a:p>
            <a:pPr>
              <a:buNone/>
            </a:pPr>
            <a:r>
              <a:rPr lang="en-US" dirty="0"/>
              <a:t>	</a:t>
            </a:r>
            <a:r>
              <a:rPr lang="en-US" sz="1600" dirty="0"/>
              <a:t>Effective December 31, 2014</a:t>
            </a:r>
          </a:p>
          <a:p>
            <a:endParaRPr lang="en-US" dirty="0"/>
          </a:p>
        </p:txBody>
      </p:sp>
      <p:sp>
        <p:nvSpPr>
          <p:cNvPr id="5" name="Title 4"/>
          <p:cNvSpPr>
            <a:spLocks noGrp="1"/>
          </p:cNvSpPr>
          <p:nvPr>
            <p:ph type="title"/>
          </p:nvPr>
        </p:nvSpPr>
        <p:spPr/>
        <p:txBody>
          <a:bodyPr/>
          <a:lstStyle/>
          <a:p>
            <a:r>
              <a:rPr lang="en-US" dirty="0"/>
              <a:t>Child Abuse Exclusions (§6304)</a:t>
            </a:r>
          </a:p>
        </p:txBody>
      </p:sp>
    </p:spTree>
    <p:extLst>
      <p:ext uri="{BB962C8B-B14F-4D97-AF65-F5344CB8AC3E}">
        <p14:creationId xmlns:p14="http://schemas.microsoft.com/office/powerpoint/2010/main" val="611245578"/>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fld id="{5D3DA26C-6B63-49B3-AD9F-F13B143260BF}" type="datetime1">
              <a:rPr lang="en-US" smtClean="0"/>
              <a:t>12/2/2014</a:t>
            </a:fld>
            <a:endParaRPr lang="en-US" dirty="0"/>
          </a:p>
        </p:txBody>
      </p:sp>
      <p:sp>
        <p:nvSpPr>
          <p:cNvPr id="3" name="Slide Number Placeholder 2"/>
          <p:cNvSpPr>
            <a:spLocks noGrp="1"/>
          </p:cNvSpPr>
          <p:nvPr>
            <p:ph type="sldNum" sz="quarter" idx="12"/>
          </p:nvPr>
        </p:nvSpPr>
        <p:spPr/>
        <p:txBody>
          <a:bodyPr/>
          <a:lstStyle/>
          <a:p>
            <a:pPr>
              <a:defRPr/>
            </a:pPr>
            <a:fld id="{9C10EB89-1475-4332-AC66-2657F847E4F2}" type="slidenum">
              <a:rPr lang="en-US" smtClean="0"/>
              <a:pPr>
                <a:defRPr/>
              </a:pPr>
              <a:t>22</a:t>
            </a:fld>
            <a:endParaRPr lang="en-US" dirty="0"/>
          </a:p>
        </p:txBody>
      </p:sp>
      <p:sp>
        <p:nvSpPr>
          <p:cNvPr id="4" name="Content Placeholder 3"/>
          <p:cNvSpPr>
            <a:spLocks noGrp="1"/>
          </p:cNvSpPr>
          <p:nvPr>
            <p:ph sz="quarter" idx="13"/>
          </p:nvPr>
        </p:nvSpPr>
        <p:spPr>
          <a:xfrm>
            <a:off x="152400" y="1295400"/>
            <a:ext cx="8153400" cy="4724400"/>
          </a:xfrm>
        </p:spPr>
        <p:txBody>
          <a:bodyPr/>
          <a:lstStyle/>
          <a:p>
            <a:pPr lvl="1"/>
            <a:r>
              <a:rPr lang="en-US" sz="1300" dirty="0">
                <a:latin typeface="Arial" pitchFamily="34" charset="0"/>
                <a:cs typeface="Arial" pitchFamily="34" charset="0"/>
              </a:rPr>
              <a:t>Broadens the definition of perpetrator and clarifies acts of abuse versus failures to act:</a:t>
            </a:r>
          </a:p>
          <a:p>
            <a:pPr>
              <a:buNone/>
            </a:pPr>
            <a:r>
              <a:rPr lang="en-US" sz="1300" dirty="0">
                <a:latin typeface="Arial" pitchFamily="34" charset="0"/>
                <a:cs typeface="Arial" pitchFamily="34" charset="0"/>
              </a:rPr>
              <a:t>		Acts of Abuse:</a:t>
            </a:r>
          </a:p>
          <a:p>
            <a:pPr lvl="3"/>
            <a:r>
              <a:rPr lang="en-US" sz="1300" dirty="0">
                <a:latin typeface="Arial" pitchFamily="34" charset="0"/>
                <a:cs typeface="Arial" pitchFamily="34" charset="0"/>
              </a:rPr>
              <a:t>Maintains parents of any age;</a:t>
            </a:r>
          </a:p>
          <a:p>
            <a:pPr lvl="3"/>
            <a:r>
              <a:rPr lang="en-US" sz="1300" dirty="0">
                <a:latin typeface="Arial" pitchFamily="34" charset="0"/>
                <a:cs typeface="Arial" pitchFamily="34" charset="0"/>
              </a:rPr>
              <a:t>Includes a spouse, paramour, or former spouse or former paramour of the child’s parent;</a:t>
            </a:r>
          </a:p>
          <a:p>
            <a:pPr lvl="3"/>
            <a:r>
              <a:rPr lang="en-US" sz="1300" dirty="0">
                <a:latin typeface="Arial" pitchFamily="34" charset="0"/>
                <a:cs typeface="Arial" pitchFamily="34" charset="0"/>
              </a:rPr>
              <a:t>Raises the age to 14 years of age or older for a person who is responsible for the child’s welfare; </a:t>
            </a:r>
          </a:p>
          <a:p>
            <a:pPr lvl="3"/>
            <a:r>
              <a:rPr lang="en-US" sz="1300" dirty="0">
                <a:latin typeface="Arial" pitchFamily="34" charset="0"/>
                <a:cs typeface="Arial" pitchFamily="34" charset="0"/>
              </a:rPr>
              <a:t>Specifies that this term includes any person who has direct or regular contact with a child through any program, activity or service sponsored by a school, for-profit or religious or other not-for-profit organization such as:</a:t>
            </a:r>
          </a:p>
          <a:p>
            <a:pPr lvl="4"/>
            <a:r>
              <a:rPr lang="en-US" sz="1300" dirty="0">
                <a:latin typeface="Arial" pitchFamily="34" charset="0"/>
                <a:cs typeface="Arial" pitchFamily="34" charset="0"/>
              </a:rPr>
              <a:t>Camps;</a:t>
            </a:r>
          </a:p>
          <a:p>
            <a:pPr lvl="4"/>
            <a:r>
              <a:rPr lang="en-US" sz="1300" dirty="0">
                <a:latin typeface="Arial" pitchFamily="34" charset="0"/>
                <a:cs typeface="Arial" pitchFamily="34" charset="0"/>
              </a:rPr>
              <a:t>Athletic programs;</a:t>
            </a:r>
          </a:p>
          <a:p>
            <a:pPr lvl="4"/>
            <a:r>
              <a:rPr lang="en-US" sz="1300" dirty="0">
                <a:latin typeface="Arial" pitchFamily="34" charset="0"/>
                <a:cs typeface="Arial" pitchFamily="34" charset="0"/>
              </a:rPr>
              <a:t>Enrichment programs; or</a:t>
            </a:r>
          </a:p>
          <a:p>
            <a:pPr lvl="4"/>
            <a:r>
              <a:rPr lang="en-US" sz="1300" dirty="0">
                <a:latin typeface="Arial" pitchFamily="34" charset="0"/>
                <a:cs typeface="Arial" pitchFamily="34" charset="0"/>
              </a:rPr>
              <a:t>Troops, clubs or similar organizations.</a:t>
            </a:r>
          </a:p>
          <a:p>
            <a:pPr lvl="3"/>
            <a:r>
              <a:rPr lang="en-US" sz="1300" dirty="0">
                <a:latin typeface="Arial" pitchFamily="34" charset="0"/>
                <a:cs typeface="Arial" pitchFamily="34" charset="0"/>
              </a:rPr>
              <a:t>School employees and independent contractors are now included as persons responsible for a child’s welfare;</a:t>
            </a:r>
          </a:p>
          <a:p>
            <a:pPr lvl="1"/>
            <a:r>
              <a:rPr lang="en-US" sz="1300" dirty="0">
                <a:latin typeface="Arial" pitchFamily="34" charset="0"/>
                <a:cs typeface="Arial" pitchFamily="34" charset="0"/>
              </a:rPr>
              <a:t>Maintains that an individual residing in the same home as the child must be 14 years of age or older to be considered a perpetrator for consistency with persons responsible for a child; and </a:t>
            </a:r>
          </a:p>
          <a:p>
            <a:pPr lvl="1"/>
            <a:r>
              <a:rPr lang="en-US" sz="1300" dirty="0">
                <a:latin typeface="Arial" pitchFamily="34" charset="0"/>
                <a:cs typeface="Arial" pitchFamily="34" charset="0"/>
              </a:rPr>
              <a:t>Includes an individual 18 years of age or older who does not reside in the same home as the child and is related within the third degree of blood, marriage or adoption to the child.</a:t>
            </a:r>
          </a:p>
        </p:txBody>
      </p:sp>
      <p:sp>
        <p:nvSpPr>
          <p:cNvPr id="5" name="Title 4"/>
          <p:cNvSpPr>
            <a:spLocks noGrp="1"/>
          </p:cNvSpPr>
          <p:nvPr>
            <p:ph type="title"/>
          </p:nvPr>
        </p:nvSpPr>
        <p:spPr/>
        <p:txBody>
          <a:bodyPr/>
          <a:lstStyle/>
          <a:p>
            <a:pPr lvl="1" algn="l"/>
            <a:r>
              <a:rPr lang="en-US" sz="2800" dirty="0">
                <a:solidFill>
                  <a:schemeClr val="bg1"/>
                </a:solidFill>
              </a:rPr>
              <a:t>CPSL Definitions – Perpetrator</a:t>
            </a:r>
            <a:r>
              <a:rPr lang="en-US" sz="3500" dirty="0">
                <a:solidFill>
                  <a:schemeClr val="bg1"/>
                </a:solidFill>
              </a:rPr>
              <a:t/>
            </a:r>
            <a:br>
              <a:rPr lang="en-US" sz="3500" dirty="0">
                <a:solidFill>
                  <a:schemeClr val="bg1"/>
                </a:solidFill>
              </a:rPr>
            </a:br>
            <a:endParaRPr lang="en-US" dirty="0"/>
          </a:p>
        </p:txBody>
      </p:sp>
    </p:spTree>
    <p:extLst>
      <p:ext uri="{BB962C8B-B14F-4D97-AF65-F5344CB8AC3E}">
        <p14:creationId xmlns:p14="http://schemas.microsoft.com/office/powerpoint/2010/main" val="2952101345"/>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fld id="{5D3DA26C-6B63-49B3-AD9F-F13B143260BF}" type="datetime1">
              <a:rPr lang="en-US" smtClean="0"/>
              <a:t>12/2/2014</a:t>
            </a:fld>
            <a:endParaRPr lang="en-US" dirty="0"/>
          </a:p>
        </p:txBody>
      </p:sp>
      <p:sp>
        <p:nvSpPr>
          <p:cNvPr id="3" name="Slide Number Placeholder 2"/>
          <p:cNvSpPr>
            <a:spLocks noGrp="1"/>
          </p:cNvSpPr>
          <p:nvPr>
            <p:ph type="sldNum" sz="quarter" idx="12"/>
          </p:nvPr>
        </p:nvSpPr>
        <p:spPr/>
        <p:txBody>
          <a:bodyPr/>
          <a:lstStyle/>
          <a:p>
            <a:pPr>
              <a:defRPr/>
            </a:pPr>
            <a:fld id="{9C10EB89-1475-4332-AC66-2657F847E4F2}" type="slidenum">
              <a:rPr lang="en-US" smtClean="0"/>
              <a:pPr>
                <a:defRPr/>
              </a:pPr>
              <a:t>23</a:t>
            </a:fld>
            <a:endParaRPr lang="en-US" dirty="0"/>
          </a:p>
        </p:txBody>
      </p:sp>
      <p:sp>
        <p:nvSpPr>
          <p:cNvPr id="4" name="Content Placeholder 3"/>
          <p:cNvSpPr>
            <a:spLocks noGrp="1"/>
          </p:cNvSpPr>
          <p:nvPr>
            <p:ph sz="quarter" idx="13"/>
          </p:nvPr>
        </p:nvSpPr>
        <p:spPr>
          <a:xfrm>
            <a:off x="457200" y="1371600"/>
            <a:ext cx="8153400" cy="4724400"/>
          </a:xfrm>
        </p:spPr>
        <p:txBody>
          <a:bodyPr/>
          <a:lstStyle/>
          <a:p>
            <a:pPr>
              <a:buNone/>
            </a:pPr>
            <a:r>
              <a:rPr lang="en-US" sz="2800" dirty="0"/>
              <a:t>Failure to Act:</a:t>
            </a:r>
          </a:p>
          <a:p>
            <a:pPr lvl="2"/>
            <a:r>
              <a:rPr lang="en-US" sz="2000" dirty="0"/>
              <a:t>Maintains parents of any age;</a:t>
            </a:r>
          </a:p>
          <a:p>
            <a:pPr lvl="2"/>
            <a:r>
              <a:rPr lang="en-US" sz="2000" dirty="0"/>
              <a:t>Includes a spouse, paramour, or former spouse or former paramour of the child’s parent;</a:t>
            </a:r>
          </a:p>
          <a:p>
            <a:pPr lvl="2"/>
            <a:r>
              <a:rPr lang="en-US" sz="2000" dirty="0"/>
              <a:t>Raises the age from 14 to 18 as it relates to:</a:t>
            </a:r>
          </a:p>
          <a:p>
            <a:pPr lvl="3"/>
            <a:r>
              <a:rPr lang="en-US" sz="1800" dirty="0"/>
              <a:t>Persons responsible for the child’s welfare; and</a:t>
            </a:r>
          </a:p>
          <a:p>
            <a:pPr lvl="3"/>
            <a:r>
              <a:rPr lang="en-US" sz="1800" dirty="0"/>
              <a:t>Persons residing in the same home as the child.</a:t>
            </a:r>
          </a:p>
          <a:p>
            <a:pPr lvl="2"/>
            <a:r>
              <a:rPr lang="en-US" sz="2000" dirty="0"/>
              <a:t>This ensures that siblings and other minors who could be perpetrators of abuse by commission are not considered perpetrators for failure to act so that they are not held responsible for the actions of adults.</a:t>
            </a:r>
          </a:p>
        </p:txBody>
      </p:sp>
      <p:sp>
        <p:nvSpPr>
          <p:cNvPr id="5" name="Title 4"/>
          <p:cNvSpPr>
            <a:spLocks noGrp="1"/>
          </p:cNvSpPr>
          <p:nvPr>
            <p:ph type="title"/>
          </p:nvPr>
        </p:nvSpPr>
        <p:spPr/>
        <p:txBody>
          <a:bodyPr/>
          <a:lstStyle/>
          <a:p>
            <a:r>
              <a:rPr lang="en-US" dirty="0"/>
              <a:t>CPSL Definitions - Perpetrator</a:t>
            </a:r>
          </a:p>
        </p:txBody>
      </p:sp>
    </p:spTree>
    <p:extLst>
      <p:ext uri="{BB962C8B-B14F-4D97-AF65-F5344CB8AC3E}">
        <p14:creationId xmlns:p14="http://schemas.microsoft.com/office/powerpoint/2010/main" val="2916594816"/>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fld id="{5D3DA26C-6B63-49B3-AD9F-F13B143260BF}" type="datetime1">
              <a:rPr lang="en-US" smtClean="0"/>
              <a:t>12/2/2014</a:t>
            </a:fld>
            <a:endParaRPr lang="en-US" dirty="0"/>
          </a:p>
        </p:txBody>
      </p:sp>
      <p:sp>
        <p:nvSpPr>
          <p:cNvPr id="3" name="Slide Number Placeholder 2"/>
          <p:cNvSpPr>
            <a:spLocks noGrp="1"/>
          </p:cNvSpPr>
          <p:nvPr>
            <p:ph type="sldNum" sz="quarter" idx="12"/>
          </p:nvPr>
        </p:nvSpPr>
        <p:spPr/>
        <p:txBody>
          <a:bodyPr/>
          <a:lstStyle/>
          <a:p>
            <a:pPr>
              <a:defRPr/>
            </a:pPr>
            <a:fld id="{9C10EB89-1475-4332-AC66-2657F847E4F2}" type="slidenum">
              <a:rPr lang="en-US" smtClean="0"/>
              <a:pPr>
                <a:defRPr/>
              </a:pPr>
              <a:t>24</a:t>
            </a:fld>
            <a:endParaRPr lang="en-US" dirty="0"/>
          </a:p>
        </p:txBody>
      </p:sp>
      <p:sp>
        <p:nvSpPr>
          <p:cNvPr id="4" name="Content Placeholder 3"/>
          <p:cNvSpPr>
            <a:spLocks noGrp="1"/>
          </p:cNvSpPr>
          <p:nvPr>
            <p:ph sz="quarter" idx="13"/>
          </p:nvPr>
        </p:nvSpPr>
        <p:spPr>
          <a:xfrm>
            <a:off x="457200" y="1295400"/>
            <a:ext cx="8153400" cy="4876800"/>
          </a:xfrm>
        </p:spPr>
        <p:txBody>
          <a:bodyPr/>
          <a:lstStyle/>
          <a:p>
            <a:pPr>
              <a:buNone/>
            </a:pPr>
            <a:r>
              <a:rPr lang="en-US" sz="1200" dirty="0"/>
              <a:t>Amended § 6303 (relating to definitions) to include the following terms </a:t>
            </a:r>
            <a:r>
              <a:rPr lang="en-US" sz="1200" dirty="0" smtClean="0"/>
              <a:t>and definitions</a:t>
            </a:r>
            <a:r>
              <a:rPr lang="en-US" sz="1200" dirty="0"/>
              <a:t>:</a:t>
            </a:r>
          </a:p>
          <a:p>
            <a:pPr marR="457200" lvl="1">
              <a:lnSpc>
                <a:spcPct val="115000"/>
              </a:lnSpc>
              <a:spcBef>
                <a:spcPts val="0"/>
              </a:spcBef>
              <a:spcAft>
                <a:spcPts val="0"/>
              </a:spcAft>
              <a:buFont typeface="Symbol"/>
              <a:buChar char=""/>
              <a:tabLst>
                <a:tab pos="228600" algn="l"/>
                <a:tab pos="914400" algn="l"/>
                <a:tab pos="1371600" algn="l"/>
              </a:tabLst>
            </a:pPr>
            <a:r>
              <a:rPr lang="en-US" sz="1200" b="1" dirty="0">
                <a:ea typeface="Calibri"/>
                <a:cs typeface="Times New Roman"/>
              </a:rPr>
              <a:t>Adult</a:t>
            </a:r>
            <a:r>
              <a:rPr lang="en-US" sz="1200" dirty="0">
                <a:ea typeface="Calibri"/>
                <a:cs typeface="Times New Roman"/>
              </a:rPr>
              <a:t>: an individual 18 years or older.</a:t>
            </a:r>
          </a:p>
          <a:p>
            <a:pPr marR="457200" lvl="1">
              <a:lnSpc>
                <a:spcPct val="115000"/>
              </a:lnSpc>
              <a:spcBef>
                <a:spcPts val="0"/>
              </a:spcBef>
              <a:spcAft>
                <a:spcPts val="0"/>
              </a:spcAft>
              <a:buFont typeface="Symbol"/>
              <a:buChar char=""/>
              <a:tabLst>
                <a:tab pos="228600" algn="l"/>
                <a:tab pos="914400" algn="l"/>
                <a:tab pos="1371600" algn="l"/>
              </a:tabLst>
            </a:pPr>
            <a:r>
              <a:rPr lang="en-US" sz="1200" b="1" dirty="0">
                <a:ea typeface="Calibri"/>
                <a:cs typeface="Times New Roman"/>
              </a:rPr>
              <a:t>Direct contact with children</a:t>
            </a:r>
            <a:r>
              <a:rPr lang="en-US" sz="1200" dirty="0">
                <a:ea typeface="Calibri"/>
                <a:cs typeface="Times New Roman"/>
              </a:rPr>
              <a:t>: the care, supervision, guidance or control of children, or routine interaction with children.</a:t>
            </a:r>
          </a:p>
          <a:p>
            <a:pPr marR="457200" lvl="1">
              <a:lnSpc>
                <a:spcPct val="115000"/>
              </a:lnSpc>
              <a:spcBef>
                <a:spcPts val="0"/>
              </a:spcBef>
              <a:spcAft>
                <a:spcPts val="0"/>
              </a:spcAft>
              <a:buFont typeface="Symbol"/>
              <a:buChar char=""/>
              <a:tabLst>
                <a:tab pos="228600" algn="l"/>
                <a:tab pos="914400" algn="l"/>
                <a:tab pos="1371600" algn="l"/>
              </a:tabLst>
            </a:pPr>
            <a:r>
              <a:rPr lang="en-US" sz="1200" b="1" dirty="0">
                <a:ea typeface="Calibri"/>
                <a:cs typeface="Times New Roman"/>
              </a:rPr>
              <a:t>Health care facility</a:t>
            </a:r>
            <a:r>
              <a:rPr lang="en-US" sz="1200" dirty="0">
                <a:ea typeface="Calibri"/>
                <a:cs typeface="Times New Roman"/>
              </a:rPr>
              <a:t>: as defined in Section 802.1 of the Act of July 19, 1979 (P.L.130, No. 48), known as the Health Care Facilities Act.</a:t>
            </a:r>
          </a:p>
          <a:p>
            <a:pPr marR="457200" lvl="1">
              <a:lnSpc>
                <a:spcPct val="115000"/>
              </a:lnSpc>
              <a:spcBef>
                <a:spcPts val="0"/>
              </a:spcBef>
              <a:spcAft>
                <a:spcPts val="0"/>
              </a:spcAft>
              <a:buFont typeface="Symbol"/>
              <a:buChar char=""/>
              <a:tabLst>
                <a:tab pos="228600" algn="l"/>
                <a:tab pos="914400" algn="l"/>
                <a:tab pos="1371600" algn="l"/>
              </a:tabLst>
            </a:pPr>
            <a:r>
              <a:rPr lang="en-US" sz="1200" b="1" dirty="0">
                <a:ea typeface="Calibri"/>
                <a:cs typeface="Times New Roman"/>
              </a:rPr>
              <a:t>Independent contractor</a:t>
            </a:r>
            <a:r>
              <a:rPr lang="en-US" sz="1200" dirty="0">
                <a:ea typeface="Calibri"/>
                <a:cs typeface="Times New Roman"/>
              </a:rPr>
              <a:t>: an individual who provides a program, activity or service to an agency, institution, organization or other entity, including a school or regularly established religious organization, that is responsible for the care, supervision, guidance or control of children. The term does not include an individual who has no direct contact with children.</a:t>
            </a:r>
          </a:p>
          <a:p>
            <a:pPr marR="457200" lvl="1">
              <a:lnSpc>
                <a:spcPct val="115000"/>
              </a:lnSpc>
              <a:spcBef>
                <a:spcPts val="0"/>
              </a:spcBef>
              <a:spcAft>
                <a:spcPts val="0"/>
              </a:spcAft>
              <a:buFont typeface="Symbol"/>
              <a:buChar char=""/>
              <a:tabLst>
                <a:tab pos="228600" algn="l"/>
                <a:tab pos="914400" algn="l"/>
                <a:tab pos="1371600" algn="l"/>
              </a:tabLst>
            </a:pPr>
            <a:r>
              <a:rPr lang="en-US" sz="1200" b="1" dirty="0">
                <a:ea typeface="Calibri"/>
                <a:cs typeface="Times New Roman"/>
              </a:rPr>
              <a:t>Mandated Reporter:</a:t>
            </a:r>
            <a:r>
              <a:rPr lang="en-US" sz="1200" dirty="0">
                <a:ea typeface="Calibri"/>
                <a:cs typeface="Times New Roman"/>
              </a:rPr>
              <a:t> a person who is required by this chapter to make a report of suspected child abuse.</a:t>
            </a:r>
          </a:p>
          <a:p>
            <a:pPr marR="457200" lvl="1">
              <a:lnSpc>
                <a:spcPct val="115000"/>
              </a:lnSpc>
              <a:spcBef>
                <a:spcPts val="0"/>
              </a:spcBef>
              <a:spcAft>
                <a:spcPts val="0"/>
              </a:spcAft>
              <a:buFont typeface="Symbol"/>
              <a:buChar char=""/>
              <a:tabLst>
                <a:tab pos="228600" algn="l"/>
                <a:tab pos="914400" algn="l"/>
                <a:tab pos="1371600" algn="l"/>
              </a:tabLst>
            </a:pPr>
            <a:r>
              <a:rPr lang="en-US" sz="1200" b="1" dirty="0">
                <a:ea typeface="Calibri"/>
                <a:cs typeface="Times New Roman"/>
              </a:rPr>
              <a:t>Person affiliated with: </a:t>
            </a:r>
            <a:r>
              <a:rPr lang="en-US" sz="1200" dirty="0">
                <a:ea typeface="Calibri"/>
                <a:cs typeface="Times New Roman"/>
              </a:rPr>
              <a:t>a person that directly or indirectly, through one or more intermediaries, controls, is controlled by or is under common control with a specified person.</a:t>
            </a:r>
          </a:p>
          <a:p>
            <a:pPr marR="457200" lvl="1">
              <a:lnSpc>
                <a:spcPct val="115000"/>
              </a:lnSpc>
              <a:spcBef>
                <a:spcPts val="0"/>
              </a:spcBef>
              <a:spcAft>
                <a:spcPts val="0"/>
              </a:spcAft>
              <a:buFont typeface="Symbol"/>
              <a:buChar char=""/>
              <a:tabLst>
                <a:tab pos="228600" algn="l"/>
                <a:tab pos="914400" algn="l"/>
                <a:tab pos="1371600" algn="l"/>
              </a:tabLst>
            </a:pPr>
            <a:r>
              <a:rPr lang="en-US" sz="1200" b="1" dirty="0">
                <a:ea typeface="Calibri"/>
                <a:cs typeface="Times New Roman"/>
              </a:rPr>
              <a:t>Program, activity or service: </a:t>
            </a:r>
            <a:r>
              <a:rPr lang="en-US" sz="1200" dirty="0">
                <a:ea typeface="Calibri"/>
                <a:cs typeface="Times New Roman"/>
              </a:rPr>
              <a:t>a public or private educational, athletic or other pursuit in which children participate. The term includes, but is not limited to, the following:</a:t>
            </a:r>
          </a:p>
          <a:p>
            <a:pPr marR="457200" lvl="3">
              <a:lnSpc>
                <a:spcPct val="115000"/>
              </a:lnSpc>
              <a:spcBef>
                <a:spcPts val="0"/>
              </a:spcBef>
              <a:spcAft>
                <a:spcPts val="0"/>
              </a:spcAft>
              <a:buFont typeface="Symbol"/>
              <a:buChar char=""/>
              <a:tabLst>
                <a:tab pos="228600" algn="l"/>
                <a:tab pos="685800" algn="l"/>
                <a:tab pos="914400" algn="l"/>
                <a:tab pos="1371600" algn="l"/>
              </a:tabLst>
            </a:pPr>
            <a:r>
              <a:rPr lang="en-US" sz="1200" dirty="0">
                <a:ea typeface="Calibri"/>
                <a:cs typeface="Times New Roman"/>
              </a:rPr>
              <a:t>A youth camp or program;</a:t>
            </a:r>
          </a:p>
          <a:p>
            <a:pPr marR="457200" lvl="3">
              <a:lnSpc>
                <a:spcPct val="115000"/>
              </a:lnSpc>
              <a:spcBef>
                <a:spcPts val="0"/>
              </a:spcBef>
              <a:spcAft>
                <a:spcPts val="0"/>
              </a:spcAft>
              <a:buFont typeface="Symbol"/>
              <a:buChar char=""/>
              <a:tabLst>
                <a:tab pos="228600" algn="l"/>
                <a:tab pos="685800" algn="l"/>
                <a:tab pos="914400" algn="l"/>
                <a:tab pos="1371600" algn="l"/>
              </a:tabLst>
            </a:pPr>
            <a:r>
              <a:rPr lang="en-US" sz="1200" dirty="0">
                <a:ea typeface="Calibri"/>
                <a:cs typeface="Times New Roman"/>
              </a:rPr>
              <a:t>A recreational camp or program;</a:t>
            </a:r>
          </a:p>
          <a:p>
            <a:pPr marR="457200" lvl="3">
              <a:lnSpc>
                <a:spcPct val="115000"/>
              </a:lnSpc>
              <a:spcBef>
                <a:spcPts val="0"/>
              </a:spcBef>
              <a:spcAft>
                <a:spcPts val="0"/>
              </a:spcAft>
              <a:buFont typeface="Symbol"/>
              <a:buChar char=""/>
              <a:tabLst>
                <a:tab pos="228600" algn="l"/>
                <a:tab pos="685800" algn="l"/>
                <a:tab pos="914400" algn="l"/>
                <a:tab pos="1371600" algn="l"/>
              </a:tabLst>
            </a:pPr>
            <a:r>
              <a:rPr lang="en-US" sz="1200" dirty="0">
                <a:ea typeface="Calibri"/>
                <a:cs typeface="Times New Roman"/>
              </a:rPr>
              <a:t>A sports or athletic program;</a:t>
            </a:r>
          </a:p>
          <a:p>
            <a:pPr marR="457200" lvl="3">
              <a:lnSpc>
                <a:spcPct val="115000"/>
              </a:lnSpc>
              <a:spcBef>
                <a:spcPts val="0"/>
              </a:spcBef>
              <a:spcAft>
                <a:spcPts val="0"/>
              </a:spcAft>
              <a:buFont typeface="Symbol"/>
              <a:buChar char=""/>
              <a:tabLst>
                <a:tab pos="228600" algn="l"/>
                <a:tab pos="685800" algn="l"/>
                <a:tab pos="914400" algn="l"/>
                <a:tab pos="1371600" algn="l"/>
              </a:tabLst>
            </a:pPr>
            <a:r>
              <a:rPr lang="en-US" sz="1200" dirty="0">
                <a:ea typeface="Calibri"/>
                <a:cs typeface="Times New Roman"/>
              </a:rPr>
              <a:t>An outreach program;</a:t>
            </a:r>
          </a:p>
          <a:p>
            <a:pPr marR="457200" lvl="3">
              <a:lnSpc>
                <a:spcPct val="115000"/>
              </a:lnSpc>
              <a:spcBef>
                <a:spcPts val="0"/>
              </a:spcBef>
              <a:spcAft>
                <a:spcPts val="0"/>
              </a:spcAft>
              <a:buFont typeface="Symbol"/>
              <a:buChar char=""/>
              <a:tabLst>
                <a:tab pos="228600" algn="l"/>
                <a:tab pos="685800" algn="l"/>
                <a:tab pos="914400" algn="l"/>
                <a:tab pos="1371600" algn="l"/>
              </a:tabLst>
            </a:pPr>
            <a:r>
              <a:rPr lang="en-US" sz="1200" dirty="0">
                <a:ea typeface="Calibri"/>
                <a:cs typeface="Times New Roman"/>
              </a:rPr>
              <a:t>An enrichment </a:t>
            </a:r>
            <a:r>
              <a:rPr lang="en-US" sz="1200" dirty="0" smtClean="0">
                <a:ea typeface="Calibri"/>
                <a:cs typeface="Times New Roman"/>
              </a:rPr>
              <a:t>program; </a:t>
            </a:r>
            <a:r>
              <a:rPr lang="en-US" sz="1200" dirty="0">
                <a:ea typeface="Calibri"/>
                <a:cs typeface="Times New Roman"/>
              </a:rPr>
              <a:t>and</a:t>
            </a:r>
          </a:p>
          <a:p>
            <a:pPr marR="457200" lvl="3">
              <a:lnSpc>
                <a:spcPct val="115000"/>
              </a:lnSpc>
              <a:spcBef>
                <a:spcPts val="0"/>
              </a:spcBef>
              <a:spcAft>
                <a:spcPts val="0"/>
              </a:spcAft>
              <a:buFont typeface="Symbol"/>
              <a:buChar char=""/>
              <a:tabLst>
                <a:tab pos="228600" algn="l"/>
                <a:tab pos="685800" algn="l"/>
                <a:tab pos="914400" algn="l"/>
                <a:tab pos="1371600" algn="l"/>
              </a:tabLst>
            </a:pPr>
            <a:r>
              <a:rPr lang="en-US" sz="1200" dirty="0">
                <a:ea typeface="Calibri"/>
                <a:cs typeface="Times New Roman"/>
              </a:rPr>
              <a:t>A troop, club or similar organization.</a:t>
            </a:r>
          </a:p>
        </p:txBody>
      </p:sp>
      <p:sp>
        <p:nvSpPr>
          <p:cNvPr id="5" name="Title 4"/>
          <p:cNvSpPr>
            <a:spLocks noGrp="1"/>
          </p:cNvSpPr>
          <p:nvPr>
            <p:ph type="title"/>
          </p:nvPr>
        </p:nvSpPr>
        <p:spPr/>
        <p:txBody>
          <a:bodyPr/>
          <a:lstStyle/>
          <a:p>
            <a:pPr lvl="1" algn="l"/>
            <a:r>
              <a:rPr lang="en-US" sz="2200" dirty="0">
                <a:solidFill>
                  <a:schemeClr val="bg1"/>
                </a:solidFill>
              </a:rPr>
              <a:t>CPSL Definitions - Mandated Reporters</a:t>
            </a:r>
            <a:br>
              <a:rPr lang="en-US" sz="2200" dirty="0">
                <a:solidFill>
                  <a:schemeClr val="bg1"/>
                </a:solidFill>
              </a:rPr>
            </a:br>
            <a:endParaRPr lang="en-US" sz="2200" dirty="0"/>
          </a:p>
        </p:txBody>
      </p:sp>
    </p:spTree>
    <p:extLst>
      <p:ext uri="{BB962C8B-B14F-4D97-AF65-F5344CB8AC3E}">
        <p14:creationId xmlns:p14="http://schemas.microsoft.com/office/powerpoint/2010/main" val="642259272"/>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fld id="{5D3DA26C-6B63-49B3-AD9F-F13B143260BF}" type="datetime1">
              <a:rPr lang="en-US" smtClean="0"/>
              <a:t>12/2/2014</a:t>
            </a:fld>
            <a:endParaRPr lang="en-US" dirty="0"/>
          </a:p>
        </p:txBody>
      </p:sp>
      <p:sp>
        <p:nvSpPr>
          <p:cNvPr id="3" name="Slide Number Placeholder 2"/>
          <p:cNvSpPr>
            <a:spLocks noGrp="1"/>
          </p:cNvSpPr>
          <p:nvPr>
            <p:ph type="sldNum" sz="quarter" idx="12"/>
          </p:nvPr>
        </p:nvSpPr>
        <p:spPr/>
        <p:txBody>
          <a:bodyPr/>
          <a:lstStyle/>
          <a:p>
            <a:pPr>
              <a:defRPr/>
            </a:pPr>
            <a:fld id="{9C10EB89-1475-4332-AC66-2657F847E4F2}" type="slidenum">
              <a:rPr lang="en-US" smtClean="0"/>
              <a:pPr>
                <a:defRPr/>
              </a:pPr>
              <a:t>25</a:t>
            </a:fld>
            <a:endParaRPr lang="en-US" dirty="0"/>
          </a:p>
        </p:txBody>
      </p:sp>
      <p:sp>
        <p:nvSpPr>
          <p:cNvPr id="4" name="Content Placeholder 3"/>
          <p:cNvSpPr>
            <a:spLocks noGrp="1"/>
          </p:cNvSpPr>
          <p:nvPr>
            <p:ph sz="quarter" idx="13"/>
          </p:nvPr>
        </p:nvSpPr>
        <p:spPr>
          <a:xfrm>
            <a:off x="381000" y="1371600"/>
            <a:ext cx="8153400" cy="4267200"/>
          </a:xfrm>
        </p:spPr>
        <p:txBody>
          <a:bodyPr/>
          <a:lstStyle/>
          <a:p>
            <a:pPr marR="457200" lvl="1">
              <a:lnSpc>
                <a:spcPct val="115000"/>
              </a:lnSpc>
              <a:spcBef>
                <a:spcPts val="0"/>
              </a:spcBef>
              <a:spcAft>
                <a:spcPts val="0"/>
              </a:spcAft>
              <a:buFont typeface="Symbol"/>
              <a:buChar char=""/>
              <a:tabLst>
                <a:tab pos="228600" algn="l"/>
                <a:tab pos="914400" algn="l"/>
                <a:tab pos="1371600" algn="l"/>
              </a:tabLst>
            </a:pPr>
            <a:r>
              <a:rPr lang="en-US" sz="1400" b="1" dirty="0">
                <a:ea typeface="Calibri"/>
                <a:cs typeface="Times New Roman"/>
              </a:rPr>
              <a:t>Schoo</a:t>
            </a:r>
            <a:r>
              <a:rPr lang="en-US" sz="1400" dirty="0">
                <a:ea typeface="Calibri"/>
                <a:cs typeface="Times New Roman"/>
              </a:rPr>
              <a:t>l: a facility providing elementary, secondary or postsecondary educational services. The term includes the following:</a:t>
            </a:r>
          </a:p>
          <a:p>
            <a:pPr marR="457200" lvl="3">
              <a:lnSpc>
                <a:spcPct val="115000"/>
              </a:lnSpc>
              <a:spcBef>
                <a:spcPts val="0"/>
              </a:spcBef>
              <a:spcAft>
                <a:spcPts val="0"/>
              </a:spcAft>
              <a:buFont typeface="Symbol"/>
              <a:buChar char=""/>
              <a:tabLst>
                <a:tab pos="228600" algn="l"/>
                <a:tab pos="685800" algn="l"/>
                <a:tab pos="914400" algn="l"/>
                <a:tab pos="1371600" algn="l"/>
              </a:tabLst>
            </a:pPr>
            <a:r>
              <a:rPr lang="en-US" sz="1400" dirty="0">
                <a:ea typeface="Calibri"/>
                <a:cs typeface="Times New Roman"/>
              </a:rPr>
              <a:t>Any school of a school district;</a:t>
            </a:r>
          </a:p>
          <a:p>
            <a:pPr marR="457200" lvl="3">
              <a:lnSpc>
                <a:spcPct val="115000"/>
              </a:lnSpc>
              <a:spcBef>
                <a:spcPts val="0"/>
              </a:spcBef>
              <a:spcAft>
                <a:spcPts val="0"/>
              </a:spcAft>
              <a:buFont typeface="Symbol"/>
              <a:buChar char=""/>
              <a:tabLst>
                <a:tab pos="228600" algn="l"/>
                <a:tab pos="685800" algn="l"/>
                <a:tab pos="914400" algn="l"/>
                <a:tab pos="1371600" algn="l"/>
              </a:tabLst>
            </a:pPr>
            <a:r>
              <a:rPr lang="en-US" sz="1400" dirty="0">
                <a:ea typeface="Calibri"/>
                <a:cs typeface="Times New Roman"/>
              </a:rPr>
              <a:t>An area vocational-technical school;</a:t>
            </a:r>
          </a:p>
          <a:p>
            <a:pPr marR="457200" lvl="3">
              <a:lnSpc>
                <a:spcPct val="115000"/>
              </a:lnSpc>
              <a:spcBef>
                <a:spcPts val="0"/>
              </a:spcBef>
              <a:spcAft>
                <a:spcPts val="0"/>
              </a:spcAft>
              <a:buFont typeface="Symbol"/>
              <a:buChar char=""/>
              <a:tabLst>
                <a:tab pos="228600" algn="l"/>
                <a:tab pos="685800" algn="l"/>
                <a:tab pos="914400" algn="l"/>
                <a:tab pos="1371600" algn="l"/>
              </a:tabLst>
            </a:pPr>
            <a:r>
              <a:rPr lang="en-US" sz="1400" dirty="0">
                <a:ea typeface="Calibri"/>
                <a:cs typeface="Times New Roman"/>
              </a:rPr>
              <a:t>A joint school;</a:t>
            </a:r>
          </a:p>
          <a:p>
            <a:pPr marR="457200" lvl="3">
              <a:lnSpc>
                <a:spcPct val="115000"/>
              </a:lnSpc>
              <a:spcBef>
                <a:spcPts val="0"/>
              </a:spcBef>
              <a:spcAft>
                <a:spcPts val="0"/>
              </a:spcAft>
              <a:buFont typeface="Symbol"/>
              <a:buChar char=""/>
              <a:tabLst>
                <a:tab pos="228600" algn="l"/>
                <a:tab pos="685800" algn="l"/>
                <a:tab pos="914400" algn="l"/>
                <a:tab pos="1371600" algn="l"/>
              </a:tabLst>
            </a:pPr>
            <a:r>
              <a:rPr lang="en-US" sz="1400" dirty="0">
                <a:ea typeface="Calibri"/>
                <a:cs typeface="Times New Roman"/>
              </a:rPr>
              <a:t>An intermediate unit;</a:t>
            </a:r>
          </a:p>
          <a:p>
            <a:pPr marR="457200" lvl="3">
              <a:lnSpc>
                <a:spcPct val="115000"/>
              </a:lnSpc>
              <a:spcBef>
                <a:spcPts val="0"/>
              </a:spcBef>
              <a:spcAft>
                <a:spcPts val="0"/>
              </a:spcAft>
              <a:buFont typeface="Symbol"/>
              <a:buChar char=""/>
              <a:tabLst>
                <a:tab pos="228600" algn="l"/>
                <a:tab pos="685800" algn="l"/>
                <a:tab pos="914400" algn="l"/>
                <a:tab pos="1371600" algn="l"/>
              </a:tabLst>
            </a:pPr>
            <a:r>
              <a:rPr lang="en-US" sz="1400" dirty="0">
                <a:ea typeface="Calibri"/>
                <a:cs typeface="Times New Roman"/>
              </a:rPr>
              <a:t>A charter school or regional charter school;</a:t>
            </a:r>
          </a:p>
          <a:p>
            <a:pPr marR="457200" lvl="3">
              <a:lnSpc>
                <a:spcPct val="115000"/>
              </a:lnSpc>
              <a:spcBef>
                <a:spcPts val="0"/>
              </a:spcBef>
              <a:spcAft>
                <a:spcPts val="0"/>
              </a:spcAft>
              <a:buFont typeface="Symbol"/>
              <a:buChar char=""/>
              <a:tabLst>
                <a:tab pos="228600" algn="l"/>
                <a:tab pos="685800" algn="l"/>
                <a:tab pos="914400" algn="l"/>
                <a:tab pos="1371600" algn="l"/>
              </a:tabLst>
            </a:pPr>
            <a:r>
              <a:rPr lang="en-US" sz="1400" dirty="0">
                <a:ea typeface="Calibri"/>
                <a:cs typeface="Times New Roman"/>
              </a:rPr>
              <a:t>A cyber charter school;</a:t>
            </a:r>
          </a:p>
          <a:p>
            <a:pPr marR="457200" lvl="3">
              <a:lnSpc>
                <a:spcPct val="115000"/>
              </a:lnSpc>
              <a:spcBef>
                <a:spcPts val="0"/>
              </a:spcBef>
              <a:spcAft>
                <a:spcPts val="0"/>
              </a:spcAft>
              <a:buFont typeface="Symbol"/>
              <a:buChar char=""/>
              <a:tabLst>
                <a:tab pos="228600" algn="l"/>
                <a:tab pos="685800" algn="l"/>
                <a:tab pos="914400" algn="l"/>
                <a:tab pos="1371600" algn="l"/>
              </a:tabLst>
            </a:pPr>
            <a:r>
              <a:rPr lang="en-US" sz="1400" dirty="0">
                <a:ea typeface="Calibri"/>
                <a:cs typeface="Times New Roman"/>
              </a:rPr>
              <a:t>A private school licensed under the Act of January 28, 1988 (P.L.24, No.11), known as the Private Academic Schools Act;</a:t>
            </a:r>
          </a:p>
          <a:p>
            <a:pPr marR="457200" lvl="3">
              <a:lnSpc>
                <a:spcPct val="115000"/>
              </a:lnSpc>
              <a:spcBef>
                <a:spcPts val="0"/>
              </a:spcBef>
              <a:spcAft>
                <a:spcPts val="0"/>
              </a:spcAft>
              <a:buFont typeface="Symbol"/>
              <a:buChar char=""/>
              <a:tabLst>
                <a:tab pos="228600" algn="l"/>
                <a:tab pos="685800" algn="l"/>
                <a:tab pos="914400" algn="l"/>
                <a:tab pos="1371600" algn="l"/>
              </a:tabLst>
            </a:pPr>
            <a:r>
              <a:rPr lang="en-US" sz="1400" dirty="0">
                <a:ea typeface="Calibri"/>
                <a:cs typeface="Times New Roman"/>
              </a:rPr>
              <a:t>A private school accredited by an accrediting association approved by the State Board of Education;</a:t>
            </a:r>
          </a:p>
          <a:p>
            <a:pPr marR="457200" lvl="3">
              <a:lnSpc>
                <a:spcPct val="115000"/>
              </a:lnSpc>
              <a:spcBef>
                <a:spcPts val="0"/>
              </a:spcBef>
              <a:spcAft>
                <a:spcPts val="0"/>
              </a:spcAft>
              <a:buFont typeface="Symbol"/>
              <a:buChar char=""/>
              <a:tabLst>
                <a:tab pos="228600" algn="l"/>
                <a:tab pos="685800" algn="l"/>
                <a:tab pos="914400" algn="l"/>
                <a:tab pos="1371600" algn="l"/>
              </a:tabLst>
            </a:pPr>
            <a:r>
              <a:rPr lang="en-US" sz="1400" dirty="0">
                <a:ea typeface="Calibri"/>
                <a:cs typeface="Times New Roman"/>
              </a:rPr>
              <a:t>A nonpublic school;</a:t>
            </a:r>
          </a:p>
          <a:p>
            <a:pPr marR="457200" lvl="3">
              <a:lnSpc>
                <a:spcPct val="115000"/>
              </a:lnSpc>
              <a:spcBef>
                <a:spcPts val="0"/>
              </a:spcBef>
              <a:spcAft>
                <a:spcPts val="0"/>
              </a:spcAft>
              <a:buFont typeface="Symbol"/>
              <a:buChar char=""/>
              <a:tabLst>
                <a:tab pos="228600" algn="l"/>
                <a:tab pos="685800" algn="l"/>
                <a:tab pos="914400" algn="l"/>
                <a:tab pos="1371600" algn="l"/>
              </a:tabLst>
            </a:pPr>
            <a:r>
              <a:rPr lang="en-US" sz="1400" dirty="0">
                <a:ea typeface="Calibri"/>
                <a:cs typeface="Times New Roman"/>
              </a:rPr>
              <a:t>A community college which is an institution now or hereafter created pursuant to Article XIX-A of the Act of March 10, 1949 (P.L.30, No. 14), known as the Public School Code of 1949, or the Act of August 24, 1963 (P.L.1132, No.484), known as the Community College Act of 1963;</a:t>
            </a:r>
          </a:p>
        </p:txBody>
      </p:sp>
      <p:sp>
        <p:nvSpPr>
          <p:cNvPr id="5" name="Title 4"/>
          <p:cNvSpPr>
            <a:spLocks noGrp="1"/>
          </p:cNvSpPr>
          <p:nvPr>
            <p:ph type="title"/>
          </p:nvPr>
        </p:nvSpPr>
        <p:spPr/>
        <p:txBody>
          <a:bodyPr/>
          <a:lstStyle/>
          <a:p>
            <a:pPr marL="0" lvl="1"/>
            <a:r>
              <a:rPr lang="en-US" sz="2200" dirty="0">
                <a:solidFill>
                  <a:schemeClr val="bg1"/>
                </a:solidFill>
              </a:rPr>
              <a:t>CPSL Definitions - Mandated Reporters</a:t>
            </a:r>
            <a:br>
              <a:rPr lang="en-US" sz="2200" dirty="0">
                <a:solidFill>
                  <a:schemeClr val="bg1"/>
                </a:solidFill>
              </a:rPr>
            </a:br>
            <a:r>
              <a:rPr lang="en-US" dirty="0">
                <a:solidFill>
                  <a:schemeClr val="bg1"/>
                </a:solidFill>
              </a:rPr>
              <a:t/>
            </a:r>
            <a:br>
              <a:rPr lang="en-US" dirty="0">
                <a:solidFill>
                  <a:schemeClr val="bg1"/>
                </a:solidFill>
              </a:rPr>
            </a:br>
            <a:endParaRPr lang="en-US" dirty="0"/>
          </a:p>
        </p:txBody>
      </p:sp>
    </p:spTree>
    <p:extLst>
      <p:ext uri="{BB962C8B-B14F-4D97-AF65-F5344CB8AC3E}">
        <p14:creationId xmlns:p14="http://schemas.microsoft.com/office/powerpoint/2010/main" val="619288043"/>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fld id="{5D3DA26C-6B63-49B3-AD9F-F13B143260BF}" type="datetime1">
              <a:rPr lang="en-US" smtClean="0"/>
              <a:t>12/2/2014</a:t>
            </a:fld>
            <a:endParaRPr lang="en-US" dirty="0"/>
          </a:p>
        </p:txBody>
      </p:sp>
      <p:sp>
        <p:nvSpPr>
          <p:cNvPr id="3" name="Slide Number Placeholder 2"/>
          <p:cNvSpPr>
            <a:spLocks noGrp="1"/>
          </p:cNvSpPr>
          <p:nvPr>
            <p:ph type="sldNum" sz="quarter" idx="12"/>
          </p:nvPr>
        </p:nvSpPr>
        <p:spPr/>
        <p:txBody>
          <a:bodyPr/>
          <a:lstStyle/>
          <a:p>
            <a:pPr>
              <a:defRPr/>
            </a:pPr>
            <a:fld id="{9C10EB89-1475-4332-AC66-2657F847E4F2}" type="slidenum">
              <a:rPr lang="en-US" smtClean="0"/>
              <a:pPr>
                <a:defRPr/>
              </a:pPr>
              <a:t>26</a:t>
            </a:fld>
            <a:endParaRPr lang="en-US" dirty="0"/>
          </a:p>
        </p:txBody>
      </p:sp>
      <p:sp>
        <p:nvSpPr>
          <p:cNvPr id="4" name="Content Placeholder 3"/>
          <p:cNvSpPr>
            <a:spLocks noGrp="1"/>
          </p:cNvSpPr>
          <p:nvPr>
            <p:ph sz="quarter" idx="13"/>
          </p:nvPr>
        </p:nvSpPr>
        <p:spPr/>
        <p:txBody>
          <a:bodyPr/>
          <a:lstStyle/>
          <a:p>
            <a:pPr marR="457200" lvl="3">
              <a:lnSpc>
                <a:spcPct val="115000"/>
              </a:lnSpc>
              <a:spcBef>
                <a:spcPts val="0"/>
              </a:spcBef>
              <a:spcAft>
                <a:spcPts val="0"/>
              </a:spcAft>
              <a:buFont typeface="Symbol"/>
              <a:buChar char=""/>
              <a:tabLst>
                <a:tab pos="228600" algn="l"/>
                <a:tab pos="685800" algn="l"/>
                <a:tab pos="914400" algn="l"/>
                <a:tab pos="1371600" algn="l"/>
              </a:tabLst>
            </a:pPr>
            <a:r>
              <a:rPr lang="en-US" sz="1400" dirty="0">
                <a:ea typeface="Calibri"/>
                <a:cs typeface="Times New Roman"/>
              </a:rPr>
              <a:t>An independent institution of higher education which is an institution of higher education which is operated not for profit, located in and incorporated or chartered by the Commonwealth, entitled to confer degrees as set forth in 24 Pa C.S. § 6505 (relating to power to confer degrees) and entitled to apply to itself the designation “college” or “university” as proved for by standards and qualifications prescribed by the State Board of Education pursuant to 24 </a:t>
            </a:r>
            <a:r>
              <a:rPr lang="en-US" sz="1400" dirty="0" err="1">
                <a:ea typeface="Calibri"/>
                <a:cs typeface="Times New Roman"/>
              </a:rPr>
              <a:t>Pa.C.S</a:t>
            </a:r>
            <a:r>
              <a:rPr lang="en-US" sz="1400" dirty="0">
                <a:ea typeface="Calibri"/>
                <a:cs typeface="Times New Roman"/>
              </a:rPr>
              <a:t>. Ch. 65 (relating to private colleges, universities and seminaries);</a:t>
            </a:r>
          </a:p>
          <a:p>
            <a:pPr marR="457200" lvl="3">
              <a:lnSpc>
                <a:spcPct val="115000"/>
              </a:lnSpc>
              <a:spcBef>
                <a:spcPts val="0"/>
              </a:spcBef>
              <a:spcAft>
                <a:spcPts val="0"/>
              </a:spcAft>
              <a:buFont typeface="Symbol"/>
              <a:buChar char=""/>
              <a:tabLst>
                <a:tab pos="228600" algn="l"/>
                <a:tab pos="685800" algn="l"/>
                <a:tab pos="914400" algn="l"/>
                <a:tab pos="1371600" algn="l"/>
              </a:tabLst>
            </a:pPr>
            <a:r>
              <a:rPr lang="en-US" sz="1400" dirty="0">
                <a:ea typeface="Calibri"/>
                <a:cs typeface="Times New Roman"/>
              </a:rPr>
              <a:t>A state-owned university;</a:t>
            </a:r>
          </a:p>
          <a:p>
            <a:pPr marR="457200" lvl="3">
              <a:lnSpc>
                <a:spcPct val="115000"/>
              </a:lnSpc>
              <a:spcBef>
                <a:spcPts val="0"/>
              </a:spcBef>
              <a:spcAft>
                <a:spcPts val="0"/>
              </a:spcAft>
              <a:buFont typeface="Symbol"/>
              <a:buChar char=""/>
              <a:tabLst>
                <a:tab pos="228600" algn="l"/>
                <a:tab pos="685800" algn="l"/>
                <a:tab pos="914400" algn="l"/>
                <a:tab pos="1371600" algn="l"/>
              </a:tabLst>
            </a:pPr>
            <a:r>
              <a:rPr lang="en-US" sz="1400" dirty="0">
                <a:ea typeface="Calibri"/>
                <a:cs typeface="Times New Roman"/>
              </a:rPr>
              <a:t>A state-related university;</a:t>
            </a:r>
          </a:p>
          <a:p>
            <a:pPr marR="457200" lvl="3">
              <a:lnSpc>
                <a:spcPct val="115000"/>
              </a:lnSpc>
              <a:spcBef>
                <a:spcPts val="0"/>
              </a:spcBef>
              <a:spcAft>
                <a:spcPts val="0"/>
              </a:spcAft>
              <a:buFont typeface="Symbol"/>
              <a:buChar char=""/>
              <a:tabLst>
                <a:tab pos="228600" algn="l"/>
                <a:tab pos="685800" algn="l"/>
                <a:tab pos="914400" algn="l"/>
                <a:tab pos="1371600" algn="l"/>
              </a:tabLst>
            </a:pPr>
            <a:r>
              <a:rPr lang="en-US" sz="1400" dirty="0">
                <a:ea typeface="Calibri"/>
                <a:cs typeface="Times New Roman"/>
              </a:rPr>
              <a:t>A private school licensed under the Act of December 15, 1986 (P.L.1585, No.174), known as the Private Licensed Schools Act.</a:t>
            </a:r>
          </a:p>
          <a:p>
            <a:pPr marR="457200" lvl="3">
              <a:lnSpc>
                <a:spcPct val="115000"/>
              </a:lnSpc>
              <a:spcBef>
                <a:spcPts val="0"/>
              </a:spcBef>
              <a:spcAft>
                <a:spcPts val="0"/>
              </a:spcAft>
              <a:buFont typeface="Symbol"/>
              <a:buChar char=""/>
              <a:tabLst>
                <a:tab pos="228600" algn="l"/>
                <a:tab pos="685800" algn="l"/>
                <a:tab pos="914400" algn="l"/>
                <a:tab pos="1371600" algn="l"/>
              </a:tabLst>
            </a:pPr>
            <a:r>
              <a:rPr lang="en-US" sz="1400" dirty="0">
                <a:ea typeface="Calibri"/>
                <a:cs typeface="Times New Roman"/>
              </a:rPr>
              <a:t>The Hiram G. Andrews Center and</a:t>
            </a:r>
          </a:p>
          <a:p>
            <a:pPr marR="457200" lvl="3">
              <a:lnSpc>
                <a:spcPct val="115000"/>
              </a:lnSpc>
              <a:spcBef>
                <a:spcPts val="0"/>
              </a:spcBef>
              <a:spcAft>
                <a:spcPts val="0"/>
              </a:spcAft>
              <a:buFont typeface="Symbol"/>
              <a:buChar char=""/>
              <a:tabLst>
                <a:tab pos="228600" algn="l"/>
                <a:tab pos="685800" algn="l"/>
                <a:tab pos="914400" algn="l"/>
                <a:tab pos="1371600" algn="l"/>
              </a:tabLst>
            </a:pPr>
            <a:r>
              <a:rPr lang="en-US" sz="1400" dirty="0">
                <a:ea typeface="Calibri"/>
                <a:cs typeface="Times New Roman"/>
              </a:rPr>
              <a:t>A private residential rehabilitative institution as defined in Section 914.1-A(C) of the Public School Code of 1949.</a:t>
            </a:r>
          </a:p>
          <a:p>
            <a:pPr marR="457200" lvl="0">
              <a:lnSpc>
                <a:spcPct val="115000"/>
              </a:lnSpc>
              <a:spcBef>
                <a:spcPts val="0"/>
              </a:spcBef>
              <a:spcAft>
                <a:spcPts val="0"/>
              </a:spcAft>
              <a:buFont typeface="Symbol"/>
              <a:buChar char=""/>
              <a:tabLst>
                <a:tab pos="228600" algn="l"/>
                <a:tab pos="457200" algn="l"/>
                <a:tab pos="685800" algn="l"/>
                <a:tab pos="914400" algn="l"/>
                <a:tab pos="1371600" algn="l"/>
              </a:tabLst>
            </a:pPr>
            <a:endParaRPr lang="en-US" sz="1400" b="1" dirty="0">
              <a:ea typeface="Calibri"/>
              <a:cs typeface="Times New Roman"/>
            </a:endParaRPr>
          </a:p>
          <a:p>
            <a:pPr marR="457200" lvl="0">
              <a:lnSpc>
                <a:spcPct val="115000"/>
              </a:lnSpc>
              <a:spcBef>
                <a:spcPts val="0"/>
              </a:spcBef>
              <a:spcAft>
                <a:spcPts val="0"/>
              </a:spcAft>
              <a:buFont typeface="Symbol"/>
              <a:buChar char=""/>
              <a:tabLst>
                <a:tab pos="228600" algn="l"/>
                <a:tab pos="457200" algn="l"/>
                <a:tab pos="685800" algn="l"/>
                <a:tab pos="914400" algn="l"/>
                <a:tab pos="1371600" algn="l"/>
              </a:tabLst>
            </a:pPr>
            <a:r>
              <a:rPr lang="en-US" sz="1400" b="1" dirty="0">
                <a:ea typeface="Calibri"/>
                <a:cs typeface="Times New Roman"/>
              </a:rPr>
              <a:t>School employee:</a:t>
            </a:r>
            <a:r>
              <a:rPr lang="en-US" sz="1400" dirty="0">
                <a:ea typeface="Calibri"/>
                <a:cs typeface="Times New Roman"/>
              </a:rPr>
              <a:t> an individual who is employed by a school or who provides a program, activity or service sponsored by a school. The term excludes an individual who has no direct contact with children. </a:t>
            </a:r>
          </a:p>
          <a:p>
            <a:endParaRPr lang="en-US" dirty="0"/>
          </a:p>
        </p:txBody>
      </p:sp>
      <p:sp>
        <p:nvSpPr>
          <p:cNvPr id="5" name="Title 4"/>
          <p:cNvSpPr>
            <a:spLocks noGrp="1"/>
          </p:cNvSpPr>
          <p:nvPr>
            <p:ph type="title"/>
          </p:nvPr>
        </p:nvSpPr>
        <p:spPr/>
        <p:txBody>
          <a:bodyPr/>
          <a:lstStyle/>
          <a:p>
            <a:pPr lvl="1" algn="l"/>
            <a:r>
              <a:rPr lang="en-US" sz="2200" dirty="0" smtClean="0">
                <a:solidFill>
                  <a:schemeClr val="bg1"/>
                </a:solidFill>
              </a:rPr>
              <a:t>CPSL Definitions - Mandated Reporters</a:t>
            </a:r>
            <a:r>
              <a:rPr lang="en-US" sz="2400" dirty="0">
                <a:solidFill>
                  <a:schemeClr val="bg1"/>
                </a:solidFill>
              </a:rPr>
              <a:t/>
            </a:r>
            <a:br>
              <a:rPr lang="en-US" sz="2400" dirty="0">
                <a:solidFill>
                  <a:schemeClr val="bg1"/>
                </a:solidFill>
              </a:rPr>
            </a:br>
            <a:endParaRPr lang="en-US" dirty="0"/>
          </a:p>
        </p:txBody>
      </p:sp>
    </p:spTree>
    <p:extLst>
      <p:ext uri="{BB962C8B-B14F-4D97-AF65-F5344CB8AC3E}">
        <p14:creationId xmlns:p14="http://schemas.microsoft.com/office/powerpoint/2010/main" val="3511313900"/>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fld id="{5D3DA26C-6B63-49B3-AD9F-F13B143260BF}" type="datetime1">
              <a:rPr lang="en-US" smtClean="0"/>
              <a:t>12/2/2014</a:t>
            </a:fld>
            <a:endParaRPr lang="en-US" dirty="0"/>
          </a:p>
        </p:txBody>
      </p:sp>
      <p:sp>
        <p:nvSpPr>
          <p:cNvPr id="3" name="Slide Number Placeholder 2"/>
          <p:cNvSpPr>
            <a:spLocks noGrp="1"/>
          </p:cNvSpPr>
          <p:nvPr>
            <p:ph type="sldNum" sz="quarter" idx="12"/>
          </p:nvPr>
        </p:nvSpPr>
        <p:spPr/>
        <p:txBody>
          <a:bodyPr/>
          <a:lstStyle/>
          <a:p>
            <a:pPr>
              <a:defRPr/>
            </a:pPr>
            <a:fld id="{9C10EB89-1475-4332-AC66-2657F847E4F2}" type="slidenum">
              <a:rPr lang="en-US" smtClean="0"/>
              <a:pPr>
                <a:defRPr/>
              </a:pPr>
              <a:t>27</a:t>
            </a:fld>
            <a:endParaRPr lang="en-US" dirty="0"/>
          </a:p>
        </p:txBody>
      </p:sp>
      <p:sp>
        <p:nvSpPr>
          <p:cNvPr id="4" name="Content Placeholder 3"/>
          <p:cNvSpPr>
            <a:spLocks noGrp="1"/>
          </p:cNvSpPr>
          <p:nvPr>
            <p:ph sz="quarter" idx="13"/>
          </p:nvPr>
        </p:nvSpPr>
        <p:spPr>
          <a:xfrm>
            <a:off x="457200" y="1371600"/>
            <a:ext cx="8153400" cy="4724400"/>
          </a:xfrm>
        </p:spPr>
        <p:txBody>
          <a:bodyPr/>
          <a:lstStyle/>
          <a:p>
            <a:pPr lvl="0">
              <a:lnSpc>
                <a:spcPct val="115000"/>
              </a:lnSpc>
              <a:spcBef>
                <a:spcPts val="0"/>
              </a:spcBef>
              <a:spcAft>
                <a:spcPts val="0"/>
              </a:spcAft>
              <a:buFont typeface="Symbol"/>
              <a:buChar char=""/>
            </a:pPr>
            <a:r>
              <a:rPr lang="en-US" sz="1800" dirty="0">
                <a:ea typeface="Calibri"/>
                <a:cs typeface="Times New Roman"/>
              </a:rPr>
              <a:t>Amended §6311 (A) (relating to mandated reporters) to specify who is a mandated reporter including:</a:t>
            </a:r>
          </a:p>
          <a:p>
            <a:pPr lvl="1">
              <a:lnSpc>
                <a:spcPct val="115000"/>
              </a:lnSpc>
              <a:spcBef>
                <a:spcPts val="0"/>
              </a:spcBef>
              <a:spcAft>
                <a:spcPts val="0"/>
              </a:spcAft>
              <a:buFont typeface="Symbol"/>
              <a:buChar char=""/>
            </a:pPr>
            <a:r>
              <a:rPr lang="en-US" sz="1800" dirty="0">
                <a:ea typeface="Calibri"/>
                <a:cs typeface="Times New Roman"/>
              </a:rPr>
              <a:t>A person licensed or certified to practice in any health-related field under the jurisdiction of the Department of State;</a:t>
            </a:r>
          </a:p>
          <a:p>
            <a:pPr lvl="1">
              <a:lnSpc>
                <a:spcPct val="115000"/>
              </a:lnSpc>
              <a:spcBef>
                <a:spcPts val="0"/>
              </a:spcBef>
              <a:spcAft>
                <a:spcPts val="0"/>
              </a:spcAft>
              <a:buFont typeface="Symbol"/>
              <a:buChar char=""/>
            </a:pPr>
            <a:r>
              <a:rPr lang="en-US" sz="1800" dirty="0">
                <a:ea typeface="Calibri"/>
                <a:cs typeface="Times New Roman"/>
              </a:rPr>
              <a:t>A medical examiner, coroner or funeral director;</a:t>
            </a:r>
          </a:p>
          <a:p>
            <a:pPr lvl="1">
              <a:lnSpc>
                <a:spcPct val="115000"/>
              </a:lnSpc>
              <a:spcBef>
                <a:spcPts val="0"/>
              </a:spcBef>
              <a:spcAft>
                <a:spcPts val="0"/>
              </a:spcAft>
              <a:buFont typeface="Symbol"/>
              <a:buChar char=""/>
            </a:pPr>
            <a:r>
              <a:rPr lang="en-US" sz="1800" dirty="0">
                <a:ea typeface="Calibri"/>
                <a:cs typeface="Times New Roman"/>
              </a:rPr>
              <a:t>An employee of a health care facility or provider licensed by the Department of Health, who is engaged in the admission, examination, care or treatment of individuals;</a:t>
            </a:r>
          </a:p>
          <a:p>
            <a:pPr lvl="1">
              <a:lnSpc>
                <a:spcPct val="115000"/>
              </a:lnSpc>
              <a:spcBef>
                <a:spcPts val="0"/>
              </a:spcBef>
              <a:spcAft>
                <a:spcPts val="0"/>
              </a:spcAft>
              <a:buFont typeface="Symbol"/>
              <a:buChar char=""/>
            </a:pPr>
            <a:r>
              <a:rPr lang="en-US" sz="1800" dirty="0">
                <a:ea typeface="Calibri"/>
                <a:cs typeface="Times New Roman"/>
              </a:rPr>
              <a:t>A school employee;</a:t>
            </a:r>
          </a:p>
          <a:p>
            <a:pPr lvl="1">
              <a:lnSpc>
                <a:spcPct val="115000"/>
              </a:lnSpc>
              <a:spcBef>
                <a:spcPts val="0"/>
              </a:spcBef>
              <a:spcAft>
                <a:spcPts val="0"/>
              </a:spcAft>
              <a:buFont typeface="Symbol"/>
              <a:buChar char=""/>
            </a:pPr>
            <a:r>
              <a:rPr lang="en-US" sz="1800" dirty="0">
                <a:ea typeface="Calibri"/>
                <a:cs typeface="Times New Roman"/>
              </a:rPr>
              <a:t>An employee of a child care service, who has direct contact with children in the course of employment;</a:t>
            </a:r>
          </a:p>
          <a:p>
            <a:pPr lvl="1">
              <a:lnSpc>
                <a:spcPct val="115000"/>
              </a:lnSpc>
              <a:spcBef>
                <a:spcPts val="0"/>
              </a:spcBef>
              <a:spcAft>
                <a:spcPts val="0"/>
              </a:spcAft>
              <a:buFont typeface="Symbol"/>
              <a:buChar char=""/>
            </a:pPr>
            <a:r>
              <a:rPr lang="en-US" sz="1800" dirty="0">
                <a:ea typeface="Calibri"/>
                <a:cs typeface="Times New Roman"/>
              </a:rPr>
              <a:t>Clergyman, priest, rabbi, minister, Christian science practitioner, religious healer or spiritual leader of any regularly established church or other religious organization;</a:t>
            </a:r>
          </a:p>
          <a:p>
            <a:endParaRPr lang="en-US" dirty="0"/>
          </a:p>
        </p:txBody>
      </p:sp>
      <p:sp>
        <p:nvSpPr>
          <p:cNvPr id="5" name="Title 4"/>
          <p:cNvSpPr>
            <a:spLocks noGrp="1"/>
          </p:cNvSpPr>
          <p:nvPr>
            <p:ph type="title"/>
          </p:nvPr>
        </p:nvSpPr>
        <p:spPr/>
        <p:txBody>
          <a:bodyPr/>
          <a:lstStyle/>
          <a:p>
            <a:pPr lvl="1" algn="l"/>
            <a:r>
              <a:rPr lang="en-US" sz="2400" dirty="0">
                <a:solidFill>
                  <a:schemeClr val="bg1"/>
                </a:solidFill>
              </a:rPr>
              <a:t>Mandated Reporters</a:t>
            </a:r>
            <a:br>
              <a:rPr lang="en-US" sz="2400" dirty="0">
                <a:solidFill>
                  <a:schemeClr val="bg1"/>
                </a:solidFill>
              </a:rPr>
            </a:br>
            <a:endParaRPr lang="en-US" dirty="0"/>
          </a:p>
        </p:txBody>
      </p:sp>
    </p:spTree>
    <p:extLst>
      <p:ext uri="{BB962C8B-B14F-4D97-AF65-F5344CB8AC3E}">
        <p14:creationId xmlns:p14="http://schemas.microsoft.com/office/powerpoint/2010/main" val="448670540"/>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fld id="{5D3DA26C-6B63-49B3-AD9F-F13B143260BF}" type="datetime1">
              <a:rPr lang="en-US" smtClean="0"/>
              <a:t>12/2/2014</a:t>
            </a:fld>
            <a:endParaRPr lang="en-US" dirty="0"/>
          </a:p>
        </p:txBody>
      </p:sp>
      <p:sp>
        <p:nvSpPr>
          <p:cNvPr id="3" name="Slide Number Placeholder 2"/>
          <p:cNvSpPr>
            <a:spLocks noGrp="1"/>
          </p:cNvSpPr>
          <p:nvPr>
            <p:ph type="sldNum" sz="quarter" idx="12"/>
          </p:nvPr>
        </p:nvSpPr>
        <p:spPr/>
        <p:txBody>
          <a:bodyPr/>
          <a:lstStyle/>
          <a:p>
            <a:pPr>
              <a:defRPr/>
            </a:pPr>
            <a:fld id="{9C10EB89-1475-4332-AC66-2657F847E4F2}" type="slidenum">
              <a:rPr lang="en-US" smtClean="0"/>
              <a:pPr>
                <a:defRPr/>
              </a:pPr>
              <a:t>28</a:t>
            </a:fld>
            <a:endParaRPr lang="en-US" dirty="0"/>
          </a:p>
        </p:txBody>
      </p:sp>
      <p:sp>
        <p:nvSpPr>
          <p:cNvPr id="4" name="Content Placeholder 3"/>
          <p:cNvSpPr>
            <a:spLocks noGrp="1"/>
          </p:cNvSpPr>
          <p:nvPr>
            <p:ph sz="quarter" idx="13"/>
          </p:nvPr>
        </p:nvSpPr>
        <p:spPr>
          <a:xfrm>
            <a:off x="228600" y="1371600"/>
            <a:ext cx="8153400" cy="4724400"/>
          </a:xfrm>
        </p:spPr>
        <p:txBody>
          <a:bodyPr/>
          <a:lstStyle/>
          <a:p>
            <a:pPr lvl="1">
              <a:lnSpc>
                <a:spcPct val="115000"/>
              </a:lnSpc>
              <a:spcBef>
                <a:spcPts val="0"/>
              </a:spcBef>
              <a:spcAft>
                <a:spcPts val="0"/>
              </a:spcAft>
              <a:buFont typeface="Symbol"/>
              <a:buChar char=""/>
            </a:pPr>
            <a:r>
              <a:rPr lang="en-US" sz="1600" dirty="0">
                <a:ea typeface="Calibri"/>
                <a:cs typeface="Times New Roman"/>
              </a:rPr>
              <a:t>An individual paid or unpaid, who, on the basis of the individual’s role as an integral part of a regularly scheduled program, activity or service, accepts responsibility for a child;</a:t>
            </a:r>
          </a:p>
          <a:p>
            <a:pPr lvl="1">
              <a:lnSpc>
                <a:spcPct val="115000"/>
              </a:lnSpc>
              <a:spcBef>
                <a:spcPts val="0"/>
              </a:spcBef>
              <a:spcAft>
                <a:spcPts val="0"/>
              </a:spcAft>
              <a:buFont typeface="Symbol"/>
              <a:buChar char=""/>
            </a:pPr>
            <a:r>
              <a:rPr lang="en-US" sz="1600" dirty="0">
                <a:ea typeface="Calibri"/>
                <a:cs typeface="Times New Roman"/>
              </a:rPr>
              <a:t>An employee of a social services agency, who has direct contact with children in the course of employment;</a:t>
            </a:r>
          </a:p>
          <a:p>
            <a:pPr lvl="1">
              <a:lnSpc>
                <a:spcPct val="115000"/>
              </a:lnSpc>
              <a:spcBef>
                <a:spcPts val="0"/>
              </a:spcBef>
              <a:spcAft>
                <a:spcPts val="0"/>
              </a:spcAft>
              <a:buFont typeface="Symbol"/>
              <a:buChar char=""/>
            </a:pPr>
            <a:r>
              <a:rPr lang="en-US" sz="1600" dirty="0">
                <a:ea typeface="Calibri"/>
                <a:cs typeface="Times New Roman"/>
              </a:rPr>
              <a:t>A peace officer or law enforcement official defined as Attorney General, District Attorney, PA State Police and municipal police officer.</a:t>
            </a:r>
          </a:p>
          <a:p>
            <a:pPr lvl="1">
              <a:lnSpc>
                <a:spcPct val="115000"/>
              </a:lnSpc>
              <a:spcBef>
                <a:spcPts val="0"/>
              </a:spcBef>
              <a:spcAft>
                <a:spcPts val="0"/>
              </a:spcAft>
              <a:buFont typeface="Symbol"/>
              <a:buChar char=""/>
            </a:pPr>
            <a:r>
              <a:rPr lang="en-US" sz="1600" dirty="0">
                <a:ea typeface="Calibri"/>
                <a:cs typeface="Times New Roman"/>
              </a:rPr>
              <a:t>An emergency medical services provider certified by the Department of Health;</a:t>
            </a:r>
          </a:p>
          <a:p>
            <a:pPr lvl="1">
              <a:lnSpc>
                <a:spcPct val="115000"/>
              </a:lnSpc>
              <a:spcBef>
                <a:spcPts val="0"/>
              </a:spcBef>
              <a:spcAft>
                <a:spcPts val="0"/>
              </a:spcAft>
              <a:buFont typeface="Symbol"/>
              <a:buChar char=""/>
            </a:pPr>
            <a:r>
              <a:rPr lang="en-US" sz="1600" dirty="0">
                <a:ea typeface="Calibri"/>
                <a:cs typeface="Times New Roman"/>
              </a:rPr>
              <a:t>An employee of a public library, who has direct contact with children in the course of employment;</a:t>
            </a:r>
          </a:p>
          <a:p>
            <a:pPr lvl="1">
              <a:lnSpc>
                <a:spcPct val="115000"/>
              </a:lnSpc>
              <a:spcBef>
                <a:spcPts val="0"/>
              </a:spcBef>
              <a:spcAft>
                <a:spcPts val="0"/>
              </a:spcAft>
              <a:buFont typeface="Symbol"/>
              <a:buChar char=""/>
            </a:pPr>
            <a:r>
              <a:rPr lang="en-US" sz="1600" dirty="0">
                <a:ea typeface="Calibri"/>
                <a:cs typeface="Times New Roman"/>
              </a:rPr>
              <a:t>An individual supervised or managed by a person listed under paragraphs (1), (2), (3), (4), (5), (6), (7), (8), (9), (10), and (11), who has direct contact with children in the course of employment; </a:t>
            </a:r>
          </a:p>
          <a:p>
            <a:pPr lvl="1">
              <a:lnSpc>
                <a:spcPct val="115000"/>
              </a:lnSpc>
              <a:spcBef>
                <a:spcPts val="0"/>
              </a:spcBef>
              <a:spcAft>
                <a:spcPts val="0"/>
              </a:spcAft>
              <a:buFont typeface="Symbol"/>
              <a:buChar char=""/>
            </a:pPr>
            <a:r>
              <a:rPr lang="en-US" sz="1600" dirty="0">
                <a:ea typeface="Calibri"/>
                <a:cs typeface="Times New Roman"/>
              </a:rPr>
              <a:t>An independent contractor; and</a:t>
            </a:r>
          </a:p>
          <a:p>
            <a:pPr lvl="1">
              <a:lnSpc>
                <a:spcPct val="115000"/>
              </a:lnSpc>
              <a:spcBef>
                <a:spcPts val="0"/>
              </a:spcBef>
              <a:spcAft>
                <a:spcPts val="0"/>
              </a:spcAft>
              <a:buFont typeface="Symbol"/>
              <a:buChar char=""/>
            </a:pPr>
            <a:r>
              <a:rPr lang="en-US" sz="1600" dirty="0">
                <a:ea typeface="Calibri"/>
                <a:cs typeface="Times New Roman"/>
              </a:rPr>
              <a:t>A foster </a:t>
            </a:r>
            <a:r>
              <a:rPr lang="en-US" sz="1600" dirty="0" smtClean="0">
                <a:ea typeface="Calibri"/>
                <a:cs typeface="Times New Roman"/>
              </a:rPr>
              <a:t>parent.</a:t>
            </a:r>
            <a:endParaRPr lang="en-US" sz="1600" dirty="0">
              <a:ea typeface="Calibri"/>
              <a:cs typeface="Times New Roman"/>
            </a:endParaRPr>
          </a:p>
        </p:txBody>
      </p:sp>
      <p:sp>
        <p:nvSpPr>
          <p:cNvPr id="5" name="Title 4"/>
          <p:cNvSpPr>
            <a:spLocks noGrp="1"/>
          </p:cNvSpPr>
          <p:nvPr>
            <p:ph type="title"/>
          </p:nvPr>
        </p:nvSpPr>
        <p:spPr/>
        <p:txBody>
          <a:bodyPr/>
          <a:lstStyle/>
          <a:p>
            <a:pPr lvl="1" algn="l"/>
            <a:r>
              <a:rPr lang="en-US" sz="2400" dirty="0">
                <a:solidFill>
                  <a:schemeClr val="bg1"/>
                </a:solidFill>
              </a:rPr>
              <a:t>Mandated Reporters</a:t>
            </a:r>
            <a:br>
              <a:rPr lang="en-US" sz="2400" dirty="0">
                <a:solidFill>
                  <a:schemeClr val="bg1"/>
                </a:solidFill>
              </a:rPr>
            </a:br>
            <a:endParaRPr lang="en-US" dirty="0"/>
          </a:p>
        </p:txBody>
      </p:sp>
    </p:spTree>
    <p:extLst>
      <p:ext uri="{BB962C8B-B14F-4D97-AF65-F5344CB8AC3E}">
        <p14:creationId xmlns:p14="http://schemas.microsoft.com/office/powerpoint/2010/main" val="2932026774"/>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fld id="{5D3DA26C-6B63-49B3-AD9F-F13B143260BF}" type="datetime1">
              <a:rPr lang="en-US" smtClean="0"/>
              <a:t>12/2/2014</a:t>
            </a:fld>
            <a:endParaRPr lang="en-US" dirty="0"/>
          </a:p>
        </p:txBody>
      </p:sp>
      <p:sp>
        <p:nvSpPr>
          <p:cNvPr id="3" name="Slide Number Placeholder 2"/>
          <p:cNvSpPr>
            <a:spLocks noGrp="1"/>
          </p:cNvSpPr>
          <p:nvPr>
            <p:ph type="sldNum" sz="quarter" idx="12"/>
          </p:nvPr>
        </p:nvSpPr>
        <p:spPr/>
        <p:txBody>
          <a:bodyPr/>
          <a:lstStyle/>
          <a:p>
            <a:pPr>
              <a:defRPr/>
            </a:pPr>
            <a:fld id="{9C10EB89-1475-4332-AC66-2657F847E4F2}" type="slidenum">
              <a:rPr lang="en-US" smtClean="0"/>
              <a:pPr>
                <a:defRPr/>
              </a:pPr>
              <a:t>29</a:t>
            </a:fld>
            <a:endParaRPr lang="en-US" dirty="0"/>
          </a:p>
        </p:txBody>
      </p:sp>
      <p:sp>
        <p:nvSpPr>
          <p:cNvPr id="4" name="Content Placeholder 3"/>
          <p:cNvSpPr>
            <a:spLocks noGrp="1"/>
          </p:cNvSpPr>
          <p:nvPr>
            <p:ph sz="quarter" idx="13"/>
          </p:nvPr>
        </p:nvSpPr>
        <p:spPr>
          <a:xfrm>
            <a:off x="457200" y="1295400"/>
            <a:ext cx="8153400" cy="4724400"/>
          </a:xfrm>
        </p:spPr>
        <p:txBody>
          <a:bodyPr/>
          <a:lstStyle/>
          <a:p>
            <a:pPr marR="457200" lvl="0" eaLnBrk="0" hangingPunct="0">
              <a:lnSpc>
                <a:spcPct val="115000"/>
              </a:lnSpc>
              <a:spcBef>
                <a:spcPts val="0"/>
              </a:spcBef>
              <a:spcAft>
                <a:spcPts val="0"/>
              </a:spcAft>
              <a:buFont typeface="Symbol"/>
              <a:buChar char=""/>
              <a:tabLst>
                <a:tab pos="228600" algn="l"/>
                <a:tab pos="685800" algn="l"/>
                <a:tab pos="914400" algn="l"/>
                <a:tab pos="1371600" algn="l"/>
              </a:tabLst>
            </a:pPr>
            <a:r>
              <a:rPr lang="en-US" sz="1200" dirty="0">
                <a:solidFill>
                  <a:srgbClr val="000000"/>
                </a:solidFill>
                <a:latin typeface="Verdana"/>
                <a:ea typeface="Calibri"/>
                <a:cs typeface="Times New Roman"/>
              </a:rPr>
              <a:t>Amended § 6311 (relating to persons required to report suspected child abuse) by adding</a:t>
            </a:r>
            <a:r>
              <a:rPr lang="en-US" sz="1200" cap="all" dirty="0">
                <a:solidFill>
                  <a:srgbClr val="000000"/>
                </a:solidFill>
                <a:latin typeface="Verdana"/>
                <a:ea typeface="Calibri"/>
                <a:cs typeface="Times New Roman"/>
              </a:rPr>
              <a:t> </a:t>
            </a:r>
            <a:r>
              <a:rPr lang="en-US" sz="1200" dirty="0">
                <a:solidFill>
                  <a:srgbClr val="000000"/>
                </a:solidFill>
                <a:latin typeface="Verdana"/>
                <a:ea typeface="Calibri"/>
                <a:cs typeface="Times New Roman"/>
              </a:rPr>
              <a:t>attorney’s affiliated with an agency, institution, organization or other entity, including a school or regularly established religious organization that is responsible for the care, supervision, guidance or control of children.</a:t>
            </a:r>
          </a:p>
          <a:p>
            <a:pPr marL="1143000" marR="457200" lvl="0" eaLnBrk="0" hangingPunct="0">
              <a:lnSpc>
                <a:spcPct val="115000"/>
              </a:lnSpc>
              <a:spcBef>
                <a:spcPts val="0"/>
              </a:spcBef>
              <a:spcAft>
                <a:spcPts val="0"/>
              </a:spcAft>
              <a:tabLst>
                <a:tab pos="228600" algn="l"/>
                <a:tab pos="914400" algn="l"/>
                <a:tab pos="1371600" algn="l"/>
              </a:tabLst>
            </a:pPr>
            <a:endParaRPr lang="en-US" sz="1200" dirty="0">
              <a:solidFill>
                <a:srgbClr val="000000"/>
              </a:solidFill>
              <a:latin typeface="Verdana"/>
              <a:ea typeface="Calibri"/>
              <a:cs typeface="Times New Roman"/>
            </a:endParaRPr>
          </a:p>
          <a:p>
            <a:pPr lvl="0" eaLnBrk="0" hangingPunct="0">
              <a:lnSpc>
                <a:spcPct val="115000"/>
              </a:lnSpc>
              <a:spcBef>
                <a:spcPts val="0"/>
              </a:spcBef>
              <a:spcAft>
                <a:spcPts val="0"/>
              </a:spcAft>
              <a:buFont typeface="Symbol"/>
              <a:buChar char=""/>
            </a:pPr>
            <a:r>
              <a:rPr lang="en-US" sz="1200" dirty="0">
                <a:solidFill>
                  <a:srgbClr val="000000"/>
                </a:solidFill>
                <a:latin typeface="Verdana"/>
                <a:ea typeface="Calibri"/>
                <a:cs typeface="Times New Roman"/>
              </a:rPr>
              <a:t>Added § 6311.1 (relating to privileged communications) to state that subject to subsection (B), the privileged communications between a mandated reporter and a patient or client of the mandated reporter shall not:</a:t>
            </a:r>
          </a:p>
          <a:p>
            <a:pPr lvl="2" eaLnBrk="0" hangingPunct="0">
              <a:lnSpc>
                <a:spcPct val="115000"/>
              </a:lnSpc>
              <a:spcBef>
                <a:spcPts val="0"/>
              </a:spcBef>
              <a:spcAft>
                <a:spcPts val="0"/>
              </a:spcAft>
              <a:buFont typeface="Symbol"/>
              <a:buChar char=""/>
            </a:pPr>
            <a:r>
              <a:rPr lang="en-US" sz="1200" dirty="0">
                <a:solidFill>
                  <a:srgbClr val="000000"/>
                </a:solidFill>
                <a:latin typeface="Verdana"/>
                <a:ea typeface="Calibri"/>
                <a:cs typeface="Times New Roman"/>
              </a:rPr>
              <a:t>Apply to a situation involving child abuse.</a:t>
            </a:r>
          </a:p>
          <a:p>
            <a:pPr lvl="2" eaLnBrk="0" hangingPunct="0">
              <a:lnSpc>
                <a:spcPct val="115000"/>
              </a:lnSpc>
              <a:spcBef>
                <a:spcPts val="0"/>
              </a:spcBef>
              <a:spcAft>
                <a:spcPts val="0"/>
              </a:spcAft>
              <a:buFont typeface="Symbol"/>
              <a:buChar char=""/>
            </a:pPr>
            <a:r>
              <a:rPr lang="en-US" sz="1200" dirty="0">
                <a:solidFill>
                  <a:srgbClr val="000000"/>
                </a:solidFill>
                <a:latin typeface="Verdana"/>
                <a:ea typeface="Calibri"/>
                <a:cs typeface="Times New Roman"/>
              </a:rPr>
              <a:t>Relieve the mandated reporter of the duty to make a report of suspected child abuse.</a:t>
            </a:r>
          </a:p>
          <a:p>
            <a:pPr marL="1371600" lvl="0" eaLnBrk="0" hangingPunct="0">
              <a:lnSpc>
                <a:spcPct val="115000"/>
              </a:lnSpc>
              <a:spcBef>
                <a:spcPts val="0"/>
              </a:spcBef>
              <a:spcAft>
                <a:spcPts val="0"/>
              </a:spcAft>
            </a:pPr>
            <a:endParaRPr lang="en-US" sz="1200" dirty="0">
              <a:solidFill>
                <a:srgbClr val="000000"/>
              </a:solidFill>
              <a:latin typeface="Verdana"/>
              <a:ea typeface="Calibri"/>
              <a:cs typeface="Times New Roman"/>
            </a:endParaRPr>
          </a:p>
          <a:p>
            <a:pPr lvl="1" eaLnBrk="0" hangingPunct="0">
              <a:lnSpc>
                <a:spcPct val="115000"/>
              </a:lnSpc>
              <a:spcBef>
                <a:spcPts val="0"/>
              </a:spcBef>
              <a:spcAft>
                <a:spcPts val="0"/>
              </a:spcAft>
              <a:buFont typeface="Symbol"/>
              <a:buChar char=""/>
            </a:pPr>
            <a:r>
              <a:rPr lang="en-US" sz="1200" dirty="0">
                <a:solidFill>
                  <a:srgbClr val="000000"/>
                </a:solidFill>
                <a:latin typeface="Verdana"/>
                <a:ea typeface="Calibri"/>
                <a:cs typeface="Times New Roman"/>
              </a:rPr>
              <a:t>Subsection (B) (relating to confidential communications) states that the following protections shall apply:</a:t>
            </a:r>
          </a:p>
          <a:p>
            <a:pPr lvl="2" eaLnBrk="0" hangingPunct="0">
              <a:lnSpc>
                <a:spcPct val="115000"/>
              </a:lnSpc>
              <a:spcBef>
                <a:spcPts val="0"/>
              </a:spcBef>
              <a:spcAft>
                <a:spcPts val="0"/>
              </a:spcAft>
              <a:buFont typeface="Symbol"/>
              <a:buChar char=""/>
            </a:pPr>
            <a:r>
              <a:rPr lang="en-US" sz="1200" dirty="0">
                <a:solidFill>
                  <a:srgbClr val="000000"/>
                </a:solidFill>
                <a:latin typeface="Verdana"/>
                <a:ea typeface="Calibri"/>
                <a:cs typeface="Times New Roman"/>
              </a:rPr>
              <a:t>Confidential communications made to a member of the clergy are protected under 42 PA.C.S. § 5943 (relating to confidential communications to clergymen).</a:t>
            </a:r>
          </a:p>
          <a:p>
            <a:pPr lvl="2" eaLnBrk="0" hangingPunct="0">
              <a:lnSpc>
                <a:spcPct val="115000"/>
              </a:lnSpc>
              <a:spcBef>
                <a:spcPts val="0"/>
              </a:spcBef>
              <a:spcAft>
                <a:spcPts val="0"/>
              </a:spcAft>
              <a:buFont typeface="Symbol"/>
              <a:buChar char=""/>
            </a:pPr>
            <a:r>
              <a:rPr lang="en-US" sz="1200" dirty="0">
                <a:solidFill>
                  <a:srgbClr val="000000"/>
                </a:solidFill>
                <a:latin typeface="Verdana"/>
                <a:ea typeface="Calibri"/>
                <a:cs typeface="Times New Roman"/>
              </a:rPr>
              <a:t>Confidential communications made to an attorney are protected so long as they are within the scope of 42 PA.C.C. § 5916 (relating to confidential communications to attorney) and 5928 (relating to confidential communications to attorney), the attorney work product doctrine or the rules of professional conduct for attorneys.</a:t>
            </a:r>
          </a:p>
          <a:p>
            <a:pPr lvl="0" eaLnBrk="0" hangingPunct="0">
              <a:buNone/>
            </a:pPr>
            <a:endParaRPr lang="en-US" sz="1200" dirty="0">
              <a:solidFill>
                <a:srgbClr val="000000"/>
              </a:solidFill>
              <a:latin typeface="Verdana"/>
              <a:ea typeface="ＭＳ Ｐゴシック" pitchFamily="-106" charset="-128"/>
            </a:endParaRPr>
          </a:p>
          <a:p>
            <a:pPr lvl="0" eaLnBrk="0" hangingPunct="0">
              <a:buNone/>
            </a:pPr>
            <a:r>
              <a:rPr lang="en-US" sz="1200" dirty="0">
                <a:solidFill>
                  <a:srgbClr val="000000"/>
                </a:solidFill>
                <a:latin typeface="Verdana"/>
                <a:ea typeface="ＭＳ Ｐゴシック" pitchFamily="-106" charset="-128"/>
              </a:rPr>
              <a:t>Effective December 31, 2014</a:t>
            </a:r>
            <a:r>
              <a:rPr lang="en-US" sz="1600" dirty="0">
                <a:solidFill>
                  <a:srgbClr val="000000"/>
                </a:solidFill>
                <a:latin typeface="Verdana"/>
                <a:ea typeface="ＭＳ Ｐゴシック" pitchFamily="-106" charset="-128"/>
              </a:rPr>
              <a:t>. </a:t>
            </a:r>
          </a:p>
          <a:p>
            <a:endParaRPr lang="en-US" dirty="0"/>
          </a:p>
        </p:txBody>
      </p:sp>
      <p:sp>
        <p:nvSpPr>
          <p:cNvPr id="5" name="Title 4"/>
          <p:cNvSpPr>
            <a:spLocks noGrp="1"/>
          </p:cNvSpPr>
          <p:nvPr>
            <p:ph type="title"/>
          </p:nvPr>
        </p:nvSpPr>
        <p:spPr/>
        <p:txBody>
          <a:bodyPr/>
          <a:lstStyle/>
          <a:p>
            <a:pPr lvl="1" algn="l"/>
            <a:r>
              <a:rPr lang="en-US" sz="2400" dirty="0">
                <a:solidFill>
                  <a:schemeClr val="bg1"/>
                </a:solidFill>
              </a:rPr>
              <a:t>Lawyers as Mandated Reporters</a:t>
            </a:r>
            <a:br>
              <a:rPr lang="en-US" sz="2400" dirty="0">
                <a:solidFill>
                  <a:schemeClr val="bg1"/>
                </a:solidFill>
              </a:rPr>
            </a:br>
            <a:endParaRPr lang="en-US" dirty="0"/>
          </a:p>
        </p:txBody>
      </p:sp>
    </p:spTree>
    <p:extLst>
      <p:ext uri="{BB962C8B-B14F-4D97-AF65-F5344CB8AC3E}">
        <p14:creationId xmlns:p14="http://schemas.microsoft.com/office/powerpoint/2010/main" val="154406397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381000"/>
            <a:ext cx="5410200" cy="457200"/>
          </a:xfrm>
          <a:prstGeom prst="rect">
            <a:avLst/>
          </a:prstGeom>
        </p:spPr>
        <p:txBody>
          <a:bodyPr/>
          <a:lstStyle/>
          <a:p>
            <a:r>
              <a:rPr lang="en-US" dirty="0"/>
              <a:t>Legislative Packages Overview</a:t>
            </a:r>
          </a:p>
        </p:txBody>
      </p:sp>
      <p:sp>
        <p:nvSpPr>
          <p:cNvPr id="6" name="Content Placeholder 5"/>
          <p:cNvSpPr>
            <a:spLocks noGrp="1"/>
          </p:cNvSpPr>
          <p:nvPr>
            <p:ph sz="half" idx="2"/>
          </p:nvPr>
        </p:nvSpPr>
        <p:spPr>
          <a:xfrm>
            <a:off x="838200" y="1219200"/>
            <a:ext cx="7848600" cy="4800601"/>
          </a:xfrm>
        </p:spPr>
        <p:txBody>
          <a:bodyPr/>
          <a:lstStyle/>
          <a:p>
            <a:endParaRPr lang="en-US" dirty="0" smtClean="0"/>
          </a:p>
          <a:p>
            <a:r>
              <a:rPr lang="en-US" sz="3200" dirty="0" smtClean="0"/>
              <a:t>Promotes </a:t>
            </a:r>
            <a:r>
              <a:rPr lang="en-US" sz="3200" dirty="0"/>
              <a:t>the use of multi-disciplinary investigative teams (MDITs) to investigate child abuse related </a:t>
            </a:r>
            <a:r>
              <a:rPr lang="en-US" sz="3200" dirty="0" smtClean="0"/>
              <a:t>crimes; </a:t>
            </a:r>
            <a:r>
              <a:rPr lang="en-US" sz="3200" dirty="0"/>
              <a:t>and </a:t>
            </a:r>
          </a:p>
          <a:p>
            <a:endParaRPr lang="en-US" sz="3200" dirty="0" smtClean="0"/>
          </a:p>
          <a:p>
            <a:r>
              <a:rPr lang="en-US" sz="3200" dirty="0" smtClean="0"/>
              <a:t>Supports </a:t>
            </a:r>
            <a:r>
              <a:rPr lang="en-US" sz="3200" dirty="0"/>
              <a:t>the use of information technology to increase efficiency and tracking of child abuse data.</a:t>
            </a:r>
          </a:p>
          <a:p>
            <a:endParaRPr lang="en-US" dirty="0"/>
          </a:p>
        </p:txBody>
      </p:sp>
      <p:sp>
        <p:nvSpPr>
          <p:cNvPr id="2" name="Date Placeholder 1"/>
          <p:cNvSpPr>
            <a:spLocks noGrp="1"/>
          </p:cNvSpPr>
          <p:nvPr>
            <p:ph type="dt" sz="half" idx="10"/>
          </p:nvPr>
        </p:nvSpPr>
        <p:spPr/>
        <p:txBody>
          <a:bodyPr/>
          <a:lstStyle/>
          <a:p>
            <a:pPr>
              <a:defRPr/>
            </a:pPr>
            <a:fld id="{7D2A735C-11FA-4437-B7C2-14F159EC7B25}" type="datetime1">
              <a:rPr lang="en-US" smtClean="0">
                <a:solidFill>
                  <a:srgbClr val="FFFFFF"/>
                </a:solidFill>
              </a:rPr>
              <a:pPr>
                <a:defRPr/>
              </a:pPr>
              <a:t>12/2/2014</a:t>
            </a:fld>
            <a:endParaRPr lang="en-US" dirty="0">
              <a:solidFill>
                <a:srgbClr val="FFFFFF"/>
              </a:solidFill>
            </a:endParaRPr>
          </a:p>
        </p:txBody>
      </p:sp>
      <p:sp>
        <p:nvSpPr>
          <p:cNvPr id="3" name="Slide Number Placeholder 2"/>
          <p:cNvSpPr>
            <a:spLocks noGrp="1"/>
          </p:cNvSpPr>
          <p:nvPr>
            <p:ph type="sldNum" sz="quarter" idx="12"/>
          </p:nvPr>
        </p:nvSpPr>
        <p:spPr/>
        <p:txBody>
          <a:bodyPr/>
          <a:lstStyle/>
          <a:p>
            <a:pPr>
              <a:defRPr/>
            </a:pPr>
            <a:fld id="{9C10EB89-1475-4332-AC66-2657F847E4F2}" type="slidenum">
              <a:rPr lang="en-US" smtClean="0">
                <a:solidFill>
                  <a:srgbClr val="FFFFFF"/>
                </a:solidFill>
              </a:rPr>
              <a:pPr>
                <a:defRPr/>
              </a:pPr>
              <a:t>3</a:t>
            </a:fld>
            <a:endParaRPr lang="en-US" dirty="0">
              <a:solidFill>
                <a:srgbClr val="FFFFFF"/>
              </a:solidFill>
            </a:endParaRPr>
          </a:p>
        </p:txBody>
      </p:sp>
    </p:spTree>
    <p:extLst>
      <p:ext uri="{BB962C8B-B14F-4D97-AF65-F5344CB8AC3E}">
        <p14:creationId xmlns:p14="http://schemas.microsoft.com/office/powerpoint/2010/main" val="2068130835"/>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fld id="{5D3DA26C-6B63-49B3-AD9F-F13B143260BF}" type="datetime1">
              <a:rPr lang="en-US" smtClean="0"/>
              <a:t>12/2/2014</a:t>
            </a:fld>
            <a:endParaRPr lang="en-US" dirty="0"/>
          </a:p>
        </p:txBody>
      </p:sp>
      <p:sp>
        <p:nvSpPr>
          <p:cNvPr id="3" name="Slide Number Placeholder 2"/>
          <p:cNvSpPr>
            <a:spLocks noGrp="1"/>
          </p:cNvSpPr>
          <p:nvPr>
            <p:ph type="sldNum" sz="quarter" idx="12"/>
          </p:nvPr>
        </p:nvSpPr>
        <p:spPr/>
        <p:txBody>
          <a:bodyPr/>
          <a:lstStyle/>
          <a:p>
            <a:pPr>
              <a:defRPr/>
            </a:pPr>
            <a:fld id="{9C10EB89-1475-4332-AC66-2657F847E4F2}" type="slidenum">
              <a:rPr lang="en-US" smtClean="0"/>
              <a:pPr>
                <a:defRPr/>
              </a:pPr>
              <a:t>30</a:t>
            </a:fld>
            <a:endParaRPr lang="en-US" dirty="0"/>
          </a:p>
        </p:txBody>
      </p:sp>
      <p:sp>
        <p:nvSpPr>
          <p:cNvPr id="4" name="Content Placeholder 3"/>
          <p:cNvSpPr>
            <a:spLocks noGrp="1"/>
          </p:cNvSpPr>
          <p:nvPr>
            <p:ph sz="quarter" idx="13"/>
          </p:nvPr>
        </p:nvSpPr>
        <p:spPr/>
        <p:txBody>
          <a:bodyPr/>
          <a:lstStyle/>
          <a:p>
            <a:pPr marR="457200" lvl="0">
              <a:lnSpc>
                <a:spcPct val="115000"/>
              </a:lnSpc>
              <a:spcBef>
                <a:spcPts val="0"/>
              </a:spcBef>
              <a:spcAft>
                <a:spcPts val="0"/>
              </a:spcAft>
              <a:buFont typeface="Symbol"/>
              <a:buChar char=""/>
              <a:tabLst>
                <a:tab pos="57150" algn="l"/>
                <a:tab pos="1371600" algn="l"/>
              </a:tabLst>
            </a:pPr>
            <a:endParaRPr lang="en-US" sz="1200" dirty="0" smtClean="0">
              <a:ea typeface="Calibri"/>
              <a:cs typeface="Times New Roman"/>
            </a:endParaRPr>
          </a:p>
          <a:p>
            <a:pPr marR="457200" lvl="0">
              <a:lnSpc>
                <a:spcPct val="115000"/>
              </a:lnSpc>
              <a:spcBef>
                <a:spcPts val="0"/>
              </a:spcBef>
              <a:spcAft>
                <a:spcPts val="0"/>
              </a:spcAft>
              <a:buFont typeface="Symbol"/>
              <a:buChar char=""/>
              <a:tabLst>
                <a:tab pos="57150" algn="l"/>
                <a:tab pos="1371600" algn="l"/>
              </a:tabLst>
            </a:pPr>
            <a:r>
              <a:rPr lang="en-US" sz="1200" dirty="0" smtClean="0">
                <a:ea typeface="Calibri"/>
                <a:cs typeface="Times New Roman"/>
              </a:rPr>
              <a:t>Amended </a:t>
            </a:r>
            <a:r>
              <a:rPr lang="en-US" sz="1200" dirty="0">
                <a:ea typeface="Calibri"/>
                <a:cs typeface="Times New Roman"/>
              </a:rPr>
              <a:t>Subsection (B) (relating to basis to report child abuse) to clarify the situation under which a mandated reporter is required to make a report of suspected child abuse if the mandated reporter has reasonable cause to suspect that a child is a victim of child abuse under any of the following circumstances:</a:t>
            </a:r>
          </a:p>
          <a:p>
            <a:pPr marR="457200" lvl="2">
              <a:lnSpc>
                <a:spcPct val="115000"/>
              </a:lnSpc>
              <a:spcBef>
                <a:spcPts val="0"/>
              </a:spcBef>
              <a:spcAft>
                <a:spcPts val="0"/>
              </a:spcAft>
              <a:buFont typeface="Symbol"/>
              <a:buChar char=""/>
              <a:tabLst>
                <a:tab pos="57150" algn="l"/>
                <a:tab pos="1371600" algn="l"/>
              </a:tabLst>
            </a:pPr>
            <a:r>
              <a:rPr lang="en-US" sz="1200" dirty="0">
                <a:ea typeface="Calibri"/>
                <a:cs typeface="Times New Roman"/>
              </a:rPr>
              <a:t>The mandated reporter comes into contact with the child in the course of employment, occupation and practice of a profession or through a regularly scheduled program, activity or service;</a:t>
            </a:r>
          </a:p>
          <a:p>
            <a:pPr marR="457200" lvl="2">
              <a:lnSpc>
                <a:spcPct val="115000"/>
              </a:lnSpc>
              <a:spcBef>
                <a:spcPts val="0"/>
              </a:spcBef>
              <a:spcAft>
                <a:spcPts val="0"/>
              </a:spcAft>
              <a:buFont typeface="Symbol"/>
              <a:buChar char=""/>
              <a:tabLst>
                <a:tab pos="57150" algn="l"/>
                <a:tab pos="1371600" algn="l"/>
              </a:tabLst>
            </a:pPr>
            <a:r>
              <a:rPr lang="en-US" sz="1200" dirty="0">
                <a:ea typeface="Calibri"/>
                <a:cs typeface="Times New Roman"/>
              </a:rPr>
              <a:t>The mandated reporter is directly responsible for the care, supervision, guidance or training of the child, or is affiliated with an agency, institution, organization or other entity that is directly responsible for the care, supervision, guidance or training of the child;</a:t>
            </a:r>
          </a:p>
          <a:p>
            <a:pPr marR="457200" lvl="2">
              <a:lnSpc>
                <a:spcPct val="115000"/>
              </a:lnSpc>
              <a:spcBef>
                <a:spcPts val="0"/>
              </a:spcBef>
              <a:spcAft>
                <a:spcPts val="0"/>
              </a:spcAft>
              <a:buFont typeface="Symbol"/>
              <a:buChar char=""/>
              <a:tabLst>
                <a:tab pos="57150" algn="l"/>
                <a:tab pos="1371600" algn="l"/>
              </a:tabLst>
            </a:pPr>
            <a:r>
              <a:rPr lang="en-US" sz="1200" dirty="0">
                <a:ea typeface="Calibri"/>
                <a:cs typeface="Times New Roman"/>
              </a:rPr>
              <a:t>A person makes a specific disclosure to the mandated reporter that an identifiable child is the victim of child abuse</a:t>
            </a:r>
            <a:r>
              <a:rPr lang="en-US" sz="1200" dirty="0" smtClean="0">
                <a:ea typeface="Calibri"/>
                <a:cs typeface="Times New Roman"/>
              </a:rPr>
              <a:t>; or</a:t>
            </a:r>
            <a:endParaRPr lang="en-US" sz="1200" dirty="0">
              <a:ea typeface="Calibri"/>
              <a:cs typeface="Times New Roman"/>
            </a:endParaRPr>
          </a:p>
          <a:p>
            <a:pPr marR="457200" lvl="2">
              <a:lnSpc>
                <a:spcPct val="115000"/>
              </a:lnSpc>
              <a:spcBef>
                <a:spcPts val="0"/>
              </a:spcBef>
              <a:spcAft>
                <a:spcPts val="0"/>
              </a:spcAft>
              <a:buFont typeface="Symbol"/>
              <a:buChar char=""/>
              <a:tabLst>
                <a:tab pos="57150" algn="l"/>
                <a:tab pos="1371600" algn="l"/>
              </a:tabLst>
            </a:pPr>
            <a:r>
              <a:rPr lang="en-US" sz="1200" dirty="0">
                <a:ea typeface="Calibri"/>
                <a:cs typeface="Times New Roman"/>
              </a:rPr>
              <a:t>An individual 14 years of age or older makes a specific disclosure to the mandated reporter that the individual has committed child abuse. </a:t>
            </a:r>
          </a:p>
          <a:p>
            <a:pPr marL="914400" marR="457200" lvl="2" indent="0">
              <a:lnSpc>
                <a:spcPct val="115000"/>
              </a:lnSpc>
              <a:spcBef>
                <a:spcPts val="0"/>
              </a:spcBef>
              <a:spcAft>
                <a:spcPts val="0"/>
              </a:spcAft>
              <a:buNone/>
              <a:tabLst>
                <a:tab pos="57150" algn="l"/>
                <a:tab pos="1371600" algn="l"/>
              </a:tabLst>
            </a:pPr>
            <a:endParaRPr lang="en-US" sz="1200" dirty="0">
              <a:ea typeface="Calibri"/>
              <a:cs typeface="Times New Roman"/>
            </a:endParaRPr>
          </a:p>
          <a:p>
            <a:pPr marR="457200" lvl="1">
              <a:lnSpc>
                <a:spcPct val="115000"/>
              </a:lnSpc>
              <a:spcBef>
                <a:spcPts val="0"/>
              </a:spcBef>
              <a:spcAft>
                <a:spcPts val="0"/>
              </a:spcAft>
              <a:buFont typeface="Symbol"/>
              <a:buChar char=""/>
              <a:tabLst>
                <a:tab pos="914400" algn="l"/>
                <a:tab pos="1371600" algn="l"/>
              </a:tabLst>
            </a:pPr>
            <a:r>
              <a:rPr lang="en-US" sz="1200" dirty="0"/>
              <a:t>Clarifies reports are made directly to </a:t>
            </a:r>
            <a:r>
              <a:rPr lang="en-US" sz="1200" dirty="0" err="1"/>
              <a:t>ChildLine</a:t>
            </a:r>
            <a:r>
              <a:rPr lang="en-US" sz="1200" dirty="0"/>
              <a:t> by Mandated Reporters by deleting “cause a report to be made.”</a:t>
            </a:r>
          </a:p>
          <a:p>
            <a:pPr marL="457200" marR="457200" lvl="1" indent="0">
              <a:lnSpc>
                <a:spcPct val="115000"/>
              </a:lnSpc>
              <a:spcBef>
                <a:spcPts val="0"/>
              </a:spcBef>
              <a:spcAft>
                <a:spcPts val="0"/>
              </a:spcAft>
              <a:buNone/>
              <a:tabLst>
                <a:tab pos="914400" algn="l"/>
                <a:tab pos="1371600" algn="l"/>
              </a:tabLst>
            </a:pPr>
            <a:endParaRPr lang="en-US" sz="1200" dirty="0">
              <a:ea typeface="Calibri"/>
              <a:cs typeface="Times New Roman"/>
            </a:endParaRPr>
          </a:p>
          <a:p>
            <a:pPr marR="457200" lvl="1">
              <a:lnSpc>
                <a:spcPct val="115000"/>
              </a:lnSpc>
              <a:spcBef>
                <a:spcPts val="0"/>
              </a:spcBef>
              <a:spcAft>
                <a:spcPts val="0"/>
              </a:spcAft>
              <a:buFont typeface="Symbol"/>
              <a:buChar char=""/>
              <a:tabLst>
                <a:tab pos="914400" algn="l"/>
                <a:tab pos="1371600" algn="l"/>
              </a:tabLst>
            </a:pPr>
            <a:r>
              <a:rPr lang="en-US" sz="1200" dirty="0">
                <a:ea typeface="Calibri"/>
                <a:cs typeface="Times New Roman"/>
              </a:rPr>
              <a:t>Nothing in this section shall require a child to come before the mandated reporter in order for the mandated reporter to make a report of suspected child abuse.</a:t>
            </a:r>
          </a:p>
          <a:p>
            <a:endParaRPr lang="en-US" dirty="0"/>
          </a:p>
        </p:txBody>
      </p:sp>
      <p:sp>
        <p:nvSpPr>
          <p:cNvPr id="5" name="Title 4"/>
          <p:cNvSpPr>
            <a:spLocks noGrp="1"/>
          </p:cNvSpPr>
          <p:nvPr>
            <p:ph type="title"/>
          </p:nvPr>
        </p:nvSpPr>
        <p:spPr/>
        <p:txBody>
          <a:bodyPr/>
          <a:lstStyle/>
          <a:p>
            <a:pPr lvl="1" algn="l"/>
            <a:r>
              <a:rPr lang="en-US" sz="2400" dirty="0">
                <a:solidFill>
                  <a:schemeClr val="bg1"/>
                </a:solidFill>
              </a:rPr>
              <a:t>Mandated Reporters</a:t>
            </a:r>
            <a:br>
              <a:rPr lang="en-US" sz="2400" dirty="0">
                <a:solidFill>
                  <a:schemeClr val="bg1"/>
                </a:solidFill>
              </a:rPr>
            </a:br>
            <a:endParaRPr lang="en-US" dirty="0"/>
          </a:p>
        </p:txBody>
      </p:sp>
    </p:spTree>
    <p:extLst>
      <p:ext uri="{BB962C8B-B14F-4D97-AF65-F5344CB8AC3E}">
        <p14:creationId xmlns:p14="http://schemas.microsoft.com/office/powerpoint/2010/main" val="734544622"/>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fld id="{5D3DA26C-6B63-49B3-AD9F-F13B143260BF}" type="datetime1">
              <a:rPr lang="en-US" smtClean="0"/>
              <a:t>12/2/2014</a:t>
            </a:fld>
            <a:endParaRPr lang="en-US" dirty="0"/>
          </a:p>
        </p:txBody>
      </p:sp>
      <p:sp>
        <p:nvSpPr>
          <p:cNvPr id="3" name="Slide Number Placeholder 2"/>
          <p:cNvSpPr>
            <a:spLocks noGrp="1"/>
          </p:cNvSpPr>
          <p:nvPr>
            <p:ph type="sldNum" sz="quarter" idx="12"/>
          </p:nvPr>
        </p:nvSpPr>
        <p:spPr/>
        <p:txBody>
          <a:bodyPr/>
          <a:lstStyle/>
          <a:p>
            <a:pPr>
              <a:defRPr/>
            </a:pPr>
            <a:fld id="{9C10EB89-1475-4332-AC66-2657F847E4F2}" type="slidenum">
              <a:rPr lang="en-US" smtClean="0"/>
              <a:pPr>
                <a:defRPr/>
              </a:pPr>
              <a:t>31</a:t>
            </a:fld>
            <a:endParaRPr lang="en-US" dirty="0"/>
          </a:p>
        </p:txBody>
      </p:sp>
      <p:sp>
        <p:nvSpPr>
          <p:cNvPr id="4" name="Content Placeholder 3"/>
          <p:cNvSpPr>
            <a:spLocks noGrp="1"/>
          </p:cNvSpPr>
          <p:nvPr>
            <p:ph sz="quarter" idx="13"/>
          </p:nvPr>
        </p:nvSpPr>
        <p:spPr/>
        <p:txBody>
          <a:bodyPr/>
          <a:lstStyle/>
          <a:p>
            <a:pPr lvl="0"/>
            <a:r>
              <a:rPr lang="en-US" sz="1400" dirty="0"/>
              <a:t>Amended §6311 (C) (relating to staff members of institutions, etc.) to require persons required to report under subsection (b) in the capacity as a member of the staff of a medical or other public or private institution, school, facility or agency, to report immediately in accordance with §6313 and immediately thereafter notify the person in charge of the institution, school, facility or agency or the designated agent of the person in charge.  </a:t>
            </a:r>
          </a:p>
          <a:p>
            <a:pPr marL="0" lvl="0" indent="0">
              <a:buNone/>
            </a:pPr>
            <a:endParaRPr lang="en-US" sz="1400" dirty="0"/>
          </a:p>
          <a:p>
            <a:pPr lvl="0"/>
            <a:r>
              <a:rPr lang="en-US" sz="1400" dirty="0"/>
              <a:t>Upon notification, the person in charge or the designated agent, if any, shall facilitate the cooperation of the institution, school, facility or agency with the investigation of the report.  Any intimidation, retaliation or obstruction in the investigation of the report is subject to the provisions of 18 PA.C.S. §4958 (relating to intimidation, retaliation or obstruction in child abuse cases). This chapter does not require more than one report from any such institution, school, facility or agency.</a:t>
            </a:r>
          </a:p>
          <a:p>
            <a:pPr lvl="0"/>
            <a:endParaRPr lang="en-US" sz="1400" dirty="0"/>
          </a:p>
          <a:p>
            <a:r>
              <a:rPr lang="en-US" sz="1400" dirty="0">
                <a:ea typeface="Calibri"/>
                <a:cs typeface="Times New Roman"/>
              </a:rPr>
              <a:t>Amended § 6346 (relating to will failure to cooperate) to increase the penalties for willful failure to cooperate with the department or a county agency when investigating a report of suspected child abuse to a misdemeanor of the third degree for the first violation and a misdemeanor of the second degree for subsequent violation.</a:t>
            </a:r>
          </a:p>
          <a:p>
            <a:pPr marL="0" lvl="0" indent="0">
              <a:buNone/>
            </a:pPr>
            <a:endParaRPr lang="en-US" sz="1400" dirty="0"/>
          </a:p>
          <a:p>
            <a:r>
              <a:rPr lang="en-US" sz="1400" dirty="0"/>
              <a:t>Repealed Subchapter C.1 relating to student abuse</a:t>
            </a:r>
          </a:p>
          <a:p>
            <a:endParaRPr lang="en-US" sz="1400" dirty="0"/>
          </a:p>
          <a:p>
            <a:pPr marL="0" indent="0">
              <a:buNone/>
            </a:pPr>
            <a:r>
              <a:rPr lang="en-US" sz="1400" dirty="0"/>
              <a:t>Effective December 31, 2014</a:t>
            </a:r>
          </a:p>
          <a:p>
            <a:endParaRPr lang="en-US" dirty="0"/>
          </a:p>
        </p:txBody>
      </p:sp>
      <p:sp>
        <p:nvSpPr>
          <p:cNvPr id="5" name="Title 4"/>
          <p:cNvSpPr>
            <a:spLocks noGrp="1"/>
          </p:cNvSpPr>
          <p:nvPr>
            <p:ph type="title"/>
          </p:nvPr>
        </p:nvSpPr>
        <p:spPr/>
        <p:txBody>
          <a:bodyPr/>
          <a:lstStyle/>
          <a:p>
            <a:r>
              <a:rPr lang="en-US" sz="1800" dirty="0" smtClean="0"/>
              <a:t>Reporting </a:t>
            </a:r>
            <a:r>
              <a:rPr lang="en-US" sz="1800" dirty="0"/>
              <a:t>of Child Abuse by School Employees </a:t>
            </a:r>
            <a:r>
              <a:rPr lang="en-US" dirty="0"/>
              <a:t/>
            </a:r>
            <a:br>
              <a:rPr lang="en-US" dirty="0"/>
            </a:br>
            <a:endParaRPr lang="en-US" dirty="0"/>
          </a:p>
        </p:txBody>
      </p:sp>
    </p:spTree>
    <p:extLst>
      <p:ext uri="{BB962C8B-B14F-4D97-AF65-F5344CB8AC3E}">
        <p14:creationId xmlns:p14="http://schemas.microsoft.com/office/powerpoint/2010/main" val="2492510061"/>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fld id="{5D3DA26C-6B63-49B3-AD9F-F13B143260BF}" type="datetime1">
              <a:rPr lang="en-US" smtClean="0"/>
              <a:t>12/2/2014</a:t>
            </a:fld>
            <a:endParaRPr lang="en-US" dirty="0"/>
          </a:p>
        </p:txBody>
      </p:sp>
      <p:sp>
        <p:nvSpPr>
          <p:cNvPr id="3" name="Slide Number Placeholder 2"/>
          <p:cNvSpPr>
            <a:spLocks noGrp="1"/>
          </p:cNvSpPr>
          <p:nvPr>
            <p:ph type="sldNum" sz="quarter" idx="12"/>
          </p:nvPr>
        </p:nvSpPr>
        <p:spPr/>
        <p:txBody>
          <a:bodyPr/>
          <a:lstStyle/>
          <a:p>
            <a:pPr>
              <a:defRPr/>
            </a:pPr>
            <a:fld id="{9C10EB89-1475-4332-AC66-2657F847E4F2}" type="slidenum">
              <a:rPr lang="en-US" smtClean="0"/>
              <a:pPr>
                <a:defRPr/>
              </a:pPr>
              <a:t>32</a:t>
            </a:fld>
            <a:endParaRPr lang="en-US" dirty="0"/>
          </a:p>
        </p:txBody>
      </p:sp>
      <p:sp>
        <p:nvSpPr>
          <p:cNvPr id="4" name="Content Placeholder 3"/>
          <p:cNvSpPr>
            <a:spLocks noGrp="1"/>
          </p:cNvSpPr>
          <p:nvPr>
            <p:ph sz="quarter" idx="13"/>
          </p:nvPr>
        </p:nvSpPr>
        <p:spPr/>
        <p:txBody>
          <a:bodyPr/>
          <a:lstStyle/>
          <a:p>
            <a:pPr lvl="0">
              <a:lnSpc>
                <a:spcPct val="115000"/>
              </a:lnSpc>
              <a:spcBef>
                <a:spcPts val="0"/>
              </a:spcBef>
              <a:spcAft>
                <a:spcPts val="0"/>
              </a:spcAft>
              <a:buFont typeface="Symbol"/>
              <a:buChar char=""/>
            </a:pPr>
            <a:r>
              <a:rPr lang="en-US" sz="1400" dirty="0">
                <a:ea typeface="Calibri"/>
                <a:cs typeface="Times New Roman"/>
              </a:rPr>
              <a:t>Amended §6312 (relating to persons encouraged to report suspected child abuse) to clarify that any person may make an oral or written report of suspected child abuse, which may be submitted electronically, or cause a report of suspected child abuse to be made to the department, county agency or law enforcement if that person has reasonable cause to suspect that a child is a victim of child abuse. </a:t>
            </a:r>
          </a:p>
          <a:p>
            <a:pPr marR="457200" lvl="0">
              <a:lnSpc>
                <a:spcPct val="115000"/>
              </a:lnSpc>
              <a:spcBef>
                <a:spcPts val="0"/>
              </a:spcBef>
              <a:spcAft>
                <a:spcPts val="0"/>
              </a:spcAft>
              <a:buFont typeface="Symbol"/>
              <a:buChar char=""/>
            </a:pPr>
            <a:endParaRPr lang="en-US" sz="1400" dirty="0">
              <a:ea typeface="Calibri"/>
              <a:cs typeface="Times New Roman"/>
            </a:endParaRPr>
          </a:p>
          <a:p>
            <a:pPr marR="457200" lvl="0">
              <a:lnSpc>
                <a:spcPct val="115000"/>
              </a:lnSpc>
              <a:spcBef>
                <a:spcPts val="0"/>
              </a:spcBef>
              <a:spcAft>
                <a:spcPts val="0"/>
              </a:spcAft>
              <a:buFont typeface="Symbol"/>
              <a:buChar char=""/>
            </a:pPr>
            <a:r>
              <a:rPr lang="en-US" sz="1400" dirty="0">
                <a:ea typeface="Calibri"/>
                <a:cs typeface="Times New Roman"/>
              </a:rPr>
              <a:t>Amended §6313 (a) (relating to report by mandated reporter) to clarify that a mandated reporter:</a:t>
            </a:r>
          </a:p>
          <a:p>
            <a:pPr marR="457200" lvl="1">
              <a:lnSpc>
                <a:spcPct val="115000"/>
              </a:lnSpc>
              <a:spcBef>
                <a:spcPts val="0"/>
              </a:spcBef>
              <a:spcAft>
                <a:spcPts val="0"/>
              </a:spcAft>
              <a:buFont typeface="Symbol"/>
              <a:buChar char=""/>
            </a:pPr>
            <a:r>
              <a:rPr lang="en-US" sz="1400" dirty="0">
                <a:ea typeface="Calibri"/>
                <a:cs typeface="Times New Roman"/>
              </a:rPr>
              <a:t>Shall immediately make an oral report of suspected child abuse to the department via the statewide toll-free telephone number under Section 6332 (relating to establishment of statewide toll-free telephone number) or a written report using electronic technologies under Section 6305 (relating to electronic reporting).</a:t>
            </a:r>
          </a:p>
          <a:p>
            <a:pPr marR="457200" lvl="1">
              <a:lnSpc>
                <a:spcPct val="115000"/>
              </a:lnSpc>
              <a:spcBef>
                <a:spcPts val="0"/>
              </a:spcBef>
              <a:spcAft>
                <a:spcPts val="0"/>
              </a:spcAft>
              <a:buFont typeface="Symbol"/>
              <a:buChar char=""/>
              <a:tabLst>
                <a:tab pos="914400" algn="l"/>
                <a:tab pos="1371600" algn="l"/>
              </a:tabLst>
            </a:pPr>
            <a:r>
              <a:rPr lang="en-US" sz="1400" dirty="0">
                <a:ea typeface="Calibri"/>
                <a:cs typeface="Times New Roman"/>
              </a:rPr>
              <a:t>Making an oral report of suspected child abuse shall also make a written report, which may be submitted electronically, within 48 hours to the department or county agency assigned to the case in a manner and format prescribed by the department.</a:t>
            </a:r>
          </a:p>
          <a:p>
            <a:pPr marR="457200" lvl="1">
              <a:lnSpc>
                <a:spcPct val="115000"/>
              </a:lnSpc>
              <a:spcBef>
                <a:spcPts val="0"/>
              </a:spcBef>
              <a:spcAft>
                <a:spcPts val="0"/>
              </a:spcAft>
              <a:buFont typeface="Symbol"/>
              <a:buChar char=""/>
              <a:tabLst>
                <a:tab pos="914400" algn="l"/>
                <a:tab pos="1371600" algn="l"/>
              </a:tabLst>
            </a:pPr>
            <a:r>
              <a:rPr lang="en-US" sz="1400" dirty="0">
                <a:ea typeface="Calibri"/>
                <a:cs typeface="Times New Roman"/>
              </a:rPr>
              <a:t>The failure of the mandated reporter to file the report under paragraph (2) shall not relieve the county agency from any duty under this chapter, and the county agency shall proceed as though the mandated reporter complied with paragraph (2).</a:t>
            </a:r>
          </a:p>
        </p:txBody>
      </p:sp>
      <p:sp>
        <p:nvSpPr>
          <p:cNvPr id="5" name="Title 4"/>
          <p:cNvSpPr>
            <a:spLocks noGrp="1"/>
          </p:cNvSpPr>
          <p:nvPr>
            <p:ph type="title"/>
          </p:nvPr>
        </p:nvSpPr>
        <p:spPr/>
        <p:txBody>
          <a:bodyPr/>
          <a:lstStyle/>
          <a:p>
            <a:pPr lvl="1" algn="l"/>
            <a:r>
              <a:rPr lang="en-US" sz="2400" dirty="0">
                <a:solidFill>
                  <a:schemeClr val="bg1"/>
                </a:solidFill>
              </a:rPr>
              <a:t>Mandated Reporters</a:t>
            </a:r>
            <a:br>
              <a:rPr lang="en-US" sz="2400" dirty="0">
                <a:solidFill>
                  <a:schemeClr val="bg1"/>
                </a:solidFill>
              </a:rPr>
            </a:br>
            <a:endParaRPr lang="en-US" dirty="0"/>
          </a:p>
        </p:txBody>
      </p:sp>
    </p:spTree>
    <p:extLst>
      <p:ext uri="{BB962C8B-B14F-4D97-AF65-F5344CB8AC3E}">
        <p14:creationId xmlns:p14="http://schemas.microsoft.com/office/powerpoint/2010/main" val="217123853"/>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fld id="{5D3DA26C-6B63-49B3-AD9F-F13B143260BF}" type="datetime1">
              <a:rPr lang="en-US" smtClean="0"/>
              <a:t>12/2/2014</a:t>
            </a:fld>
            <a:endParaRPr lang="en-US" dirty="0"/>
          </a:p>
        </p:txBody>
      </p:sp>
      <p:sp>
        <p:nvSpPr>
          <p:cNvPr id="3" name="Slide Number Placeholder 2"/>
          <p:cNvSpPr>
            <a:spLocks noGrp="1"/>
          </p:cNvSpPr>
          <p:nvPr>
            <p:ph type="sldNum" sz="quarter" idx="12"/>
          </p:nvPr>
        </p:nvSpPr>
        <p:spPr/>
        <p:txBody>
          <a:bodyPr/>
          <a:lstStyle/>
          <a:p>
            <a:pPr>
              <a:defRPr/>
            </a:pPr>
            <a:fld id="{9C10EB89-1475-4332-AC66-2657F847E4F2}" type="slidenum">
              <a:rPr lang="en-US" smtClean="0"/>
              <a:pPr>
                <a:defRPr/>
              </a:pPr>
              <a:t>33</a:t>
            </a:fld>
            <a:endParaRPr lang="en-US" dirty="0"/>
          </a:p>
        </p:txBody>
      </p:sp>
      <p:sp>
        <p:nvSpPr>
          <p:cNvPr id="4" name="Content Placeholder 3"/>
          <p:cNvSpPr>
            <a:spLocks noGrp="1"/>
          </p:cNvSpPr>
          <p:nvPr>
            <p:ph sz="quarter" idx="13"/>
          </p:nvPr>
        </p:nvSpPr>
        <p:spPr/>
        <p:txBody>
          <a:bodyPr/>
          <a:lstStyle/>
          <a:p>
            <a:pPr marR="457200" lvl="0">
              <a:lnSpc>
                <a:spcPct val="115000"/>
              </a:lnSpc>
              <a:spcBef>
                <a:spcPts val="0"/>
              </a:spcBef>
              <a:spcAft>
                <a:spcPts val="0"/>
              </a:spcAft>
              <a:buFont typeface="Symbol"/>
              <a:buChar char=""/>
              <a:tabLst>
                <a:tab pos="57150" algn="l"/>
                <a:tab pos="914400" algn="l"/>
                <a:tab pos="1371600" algn="l"/>
              </a:tabLst>
            </a:pPr>
            <a:r>
              <a:rPr lang="en-US" sz="1600" dirty="0">
                <a:ea typeface="Calibri"/>
                <a:cs typeface="Times New Roman"/>
              </a:rPr>
              <a:t>Amended §6313 (b) (relating to contents of a report) to state that a written report of suspected child abuse, which may be submitted electronically, shall also include the following additional information, if known:</a:t>
            </a:r>
          </a:p>
          <a:p>
            <a:pPr marR="457200" lvl="2">
              <a:lnSpc>
                <a:spcPct val="115000"/>
              </a:lnSpc>
              <a:spcBef>
                <a:spcPts val="0"/>
              </a:spcBef>
              <a:spcAft>
                <a:spcPts val="0"/>
              </a:spcAft>
              <a:buFont typeface="Symbol"/>
              <a:buChar char=""/>
              <a:tabLst>
                <a:tab pos="914400" algn="l"/>
                <a:tab pos="1371600" algn="l"/>
              </a:tabLst>
            </a:pPr>
            <a:r>
              <a:rPr lang="en-US" sz="1600" dirty="0">
                <a:ea typeface="Calibri"/>
                <a:cs typeface="Times New Roman"/>
              </a:rPr>
              <a:t>The name, telephone number and email address of the person making the report.</a:t>
            </a:r>
          </a:p>
          <a:p>
            <a:pPr marR="457200" lvl="2">
              <a:lnSpc>
                <a:spcPct val="115000"/>
              </a:lnSpc>
              <a:spcBef>
                <a:spcPts val="0"/>
              </a:spcBef>
              <a:spcAft>
                <a:spcPts val="0"/>
              </a:spcAft>
              <a:buFont typeface="Symbol"/>
              <a:buChar char=""/>
              <a:tabLst>
                <a:tab pos="914400" algn="l"/>
                <a:tab pos="1371600" algn="l"/>
              </a:tabLst>
            </a:pPr>
            <a:r>
              <a:rPr lang="en-US" sz="1600" dirty="0">
                <a:ea typeface="Calibri"/>
                <a:cs typeface="Times New Roman"/>
              </a:rPr>
              <a:t>The actions taken by the person making the report, including those actions taken under sections 6314 (relating to photographs, medical tests and X-rays of child subject to report), 6315 (relating to taking child into protective custody), 6316 (relating to admission to private and public hospitals) or 6317 (relating to mandatory reporting and postmortem investigation of deaths). </a:t>
            </a:r>
          </a:p>
          <a:p>
            <a:pPr marR="457200" lvl="2">
              <a:lnSpc>
                <a:spcPct val="115000"/>
              </a:lnSpc>
              <a:spcBef>
                <a:spcPts val="0"/>
              </a:spcBef>
              <a:spcAft>
                <a:spcPts val="0"/>
              </a:spcAft>
              <a:buFont typeface="Symbol"/>
              <a:buChar char=""/>
              <a:tabLst>
                <a:tab pos="914400" algn="l"/>
                <a:tab pos="1371600" algn="l"/>
              </a:tabLst>
            </a:pPr>
            <a:r>
              <a:rPr lang="en-US" sz="1600" dirty="0">
                <a:ea typeface="Calibri"/>
                <a:cs typeface="Times New Roman"/>
              </a:rPr>
              <a:t>Any other information required by Federal law or regulation.</a:t>
            </a:r>
          </a:p>
          <a:p>
            <a:pPr marR="457200" lvl="0">
              <a:lnSpc>
                <a:spcPct val="115000"/>
              </a:lnSpc>
              <a:spcBef>
                <a:spcPts val="0"/>
              </a:spcBef>
              <a:spcAft>
                <a:spcPts val="0"/>
              </a:spcAft>
              <a:buFont typeface="Symbol"/>
              <a:buChar char=""/>
              <a:tabLst>
                <a:tab pos="57150" algn="l"/>
                <a:tab pos="914400" algn="l"/>
                <a:tab pos="1371600" algn="l"/>
              </a:tabLst>
            </a:pPr>
            <a:endParaRPr lang="en-US" sz="1600" dirty="0">
              <a:ea typeface="Calibri"/>
              <a:cs typeface="Times New Roman"/>
            </a:endParaRPr>
          </a:p>
          <a:p>
            <a:pPr marR="457200">
              <a:lnSpc>
                <a:spcPct val="115000"/>
              </a:lnSpc>
              <a:spcBef>
                <a:spcPts val="0"/>
              </a:spcBef>
              <a:spcAft>
                <a:spcPts val="0"/>
              </a:spcAft>
              <a:buFont typeface="Symbol"/>
              <a:buChar char=""/>
              <a:tabLst>
                <a:tab pos="57150" algn="l"/>
                <a:tab pos="914400" algn="l"/>
                <a:tab pos="1371600" algn="l"/>
              </a:tabLst>
            </a:pPr>
            <a:r>
              <a:rPr lang="en-US" sz="1600" dirty="0">
                <a:ea typeface="Calibri"/>
                <a:cs typeface="Times New Roman"/>
              </a:rPr>
              <a:t>Added §6313 (e) to </a:t>
            </a:r>
            <a:r>
              <a:rPr lang="en-US" sz="1600" dirty="0" smtClean="0">
                <a:ea typeface="Calibri"/>
                <a:cs typeface="Times New Roman"/>
              </a:rPr>
              <a:t>c</a:t>
            </a:r>
            <a:r>
              <a:rPr lang="en-US" sz="1600" dirty="0" smtClean="0"/>
              <a:t>onfirm </a:t>
            </a:r>
            <a:r>
              <a:rPr lang="en-US" sz="1600" dirty="0"/>
              <a:t>that a Mandated Reporter who makes a report of suspected child abuse or crime against a child is not in violation of the Mental Health Procedures </a:t>
            </a:r>
            <a:r>
              <a:rPr lang="en-US" sz="1600" dirty="0" smtClean="0"/>
              <a:t>Act.</a:t>
            </a:r>
            <a:endParaRPr lang="en-US" sz="1600" dirty="0"/>
          </a:p>
          <a:p>
            <a:pPr marL="0" indent="0">
              <a:buNone/>
            </a:pPr>
            <a:endParaRPr lang="en-US" dirty="0"/>
          </a:p>
        </p:txBody>
      </p:sp>
      <p:sp>
        <p:nvSpPr>
          <p:cNvPr id="5" name="Title 4"/>
          <p:cNvSpPr>
            <a:spLocks noGrp="1"/>
          </p:cNvSpPr>
          <p:nvPr>
            <p:ph type="title"/>
          </p:nvPr>
        </p:nvSpPr>
        <p:spPr/>
        <p:txBody>
          <a:bodyPr/>
          <a:lstStyle/>
          <a:p>
            <a:pPr lvl="1" algn="l"/>
            <a:r>
              <a:rPr lang="en-US" sz="2400" dirty="0">
                <a:solidFill>
                  <a:schemeClr val="bg1"/>
                </a:solidFill>
              </a:rPr>
              <a:t>Mandated Reporters</a:t>
            </a:r>
            <a:br>
              <a:rPr lang="en-US" sz="2400" dirty="0">
                <a:solidFill>
                  <a:schemeClr val="bg1"/>
                </a:solidFill>
              </a:rPr>
            </a:br>
            <a:endParaRPr lang="en-US" dirty="0"/>
          </a:p>
        </p:txBody>
      </p:sp>
    </p:spTree>
    <p:extLst>
      <p:ext uri="{BB962C8B-B14F-4D97-AF65-F5344CB8AC3E}">
        <p14:creationId xmlns:p14="http://schemas.microsoft.com/office/powerpoint/2010/main" val="2510175774"/>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fld id="{5D3DA26C-6B63-49B3-AD9F-F13B143260BF}" type="datetime1">
              <a:rPr lang="en-US" smtClean="0"/>
              <a:t>12/2/2014</a:t>
            </a:fld>
            <a:endParaRPr lang="en-US" dirty="0"/>
          </a:p>
        </p:txBody>
      </p:sp>
      <p:sp>
        <p:nvSpPr>
          <p:cNvPr id="3" name="Slide Number Placeholder 2"/>
          <p:cNvSpPr>
            <a:spLocks noGrp="1"/>
          </p:cNvSpPr>
          <p:nvPr>
            <p:ph type="sldNum" sz="quarter" idx="12"/>
          </p:nvPr>
        </p:nvSpPr>
        <p:spPr/>
        <p:txBody>
          <a:bodyPr/>
          <a:lstStyle/>
          <a:p>
            <a:pPr>
              <a:defRPr/>
            </a:pPr>
            <a:fld id="{9C10EB89-1475-4332-AC66-2657F847E4F2}" type="slidenum">
              <a:rPr lang="en-US" smtClean="0"/>
              <a:pPr>
                <a:defRPr/>
              </a:pPr>
              <a:t>34</a:t>
            </a:fld>
            <a:endParaRPr lang="en-US" dirty="0"/>
          </a:p>
        </p:txBody>
      </p:sp>
      <p:sp>
        <p:nvSpPr>
          <p:cNvPr id="4" name="Content Placeholder 3"/>
          <p:cNvSpPr>
            <a:spLocks noGrp="1"/>
          </p:cNvSpPr>
          <p:nvPr>
            <p:ph sz="quarter" idx="13"/>
          </p:nvPr>
        </p:nvSpPr>
        <p:spPr>
          <a:xfrm>
            <a:off x="457200" y="1828800"/>
            <a:ext cx="8153400" cy="3200400"/>
          </a:xfrm>
        </p:spPr>
        <p:txBody>
          <a:bodyPr/>
          <a:lstStyle/>
          <a:p>
            <a:pPr lvl="0"/>
            <a:r>
              <a:rPr lang="en-US" dirty="0">
                <a:ea typeface="Calibri"/>
                <a:cs typeface="Times New Roman"/>
              </a:rPr>
              <a:t>Amended §6314 (relating to photographs, medical tests and x-rays) to require information to be sent to the county agency at the time the written report is sent or within </a:t>
            </a:r>
            <a:r>
              <a:rPr lang="en-US" b="1" dirty="0">
                <a:ea typeface="Calibri"/>
                <a:cs typeface="Times New Roman"/>
              </a:rPr>
              <a:t>48 hours after the report is made by electronic technologies</a:t>
            </a:r>
            <a:r>
              <a:rPr lang="en-US" dirty="0">
                <a:ea typeface="Calibri"/>
                <a:cs typeface="Times New Roman"/>
              </a:rPr>
              <a:t>. This section also allows for this information to be made available to law enforcement officials in the course of investigating cases pursuant to section 6340(a)(9) or (10).</a:t>
            </a:r>
          </a:p>
          <a:p>
            <a:pPr marL="0" indent="0">
              <a:buNone/>
            </a:pPr>
            <a:endParaRPr lang="en-US" dirty="0"/>
          </a:p>
        </p:txBody>
      </p:sp>
      <p:sp>
        <p:nvSpPr>
          <p:cNvPr id="5" name="Title 4"/>
          <p:cNvSpPr>
            <a:spLocks noGrp="1"/>
          </p:cNvSpPr>
          <p:nvPr>
            <p:ph type="title"/>
          </p:nvPr>
        </p:nvSpPr>
        <p:spPr/>
        <p:txBody>
          <a:bodyPr/>
          <a:lstStyle/>
          <a:p>
            <a:pPr lvl="1" algn="l"/>
            <a:r>
              <a:rPr lang="en-US" sz="2400" dirty="0">
                <a:solidFill>
                  <a:schemeClr val="bg1"/>
                </a:solidFill>
              </a:rPr>
              <a:t>Mandated Reporters</a:t>
            </a:r>
            <a:br>
              <a:rPr lang="en-US" sz="2400" dirty="0">
                <a:solidFill>
                  <a:schemeClr val="bg1"/>
                </a:solidFill>
              </a:rPr>
            </a:br>
            <a:endParaRPr lang="en-US" dirty="0"/>
          </a:p>
        </p:txBody>
      </p:sp>
    </p:spTree>
    <p:extLst>
      <p:ext uri="{BB962C8B-B14F-4D97-AF65-F5344CB8AC3E}">
        <p14:creationId xmlns:p14="http://schemas.microsoft.com/office/powerpoint/2010/main" val="2996236909"/>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fld id="{5D3DA26C-6B63-49B3-AD9F-F13B143260BF}" type="datetime1">
              <a:rPr lang="en-US" smtClean="0"/>
              <a:t>12/2/2014</a:t>
            </a:fld>
            <a:endParaRPr lang="en-US" dirty="0"/>
          </a:p>
        </p:txBody>
      </p:sp>
      <p:sp>
        <p:nvSpPr>
          <p:cNvPr id="3" name="Slide Number Placeholder 2"/>
          <p:cNvSpPr>
            <a:spLocks noGrp="1"/>
          </p:cNvSpPr>
          <p:nvPr>
            <p:ph type="sldNum" sz="quarter" idx="12"/>
          </p:nvPr>
        </p:nvSpPr>
        <p:spPr/>
        <p:txBody>
          <a:bodyPr/>
          <a:lstStyle/>
          <a:p>
            <a:pPr>
              <a:defRPr/>
            </a:pPr>
            <a:fld id="{9C10EB89-1475-4332-AC66-2657F847E4F2}" type="slidenum">
              <a:rPr lang="en-US" smtClean="0"/>
              <a:pPr>
                <a:defRPr/>
              </a:pPr>
              <a:t>35</a:t>
            </a:fld>
            <a:endParaRPr lang="en-US" dirty="0"/>
          </a:p>
        </p:txBody>
      </p:sp>
      <p:sp>
        <p:nvSpPr>
          <p:cNvPr id="4" name="Content Placeholder 3"/>
          <p:cNvSpPr>
            <a:spLocks noGrp="1"/>
          </p:cNvSpPr>
          <p:nvPr>
            <p:ph sz="quarter" idx="13"/>
          </p:nvPr>
        </p:nvSpPr>
        <p:spPr>
          <a:xfrm>
            <a:off x="457200" y="1143000"/>
            <a:ext cx="8153400" cy="4953000"/>
          </a:xfrm>
        </p:spPr>
        <p:txBody>
          <a:bodyPr/>
          <a:lstStyle/>
          <a:p>
            <a:pPr marR="457200" lvl="0">
              <a:lnSpc>
                <a:spcPct val="115000"/>
              </a:lnSpc>
              <a:spcBef>
                <a:spcPts val="0"/>
              </a:spcBef>
              <a:spcAft>
                <a:spcPts val="0"/>
              </a:spcAft>
              <a:buFont typeface="Symbol"/>
              <a:buChar char=""/>
              <a:tabLst>
                <a:tab pos="57150" algn="l"/>
                <a:tab pos="914400" algn="l"/>
                <a:tab pos="1371600" algn="l"/>
              </a:tabLst>
            </a:pPr>
            <a:r>
              <a:rPr lang="en-US" sz="1400" dirty="0">
                <a:ea typeface="Calibri"/>
                <a:cs typeface="Times New Roman"/>
              </a:rPr>
              <a:t>Amended Section §6383 (related to education and training) to require the department to provide information to mandated and permissive reporters related to the recognition and reporting of child abuse on its Internet website in forms, including, but not limited to, the following:</a:t>
            </a:r>
          </a:p>
          <a:p>
            <a:pPr lvl="2">
              <a:lnSpc>
                <a:spcPct val="115000"/>
              </a:lnSpc>
              <a:spcBef>
                <a:spcPts val="0"/>
              </a:spcBef>
              <a:spcAft>
                <a:spcPts val="0"/>
              </a:spcAft>
              <a:buFont typeface="Symbol"/>
              <a:buChar char=""/>
            </a:pPr>
            <a:r>
              <a:rPr lang="en-US" sz="1400" dirty="0">
                <a:ea typeface="Calibri"/>
                <a:cs typeface="Times New Roman"/>
              </a:rPr>
              <a:t>Website content.</a:t>
            </a:r>
          </a:p>
          <a:p>
            <a:pPr lvl="2">
              <a:lnSpc>
                <a:spcPct val="115000"/>
              </a:lnSpc>
              <a:spcBef>
                <a:spcPts val="0"/>
              </a:spcBef>
              <a:spcAft>
                <a:spcPts val="0"/>
              </a:spcAft>
              <a:buFont typeface="Symbol"/>
              <a:buChar char=""/>
            </a:pPr>
            <a:r>
              <a:rPr lang="en-US" sz="1400" dirty="0">
                <a:ea typeface="Calibri"/>
                <a:cs typeface="Times New Roman"/>
              </a:rPr>
              <a:t>Printable booklets and brochures.</a:t>
            </a:r>
          </a:p>
          <a:p>
            <a:pPr lvl="2">
              <a:lnSpc>
                <a:spcPct val="115000"/>
              </a:lnSpc>
              <a:spcBef>
                <a:spcPts val="0"/>
              </a:spcBef>
              <a:spcAft>
                <a:spcPts val="0"/>
              </a:spcAft>
              <a:buFont typeface="Symbol"/>
              <a:buChar char=""/>
            </a:pPr>
            <a:r>
              <a:rPr lang="en-US" sz="1400" dirty="0">
                <a:ea typeface="Calibri"/>
                <a:cs typeface="Times New Roman"/>
              </a:rPr>
              <a:t>Educational videos.</a:t>
            </a:r>
          </a:p>
          <a:p>
            <a:pPr lvl="2">
              <a:lnSpc>
                <a:spcPct val="115000"/>
              </a:lnSpc>
              <a:spcBef>
                <a:spcPts val="0"/>
              </a:spcBef>
              <a:spcAft>
                <a:spcPts val="0"/>
              </a:spcAft>
              <a:buFont typeface="Symbol"/>
              <a:buChar char=""/>
            </a:pPr>
            <a:r>
              <a:rPr lang="en-US" sz="1400" dirty="0">
                <a:ea typeface="Calibri"/>
                <a:cs typeface="Times New Roman"/>
              </a:rPr>
              <a:t>Internet-based interactive training exercises.</a:t>
            </a:r>
          </a:p>
          <a:p>
            <a:pPr marL="800100" marR="0" indent="0">
              <a:lnSpc>
                <a:spcPct val="115000"/>
              </a:lnSpc>
              <a:spcBef>
                <a:spcPts val="0"/>
              </a:spcBef>
              <a:spcAft>
                <a:spcPts val="0"/>
              </a:spcAft>
              <a:buNone/>
            </a:pPr>
            <a:r>
              <a:rPr lang="en-US" sz="1400" dirty="0">
                <a:ea typeface="Calibri"/>
                <a:cs typeface="Times New Roman"/>
              </a:rPr>
              <a:t> </a:t>
            </a:r>
          </a:p>
          <a:p>
            <a:pPr lvl="1">
              <a:lnSpc>
                <a:spcPct val="115000"/>
              </a:lnSpc>
              <a:spcBef>
                <a:spcPts val="0"/>
              </a:spcBef>
              <a:spcAft>
                <a:spcPts val="0"/>
              </a:spcAft>
              <a:buFont typeface="Symbol"/>
              <a:buChar char=""/>
            </a:pPr>
            <a:r>
              <a:rPr lang="en-US" sz="1400" dirty="0">
                <a:ea typeface="Calibri"/>
                <a:cs typeface="Times New Roman"/>
              </a:rPr>
              <a:t>Information shall be pertinent to both mandated and permissive reporters and shall address topics, including, but not limited to:</a:t>
            </a:r>
          </a:p>
          <a:p>
            <a:pPr lvl="2">
              <a:lnSpc>
                <a:spcPct val="115000"/>
              </a:lnSpc>
              <a:spcBef>
                <a:spcPts val="0"/>
              </a:spcBef>
              <a:spcAft>
                <a:spcPts val="0"/>
              </a:spcAft>
              <a:buFont typeface="Symbol"/>
              <a:buChar char=""/>
            </a:pPr>
            <a:r>
              <a:rPr lang="en-US" sz="1400" dirty="0">
                <a:ea typeface="Calibri"/>
                <a:cs typeface="Times New Roman"/>
              </a:rPr>
              <a:t>Conduct constituting child abuse under this chapter.</a:t>
            </a:r>
          </a:p>
          <a:p>
            <a:pPr lvl="3">
              <a:lnSpc>
                <a:spcPct val="115000"/>
              </a:lnSpc>
              <a:spcBef>
                <a:spcPts val="0"/>
              </a:spcBef>
              <a:spcAft>
                <a:spcPts val="0"/>
              </a:spcAft>
              <a:buFont typeface="Symbol"/>
              <a:buChar char=""/>
            </a:pPr>
            <a:r>
              <a:rPr lang="en-US" sz="1400" dirty="0">
                <a:ea typeface="Calibri"/>
                <a:cs typeface="Times New Roman"/>
              </a:rPr>
              <a:t>Persons classified as mandated reporters.</a:t>
            </a:r>
          </a:p>
          <a:p>
            <a:pPr lvl="3">
              <a:lnSpc>
                <a:spcPct val="115000"/>
              </a:lnSpc>
              <a:spcBef>
                <a:spcPts val="0"/>
              </a:spcBef>
              <a:spcAft>
                <a:spcPts val="0"/>
              </a:spcAft>
              <a:buFont typeface="Symbol"/>
              <a:buChar char=""/>
            </a:pPr>
            <a:r>
              <a:rPr lang="en-US" sz="1400" dirty="0">
                <a:ea typeface="Calibri"/>
                <a:cs typeface="Times New Roman"/>
              </a:rPr>
              <a:t>Reporting requirements and procedures.</a:t>
            </a:r>
          </a:p>
          <a:p>
            <a:pPr lvl="3">
              <a:lnSpc>
                <a:spcPct val="115000"/>
              </a:lnSpc>
              <a:spcBef>
                <a:spcPts val="0"/>
              </a:spcBef>
              <a:spcAft>
                <a:spcPts val="0"/>
              </a:spcAft>
              <a:buFont typeface="Symbol"/>
              <a:buChar char=""/>
            </a:pPr>
            <a:r>
              <a:rPr lang="en-US" sz="1400" dirty="0">
                <a:ea typeface="Calibri"/>
                <a:cs typeface="Times New Roman"/>
              </a:rPr>
              <a:t>The basis for making a report of suspected child abuse.</a:t>
            </a:r>
          </a:p>
          <a:p>
            <a:pPr lvl="3">
              <a:lnSpc>
                <a:spcPct val="115000"/>
              </a:lnSpc>
              <a:spcBef>
                <a:spcPts val="0"/>
              </a:spcBef>
              <a:spcAft>
                <a:spcPts val="0"/>
              </a:spcAft>
              <a:buFont typeface="Symbol"/>
              <a:buChar char=""/>
            </a:pPr>
            <a:r>
              <a:rPr lang="en-US" sz="1400" dirty="0">
                <a:ea typeface="Calibri"/>
                <a:cs typeface="Times New Roman"/>
              </a:rPr>
              <a:t>Penalties for failure to report.</a:t>
            </a:r>
          </a:p>
          <a:p>
            <a:pPr lvl="3">
              <a:lnSpc>
                <a:spcPct val="115000"/>
              </a:lnSpc>
              <a:spcBef>
                <a:spcPts val="0"/>
              </a:spcBef>
              <a:spcAft>
                <a:spcPts val="0"/>
              </a:spcAft>
              <a:buFont typeface="Symbol"/>
              <a:buChar char=""/>
            </a:pPr>
            <a:r>
              <a:rPr lang="en-US" sz="1400" dirty="0">
                <a:ea typeface="Calibri"/>
                <a:cs typeface="Times New Roman"/>
              </a:rPr>
              <a:t>Background clearance requirements for individuals who work or volunteer with children.</a:t>
            </a:r>
          </a:p>
          <a:p>
            <a:pPr lvl="3">
              <a:lnSpc>
                <a:spcPct val="115000"/>
              </a:lnSpc>
              <a:spcBef>
                <a:spcPts val="0"/>
              </a:spcBef>
              <a:spcAft>
                <a:spcPts val="0"/>
              </a:spcAft>
              <a:buFont typeface="Symbol"/>
              <a:buChar char=""/>
            </a:pPr>
            <a:r>
              <a:rPr lang="en-US" sz="1400" dirty="0">
                <a:ea typeface="Calibri"/>
                <a:cs typeface="Times New Roman"/>
              </a:rPr>
              <a:t>Recognition of the signs and symptoms of child abuse.</a:t>
            </a:r>
          </a:p>
          <a:p>
            <a:pPr lvl="3">
              <a:lnSpc>
                <a:spcPct val="115000"/>
              </a:lnSpc>
              <a:spcBef>
                <a:spcPts val="0"/>
              </a:spcBef>
              <a:spcAft>
                <a:spcPts val="0"/>
              </a:spcAft>
              <a:buFont typeface="Symbol"/>
              <a:buChar char=""/>
            </a:pPr>
            <a:r>
              <a:rPr lang="en-US" sz="1400" dirty="0">
                <a:ea typeface="Calibri"/>
                <a:cs typeface="Times New Roman"/>
              </a:rPr>
              <a:t>Alternative resources to assist with concerns not related to child abuse.</a:t>
            </a:r>
          </a:p>
          <a:p>
            <a:endParaRPr lang="en-US" dirty="0"/>
          </a:p>
        </p:txBody>
      </p:sp>
      <p:sp>
        <p:nvSpPr>
          <p:cNvPr id="5" name="Title 4"/>
          <p:cNvSpPr>
            <a:spLocks noGrp="1"/>
          </p:cNvSpPr>
          <p:nvPr>
            <p:ph type="title"/>
          </p:nvPr>
        </p:nvSpPr>
        <p:spPr/>
        <p:txBody>
          <a:bodyPr/>
          <a:lstStyle/>
          <a:p>
            <a:pPr lvl="1" algn="l"/>
            <a:r>
              <a:rPr lang="en-US" sz="2400" dirty="0">
                <a:solidFill>
                  <a:schemeClr val="bg1"/>
                </a:solidFill>
              </a:rPr>
              <a:t>Mandated Reporters</a:t>
            </a:r>
            <a:br>
              <a:rPr lang="en-US" sz="2400" dirty="0">
                <a:solidFill>
                  <a:schemeClr val="bg1"/>
                </a:solidFill>
              </a:rPr>
            </a:br>
            <a:endParaRPr lang="en-US" dirty="0"/>
          </a:p>
        </p:txBody>
      </p:sp>
    </p:spTree>
    <p:extLst>
      <p:ext uri="{BB962C8B-B14F-4D97-AF65-F5344CB8AC3E}">
        <p14:creationId xmlns:p14="http://schemas.microsoft.com/office/powerpoint/2010/main" val="1994729422"/>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fld id="{5D3DA26C-6B63-49B3-AD9F-F13B143260BF}" type="datetime1">
              <a:rPr lang="en-US" smtClean="0"/>
              <a:t>12/2/2014</a:t>
            </a:fld>
            <a:endParaRPr lang="en-US" dirty="0"/>
          </a:p>
        </p:txBody>
      </p:sp>
      <p:sp>
        <p:nvSpPr>
          <p:cNvPr id="3" name="Slide Number Placeholder 2"/>
          <p:cNvSpPr>
            <a:spLocks noGrp="1"/>
          </p:cNvSpPr>
          <p:nvPr>
            <p:ph type="sldNum" sz="quarter" idx="12"/>
          </p:nvPr>
        </p:nvSpPr>
        <p:spPr/>
        <p:txBody>
          <a:bodyPr/>
          <a:lstStyle/>
          <a:p>
            <a:pPr>
              <a:defRPr/>
            </a:pPr>
            <a:fld id="{9C10EB89-1475-4332-AC66-2657F847E4F2}" type="slidenum">
              <a:rPr lang="en-US" smtClean="0"/>
              <a:pPr>
                <a:defRPr/>
              </a:pPr>
              <a:t>36</a:t>
            </a:fld>
            <a:endParaRPr lang="en-US" dirty="0"/>
          </a:p>
        </p:txBody>
      </p:sp>
      <p:sp>
        <p:nvSpPr>
          <p:cNvPr id="4" name="Content Placeholder 3"/>
          <p:cNvSpPr>
            <a:spLocks noGrp="1"/>
          </p:cNvSpPr>
          <p:nvPr>
            <p:ph sz="quarter" idx="13"/>
          </p:nvPr>
        </p:nvSpPr>
        <p:spPr>
          <a:xfrm>
            <a:off x="381000" y="1371600"/>
            <a:ext cx="8153400" cy="4724400"/>
          </a:xfrm>
        </p:spPr>
        <p:txBody>
          <a:bodyPr/>
          <a:lstStyle/>
          <a:p>
            <a:pPr lvl="1">
              <a:lnSpc>
                <a:spcPct val="115000"/>
              </a:lnSpc>
              <a:spcBef>
                <a:spcPts val="0"/>
              </a:spcBef>
              <a:spcAft>
                <a:spcPts val="0"/>
              </a:spcAft>
              <a:buFont typeface="Symbol"/>
              <a:buChar char=""/>
            </a:pPr>
            <a:r>
              <a:rPr lang="en-US" sz="1600" dirty="0">
                <a:solidFill>
                  <a:srgbClr val="000000"/>
                </a:solidFill>
                <a:ea typeface="Calibri"/>
                <a:cs typeface="Times New Roman"/>
              </a:rPr>
              <a:t>The department shall include the following with all certifications provided pursuant to §6344 (B) (2) (relating to information relating to prospective child-care personnel):</a:t>
            </a:r>
          </a:p>
          <a:p>
            <a:pPr lvl="2">
              <a:lnSpc>
                <a:spcPct val="115000"/>
              </a:lnSpc>
              <a:spcBef>
                <a:spcPts val="0"/>
              </a:spcBef>
              <a:spcAft>
                <a:spcPts val="0"/>
              </a:spcAft>
              <a:buFont typeface="Symbol"/>
              <a:buChar char=""/>
            </a:pPr>
            <a:r>
              <a:rPr lang="en-US" sz="1600" dirty="0">
                <a:solidFill>
                  <a:srgbClr val="000000"/>
                </a:solidFill>
                <a:ea typeface="Calibri"/>
                <a:cs typeface="Times New Roman"/>
              </a:rPr>
              <a:t>Information that certain persons are required by law to report suspected child abuse.</a:t>
            </a:r>
          </a:p>
          <a:p>
            <a:pPr lvl="2">
              <a:lnSpc>
                <a:spcPct val="115000"/>
              </a:lnSpc>
              <a:spcBef>
                <a:spcPts val="0"/>
              </a:spcBef>
              <a:spcAft>
                <a:spcPts val="0"/>
              </a:spcAft>
              <a:buFont typeface="Symbol"/>
              <a:buChar char=""/>
            </a:pPr>
            <a:r>
              <a:rPr lang="en-US" sz="1600" dirty="0">
                <a:solidFill>
                  <a:srgbClr val="000000"/>
                </a:solidFill>
                <a:ea typeface="Calibri"/>
                <a:cs typeface="Times New Roman"/>
              </a:rPr>
              <a:t>The Internet address where the information and guidance required by this subsection can be obtained.</a:t>
            </a:r>
          </a:p>
          <a:p>
            <a:pPr lvl="2">
              <a:lnSpc>
                <a:spcPct val="115000"/>
              </a:lnSpc>
              <a:spcBef>
                <a:spcPts val="0"/>
              </a:spcBef>
              <a:spcAft>
                <a:spcPts val="1000"/>
              </a:spcAft>
              <a:buFont typeface="Symbol"/>
              <a:buChar char=""/>
            </a:pPr>
            <a:r>
              <a:rPr lang="en-US" sz="1600" dirty="0">
                <a:solidFill>
                  <a:srgbClr val="000000"/>
                </a:solidFill>
                <a:ea typeface="Calibri"/>
                <a:cs typeface="Times New Roman"/>
              </a:rPr>
              <a:t>A telephone number and mailing address where guidance materials can be requested by individuals who cannot access the department’s Internet website.</a:t>
            </a:r>
          </a:p>
          <a:p>
            <a:pPr marL="0" marR="457200">
              <a:lnSpc>
                <a:spcPct val="115000"/>
              </a:lnSpc>
              <a:spcBef>
                <a:spcPts val="0"/>
              </a:spcBef>
              <a:spcAft>
                <a:spcPts val="0"/>
              </a:spcAft>
              <a:tabLst>
                <a:tab pos="57150" algn="l"/>
                <a:tab pos="914400" algn="l"/>
                <a:tab pos="1371600" algn="l"/>
              </a:tabLst>
            </a:pPr>
            <a:endParaRPr lang="en-US" sz="1800" dirty="0">
              <a:ea typeface="Calibri"/>
              <a:cs typeface="Times New Roman"/>
            </a:endParaRPr>
          </a:p>
          <a:p>
            <a:pPr marR="457200" lvl="0">
              <a:lnSpc>
                <a:spcPct val="115000"/>
              </a:lnSpc>
              <a:spcBef>
                <a:spcPts val="0"/>
              </a:spcBef>
              <a:spcAft>
                <a:spcPts val="0"/>
              </a:spcAft>
              <a:buFont typeface="Symbol"/>
              <a:buChar char=""/>
              <a:tabLst>
                <a:tab pos="57150" algn="l"/>
                <a:tab pos="914400" algn="l"/>
                <a:tab pos="1371600" algn="l"/>
              </a:tabLst>
            </a:pPr>
            <a:endParaRPr lang="en-US" sz="1600" dirty="0">
              <a:ea typeface="Calibri"/>
              <a:cs typeface="Times New Roman"/>
            </a:endParaRPr>
          </a:p>
          <a:p>
            <a:pPr lvl="0">
              <a:buNone/>
            </a:pPr>
            <a:endParaRPr lang="en-US" sz="1400" dirty="0"/>
          </a:p>
          <a:p>
            <a:pPr lvl="0">
              <a:buNone/>
            </a:pPr>
            <a:endParaRPr lang="en-US" sz="1600" dirty="0"/>
          </a:p>
          <a:p>
            <a:pPr lvl="0">
              <a:buNone/>
            </a:pPr>
            <a:r>
              <a:rPr lang="en-US" sz="1600" dirty="0"/>
              <a:t>Effective December 31, 2014</a:t>
            </a:r>
          </a:p>
          <a:p>
            <a:endParaRPr lang="en-US" dirty="0"/>
          </a:p>
        </p:txBody>
      </p:sp>
      <p:sp>
        <p:nvSpPr>
          <p:cNvPr id="5" name="Title 4"/>
          <p:cNvSpPr>
            <a:spLocks noGrp="1"/>
          </p:cNvSpPr>
          <p:nvPr>
            <p:ph type="title"/>
          </p:nvPr>
        </p:nvSpPr>
        <p:spPr/>
        <p:txBody>
          <a:bodyPr/>
          <a:lstStyle/>
          <a:p>
            <a:pPr lvl="1" algn="l"/>
            <a:r>
              <a:rPr lang="en-US" sz="2400" dirty="0">
                <a:solidFill>
                  <a:schemeClr val="bg1"/>
                </a:solidFill>
              </a:rPr>
              <a:t>Mandated Reporters</a:t>
            </a:r>
            <a:br>
              <a:rPr lang="en-US" sz="2400" dirty="0">
                <a:solidFill>
                  <a:schemeClr val="bg1"/>
                </a:solidFill>
              </a:rPr>
            </a:br>
            <a:endParaRPr lang="en-US" dirty="0"/>
          </a:p>
        </p:txBody>
      </p:sp>
    </p:spTree>
    <p:extLst>
      <p:ext uri="{BB962C8B-B14F-4D97-AF65-F5344CB8AC3E}">
        <p14:creationId xmlns:p14="http://schemas.microsoft.com/office/powerpoint/2010/main" val="2284069672"/>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fld id="{5D3DA26C-6B63-49B3-AD9F-F13B143260BF}" type="datetime1">
              <a:rPr lang="en-US" smtClean="0"/>
              <a:t>12/2/2014</a:t>
            </a:fld>
            <a:endParaRPr lang="en-US" dirty="0"/>
          </a:p>
        </p:txBody>
      </p:sp>
      <p:sp>
        <p:nvSpPr>
          <p:cNvPr id="3" name="Slide Number Placeholder 2"/>
          <p:cNvSpPr>
            <a:spLocks noGrp="1"/>
          </p:cNvSpPr>
          <p:nvPr>
            <p:ph type="sldNum" sz="quarter" idx="12"/>
          </p:nvPr>
        </p:nvSpPr>
        <p:spPr/>
        <p:txBody>
          <a:bodyPr/>
          <a:lstStyle/>
          <a:p>
            <a:pPr>
              <a:defRPr/>
            </a:pPr>
            <a:fld id="{9C10EB89-1475-4332-AC66-2657F847E4F2}" type="slidenum">
              <a:rPr lang="en-US" smtClean="0"/>
              <a:pPr>
                <a:defRPr/>
              </a:pPr>
              <a:t>37</a:t>
            </a:fld>
            <a:endParaRPr lang="en-US" dirty="0"/>
          </a:p>
        </p:txBody>
      </p:sp>
      <p:sp>
        <p:nvSpPr>
          <p:cNvPr id="4" name="Content Placeholder 3"/>
          <p:cNvSpPr>
            <a:spLocks noGrp="1"/>
          </p:cNvSpPr>
          <p:nvPr>
            <p:ph sz="quarter" idx="13"/>
          </p:nvPr>
        </p:nvSpPr>
        <p:spPr>
          <a:xfrm>
            <a:off x="457200" y="1295400"/>
            <a:ext cx="8153400" cy="4724400"/>
          </a:xfrm>
        </p:spPr>
        <p:txBody>
          <a:bodyPr/>
          <a:lstStyle/>
          <a:p>
            <a:pPr marR="457200" lvl="0">
              <a:lnSpc>
                <a:spcPct val="115000"/>
              </a:lnSpc>
              <a:spcBef>
                <a:spcPts val="0"/>
              </a:spcBef>
              <a:spcAft>
                <a:spcPts val="0"/>
              </a:spcAft>
              <a:buFont typeface="Symbol"/>
              <a:buChar char=""/>
              <a:tabLst>
                <a:tab pos="57150" algn="l"/>
                <a:tab pos="1371600" algn="l"/>
              </a:tabLst>
            </a:pPr>
            <a:r>
              <a:rPr lang="en-US" sz="1600" dirty="0">
                <a:ea typeface="Calibri"/>
                <a:cs typeface="Times New Roman"/>
              </a:rPr>
              <a:t>Amended § 6319 (relating to penalties) at:</a:t>
            </a:r>
          </a:p>
          <a:p>
            <a:pPr marL="457200" marR="457200">
              <a:lnSpc>
                <a:spcPct val="115000"/>
              </a:lnSpc>
              <a:spcBef>
                <a:spcPts val="0"/>
              </a:spcBef>
              <a:spcAft>
                <a:spcPts val="0"/>
              </a:spcAft>
              <a:tabLst>
                <a:tab pos="57150" algn="l"/>
                <a:tab pos="1371600" algn="l"/>
              </a:tabLst>
            </a:pPr>
            <a:endParaRPr lang="en-US" sz="1600" dirty="0">
              <a:ea typeface="Calibri"/>
              <a:cs typeface="Times New Roman"/>
            </a:endParaRPr>
          </a:p>
          <a:p>
            <a:pPr marR="457200" lvl="1">
              <a:lnSpc>
                <a:spcPct val="115000"/>
              </a:lnSpc>
              <a:spcBef>
                <a:spcPts val="0"/>
              </a:spcBef>
              <a:spcAft>
                <a:spcPts val="0"/>
              </a:spcAft>
              <a:buFont typeface="Symbol"/>
              <a:buChar char=""/>
              <a:tabLst>
                <a:tab pos="57150" algn="l"/>
                <a:tab pos="1371600" algn="l"/>
              </a:tabLst>
            </a:pPr>
            <a:r>
              <a:rPr lang="en-US" sz="1600" dirty="0">
                <a:ea typeface="Calibri"/>
                <a:cs typeface="Times New Roman"/>
              </a:rPr>
              <a:t>Subsection (A) (relating to failure to report or refer) to increase the penalties for failure to report or refer a case of suspected child abuse to a felony of the third degree if:</a:t>
            </a:r>
          </a:p>
          <a:p>
            <a:pPr marL="1485900" marR="0" indent="0">
              <a:lnSpc>
                <a:spcPct val="115000"/>
              </a:lnSpc>
              <a:spcBef>
                <a:spcPts val="0"/>
              </a:spcBef>
              <a:spcAft>
                <a:spcPts val="0"/>
              </a:spcAft>
              <a:buNone/>
            </a:pPr>
            <a:r>
              <a:rPr lang="en-US" sz="1600" dirty="0">
                <a:ea typeface="Calibri"/>
                <a:cs typeface="Times New Roman"/>
              </a:rPr>
              <a:t> </a:t>
            </a:r>
          </a:p>
          <a:p>
            <a:pPr lvl="2">
              <a:lnSpc>
                <a:spcPct val="115000"/>
              </a:lnSpc>
              <a:spcBef>
                <a:spcPts val="0"/>
              </a:spcBef>
              <a:spcAft>
                <a:spcPts val="0"/>
              </a:spcAft>
              <a:buFont typeface="Symbol"/>
              <a:buChar char=""/>
            </a:pPr>
            <a:r>
              <a:rPr lang="en-US" sz="1600" dirty="0">
                <a:ea typeface="Calibri"/>
                <a:cs typeface="Times New Roman"/>
              </a:rPr>
              <a:t>The person or official willfully fails to report;</a:t>
            </a:r>
          </a:p>
          <a:p>
            <a:pPr lvl="2">
              <a:lnSpc>
                <a:spcPct val="115000"/>
              </a:lnSpc>
              <a:spcBef>
                <a:spcPts val="0"/>
              </a:spcBef>
              <a:spcAft>
                <a:spcPts val="0"/>
              </a:spcAft>
              <a:buFont typeface="Symbol"/>
              <a:buChar char=""/>
            </a:pPr>
            <a:r>
              <a:rPr lang="en-US" sz="1600" dirty="0">
                <a:ea typeface="Calibri"/>
                <a:cs typeface="Times New Roman"/>
              </a:rPr>
              <a:t>The child abuse constitutes a felony of the first degree or higher; and </a:t>
            </a:r>
          </a:p>
          <a:p>
            <a:pPr lvl="2">
              <a:lnSpc>
                <a:spcPct val="115000"/>
              </a:lnSpc>
              <a:spcBef>
                <a:spcPts val="0"/>
              </a:spcBef>
              <a:spcAft>
                <a:spcPts val="0"/>
              </a:spcAft>
              <a:buFont typeface="Symbol"/>
              <a:buChar char=""/>
            </a:pPr>
            <a:r>
              <a:rPr lang="en-US" sz="1600" dirty="0">
                <a:ea typeface="Calibri"/>
                <a:cs typeface="Times New Roman"/>
              </a:rPr>
              <a:t>The person or official has direct knowledge of the nature of the abuse.</a:t>
            </a:r>
          </a:p>
          <a:p>
            <a:pPr lvl="2">
              <a:lnSpc>
                <a:spcPct val="115000"/>
              </a:lnSpc>
              <a:spcBef>
                <a:spcPts val="0"/>
              </a:spcBef>
              <a:spcAft>
                <a:spcPts val="0"/>
              </a:spcAft>
              <a:buFont typeface="Symbol"/>
              <a:buChar char=""/>
            </a:pPr>
            <a:r>
              <a:rPr lang="en-US" sz="1600" dirty="0">
                <a:ea typeface="Calibri"/>
                <a:cs typeface="Times New Roman"/>
              </a:rPr>
              <a:t>An offense not otherwise specified in (A) is a misdemeanor of the second degree.</a:t>
            </a:r>
          </a:p>
          <a:p>
            <a:pPr lvl="2">
              <a:lnSpc>
                <a:spcPct val="115000"/>
              </a:lnSpc>
              <a:spcBef>
                <a:spcPts val="0"/>
              </a:spcBef>
              <a:spcAft>
                <a:spcPts val="0"/>
              </a:spcAft>
              <a:buFont typeface="Symbol"/>
              <a:buChar char=""/>
            </a:pPr>
            <a:r>
              <a:rPr lang="en-US" sz="1600" dirty="0">
                <a:ea typeface="Calibri"/>
                <a:cs typeface="Times New Roman"/>
              </a:rPr>
              <a:t>A report of suspected child abuse to law enforcement or the appropriate county agency by a mandated reporter, made in lieu of a report to the department, shall not constitute an offense under this subsection, provided that the report was made in a good faith effort to comply with the requirements of this chapter.</a:t>
            </a:r>
          </a:p>
          <a:p>
            <a:endParaRPr lang="en-US" dirty="0"/>
          </a:p>
        </p:txBody>
      </p:sp>
      <p:sp>
        <p:nvSpPr>
          <p:cNvPr id="5" name="Title 4"/>
          <p:cNvSpPr>
            <a:spLocks noGrp="1"/>
          </p:cNvSpPr>
          <p:nvPr>
            <p:ph type="title"/>
          </p:nvPr>
        </p:nvSpPr>
        <p:spPr/>
        <p:txBody>
          <a:bodyPr/>
          <a:lstStyle/>
          <a:p>
            <a:pPr lvl="1" algn="l"/>
            <a:r>
              <a:rPr lang="en-US" sz="3200" dirty="0">
                <a:solidFill>
                  <a:schemeClr val="bg1"/>
                </a:solidFill>
              </a:rPr>
              <a:t>Failure to Report</a:t>
            </a:r>
            <a:br>
              <a:rPr lang="en-US" sz="3200" dirty="0">
                <a:solidFill>
                  <a:schemeClr val="bg1"/>
                </a:solidFill>
              </a:rPr>
            </a:br>
            <a:endParaRPr lang="en-US" dirty="0"/>
          </a:p>
        </p:txBody>
      </p:sp>
    </p:spTree>
    <p:extLst>
      <p:ext uri="{BB962C8B-B14F-4D97-AF65-F5344CB8AC3E}">
        <p14:creationId xmlns:p14="http://schemas.microsoft.com/office/powerpoint/2010/main" val="2455326599"/>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fld id="{5D3DA26C-6B63-49B3-AD9F-F13B143260BF}" type="datetime1">
              <a:rPr lang="en-US" smtClean="0"/>
              <a:t>12/2/2014</a:t>
            </a:fld>
            <a:endParaRPr lang="en-US" dirty="0"/>
          </a:p>
        </p:txBody>
      </p:sp>
      <p:sp>
        <p:nvSpPr>
          <p:cNvPr id="3" name="Slide Number Placeholder 2"/>
          <p:cNvSpPr>
            <a:spLocks noGrp="1"/>
          </p:cNvSpPr>
          <p:nvPr>
            <p:ph type="sldNum" sz="quarter" idx="12"/>
          </p:nvPr>
        </p:nvSpPr>
        <p:spPr/>
        <p:txBody>
          <a:bodyPr/>
          <a:lstStyle/>
          <a:p>
            <a:pPr>
              <a:defRPr/>
            </a:pPr>
            <a:fld id="{9C10EB89-1475-4332-AC66-2657F847E4F2}" type="slidenum">
              <a:rPr lang="en-US" smtClean="0"/>
              <a:pPr>
                <a:defRPr/>
              </a:pPr>
              <a:t>38</a:t>
            </a:fld>
            <a:endParaRPr lang="en-US" dirty="0"/>
          </a:p>
        </p:txBody>
      </p:sp>
      <p:sp>
        <p:nvSpPr>
          <p:cNvPr id="4" name="Content Placeholder 3"/>
          <p:cNvSpPr>
            <a:spLocks noGrp="1"/>
          </p:cNvSpPr>
          <p:nvPr>
            <p:ph sz="quarter" idx="13"/>
          </p:nvPr>
        </p:nvSpPr>
        <p:spPr>
          <a:xfrm>
            <a:off x="457200" y="1524000"/>
            <a:ext cx="8153400" cy="4724400"/>
          </a:xfrm>
        </p:spPr>
        <p:txBody>
          <a:bodyPr/>
          <a:lstStyle/>
          <a:p>
            <a:pPr lvl="1">
              <a:lnSpc>
                <a:spcPct val="115000"/>
              </a:lnSpc>
              <a:spcBef>
                <a:spcPts val="0"/>
              </a:spcBef>
              <a:spcAft>
                <a:spcPts val="0"/>
              </a:spcAft>
              <a:buFont typeface="Symbol"/>
              <a:buChar char=""/>
            </a:pPr>
            <a:r>
              <a:rPr lang="en-US" sz="1400" dirty="0">
                <a:ea typeface="Calibri"/>
                <a:cs typeface="Times New Roman"/>
              </a:rPr>
              <a:t>Subsection (B) (relating to continuing course of action) to state if a person’s willful failure under subsection (A) continues while the person knows or has reasonable cause to believe the child is actively being subjected to child abuse, the person commits a misdemeanor of the first degree, except that if the child abuse constitutes a felony of the first degree or higher, the person commits a felony of the third degree.</a:t>
            </a:r>
          </a:p>
          <a:p>
            <a:pPr marL="914400" marR="0">
              <a:lnSpc>
                <a:spcPct val="115000"/>
              </a:lnSpc>
              <a:spcBef>
                <a:spcPts val="0"/>
              </a:spcBef>
              <a:spcAft>
                <a:spcPts val="0"/>
              </a:spcAft>
            </a:pPr>
            <a:endParaRPr lang="en-US" sz="1400" dirty="0">
              <a:ea typeface="Calibri"/>
              <a:cs typeface="Times New Roman"/>
            </a:endParaRPr>
          </a:p>
          <a:p>
            <a:pPr lvl="1">
              <a:lnSpc>
                <a:spcPct val="115000"/>
              </a:lnSpc>
              <a:spcBef>
                <a:spcPts val="0"/>
              </a:spcBef>
              <a:spcAft>
                <a:spcPts val="0"/>
              </a:spcAft>
              <a:buFont typeface="Symbol"/>
              <a:buChar char=""/>
            </a:pPr>
            <a:r>
              <a:rPr lang="en-US" sz="1400" dirty="0">
                <a:ea typeface="Calibri"/>
                <a:cs typeface="Times New Roman"/>
              </a:rPr>
              <a:t>Subsection (C) (relating to multiple offenses) to state that a person who commits a second or subsequent offense under Subsection (A) commits a felony of the third degree, except that if the child abuse constitutes a felony of the first degree or higher, the penalty for the second or subsequent offenses is a felony of the second degree.</a:t>
            </a:r>
          </a:p>
          <a:p>
            <a:pPr marL="571500" marR="0" indent="0">
              <a:lnSpc>
                <a:spcPct val="115000"/>
              </a:lnSpc>
              <a:spcBef>
                <a:spcPts val="0"/>
              </a:spcBef>
              <a:spcAft>
                <a:spcPts val="0"/>
              </a:spcAft>
              <a:buNone/>
            </a:pPr>
            <a:r>
              <a:rPr lang="en-US" sz="1400" dirty="0">
                <a:ea typeface="Calibri"/>
                <a:cs typeface="Times New Roman"/>
              </a:rPr>
              <a:t> </a:t>
            </a:r>
          </a:p>
          <a:p>
            <a:pPr lvl="1">
              <a:lnSpc>
                <a:spcPct val="115000"/>
              </a:lnSpc>
              <a:spcBef>
                <a:spcPts val="0"/>
              </a:spcBef>
              <a:spcAft>
                <a:spcPts val="0"/>
              </a:spcAft>
              <a:buFont typeface="Symbol"/>
              <a:buChar char=""/>
            </a:pPr>
            <a:r>
              <a:rPr lang="en-US" sz="1400" dirty="0">
                <a:ea typeface="Calibri"/>
                <a:cs typeface="Times New Roman"/>
              </a:rPr>
              <a:t>Subsection (D) (relating to statute of limitations) to state that the statute of limitations for an offense under Subsection (A) shall be either the statute of limitations for the crime committed against the minor child or five years, whichever is greater.</a:t>
            </a:r>
          </a:p>
          <a:p>
            <a:pPr lvl="0">
              <a:buNone/>
            </a:pPr>
            <a:endParaRPr lang="en-US" sz="1600" dirty="0"/>
          </a:p>
          <a:p>
            <a:pPr lvl="0">
              <a:buNone/>
            </a:pPr>
            <a:r>
              <a:rPr lang="en-US" sz="1400" dirty="0"/>
              <a:t>Effective June 14, 2014</a:t>
            </a:r>
          </a:p>
          <a:p>
            <a:pPr marL="0" indent="0">
              <a:buNone/>
            </a:pPr>
            <a:endParaRPr lang="en-US" dirty="0"/>
          </a:p>
        </p:txBody>
      </p:sp>
      <p:sp>
        <p:nvSpPr>
          <p:cNvPr id="5" name="Title 4"/>
          <p:cNvSpPr>
            <a:spLocks noGrp="1"/>
          </p:cNvSpPr>
          <p:nvPr>
            <p:ph type="title"/>
          </p:nvPr>
        </p:nvSpPr>
        <p:spPr/>
        <p:txBody>
          <a:bodyPr/>
          <a:lstStyle/>
          <a:p>
            <a:pPr lvl="1" algn="l"/>
            <a:r>
              <a:rPr lang="en-US" sz="2800" dirty="0">
                <a:solidFill>
                  <a:schemeClr val="bg1"/>
                </a:solidFill>
              </a:rPr>
              <a:t>Failure to Report</a:t>
            </a:r>
            <a:br>
              <a:rPr lang="en-US" sz="2800" dirty="0">
                <a:solidFill>
                  <a:schemeClr val="bg1"/>
                </a:solidFill>
              </a:rPr>
            </a:br>
            <a:endParaRPr lang="en-US" dirty="0"/>
          </a:p>
        </p:txBody>
      </p:sp>
    </p:spTree>
    <p:extLst>
      <p:ext uri="{BB962C8B-B14F-4D97-AF65-F5344CB8AC3E}">
        <p14:creationId xmlns:p14="http://schemas.microsoft.com/office/powerpoint/2010/main" val="514408932"/>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fld id="{5D3DA26C-6B63-49B3-AD9F-F13B143260BF}" type="datetime1">
              <a:rPr lang="en-US" smtClean="0"/>
              <a:t>12/2/2014</a:t>
            </a:fld>
            <a:endParaRPr lang="en-US" dirty="0"/>
          </a:p>
        </p:txBody>
      </p:sp>
      <p:sp>
        <p:nvSpPr>
          <p:cNvPr id="3" name="Slide Number Placeholder 2"/>
          <p:cNvSpPr>
            <a:spLocks noGrp="1"/>
          </p:cNvSpPr>
          <p:nvPr>
            <p:ph type="sldNum" sz="quarter" idx="12"/>
          </p:nvPr>
        </p:nvSpPr>
        <p:spPr/>
        <p:txBody>
          <a:bodyPr/>
          <a:lstStyle/>
          <a:p>
            <a:pPr>
              <a:defRPr/>
            </a:pPr>
            <a:fld id="{9C10EB89-1475-4332-AC66-2657F847E4F2}" type="slidenum">
              <a:rPr lang="en-US" smtClean="0"/>
              <a:pPr>
                <a:defRPr/>
              </a:pPr>
              <a:t>39</a:t>
            </a:fld>
            <a:endParaRPr lang="en-US" dirty="0"/>
          </a:p>
        </p:txBody>
      </p:sp>
      <p:sp>
        <p:nvSpPr>
          <p:cNvPr id="4" name="Content Placeholder 3"/>
          <p:cNvSpPr>
            <a:spLocks noGrp="1"/>
          </p:cNvSpPr>
          <p:nvPr>
            <p:ph sz="quarter" idx="13"/>
          </p:nvPr>
        </p:nvSpPr>
        <p:spPr>
          <a:xfrm>
            <a:off x="381000" y="1371600"/>
            <a:ext cx="8153400" cy="4724400"/>
          </a:xfrm>
        </p:spPr>
        <p:txBody>
          <a:bodyPr/>
          <a:lstStyle/>
          <a:p>
            <a:pPr lvl="0"/>
            <a:r>
              <a:rPr lang="en-US" sz="1600" dirty="0"/>
              <a:t>Deleted § 6311 (D) removing current provisions (relating to civil actions for discrimination against a person filing a report);</a:t>
            </a:r>
          </a:p>
          <a:p>
            <a:pPr lvl="0"/>
            <a:endParaRPr lang="en-US" sz="1600" dirty="0"/>
          </a:p>
          <a:p>
            <a:pPr lvl="0"/>
            <a:r>
              <a:rPr lang="en-US" sz="1600" dirty="0"/>
              <a:t>Added §6320 (relating to protection from employment discrimination); </a:t>
            </a:r>
          </a:p>
          <a:p>
            <a:pPr marL="0" indent="0">
              <a:buNone/>
            </a:pPr>
            <a:r>
              <a:rPr lang="en-US" sz="1600" dirty="0"/>
              <a:t> </a:t>
            </a:r>
          </a:p>
          <a:p>
            <a:pPr lvl="1">
              <a:buFont typeface="Arial" panose="020B0604020202020204" pitchFamily="34" charset="0"/>
              <a:buChar char="•"/>
            </a:pPr>
            <a:r>
              <a:rPr lang="en-US" sz="1600" dirty="0"/>
              <a:t>Permits a person to commence an action for appropriate relief if all of the following apply:</a:t>
            </a:r>
          </a:p>
          <a:p>
            <a:pPr marL="0" indent="0">
              <a:buNone/>
            </a:pPr>
            <a:r>
              <a:rPr lang="en-US" sz="1600" dirty="0"/>
              <a:t> </a:t>
            </a:r>
          </a:p>
          <a:p>
            <a:pPr lvl="3">
              <a:buFont typeface="Arial" panose="020B0604020202020204" pitchFamily="34" charset="0"/>
              <a:buChar char="•"/>
            </a:pPr>
            <a:r>
              <a:rPr lang="en-US" dirty="0"/>
              <a:t>The person is required to report under § 6311 or encouraged to report under §6312;</a:t>
            </a:r>
          </a:p>
          <a:p>
            <a:pPr lvl="3">
              <a:buFont typeface="Arial" panose="020B0604020202020204" pitchFamily="34" charset="0"/>
              <a:buChar char="•"/>
            </a:pPr>
            <a:r>
              <a:rPr lang="en-US" dirty="0"/>
              <a:t>The person acted in good faith in making or causing the report of suspected child abuse to be </a:t>
            </a:r>
            <a:r>
              <a:rPr lang="en-US" dirty="0" smtClean="0"/>
              <a:t>made; </a:t>
            </a:r>
            <a:r>
              <a:rPr lang="en-US" dirty="0"/>
              <a:t>and</a:t>
            </a:r>
          </a:p>
          <a:p>
            <a:pPr lvl="3">
              <a:buFont typeface="Arial" panose="020B0604020202020204" pitchFamily="34" charset="0"/>
              <a:buChar char="•"/>
            </a:pPr>
            <a:r>
              <a:rPr lang="en-US" dirty="0"/>
              <a:t>The person is discharged from employment or is discriminated against with respect to compensation, hire, tenure, terms, conditions or privileges of employment as a result of making the report of suspected child abuse.</a:t>
            </a:r>
          </a:p>
          <a:p>
            <a:endParaRPr lang="en-US" dirty="0"/>
          </a:p>
        </p:txBody>
      </p:sp>
      <p:sp>
        <p:nvSpPr>
          <p:cNvPr id="5" name="Title 4"/>
          <p:cNvSpPr>
            <a:spLocks noGrp="1"/>
          </p:cNvSpPr>
          <p:nvPr>
            <p:ph type="title"/>
          </p:nvPr>
        </p:nvSpPr>
        <p:spPr/>
        <p:txBody>
          <a:bodyPr/>
          <a:lstStyle/>
          <a:p>
            <a:pPr lvl="1" algn="l"/>
            <a:r>
              <a:rPr lang="en-US" sz="2000" dirty="0" smtClean="0">
                <a:solidFill>
                  <a:schemeClr val="bg1"/>
                </a:solidFill>
              </a:rPr>
              <a:t>Protections from Employment Discrimination</a:t>
            </a:r>
            <a:br>
              <a:rPr lang="en-US" sz="2000" dirty="0" smtClean="0">
                <a:solidFill>
                  <a:schemeClr val="bg1"/>
                </a:solidFill>
              </a:rPr>
            </a:br>
            <a:endParaRPr lang="en-US" sz="2000" dirty="0"/>
          </a:p>
        </p:txBody>
      </p:sp>
    </p:spTree>
    <p:extLst>
      <p:ext uri="{BB962C8B-B14F-4D97-AF65-F5344CB8AC3E}">
        <p14:creationId xmlns:p14="http://schemas.microsoft.com/office/powerpoint/2010/main" val="70635027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half" idx="1"/>
          </p:nvPr>
        </p:nvSpPr>
        <p:spPr>
          <a:xfrm>
            <a:off x="685800" y="1219200"/>
            <a:ext cx="8077200" cy="4800601"/>
          </a:xfrm>
        </p:spPr>
        <p:txBody>
          <a:bodyPr/>
          <a:lstStyle/>
          <a:p>
            <a:pPr marL="0" indent="0">
              <a:lnSpc>
                <a:spcPct val="150000"/>
              </a:lnSpc>
              <a:buNone/>
            </a:pPr>
            <a:r>
              <a:rPr lang="en-US" sz="2800" b="1" dirty="0"/>
              <a:t> </a:t>
            </a:r>
            <a:r>
              <a:rPr lang="en-US" b="1" dirty="0"/>
              <a:t>Act	   Bill 	    Focus	    		Effective Date</a:t>
            </a:r>
          </a:p>
          <a:p>
            <a:pPr marL="0" indent="0">
              <a:lnSpc>
                <a:spcPct val="150000"/>
              </a:lnSpc>
              <a:buNone/>
              <a:tabLst>
                <a:tab pos="968375" algn="l"/>
                <a:tab pos="2232025" algn="l"/>
                <a:tab pos="5370513" algn="l"/>
              </a:tabLst>
            </a:pPr>
            <a:r>
              <a:rPr lang="en-US" dirty="0"/>
              <a:t>105    </a:t>
            </a:r>
            <a:r>
              <a:rPr lang="en-US" dirty="0" smtClean="0"/>
              <a:t>	HB 321	Minors/sexual </a:t>
            </a:r>
            <a:r>
              <a:rPr lang="en-US" dirty="0"/>
              <a:t>abuse     	</a:t>
            </a:r>
            <a:r>
              <a:rPr lang="en-US" dirty="0" smtClean="0"/>
              <a:t>January </a:t>
            </a:r>
            <a:r>
              <a:rPr lang="en-US" dirty="0"/>
              <a:t>1, 2014</a:t>
            </a:r>
          </a:p>
          <a:p>
            <a:pPr marL="0" indent="0">
              <a:lnSpc>
                <a:spcPct val="150000"/>
              </a:lnSpc>
              <a:buNone/>
              <a:tabLst>
                <a:tab pos="968375" algn="l"/>
                <a:tab pos="2232025" algn="l"/>
                <a:tab pos="5370513" algn="l"/>
              </a:tabLst>
            </a:pPr>
            <a:endParaRPr lang="en-US" sz="1050" dirty="0"/>
          </a:p>
          <a:p>
            <a:pPr marL="0" indent="0">
              <a:lnSpc>
                <a:spcPct val="150000"/>
              </a:lnSpc>
              <a:buNone/>
              <a:tabLst>
                <a:tab pos="968375" algn="l"/>
                <a:tab pos="2232025" algn="l"/>
                <a:tab pos="5370513" algn="l"/>
              </a:tabLst>
            </a:pPr>
            <a:r>
              <a:rPr lang="en-US" dirty="0"/>
              <a:t>107    </a:t>
            </a:r>
            <a:r>
              <a:rPr lang="en-US" dirty="0" smtClean="0"/>
              <a:t>	HB 414	Custody cases	January </a:t>
            </a:r>
            <a:r>
              <a:rPr lang="en-US" dirty="0"/>
              <a:t>1, 2014</a:t>
            </a:r>
          </a:p>
          <a:p>
            <a:pPr marL="0" indent="0">
              <a:lnSpc>
                <a:spcPct val="150000"/>
              </a:lnSpc>
              <a:buNone/>
              <a:tabLst>
                <a:tab pos="968375" algn="l"/>
                <a:tab pos="2232025" algn="l"/>
                <a:tab pos="5370513" algn="l"/>
              </a:tabLst>
            </a:pPr>
            <a:endParaRPr lang="en-US" sz="1050" dirty="0"/>
          </a:p>
          <a:p>
            <a:pPr marL="0" indent="0">
              <a:lnSpc>
                <a:spcPct val="150000"/>
              </a:lnSpc>
              <a:buNone/>
              <a:tabLst>
                <a:tab pos="968375" algn="l"/>
                <a:tab pos="2232025" algn="l"/>
                <a:tab pos="5370513" algn="l"/>
              </a:tabLst>
            </a:pPr>
            <a:r>
              <a:rPr lang="en-US" dirty="0" smtClean="0"/>
              <a:t>108	HB 726	Definition </a:t>
            </a:r>
            <a:r>
              <a:rPr lang="en-US" dirty="0"/>
              <a:t>of </a:t>
            </a:r>
            <a:r>
              <a:rPr lang="en-US" dirty="0" smtClean="0"/>
              <a:t>CA/N </a:t>
            </a:r>
            <a:r>
              <a:rPr lang="en-US" dirty="0"/>
              <a:t>	</a:t>
            </a:r>
            <a:r>
              <a:rPr lang="en-US" dirty="0" smtClean="0"/>
              <a:t>December </a:t>
            </a:r>
            <a:r>
              <a:rPr lang="en-US" dirty="0"/>
              <a:t>31, 2014</a:t>
            </a:r>
          </a:p>
          <a:p>
            <a:pPr marL="0" indent="0">
              <a:lnSpc>
                <a:spcPct val="150000"/>
              </a:lnSpc>
              <a:buNone/>
              <a:tabLst>
                <a:tab pos="968375" algn="l"/>
                <a:tab pos="2232025" algn="l"/>
                <a:tab pos="5370513" algn="l"/>
              </a:tabLst>
            </a:pPr>
            <a:endParaRPr lang="en-US" sz="1050" dirty="0"/>
          </a:p>
          <a:p>
            <a:pPr marL="0" indent="0">
              <a:lnSpc>
                <a:spcPct val="150000"/>
              </a:lnSpc>
              <a:buNone/>
              <a:tabLst>
                <a:tab pos="968375" algn="l"/>
                <a:tab pos="2232025" algn="l"/>
                <a:tab pos="5370513" algn="l"/>
              </a:tabLst>
            </a:pPr>
            <a:r>
              <a:rPr lang="en-US" dirty="0" smtClean="0"/>
              <a:t>109</a:t>
            </a:r>
            <a:r>
              <a:rPr lang="en-US" dirty="0"/>
              <a:t>	</a:t>
            </a:r>
            <a:r>
              <a:rPr lang="en-US" dirty="0" smtClean="0"/>
              <a:t>HB 1201	Child </a:t>
            </a:r>
            <a:r>
              <a:rPr lang="en-US" dirty="0"/>
              <a:t>victim </a:t>
            </a:r>
            <a:r>
              <a:rPr lang="en-US" dirty="0" smtClean="0"/>
              <a:t>witnesses	February </a:t>
            </a:r>
            <a:r>
              <a:rPr lang="en-US" dirty="0"/>
              <a:t>16, 2014</a:t>
            </a:r>
          </a:p>
          <a:p>
            <a:pPr marL="0" indent="0">
              <a:lnSpc>
                <a:spcPct val="150000"/>
              </a:lnSpc>
              <a:buNone/>
              <a:tabLst>
                <a:tab pos="968375" algn="l"/>
                <a:tab pos="2232025" algn="l"/>
                <a:tab pos="5370513" algn="l"/>
              </a:tabLst>
            </a:pPr>
            <a:endParaRPr lang="en-US" sz="1050" dirty="0"/>
          </a:p>
          <a:p>
            <a:pPr marL="0" indent="0">
              <a:lnSpc>
                <a:spcPct val="150000"/>
              </a:lnSpc>
              <a:buNone/>
              <a:tabLst>
                <a:tab pos="968375" algn="l"/>
                <a:tab pos="2232025" algn="l"/>
                <a:tab pos="5370513" algn="l"/>
              </a:tabLst>
            </a:pPr>
            <a:r>
              <a:rPr lang="en-US" dirty="0" smtClean="0"/>
              <a:t>116</a:t>
            </a:r>
            <a:r>
              <a:rPr lang="en-US" dirty="0"/>
              <a:t>	</a:t>
            </a:r>
            <a:r>
              <a:rPr lang="en-US" dirty="0" smtClean="0"/>
              <a:t>HB 1594	Luring </a:t>
            </a:r>
            <a:r>
              <a:rPr lang="en-US" dirty="0"/>
              <a:t>a </a:t>
            </a:r>
            <a:r>
              <a:rPr lang="en-US" dirty="0" smtClean="0"/>
              <a:t>child	February </a:t>
            </a:r>
            <a:r>
              <a:rPr lang="en-US" dirty="0"/>
              <a:t>16, 2014</a:t>
            </a:r>
            <a:r>
              <a:rPr lang="en-US" sz="1800" dirty="0"/>
              <a:t>   </a:t>
            </a:r>
          </a:p>
          <a:p>
            <a:pPr>
              <a:tabLst>
                <a:tab pos="968375" algn="l"/>
                <a:tab pos="2232025" algn="l"/>
                <a:tab pos="5370513" algn="l"/>
              </a:tabLst>
            </a:pPr>
            <a:endParaRPr lang="en-US" dirty="0"/>
          </a:p>
        </p:txBody>
      </p:sp>
      <p:sp>
        <p:nvSpPr>
          <p:cNvPr id="4" name="Date Placeholder 3"/>
          <p:cNvSpPr>
            <a:spLocks noGrp="1"/>
          </p:cNvSpPr>
          <p:nvPr>
            <p:ph type="dt" sz="half" idx="10"/>
          </p:nvPr>
        </p:nvSpPr>
        <p:spPr/>
        <p:txBody>
          <a:bodyPr/>
          <a:lstStyle/>
          <a:p>
            <a:pPr>
              <a:defRPr/>
            </a:pPr>
            <a:fld id="{A52C94A9-8929-47B3-B64E-1F51C0B872E6}" type="datetime1">
              <a:rPr lang="en-US" smtClean="0">
                <a:solidFill>
                  <a:srgbClr val="FFFFFF"/>
                </a:solidFill>
              </a:rPr>
              <a:pPr>
                <a:defRPr/>
              </a:pPr>
              <a:t>12/2/2014</a:t>
            </a:fld>
            <a:endParaRPr lang="en-US" dirty="0">
              <a:solidFill>
                <a:srgbClr val="FFFFFF"/>
              </a:solidFill>
            </a:endParaRPr>
          </a:p>
        </p:txBody>
      </p:sp>
      <p:sp>
        <p:nvSpPr>
          <p:cNvPr id="5" name="Slide Number Placeholder 4"/>
          <p:cNvSpPr>
            <a:spLocks noGrp="1"/>
          </p:cNvSpPr>
          <p:nvPr>
            <p:ph type="sldNum" sz="quarter" idx="12"/>
          </p:nvPr>
        </p:nvSpPr>
        <p:spPr/>
        <p:txBody>
          <a:bodyPr/>
          <a:lstStyle/>
          <a:p>
            <a:pPr>
              <a:defRPr/>
            </a:pPr>
            <a:fld id="{9C10EB89-1475-4332-AC66-2657F847E4F2}" type="slidenum">
              <a:rPr lang="en-US" smtClean="0">
                <a:solidFill>
                  <a:srgbClr val="FFFFFF"/>
                </a:solidFill>
              </a:rPr>
              <a:pPr>
                <a:defRPr/>
              </a:pPr>
              <a:t>4</a:t>
            </a:fld>
            <a:endParaRPr lang="en-US" dirty="0">
              <a:solidFill>
                <a:srgbClr val="FFFFFF"/>
              </a:solidFill>
            </a:endParaRPr>
          </a:p>
        </p:txBody>
      </p:sp>
      <p:sp>
        <p:nvSpPr>
          <p:cNvPr id="6" name="Title 5"/>
          <p:cNvSpPr>
            <a:spLocks noGrp="1"/>
          </p:cNvSpPr>
          <p:nvPr>
            <p:ph type="title"/>
          </p:nvPr>
        </p:nvSpPr>
        <p:spPr/>
        <p:txBody>
          <a:bodyPr/>
          <a:lstStyle/>
          <a:p>
            <a:r>
              <a:rPr lang="en-US" dirty="0"/>
              <a:t>Enacted Legislation of 2013</a:t>
            </a:r>
          </a:p>
        </p:txBody>
      </p:sp>
    </p:spTree>
    <p:extLst>
      <p:ext uri="{BB962C8B-B14F-4D97-AF65-F5344CB8AC3E}">
        <p14:creationId xmlns:p14="http://schemas.microsoft.com/office/powerpoint/2010/main" val="2423834143"/>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fld id="{5D3DA26C-6B63-49B3-AD9F-F13B143260BF}" type="datetime1">
              <a:rPr lang="en-US" smtClean="0"/>
              <a:t>12/2/2014</a:t>
            </a:fld>
            <a:endParaRPr lang="en-US" dirty="0"/>
          </a:p>
        </p:txBody>
      </p:sp>
      <p:sp>
        <p:nvSpPr>
          <p:cNvPr id="3" name="Slide Number Placeholder 2"/>
          <p:cNvSpPr>
            <a:spLocks noGrp="1"/>
          </p:cNvSpPr>
          <p:nvPr>
            <p:ph type="sldNum" sz="quarter" idx="12"/>
          </p:nvPr>
        </p:nvSpPr>
        <p:spPr/>
        <p:txBody>
          <a:bodyPr/>
          <a:lstStyle/>
          <a:p>
            <a:pPr>
              <a:defRPr/>
            </a:pPr>
            <a:fld id="{9C10EB89-1475-4332-AC66-2657F847E4F2}" type="slidenum">
              <a:rPr lang="en-US" smtClean="0"/>
              <a:pPr>
                <a:defRPr/>
              </a:pPr>
              <a:t>40</a:t>
            </a:fld>
            <a:endParaRPr lang="en-US" dirty="0"/>
          </a:p>
        </p:txBody>
      </p:sp>
      <p:sp>
        <p:nvSpPr>
          <p:cNvPr id="4" name="Content Placeholder 3"/>
          <p:cNvSpPr>
            <a:spLocks noGrp="1"/>
          </p:cNvSpPr>
          <p:nvPr>
            <p:ph sz="quarter" idx="13"/>
          </p:nvPr>
        </p:nvSpPr>
        <p:spPr>
          <a:xfrm>
            <a:off x="457200" y="1143000"/>
            <a:ext cx="8382000" cy="4724400"/>
          </a:xfrm>
        </p:spPr>
        <p:txBody>
          <a:bodyPr/>
          <a:lstStyle/>
          <a:p>
            <a:pPr marR="457200" lvl="0">
              <a:lnSpc>
                <a:spcPct val="115000"/>
              </a:lnSpc>
              <a:spcBef>
                <a:spcPts val="0"/>
              </a:spcBef>
              <a:spcAft>
                <a:spcPts val="0"/>
              </a:spcAft>
              <a:buFont typeface="Symbol"/>
              <a:buChar char=""/>
              <a:tabLst>
                <a:tab pos="228600" algn="l"/>
                <a:tab pos="685800" algn="l"/>
                <a:tab pos="1371600" algn="l"/>
              </a:tabLst>
            </a:pPr>
            <a:r>
              <a:rPr lang="en-US" sz="1600" dirty="0">
                <a:ea typeface="Calibri"/>
                <a:cs typeface="Times New Roman"/>
              </a:rPr>
              <a:t>These protections do not apply to an individual:</a:t>
            </a:r>
          </a:p>
          <a:p>
            <a:pPr marR="457200" lvl="3">
              <a:lnSpc>
                <a:spcPct val="115000"/>
              </a:lnSpc>
              <a:spcBef>
                <a:spcPts val="0"/>
              </a:spcBef>
              <a:spcAft>
                <a:spcPts val="0"/>
              </a:spcAft>
              <a:buFont typeface="Symbol"/>
              <a:buChar char=""/>
              <a:tabLst>
                <a:tab pos="228600" algn="l"/>
                <a:tab pos="685800" algn="l"/>
                <a:tab pos="914400" algn="l"/>
                <a:tab pos="1828800" algn="l"/>
              </a:tabLst>
            </a:pPr>
            <a:r>
              <a:rPr lang="en-US" dirty="0">
                <a:ea typeface="Calibri"/>
                <a:cs typeface="Times New Roman"/>
              </a:rPr>
              <a:t>Making the report who is found to be a perpetrator of child abuse because of the report; or</a:t>
            </a:r>
          </a:p>
          <a:p>
            <a:pPr marR="457200" lvl="3">
              <a:lnSpc>
                <a:spcPct val="115000"/>
              </a:lnSpc>
              <a:spcBef>
                <a:spcPts val="0"/>
              </a:spcBef>
              <a:spcAft>
                <a:spcPts val="0"/>
              </a:spcAft>
              <a:buFont typeface="Symbol"/>
              <a:buChar char=""/>
              <a:tabLst>
                <a:tab pos="228600" algn="l"/>
                <a:tab pos="685800" algn="l"/>
                <a:tab pos="914400" algn="l"/>
                <a:tab pos="1828800" algn="l"/>
              </a:tabLst>
            </a:pPr>
            <a:r>
              <a:rPr lang="en-US" dirty="0">
                <a:ea typeface="Calibri"/>
                <a:cs typeface="Times New Roman"/>
              </a:rPr>
              <a:t>Who fails to make a report of suspected child abuse required under 6311 and is subject to conviction under 6319 for failure to report or refer.</a:t>
            </a:r>
          </a:p>
          <a:p>
            <a:pPr marL="0" marR="457200">
              <a:lnSpc>
                <a:spcPct val="115000"/>
              </a:lnSpc>
              <a:spcBef>
                <a:spcPts val="0"/>
              </a:spcBef>
              <a:spcAft>
                <a:spcPts val="0"/>
              </a:spcAft>
              <a:tabLst>
                <a:tab pos="228600" algn="l"/>
                <a:tab pos="914400" algn="l"/>
                <a:tab pos="1828800" algn="l"/>
              </a:tabLst>
            </a:pPr>
            <a:endParaRPr lang="en-US" sz="1600" dirty="0">
              <a:ea typeface="Calibri"/>
              <a:cs typeface="Times New Roman"/>
            </a:endParaRPr>
          </a:p>
          <a:p>
            <a:pPr marR="457200">
              <a:lnSpc>
                <a:spcPct val="115000"/>
              </a:lnSpc>
              <a:spcBef>
                <a:spcPts val="0"/>
              </a:spcBef>
              <a:spcAft>
                <a:spcPts val="0"/>
              </a:spcAft>
              <a:tabLst>
                <a:tab pos="228600" algn="l"/>
                <a:tab pos="914400" algn="l"/>
                <a:tab pos="1828800" algn="l"/>
              </a:tabLst>
            </a:pPr>
            <a:r>
              <a:rPr lang="en-US" sz="1600" dirty="0">
                <a:ea typeface="Calibri"/>
                <a:cs typeface="Times New Roman"/>
              </a:rPr>
              <a:t>Actions must be filed in the court of common pleas of the county where </a:t>
            </a:r>
            <a:r>
              <a:rPr lang="en-US" sz="1600" dirty="0" smtClean="0">
                <a:ea typeface="Calibri"/>
                <a:cs typeface="Times New Roman"/>
              </a:rPr>
              <a:t> </a:t>
            </a:r>
            <a:r>
              <a:rPr lang="en-US" sz="1600" dirty="0">
                <a:ea typeface="Calibri"/>
                <a:cs typeface="Times New Roman"/>
              </a:rPr>
              <a:t>the </a:t>
            </a:r>
            <a:r>
              <a:rPr lang="en-US" sz="1600" dirty="0" smtClean="0">
                <a:ea typeface="Calibri"/>
                <a:cs typeface="Times New Roman"/>
              </a:rPr>
              <a:t>alleged </a:t>
            </a:r>
            <a:r>
              <a:rPr lang="en-US" sz="1600" dirty="0">
                <a:ea typeface="Calibri"/>
                <a:cs typeface="Times New Roman"/>
              </a:rPr>
              <a:t>unlawful discharge or discrimination occurred.</a:t>
            </a:r>
          </a:p>
          <a:p>
            <a:pPr marL="0" marR="457200">
              <a:lnSpc>
                <a:spcPct val="115000"/>
              </a:lnSpc>
              <a:spcBef>
                <a:spcPts val="0"/>
              </a:spcBef>
              <a:spcAft>
                <a:spcPts val="0"/>
              </a:spcAft>
              <a:tabLst>
                <a:tab pos="228600" algn="l"/>
                <a:tab pos="914400" algn="l"/>
                <a:tab pos="1828800" algn="l"/>
              </a:tabLst>
            </a:pPr>
            <a:endParaRPr lang="en-US" sz="1600" dirty="0">
              <a:ea typeface="Calibri"/>
              <a:cs typeface="Times New Roman"/>
            </a:endParaRPr>
          </a:p>
          <a:p>
            <a:pPr marR="457200">
              <a:lnSpc>
                <a:spcPct val="115000"/>
              </a:lnSpc>
              <a:spcBef>
                <a:spcPts val="0"/>
              </a:spcBef>
              <a:spcAft>
                <a:spcPts val="0"/>
              </a:spcAft>
              <a:tabLst>
                <a:tab pos="228600" algn="l"/>
                <a:tab pos="914400" algn="l"/>
                <a:tab pos="1828800" algn="l"/>
              </a:tabLst>
            </a:pPr>
            <a:r>
              <a:rPr lang="en-US" sz="1600" dirty="0" smtClean="0">
                <a:ea typeface="Calibri"/>
                <a:cs typeface="Times New Roman"/>
              </a:rPr>
              <a:t>When </a:t>
            </a:r>
            <a:r>
              <a:rPr lang="en-US" sz="1600" dirty="0">
                <a:ea typeface="Calibri"/>
                <a:cs typeface="Times New Roman"/>
              </a:rPr>
              <a:t>the court finds in favor of the plaintiff, the court may grant  </a:t>
            </a:r>
            <a:r>
              <a:rPr lang="en-US" sz="1600" dirty="0" smtClean="0">
                <a:ea typeface="Calibri"/>
                <a:cs typeface="Times New Roman"/>
              </a:rPr>
              <a:t>appropriate relief </a:t>
            </a:r>
            <a:r>
              <a:rPr lang="en-US" sz="1600" dirty="0">
                <a:ea typeface="Calibri"/>
                <a:cs typeface="Times New Roman"/>
              </a:rPr>
              <a:t>which may include reinstatement of the plaintiff with </a:t>
            </a:r>
            <a:r>
              <a:rPr lang="en-US" sz="1600" dirty="0" smtClean="0">
                <a:ea typeface="Calibri"/>
                <a:cs typeface="Times New Roman"/>
              </a:rPr>
              <a:t>back </a:t>
            </a:r>
            <a:r>
              <a:rPr lang="en-US" sz="1600" dirty="0">
                <a:ea typeface="Calibri"/>
                <a:cs typeface="Times New Roman"/>
              </a:rPr>
              <a:t>pay.</a:t>
            </a:r>
          </a:p>
          <a:p>
            <a:pPr marL="0" marR="457200">
              <a:lnSpc>
                <a:spcPct val="115000"/>
              </a:lnSpc>
              <a:spcBef>
                <a:spcPts val="0"/>
              </a:spcBef>
              <a:spcAft>
                <a:spcPts val="0"/>
              </a:spcAft>
              <a:tabLst>
                <a:tab pos="228600" algn="l"/>
                <a:tab pos="914400" algn="l"/>
                <a:tab pos="1828800" algn="l"/>
              </a:tabLst>
            </a:pPr>
            <a:endParaRPr lang="en-US" sz="1600" dirty="0">
              <a:ea typeface="Calibri"/>
              <a:cs typeface="Times New Roman"/>
            </a:endParaRPr>
          </a:p>
          <a:p>
            <a:pPr marL="400050" indent="-285750">
              <a:lnSpc>
                <a:spcPct val="115000"/>
              </a:lnSpc>
              <a:spcBef>
                <a:spcPts val="0"/>
              </a:spcBef>
              <a:spcAft>
                <a:spcPts val="0"/>
              </a:spcAft>
            </a:pPr>
            <a:r>
              <a:rPr lang="en-US" sz="1600" dirty="0">
                <a:ea typeface="Calibri"/>
                <a:cs typeface="Times New Roman"/>
              </a:rPr>
              <a:t>The Department may intervene in an action commenced under this section.</a:t>
            </a:r>
          </a:p>
          <a:p>
            <a:pPr lvl="0">
              <a:buNone/>
            </a:pPr>
            <a:endParaRPr lang="en-US" sz="1600" dirty="0"/>
          </a:p>
          <a:p>
            <a:pPr lvl="0">
              <a:buNone/>
            </a:pPr>
            <a:r>
              <a:rPr lang="en-US" sz="1600" dirty="0"/>
              <a:t>Effective December 31, 2014</a:t>
            </a:r>
          </a:p>
          <a:p>
            <a:endParaRPr lang="en-US" dirty="0"/>
          </a:p>
        </p:txBody>
      </p:sp>
      <p:sp>
        <p:nvSpPr>
          <p:cNvPr id="5" name="Title 4"/>
          <p:cNvSpPr>
            <a:spLocks noGrp="1"/>
          </p:cNvSpPr>
          <p:nvPr>
            <p:ph type="title"/>
          </p:nvPr>
        </p:nvSpPr>
        <p:spPr/>
        <p:txBody>
          <a:bodyPr/>
          <a:lstStyle/>
          <a:p>
            <a:pPr lvl="1" algn="l"/>
            <a:r>
              <a:rPr lang="en-US" sz="2000" dirty="0" smtClean="0">
                <a:solidFill>
                  <a:schemeClr val="bg1"/>
                </a:solidFill>
              </a:rPr>
              <a:t>Protections </a:t>
            </a:r>
            <a:r>
              <a:rPr lang="en-US" sz="2000" dirty="0">
                <a:solidFill>
                  <a:schemeClr val="bg1"/>
                </a:solidFill>
              </a:rPr>
              <a:t>from Employment Discrimination</a:t>
            </a:r>
            <a:br>
              <a:rPr lang="en-US" sz="2000" dirty="0">
                <a:solidFill>
                  <a:schemeClr val="bg1"/>
                </a:solidFill>
              </a:rPr>
            </a:br>
            <a:endParaRPr lang="en-US" sz="2000" dirty="0"/>
          </a:p>
        </p:txBody>
      </p:sp>
    </p:spTree>
    <p:extLst>
      <p:ext uri="{BB962C8B-B14F-4D97-AF65-F5344CB8AC3E}">
        <p14:creationId xmlns:p14="http://schemas.microsoft.com/office/powerpoint/2010/main" val="1944944538"/>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fld id="{5D3DA26C-6B63-49B3-AD9F-F13B143260BF}" type="datetime1">
              <a:rPr lang="en-US" smtClean="0"/>
              <a:t>12/2/2014</a:t>
            </a:fld>
            <a:endParaRPr lang="en-US" dirty="0"/>
          </a:p>
        </p:txBody>
      </p:sp>
      <p:sp>
        <p:nvSpPr>
          <p:cNvPr id="3" name="Slide Number Placeholder 2"/>
          <p:cNvSpPr>
            <a:spLocks noGrp="1"/>
          </p:cNvSpPr>
          <p:nvPr>
            <p:ph type="sldNum" sz="quarter" idx="12"/>
          </p:nvPr>
        </p:nvSpPr>
        <p:spPr/>
        <p:txBody>
          <a:bodyPr/>
          <a:lstStyle/>
          <a:p>
            <a:pPr>
              <a:defRPr/>
            </a:pPr>
            <a:fld id="{9C10EB89-1475-4332-AC66-2657F847E4F2}" type="slidenum">
              <a:rPr lang="en-US" smtClean="0"/>
              <a:pPr>
                <a:defRPr/>
              </a:pPr>
              <a:t>41</a:t>
            </a:fld>
            <a:endParaRPr lang="en-US" dirty="0"/>
          </a:p>
        </p:txBody>
      </p:sp>
      <p:sp>
        <p:nvSpPr>
          <p:cNvPr id="4" name="Content Placeholder 3"/>
          <p:cNvSpPr>
            <a:spLocks noGrp="1"/>
          </p:cNvSpPr>
          <p:nvPr>
            <p:ph sz="quarter" idx="13"/>
          </p:nvPr>
        </p:nvSpPr>
        <p:spPr>
          <a:xfrm>
            <a:off x="457200" y="1371600"/>
            <a:ext cx="8153400" cy="4724400"/>
          </a:xfrm>
        </p:spPr>
        <p:txBody>
          <a:bodyPr/>
          <a:lstStyle/>
          <a:p>
            <a:pPr marR="457200" lvl="0">
              <a:lnSpc>
                <a:spcPct val="115000"/>
              </a:lnSpc>
              <a:spcBef>
                <a:spcPts val="0"/>
              </a:spcBef>
              <a:spcAft>
                <a:spcPts val="0"/>
              </a:spcAft>
              <a:buFont typeface="Symbol"/>
              <a:buChar char=""/>
              <a:tabLst>
                <a:tab pos="228600" algn="l"/>
                <a:tab pos="685800" algn="l"/>
                <a:tab pos="914400" algn="l"/>
                <a:tab pos="1371600" algn="l"/>
              </a:tabLst>
            </a:pPr>
            <a:r>
              <a:rPr lang="en-US" sz="1600" dirty="0">
                <a:ea typeface="Calibri"/>
                <a:cs typeface="Times New Roman"/>
              </a:rPr>
              <a:t>Amends §6383 by adding subsection (d) (relating to definitions): The following definitions apply to this section.</a:t>
            </a:r>
          </a:p>
          <a:p>
            <a:pPr marL="114300" marR="0" indent="0">
              <a:lnSpc>
                <a:spcPct val="115000"/>
              </a:lnSpc>
              <a:spcBef>
                <a:spcPts val="0"/>
              </a:spcBef>
              <a:spcAft>
                <a:spcPts val="0"/>
              </a:spcAft>
              <a:buNone/>
            </a:pPr>
            <a:r>
              <a:rPr lang="en-US" sz="1600" dirty="0">
                <a:ea typeface="Calibri"/>
                <a:cs typeface="Times New Roman"/>
              </a:rPr>
              <a:t> </a:t>
            </a:r>
          </a:p>
          <a:p>
            <a:pPr marR="457200" lvl="1">
              <a:lnSpc>
                <a:spcPct val="115000"/>
              </a:lnSpc>
              <a:spcBef>
                <a:spcPts val="0"/>
              </a:spcBef>
              <a:spcAft>
                <a:spcPts val="0"/>
              </a:spcAft>
              <a:buFont typeface="Symbol"/>
              <a:buChar char=""/>
              <a:tabLst>
                <a:tab pos="228600" algn="l"/>
                <a:tab pos="685800" algn="l"/>
                <a:tab pos="914400" algn="l"/>
                <a:tab pos="1371600" algn="l"/>
              </a:tabLst>
            </a:pPr>
            <a:r>
              <a:rPr lang="en-US" sz="1600" dirty="0">
                <a:ea typeface="Calibri"/>
                <a:cs typeface="Times New Roman"/>
              </a:rPr>
              <a:t>Direct contact with children – The care, supervision, guidance or control of children or routine interaction with children.</a:t>
            </a:r>
          </a:p>
          <a:p>
            <a:pPr marR="457200" lvl="1">
              <a:lnSpc>
                <a:spcPct val="115000"/>
              </a:lnSpc>
              <a:spcBef>
                <a:spcPts val="0"/>
              </a:spcBef>
              <a:spcAft>
                <a:spcPts val="0"/>
              </a:spcAft>
              <a:buFont typeface="Symbol"/>
              <a:buChar char=""/>
              <a:tabLst>
                <a:tab pos="228600" algn="l"/>
                <a:tab pos="685800" algn="l"/>
                <a:tab pos="914400" algn="l"/>
                <a:tab pos="1371600" algn="l"/>
              </a:tabLst>
            </a:pPr>
            <a:endParaRPr lang="en-US" sz="1600" dirty="0">
              <a:ea typeface="Calibri"/>
              <a:cs typeface="Times New Roman"/>
            </a:endParaRPr>
          </a:p>
          <a:p>
            <a:pPr marR="457200" lvl="1">
              <a:lnSpc>
                <a:spcPct val="115000"/>
              </a:lnSpc>
              <a:spcBef>
                <a:spcPts val="0"/>
              </a:spcBef>
              <a:spcAft>
                <a:spcPts val="0"/>
              </a:spcAft>
              <a:buFont typeface="Symbol"/>
              <a:buChar char=""/>
              <a:tabLst>
                <a:tab pos="228600" algn="l"/>
                <a:tab pos="685800" algn="l"/>
                <a:tab pos="914400" algn="l"/>
                <a:tab pos="1371600" algn="l"/>
              </a:tabLst>
            </a:pPr>
            <a:r>
              <a:rPr lang="en-US" sz="1600" dirty="0">
                <a:ea typeface="Calibri"/>
                <a:cs typeface="Times New Roman"/>
              </a:rPr>
              <a:t>Operator – An executive or facility director. The term does not include a person who is not involved in managerial decisions related to the provision of services for or care of children with regard to any of the following:</a:t>
            </a:r>
          </a:p>
          <a:p>
            <a:pPr marR="457200" lvl="2">
              <a:lnSpc>
                <a:spcPct val="115000"/>
              </a:lnSpc>
              <a:spcBef>
                <a:spcPts val="0"/>
              </a:spcBef>
              <a:spcAft>
                <a:spcPts val="0"/>
              </a:spcAft>
              <a:buFont typeface="Symbol"/>
              <a:buChar char=""/>
              <a:tabLst>
                <a:tab pos="228600" algn="l"/>
                <a:tab pos="685800" algn="l"/>
                <a:tab pos="914400" algn="l"/>
                <a:tab pos="1371600" algn="l"/>
              </a:tabLst>
            </a:pPr>
            <a:r>
              <a:rPr lang="en-US" sz="1600" dirty="0">
                <a:ea typeface="Calibri"/>
                <a:cs typeface="Times New Roman"/>
              </a:rPr>
              <a:t>Personnel;</a:t>
            </a:r>
          </a:p>
          <a:p>
            <a:pPr marR="457200" lvl="2">
              <a:lnSpc>
                <a:spcPct val="115000"/>
              </a:lnSpc>
              <a:spcBef>
                <a:spcPts val="0"/>
              </a:spcBef>
              <a:spcAft>
                <a:spcPts val="0"/>
              </a:spcAft>
              <a:buFont typeface="Symbol"/>
              <a:buChar char=""/>
              <a:tabLst>
                <a:tab pos="228600" algn="l"/>
                <a:tab pos="685800" algn="l"/>
                <a:tab pos="914400" algn="l"/>
                <a:tab pos="1371600" algn="l"/>
              </a:tabLst>
            </a:pPr>
            <a:r>
              <a:rPr lang="en-US" sz="1600" dirty="0">
                <a:ea typeface="Calibri"/>
                <a:cs typeface="Times New Roman"/>
              </a:rPr>
              <a:t>Policy and procedures;</a:t>
            </a:r>
          </a:p>
          <a:p>
            <a:pPr marR="457200" lvl="2">
              <a:lnSpc>
                <a:spcPct val="115000"/>
              </a:lnSpc>
              <a:spcBef>
                <a:spcPts val="0"/>
              </a:spcBef>
              <a:spcAft>
                <a:spcPts val="0"/>
              </a:spcAft>
              <a:buFont typeface="Symbol"/>
              <a:buChar char=""/>
              <a:tabLst>
                <a:tab pos="228600" algn="l"/>
                <a:tab pos="685800" algn="l"/>
                <a:tab pos="914400" algn="l"/>
                <a:tab pos="1371600" algn="l"/>
              </a:tabLst>
            </a:pPr>
            <a:r>
              <a:rPr lang="en-US" sz="1600" dirty="0">
                <a:ea typeface="Calibri"/>
                <a:cs typeface="Times New Roman"/>
              </a:rPr>
              <a:t>Regulatory compliance;</a:t>
            </a:r>
          </a:p>
          <a:p>
            <a:pPr marR="457200" lvl="2">
              <a:lnSpc>
                <a:spcPct val="115000"/>
              </a:lnSpc>
              <a:spcBef>
                <a:spcPts val="0"/>
              </a:spcBef>
              <a:spcAft>
                <a:spcPts val="0"/>
              </a:spcAft>
              <a:buFont typeface="Symbol"/>
              <a:buChar char=""/>
              <a:tabLst>
                <a:tab pos="228600" algn="l"/>
                <a:tab pos="685800" algn="l"/>
                <a:tab pos="914400" algn="l"/>
                <a:tab pos="1371600" algn="l"/>
              </a:tabLst>
            </a:pPr>
            <a:r>
              <a:rPr lang="en-US" sz="1600" dirty="0">
                <a:ea typeface="Calibri"/>
                <a:cs typeface="Times New Roman"/>
              </a:rPr>
              <a:t>Services related to the general or medical care of children;</a:t>
            </a:r>
          </a:p>
          <a:p>
            <a:pPr marR="457200" lvl="2">
              <a:lnSpc>
                <a:spcPct val="115000"/>
              </a:lnSpc>
              <a:spcBef>
                <a:spcPts val="0"/>
              </a:spcBef>
              <a:spcAft>
                <a:spcPts val="0"/>
              </a:spcAft>
              <a:buFont typeface="Symbol"/>
              <a:buChar char=""/>
              <a:tabLst>
                <a:tab pos="228600" algn="l"/>
                <a:tab pos="685800" algn="l"/>
                <a:tab pos="914400" algn="l"/>
                <a:tab pos="1371600" algn="l"/>
              </a:tabLst>
            </a:pPr>
            <a:r>
              <a:rPr lang="en-US" sz="1600" dirty="0">
                <a:ea typeface="Calibri"/>
                <a:cs typeface="Times New Roman"/>
              </a:rPr>
              <a:t>Supervision of </a:t>
            </a:r>
            <a:r>
              <a:rPr lang="en-US" sz="1600" dirty="0" smtClean="0">
                <a:ea typeface="Calibri"/>
                <a:cs typeface="Times New Roman"/>
              </a:rPr>
              <a:t>children; </a:t>
            </a:r>
            <a:r>
              <a:rPr lang="en-US" sz="1600" dirty="0">
                <a:ea typeface="Calibri"/>
                <a:cs typeface="Times New Roman"/>
              </a:rPr>
              <a:t>or </a:t>
            </a:r>
          </a:p>
          <a:p>
            <a:pPr marR="457200" lvl="2">
              <a:lnSpc>
                <a:spcPct val="115000"/>
              </a:lnSpc>
              <a:spcBef>
                <a:spcPts val="0"/>
              </a:spcBef>
              <a:spcAft>
                <a:spcPts val="0"/>
              </a:spcAft>
              <a:buFont typeface="Symbol"/>
              <a:buChar char=""/>
              <a:tabLst>
                <a:tab pos="228600" algn="l"/>
                <a:tab pos="685800" algn="l"/>
                <a:tab pos="914400" algn="l"/>
                <a:tab pos="1371600" algn="l"/>
              </a:tabLst>
            </a:pPr>
            <a:r>
              <a:rPr lang="en-US" sz="1600" dirty="0">
                <a:ea typeface="Calibri"/>
                <a:cs typeface="Times New Roman"/>
              </a:rPr>
              <a:t>Safety of children.</a:t>
            </a:r>
          </a:p>
          <a:p>
            <a:endParaRPr lang="en-US" dirty="0"/>
          </a:p>
        </p:txBody>
      </p:sp>
      <p:sp>
        <p:nvSpPr>
          <p:cNvPr id="5" name="Title 4"/>
          <p:cNvSpPr>
            <a:spLocks noGrp="1"/>
          </p:cNvSpPr>
          <p:nvPr>
            <p:ph type="title"/>
          </p:nvPr>
        </p:nvSpPr>
        <p:spPr/>
        <p:txBody>
          <a:bodyPr/>
          <a:lstStyle/>
          <a:p>
            <a:pPr lvl="1" algn="l"/>
            <a:r>
              <a:rPr lang="en-US" sz="2400" dirty="0">
                <a:solidFill>
                  <a:schemeClr val="bg1"/>
                </a:solidFill>
              </a:rPr>
              <a:t>Mandated Reporter Training (§6383)</a:t>
            </a:r>
            <a:br>
              <a:rPr lang="en-US" sz="2400" dirty="0">
                <a:solidFill>
                  <a:schemeClr val="bg1"/>
                </a:solidFill>
              </a:rPr>
            </a:br>
            <a:endParaRPr lang="en-US" dirty="0"/>
          </a:p>
        </p:txBody>
      </p:sp>
    </p:spTree>
    <p:extLst>
      <p:ext uri="{BB962C8B-B14F-4D97-AF65-F5344CB8AC3E}">
        <p14:creationId xmlns:p14="http://schemas.microsoft.com/office/powerpoint/2010/main" val="4050637292"/>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fld id="{5D3DA26C-6B63-49B3-AD9F-F13B143260BF}" type="datetime1">
              <a:rPr lang="en-US" smtClean="0"/>
              <a:t>12/2/2014</a:t>
            </a:fld>
            <a:endParaRPr lang="en-US" dirty="0"/>
          </a:p>
        </p:txBody>
      </p:sp>
      <p:sp>
        <p:nvSpPr>
          <p:cNvPr id="3" name="Slide Number Placeholder 2"/>
          <p:cNvSpPr>
            <a:spLocks noGrp="1"/>
          </p:cNvSpPr>
          <p:nvPr>
            <p:ph type="sldNum" sz="quarter" idx="12"/>
          </p:nvPr>
        </p:nvSpPr>
        <p:spPr/>
        <p:txBody>
          <a:bodyPr/>
          <a:lstStyle/>
          <a:p>
            <a:pPr>
              <a:defRPr/>
            </a:pPr>
            <a:fld id="{9C10EB89-1475-4332-AC66-2657F847E4F2}" type="slidenum">
              <a:rPr lang="en-US" smtClean="0"/>
              <a:pPr>
                <a:defRPr/>
              </a:pPr>
              <a:t>42</a:t>
            </a:fld>
            <a:endParaRPr lang="en-US" dirty="0"/>
          </a:p>
        </p:txBody>
      </p:sp>
      <p:sp>
        <p:nvSpPr>
          <p:cNvPr id="4" name="Content Placeholder 3"/>
          <p:cNvSpPr>
            <a:spLocks noGrp="1"/>
          </p:cNvSpPr>
          <p:nvPr>
            <p:ph sz="quarter" idx="13"/>
          </p:nvPr>
        </p:nvSpPr>
        <p:spPr>
          <a:xfrm>
            <a:off x="457200" y="1295400"/>
            <a:ext cx="8153400" cy="4724400"/>
          </a:xfrm>
        </p:spPr>
        <p:txBody>
          <a:bodyPr/>
          <a:lstStyle/>
          <a:p>
            <a:pPr lvl="0" eaLnBrk="0" hangingPunct="0">
              <a:lnSpc>
                <a:spcPct val="115000"/>
              </a:lnSpc>
              <a:spcBef>
                <a:spcPts val="0"/>
              </a:spcBef>
              <a:spcAft>
                <a:spcPts val="0"/>
              </a:spcAft>
              <a:buFont typeface="Symbol"/>
              <a:buChar char=""/>
              <a:tabLst>
                <a:tab pos="457200" algn="l"/>
                <a:tab pos="1485900" algn="l"/>
              </a:tabLst>
            </a:pPr>
            <a:r>
              <a:rPr lang="en-US" sz="1600" dirty="0">
                <a:solidFill>
                  <a:srgbClr val="000000"/>
                </a:solidFill>
                <a:latin typeface="Verdana"/>
                <a:ea typeface="Calibri"/>
                <a:cs typeface="Times New Roman"/>
              </a:rPr>
              <a:t>Amended §6383 (b) (relating to duties of department of state) to:</a:t>
            </a:r>
          </a:p>
          <a:p>
            <a:pPr marL="114300" lvl="0" indent="0" eaLnBrk="0" hangingPunct="0">
              <a:lnSpc>
                <a:spcPct val="115000"/>
              </a:lnSpc>
              <a:spcBef>
                <a:spcPts val="0"/>
              </a:spcBef>
              <a:spcAft>
                <a:spcPts val="0"/>
              </a:spcAft>
              <a:buNone/>
            </a:pPr>
            <a:r>
              <a:rPr lang="en-US" sz="1600" dirty="0">
                <a:solidFill>
                  <a:srgbClr val="000000"/>
                </a:solidFill>
                <a:latin typeface="Verdana"/>
                <a:ea typeface="Calibri"/>
                <a:cs typeface="Times New Roman"/>
              </a:rPr>
              <a:t> </a:t>
            </a:r>
          </a:p>
          <a:p>
            <a:pPr lvl="1" eaLnBrk="0" hangingPunct="0">
              <a:lnSpc>
                <a:spcPct val="115000"/>
              </a:lnSpc>
              <a:spcBef>
                <a:spcPts val="0"/>
              </a:spcBef>
              <a:spcAft>
                <a:spcPts val="0"/>
              </a:spcAft>
              <a:buFont typeface="Symbol"/>
              <a:buChar char=""/>
              <a:tabLst>
                <a:tab pos="457200" algn="l"/>
                <a:tab pos="1485900" algn="l"/>
              </a:tabLst>
            </a:pPr>
            <a:r>
              <a:rPr lang="en-US" sz="1600" dirty="0">
                <a:solidFill>
                  <a:srgbClr val="000000"/>
                </a:solidFill>
                <a:latin typeface="Verdana"/>
                <a:ea typeface="Calibri"/>
                <a:cs typeface="Times New Roman"/>
              </a:rPr>
              <a:t>Require each licensing board with jurisdiction over professional licensees identified as mandated reports under this chapter to:</a:t>
            </a:r>
          </a:p>
          <a:p>
            <a:pPr lvl="2" eaLnBrk="0" hangingPunct="0">
              <a:lnSpc>
                <a:spcPct val="115000"/>
              </a:lnSpc>
              <a:spcBef>
                <a:spcPts val="0"/>
              </a:spcBef>
              <a:spcAft>
                <a:spcPts val="0"/>
              </a:spcAft>
              <a:buFont typeface="Symbol"/>
              <a:buChar char=""/>
              <a:tabLst>
                <a:tab pos="457200" algn="l"/>
                <a:tab pos="1485900" algn="l"/>
              </a:tabLst>
            </a:pPr>
            <a:r>
              <a:rPr lang="en-US" sz="1600" dirty="0">
                <a:solidFill>
                  <a:srgbClr val="000000"/>
                </a:solidFill>
                <a:latin typeface="Verdana"/>
                <a:ea typeface="Calibri"/>
                <a:cs typeface="Times New Roman"/>
              </a:rPr>
              <a:t>Require all persons </a:t>
            </a:r>
            <a:r>
              <a:rPr lang="en-US" sz="1600" b="1" dirty="0">
                <a:solidFill>
                  <a:srgbClr val="000000"/>
                </a:solidFill>
                <a:latin typeface="Verdana"/>
                <a:ea typeface="Calibri"/>
                <a:cs typeface="Times New Roman"/>
              </a:rPr>
              <a:t>applying for a license or certification</a:t>
            </a:r>
            <a:r>
              <a:rPr lang="en-US" sz="1600" dirty="0">
                <a:solidFill>
                  <a:srgbClr val="000000"/>
                </a:solidFill>
                <a:latin typeface="Verdana"/>
                <a:ea typeface="Calibri"/>
                <a:cs typeface="Times New Roman"/>
              </a:rPr>
              <a:t> issued by the licensing board to submit documentation acceptable to the licensing board of completion of at least </a:t>
            </a:r>
            <a:r>
              <a:rPr lang="en-US" sz="1600" b="1" dirty="0">
                <a:solidFill>
                  <a:srgbClr val="000000"/>
                </a:solidFill>
                <a:latin typeface="Verdana"/>
                <a:ea typeface="Calibri"/>
                <a:cs typeface="Times New Roman"/>
              </a:rPr>
              <a:t>three</a:t>
            </a:r>
            <a:r>
              <a:rPr lang="en-US" sz="1600" dirty="0">
                <a:solidFill>
                  <a:srgbClr val="000000"/>
                </a:solidFill>
                <a:latin typeface="Verdana"/>
                <a:ea typeface="Calibri"/>
                <a:cs typeface="Times New Roman"/>
              </a:rPr>
              <a:t> hours of approved child abuse recognition and reporting training</a:t>
            </a:r>
            <a:r>
              <a:rPr lang="en-US" sz="1600" dirty="0" smtClean="0">
                <a:solidFill>
                  <a:srgbClr val="000000"/>
                </a:solidFill>
                <a:latin typeface="Verdana"/>
                <a:ea typeface="Calibri"/>
                <a:cs typeface="Times New Roman"/>
              </a:rPr>
              <a:t>.</a:t>
            </a:r>
          </a:p>
          <a:p>
            <a:pPr marL="914400" lvl="2" indent="0" eaLnBrk="0" hangingPunct="0">
              <a:lnSpc>
                <a:spcPct val="115000"/>
              </a:lnSpc>
              <a:spcBef>
                <a:spcPts val="0"/>
              </a:spcBef>
              <a:spcAft>
                <a:spcPts val="0"/>
              </a:spcAft>
              <a:buNone/>
              <a:tabLst>
                <a:tab pos="457200" algn="l"/>
                <a:tab pos="1485900" algn="l"/>
              </a:tabLst>
            </a:pPr>
            <a:r>
              <a:rPr lang="en-US" sz="1600" dirty="0" smtClean="0">
                <a:solidFill>
                  <a:srgbClr val="000000"/>
                </a:solidFill>
                <a:latin typeface="Verdana"/>
                <a:ea typeface="Calibri"/>
                <a:cs typeface="Times New Roman"/>
              </a:rPr>
              <a:t> </a:t>
            </a:r>
            <a:endParaRPr lang="en-US" sz="1600" dirty="0">
              <a:solidFill>
                <a:srgbClr val="000000"/>
              </a:solidFill>
              <a:latin typeface="Verdana"/>
              <a:ea typeface="Calibri"/>
              <a:cs typeface="Times New Roman"/>
            </a:endParaRPr>
          </a:p>
          <a:p>
            <a:pPr lvl="3" eaLnBrk="0" hangingPunct="0">
              <a:lnSpc>
                <a:spcPct val="115000"/>
              </a:lnSpc>
              <a:spcBef>
                <a:spcPts val="0"/>
              </a:spcBef>
              <a:spcAft>
                <a:spcPts val="0"/>
              </a:spcAft>
              <a:buFont typeface="Symbol"/>
              <a:buChar char=""/>
              <a:tabLst>
                <a:tab pos="457200" algn="l"/>
                <a:tab pos="1485900" algn="l"/>
              </a:tabLst>
            </a:pPr>
            <a:r>
              <a:rPr lang="en-US" dirty="0">
                <a:solidFill>
                  <a:srgbClr val="000000"/>
                </a:solidFill>
                <a:latin typeface="Verdana"/>
                <a:ea typeface="Calibri"/>
                <a:cs typeface="Times New Roman"/>
              </a:rPr>
              <a:t>The training must address, but is not limited to:</a:t>
            </a:r>
          </a:p>
          <a:p>
            <a:pPr lvl="4" eaLnBrk="0" hangingPunct="0">
              <a:lnSpc>
                <a:spcPct val="115000"/>
              </a:lnSpc>
              <a:spcBef>
                <a:spcPts val="0"/>
              </a:spcBef>
              <a:spcAft>
                <a:spcPts val="0"/>
              </a:spcAft>
              <a:buClrTx/>
              <a:buFont typeface="Courier New"/>
              <a:buChar char="o"/>
              <a:tabLst>
                <a:tab pos="457200" algn="l"/>
                <a:tab pos="1485900" algn="l"/>
              </a:tabLst>
            </a:pPr>
            <a:r>
              <a:rPr lang="en-US" sz="1600" dirty="0">
                <a:solidFill>
                  <a:srgbClr val="000000"/>
                </a:solidFill>
                <a:latin typeface="Verdana"/>
                <a:ea typeface="Calibri"/>
                <a:cs typeface="Times New Roman"/>
              </a:rPr>
              <a:t>Recognition of the signs of child abuse; and </a:t>
            </a:r>
          </a:p>
          <a:p>
            <a:pPr lvl="4" eaLnBrk="0" hangingPunct="0">
              <a:lnSpc>
                <a:spcPct val="115000"/>
              </a:lnSpc>
              <a:spcBef>
                <a:spcPts val="0"/>
              </a:spcBef>
              <a:spcAft>
                <a:spcPts val="0"/>
              </a:spcAft>
              <a:buClrTx/>
              <a:buFont typeface="Courier New"/>
              <a:buChar char="o"/>
              <a:tabLst>
                <a:tab pos="457200" algn="l"/>
                <a:tab pos="1485900" algn="l"/>
              </a:tabLst>
            </a:pPr>
            <a:r>
              <a:rPr lang="en-US" sz="1600" dirty="0">
                <a:solidFill>
                  <a:srgbClr val="000000"/>
                </a:solidFill>
                <a:latin typeface="Verdana"/>
                <a:ea typeface="Calibri"/>
                <a:cs typeface="Times New Roman"/>
              </a:rPr>
              <a:t>The reporting requirements for suspected child abuse. </a:t>
            </a:r>
            <a:endParaRPr lang="en-US" sz="1600" dirty="0" smtClean="0">
              <a:solidFill>
                <a:srgbClr val="000000"/>
              </a:solidFill>
              <a:latin typeface="Verdana"/>
              <a:ea typeface="Calibri"/>
              <a:cs typeface="Times New Roman"/>
            </a:endParaRPr>
          </a:p>
          <a:p>
            <a:pPr lvl="4" eaLnBrk="0" hangingPunct="0">
              <a:lnSpc>
                <a:spcPct val="115000"/>
              </a:lnSpc>
              <a:spcBef>
                <a:spcPts val="0"/>
              </a:spcBef>
              <a:spcAft>
                <a:spcPts val="0"/>
              </a:spcAft>
              <a:buClrTx/>
              <a:buFont typeface="Courier New"/>
              <a:buChar char="o"/>
              <a:tabLst>
                <a:tab pos="457200" algn="l"/>
                <a:tab pos="1485900" algn="l"/>
              </a:tabLst>
            </a:pPr>
            <a:endParaRPr lang="en-US" sz="1600" dirty="0">
              <a:solidFill>
                <a:srgbClr val="000000"/>
              </a:solidFill>
              <a:latin typeface="Verdana"/>
              <a:ea typeface="Calibri"/>
              <a:cs typeface="Times New Roman"/>
            </a:endParaRPr>
          </a:p>
          <a:p>
            <a:pPr lvl="3" eaLnBrk="0" hangingPunct="0">
              <a:lnSpc>
                <a:spcPct val="115000"/>
              </a:lnSpc>
              <a:spcBef>
                <a:spcPts val="0"/>
              </a:spcBef>
              <a:spcAft>
                <a:spcPts val="0"/>
              </a:spcAft>
              <a:buFont typeface="Symbol"/>
              <a:buChar char=""/>
              <a:tabLst>
                <a:tab pos="457200" algn="l"/>
                <a:tab pos="1485900" algn="l"/>
              </a:tabLst>
            </a:pPr>
            <a:r>
              <a:rPr lang="en-US" dirty="0">
                <a:solidFill>
                  <a:srgbClr val="000000"/>
                </a:solidFill>
                <a:latin typeface="Verdana"/>
                <a:ea typeface="Calibri"/>
                <a:cs typeface="Times New Roman"/>
              </a:rPr>
              <a:t>These trainings must be approved by the Department and may occur as part of the continuing education requirement of the license.</a:t>
            </a:r>
          </a:p>
          <a:p>
            <a:endParaRPr lang="en-US" dirty="0"/>
          </a:p>
        </p:txBody>
      </p:sp>
      <p:sp>
        <p:nvSpPr>
          <p:cNvPr id="5" name="Title 4"/>
          <p:cNvSpPr>
            <a:spLocks noGrp="1"/>
          </p:cNvSpPr>
          <p:nvPr>
            <p:ph type="title"/>
          </p:nvPr>
        </p:nvSpPr>
        <p:spPr/>
        <p:txBody>
          <a:bodyPr/>
          <a:lstStyle/>
          <a:p>
            <a:pPr lvl="1" algn="l"/>
            <a:r>
              <a:rPr lang="en-US" sz="2400" dirty="0" smtClean="0">
                <a:solidFill>
                  <a:schemeClr val="bg1"/>
                </a:solidFill>
              </a:rPr>
              <a:t>Mandated Reporter Training (§6383)</a:t>
            </a:r>
            <a:br>
              <a:rPr lang="en-US" sz="2400" dirty="0" smtClean="0">
                <a:solidFill>
                  <a:schemeClr val="bg1"/>
                </a:solidFill>
              </a:rPr>
            </a:br>
            <a:endParaRPr lang="en-US" dirty="0"/>
          </a:p>
        </p:txBody>
      </p:sp>
    </p:spTree>
    <p:extLst>
      <p:ext uri="{BB962C8B-B14F-4D97-AF65-F5344CB8AC3E}">
        <p14:creationId xmlns:p14="http://schemas.microsoft.com/office/powerpoint/2010/main" val="922596072"/>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fld id="{5D3DA26C-6B63-49B3-AD9F-F13B143260BF}" type="datetime1">
              <a:rPr lang="en-US" smtClean="0"/>
              <a:t>12/2/2014</a:t>
            </a:fld>
            <a:endParaRPr lang="en-US" dirty="0"/>
          </a:p>
        </p:txBody>
      </p:sp>
      <p:sp>
        <p:nvSpPr>
          <p:cNvPr id="3" name="Slide Number Placeholder 2"/>
          <p:cNvSpPr>
            <a:spLocks noGrp="1"/>
          </p:cNvSpPr>
          <p:nvPr>
            <p:ph type="sldNum" sz="quarter" idx="12"/>
          </p:nvPr>
        </p:nvSpPr>
        <p:spPr/>
        <p:txBody>
          <a:bodyPr/>
          <a:lstStyle/>
          <a:p>
            <a:pPr>
              <a:defRPr/>
            </a:pPr>
            <a:fld id="{9C10EB89-1475-4332-AC66-2657F847E4F2}" type="slidenum">
              <a:rPr lang="en-US" smtClean="0"/>
              <a:pPr>
                <a:defRPr/>
              </a:pPr>
              <a:t>43</a:t>
            </a:fld>
            <a:endParaRPr lang="en-US" dirty="0"/>
          </a:p>
        </p:txBody>
      </p:sp>
      <p:sp>
        <p:nvSpPr>
          <p:cNvPr id="4" name="Content Placeholder 3"/>
          <p:cNvSpPr>
            <a:spLocks noGrp="1"/>
          </p:cNvSpPr>
          <p:nvPr>
            <p:ph sz="quarter" idx="13"/>
          </p:nvPr>
        </p:nvSpPr>
        <p:spPr>
          <a:xfrm>
            <a:off x="-76200" y="1524000"/>
            <a:ext cx="8610600" cy="3886200"/>
          </a:xfrm>
        </p:spPr>
        <p:txBody>
          <a:bodyPr/>
          <a:lstStyle/>
          <a:p>
            <a:pPr lvl="2">
              <a:lnSpc>
                <a:spcPct val="115000"/>
              </a:lnSpc>
              <a:spcBef>
                <a:spcPts val="0"/>
              </a:spcBef>
              <a:spcAft>
                <a:spcPts val="0"/>
              </a:spcAft>
              <a:buFont typeface="Symbol"/>
              <a:buChar char=""/>
              <a:tabLst>
                <a:tab pos="457200" algn="l"/>
                <a:tab pos="1485900" algn="l"/>
              </a:tabLst>
            </a:pPr>
            <a:r>
              <a:rPr lang="en-US" dirty="0">
                <a:ea typeface="Calibri"/>
                <a:cs typeface="Times New Roman"/>
              </a:rPr>
              <a:t>Require all persons </a:t>
            </a:r>
            <a:r>
              <a:rPr lang="en-US" b="1" dirty="0">
                <a:ea typeface="Calibri"/>
                <a:cs typeface="Times New Roman"/>
              </a:rPr>
              <a:t>applying for the renewal of a license or certification</a:t>
            </a:r>
            <a:r>
              <a:rPr lang="en-US" dirty="0">
                <a:ea typeface="Calibri"/>
                <a:cs typeface="Times New Roman"/>
              </a:rPr>
              <a:t> issued by the licensing board to submit documentation acceptable to the licensing board of completion of at least </a:t>
            </a:r>
            <a:r>
              <a:rPr lang="en-US" b="1" dirty="0">
                <a:ea typeface="Calibri"/>
                <a:cs typeface="Times New Roman"/>
              </a:rPr>
              <a:t>two</a:t>
            </a:r>
            <a:r>
              <a:rPr lang="en-US" dirty="0">
                <a:ea typeface="Calibri"/>
                <a:cs typeface="Times New Roman"/>
              </a:rPr>
              <a:t> hours of approved continuing education per licensure cycle. </a:t>
            </a:r>
          </a:p>
          <a:p>
            <a:pPr lvl="3">
              <a:lnSpc>
                <a:spcPct val="115000"/>
              </a:lnSpc>
              <a:spcBef>
                <a:spcPts val="0"/>
              </a:spcBef>
              <a:spcAft>
                <a:spcPts val="0"/>
              </a:spcAft>
              <a:buFont typeface="Symbol"/>
              <a:buChar char=""/>
              <a:tabLst>
                <a:tab pos="457200" algn="l"/>
                <a:tab pos="1485900" algn="l"/>
              </a:tabLst>
            </a:pPr>
            <a:r>
              <a:rPr lang="en-US" sz="1800" dirty="0">
                <a:ea typeface="Calibri"/>
                <a:cs typeface="Times New Roman"/>
              </a:rPr>
              <a:t>The training must address, but is not limited to:</a:t>
            </a:r>
          </a:p>
          <a:p>
            <a:pPr lvl="4">
              <a:lnSpc>
                <a:spcPct val="115000"/>
              </a:lnSpc>
              <a:spcBef>
                <a:spcPts val="0"/>
              </a:spcBef>
              <a:spcAft>
                <a:spcPts val="0"/>
              </a:spcAft>
              <a:buFont typeface="Courier New"/>
              <a:buChar char="o"/>
              <a:tabLst>
                <a:tab pos="457200" algn="l"/>
                <a:tab pos="1485900" algn="l"/>
              </a:tabLst>
            </a:pPr>
            <a:r>
              <a:rPr lang="en-US" sz="1800" dirty="0">
                <a:ea typeface="Calibri"/>
                <a:cs typeface="Times New Roman"/>
              </a:rPr>
              <a:t>Recognition of the signs of child abuse; and </a:t>
            </a:r>
          </a:p>
          <a:p>
            <a:pPr lvl="4">
              <a:lnSpc>
                <a:spcPct val="115000"/>
              </a:lnSpc>
              <a:spcBef>
                <a:spcPts val="0"/>
              </a:spcBef>
              <a:spcAft>
                <a:spcPts val="0"/>
              </a:spcAft>
              <a:buFont typeface="Courier New"/>
              <a:buChar char="o"/>
              <a:tabLst>
                <a:tab pos="457200" algn="l"/>
                <a:tab pos="1485900" algn="l"/>
              </a:tabLst>
            </a:pPr>
            <a:r>
              <a:rPr lang="en-US" sz="1800" dirty="0">
                <a:ea typeface="Calibri"/>
                <a:cs typeface="Times New Roman"/>
              </a:rPr>
              <a:t>The reporting requirements for suspected child abuse. </a:t>
            </a:r>
          </a:p>
          <a:p>
            <a:pPr lvl="3">
              <a:lnSpc>
                <a:spcPct val="115000"/>
              </a:lnSpc>
              <a:spcBef>
                <a:spcPts val="0"/>
              </a:spcBef>
              <a:spcAft>
                <a:spcPts val="0"/>
              </a:spcAft>
              <a:buFont typeface="Symbol"/>
              <a:buChar char=""/>
              <a:tabLst>
                <a:tab pos="457200" algn="l"/>
                <a:tab pos="1485900" algn="l"/>
              </a:tabLst>
            </a:pPr>
            <a:r>
              <a:rPr lang="en-US" sz="1800" dirty="0">
                <a:ea typeface="Calibri"/>
                <a:cs typeface="Times New Roman"/>
              </a:rPr>
              <a:t>Continuing education curricula shall be approved by the licensing board, in consultation with the Department.</a:t>
            </a:r>
          </a:p>
          <a:p>
            <a:pPr lvl="3">
              <a:lnSpc>
                <a:spcPct val="115000"/>
              </a:lnSpc>
              <a:spcBef>
                <a:spcPts val="0"/>
              </a:spcBef>
              <a:spcAft>
                <a:spcPts val="0"/>
              </a:spcAft>
              <a:buFont typeface="Symbol"/>
              <a:buChar char=""/>
              <a:tabLst>
                <a:tab pos="457200" algn="l"/>
                <a:tab pos="1485900" algn="l"/>
              </a:tabLst>
            </a:pPr>
            <a:r>
              <a:rPr lang="en-US" sz="1800" dirty="0">
                <a:ea typeface="Calibri"/>
                <a:cs typeface="Times New Roman"/>
              </a:rPr>
              <a:t>The two hours of continuing education on child abuse recognition and reporting shall be completed as a portion of the total continuing education required for biennial license renewal. </a:t>
            </a:r>
          </a:p>
          <a:p>
            <a:endParaRPr lang="en-US" dirty="0"/>
          </a:p>
        </p:txBody>
      </p:sp>
      <p:sp>
        <p:nvSpPr>
          <p:cNvPr id="5" name="Title 4"/>
          <p:cNvSpPr>
            <a:spLocks noGrp="1"/>
          </p:cNvSpPr>
          <p:nvPr>
            <p:ph type="title"/>
          </p:nvPr>
        </p:nvSpPr>
        <p:spPr/>
        <p:txBody>
          <a:bodyPr/>
          <a:lstStyle/>
          <a:p>
            <a:pPr lvl="1" algn="l"/>
            <a:r>
              <a:rPr lang="en-US" sz="2400" dirty="0">
                <a:solidFill>
                  <a:schemeClr val="bg1"/>
                </a:solidFill>
              </a:rPr>
              <a:t>Mandated Reporter Training (§6383)</a:t>
            </a:r>
            <a:br>
              <a:rPr lang="en-US" sz="2400" dirty="0">
                <a:solidFill>
                  <a:schemeClr val="bg1"/>
                </a:solidFill>
              </a:rPr>
            </a:br>
            <a:endParaRPr lang="en-US" dirty="0"/>
          </a:p>
        </p:txBody>
      </p:sp>
    </p:spTree>
    <p:extLst>
      <p:ext uri="{BB962C8B-B14F-4D97-AF65-F5344CB8AC3E}">
        <p14:creationId xmlns:p14="http://schemas.microsoft.com/office/powerpoint/2010/main" val="726299607"/>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fld id="{5D3DA26C-6B63-49B3-AD9F-F13B143260BF}" type="datetime1">
              <a:rPr lang="en-US" smtClean="0"/>
              <a:t>12/2/2014</a:t>
            </a:fld>
            <a:endParaRPr lang="en-US" dirty="0"/>
          </a:p>
        </p:txBody>
      </p:sp>
      <p:sp>
        <p:nvSpPr>
          <p:cNvPr id="3" name="Slide Number Placeholder 2"/>
          <p:cNvSpPr>
            <a:spLocks noGrp="1"/>
          </p:cNvSpPr>
          <p:nvPr>
            <p:ph type="sldNum" sz="quarter" idx="12"/>
          </p:nvPr>
        </p:nvSpPr>
        <p:spPr/>
        <p:txBody>
          <a:bodyPr/>
          <a:lstStyle/>
          <a:p>
            <a:pPr>
              <a:defRPr/>
            </a:pPr>
            <a:fld id="{9C10EB89-1475-4332-AC66-2657F847E4F2}" type="slidenum">
              <a:rPr lang="en-US" smtClean="0"/>
              <a:pPr>
                <a:defRPr/>
              </a:pPr>
              <a:t>44</a:t>
            </a:fld>
            <a:endParaRPr lang="en-US" dirty="0"/>
          </a:p>
        </p:txBody>
      </p:sp>
      <p:sp>
        <p:nvSpPr>
          <p:cNvPr id="4" name="Content Placeholder 3"/>
          <p:cNvSpPr>
            <a:spLocks noGrp="1"/>
          </p:cNvSpPr>
          <p:nvPr>
            <p:ph sz="quarter" idx="13"/>
          </p:nvPr>
        </p:nvSpPr>
        <p:spPr/>
        <p:txBody>
          <a:bodyPr/>
          <a:lstStyle/>
          <a:p>
            <a:pPr lvl="0">
              <a:lnSpc>
                <a:spcPct val="115000"/>
              </a:lnSpc>
              <a:spcBef>
                <a:spcPts val="0"/>
              </a:spcBef>
              <a:spcAft>
                <a:spcPts val="0"/>
              </a:spcAft>
              <a:buFont typeface="Symbol"/>
              <a:buChar char=""/>
              <a:tabLst>
                <a:tab pos="457200" algn="l"/>
                <a:tab pos="1485900" algn="l"/>
              </a:tabLst>
            </a:pPr>
            <a:r>
              <a:rPr lang="en-US" sz="1400" dirty="0">
                <a:ea typeface="Calibri"/>
                <a:cs typeface="Times New Roman"/>
              </a:rPr>
              <a:t>Permit a licensing board with jurisdiction over professional licensees who are mandated reporters under this chapter to exempt an applicant or licensee from the training or continuing education required if all of the following apply:</a:t>
            </a:r>
          </a:p>
          <a:p>
            <a:pPr marL="114300" marR="0" indent="0">
              <a:lnSpc>
                <a:spcPct val="115000"/>
              </a:lnSpc>
              <a:spcBef>
                <a:spcPts val="0"/>
              </a:spcBef>
              <a:spcAft>
                <a:spcPts val="0"/>
              </a:spcAft>
              <a:buNone/>
              <a:tabLst>
                <a:tab pos="457200" algn="l"/>
                <a:tab pos="1485900" algn="l"/>
              </a:tabLst>
            </a:pPr>
            <a:r>
              <a:rPr lang="en-US" sz="1400" dirty="0">
                <a:ea typeface="Calibri"/>
                <a:cs typeface="Times New Roman"/>
              </a:rPr>
              <a:t> </a:t>
            </a:r>
          </a:p>
          <a:p>
            <a:pPr lvl="1">
              <a:lnSpc>
                <a:spcPct val="115000"/>
              </a:lnSpc>
              <a:spcBef>
                <a:spcPts val="0"/>
              </a:spcBef>
              <a:spcAft>
                <a:spcPts val="0"/>
              </a:spcAft>
              <a:buFont typeface="Symbol"/>
              <a:buChar char=""/>
              <a:tabLst>
                <a:tab pos="457200" algn="l"/>
                <a:tab pos="1485900" algn="l"/>
              </a:tabLst>
            </a:pPr>
            <a:r>
              <a:rPr lang="en-US" sz="1400" dirty="0">
                <a:ea typeface="Calibri"/>
                <a:cs typeface="Times New Roman"/>
              </a:rPr>
              <a:t>The applicant or licensee submits acceptable documentation that the person has already completed child abuse recognition training which was required under § 1205.6 of the Public School Code or required under the Public Welfare Code and these trainings were approved by the department; and </a:t>
            </a:r>
          </a:p>
          <a:p>
            <a:pPr lvl="1">
              <a:lnSpc>
                <a:spcPct val="115000"/>
              </a:lnSpc>
              <a:spcBef>
                <a:spcPts val="0"/>
              </a:spcBef>
              <a:spcAft>
                <a:spcPts val="0"/>
              </a:spcAft>
              <a:buFont typeface="Symbol"/>
              <a:buChar char=""/>
              <a:tabLst>
                <a:tab pos="457200" algn="l"/>
                <a:tab pos="1485900" algn="l"/>
              </a:tabLst>
            </a:pPr>
            <a:r>
              <a:rPr lang="en-US" sz="1400" dirty="0">
                <a:ea typeface="Calibri"/>
                <a:cs typeface="Times New Roman"/>
              </a:rPr>
              <a:t>The amount of the training received equals or exceeds the amount of training required above.</a:t>
            </a:r>
          </a:p>
          <a:p>
            <a:pPr marL="685800" marR="0">
              <a:lnSpc>
                <a:spcPct val="115000"/>
              </a:lnSpc>
              <a:spcBef>
                <a:spcPts val="0"/>
              </a:spcBef>
              <a:spcAft>
                <a:spcPts val="0"/>
              </a:spcAft>
              <a:tabLst>
                <a:tab pos="457200" algn="l"/>
                <a:tab pos="1485900" algn="l"/>
              </a:tabLst>
            </a:pPr>
            <a:endParaRPr lang="en-US" sz="1400" dirty="0">
              <a:ea typeface="Calibri"/>
              <a:cs typeface="Times New Roman"/>
            </a:endParaRPr>
          </a:p>
          <a:p>
            <a:pPr lvl="0">
              <a:lnSpc>
                <a:spcPct val="115000"/>
              </a:lnSpc>
              <a:spcBef>
                <a:spcPts val="0"/>
              </a:spcBef>
              <a:spcAft>
                <a:spcPts val="0"/>
              </a:spcAft>
              <a:buFont typeface="Symbol"/>
              <a:buChar char=""/>
              <a:tabLst>
                <a:tab pos="457200" algn="l"/>
                <a:tab pos="1485900" algn="l"/>
              </a:tabLst>
            </a:pPr>
            <a:r>
              <a:rPr lang="en-US" sz="1400" dirty="0">
                <a:ea typeface="Calibri"/>
                <a:cs typeface="Times New Roman"/>
              </a:rPr>
              <a:t>Require a licensing board to provide professional licensees identified as mandated reporters within information related to mandatory child abuse reporting as part of the biennial renewal of the license.</a:t>
            </a:r>
          </a:p>
          <a:p>
            <a:pPr marL="457200" marR="0">
              <a:lnSpc>
                <a:spcPct val="115000"/>
              </a:lnSpc>
              <a:spcBef>
                <a:spcPts val="0"/>
              </a:spcBef>
              <a:spcAft>
                <a:spcPts val="0"/>
              </a:spcAft>
              <a:tabLst>
                <a:tab pos="457200" algn="l"/>
                <a:tab pos="1485900" algn="l"/>
              </a:tabLst>
            </a:pPr>
            <a:endParaRPr lang="en-US" sz="1400" dirty="0">
              <a:ea typeface="Calibri"/>
              <a:cs typeface="Times New Roman"/>
            </a:endParaRPr>
          </a:p>
          <a:p>
            <a:pPr lvl="0">
              <a:lnSpc>
                <a:spcPct val="115000"/>
              </a:lnSpc>
              <a:spcBef>
                <a:spcPts val="0"/>
              </a:spcBef>
              <a:spcAft>
                <a:spcPts val="0"/>
              </a:spcAft>
              <a:buFont typeface="Symbol"/>
              <a:buChar char=""/>
              <a:tabLst>
                <a:tab pos="457200" algn="l"/>
                <a:tab pos="1485900" algn="l"/>
              </a:tabLst>
            </a:pPr>
            <a:r>
              <a:rPr lang="en-US" sz="1400" dirty="0">
                <a:ea typeface="Calibri"/>
                <a:cs typeface="Times New Roman"/>
              </a:rPr>
              <a:t>Permit a professional licensee identified as a mandated reporter to apply to the licensing board for an exemption from the training or continuing education requirement and the licensing board to approve the exemption upon submission of acceptable documentation that the licensee should not be subject to these training or continuing education requirements.</a:t>
            </a:r>
          </a:p>
          <a:p>
            <a:endParaRPr lang="en-US" dirty="0"/>
          </a:p>
        </p:txBody>
      </p:sp>
      <p:sp>
        <p:nvSpPr>
          <p:cNvPr id="5" name="Title 4"/>
          <p:cNvSpPr>
            <a:spLocks noGrp="1"/>
          </p:cNvSpPr>
          <p:nvPr>
            <p:ph type="title"/>
          </p:nvPr>
        </p:nvSpPr>
        <p:spPr/>
        <p:txBody>
          <a:bodyPr/>
          <a:lstStyle/>
          <a:p>
            <a:pPr lvl="1" algn="l"/>
            <a:r>
              <a:rPr lang="en-US" sz="2400" dirty="0">
                <a:solidFill>
                  <a:schemeClr val="bg1"/>
                </a:solidFill>
              </a:rPr>
              <a:t>Mandated Reporter Training (§6383)</a:t>
            </a:r>
            <a:br>
              <a:rPr lang="en-US" sz="2400" dirty="0">
                <a:solidFill>
                  <a:schemeClr val="bg1"/>
                </a:solidFill>
              </a:rPr>
            </a:br>
            <a:endParaRPr lang="en-US" dirty="0"/>
          </a:p>
        </p:txBody>
      </p:sp>
    </p:spTree>
    <p:extLst>
      <p:ext uri="{BB962C8B-B14F-4D97-AF65-F5344CB8AC3E}">
        <p14:creationId xmlns:p14="http://schemas.microsoft.com/office/powerpoint/2010/main" val="1876595805"/>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fld id="{5D3DA26C-6B63-49B3-AD9F-F13B143260BF}" type="datetime1">
              <a:rPr lang="en-US" smtClean="0"/>
              <a:t>12/2/2014</a:t>
            </a:fld>
            <a:endParaRPr lang="en-US" dirty="0"/>
          </a:p>
        </p:txBody>
      </p:sp>
      <p:sp>
        <p:nvSpPr>
          <p:cNvPr id="3" name="Slide Number Placeholder 2"/>
          <p:cNvSpPr>
            <a:spLocks noGrp="1"/>
          </p:cNvSpPr>
          <p:nvPr>
            <p:ph type="sldNum" sz="quarter" idx="12"/>
          </p:nvPr>
        </p:nvSpPr>
        <p:spPr/>
        <p:txBody>
          <a:bodyPr/>
          <a:lstStyle/>
          <a:p>
            <a:pPr>
              <a:defRPr/>
            </a:pPr>
            <a:fld id="{9C10EB89-1475-4332-AC66-2657F847E4F2}" type="slidenum">
              <a:rPr lang="en-US" smtClean="0"/>
              <a:pPr>
                <a:defRPr/>
              </a:pPr>
              <a:t>45</a:t>
            </a:fld>
            <a:endParaRPr lang="en-US" dirty="0"/>
          </a:p>
        </p:txBody>
      </p:sp>
      <p:sp>
        <p:nvSpPr>
          <p:cNvPr id="4" name="Content Placeholder 3"/>
          <p:cNvSpPr>
            <a:spLocks noGrp="1"/>
          </p:cNvSpPr>
          <p:nvPr>
            <p:ph sz="quarter" idx="13"/>
          </p:nvPr>
        </p:nvSpPr>
        <p:spPr>
          <a:xfrm>
            <a:off x="457200" y="1524000"/>
            <a:ext cx="8153400" cy="4724400"/>
          </a:xfrm>
        </p:spPr>
        <p:txBody>
          <a:bodyPr/>
          <a:lstStyle/>
          <a:p>
            <a:pPr lvl="0">
              <a:lnSpc>
                <a:spcPct val="115000"/>
              </a:lnSpc>
              <a:spcBef>
                <a:spcPts val="0"/>
              </a:spcBef>
              <a:spcAft>
                <a:spcPts val="0"/>
              </a:spcAft>
              <a:buFont typeface="Symbol"/>
              <a:buChar char=""/>
              <a:tabLst>
                <a:tab pos="457200" algn="l"/>
                <a:tab pos="1485900" algn="l"/>
              </a:tabLst>
            </a:pPr>
            <a:r>
              <a:rPr lang="en-US" sz="1600" dirty="0">
                <a:ea typeface="Calibri"/>
                <a:cs typeface="Times New Roman"/>
              </a:rPr>
              <a:t>Amended § 6383 to add subsection (c) (relating to training of persons subject to department regulation) to require certain persons to receive child abuse recognition and reporting training including:</a:t>
            </a:r>
          </a:p>
          <a:p>
            <a:pPr marL="457200" marR="0">
              <a:lnSpc>
                <a:spcPct val="115000"/>
              </a:lnSpc>
              <a:spcBef>
                <a:spcPts val="0"/>
              </a:spcBef>
              <a:spcAft>
                <a:spcPts val="0"/>
              </a:spcAft>
            </a:pPr>
            <a:endParaRPr lang="en-US" sz="1600" dirty="0">
              <a:ea typeface="Calibri"/>
              <a:cs typeface="Times New Roman"/>
            </a:endParaRPr>
          </a:p>
          <a:p>
            <a:pPr lvl="2">
              <a:lnSpc>
                <a:spcPct val="115000"/>
              </a:lnSpc>
              <a:spcBef>
                <a:spcPts val="0"/>
              </a:spcBef>
              <a:spcAft>
                <a:spcPts val="0"/>
              </a:spcAft>
              <a:buFont typeface="Symbol"/>
              <a:buChar char=""/>
            </a:pPr>
            <a:r>
              <a:rPr lang="en-US" sz="1600" dirty="0">
                <a:ea typeface="Calibri"/>
                <a:cs typeface="Times New Roman"/>
              </a:rPr>
              <a:t>Operators of institutions, facilities or agencies which care for children and are subject to supervision by the department under </a:t>
            </a:r>
            <a:r>
              <a:rPr lang="en-US" sz="1600" b="1" dirty="0">
                <a:ea typeface="Calibri"/>
                <a:cs typeface="Times New Roman"/>
              </a:rPr>
              <a:t>article IX </a:t>
            </a:r>
            <a:r>
              <a:rPr lang="en-US" sz="1600" dirty="0">
                <a:ea typeface="Calibri"/>
                <a:cs typeface="Times New Roman"/>
              </a:rPr>
              <a:t>of the Public Welfare Code, and their employees who have direct contact with children;</a:t>
            </a:r>
          </a:p>
          <a:p>
            <a:pPr lvl="2">
              <a:lnSpc>
                <a:spcPct val="115000"/>
              </a:lnSpc>
              <a:spcBef>
                <a:spcPts val="0"/>
              </a:spcBef>
              <a:spcAft>
                <a:spcPts val="0"/>
              </a:spcAft>
              <a:buFont typeface="Symbol"/>
              <a:buChar char=""/>
            </a:pPr>
            <a:r>
              <a:rPr lang="en-US" sz="1600" dirty="0">
                <a:ea typeface="Calibri"/>
                <a:cs typeface="Times New Roman"/>
              </a:rPr>
              <a:t>Foster parents;</a:t>
            </a:r>
          </a:p>
          <a:p>
            <a:pPr lvl="2">
              <a:lnSpc>
                <a:spcPct val="115000"/>
              </a:lnSpc>
              <a:spcBef>
                <a:spcPts val="0"/>
              </a:spcBef>
              <a:spcAft>
                <a:spcPts val="0"/>
              </a:spcAft>
              <a:buFont typeface="Symbol"/>
              <a:buChar char=""/>
            </a:pPr>
            <a:r>
              <a:rPr lang="en-US" sz="1600" dirty="0">
                <a:ea typeface="Calibri"/>
                <a:cs typeface="Times New Roman"/>
              </a:rPr>
              <a:t>Operators of institutions, facilities or agencies which care for children and are subject to supervision by the department under </a:t>
            </a:r>
            <a:r>
              <a:rPr lang="en-US" sz="1600" b="1" dirty="0">
                <a:ea typeface="Calibri"/>
                <a:cs typeface="Times New Roman"/>
              </a:rPr>
              <a:t>article X</a:t>
            </a:r>
            <a:r>
              <a:rPr lang="en-US" sz="1600" dirty="0">
                <a:ea typeface="Calibri"/>
                <a:cs typeface="Times New Roman"/>
              </a:rPr>
              <a:t> of the Public Welfare Code, and their employees who have direct contact with children;</a:t>
            </a:r>
          </a:p>
          <a:p>
            <a:pPr lvl="2">
              <a:lnSpc>
                <a:spcPct val="115000"/>
              </a:lnSpc>
              <a:spcBef>
                <a:spcPts val="0"/>
              </a:spcBef>
              <a:spcAft>
                <a:spcPts val="0"/>
              </a:spcAft>
              <a:buFont typeface="Symbol"/>
              <a:buChar char=""/>
            </a:pPr>
            <a:r>
              <a:rPr lang="en-US" sz="1600" dirty="0">
                <a:ea typeface="Calibri"/>
                <a:cs typeface="Times New Roman"/>
              </a:rPr>
              <a:t>Caregivers in Family Day Care homes which are subject to registration by the department under </a:t>
            </a:r>
            <a:r>
              <a:rPr lang="en-US" sz="1600" dirty="0" err="1">
                <a:ea typeface="Calibri"/>
                <a:cs typeface="Times New Roman"/>
              </a:rPr>
              <a:t>Subarticle</a:t>
            </a:r>
            <a:r>
              <a:rPr lang="en-US" sz="1600" dirty="0">
                <a:ea typeface="Calibri"/>
                <a:cs typeface="Times New Roman"/>
              </a:rPr>
              <a:t> (c) of the Public Welfare Code and their employees who have direct contact with children.</a:t>
            </a:r>
          </a:p>
          <a:p>
            <a:pPr lvl="0"/>
            <a:endParaRPr lang="en-US" sz="1400" dirty="0"/>
          </a:p>
          <a:p>
            <a:endParaRPr lang="en-US" dirty="0"/>
          </a:p>
        </p:txBody>
      </p:sp>
      <p:sp>
        <p:nvSpPr>
          <p:cNvPr id="5" name="Title 4"/>
          <p:cNvSpPr>
            <a:spLocks noGrp="1"/>
          </p:cNvSpPr>
          <p:nvPr>
            <p:ph type="title"/>
          </p:nvPr>
        </p:nvSpPr>
        <p:spPr/>
        <p:txBody>
          <a:bodyPr/>
          <a:lstStyle/>
          <a:p>
            <a:pPr lvl="1" algn="l"/>
            <a:r>
              <a:rPr lang="en-US" sz="2400" dirty="0">
                <a:solidFill>
                  <a:schemeClr val="bg1"/>
                </a:solidFill>
              </a:rPr>
              <a:t>Mandated Reporter Training (§6383)</a:t>
            </a:r>
            <a:br>
              <a:rPr lang="en-US" sz="2400" dirty="0">
                <a:solidFill>
                  <a:schemeClr val="bg1"/>
                </a:solidFill>
              </a:rPr>
            </a:br>
            <a:endParaRPr lang="en-US" dirty="0"/>
          </a:p>
        </p:txBody>
      </p:sp>
    </p:spTree>
    <p:extLst>
      <p:ext uri="{BB962C8B-B14F-4D97-AF65-F5344CB8AC3E}">
        <p14:creationId xmlns:p14="http://schemas.microsoft.com/office/powerpoint/2010/main" val="1878796112"/>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fld id="{5D3DA26C-6B63-49B3-AD9F-F13B143260BF}" type="datetime1">
              <a:rPr lang="en-US" smtClean="0"/>
              <a:t>12/2/2014</a:t>
            </a:fld>
            <a:endParaRPr lang="en-US" dirty="0"/>
          </a:p>
        </p:txBody>
      </p:sp>
      <p:sp>
        <p:nvSpPr>
          <p:cNvPr id="3" name="Slide Number Placeholder 2"/>
          <p:cNvSpPr>
            <a:spLocks noGrp="1"/>
          </p:cNvSpPr>
          <p:nvPr>
            <p:ph type="sldNum" sz="quarter" idx="12"/>
          </p:nvPr>
        </p:nvSpPr>
        <p:spPr/>
        <p:txBody>
          <a:bodyPr/>
          <a:lstStyle/>
          <a:p>
            <a:pPr>
              <a:defRPr/>
            </a:pPr>
            <a:fld id="{9C10EB89-1475-4332-AC66-2657F847E4F2}" type="slidenum">
              <a:rPr lang="en-US" smtClean="0"/>
              <a:pPr>
                <a:defRPr/>
              </a:pPr>
              <a:t>46</a:t>
            </a:fld>
            <a:endParaRPr lang="en-US" dirty="0"/>
          </a:p>
        </p:txBody>
      </p:sp>
      <p:sp>
        <p:nvSpPr>
          <p:cNvPr id="4" name="Content Placeholder 3"/>
          <p:cNvSpPr>
            <a:spLocks noGrp="1"/>
          </p:cNvSpPr>
          <p:nvPr>
            <p:ph sz="quarter" idx="13"/>
          </p:nvPr>
        </p:nvSpPr>
        <p:spPr>
          <a:xfrm>
            <a:off x="-228600" y="1295400"/>
            <a:ext cx="8610600" cy="4876800"/>
          </a:xfrm>
        </p:spPr>
        <p:txBody>
          <a:bodyPr/>
          <a:lstStyle/>
          <a:p>
            <a:pPr lvl="2">
              <a:lnSpc>
                <a:spcPct val="115000"/>
              </a:lnSpc>
              <a:spcBef>
                <a:spcPts val="0"/>
              </a:spcBef>
              <a:spcAft>
                <a:spcPts val="0"/>
              </a:spcAft>
              <a:buFont typeface="Symbol"/>
              <a:buChar char=""/>
              <a:tabLst>
                <a:tab pos="457200" algn="l"/>
                <a:tab pos="1485900" algn="l"/>
              </a:tabLst>
            </a:pPr>
            <a:r>
              <a:rPr lang="en-US" sz="1600" b="1" dirty="0">
                <a:ea typeface="Calibri"/>
                <a:cs typeface="Times New Roman"/>
              </a:rPr>
              <a:t>Effective December 31, 2104, new employees and new foster parents</a:t>
            </a:r>
            <a:r>
              <a:rPr lang="en-US" sz="1600" dirty="0">
                <a:ea typeface="Calibri"/>
                <a:cs typeface="Times New Roman"/>
              </a:rPr>
              <a:t> shall receive </a:t>
            </a:r>
            <a:r>
              <a:rPr lang="en-US" sz="1600" b="1" dirty="0">
                <a:ea typeface="Calibri"/>
                <a:cs typeface="Times New Roman"/>
              </a:rPr>
              <a:t>3</a:t>
            </a:r>
            <a:r>
              <a:rPr lang="en-US" sz="1600" dirty="0">
                <a:ea typeface="Calibri"/>
                <a:cs typeface="Times New Roman"/>
              </a:rPr>
              <a:t> hours of training within 90 days of hire or approval and </a:t>
            </a:r>
            <a:r>
              <a:rPr lang="en-US" sz="1600" b="1" dirty="0">
                <a:ea typeface="Calibri"/>
                <a:cs typeface="Times New Roman"/>
              </a:rPr>
              <a:t>3</a:t>
            </a:r>
            <a:r>
              <a:rPr lang="en-US" sz="1600" dirty="0">
                <a:ea typeface="Calibri"/>
                <a:cs typeface="Times New Roman"/>
              </a:rPr>
              <a:t> hours of training every five years thereafter.</a:t>
            </a:r>
          </a:p>
          <a:p>
            <a:pPr marL="914400" lvl="2" indent="0">
              <a:lnSpc>
                <a:spcPct val="115000"/>
              </a:lnSpc>
              <a:spcBef>
                <a:spcPts val="0"/>
              </a:spcBef>
              <a:spcAft>
                <a:spcPts val="0"/>
              </a:spcAft>
              <a:buNone/>
              <a:tabLst>
                <a:tab pos="457200" algn="l"/>
                <a:tab pos="1485900" algn="l"/>
              </a:tabLst>
            </a:pPr>
            <a:endParaRPr lang="en-US" sz="1600" dirty="0">
              <a:ea typeface="Calibri"/>
              <a:cs typeface="Times New Roman"/>
            </a:endParaRPr>
          </a:p>
          <a:p>
            <a:pPr lvl="2">
              <a:lnSpc>
                <a:spcPct val="115000"/>
              </a:lnSpc>
              <a:spcBef>
                <a:spcPts val="0"/>
              </a:spcBef>
              <a:spcAft>
                <a:spcPts val="0"/>
              </a:spcAft>
              <a:buFont typeface="Symbol"/>
              <a:buChar char=""/>
              <a:tabLst>
                <a:tab pos="457200" algn="l"/>
                <a:tab pos="1485900" algn="l"/>
              </a:tabLst>
            </a:pPr>
            <a:r>
              <a:rPr lang="en-US" sz="1600" b="1" dirty="0">
                <a:ea typeface="Calibri"/>
                <a:cs typeface="Times New Roman"/>
              </a:rPr>
              <a:t>Effective December 31, 2014</a:t>
            </a:r>
            <a:r>
              <a:rPr lang="en-US" sz="1600" dirty="0">
                <a:ea typeface="Calibri"/>
                <a:cs typeface="Times New Roman"/>
              </a:rPr>
              <a:t>, prospective operators of child-serving institutions, facilities or agencies or family day care homes must receive </a:t>
            </a:r>
            <a:r>
              <a:rPr lang="en-US" sz="1600" b="1" dirty="0">
                <a:ea typeface="Calibri"/>
                <a:cs typeface="Times New Roman"/>
              </a:rPr>
              <a:t>3</a:t>
            </a:r>
            <a:r>
              <a:rPr lang="en-US" sz="1600" dirty="0">
                <a:ea typeface="Calibri"/>
                <a:cs typeface="Times New Roman"/>
              </a:rPr>
              <a:t> hours of training </a:t>
            </a:r>
            <a:r>
              <a:rPr lang="en-US" sz="1600" b="1" dirty="0">
                <a:ea typeface="Calibri"/>
                <a:cs typeface="Times New Roman"/>
              </a:rPr>
              <a:t>prior</a:t>
            </a:r>
            <a:r>
              <a:rPr lang="en-US" sz="1600" dirty="0">
                <a:ea typeface="Calibri"/>
                <a:cs typeface="Times New Roman"/>
              </a:rPr>
              <a:t> to the issuance of a license, approval or registration certificate and three hours of training every five years thereafter.</a:t>
            </a:r>
          </a:p>
          <a:p>
            <a:pPr marL="914400" lvl="2" indent="0">
              <a:lnSpc>
                <a:spcPct val="115000"/>
              </a:lnSpc>
              <a:spcBef>
                <a:spcPts val="0"/>
              </a:spcBef>
              <a:spcAft>
                <a:spcPts val="0"/>
              </a:spcAft>
              <a:buNone/>
              <a:tabLst>
                <a:tab pos="457200" algn="l"/>
                <a:tab pos="1485900" algn="l"/>
              </a:tabLst>
            </a:pPr>
            <a:endParaRPr lang="en-US" sz="1600" dirty="0">
              <a:ea typeface="Calibri"/>
              <a:cs typeface="Times New Roman"/>
            </a:endParaRPr>
          </a:p>
          <a:p>
            <a:pPr lvl="2">
              <a:lnSpc>
                <a:spcPct val="115000"/>
              </a:lnSpc>
              <a:spcBef>
                <a:spcPts val="0"/>
              </a:spcBef>
              <a:spcAft>
                <a:spcPts val="0"/>
              </a:spcAft>
              <a:buFont typeface="Symbol"/>
              <a:buChar char=""/>
              <a:tabLst>
                <a:tab pos="457200" algn="l"/>
                <a:tab pos="1485900" algn="l"/>
              </a:tabLst>
            </a:pPr>
            <a:r>
              <a:rPr lang="en-US" sz="1600" dirty="0">
                <a:ea typeface="Calibri"/>
                <a:cs typeface="Times New Roman"/>
              </a:rPr>
              <a:t>Beginning July 1, 2015, the following must receive </a:t>
            </a:r>
            <a:r>
              <a:rPr lang="en-US" sz="1600" b="1" dirty="0">
                <a:ea typeface="Calibri"/>
                <a:cs typeface="Times New Roman"/>
              </a:rPr>
              <a:t>3 </a:t>
            </a:r>
            <a:r>
              <a:rPr lang="en-US" sz="1600" dirty="0">
                <a:ea typeface="Calibri"/>
                <a:cs typeface="Times New Roman"/>
              </a:rPr>
              <a:t>hours of training prior to the re-issuance of a license, approval or registration certificate and three hours of training every five years thereafter: </a:t>
            </a:r>
          </a:p>
          <a:p>
            <a:pPr lvl="4">
              <a:lnSpc>
                <a:spcPct val="115000"/>
              </a:lnSpc>
              <a:spcBef>
                <a:spcPts val="0"/>
              </a:spcBef>
              <a:spcAft>
                <a:spcPts val="0"/>
              </a:spcAft>
              <a:buFont typeface="Symbol"/>
              <a:buChar char=""/>
              <a:tabLst>
                <a:tab pos="457200" algn="l"/>
                <a:tab pos="1485900" algn="l"/>
              </a:tabLst>
            </a:pPr>
            <a:r>
              <a:rPr lang="en-US" sz="1600" b="1" dirty="0">
                <a:ea typeface="Calibri"/>
                <a:cs typeface="Times New Roman"/>
              </a:rPr>
              <a:t>Current operators;</a:t>
            </a:r>
          </a:p>
          <a:p>
            <a:pPr lvl="4">
              <a:lnSpc>
                <a:spcPct val="115000"/>
              </a:lnSpc>
              <a:spcBef>
                <a:spcPts val="0"/>
              </a:spcBef>
              <a:spcAft>
                <a:spcPts val="0"/>
              </a:spcAft>
              <a:buFont typeface="Symbol"/>
              <a:buChar char=""/>
              <a:tabLst>
                <a:tab pos="457200" algn="l"/>
                <a:tab pos="1485900" algn="l"/>
              </a:tabLst>
            </a:pPr>
            <a:r>
              <a:rPr lang="en-US" sz="1600" b="1" dirty="0">
                <a:ea typeface="Calibri"/>
                <a:cs typeface="Times New Roman"/>
              </a:rPr>
              <a:t>Current employees having direct contact with children;</a:t>
            </a:r>
          </a:p>
          <a:p>
            <a:pPr lvl="4">
              <a:lnSpc>
                <a:spcPct val="115000"/>
              </a:lnSpc>
              <a:spcBef>
                <a:spcPts val="0"/>
              </a:spcBef>
              <a:spcAft>
                <a:spcPts val="0"/>
              </a:spcAft>
              <a:buFont typeface="Symbol"/>
              <a:buChar char=""/>
              <a:tabLst>
                <a:tab pos="457200" algn="l"/>
                <a:tab pos="1485900" algn="l"/>
              </a:tabLst>
            </a:pPr>
            <a:r>
              <a:rPr lang="en-US" sz="1600" b="1" dirty="0">
                <a:ea typeface="Calibri"/>
                <a:cs typeface="Times New Roman"/>
              </a:rPr>
              <a:t>Current caregivers and employees in family day care homes; and </a:t>
            </a:r>
          </a:p>
          <a:p>
            <a:pPr lvl="4">
              <a:lnSpc>
                <a:spcPct val="115000"/>
              </a:lnSpc>
              <a:spcBef>
                <a:spcPts val="0"/>
              </a:spcBef>
              <a:spcAft>
                <a:spcPts val="0"/>
              </a:spcAft>
              <a:buFont typeface="Symbol"/>
              <a:buChar char=""/>
              <a:tabLst>
                <a:tab pos="457200" algn="l"/>
                <a:tab pos="1485900" algn="l"/>
              </a:tabLst>
            </a:pPr>
            <a:r>
              <a:rPr lang="en-US" sz="1600" b="1" dirty="0">
                <a:ea typeface="Calibri"/>
                <a:cs typeface="Times New Roman"/>
              </a:rPr>
              <a:t>Current foster parents. </a:t>
            </a:r>
          </a:p>
        </p:txBody>
      </p:sp>
      <p:sp>
        <p:nvSpPr>
          <p:cNvPr id="5" name="Title 4"/>
          <p:cNvSpPr>
            <a:spLocks noGrp="1"/>
          </p:cNvSpPr>
          <p:nvPr>
            <p:ph type="title"/>
          </p:nvPr>
        </p:nvSpPr>
        <p:spPr/>
        <p:txBody>
          <a:bodyPr/>
          <a:lstStyle/>
          <a:p>
            <a:pPr lvl="1" algn="l"/>
            <a:r>
              <a:rPr lang="en-US" sz="2400" dirty="0">
                <a:solidFill>
                  <a:schemeClr val="bg1"/>
                </a:solidFill>
              </a:rPr>
              <a:t>Mandated Reporter Training (§6383)</a:t>
            </a:r>
            <a:br>
              <a:rPr lang="en-US" sz="2400" dirty="0">
                <a:solidFill>
                  <a:schemeClr val="bg1"/>
                </a:solidFill>
              </a:rPr>
            </a:br>
            <a:endParaRPr lang="en-US" dirty="0"/>
          </a:p>
        </p:txBody>
      </p:sp>
    </p:spTree>
    <p:extLst>
      <p:ext uri="{BB962C8B-B14F-4D97-AF65-F5344CB8AC3E}">
        <p14:creationId xmlns:p14="http://schemas.microsoft.com/office/powerpoint/2010/main" val="4183562466"/>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fld id="{5D3DA26C-6B63-49B3-AD9F-F13B143260BF}" type="datetime1">
              <a:rPr lang="en-US" smtClean="0"/>
              <a:t>12/2/2014</a:t>
            </a:fld>
            <a:endParaRPr lang="en-US" dirty="0"/>
          </a:p>
        </p:txBody>
      </p:sp>
      <p:sp>
        <p:nvSpPr>
          <p:cNvPr id="3" name="Slide Number Placeholder 2"/>
          <p:cNvSpPr>
            <a:spLocks noGrp="1"/>
          </p:cNvSpPr>
          <p:nvPr>
            <p:ph type="sldNum" sz="quarter" idx="12"/>
          </p:nvPr>
        </p:nvSpPr>
        <p:spPr/>
        <p:txBody>
          <a:bodyPr/>
          <a:lstStyle/>
          <a:p>
            <a:pPr>
              <a:defRPr/>
            </a:pPr>
            <a:fld id="{9C10EB89-1475-4332-AC66-2657F847E4F2}" type="slidenum">
              <a:rPr lang="en-US" smtClean="0"/>
              <a:pPr>
                <a:defRPr/>
              </a:pPr>
              <a:t>47</a:t>
            </a:fld>
            <a:endParaRPr lang="en-US" dirty="0"/>
          </a:p>
        </p:txBody>
      </p:sp>
      <p:sp>
        <p:nvSpPr>
          <p:cNvPr id="4" name="Content Placeholder 3"/>
          <p:cNvSpPr>
            <a:spLocks noGrp="1"/>
          </p:cNvSpPr>
          <p:nvPr>
            <p:ph sz="quarter" idx="13"/>
          </p:nvPr>
        </p:nvSpPr>
        <p:spPr>
          <a:xfrm>
            <a:off x="-381000" y="1219200"/>
            <a:ext cx="8839200" cy="4876800"/>
          </a:xfrm>
        </p:spPr>
        <p:txBody>
          <a:bodyPr/>
          <a:lstStyle/>
          <a:p>
            <a:pPr lvl="2">
              <a:lnSpc>
                <a:spcPct val="115000"/>
              </a:lnSpc>
              <a:spcBef>
                <a:spcPts val="0"/>
              </a:spcBef>
              <a:spcAft>
                <a:spcPts val="0"/>
              </a:spcAft>
              <a:buFont typeface="Symbol"/>
              <a:buChar char=""/>
              <a:tabLst>
                <a:tab pos="457200" algn="l"/>
                <a:tab pos="1485900" algn="l"/>
              </a:tabLst>
            </a:pPr>
            <a:r>
              <a:rPr lang="en-US" sz="1400" dirty="0">
                <a:ea typeface="Calibri"/>
                <a:cs typeface="Times New Roman"/>
              </a:rPr>
              <a:t>Training curriculum must be approved by the department and must address, but not be limited to, the following:</a:t>
            </a:r>
          </a:p>
          <a:p>
            <a:pPr lvl="3">
              <a:lnSpc>
                <a:spcPct val="115000"/>
              </a:lnSpc>
              <a:spcBef>
                <a:spcPts val="0"/>
              </a:spcBef>
              <a:spcAft>
                <a:spcPts val="0"/>
              </a:spcAft>
              <a:buFont typeface="Symbol"/>
              <a:buChar char=""/>
              <a:tabLst>
                <a:tab pos="457200" algn="l"/>
                <a:tab pos="1485900" algn="l"/>
              </a:tabLst>
            </a:pPr>
            <a:r>
              <a:rPr lang="en-US" sz="1400" dirty="0">
                <a:ea typeface="Calibri"/>
                <a:cs typeface="Times New Roman"/>
              </a:rPr>
              <a:t>Recognition of the signs of abuse;</a:t>
            </a:r>
          </a:p>
          <a:p>
            <a:pPr lvl="3">
              <a:lnSpc>
                <a:spcPct val="115000"/>
              </a:lnSpc>
              <a:spcBef>
                <a:spcPts val="0"/>
              </a:spcBef>
              <a:spcAft>
                <a:spcPts val="0"/>
              </a:spcAft>
              <a:buFont typeface="Symbol"/>
              <a:buChar char=""/>
              <a:tabLst>
                <a:tab pos="457200" algn="l"/>
                <a:tab pos="1485900" algn="l"/>
              </a:tabLst>
            </a:pPr>
            <a:r>
              <a:rPr lang="en-US" sz="1400" dirty="0">
                <a:ea typeface="Calibri"/>
                <a:cs typeface="Times New Roman"/>
              </a:rPr>
              <a:t>Reporting requirement for suspected abuse in the commonwealth and </a:t>
            </a:r>
          </a:p>
          <a:p>
            <a:pPr lvl="3">
              <a:lnSpc>
                <a:spcPct val="115000"/>
              </a:lnSpc>
              <a:spcBef>
                <a:spcPts val="0"/>
              </a:spcBef>
              <a:spcAft>
                <a:spcPts val="0"/>
              </a:spcAft>
              <a:buFont typeface="Symbol"/>
              <a:buChar char=""/>
              <a:tabLst>
                <a:tab pos="457200" algn="l"/>
                <a:tab pos="1485900" algn="l"/>
              </a:tabLst>
            </a:pPr>
            <a:r>
              <a:rPr lang="en-US" sz="1400" dirty="0">
                <a:ea typeface="Calibri"/>
                <a:cs typeface="Times New Roman"/>
              </a:rPr>
              <a:t>For institutions, facilities and agencies their policies related to reporting of suspected child abuse. </a:t>
            </a:r>
          </a:p>
          <a:p>
            <a:pPr marL="0" marR="0" indent="0">
              <a:lnSpc>
                <a:spcPct val="115000"/>
              </a:lnSpc>
              <a:spcBef>
                <a:spcPts val="0"/>
              </a:spcBef>
              <a:spcAft>
                <a:spcPts val="0"/>
              </a:spcAft>
              <a:buNone/>
              <a:tabLst>
                <a:tab pos="3448050" algn="l"/>
              </a:tabLst>
            </a:pPr>
            <a:r>
              <a:rPr lang="en-US" sz="1400" dirty="0">
                <a:ea typeface="Calibri"/>
                <a:cs typeface="Times New Roman"/>
              </a:rPr>
              <a:t>	</a:t>
            </a:r>
          </a:p>
          <a:p>
            <a:pPr lvl="2">
              <a:lnSpc>
                <a:spcPct val="115000"/>
              </a:lnSpc>
              <a:spcBef>
                <a:spcPts val="0"/>
              </a:spcBef>
              <a:spcAft>
                <a:spcPts val="0"/>
              </a:spcAft>
              <a:buFont typeface="Symbol"/>
              <a:buChar char=""/>
              <a:tabLst>
                <a:tab pos="457200" algn="l"/>
                <a:tab pos="1485900" algn="l"/>
              </a:tabLst>
            </a:pPr>
            <a:r>
              <a:rPr lang="en-US" sz="1400" dirty="0">
                <a:ea typeface="Calibri"/>
                <a:cs typeface="Times New Roman"/>
              </a:rPr>
              <a:t>Persons may be exempted from these training requirements if all of the following apply:</a:t>
            </a:r>
          </a:p>
          <a:p>
            <a:pPr lvl="3">
              <a:lnSpc>
                <a:spcPct val="115000"/>
              </a:lnSpc>
              <a:spcBef>
                <a:spcPts val="0"/>
              </a:spcBef>
              <a:spcAft>
                <a:spcPts val="0"/>
              </a:spcAft>
              <a:buFont typeface="Symbol"/>
              <a:buChar char=""/>
              <a:tabLst>
                <a:tab pos="457200" algn="l"/>
                <a:tab pos="1485900" algn="l"/>
              </a:tabLst>
            </a:pPr>
            <a:r>
              <a:rPr lang="en-US" sz="1400" dirty="0">
                <a:ea typeface="Calibri"/>
                <a:cs typeface="Times New Roman"/>
              </a:rPr>
              <a:t>The person provides documentation that they have already completed child abuse recognition and reporting training;</a:t>
            </a:r>
          </a:p>
          <a:p>
            <a:pPr lvl="3">
              <a:lnSpc>
                <a:spcPct val="115000"/>
              </a:lnSpc>
              <a:spcBef>
                <a:spcPts val="0"/>
              </a:spcBef>
              <a:spcAft>
                <a:spcPts val="0"/>
              </a:spcAft>
              <a:buFont typeface="Symbol"/>
              <a:buChar char=""/>
              <a:tabLst>
                <a:tab pos="457200" algn="l"/>
                <a:tab pos="1485900" algn="l"/>
              </a:tabLst>
            </a:pPr>
            <a:r>
              <a:rPr lang="en-US" sz="1400" dirty="0">
                <a:ea typeface="Calibri"/>
                <a:cs typeface="Times New Roman"/>
              </a:rPr>
              <a:t>The training was:</a:t>
            </a:r>
          </a:p>
          <a:p>
            <a:pPr lvl="4">
              <a:lnSpc>
                <a:spcPct val="115000"/>
              </a:lnSpc>
              <a:spcBef>
                <a:spcPts val="0"/>
              </a:spcBef>
              <a:spcAft>
                <a:spcPts val="0"/>
              </a:spcAft>
              <a:buFont typeface="Courier New"/>
              <a:buChar char="o"/>
              <a:tabLst>
                <a:tab pos="457200" algn="l"/>
                <a:tab pos="1485900" algn="l"/>
              </a:tabLst>
            </a:pPr>
            <a:r>
              <a:rPr lang="en-US" sz="1400" dirty="0">
                <a:ea typeface="Calibri"/>
                <a:cs typeface="Times New Roman"/>
              </a:rPr>
              <a:t>Required under § 1205.6 of the Public School Code or required these trainings were approved by the department; or </a:t>
            </a:r>
          </a:p>
          <a:p>
            <a:pPr lvl="4">
              <a:lnSpc>
                <a:spcPct val="115000"/>
              </a:lnSpc>
              <a:spcBef>
                <a:spcPts val="0"/>
              </a:spcBef>
              <a:spcAft>
                <a:spcPts val="0"/>
              </a:spcAft>
              <a:buFont typeface="Courier New"/>
              <a:buChar char="o"/>
              <a:tabLst>
                <a:tab pos="457200" algn="l"/>
                <a:tab pos="1485900" algn="l"/>
              </a:tabLst>
            </a:pPr>
            <a:r>
              <a:rPr lang="en-US" sz="1400" dirty="0">
                <a:ea typeface="Calibri"/>
                <a:cs typeface="Times New Roman"/>
              </a:rPr>
              <a:t>Required under the Child Protective Services Law and the training was approved by the department; and</a:t>
            </a:r>
          </a:p>
          <a:p>
            <a:pPr lvl="4">
              <a:lnSpc>
                <a:spcPct val="115000"/>
              </a:lnSpc>
              <a:spcBef>
                <a:spcPts val="0"/>
              </a:spcBef>
              <a:spcAft>
                <a:spcPts val="0"/>
              </a:spcAft>
              <a:buFont typeface="Courier New"/>
              <a:buChar char="o"/>
              <a:tabLst>
                <a:tab pos="457200" algn="l"/>
                <a:tab pos="1485900" algn="l"/>
              </a:tabLst>
            </a:pPr>
            <a:r>
              <a:rPr lang="en-US" sz="1400" dirty="0">
                <a:ea typeface="Calibri"/>
                <a:cs typeface="Times New Roman"/>
              </a:rPr>
              <a:t>The amount of the training received equals or exceeds the amount of training required above.</a:t>
            </a:r>
          </a:p>
          <a:p>
            <a:pPr lvl="0"/>
            <a:endParaRPr lang="en-US" sz="1400" dirty="0"/>
          </a:p>
          <a:p>
            <a:pPr lvl="0">
              <a:buNone/>
            </a:pPr>
            <a:r>
              <a:rPr lang="en-US" sz="1600" dirty="0" smtClean="0"/>
              <a:t>		Effective </a:t>
            </a:r>
            <a:r>
              <a:rPr lang="en-US" sz="1600" dirty="0"/>
              <a:t>December 31, 2014</a:t>
            </a:r>
          </a:p>
        </p:txBody>
      </p:sp>
      <p:sp>
        <p:nvSpPr>
          <p:cNvPr id="5" name="Title 4"/>
          <p:cNvSpPr>
            <a:spLocks noGrp="1"/>
          </p:cNvSpPr>
          <p:nvPr>
            <p:ph type="title"/>
          </p:nvPr>
        </p:nvSpPr>
        <p:spPr/>
        <p:txBody>
          <a:bodyPr/>
          <a:lstStyle/>
          <a:p>
            <a:pPr lvl="1" algn="l"/>
            <a:r>
              <a:rPr lang="en-US" sz="2400" dirty="0">
                <a:solidFill>
                  <a:schemeClr val="bg1"/>
                </a:solidFill>
              </a:rPr>
              <a:t>Mandated Reporter Training (§6383)</a:t>
            </a:r>
            <a:br>
              <a:rPr lang="en-US" sz="2400" dirty="0">
                <a:solidFill>
                  <a:schemeClr val="bg1"/>
                </a:solidFill>
              </a:rPr>
            </a:br>
            <a:endParaRPr lang="en-US" dirty="0"/>
          </a:p>
        </p:txBody>
      </p:sp>
    </p:spTree>
    <p:extLst>
      <p:ext uri="{BB962C8B-B14F-4D97-AF65-F5344CB8AC3E}">
        <p14:creationId xmlns:p14="http://schemas.microsoft.com/office/powerpoint/2010/main" val="3643662027"/>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fld id="{5D3DA26C-6B63-49B3-AD9F-F13B143260BF}" type="datetime1">
              <a:rPr lang="en-US" smtClean="0"/>
              <a:t>12/2/2014</a:t>
            </a:fld>
            <a:endParaRPr lang="en-US" dirty="0"/>
          </a:p>
        </p:txBody>
      </p:sp>
      <p:sp>
        <p:nvSpPr>
          <p:cNvPr id="3" name="Slide Number Placeholder 2"/>
          <p:cNvSpPr>
            <a:spLocks noGrp="1"/>
          </p:cNvSpPr>
          <p:nvPr>
            <p:ph type="sldNum" sz="quarter" idx="12"/>
          </p:nvPr>
        </p:nvSpPr>
        <p:spPr/>
        <p:txBody>
          <a:bodyPr/>
          <a:lstStyle/>
          <a:p>
            <a:pPr>
              <a:defRPr/>
            </a:pPr>
            <a:fld id="{9C10EB89-1475-4332-AC66-2657F847E4F2}" type="slidenum">
              <a:rPr lang="en-US" smtClean="0"/>
              <a:pPr>
                <a:defRPr/>
              </a:pPr>
              <a:t>48</a:t>
            </a:fld>
            <a:endParaRPr lang="en-US" dirty="0"/>
          </a:p>
        </p:txBody>
      </p:sp>
      <p:sp>
        <p:nvSpPr>
          <p:cNvPr id="4" name="Content Placeholder 3"/>
          <p:cNvSpPr>
            <a:spLocks noGrp="1"/>
          </p:cNvSpPr>
          <p:nvPr>
            <p:ph sz="quarter" idx="13"/>
          </p:nvPr>
        </p:nvSpPr>
        <p:spPr>
          <a:xfrm>
            <a:off x="457200" y="1524000"/>
            <a:ext cx="8153400" cy="4038600"/>
          </a:xfrm>
        </p:spPr>
        <p:txBody>
          <a:bodyPr/>
          <a:lstStyle/>
          <a:p>
            <a:pPr lvl="0"/>
            <a:r>
              <a:rPr lang="en-US" sz="2000" dirty="0"/>
              <a:t>Amended § 1905 (relating to payment to special funds) of Title 75 (relating to the Vehicle Code) to provide the funds in the Drug Abuse and Resistance Education (DARE) Fund, which is to be terminated at the end of the 2013-2014 fiscal year, to be appropriated to the Pennsylvania Commission on Crime and Delinquency. </a:t>
            </a:r>
          </a:p>
          <a:p>
            <a:pPr lvl="0"/>
            <a:endParaRPr lang="en-US" sz="2000" dirty="0"/>
          </a:p>
          <a:p>
            <a:pPr lvl="0"/>
            <a:r>
              <a:rPr lang="en-US" sz="2000" dirty="0"/>
              <a:t>These funds are to be expended to provide grants to organizations and nonprofit entities employing a multidisciplinary approach to the prevention, identification, investigation, prosecution and treatment of child abuse, including Children's Advocacy Centers during fiscal year 2013-2014. </a:t>
            </a:r>
          </a:p>
          <a:p>
            <a:endParaRPr lang="en-US" dirty="0"/>
          </a:p>
        </p:txBody>
      </p:sp>
      <p:sp>
        <p:nvSpPr>
          <p:cNvPr id="5" name="Title 4"/>
          <p:cNvSpPr>
            <a:spLocks noGrp="1"/>
          </p:cNvSpPr>
          <p:nvPr>
            <p:ph type="title"/>
          </p:nvPr>
        </p:nvSpPr>
        <p:spPr>
          <a:xfrm>
            <a:off x="457200" y="384174"/>
            <a:ext cx="5410200" cy="606425"/>
          </a:xfrm>
        </p:spPr>
        <p:txBody>
          <a:bodyPr/>
          <a:lstStyle/>
          <a:p>
            <a:pPr lvl="1" algn="l"/>
            <a:r>
              <a:rPr lang="en-US" sz="1700" dirty="0" smtClean="0">
                <a:solidFill>
                  <a:schemeClr val="bg1"/>
                </a:solidFill>
              </a:rPr>
              <a:t/>
            </a:r>
            <a:br>
              <a:rPr lang="en-US" sz="1700" dirty="0" smtClean="0">
                <a:solidFill>
                  <a:schemeClr val="bg1"/>
                </a:solidFill>
              </a:rPr>
            </a:br>
            <a:r>
              <a:rPr lang="en-US" sz="1700" dirty="0" smtClean="0">
                <a:solidFill>
                  <a:schemeClr val="bg1"/>
                </a:solidFill>
              </a:rPr>
              <a:t>Funding </a:t>
            </a:r>
            <a:r>
              <a:rPr lang="en-US" sz="1700" dirty="0">
                <a:solidFill>
                  <a:schemeClr val="bg1"/>
                </a:solidFill>
              </a:rPr>
              <a:t>for </a:t>
            </a:r>
            <a:r>
              <a:rPr lang="en-US" sz="1700" dirty="0" smtClean="0">
                <a:solidFill>
                  <a:schemeClr val="bg1"/>
                </a:solidFill>
              </a:rPr>
              <a:t>CACs – </a:t>
            </a:r>
            <a:r>
              <a:rPr lang="en-US" sz="1700" dirty="0">
                <a:solidFill>
                  <a:schemeClr val="bg1"/>
                </a:solidFill>
              </a:rPr>
              <a:t>DARE Funds</a:t>
            </a:r>
            <a:br>
              <a:rPr lang="en-US" sz="1700" dirty="0">
                <a:solidFill>
                  <a:schemeClr val="bg1"/>
                </a:solidFill>
              </a:rPr>
            </a:br>
            <a:endParaRPr lang="en-US" dirty="0"/>
          </a:p>
        </p:txBody>
      </p:sp>
    </p:spTree>
    <p:extLst>
      <p:ext uri="{BB962C8B-B14F-4D97-AF65-F5344CB8AC3E}">
        <p14:creationId xmlns:p14="http://schemas.microsoft.com/office/powerpoint/2010/main" val="701511945"/>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fld id="{5D3DA26C-6B63-49B3-AD9F-F13B143260BF}" type="datetime1">
              <a:rPr lang="en-US" smtClean="0"/>
              <a:t>12/2/2014</a:t>
            </a:fld>
            <a:endParaRPr lang="en-US" dirty="0"/>
          </a:p>
        </p:txBody>
      </p:sp>
      <p:sp>
        <p:nvSpPr>
          <p:cNvPr id="3" name="Slide Number Placeholder 2"/>
          <p:cNvSpPr>
            <a:spLocks noGrp="1"/>
          </p:cNvSpPr>
          <p:nvPr>
            <p:ph type="sldNum" sz="quarter" idx="12"/>
          </p:nvPr>
        </p:nvSpPr>
        <p:spPr/>
        <p:txBody>
          <a:bodyPr/>
          <a:lstStyle/>
          <a:p>
            <a:pPr>
              <a:defRPr/>
            </a:pPr>
            <a:fld id="{9C10EB89-1475-4332-AC66-2657F847E4F2}" type="slidenum">
              <a:rPr lang="en-US" smtClean="0"/>
              <a:pPr>
                <a:defRPr/>
              </a:pPr>
              <a:t>49</a:t>
            </a:fld>
            <a:endParaRPr lang="en-US" dirty="0"/>
          </a:p>
        </p:txBody>
      </p:sp>
      <p:sp>
        <p:nvSpPr>
          <p:cNvPr id="4" name="Content Placeholder 3"/>
          <p:cNvSpPr>
            <a:spLocks noGrp="1"/>
          </p:cNvSpPr>
          <p:nvPr>
            <p:ph sz="quarter" idx="13"/>
          </p:nvPr>
        </p:nvSpPr>
        <p:spPr/>
        <p:txBody>
          <a:bodyPr/>
          <a:lstStyle/>
          <a:p>
            <a:pPr lvl="0">
              <a:buFont typeface="Arial" panose="020B0604020202020204" pitchFamily="34" charset="0"/>
              <a:buChar char="•"/>
            </a:pPr>
            <a:r>
              <a:rPr lang="en-US" sz="1400" dirty="0"/>
              <a:t>Added Article XXIII-B (relating to Children’s Advocacy Centers).</a:t>
            </a:r>
          </a:p>
          <a:p>
            <a:pPr lvl="0">
              <a:buFont typeface="Arial" panose="020B0604020202020204" pitchFamily="34" charset="0"/>
              <a:buChar char="•"/>
            </a:pPr>
            <a:endParaRPr lang="en-US" sz="1400" dirty="0"/>
          </a:p>
          <a:p>
            <a:pPr lvl="1">
              <a:buFont typeface="Arial" panose="020B0604020202020204" pitchFamily="34" charset="0"/>
              <a:buChar char="•"/>
            </a:pPr>
            <a:r>
              <a:rPr lang="en-US" sz="1400" dirty="0"/>
              <a:t>Amended § 2306-B (relating to Child Advocacy Center Advisory Commission) to establish an advisory committee within the commission consisting of no more than 21 members and be appointed by the chairman of the commission. Committee members shall include all of the following:</a:t>
            </a:r>
          </a:p>
          <a:p>
            <a:pPr lvl="2">
              <a:buFont typeface="Arial" panose="020B0604020202020204" pitchFamily="34" charset="0"/>
              <a:buChar char="•"/>
            </a:pPr>
            <a:r>
              <a:rPr lang="en-US" sz="1400" dirty="0"/>
              <a:t>(1) The victim advocate</a:t>
            </a:r>
            <a:r>
              <a:rPr lang="en-US" sz="1400" cap="small" dirty="0"/>
              <a:t>.</a:t>
            </a:r>
            <a:endParaRPr lang="en-US" sz="1400" dirty="0"/>
          </a:p>
          <a:p>
            <a:pPr lvl="2">
              <a:buFont typeface="Arial" panose="020B0604020202020204" pitchFamily="34" charset="0"/>
              <a:buChar char="•"/>
            </a:pPr>
            <a:r>
              <a:rPr lang="en-US" sz="1400" cap="small" dirty="0"/>
              <a:t>(2</a:t>
            </a:r>
            <a:r>
              <a:rPr lang="en-US" sz="1400" dirty="0"/>
              <a:t>) The deputy secretary of the office of children, youth and families of the department  </a:t>
            </a:r>
            <a:r>
              <a:rPr lang="en-US" sz="1400" dirty="0" smtClean="0"/>
              <a:t>    </a:t>
            </a:r>
          </a:p>
          <a:p>
            <a:pPr marL="914400" lvl="2" indent="0">
              <a:buNone/>
            </a:pPr>
            <a:r>
              <a:rPr lang="en-US" sz="1400" dirty="0"/>
              <a:t> </a:t>
            </a:r>
            <a:r>
              <a:rPr lang="en-US" sz="1400" dirty="0" smtClean="0"/>
              <a:t>          of </a:t>
            </a:r>
            <a:r>
              <a:rPr lang="en-US" sz="1400" dirty="0"/>
              <a:t>public welfare.</a:t>
            </a:r>
          </a:p>
          <a:p>
            <a:pPr lvl="2">
              <a:buFont typeface="Arial" panose="020B0604020202020204" pitchFamily="34" charset="0"/>
              <a:buChar char="•"/>
            </a:pPr>
            <a:r>
              <a:rPr lang="en-US" sz="1400" dirty="0"/>
              <a:t>(3) Representatives from each of the following, who have experience in the </a:t>
            </a:r>
            <a:r>
              <a:rPr lang="en-US" sz="1400" dirty="0" smtClean="0"/>
              <a:t>       </a:t>
            </a:r>
          </a:p>
          <a:p>
            <a:pPr marL="914400" lvl="2" indent="0">
              <a:buNone/>
            </a:pPr>
            <a:r>
              <a:rPr lang="en-US" sz="1400" dirty="0"/>
              <a:t> </a:t>
            </a:r>
            <a:r>
              <a:rPr lang="en-US" sz="1400" dirty="0" smtClean="0"/>
              <a:t>         multidisciplinary </a:t>
            </a:r>
            <a:r>
              <a:rPr lang="en-US" sz="1400" dirty="0"/>
              <a:t>investigation of child abuse and the use and operation of a child </a:t>
            </a:r>
            <a:endParaRPr lang="en-US" sz="1400" dirty="0" smtClean="0"/>
          </a:p>
          <a:p>
            <a:pPr marL="914400" lvl="2" indent="0">
              <a:buNone/>
            </a:pPr>
            <a:r>
              <a:rPr lang="en-US" sz="1400" dirty="0"/>
              <a:t> </a:t>
            </a:r>
            <a:r>
              <a:rPr lang="en-US" sz="1400" dirty="0" smtClean="0"/>
              <a:t>         advocacy </a:t>
            </a:r>
            <a:r>
              <a:rPr lang="en-US" sz="1400" dirty="0"/>
              <a:t>center:</a:t>
            </a:r>
          </a:p>
          <a:p>
            <a:pPr lvl="3">
              <a:buFont typeface="Arial" panose="020B0604020202020204" pitchFamily="34" charset="0"/>
              <a:buChar char="•"/>
            </a:pPr>
            <a:r>
              <a:rPr lang="en-US" sz="1400" dirty="0"/>
              <a:t>(</a:t>
            </a:r>
            <a:r>
              <a:rPr lang="en-US" sz="1400" dirty="0" err="1"/>
              <a:t>i</a:t>
            </a:r>
            <a:r>
              <a:rPr lang="en-US" sz="1400" dirty="0"/>
              <a:t>) Child advocacy centers.</a:t>
            </a:r>
          </a:p>
          <a:p>
            <a:pPr lvl="3">
              <a:buFont typeface="Arial" panose="020B0604020202020204" pitchFamily="34" charset="0"/>
              <a:buChar char="•"/>
            </a:pPr>
            <a:r>
              <a:rPr lang="en-US" sz="1400" dirty="0"/>
              <a:t>(ii) County children and youth service agencies.</a:t>
            </a:r>
          </a:p>
          <a:p>
            <a:pPr lvl="3">
              <a:buFont typeface="Arial" panose="020B0604020202020204" pitchFamily="34" charset="0"/>
              <a:buChar char="•"/>
            </a:pPr>
            <a:r>
              <a:rPr lang="en-US" sz="1400" dirty="0"/>
              <a:t>(iii) Municipal police departments.</a:t>
            </a:r>
          </a:p>
          <a:p>
            <a:pPr lvl="3">
              <a:buFont typeface="Arial" panose="020B0604020202020204" pitchFamily="34" charset="0"/>
              <a:buChar char="•"/>
            </a:pPr>
            <a:r>
              <a:rPr lang="en-US" sz="1400" dirty="0"/>
              <a:t>(iv) The Pennsylvania state police.</a:t>
            </a:r>
          </a:p>
          <a:p>
            <a:pPr lvl="3">
              <a:buFont typeface="Arial" panose="020B0604020202020204" pitchFamily="34" charset="0"/>
              <a:buChar char="•"/>
            </a:pPr>
            <a:r>
              <a:rPr lang="en-US" sz="1400" dirty="0"/>
              <a:t>(v) District attorneys offices.</a:t>
            </a:r>
          </a:p>
          <a:p>
            <a:pPr lvl="3">
              <a:buFont typeface="Arial" panose="020B0604020202020204" pitchFamily="34" charset="0"/>
              <a:buChar char="•"/>
            </a:pPr>
            <a:r>
              <a:rPr lang="en-US" sz="1400" dirty="0"/>
              <a:t>(vi) Victims' service providers.</a:t>
            </a:r>
          </a:p>
          <a:p>
            <a:pPr lvl="3">
              <a:buFont typeface="Arial" panose="020B0604020202020204" pitchFamily="34" charset="0"/>
              <a:buChar char="•"/>
            </a:pPr>
            <a:r>
              <a:rPr lang="en-US" sz="1400" dirty="0"/>
              <a:t>(vii) Medical and mental health professionals.</a:t>
            </a:r>
          </a:p>
          <a:p>
            <a:endParaRPr lang="en-US" dirty="0"/>
          </a:p>
        </p:txBody>
      </p:sp>
      <p:sp>
        <p:nvSpPr>
          <p:cNvPr id="5" name="Title 4"/>
          <p:cNvSpPr>
            <a:spLocks noGrp="1"/>
          </p:cNvSpPr>
          <p:nvPr>
            <p:ph type="title"/>
          </p:nvPr>
        </p:nvSpPr>
        <p:spPr/>
        <p:txBody>
          <a:bodyPr/>
          <a:lstStyle/>
          <a:p>
            <a:pPr lvl="1" algn="l"/>
            <a:r>
              <a:rPr lang="en-US" sz="1800" dirty="0">
                <a:solidFill>
                  <a:schemeClr val="bg1"/>
                </a:solidFill>
              </a:rPr>
              <a:t>Funding for CACs &amp; Mandated Reporter Training</a:t>
            </a:r>
            <a:r>
              <a:rPr lang="en-US" sz="2000" dirty="0">
                <a:solidFill>
                  <a:schemeClr val="bg1"/>
                </a:solidFill>
              </a:rPr>
              <a:t/>
            </a:r>
            <a:br>
              <a:rPr lang="en-US" sz="2000" dirty="0">
                <a:solidFill>
                  <a:schemeClr val="bg1"/>
                </a:solidFill>
              </a:rPr>
            </a:br>
            <a:endParaRPr lang="en-US" dirty="0"/>
          </a:p>
        </p:txBody>
      </p:sp>
    </p:spTree>
    <p:extLst>
      <p:ext uri="{BB962C8B-B14F-4D97-AF65-F5344CB8AC3E}">
        <p14:creationId xmlns:p14="http://schemas.microsoft.com/office/powerpoint/2010/main" val="350285030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fld id="{5D3DA26C-6B63-49B3-AD9F-F13B143260BF}" type="datetime1">
              <a:rPr lang="en-US" smtClean="0">
                <a:solidFill>
                  <a:srgbClr val="FFFFFF"/>
                </a:solidFill>
              </a:rPr>
              <a:pPr>
                <a:defRPr/>
              </a:pPr>
              <a:t>12/2/2014</a:t>
            </a:fld>
            <a:endParaRPr lang="en-US" dirty="0">
              <a:solidFill>
                <a:srgbClr val="FFFFFF"/>
              </a:solidFill>
            </a:endParaRPr>
          </a:p>
        </p:txBody>
      </p:sp>
      <p:sp>
        <p:nvSpPr>
          <p:cNvPr id="3" name="Slide Number Placeholder 2"/>
          <p:cNvSpPr>
            <a:spLocks noGrp="1"/>
          </p:cNvSpPr>
          <p:nvPr>
            <p:ph type="sldNum" sz="quarter" idx="12"/>
          </p:nvPr>
        </p:nvSpPr>
        <p:spPr/>
        <p:txBody>
          <a:bodyPr/>
          <a:lstStyle/>
          <a:p>
            <a:pPr>
              <a:defRPr/>
            </a:pPr>
            <a:fld id="{9C10EB89-1475-4332-AC66-2657F847E4F2}" type="slidenum">
              <a:rPr lang="en-US" smtClean="0">
                <a:solidFill>
                  <a:srgbClr val="FFFFFF"/>
                </a:solidFill>
              </a:rPr>
              <a:pPr>
                <a:defRPr/>
              </a:pPr>
              <a:t>5</a:t>
            </a:fld>
            <a:endParaRPr lang="en-US" dirty="0">
              <a:solidFill>
                <a:srgbClr val="FFFFFF"/>
              </a:solidFill>
            </a:endParaRPr>
          </a:p>
        </p:txBody>
      </p:sp>
      <p:sp>
        <p:nvSpPr>
          <p:cNvPr id="4" name="Content Placeholder 3"/>
          <p:cNvSpPr>
            <a:spLocks noGrp="1"/>
          </p:cNvSpPr>
          <p:nvPr>
            <p:ph sz="quarter" idx="13"/>
          </p:nvPr>
        </p:nvSpPr>
        <p:spPr>
          <a:xfrm>
            <a:off x="381000" y="1371600"/>
            <a:ext cx="8458200" cy="4724400"/>
          </a:xfrm>
        </p:spPr>
        <p:txBody>
          <a:bodyPr/>
          <a:lstStyle/>
          <a:p>
            <a:pPr marL="0" indent="0">
              <a:lnSpc>
                <a:spcPct val="150000"/>
              </a:lnSpc>
              <a:buNone/>
            </a:pPr>
            <a:r>
              <a:rPr lang="en-US" sz="1800" b="1" dirty="0" smtClean="0"/>
              <a:t>Act</a:t>
            </a:r>
            <a:r>
              <a:rPr lang="en-US" sz="1800" b="1" dirty="0"/>
              <a:t>	</a:t>
            </a:r>
            <a:r>
              <a:rPr lang="en-US" sz="1800" b="1" dirty="0" smtClean="0"/>
              <a:t>Bill </a:t>
            </a:r>
            <a:r>
              <a:rPr lang="en-US" sz="1800" b="1" dirty="0"/>
              <a:t>	    </a:t>
            </a:r>
            <a:r>
              <a:rPr lang="en-US" sz="1800" b="1" dirty="0" smtClean="0"/>
              <a:t>	Focus</a:t>
            </a:r>
            <a:r>
              <a:rPr lang="en-US" sz="1800" b="1" dirty="0"/>
              <a:t>			       </a:t>
            </a:r>
            <a:r>
              <a:rPr lang="en-US" sz="1800" b="1" dirty="0" smtClean="0"/>
              <a:t>Effective Date</a:t>
            </a:r>
          </a:p>
          <a:p>
            <a:pPr marL="0" indent="0">
              <a:lnSpc>
                <a:spcPct val="150000"/>
              </a:lnSpc>
              <a:buNone/>
            </a:pPr>
            <a:endParaRPr lang="en-US" sz="1800" b="1" dirty="0"/>
          </a:p>
          <a:p>
            <a:pPr marL="0" indent="0">
              <a:spcBef>
                <a:spcPts val="0"/>
              </a:spcBef>
              <a:buNone/>
              <a:tabLst>
                <a:tab pos="798513" algn="l"/>
                <a:tab pos="2062163" algn="l"/>
                <a:tab pos="5773738" algn="l"/>
              </a:tabLst>
            </a:pPr>
            <a:r>
              <a:rPr lang="en-US" sz="1800" dirty="0" smtClean="0"/>
              <a:t>117</a:t>
            </a:r>
            <a:r>
              <a:rPr lang="en-US" sz="1800" dirty="0"/>
              <a:t>	</a:t>
            </a:r>
            <a:r>
              <a:rPr lang="en-US" sz="1800" dirty="0" smtClean="0"/>
              <a:t>SB 23	Expands Perpetrators	December </a:t>
            </a:r>
            <a:r>
              <a:rPr lang="en-US" sz="1800" dirty="0"/>
              <a:t>31, 2014</a:t>
            </a:r>
          </a:p>
          <a:p>
            <a:pPr marL="0" indent="0">
              <a:spcBef>
                <a:spcPts val="0"/>
              </a:spcBef>
              <a:buNone/>
              <a:tabLst>
                <a:tab pos="798513" algn="l"/>
                <a:tab pos="2062163" algn="l"/>
                <a:tab pos="5773738" algn="l"/>
              </a:tabLst>
            </a:pPr>
            <a:endParaRPr lang="en-US" sz="1800" dirty="0"/>
          </a:p>
          <a:p>
            <a:pPr marL="0" indent="0">
              <a:spcBef>
                <a:spcPts val="0"/>
              </a:spcBef>
              <a:buNone/>
              <a:tabLst>
                <a:tab pos="798513" algn="l"/>
                <a:tab pos="2062163" algn="l"/>
                <a:tab pos="5773738" algn="l"/>
              </a:tabLst>
            </a:pPr>
            <a:r>
              <a:rPr lang="en-US" sz="1800" dirty="0" smtClean="0"/>
              <a:t>118	SB 28	Enhanced </a:t>
            </a:r>
            <a:r>
              <a:rPr lang="en-US" sz="1800" dirty="0"/>
              <a:t>criminal </a:t>
            </a:r>
            <a:r>
              <a:rPr lang="en-US" sz="1800" dirty="0" smtClean="0"/>
              <a:t>penalties	January </a:t>
            </a:r>
            <a:r>
              <a:rPr lang="en-US" sz="1800" dirty="0"/>
              <a:t>1, </a:t>
            </a:r>
            <a:r>
              <a:rPr lang="en-US" sz="1800" dirty="0" smtClean="0"/>
              <a:t>2014      </a:t>
            </a:r>
            <a:r>
              <a:rPr lang="en-US" sz="1800" dirty="0"/>
              <a:t>	</a:t>
            </a:r>
            <a:r>
              <a:rPr lang="en-US" sz="1800" dirty="0" smtClean="0"/>
              <a:t>		and </a:t>
            </a:r>
            <a:r>
              <a:rPr lang="en-US" sz="1800" dirty="0"/>
              <a:t>new criminal offenses		</a:t>
            </a:r>
          </a:p>
          <a:p>
            <a:pPr marL="0" indent="0">
              <a:spcBef>
                <a:spcPts val="0"/>
              </a:spcBef>
              <a:buNone/>
              <a:tabLst>
                <a:tab pos="798513" algn="l"/>
                <a:tab pos="2062163" algn="l"/>
                <a:tab pos="5773738" algn="l"/>
              </a:tabLst>
            </a:pPr>
            <a:endParaRPr lang="en-US" sz="1800" dirty="0"/>
          </a:p>
          <a:p>
            <a:pPr marL="0" indent="0">
              <a:spcBef>
                <a:spcPts val="0"/>
              </a:spcBef>
              <a:buNone/>
              <a:tabLst>
                <a:tab pos="798513" algn="l"/>
                <a:tab pos="2062163" algn="l"/>
                <a:tab pos="5773738" algn="l"/>
              </a:tabLst>
            </a:pPr>
            <a:r>
              <a:rPr lang="en-US" sz="1800" dirty="0" smtClean="0"/>
              <a:t>119</a:t>
            </a:r>
            <a:r>
              <a:rPr lang="en-US" sz="1800" dirty="0"/>
              <a:t>	</a:t>
            </a:r>
            <a:r>
              <a:rPr lang="en-US" sz="1800" dirty="0" smtClean="0"/>
              <a:t>SB 30	Expedited appeals	December </a:t>
            </a:r>
            <a:r>
              <a:rPr lang="en-US" sz="1800" dirty="0"/>
              <a:t>31, 2014</a:t>
            </a:r>
          </a:p>
          <a:p>
            <a:pPr marL="0" indent="0">
              <a:spcBef>
                <a:spcPts val="0"/>
              </a:spcBef>
              <a:buNone/>
              <a:tabLst>
                <a:tab pos="798513" algn="l"/>
                <a:tab pos="2062163" algn="l"/>
                <a:tab pos="5773738" algn="l"/>
              </a:tabLst>
            </a:pPr>
            <a:r>
              <a:rPr lang="en-US" sz="1100" b="1" u="sng" dirty="0"/>
              <a:t>Effective date changed from July 1, 2014 to December 31, 2014 for §6341 (C.1) and (G) through Act 45 of 2014 (HB 434</a:t>
            </a:r>
            <a:r>
              <a:rPr lang="en-US" sz="1100" b="1" u="sng" dirty="0" smtClean="0"/>
              <a:t>)</a:t>
            </a:r>
          </a:p>
          <a:p>
            <a:pPr marL="0" indent="0">
              <a:spcBef>
                <a:spcPts val="0"/>
              </a:spcBef>
              <a:buNone/>
              <a:tabLst>
                <a:tab pos="798513" algn="l"/>
                <a:tab pos="2062163" algn="l"/>
                <a:tab pos="5773738" algn="l"/>
              </a:tabLst>
            </a:pPr>
            <a:endParaRPr lang="en-US" sz="1100" b="1" u="sng" dirty="0" smtClean="0"/>
          </a:p>
          <a:p>
            <a:pPr marL="0" indent="0">
              <a:spcBef>
                <a:spcPts val="0"/>
              </a:spcBef>
              <a:buNone/>
              <a:tabLst>
                <a:tab pos="798513" algn="l"/>
                <a:tab pos="2062163" algn="l"/>
                <a:tab pos="5773738" algn="l"/>
              </a:tabLst>
            </a:pPr>
            <a:endParaRPr lang="en-US" sz="1100" dirty="0"/>
          </a:p>
          <a:p>
            <a:pPr>
              <a:spcBef>
                <a:spcPts val="0"/>
              </a:spcBef>
              <a:buAutoNum type="arabicPlain" startAt="120"/>
              <a:tabLst>
                <a:tab pos="798513" algn="l"/>
                <a:tab pos="2062163" algn="l"/>
                <a:tab pos="5773738" algn="l"/>
              </a:tabLst>
            </a:pPr>
            <a:r>
              <a:rPr lang="en-US" sz="1800" dirty="0" smtClean="0"/>
              <a:t>	SB 34	Educator </a:t>
            </a:r>
            <a:r>
              <a:rPr lang="en-US" sz="1800" dirty="0"/>
              <a:t>Discipline </a:t>
            </a:r>
            <a:r>
              <a:rPr lang="en-US" sz="1800" dirty="0" smtClean="0"/>
              <a:t>Act	February </a:t>
            </a:r>
            <a:r>
              <a:rPr lang="en-US" sz="1800" dirty="0"/>
              <a:t>16, </a:t>
            </a:r>
            <a:r>
              <a:rPr lang="en-US" sz="1800" dirty="0" smtClean="0"/>
              <a:t>2014</a:t>
            </a:r>
          </a:p>
          <a:p>
            <a:pPr marL="0" indent="0">
              <a:spcBef>
                <a:spcPts val="0"/>
              </a:spcBef>
              <a:buNone/>
              <a:tabLst>
                <a:tab pos="798513" algn="l"/>
                <a:tab pos="2062163" algn="l"/>
                <a:tab pos="5773738" algn="l"/>
              </a:tabLst>
            </a:pPr>
            <a:endParaRPr lang="en-US" sz="1800" dirty="0"/>
          </a:p>
          <a:p>
            <a:pPr marL="0" indent="0">
              <a:spcBef>
                <a:spcPts val="0"/>
              </a:spcBef>
              <a:buNone/>
              <a:tabLst>
                <a:tab pos="798513" algn="l"/>
                <a:tab pos="2062163" algn="l"/>
                <a:tab pos="5773738" algn="l"/>
              </a:tabLst>
            </a:pPr>
            <a:r>
              <a:rPr lang="en-US" sz="1800" dirty="0" smtClean="0"/>
              <a:t>123</a:t>
            </a:r>
            <a:r>
              <a:rPr lang="en-US" sz="1800" dirty="0"/>
              <a:t>	</a:t>
            </a:r>
            <a:r>
              <a:rPr lang="en-US" sz="1800" dirty="0" smtClean="0"/>
              <a:t>SB 1116	MDT review/investigate	March 1, 2014</a:t>
            </a:r>
            <a:endParaRPr lang="en-US" sz="1800" dirty="0"/>
          </a:p>
        </p:txBody>
      </p:sp>
      <p:sp>
        <p:nvSpPr>
          <p:cNvPr id="5" name="Title 4"/>
          <p:cNvSpPr>
            <a:spLocks noGrp="1"/>
          </p:cNvSpPr>
          <p:nvPr>
            <p:ph type="title"/>
          </p:nvPr>
        </p:nvSpPr>
        <p:spPr/>
        <p:txBody>
          <a:bodyPr/>
          <a:lstStyle/>
          <a:p>
            <a:r>
              <a:rPr lang="en-US" dirty="0"/>
              <a:t>Enacted Legislation 2013</a:t>
            </a:r>
          </a:p>
        </p:txBody>
      </p:sp>
    </p:spTree>
    <p:extLst>
      <p:ext uri="{BB962C8B-B14F-4D97-AF65-F5344CB8AC3E}">
        <p14:creationId xmlns:p14="http://schemas.microsoft.com/office/powerpoint/2010/main" val="3587745403"/>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fld id="{5D3DA26C-6B63-49B3-AD9F-F13B143260BF}" type="datetime1">
              <a:rPr lang="en-US" smtClean="0"/>
              <a:t>12/2/2014</a:t>
            </a:fld>
            <a:endParaRPr lang="en-US" dirty="0"/>
          </a:p>
        </p:txBody>
      </p:sp>
      <p:sp>
        <p:nvSpPr>
          <p:cNvPr id="3" name="Slide Number Placeholder 2"/>
          <p:cNvSpPr>
            <a:spLocks noGrp="1"/>
          </p:cNvSpPr>
          <p:nvPr>
            <p:ph type="sldNum" sz="quarter" idx="12"/>
          </p:nvPr>
        </p:nvSpPr>
        <p:spPr/>
        <p:txBody>
          <a:bodyPr/>
          <a:lstStyle/>
          <a:p>
            <a:pPr>
              <a:defRPr/>
            </a:pPr>
            <a:fld id="{9C10EB89-1475-4332-AC66-2657F847E4F2}" type="slidenum">
              <a:rPr lang="en-US" smtClean="0"/>
              <a:pPr>
                <a:defRPr/>
              </a:pPr>
              <a:t>50</a:t>
            </a:fld>
            <a:endParaRPr lang="en-US" dirty="0"/>
          </a:p>
        </p:txBody>
      </p:sp>
      <p:sp>
        <p:nvSpPr>
          <p:cNvPr id="4" name="Content Placeholder 3"/>
          <p:cNvSpPr>
            <a:spLocks noGrp="1"/>
          </p:cNvSpPr>
          <p:nvPr>
            <p:ph sz="quarter" idx="13"/>
          </p:nvPr>
        </p:nvSpPr>
        <p:spPr>
          <a:xfrm>
            <a:off x="76200" y="1295400"/>
            <a:ext cx="8610600" cy="4724400"/>
          </a:xfrm>
        </p:spPr>
        <p:txBody>
          <a:bodyPr/>
          <a:lstStyle/>
          <a:p>
            <a:pPr lvl="1">
              <a:buFont typeface="Arial" panose="020B0604020202020204" pitchFamily="34" charset="0"/>
              <a:buChar char="•"/>
            </a:pPr>
            <a:r>
              <a:rPr lang="en-US" sz="1800" dirty="0"/>
              <a:t>Amended § 2303-B (relating to funding) for the commission to make grants to qualified applicants on a regional basis as provided in this article for the operation of existing children's advocacy centers and for the establishment of children's advocacy centers, consistent with this article. In awarding grants, the commission shall consider:</a:t>
            </a:r>
          </a:p>
          <a:p>
            <a:pPr lvl="3">
              <a:buFont typeface="Arial" panose="020B0604020202020204" pitchFamily="34" charset="0"/>
              <a:buChar char="•"/>
            </a:pPr>
            <a:r>
              <a:rPr lang="en-US" sz="1800" dirty="0"/>
              <a:t>(</a:t>
            </a:r>
            <a:r>
              <a:rPr lang="en-US" sz="1800" dirty="0" err="1"/>
              <a:t>i</a:t>
            </a:r>
            <a:r>
              <a:rPr lang="en-US" sz="1800" dirty="0"/>
              <a:t>) The number of children to be served.</a:t>
            </a:r>
          </a:p>
          <a:p>
            <a:pPr lvl="3">
              <a:buFont typeface="Arial" panose="020B0604020202020204" pitchFamily="34" charset="0"/>
              <a:buChar char="•"/>
            </a:pPr>
            <a:r>
              <a:rPr lang="en-US" sz="1800" dirty="0"/>
              <a:t>(ii) The geographical area to be serviced.</a:t>
            </a:r>
          </a:p>
          <a:p>
            <a:pPr lvl="3">
              <a:buFont typeface="Arial" panose="020B0604020202020204" pitchFamily="34" charset="0"/>
              <a:buChar char="•"/>
            </a:pPr>
            <a:r>
              <a:rPr lang="en-US" sz="1800" dirty="0"/>
              <a:t>(iii) The scope of the services.</a:t>
            </a:r>
          </a:p>
          <a:p>
            <a:pPr lvl="3">
              <a:buFont typeface="Arial" panose="020B0604020202020204" pitchFamily="34" charset="0"/>
              <a:buChar char="•"/>
            </a:pPr>
            <a:r>
              <a:rPr lang="en-US" sz="1800" dirty="0"/>
              <a:t>(iv) The need for services.</a:t>
            </a:r>
          </a:p>
          <a:p>
            <a:pPr lvl="3">
              <a:buFont typeface="Arial" panose="020B0604020202020204" pitchFamily="34" charset="0"/>
              <a:buChar char="•"/>
            </a:pPr>
            <a:r>
              <a:rPr lang="en-US" sz="1800" dirty="0"/>
              <a:t>(v) The availability of expert pediatric medical and mental health </a:t>
            </a:r>
            <a:r>
              <a:rPr lang="en-US" sz="1800" dirty="0" smtClean="0"/>
              <a:t> </a:t>
            </a:r>
          </a:p>
          <a:p>
            <a:pPr marL="1371600" lvl="3" indent="0">
              <a:buNone/>
            </a:pPr>
            <a:r>
              <a:rPr lang="en-US" sz="1800" dirty="0"/>
              <a:t>	</a:t>
            </a:r>
            <a:r>
              <a:rPr lang="en-US" sz="1800" dirty="0" smtClean="0"/>
              <a:t>   services</a:t>
            </a:r>
            <a:r>
              <a:rPr lang="en-US" sz="1800" dirty="0"/>
              <a:t>.</a:t>
            </a:r>
          </a:p>
          <a:p>
            <a:pPr lvl="3">
              <a:buFont typeface="Arial" panose="020B0604020202020204" pitchFamily="34" charset="0"/>
              <a:buChar char="•"/>
            </a:pPr>
            <a:r>
              <a:rPr lang="en-US" sz="1800" dirty="0"/>
              <a:t>(vi) The amount of funds provided from other sources.</a:t>
            </a:r>
          </a:p>
          <a:p>
            <a:pPr lvl="3">
              <a:buFont typeface="Arial" panose="020B0604020202020204" pitchFamily="34" charset="0"/>
              <a:buChar char="•"/>
            </a:pPr>
            <a:endParaRPr lang="en-US" sz="1800" dirty="0"/>
          </a:p>
          <a:p>
            <a:pPr lvl="2">
              <a:buFont typeface="Arial" panose="020B0604020202020204" pitchFamily="34" charset="0"/>
              <a:buChar char="•"/>
            </a:pPr>
            <a:r>
              <a:rPr lang="en-US" dirty="0"/>
              <a:t>Also allows the commission to make grants to qualified applicants for the operation of MDITs. </a:t>
            </a:r>
          </a:p>
          <a:p>
            <a:endParaRPr lang="en-US" dirty="0"/>
          </a:p>
        </p:txBody>
      </p:sp>
      <p:sp>
        <p:nvSpPr>
          <p:cNvPr id="5" name="Title 4"/>
          <p:cNvSpPr>
            <a:spLocks noGrp="1"/>
          </p:cNvSpPr>
          <p:nvPr>
            <p:ph type="title"/>
          </p:nvPr>
        </p:nvSpPr>
        <p:spPr/>
        <p:txBody>
          <a:bodyPr/>
          <a:lstStyle/>
          <a:p>
            <a:pPr lvl="1" algn="l"/>
            <a:r>
              <a:rPr lang="en-US" sz="1800" dirty="0">
                <a:solidFill>
                  <a:schemeClr val="bg1"/>
                </a:solidFill>
              </a:rPr>
              <a:t>Funding for CACs &amp; Mandated Reporter Training</a:t>
            </a:r>
            <a:r>
              <a:rPr lang="en-US" sz="2000" dirty="0">
                <a:solidFill>
                  <a:schemeClr val="bg1"/>
                </a:solidFill>
              </a:rPr>
              <a:t/>
            </a:r>
            <a:br>
              <a:rPr lang="en-US" sz="2000" dirty="0">
                <a:solidFill>
                  <a:schemeClr val="bg1"/>
                </a:solidFill>
              </a:rPr>
            </a:br>
            <a:endParaRPr lang="en-US" dirty="0"/>
          </a:p>
        </p:txBody>
      </p:sp>
    </p:spTree>
    <p:extLst>
      <p:ext uri="{BB962C8B-B14F-4D97-AF65-F5344CB8AC3E}">
        <p14:creationId xmlns:p14="http://schemas.microsoft.com/office/powerpoint/2010/main" val="3720487337"/>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fld id="{5D3DA26C-6B63-49B3-AD9F-F13B143260BF}" type="datetime1">
              <a:rPr lang="en-US" smtClean="0"/>
              <a:t>12/2/2014</a:t>
            </a:fld>
            <a:endParaRPr lang="en-US" dirty="0"/>
          </a:p>
        </p:txBody>
      </p:sp>
      <p:sp>
        <p:nvSpPr>
          <p:cNvPr id="3" name="Slide Number Placeholder 2"/>
          <p:cNvSpPr>
            <a:spLocks noGrp="1"/>
          </p:cNvSpPr>
          <p:nvPr>
            <p:ph type="sldNum" sz="quarter" idx="12"/>
          </p:nvPr>
        </p:nvSpPr>
        <p:spPr/>
        <p:txBody>
          <a:bodyPr/>
          <a:lstStyle/>
          <a:p>
            <a:pPr>
              <a:defRPr/>
            </a:pPr>
            <a:fld id="{9C10EB89-1475-4332-AC66-2657F847E4F2}" type="slidenum">
              <a:rPr lang="en-US" smtClean="0"/>
              <a:pPr>
                <a:defRPr/>
              </a:pPr>
              <a:t>51</a:t>
            </a:fld>
            <a:endParaRPr lang="en-US" dirty="0"/>
          </a:p>
        </p:txBody>
      </p:sp>
      <p:sp>
        <p:nvSpPr>
          <p:cNvPr id="4" name="Content Placeholder 3"/>
          <p:cNvSpPr>
            <a:spLocks noGrp="1"/>
          </p:cNvSpPr>
          <p:nvPr>
            <p:ph sz="quarter" idx="13"/>
          </p:nvPr>
        </p:nvSpPr>
        <p:spPr>
          <a:xfrm>
            <a:off x="457200" y="1143000"/>
            <a:ext cx="8153400" cy="5029200"/>
          </a:xfrm>
        </p:spPr>
        <p:txBody>
          <a:bodyPr/>
          <a:lstStyle/>
          <a:p>
            <a:pPr marL="342900" lvl="1" indent="-342900">
              <a:buFontTx/>
              <a:buChar char="•"/>
            </a:pPr>
            <a:r>
              <a:rPr lang="en-US" sz="1600" dirty="0"/>
              <a:t>Amended § 2303.1-B (relating to additional funding) for the initial year, fiscal year beginning July 1, 2014, 50% of the fee charged by the Department of Health for a certified copy of a birth record shall be transferred to the Department of Public Welfare for training of mandated reporters of child abuse and child abuse related costs. </a:t>
            </a:r>
          </a:p>
          <a:p>
            <a:endParaRPr lang="en-US" sz="1600" dirty="0"/>
          </a:p>
          <a:p>
            <a:r>
              <a:rPr lang="en-US" sz="1600" dirty="0"/>
              <a:t>For the fiscal year beginning July 1, 2015, and each fiscal year thereafter, 50% of the fee charged by the Department of Health for a certified copy of a birth record shall be distributed as follows:</a:t>
            </a:r>
          </a:p>
          <a:p>
            <a:pPr lvl="2">
              <a:buFont typeface="Arial" panose="020B0604020202020204" pitchFamily="34" charset="0"/>
              <a:buChar char="•"/>
            </a:pPr>
            <a:r>
              <a:rPr lang="en-US" sz="1600" dirty="0"/>
              <a:t>(1) Twenty-five percent shall be transferred to the Department of Public Welfare for training of mandated reporters of child abuse and child abuse related costs.</a:t>
            </a:r>
          </a:p>
          <a:p>
            <a:pPr lvl="2">
              <a:buFont typeface="Arial" panose="020B0604020202020204" pitchFamily="34" charset="0"/>
              <a:buChar char="•"/>
            </a:pPr>
            <a:r>
              <a:rPr lang="en-US" sz="1600" dirty="0"/>
              <a:t>(2) Seventy-five percent shall be transferred to the Pennsylvania Commission on Crime and Delinquency for grants for child advocacy centers and multidisciplinary investigative teams.</a:t>
            </a:r>
          </a:p>
          <a:p>
            <a:pPr marL="914400" lvl="2" indent="0">
              <a:buNone/>
            </a:pPr>
            <a:endParaRPr lang="en-US" sz="1600" dirty="0"/>
          </a:p>
          <a:p>
            <a:r>
              <a:rPr lang="en-US" sz="1600" dirty="0"/>
              <a:t>The funding under this section shall not be used to supplant federal, state or local funds otherwise available for child advocacy centers and multidisciplinary investigative teams. </a:t>
            </a:r>
          </a:p>
          <a:p>
            <a:endParaRPr lang="en-US" dirty="0"/>
          </a:p>
        </p:txBody>
      </p:sp>
      <p:sp>
        <p:nvSpPr>
          <p:cNvPr id="5" name="Title 4"/>
          <p:cNvSpPr>
            <a:spLocks noGrp="1"/>
          </p:cNvSpPr>
          <p:nvPr>
            <p:ph type="title"/>
          </p:nvPr>
        </p:nvSpPr>
        <p:spPr/>
        <p:txBody>
          <a:bodyPr/>
          <a:lstStyle/>
          <a:p>
            <a:pPr lvl="1" algn="l"/>
            <a:r>
              <a:rPr lang="en-US" sz="1800" dirty="0">
                <a:solidFill>
                  <a:schemeClr val="bg1"/>
                </a:solidFill>
              </a:rPr>
              <a:t>Funding for CACs &amp; Mandated Reporter Training</a:t>
            </a:r>
            <a:r>
              <a:rPr lang="en-US" sz="2000" dirty="0">
                <a:solidFill>
                  <a:schemeClr val="bg1"/>
                </a:solidFill>
              </a:rPr>
              <a:t/>
            </a:r>
            <a:br>
              <a:rPr lang="en-US" sz="2000" dirty="0">
                <a:solidFill>
                  <a:schemeClr val="bg1"/>
                </a:solidFill>
              </a:rPr>
            </a:br>
            <a:endParaRPr lang="en-US" dirty="0"/>
          </a:p>
        </p:txBody>
      </p:sp>
    </p:spTree>
    <p:extLst>
      <p:ext uri="{BB962C8B-B14F-4D97-AF65-F5344CB8AC3E}">
        <p14:creationId xmlns:p14="http://schemas.microsoft.com/office/powerpoint/2010/main" val="2146920460"/>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fld id="{5D3DA26C-6B63-49B3-AD9F-F13B143260BF}" type="datetime1">
              <a:rPr lang="en-US" smtClean="0"/>
              <a:t>12/2/2014</a:t>
            </a:fld>
            <a:endParaRPr lang="en-US" dirty="0"/>
          </a:p>
        </p:txBody>
      </p:sp>
      <p:sp>
        <p:nvSpPr>
          <p:cNvPr id="3" name="Slide Number Placeholder 2"/>
          <p:cNvSpPr>
            <a:spLocks noGrp="1"/>
          </p:cNvSpPr>
          <p:nvPr>
            <p:ph type="sldNum" sz="quarter" idx="12"/>
          </p:nvPr>
        </p:nvSpPr>
        <p:spPr/>
        <p:txBody>
          <a:bodyPr/>
          <a:lstStyle/>
          <a:p>
            <a:pPr>
              <a:defRPr/>
            </a:pPr>
            <a:fld id="{9C10EB89-1475-4332-AC66-2657F847E4F2}" type="slidenum">
              <a:rPr lang="en-US" smtClean="0"/>
              <a:pPr>
                <a:defRPr/>
              </a:pPr>
              <a:t>52</a:t>
            </a:fld>
            <a:endParaRPr lang="en-US" dirty="0"/>
          </a:p>
        </p:txBody>
      </p:sp>
      <p:sp>
        <p:nvSpPr>
          <p:cNvPr id="4" name="Content Placeholder 3"/>
          <p:cNvSpPr>
            <a:spLocks noGrp="1"/>
          </p:cNvSpPr>
          <p:nvPr>
            <p:ph sz="quarter" idx="13"/>
          </p:nvPr>
        </p:nvSpPr>
        <p:spPr>
          <a:xfrm>
            <a:off x="152400" y="1447800"/>
            <a:ext cx="8382000" cy="4724400"/>
          </a:xfrm>
        </p:spPr>
        <p:txBody>
          <a:bodyPr/>
          <a:lstStyle/>
          <a:p>
            <a:pPr marL="457200" lvl="1" indent="0">
              <a:buNone/>
            </a:pPr>
            <a:r>
              <a:rPr lang="en-US" dirty="0"/>
              <a:t>Section 2304-B. Permitted use of funds.</a:t>
            </a:r>
          </a:p>
          <a:p>
            <a:pPr lvl="1">
              <a:buFont typeface="Arial" panose="020B0604020202020204" pitchFamily="34" charset="0"/>
              <a:buChar char="•"/>
            </a:pPr>
            <a:endParaRPr lang="en-US" dirty="0"/>
          </a:p>
          <a:p>
            <a:pPr lvl="1">
              <a:buFont typeface="Arial" panose="020B0604020202020204" pitchFamily="34" charset="0"/>
              <a:buChar char="•"/>
            </a:pPr>
            <a:r>
              <a:rPr lang="en-US" dirty="0"/>
              <a:t>No more than 20% of the funds collected annually under this article shall be provided to any single qualified applicant.</a:t>
            </a:r>
          </a:p>
          <a:p>
            <a:pPr lvl="1">
              <a:buFont typeface="Arial" panose="020B0604020202020204" pitchFamily="34" charset="0"/>
              <a:buChar char="•"/>
            </a:pPr>
            <a:endParaRPr lang="en-US" dirty="0"/>
          </a:p>
          <a:p>
            <a:pPr lvl="1">
              <a:buFont typeface="Arial" panose="020B0604020202020204" pitchFamily="34" charset="0"/>
              <a:buChar char="•"/>
            </a:pPr>
            <a:r>
              <a:rPr lang="en-US" dirty="0"/>
              <a:t>For the first three years after the effective date of this article, the commission shall endeavor to provide 30% of the funds collected under this article to qualified applicants working to establish children's advocacy centers in regions not yet served by such centers.</a:t>
            </a:r>
          </a:p>
          <a:p>
            <a:endParaRPr lang="en-US" dirty="0"/>
          </a:p>
        </p:txBody>
      </p:sp>
      <p:sp>
        <p:nvSpPr>
          <p:cNvPr id="5" name="Title 4"/>
          <p:cNvSpPr>
            <a:spLocks noGrp="1"/>
          </p:cNvSpPr>
          <p:nvPr>
            <p:ph type="title"/>
          </p:nvPr>
        </p:nvSpPr>
        <p:spPr/>
        <p:txBody>
          <a:bodyPr/>
          <a:lstStyle/>
          <a:p>
            <a:pPr lvl="1" algn="l"/>
            <a:r>
              <a:rPr lang="en-US" sz="1800" dirty="0">
                <a:solidFill>
                  <a:schemeClr val="bg1"/>
                </a:solidFill>
              </a:rPr>
              <a:t>Funding for CACs &amp; Mandated Reporter Training</a:t>
            </a:r>
            <a:r>
              <a:rPr lang="en-US" sz="2000" dirty="0">
                <a:solidFill>
                  <a:schemeClr val="bg1"/>
                </a:solidFill>
              </a:rPr>
              <a:t/>
            </a:r>
            <a:br>
              <a:rPr lang="en-US" sz="2000" dirty="0">
                <a:solidFill>
                  <a:schemeClr val="bg1"/>
                </a:solidFill>
              </a:rPr>
            </a:br>
            <a:endParaRPr lang="en-US" dirty="0"/>
          </a:p>
        </p:txBody>
      </p:sp>
    </p:spTree>
    <p:extLst>
      <p:ext uri="{BB962C8B-B14F-4D97-AF65-F5344CB8AC3E}">
        <p14:creationId xmlns:p14="http://schemas.microsoft.com/office/powerpoint/2010/main" val="2503581254"/>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fld id="{5D3DA26C-6B63-49B3-AD9F-F13B143260BF}" type="datetime1">
              <a:rPr lang="en-US" smtClean="0"/>
              <a:t>12/2/2014</a:t>
            </a:fld>
            <a:endParaRPr lang="en-US" dirty="0"/>
          </a:p>
        </p:txBody>
      </p:sp>
      <p:sp>
        <p:nvSpPr>
          <p:cNvPr id="3" name="Slide Number Placeholder 2"/>
          <p:cNvSpPr>
            <a:spLocks noGrp="1"/>
          </p:cNvSpPr>
          <p:nvPr>
            <p:ph type="sldNum" sz="quarter" idx="12"/>
          </p:nvPr>
        </p:nvSpPr>
        <p:spPr/>
        <p:txBody>
          <a:bodyPr/>
          <a:lstStyle/>
          <a:p>
            <a:pPr>
              <a:defRPr/>
            </a:pPr>
            <a:fld id="{9C10EB89-1475-4332-AC66-2657F847E4F2}" type="slidenum">
              <a:rPr lang="en-US" smtClean="0"/>
              <a:pPr>
                <a:defRPr/>
              </a:pPr>
              <a:t>53</a:t>
            </a:fld>
            <a:endParaRPr lang="en-US" dirty="0"/>
          </a:p>
        </p:txBody>
      </p:sp>
      <p:sp>
        <p:nvSpPr>
          <p:cNvPr id="4" name="Content Placeholder 3"/>
          <p:cNvSpPr>
            <a:spLocks noGrp="1"/>
          </p:cNvSpPr>
          <p:nvPr>
            <p:ph sz="quarter" idx="13"/>
          </p:nvPr>
        </p:nvSpPr>
        <p:spPr>
          <a:xfrm>
            <a:off x="457200" y="1371600"/>
            <a:ext cx="8153400" cy="4724400"/>
          </a:xfrm>
        </p:spPr>
        <p:txBody>
          <a:bodyPr/>
          <a:lstStyle/>
          <a:p>
            <a:pPr lvl="0">
              <a:buFont typeface="Arial" panose="020B0604020202020204" pitchFamily="34" charset="0"/>
              <a:buChar char="•"/>
            </a:pPr>
            <a:r>
              <a:rPr lang="en-US" sz="1400" dirty="0"/>
              <a:t>Amended § 2305-B (relating to procedure) to state that in order to be a qualified applicant and to be awarded a grant under this article, the commission must find that either:</a:t>
            </a:r>
          </a:p>
          <a:p>
            <a:pPr lvl="1">
              <a:buFont typeface="Arial" panose="020B0604020202020204" pitchFamily="34" charset="0"/>
              <a:buChar char="•"/>
            </a:pPr>
            <a:r>
              <a:rPr lang="en-US" sz="1400" dirty="0"/>
              <a:t>(1) The applicant is an accredited, associate/developing or affiliate member of the National Children's Alliance.</a:t>
            </a:r>
          </a:p>
          <a:p>
            <a:pPr lvl="1">
              <a:buFont typeface="Arial" panose="020B0604020202020204" pitchFamily="34" charset="0"/>
              <a:buChar char="•"/>
            </a:pPr>
            <a:r>
              <a:rPr lang="en-US" sz="1400" dirty="0"/>
              <a:t>(2) In the case of an applicant that is not a member of the National Children's Alliance:</a:t>
            </a:r>
          </a:p>
          <a:p>
            <a:pPr lvl="2">
              <a:buFont typeface="Arial" panose="020B0604020202020204" pitchFamily="34" charset="0"/>
              <a:buChar char="•"/>
            </a:pPr>
            <a:r>
              <a:rPr lang="en-US" sz="1400" dirty="0"/>
              <a:t>(</a:t>
            </a:r>
            <a:r>
              <a:rPr lang="en-US" sz="1400" dirty="0" err="1"/>
              <a:t>i</a:t>
            </a:r>
            <a:r>
              <a:rPr lang="en-US" sz="1400" dirty="0"/>
              <a:t>) The applicant identifies a region of this commonwealth it intends to serve.</a:t>
            </a:r>
          </a:p>
          <a:p>
            <a:pPr lvl="2">
              <a:buFont typeface="Arial" panose="020B0604020202020204" pitchFamily="34" charset="0"/>
              <a:buChar char="•"/>
            </a:pPr>
            <a:r>
              <a:rPr lang="en-US" sz="1400" dirty="0"/>
              <a:t>(ii) The applicant has received a letter of endorsement from all of the district attorneys and multidisciplinary investigative teams of the counties which will be served within the region. A district attorney and a multidisciplinary investigative team shall submit a letter jointly. In no case may the commission distribute funds under this article to an applicant which has not been endorsed by all of the district attorneys and multidisciplinary investigative teams of the counties to be served within the region.</a:t>
            </a:r>
          </a:p>
          <a:p>
            <a:pPr lvl="2">
              <a:buFont typeface="Arial" panose="020B0604020202020204" pitchFamily="34" charset="0"/>
              <a:buChar char="•"/>
            </a:pPr>
            <a:r>
              <a:rPr lang="en-US" sz="1400" dirty="0"/>
              <a:t>(iii) The applicant intends to apply for membership in the National Children's Alliance within a reasonable period of time.</a:t>
            </a:r>
          </a:p>
          <a:p>
            <a:pPr lvl="2">
              <a:buFont typeface="Arial" panose="020B0604020202020204" pitchFamily="34" charset="0"/>
              <a:buChar char="•"/>
            </a:pPr>
            <a:r>
              <a:rPr lang="en-US" sz="1400" dirty="0"/>
              <a:t>(iv) The applicant obtains a letter of endorsement from the Pennsylvania Chapter of Children's Advocacy Centers and Multidisciplinary Teams.</a:t>
            </a:r>
          </a:p>
          <a:p>
            <a:pPr lvl="0">
              <a:buNone/>
            </a:pPr>
            <a:endParaRPr lang="en-US" sz="1600" dirty="0"/>
          </a:p>
          <a:p>
            <a:pPr lvl="0">
              <a:buNone/>
            </a:pPr>
            <a:r>
              <a:rPr lang="en-US" sz="1600" dirty="0"/>
              <a:t>Effective July 1, 2014</a:t>
            </a:r>
          </a:p>
          <a:p>
            <a:pPr marL="0" indent="0">
              <a:buNone/>
            </a:pPr>
            <a:endParaRPr lang="en-US" dirty="0"/>
          </a:p>
        </p:txBody>
      </p:sp>
      <p:sp>
        <p:nvSpPr>
          <p:cNvPr id="5" name="Title 4"/>
          <p:cNvSpPr>
            <a:spLocks noGrp="1"/>
          </p:cNvSpPr>
          <p:nvPr>
            <p:ph type="title"/>
          </p:nvPr>
        </p:nvSpPr>
        <p:spPr/>
        <p:txBody>
          <a:bodyPr/>
          <a:lstStyle/>
          <a:p>
            <a:pPr lvl="1" algn="l"/>
            <a:r>
              <a:rPr lang="en-US" sz="1800" dirty="0">
                <a:solidFill>
                  <a:schemeClr val="bg1"/>
                </a:solidFill>
              </a:rPr>
              <a:t>Funding for CACs &amp; Mandated Reporter Training</a:t>
            </a:r>
            <a:r>
              <a:rPr lang="en-US" sz="2000" dirty="0">
                <a:solidFill>
                  <a:schemeClr val="bg1"/>
                </a:solidFill>
              </a:rPr>
              <a:t/>
            </a:r>
            <a:br>
              <a:rPr lang="en-US" sz="2000" dirty="0">
                <a:solidFill>
                  <a:schemeClr val="bg1"/>
                </a:solidFill>
              </a:rPr>
            </a:br>
            <a:endParaRPr lang="en-US" dirty="0"/>
          </a:p>
        </p:txBody>
      </p:sp>
    </p:spTree>
    <p:extLst>
      <p:ext uri="{BB962C8B-B14F-4D97-AF65-F5344CB8AC3E}">
        <p14:creationId xmlns:p14="http://schemas.microsoft.com/office/powerpoint/2010/main" val="830998647"/>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fld id="{5D3DA26C-6B63-49B3-AD9F-F13B143260BF}" type="datetime1">
              <a:rPr lang="en-US" smtClean="0"/>
              <a:t>12/2/2014</a:t>
            </a:fld>
            <a:endParaRPr lang="en-US" dirty="0"/>
          </a:p>
        </p:txBody>
      </p:sp>
      <p:sp>
        <p:nvSpPr>
          <p:cNvPr id="3" name="Slide Number Placeholder 2"/>
          <p:cNvSpPr>
            <a:spLocks noGrp="1"/>
          </p:cNvSpPr>
          <p:nvPr>
            <p:ph type="sldNum" sz="quarter" idx="12"/>
          </p:nvPr>
        </p:nvSpPr>
        <p:spPr/>
        <p:txBody>
          <a:bodyPr/>
          <a:lstStyle/>
          <a:p>
            <a:pPr>
              <a:defRPr/>
            </a:pPr>
            <a:fld id="{9C10EB89-1475-4332-AC66-2657F847E4F2}" type="slidenum">
              <a:rPr lang="en-US" smtClean="0"/>
              <a:pPr>
                <a:defRPr/>
              </a:pPr>
              <a:t>54</a:t>
            </a:fld>
            <a:endParaRPr lang="en-US" dirty="0"/>
          </a:p>
        </p:txBody>
      </p:sp>
      <p:sp>
        <p:nvSpPr>
          <p:cNvPr id="4" name="Content Placeholder 3"/>
          <p:cNvSpPr>
            <a:spLocks noGrp="1"/>
          </p:cNvSpPr>
          <p:nvPr>
            <p:ph sz="quarter" idx="13"/>
          </p:nvPr>
        </p:nvSpPr>
        <p:spPr>
          <a:xfrm>
            <a:off x="457200" y="1371600"/>
            <a:ext cx="8153400" cy="4724400"/>
          </a:xfrm>
        </p:spPr>
        <p:txBody>
          <a:bodyPr/>
          <a:lstStyle/>
          <a:p>
            <a:pPr lvl="1"/>
            <a:r>
              <a:rPr lang="en-US" sz="1600" dirty="0"/>
              <a:t>Generally speaking this section has been reorganized for clarity and to follow the investigation process. </a:t>
            </a:r>
          </a:p>
          <a:p>
            <a:pPr lvl="1"/>
            <a:r>
              <a:rPr lang="en-US" sz="1600" dirty="0"/>
              <a:t>Minimal changes were made related to the investigative process.</a:t>
            </a:r>
          </a:p>
          <a:p>
            <a:pPr lvl="1"/>
            <a:r>
              <a:rPr lang="en-US" sz="1600" dirty="0"/>
              <a:t>Changes were made to conform to other enacted amendments including:</a:t>
            </a:r>
          </a:p>
          <a:p>
            <a:pPr lvl="2"/>
            <a:r>
              <a:rPr lang="en-US" sz="1600" dirty="0"/>
              <a:t>Clarifying that if the child has experienced bodily injury that the county </a:t>
            </a:r>
            <a:r>
              <a:rPr lang="en-US" sz="1600" b="1" dirty="0"/>
              <a:t>may</a:t>
            </a:r>
            <a:r>
              <a:rPr lang="en-US" sz="1600" dirty="0"/>
              <a:t> require a medical examination by a certified medical practitioner;</a:t>
            </a:r>
          </a:p>
          <a:p>
            <a:pPr lvl="2"/>
            <a:r>
              <a:rPr lang="en-US" sz="1600" dirty="0"/>
              <a:t>Requiring the investigation to include interviews with all subjects of the report, including the alleged perpetrator and if a subject is not interviewed or cannot be located that the agency must document its efforts to interview the subject and the reason it could not;</a:t>
            </a:r>
          </a:p>
          <a:p>
            <a:pPr lvl="2"/>
            <a:r>
              <a:rPr lang="en-US" sz="1600" dirty="0"/>
              <a:t>Specifically state prior to the interview that the subject, excluding the alleged victim, has the right to have an attorney present during the </a:t>
            </a:r>
            <a:r>
              <a:rPr lang="en-US" sz="1600" dirty="0" smtClean="0"/>
              <a:t>interview; </a:t>
            </a:r>
            <a:r>
              <a:rPr lang="en-US" sz="1600" dirty="0"/>
              <a:t>and</a:t>
            </a:r>
          </a:p>
          <a:p>
            <a:pPr lvl="2"/>
            <a:r>
              <a:rPr lang="en-US" sz="1600" dirty="0"/>
              <a:t>Expanding the development and approval of a plan of supervision or alternate arrangement for an individual under investigation to include school employees who are alleged to be perpetrators of child abuse. </a:t>
            </a:r>
          </a:p>
          <a:p>
            <a:pPr marL="0" indent="0">
              <a:buNone/>
            </a:pPr>
            <a:endParaRPr lang="en-US" dirty="0"/>
          </a:p>
        </p:txBody>
      </p:sp>
      <p:sp>
        <p:nvSpPr>
          <p:cNvPr id="5" name="Title 4"/>
          <p:cNvSpPr>
            <a:spLocks noGrp="1"/>
          </p:cNvSpPr>
          <p:nvPr>
            <p:ph type="title"/>
          </p:nvPr>
        </p:nvSpPr>
        <p:spPr/>
        <p:txBody>
          <a:bodyPr/>
          <a:lstStyle/>
          <a:p>
            <a:r>
              <a:rPr lang="en-US" sz="2400" dirty="0"/>
              <a:t>Investigation of Reports (§ 6368)</a:t>
            </a:r>
          </a:p>
        </p:txBody>
      </p:sp>
    </p:spTree>
    <p:extLst>
      <p:ext uri="{BB962C8B-B14F-4D97-AF65-F5344CB8AC3E}">
        <p14:creationId xmlns:p14="http://schemas.microsoft.com/office/powerpoint/2010/main" val="3429074511"/>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fld id="{5D3DA26C-6B63-49B3-AD9F-F13B143260BF}" type="datetime1">
              <a:rPr lang="en-US" smtClean="0"/>
              <a:t>12/2/2014</a:t>
            </a:fld>
            <a:endParaRPr lang="en-US" dirty="0"/>
          </a:p>
        </p:txBody>
      </p:sp>
      <p:sp>
        <p:nvSpPr>
          <p:cNvPr id="3" name="Slide Number Placeholder 2"/>
          <p:cNvSpPr>
            <a:spLocks noGrp="1"/>
          </p:cNvSpPr>
          <p:nvPr>
            <p:ph type="sldNum" sz="quarter" idx="12"/>
          </p:nvPr>
        </p:nvSpPr>
        <p:spPr/>
        <p:txBody>
          <a:bodyPr/>
          <a:lstStyle/>
          <a:p>
            <a:pPr>
              <a:defRPr/>
            </a:pPr>
            <a:fld id="{9C10EB89-1475-4332-AC66-2657F847E4F2}" type="slidenum">
              <a:rPr lang="en-US" smtClean="0"/>
              <a:pPr>
                <a:defRPr/>
              </a:pPr>
              <a:t>55</a:t>
            </a:fld>
            <a:endParaRPr lang="en-US" dirty="0"/>
          </a:p>
        </p:txBody>
      </p:sp>
      <p:sp>
        <p:nvSpPr>
          <p:cNvPr id="4" name="Content Placeholder 3"/>
          <p:cNvSpPr>
            <a:spLocks noGrp="1"/>
          </p:cNvSpPr>
          <p:nvPr>
            <p:ph sz="quarter" idx="13"/>
          </p:nvPr>
        </p:nvSpPr>
        <p:spPr/>
        <p:txBody>
          <a:bodyPr/>
          <a:lstStyle/>
          <a:p>
            <a:pPr lvl="0"/>
            <a:r>
              <a:rPr lang="en-US" sz="1800" dirty="0"/>
              <a:t>Amended § 6368 (relating to investigation of reports) to:</a:t>
            </a:r>
          </a:p>
          <a:p>
            <a:pPr lvl="1"/>
            <a:r>
              <a:rPr lang="en-US" sz="1800" dirty="0"/>
              <a:t>Require the approval of the county agency administrator or their designee and review by the county agency solicitor prior to a report of suspected child abuse being indicated. </a:t>
            </a:r>
          </a:p>
          <a:p>
            <a:pPr lvl="1"/>
            <a:r>
              <a:rPr lang="en-US" sz="1800" dirty="0"/>
              <a:t>Require the approval of the Secretary or a designee and review by the department’s legal counsel when the department is investigating the report.  </a:t>
            </a:r>
          </a:p>
          <a:p>
            <a:pPr lvl="1"/>
            <a:r>
              <a:rPr lang="en-US" sz="1800" dirty="0"/>
              <a:t>Establish a three business day time frame for the department to send notice of the final determination to the subjects of the report, excluding the child.</a:t>
            </a:r>
          </a:p>
          <a:p>
            <a:pPr lvl="1"/>
            <a:r>
              <a:rPr lang="en-US" sz="1800" dirty="0"/>
              <a:t>Establish a requirement for the department, within three business days of the receipt of the results of the investigation, to notify mandated reporters of the status determination and the services planned or provided to protect the child. </a:t>
            </a:r>
          </a:p>
          <a:p>
            <a:pPr lvl="1"/>
            <a:endParaRPr lang="en-US" sz="1800" dirty="0"/>
          </a:p>
          <a:p>
            <a:pPr lvl="1">
              <a:buNone/>
            </a:pPr>
            <a:r>
              <a:rPr lang="en-US" sz="1800" dirty="0"/>
              <a:t>Effective December 31, 2014</a:t>
            </a:r>
          </a:p>
          <a:p>
            <a:endParaRPr lang="en-US" dirty="0"/>
          </a:p>
        </p:txBody>
      </p:sp>
      <p:sp>
        <p:nvSpPr>
          <p:cNvPr id="5" name="Title 4"/>
          <p:cNvSpPr>
            <a:spLocks noGrp="1"/>
          </p:cNvSpPr>
          <p:nvPr>
            <p:ph type="title"/>
          </p:nvPr>
        </p:nvSpPr>
        <p:spPr/>
        <p:txBody>
          <a:bodyPr/>
          <a:lstStyle/>
          <a:p>
            <a:r>
              <a:rPr lang="en-US" sz="2400" dirty="0"/>
              <a:t>Investigation of Reports (§ 6368)</a:t>
            </a:r>
          </a:p>
        </p:txBody>
      </p:sp>
    </p:spTree>
    <p:extLst>
      <p:ext uri="{BB962C8B-B14F-4D97-AF65-F5344CB8AC3E}">
        <p14:creationId xmlns:p14="http://schemas.microsoft.com/office/powerpoint/2010/main" val="124430764"/>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fld id="{5D3DA26C-6B63-49B3-AD9F-F13B143260BF}" type="datetime1">
              <a:rPr lang="en-US" smtClean="0"/>
              <a:t>12/2/2014</a:t>
            </a:fld>
            <a:endParaRPr lang="en-US" dirty="0"/>
          </a:p>
        </p:txBody>
      </p:sp>
      <p:sp>
        <p:nvSpPr>
          <p:cNvPr id="3" name="Slide Number Placeholder 2"/>
          <p:cNvSpPr>
            <a:spLocks noGrp="1"/>
          </p:cNvSpPr>
          <p:nvPr>
            <p:ph type="sldNum" sz="quarter" idx="12"/>
          </p:nvPr>
        </p:nvSpPr>
        <p:spPr/>
        <p:txBody>
          <a:bodyPr/>
          <a:lstStyle/>
          <a:p>
            <a:pPr>
              <a:defRPr/>
            </a:pPr>
            <a:fld id="{9C10EB89-1475-4332-AC66-2657F847E4F2}" type="slidenum">
              <a:rPr lang="en-US" smtClean="0"/>
              <a:pPr>
                <a:defRPr/>
              </a:pPr>
              <a:t>56</a:t>
            </a:fld>
            <a:endParaRPr lang="en-US" dirty="0"/>
          </a:p>
        </p:txBody>
      </p:sp>
      <p:sp>
        <p:nvSpPr>
          <p:cNvPr id="4" name="Content Placeholder 3"/>
          <p:cNvSpPr>
            <a:spLocks noGrp="1"/>
          </p:cNvSpPr>
          <p:nvPr>
            <p:ph sz="quarter" idx="13"/>
          </p:nvPr>
        </p:nvSpPr>
        <p:spPr>
          <a:xfrm>
            <a:off x="457200" y="1447800"/>
            <a:ext cx="8153400" cy="4724400"/>
          </a:xfrm>
        </p:spPr>
        <p:txBody>
          <a:bodyPr/>
          <a:lstStyle/>
          <a:p>
            <a:r>
              <a:rPr lang="en-US" dirty="0">
                <a:ea typeface="Calibri"/>
                <a:cs typeface="Times New Roman"/>
              </a:rPr>
              <a:t>Amended §6315 (relating to taking child into protective custody) to clarify that no county agency worker may take custody of the child without judicial authorization based on the merits of the situation. </a:t>
            </a:r>
          </a:p>
          <a:p>
            <a:pPr lvl="0"/>
            <a:r>
              <a:rPr lang="en-US" dirty="0"/>
              <a:t>Amended §6317 (relating to mandatory reporting and postmortem investigation of deaths) to require reporting to the medical examiner as well as the coroner when there is reasonable cause to suspect that a child died as a result of child abuse. </a:t>
            </a:r>
          </a:p>
          <a:p>
            <a:pPr lvl="0"/>
            <a:endParaRPr lang="en-US" sz="1400" dirty="0"/>
          </a:p>
          <a:p>
            <a:pPr lvl="0"/>
            <a:endParaRPr lang="en-US" sz="1400" dirty="0"/>
          </a:p>
          <a:p>
            <a:pPr marL="0" indent="0">
              <a:buNone/>
            </a:pPr>
            <a:r>
              <a:rPr lang="en-US" sz="1800" dirty="0">
                <a:ea typeface="Calibri"/>
                <a:cs typeface="Times New Roman"/>
              </a:rPr>
              <a:t>Effective December 31, 2014</a:t>
            </a:r>
          </a:p>
          <a:p>
            <a:pPr marL="0" indent="0">
              <a:buNone/>
            </a:pPr>
            <a:endParaRPr lang="en-US" dirty="0"/>
          </a:p>
        </p:txBody>
      </p:sp>
      <p:sp>
        <p:nvSpPr>
          <p:cNvPr id="5" name="Title 4"/>
          <p:cNvSpPr>
            <a:spLocks noGrp="1"/>
          </p:cNvSpPr>
          <p:nvPr>
            <p:ph type="title"/>
          </p:nvPr>
        </p:nvSpPr>
        <p:spPr/>
        <p:txBody>
          <a:bodyPr/>
          <a:lstStyle/>
          <a:p>
            <a:r>
              <a:rPr lang="en-US" dirty="0"/>
              <a:t>Investigations in General</a:t>
            </a:r>
          </a:p>
        </p:txBody>
      </p:sp>
    </p:spTree>
    <p:extLst>
      <p:ext uri="{BB962C8B-B14F-4D97-AF65-F5344CB8AC3E}">
        <p14:creationId xmlns:p14="http://schemas.microsoft.com/office/powerpoint/2010/main" val="980610938"/>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fld id="{5D3DA26C-6B63-49B3-AD9F-F13B143260BF}" type="datetime1">
              <a:rPr lang="en-US" smtClean="0"/>
              <a:t>12/2/2014</a:t>
            </a:fld>
            <a:endParaRPr lang="en-US" dirty="0"/>
          </a:p>
        </p:txBody>
      </p:sp>
      <p:sp>
        <p:nvSpPr>
          <p:cNvPr id="3" name="Slide Number Placeholder 2"/>
          <p:cNvSpPr>
            <a:spLocks noGrp="1"/>
          </p:cNvSpPr>
          <p:nvPr>
            <p:ph type="sldNum" sz="quarter" idx="12"/>
          </p:nvPr>
        </p:nvSpPr>
        <p:spPr/>
        <p:txBody>
          <a:bodyPr/>
          <a:lstStyle/>
          <a:p>
            <a:pPr>
              <a:defRPr/>
            </a:pPr>
            <a:fld id="{9C10EB89-1475-4332-AC66-2657F847E4F2}" type="slidenum">
              <a:rPr lang="en-US" smtClean="0"/>
              <a:pPr>
                <a:defRPr/>
              </a:pPr>
              <a:t>57</a:t>
            </a:fld>
            <a:endParaRPr lang="en-US" dirty="0"/>
          </a:p>
        </p:txBody>
      </p:sp>
      <p:sp>
        <p:nvSpPr>
          <p:cNvPr id="4" name="Content Placeholder 3"/>
          <p:cNvSpPr>
            <a:spLocks noGrp="1"/>
          </p:cNvSpPr>
          <p:nvPr>
            <p:ph sz="quarter" idx="13"/>
          </p:nvPr>
        </p:nvSpPr>
        <p:spPr>
          <a:xfrm>
            <a:off x="457200" y="1600200"/>
            <a:ext cx="8153400" cy="3733800"/>
          </a:xfrm>
        </p:spPr>
        <p:txBody>
          <a:bodyPr/>
          <a:lstStyle/>
          <a:p>
            <a:pPr lvl="0"/>
            <a:r>
              <a:rPr lang="en-US" dirty="0"/>
              <a:t>Amended the following term:</a:t>
            </a:r>
          </a:p>
          <a:p>
            <a:pPr lvl="2"/>
            <a:r>
              <a:rPr lang="en-US" b="1" dirty="0"/>
              <a:t>Near Fatality</a:t>
            </a:r>
            <a:r>
              <a:rPr lang="en-US" dirty="0"/>
              <a:t>: A child’s serious or critical condition, as certified by a physician, where that child is a subject of the report of child abuse.</a:t>
            </a:r>
          </a:p>
          <a:p>
            <a:pPr marL="914400" lvl="2" indent="0">
              <a:buNone/>
            </a:pPr>
            <a:endParaRPr lang="en-US" dirty="0"/>
          </a:p>
          <a:p>
            <a:r>
              <a:rPr lang="en-US" dirty="0"/>
              <a:t>Amended § 6343 (C) (3) (relating to department reviews and reports of child fatalities and near fatalities) to allow the Department to release the identity of the child </a:t>
            </a:r>
            <a:r>
              <a:rPr lang="en-US" b="1" dirty="0"/>
              <a:t>only in the case of a child’s fatality</a:t>
            </a:r>
            <a:r>
              <a:rPr lang="en-US" dirty="0"/>
              <a:t>,</a:t>
            </a:r>
            <a:r>
              <a:rPr lang="en-US" i="1" dirty="0"/>
              <a:t> </a:t>
            </a:r>
            <a:r>
              <a:rPr lang="en-US" dirty="0"/>
              <a:t>prior to completing the child fatality or near fatality report. </a:t>
            </a:r>
          </a:p>
          <a:p>
            <a:pPr marL="0" indent="0">
              <a:buNone/>
            </a:pPr>
            <a:endParaRPr lang="en-US" dirty="0"/>
          </a:p>
        </p:txBody>
      </p:sp>
      <p:sp>
        <p:nvSpPr>
          <p:cNvPr id="5" name="Title 4"/>
          <p:cNvSpPr>
            <a:spLocks noGrp="1"/>
          </p:cNvSpPr>
          <p:nvPr>
            <p:ph type="title"/>
          </p:nvPr>
        </p:nvSpPr>
        <p:spPr/>
        <p:txBody>
          <a:bodyPr/>
          <a:lstStyle/>
          <a:p>
            <a:r>
              <a:rPr lang="en-US" sz="2400" dirty="0"/>
              <a:t>Child Fatalities and Near Fatalities</a:t>
            </a:r>
          </a:p>
        </p:txBody>
      </p:sp>
    </p:spTree>
    <p:extLst>
      <p:ext uri="{BB962C8B-B14F-4D97-AF65-F5344CB8AC3E}">
        <p14:creationId xmlns:p14="http://schemas.microsoft.com/office/powerpoint/2010/main" val="695608882"/>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fld id="{5D3DA26C-6B63-49B3-AD9F-F13B143260BF}" type="datetime1">
              <a:rPr lang="en-US" smtClean="0"/>
              <a:t>12/2/2014</a:t>
            </a:fld>
            <a:endParaRPr lang="en-US" dirty="0"/>
          </a:p>
        </p:txBody>
      </p:sp>
      <p:sp>
        <p:nvSpPr>
          <p:cNvPr id="3" name="Slide Number Placeholder 2"/>
          <p:cNvSpPr>
            <a:spLocks noGrp="1"/>
          </p:cNvSpPr>
          <p:nvPr>
            <p:ph type="sldNum" sz="quarter" idx="12"/>
          </p:nvPr>
        </p:nvSpPr>
        <p:spPr/>
        <p:txBody>
          <a:bodyPr/>
          <a:lstStyle/>
          <a:p>
            <a:pPr>
              <a:defRPr/>
            </a:pPr>
            <a:fld id="{9C10EB89-1475-4332-AC66-2657F847E4F2}" type="slidenum">
              <a:rPr lang="en-US" smtClean="0"/>
              <a:pPr>
                <a:defRPr/>
              </a:pPr>
              <a:t>58</a:t>
            </a:fld>
            <a:endParaRPr lang="en-US" dirty="0"/>
          </a:p>
        </p:txBody>
      </p:sp>
      <p:sp>
        <p:nvSpPr>
          <p:cNvPr id="4" name="Content Placeholder 3"/>
          <p:cNvSpPr>
            <a:spLocks noGrp="1"/>
          </p:cNvSpPr>
          <p:nvPr>
            <p:ph sz="quarter" idx="13"/>
          </p:nvPr>
        </p:nvSpPr>
        <p:spPr>
          <a:xfrm>
            <a:off x="457200" y="1295400"/>
            <a:ext cx="8153400" cy="4724400"/>
          </a:xfrm>
        </p:spPr>
        <p:txBody>
          <a:bodyPr/>
          <a:lstStyle/>
          <a:p>
            <a:pPr lvl="0"/>
            <a:r>
              <a:rPr lang="en-US" sz="1800" dirty="0"/>
              <a:t>Amended § 6365 to add subsection (D.1) (relating to release by county agency)</a:t>
            </a:r>
            <a:r>
              <a:rPr lang="en-US" sz="1800" i="1" dirty="0"/>
              <a:t> </a:t>
            </a:r>
            <a:r>
              <a:rPr lang="en-US" sz="1800" dirty="0"/>
              <a:t>to allow county agencies to release information prior to completing the child fatality or near fatality report regarding a child who has died or nearly died as a result of suspected or substantiated child abuse consistent with the Department’s ability to release under § 6343 including:</a:t>
            </a:r>
          </a:p>
          <a:p>
            <a:pPr marL="0" lvl="0" indent="0">
              <a:buNone/>
            </a:pPr>
            <a:endParaRPr lang="en-US" sz="1800" dirty="0"/>
          </a:p>
          <a:p>
            <a:pPr lvl="1"/>
            <a:r>
              <a:rPr lang="en-US" sz="1800" dirty="0"/>
              <a:t>(1) The identity of the child, only in the case of a child's fatality.</a:t>
            </a:r>
          </a:p>
          <a:p>
            <a:pPr lvl="1"/>
            <a:r>
              <a:rPr lang="en-US" sz="1800" dirty="0"/>
              <a:t>(2) If the child was in the custody of a public or private agency, the identity of the agency.</a:t>
            </a:r>
          </a:p>
          <a:p>
            <a:pPr lvl="1"/>
            <a:r>
              <a:rPr lang="en-US" sz="1800" dirty="0"/>
              <a:t>(3) The identity of the public or private agency under contract with a county agency to provide services to the child and the child's family in the child's home prior to the child's death or near fatality.</a:t>
            </a:r>
          </a:p>
          <a:p>
            <a:pPr lvl="1"/>
            <a:r>
              <a:rPr lang="en-US" sz="1800" dirty="0"/>
              <a:t>(4) A description of services provided under paragraph (3).</a:t>
            </a:r>
          </a:p>
          <a:p>
            <a:pPr lvl="1"/>
            <a:endParaRPr lang="en-US" sz="1800" dirty="0"/>
          </a:p>
          <a:p>
            <a:pPr marL="457200" lvl="1" indent="0">
              <a:buNone/>
            </a:pPr>
            <a:r>
              <a:rPr lang="en-US" sz="1800" dirty="0"/>
              <a:t>Effective December 31, 2014</a:t>
            </a:r>
          </a:p>
        </p:txBody>
      </p:sp>
      <p:sp>
        <p:nvSpPr>
          <p:cNvPr id="5" name="Title 4"/>
          <p:cNvSpPr>
            <a:spLocks noGrp="1"/>
          </p:cNvSpPr>
          <p:nvPr>
            <p:ph type="title"/>
          </p:nvPr>
        </p:nvSpPr>
        <p:spPr/>
        <p:txBody>
          <a:bodyPr/>
          <a:lstStyle/>
          <a:p>
            <a:r>
              <a:rPr lang="en-US" sz="2400" dirty="0"/>
              <a:t>Child Fatalities and Near Fatalities</a:t>
            </a:r>
          </a:p>
        </p:txBody>
      </p:sp>
    </p:spTree>
    <p:extLst>
      <p:ext uri="{BB962C8B-B14F-4D97-AF65-F5344CB8AC3E}">
        <p14:creationId xmlns:p14="http://schemas.microsoft.com/office/powerpoint/2010/main" val="2220917223"/>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fld id="{5D3DA26C-6B63-49B3-AD9F-F13B143260BF}" type="datetime1">
              <a:rPr lang="en-US" smtClean="0"/>
              <a:t>12/2/2014</a:t>
            </a:fld>
            <a:endParaRPr lang="en-US" dirty="0"/>
          </a:p>
        </p:txBody>
      </p:sp>
      <p:sp>
        <p:nvSpPr>
          <p:cNvPr id="3" name="Slide Number Placeholder 2"/>
          <p:cNvSpPr>
            <a:spLocks noGrp="1"/>
          </p:cNvSpPr>
          <p:nvPr>
            <p:ph type="sldNum" sz="quarter" idx="12"/>
          </p:nvPr>
        </p:nvSpPr>
        <p:spPr/>
        <p:txBody>
          <a:bodyPr/>
          <a:lstStyle/>
          <a:p>
            <a:pPr>
              <a:defRPr/>
            </a:pPr>
            <a:fld id="{9C10EB89-1475-4332-AC66-2657F847E4F2}" type="slidenum">
              <a:rPr lang="en-US" smtClean="0"/>
              <a:pPr>
                <a:defRPr/>
              </a:pPr>
              <a:t>59</a:t>
            </a:fld>
            <a:endParaRPr lang="en-US" dirty="0"/>
          </a:p>
        </p:txBody>
      </p:sp>
      <p:sp>
        <p:nvSpPr>
          <p:cNvPr id="4" name="Content Placeholder 3"/>
          <p:cNvSpPr>
            <a:spLocks noGrp="1"/>
          </p:cNvSpPr>
          <p:nvPr>
            <p:ph sz="quarter" idx="13"/>
          </p:nvPr>
        </p:nvSpPr>
        <p:spPr>
          <a:xfrm>
            <a:off x="457200" y="1143000"/>
            <a:ext cx="8153400" cy="4876800"/>
          </a:xfrm>
        </p:spPr>
        <p:txBody>
          <a:bodyPr/>
          <a:lstStyle/>
          <a:p>
            <a:pPr lvl="0"/>
            <a:r>
              <a:rPr lang="en-US" sz="1600" dirty="0"/>
              <a:t>Amended §6303 (relating to definitions) to provide a definition of health care provider to include a licensed hospital or health care facility or person who is licensed, certified or otherwise regulated to provide health care services under the laws of this Commonwealth, including a:</a:t>
            </a:r>
          </a:p>
          <a:p>
            <a:pPr lvl="1"/>
            <a:r>
              <a:rPr lang="en-US" sz="1600" dirty="0"/>
              <a:t>Physician;</a:t>
            </a:r>
          </a:p>
          <a:p>
            <a:pPr lvl="1"/>
            <a:r>
              <a:rPr lang="en-US" sz="1600" dirty="0"/>
              <a:t>Podiatrist;</a:t>
            </a:r>
          </a:p>
          <a:p>
            <a:pPr lvl="1"/>
            <a:r>
              <a:rPr lang="en-US" sz="1600" dirty="0"/>
              <a:t>Optometrist;</a:t>
            </a:r>
          </a:p>
          <a:p>
            <a:pPr lvl="1"/>
            <a:r>
              <a:rPr lang="en-US" sz="1600" dirty="0"/>
              <a:t>Psychologist;</a:t>
            </a:r>
          </a:p>
          <a:p>
            <a:pPr lvl="1"/>
            <a:r>
              <a:rPr lang="en-US" sz="1600" dirty="0"/>
              <a:t>Physical therapist;</a:t>
            </a:r>
          </a:p>
          <a:p>
            <a:pPr lvl="1"/>
            <a:r>
              <a:rPr lang="en-US" sz="1600" dirty="0"/>
              <a:t>Certified nurse practitioner;</a:t>
            </a:r>
          </a:p>
          <a:p>
            <a:pPr lvl="1"/>
            <a:r>
              <a:rPr lang="en-US" sz="1600" dirty="0"/>
              <a:t>Registered nurse;</a:t>
            </a:r>
          </a:p>
          <a:p>
            <a:pPr lvl="1"/>
            <a:r>
              <a:rPr lang="en-US" sz="1600" dirty="0"/>
              <a:t>Nurse midwife;</a:t>
            </a:r>
          </a:p>
          <a:p>
            <a:pPr lvl="1"/>
            <a:r>
              <a:rPr lang="en-US" sz="1600" dirty="0"/>
              <a:t>Physician’s assistance</a:t>
            </a:r>
          </a:p>
          <a:p>
            <a:pPr lvl="1"/>
            <a:r>
              <a:rPr lang="en-US" sz="1600" dirty="0"/>
              <a:t>Chiropractor;</a:t>
            </a:r>
          </a:p>
          <a:p>
            <a:pPr lvl="1"/>
            <a:r>
              <a:rPr lang="en-US" sz="1600" dirty="0"/>
              <a:t>Dentist;</a:t>
            </a:r>
          </a:p>
          <a:p>
            <a:pPr lvl="1"/>
            <a:r>
              <a:rPr lang="en-US" sz="1600" dirty="0" smtClean="0"/>
              <a:t>Pharmacist; </a:t>
            </a:r>
            <a:r>
              <a:rPr lang="en-US" sz="1600" dirty="0"/>
              <a:t>or</a:t>
            </a:r>
          </a:p>
          <a:p>
            <a:r>
              <a:rPr lang="en-US" sz="1600" dirty="0"/>
              <a:t>An individual accredited or certified to provide behavioral health services </a:t>
            </a:r>
          </a:p>
          <a:p>
            <a:endParaRPr lang="en-US" dirty="0"/>
          </a:p>
        </p:txBody>
      </p:sp>
      <p:sp>
        <p:nvSpPr>
          <p:cNvPr id="5" name="Title 4"/>
          <p:cNvSpPr>
            <a:spLocks noGrp="1"/>
          </p:cNvSpPr>
          <p:nvPr>
            <p:ph type="title"/>
          </p:nvPr>
        </p:nvSpPr>
        <p:spPr/>
        <p:txBody>
          <a:bodyPr/>
          <a:lstStyle/>
          <a:p>
            <a:pPr lvl="1" algn="l"/>
            <a:r>
              <a:rPr lang="en-US" sz="2800" dirty="0">
                <a:solidFill>
                  <a:srgbClr val="FFFFFF"/>
                </a:solidFill>
              </a:rPr>
              <a:t>Mandatory Reporting of Infants</a:t>
            </a:r>
            <a:r>
              <a:rPr lang="en-US" sz="3500" dirty="0">
                <a:solidFill>
                  <a:srgbClr val="FFFFFF"/>
                </a:solidFill>
              </a:rPr>
              <a:t/>
            </a:r>
            <a:br>
              <a:rPr lang="en-US" sz="3500" dirty="0">
                <a:solidFill>
                  <a:srgbClr val="FFFFFF"/>
                </a:solidFill>
              </a:rPr>
            </a:br>
            <a:endParaRPr lang="en-US" dirty="0"/>
          </a:p>
        </p:txBody>
      </p:sp>
    </p:spTree>
    <p:extLst>
      <p:ext uri="{BB962C8B-B14F-4D97-AF65-F5344CB8AC3E}">
        <p14:creationId xmlns:p14="http://schemas.microsoft.com/office/powerpoint/2010/main" val="306986781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fld id="{5D3DA26C-6B63-49B3-AD9F-F13B143260BF}" type="datetime1">
              <a:rPr lang="en-US" smtClean="0">
                <a:solidFill>
                  <a:srgbClr val="FFFFFF"/>
                </a:solidFill>
              </a:rPr>
              <a:pPr>
                <a:defRPr/>
              </a:pPr>
              <a:t>12/2/2014</a:t>
            </a:fld>
            <a:endParaRPr lang="en-US" dirty="0">
              <a:solidFill>
                <a:srgbClr val="FFFFFF"/>
              </a:solidFill>
            </a:endParaRPr>
          </a:p>
        </p:txBody>
      </p:sp>
      <p:sp>
        <p:nvSpPr>
          <p:cNvPr id="3" name="Slide Number Placeholder 2"/>
          <p:cNvSpPr>
            <a:spLocks noGrp="1"/>
          </p:cNvSpPr>
          <p:nvPr>
            <p:ph type="sldNum" sz="quarter" idx="12"/>
          </p:nvPr>
        </p:nvSpPr>
        <p:spPr/>
        <p:txBody>
          <a:bodyPr/>
          <a:lstStyle/>
          <a:p>
            <a:pPr>
              <a:defRPr/>
            </a:pPr>
            <a:fld id="{9C10EB89-1475-4332-AC66-2657F847E4F2}" type="slidenum">
              <a:rPr lang="en-US" smtClean="0">
                <a:solidFill>
                  <a:srgbClr val="FFFFFF"/>
                </a:solidFill>
              </a:rPr>
              <a:pPr>
                <a:defRPr/>
              </a:pPr>
              <a:t>6</a:t>
            </a:fld>
            <a:endParaRPr lang="en-US" dirty="0">
              <a:solidFill>
                <a:srgbClr val="FFFFFF"/>
              </a:solidFill>
            </a:endParaRPr>
          </a:p>
        </p:txBody>
      </p:sp>
      <p:sp>
        <p:nvSpPr>
          <p:cNvPr id="4" name="Content Placeholder 3"/>
          <p:cNvSpPr>
            <a:spLocks noGrp="1"/>
          </p:cNvSpPr>
          <p:nvPr>
            <p:ph sz="quarter" idx="13"/>
          </p:nvPr>
        </p:nvSpPr>
        <p:spPr>
          <a:xfrm>
            <a:off x="457200" y="1295400"/>
            <a:ext cx="8382000" cy="5029200"/>
          </a:xfrm>
        </p:spPr>
        <p:txBody>
          <a:bodyPr/>
          <a:lstStyle/>
          <a:p>
            <a:pPr marL="0" indent="0">
              <a:lnSpc>
                <a:spcPct val="150000"/>
              </a:lnSpc>
              <a:spcBef>
                <a:spcPts val="0"/>
              </a:spcBef>
              <a:buNone/>
            </a:pPr>
            <a:r>
              <a:rPr lang="en-US" sz="1600" b="1" dirty="0" smtClean="0"/>
              <a:t>  Act           Bill </a:t>
            </a:r>
            <a:r>
              <a:rPr lang="en-US" sz="1600" b="1" dirty="0"/>
              <a:t>	 </a:t>
            </a:r>
            <a:r>
              <a:rPr lang="en-US" sz="1600" b="1" dirty="0" smtClean="0"/>
              <a:t>	Focus</a:t>
            </a:r>
            <a:r>
              <a:rPr lang="en-US" sz="1600" b="1" dirty="0"/>
              <a:t>		</a:t>
            </a:r>
            <a:r>
              <a:rPr lang="en-US" sz="1600" b="1" dirty="0" smtClean="0"/>
              <a:t>	          Effective </a:t>
            </a:r>
            <a:r>
              <a:rPr lang="en-US" sz="1600" b="1" dirty="0"/>
              <a:t>Date</a:t>
            </a:r>
          </a:p>
          <a:p>
            <a:pPr marL="0" indent="0">
              <a:lnSpc>
                <a:spcPct val="150000"/>
              </a:lnSpc>
              <a:spcBef>
                <a:spcPts val="0"/>
              </a:spcBef>
              <a:buNone/>
              <a:tabLst>
                <a:tab pos="169863" algn="l"/>
                <a:tab pos="914400" algn="l"/>
                <a:tab pos="1998663" algn="l"/>
                <a:tab pos="6113463" algn="l"/>
              </a:tabLst>
            </a:pPr>
            <a:r>
              <a:rPr lang="en-US" sz="1600" dirty="0" smtClean="0"/>
              <a:t>	4	SB 29	Mandatory </a:t>
            </a:r>
            <a:r>
              <a:rPr lang="en-US" sz="1600" dirty="0"/>
              <a:t>Reporting of </a:t>
            </a:r>
            <a:r>
              <a:rPr lang="en-US" sz="1600" dirty="0" smtClean="0"/>
              <a:t>Infants	April </a:t>
            </a:r>
            <a:r>
              <a:rPr lang="en-US" sz="1600" dirty="0"/>
              <a:t>22, 2014</a:t>
            </a:r>
          </a:p>
          <a:p>
            <a:pPr marL="0" indent="0">
              <a:lnSpc>
                <a:spcPct val="150000"/>
              </a:lnSpc>
              <a:spcBef>
                <a:spcPts val="0"/>
              </a:spcBef>
              <a:buNone/>
              <a:tabLst>
                <a:tab pos="169863" algn="l"/>
                <a:tab pos="914400" algn="l"/>
                <a:tab pos="1998663" algn="l"/>
                <a:tab pos="6113463" algn="l"/>
              </a:tabLst>
            </a:pPr>
            <a:endParaRPr lang="en-US" sz="1600" dirty="0"/>
          </a:p>
          <a:p>
            <a:pPr marL="0" indent="0">
              <a:lnSpc>
                <a:spcPct val="150000"/>
              </a:lnSpc>
              <a:spcBef>
                <a:spcPts val="0"/>
              </a:spcBef>
              <a:buNone/>
              <a:tabLst>
                <a:tab pos="169863" algn="l"/>
                <a:tab pos="914400" algn="l"/>
                <a:tab pos="1998663" algn="l"/>
                <a:tab pos="6113463" algn="l"/>
              </a:tabLst>
            </a:pPr>
            <a:r>
              <a:rPr lang="en-US" sz="1600" dirty="0" smtClean="0"/>
              <a:t>	27	HB 89	Funding </a:t>
            </a:r>
            <a:r>
              <a:rPr lang="en-US" sz="1600" dirty="0"/>
              <a:t>for </a:t>
            </a:r>
            <a:r>
              <a:rPr lang="en-US" sz="1600" dirty="0" smtClean="0"/>
              <a:t>CACs – DARE Funds	June </a:t>
            </a:r>
            <a:r>
              <a:rPr lang="en-US" sz="1600" dirty="0"/>
              <a:t>6, 2014</a:t>
            </a:r>
          </a:p>
          <a:p>
            <a:pPr marL="0" indent="0">
              <a:lnSpc>
                <a:spcPct val="150000"/>
              </a:lnSpc>
              <a:spcBef>
                <a:spcPts val="0"/>
              </a:spcBef>
              <a:buNone/>
              <a:tabLst>
                <a:tab pos="169863" algn="l"/>
                <a:tab pos="914400" algn="l"/>
                <a:tab pos="1998663" algn="l"/>
                <a:tab pos="6113463" algn="l"/>
              </a:tabLst>
            </a:pPr>
            <a:r>
              <a:rPr lang="en-US" sz="1600" dirty="0"/>
              <a:t>		     	</a:t>
            </a:r>
            <a:endParaRPr lang="en-US" sz="1600" dirty="0" smtClean="0"/>
          </a:p>
          <a:p>
            <a:pPr marL="0" indent="0">
              <a:lnSpc>
                <a:spcPct val="150000"/>
              </a:lnSpc>
              <a:spcBef>
                <a:spcPts val="0"/>
              </a:spcBef>
              <a:buNone/>
              <a:tabLst>
                <a:tab pos="169863" algn="l"/>
                <a:tab pos="914400" algn="l"/>
                <a:tab pos="1998663" algn="l"/>
                <a:tab pos="6113463" algn="l"/>
              </a:tabLst>
            </a:pPr>
            <a:r>
              <a:rPr lang="en-US" sz="1600" dirty="0" smtClean="0"/>
              <a:t>	28	HB 316	Funding for CACs	July 1, 2014</a:t>
            </a:r>
          </a:p>
          <a:p>
            <a:pPr marL="0" indent="0">
              <a:lnSpc>
                <a:spcPct val="150000"/>
              </a:lnSpc>
              <a:spcBef>
                <a:spcPts val="0"/>
              </a:spcBef>
              <a:buNone/>
              <a:tabLst>
                <a:tab pos="169863" algn="l"/>
                <a:tab pos="914400" algn="l"/>
                <a:tab pos="1998663" algn="l"/>
                <a:tab pos="6113463" algn="l"/>
              </a:tabLst>
            </a:pPr>
            <a:endParaRPr lang="en-US" sz="1600" dirty="0"/>
          </a:p>
          <a:p>
            <a:pPr marL="0" indent="0">
              <a:lnSpc>
                <a:spcPct val="150000"/>
              </a:lnSpc>
              <a:spcBef>
                <a:spcPts val="0"/>
              </a:spcBef>
              <a:buNone/>
              <a:tabLst>
                <a:tab pos="169863" algn="l"/>
                <a:tab pos="914400" algn="l"/>
                <a:tab pos="1998663" algn="l"/>
                <a:tab pos="6113463" algn="l"/>
              </a:tabLst>
            </a:pPr>
            <a:r>
              <a:rPr lang="en-US" sz="1600" dirty="0" smtClean="0"/>
              <a:t>	29	SB 24	Statewide </a:t>
            </a:r>
            <a:r>
              <a:rPr lang="en-US" sz="1600" dirty="0"/>
              <a:t>Database of Protective </a:t>
            </a:r>
            <a:r>
              <a:rPr lang="en-US" sz="1600" dirty="0" smtClean="0"/>
              <a:t>Svcs	December </a:t>
            </a:r>
            <a:r>
              <a:rPr lang="en-US" sz="1600" dirty="0"/>
              <a:t>31, </a:t>
            </a:r>
            <a:r>
              <a:rPr lang="en-US" sz="1600" dirty="0" smtClean="0"/>
              <a:t>2014</a:t>
            </a:r>
          </a:p>
          <a:p>
            <a:pPr marL="0" indent="0">
              <a:lnSpc>
                <a:spcPct val="150000"/>
              </a:lnSpc>
              <a:spcBef>
                <a:spcPts val="0"/>
              </a:spcBef>
              <a:buNone/>
              <a:tabLst>
                <a:tab pos="169863" algn="l"/>
                <a:tab pos="914400" algn="l"/>
                <a:tab pos="1998663" algn="l"/>
                <a:tab pos="6113463" algn="l"/>
              </a:tabLst>
            </a:pPr>
            <a:endParaRPr lang="en-US" sz="1600" dirty="0"/>
          </a:p>
          <a:p>
            <a:pPr marL="0" indent="0">
              <a:lnSpc>
                <a:spcPct val="150000"/>
              </a:lnSpc>
              <a:spcBef>
                <a:spcPts val="0"/>
              </a:spcBef>
              <a:buNone/>
              <a:tabLst>
                <a:tab pos="169863" algn="l"/>
                <a:tab pos="914400" algn="l"/>
                <a:tab pos="1998663" algn="l"/>
                <a:tab pos="6113463" algn="l"/>
              </a:tabLst>
            </a:pPr>
            <a:r>
              <a:rPr lang="en-US" sz="1600" dirty="0" smtClean="0"/>
              <a:t>	31	HB 431	Education </a:t>
            </a:r>
            <a:r>
              <a:rPr lang="en-US" sz="1600" dirty="0"/>
              <a:t>and Training – DOS </a:t>
            </a:r>
            <a:r>
              <a:rPr lang="en-US" sz="1600" dirty="0" smtClean="0"/>
              <a:t>Licensees	December </a:t>
            </a:r>
            <a:r>
              <a:rPr lang="en-US" sz="1600" dirty="0"/>
              <a:t>31, 2014</a:t>
            </a:r>
          </a:p>
          <a:p>
            <a:pPr marL="0" indent="0">
              <a:lnSpc>
                <a:spcPct val="150000"/>
              </a:lnSpc>
              <a:spcBef>
                <a:spcPts val="0"/>
              </a:spcBef>
              <a:buNone/>
              <a:tabLst>
                <a:tab pos="169863" algn="l"/>
                <a:tab pos="914400" algn="l"/>
                <a:tab pos="1998663" algn="l"/>
                <a:tab pos="6113463" algn="l"/>
              </a:tabLst>
            </a:pPr>
            <a:endParaRPr lang="en-US" sz="1600" dirty="0"/>
          </a:p>
          <a:p>
            <a:pPr marL="0" indent="0">
              <a:lnSpc>
                <a:spcPct val="150000"/>
              </a:lnSpc>
              <a:spcBef>
                <a:spcPts val="0"/>
              </a:spcBef>
              <a:buNone/>
              <a:tabLst>
                <a:tab pos="169863" algn="l"/>
                <a:tab pos="914400" algn="l"/>
                <a:tab pos="1998663" algn="l"/>
                <a:tab pos="6113463" algn="l"/>
              </a:tabLst>
            </a:pPr>
            <a:r>
              <a:rPr lang="en-US" sz="1600" dirty="0" smtClean="0"/>
              <a:t>	32	HB 436	Attorneys </a:t>
            </a:r>
            <a:r>
              <a:rPr lang="en-US" sz="1600" dirty="0"/>
              <a:t>as MR and Failure to </a:t>
            </a:r>
            <a:r>
              <a:rPr lang="en-US" sz="1600" dirty="0" smtClean="0"/>
              <a:t>Report	December </a:t>
            </a:r>
            <a:r>
              <a:rPr lang="en-US" sz="1600" dirty="0"/>
              <a:t>31, 2014</a:t>
            </a:r>
          </a:p>
          <a:p>
            <a:pPr>
              <a:spcBef>
                <a:spcPts val="0"/>
              </a:spcBef>
              <a:tabLst>
                <a:tab pos="169863" algn="l"/>
                <a:tab pos="914400" algn="l"/>
                <a:tab pos="1998663" algn="l"/>
                <a:tab pos="6113463" algn="l"/>
              </a:tabLst>
            </a:pPr>
            <a:endParaRPr lang="en-US" sz="2800" dirty="0"/>
          </a:p>
        </p:txBody>
      </p:sp>
      <p:sp>
        <p:nvSpPr>
          <p:cNvPr id="5" name="Title 4"/>
          <p:cNvSpPr>
            <a:spLocks noGrp="1"/>
          </p:cNvSpPr>
          <p:nvPr>
            <p:ph type="title"/>
          </p:nvPr>
        </p:nvSpPr>
        <p:spPr/>
        <p:txBody>
          <a:bodyPr/>
          <a:lstStyle/>
          <a:p>
            <a:r>
              <a:rPr lang="en-US" dirty="0"/>
              <a:t>Enacted Legislation 2014</a:t>
            </a:r>
          </a:p>
        </p:txBody>
      </p:sp>
    </p:spTree>
    <p:extLst>
      <p:ext uri="{BB962C8B-B14F-4D97-AF65-F5344CB8AC3E}">
        <p14:creationId xmlns:p14="http://schemas.microsoft.com/office/powerpoint/2010/main" val="2602687259"/>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fld id="{5D3DA26C-6B63-49B3-AD9F-F13B143260BF}" type="datetime1">
              <a:rPr lang="en-US" smtClean="0"/>
              <a:t>12/2/2014</a:t>
            </a:fld>
            <a:endParaRPr lang="en-US" dirty="0"/>
          </a:p>
        </p:txBody>
      </p:sp>
      <p:sp>
        <p:nvSpPr>
          <p:cNvPr id="3" name="Slide Number Placeholder 2"/>
          <p:cNvSpPr>
            <a:spLocks noGrp="1"/>
          </p:cNvSpPr>
          <p:nvPr>
            <p:ph type="sldNum" sz="quarter" idx="12"/>
          </p:nvPr>
        </p:nvSpPr>
        <p:spPr/>
        <p:txBody>
          <a:bodyPr/>
          <a:lstStyle/>
          <a:p>
            <a:pPr>
              <a:defRPr/>
            </a:pPr>
            <a:fld id="{9C10EB89-1475-4332-AC66-2657F847E4F2}" type="slidenum">
              <a:rPr lang="en-US" smtClean="0"/>
              <a:pPr>
                <a:defRPr/>
              </a:pPr>
              <a:t>60</a:t>
            </a:fld>
            <a:endParaRPr lang="en-US" dirty="0"/>
          </a:p>
        </p:txBody>
      </p:sp>
      <p:sp>
        <p:nvSpPr>
          <p:cNvPr id="4" name="Content Placeholder 3"/>
          <p:cNvSpPr>
            <a:spLocks noGrp="1"/>
          </p:cNvSpPr>
          <p:nvPr>
            <p:ph sz="quarter" idx="13"/>
          </p:nvPr>
        </p:nvSpPr>
        <p:spPr/>
        <p:txBody>
          <a:bodyPr/>
          <a:lstStyle/>
          <a:p>
            <a:pPr lvl="0"/>
            <a:r>
              <a:rPr lang="en-US" sz="1800" dirty="0"/>
              <a:t>Also provided a definition of safety assessment to include a commonwealth-approved systematic process that assesses a child’s need for protection or services based on the threat to the safety of the child.</a:t>
            </a:r>
          </a:p>
          <a:p>
            <a:endParaRPr lang="en-US" sz="1800" dirty="0"/>
          </a:p>
          <a:p>
            <a:pPr lvl="0"/>
            <a:r>
              <a:rPr lang="en-US" sz="1800" dirty="0"/>
              <a:t>Amended §6386 (relating to mandatory reporting of children under one year of age) to require mandatory reporting by health care providers involved in the delivery or care of a child under one year of age when the child is born and identified as being affected by:</a:t>
            </a:r>
          </a:p>
          <a:p>
            <a:pPr>
              <a:buNone/>
            </a:pPr>
            <a:endParaRPr lang="en-US" sz="1800" dirty="0"/>
          </a:p>
          <a:p>
            <a:pPr lvl="1"/>
            <a:r>
              <a:rPr lang="en-US" sz="1800" dirty="0"/>
              <a:t>Illegal substance abuse by the child’s mother.</a:t>
            </a:r>
          </a:p>
          <a:p>
            <a:pPr lvl="1"/>
            <a:r>
              <a:rPr lang="en-US" sz="1800" dirty="0"/>
              <a:t>Withdrawal symptoms resulting from prenatal drug exposure.</a:t>
            </a:r>
          </a:p>
          <a:p>
            <a:pPr lvl="1"/>
            <a:r>
              <a:rPr lang="en-US" sz="1800" dirty="0"/>
              <a:t>A fetal alcohol spectrum disorder.</a:t>
            </a:r>
          </a:p>
          <a:p>
            <a:pPr>
              <a:buNone/>
            </a:pPr>
            <a:endParaRPr lang="en-US" sz="1800" dirty="0"/>
          </a:p>
          <a:p>
            <a:pPr lvl="0"/>
            <a:r>
              <a:rPr lang="en-US" sz="1800" b="1" dirty="0"/>
              <a:t>These requirements in §6386 are contained in current statute with the exception of fetal alcohol spectrum disorder</a:t>
            </a:r>
            <a:endParaRPr lang="en-US" dirty="0"/>
          </a:p>
        </p:txBody>
      </p:sp>
      <p:sp>
        <p:nvSpPr>
          <p:cNvPr id="5" name="Title 4"/>
          <p:cNvSpPr>
            <a:spLocks noGrp="1"/>
          </p:cNvSpPr>
          <p:nvPr>
            <p:ph type="title"/>
          </p:nvPr>
        </p:nvSpPr>
        <p:spPr/>
        <p:txBody>
          <a:bodyPr/>
          <a:lstStyle/>
          <a:p>
            <a:r>
              <a:rPr lang="en-US" dirty="0">
                <a:solidFill>
                  <a:srgbClr val="FFFFFF"/>
                </a:solidFill>
              </a:rPr>
              <a:t>Mandatory Reporting of Infant</a:t>
            </a:r>
            <a:endParaRPr lang="en-US" dirty="0"/>
          </a:p>
        </p:txBody>
      </p:sp>
    </p:spTree>
    <p:extLst>
      <p:ext uri="{BB962C8B-B14F-4D97-AF65-F5344CB8AC3E}">
        <p14:creationId xmlns:p14="http://schemas.microsoft.com/office/powerpoint/2010/main" val="727622315"/>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fld id="{5D3DA26C-6B63-49B3-AD9F-F13B143260BF}" type="datetime1">
              <a:rPr lang="en-US" smtClean="0"/>
              <a:t>12/2/2014</a:t>
            </a:fld>
            <a:endParaRPr lang="en-US" dirty="0"/>
          </a:p>
        </p:txBody>
      </p:sp>
      <p:sp>
        <p:nvSpPr>
          <p:cNvPr id="3" name="Slide Number Placeholder 2"/>
          <p:cNvSpPr>
            <a:spLocks noGrp="1"/>
          </p:cNvSpPr>
          <p:nvPr>
            <p:ph type="sldNum" sz="quarter" idx="12"/>
          </p:nvPr>
        </p:nvSpPr>
        <p:spPr/>
        <p:txBody>
          <a:bodyPr/>
          <a:lstStyle/>
          <a:p>
            <a:pPr>
              <a:defRPr/>
            </a:pPr>
            <a:fld id="{9C10EB89-1475-4332-AC66-2657F847E4F2}" type="slidenum">
              <a:rPr lang="en-US" smtClean="0"/>
              <a:pPr>
                <a:defRPr/>
              </a:pPr>
              <a:t>61</a:t>
            </a:fld>
            <a:endParaRPr lang="en-US" dirty="0"/>
          </a:p>
        </p:txBody>
      </p:sp>
      <p:sp>
        <p:nvSpPr>
          <p:cNvPr id="4" name="Content Placeholder 3"/>
          <p:cNvSpPr>
            <a:spLocks noGrp="1"/>
          </p:cNvSpPr>
          <p:nvPr>
            <p:ph sz="quarter" idx="13"/>
          </p:nvPr>
        </p:nvSpPr>
        <p:spPr>
          <a:xfrm>
            <a:off x="457200" y="1295400"/>
            <a:ext cx="8153400" cy="4724400"/>
          </a:xfrm>
        </p:spPr>
        <p:txBody>
          <a:bodyPr/>
          <a:lstStyle/>
          <a:p>
            <a:pPr lvl="0"/>
            <a:r>
              <a:rPr lang="en-US" sz="1600" dirty="0"/>
              <a:t>Added to this section, 6386, requirements for the county agency to perform a safety assessment or risk assessment, or both, for the child and determine whether child protective services or general protective services are warranted.</a:t>
            </a:r>
          </a:p>
          <a:p>
            <a:endParaRPr lang="en-US" sz="1600" dirty="0"/>
          </a:p>
          <a:p>
            <a:pPr lvl="0"/>
            <a:r>
              <a:rPr lang="en-US" sz="1600" dirty="0"/>
              <a:t>Also outlines county agency duties in this section upon receipt of a report under this section by the county agency for where the child resides including:</a:t>
            </a:r>
          </a:p>
          <a:p>
            <a:pPr>
              <a:buNone/>
            </a:pPr>
            <a:endParaRPr lang="en-US" sz="1600" dirty="0"/>
          </a:p>
          <a:p>
            <a:pPr lvl="1"/>
            <a:r>
              <a:rPr lang="en-US" sz="1600" dirty="0"/>
              <a:t>Immediately ensuring the safety of the child and see the child immediately if emergency protective custody is required or has been or shall be taken or if it cannot be determined from the report whether emergency protective custody is needed.</a:t>
            </a:r>
          </a:p>
          <a:p>
            <a:pPr lvl="1"/>
            <a:r>
              <a:rPr lang="en-US" sz="1600" dirty="0"/>
              <a:t>Physically see the child within 48 hours of receipt of the report.</a:t>
            </a:r>
          </a:p>
          <a:p>
            <a:pPr lvl="1"/>
            <a:r>
              <a:rPr lang="en-US" sz="1600" dirty="0"/>
              <a:t>Contact the parents of the child within 24 hours of the receipt of the report.</a:t>
            </a:r>
          </a:p>
          <a:p>
            <a:pPr lvl="1"/>
            <a:r>
              <a:rPr lang="en-US" sz="1600" dirty="0"/>
              <a:t>Provide or arrange reasonable services to ensure the child is provided with proper parental care, control and supervision.</a:t>
            </a:r>
          </a:p>
          <a:p>
            <a:pPr lvl="1">
              <a:buNone/>
            </a:pPr>
            <a:endParaRPr lang="en-US" sz="1600" dirty="0"/>
          </a:p>
          <a:p>
            <a:pPr lvl="1">
              <a:buNone/>
            </a:pPr>
            <a:r>
              <a:rPr lang="en-US" sz="1600" dirty="0"/>
              <a:t>Effective February 22, 2014</a:t>
            </a:r>
          </a:p>
          <a:p>
            <a:endParaRPr lang="en-US" dirty="0"/>
          </a:p>
        </p:txBody>
      </p:sp>
      <p:sp>
        <p:nvSpPr>
          <p:cNvPr id="5" name="Title 4"/>
          <p:cNvSpPr>
            <a:spLocks noGrp="1"/>
          </p:cNvSpPr>
          <p:nvPr>
            <p:ph type="title"/>
          </p:nvPr>
        </p:nvSpPr>
        <p:spPr/>
        <p:txBody>
          <a:bodyPr/>
          <a:lstStyle/>
          <a:p>
            <a:pPr lvl="1" algn="l"/>
            <a:r>
              <a:rPr lang="en-US" sz="2800" dirty="0">
                <a:solidFill>
                  <a:srgbClr val="FFFFFF"/>
                </a:solidFill>
              </a:rPr>
              <a:t>Mandatory Reporting of Infants</a:t>
            </a:r>
            <a:r>
              <a:rPr lang="en-US" sz="3500" dirty="0">
                <a:solidFill>
                  <a:srgbClr val="FFFFFF"/>
                </a:solidFill>
              </a:rPr>
              <a:t/>
            </a:r>
            <a:br>
              <a:rPr lang="en-US" sz="3500" dirty="0">
                <a:solidFill>
                  <a:srgbClr val="FFFFFF"/>
                </a:solidFill>
              </a:rPr>
            </a:br>
            <a:endParaRPr lang="en-US" dirty="0"/>
          </a:p>
        </p:txBody>
      </p:sp>
    </p:spTree>
    <p:extLst>
      <p:ext uri="{BB962C8B-B14F-4D97-AF65-F5344CB8AC3E}">
        <p14:creationId xmlns:p14="http://schemas.microsoft.com/office/powerpoint/2010/main" val="2209285655"/>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fld id="{5D3DA26C-6B63-49B3-AD9F-F13B143260BF}" type="datetime1">
              <a:rPr lang="en-US" smtClean="0"/>
              <a:t>12/2/2014</a:t>
            </a:fld>
            <a:endParaRPr lang="en-US" dirty="0"/>
          </a:p>
        </p:txBody>
      </p:sp>
      <p:sp>
        <p:nvSpPr>
          <p:cNvPr id="3" name="Slide Number Placeholder 2"/>
          <p:cNvSpPr>
            <a:spLocks noGrp="1"/>
          </p:cNvSpPr>
          <p:nvPr>
            <p:ph type="sldNum" sz="quarter" idx="12"/>
          </p:nvPr>
        </p:nvSpPr>
        <p:spPr/>
        <p:txBody>
          <a:bodyPr/>
          <a:lstStyle/>
          <a:p>
            <a:pPr>
              <a:defRPr/>
            </a:pPr>
            <a:fld id="{9C10EB89-1475-4332-AC66-2657F847E4F2}" type="slidenum">
              <a:rPr lang="en-US" smtClean="0"/>
              <a:pPr>
                <a:defRPr/>
              </a:pPr>
              <a:t>62</a:t>
            </a:fld>
            <a:endParaRPr lang="en-US" dirty="0"/>
          </a:p>
        </p:txBody>
      </p:sp>
      <p:sp>
        <p:nvSpPr>
          <p:cNvPr id="4" name="Content Placeholder 3"/>
          <p:cNvSpPr>
            <a:spLocks noGrp="1"/>
          </p:cNvSpPr>
          <p:nvPr>
            <p:ph sz="quarter" idx="13"/>
          </p:nvPr>
        </p:nvSpPr>
        <p:spPr>
          <a:xfrm>
            <a:off x="609600" y="1524000"/>
            <a:ext cx="8153400" cy="4724400"/>
          </a:xfrm>
        </p:spPr>
        <p:txBody>
          <a:bodyPr/>
          <a:lstStyle/>
          <a:p>
            <a:pPr lvl="0"/>
            <a:r>
              <a:rPr lang="en-US" sz="2000" dirty="0"/>
              <a:t>Clarifies the difference between the required multidisciplinary review team and the multidisciplinary investigative team.</a:t>
            </a:r>
          </a:p>
          <a:p>
            <a:pPr lvl="0">
              <a:buNone/>
            </a:pPr>
            <a:endParaRPr lang="en-US" sz="2000" dirty="0"/>
          </a:p>
          <a:p>
            <a:pPr lvl="0"/>
            <a:r>
              <a:rPr lang="en-US" sz="2000" dirty="0"/>
              <a:t>Emphasizes existing requirements.</a:t>
            </a:r>
          </a:p>
          <a:p>
            <a:endParaRPr lang="en-US" sz="2000" dirty="0"/>
          </a:p>
          <a:p>
            <a:pPr lvl="0"/>
            <a:r>
              <a:rPr lang="en-US" sz="2000" dirty="0"/>
              <a:t>Amended § 6365 (relating to services for the prevention, investigation and treatment of child abuse)</a:t>
            </a:r>
          </a:p>
          <a:p>
            <a:pPr lvl="1"/>
            <a:r>
              <a:rPr lang="en-US" dirty="0"/>
              <a:t>Multidisciplinary review teams must be convened no less than annually:</a:t>
            </a:r>
          </a:p>
          <a:p>
            <a:pPr lvl="2"/>
            <a:r>
              <a:rPr lang="en-US" sz="2000" dirty="0"/>
              <a:t>To review substantiated cases of child abuse; and </a:t>
            </a:r>
          </a:p>
          <a:p>
            <a:pPr lvl="2"/>
            <a:r>
              <a:rPr lang="en-US" sz="2000" dirty="0"/>
              <a:t>Where appropriate, to assist in the development of the family service plan.</a:t>
            </a:r>
          </a:p>
          <a:p>
            <a:endParaRPr lang="en-US" dirty="0"/>
          </a:p>
        </p:txBody>
      </p:sp>
      <p:sp>
        <p:nvSpPr>
          <p:cNvPr id="5" name="Title 4"/>
          <p:cNvSpPr>
            <a:spLocks noGrp="1"/>
          </p:cNvSpPr>
          <p:nvPr>
            <p:ph type="title"/>
          </p:nvPr>
        </p:nvSpPr>
        <p:spPr/>
        <p:txBody>
          <a:bodyPr/>
          <a:lstStyle/>
          <a:p>
            <a:r>
              <a:rPr lang="en-US" sz="2000" dirty="0"/>
              <a:t>Multidisciplinary Review Teams (§ 6365)</a:t>
            </a:r>
          </a:p>
        </p:txBody>
      </p:sp>
    </p:spTree>
    <p:extLst>
      <p:ext uri="{BB962C8B-B14F-4D97-AF65-F5344CB8AC3E}">
        <p14:creationId xmlns:p14="http://schemas.microsoft.com/office/powerpoint/2010/main" val="930339269"/>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fld id="{5D3DA26C-6B63-49B3-AD9F-F13B143260BF}" type="datetime1">
              <a:rPr lang="en-US" smtClean="0"/>
              <a:t>12/2/2014</a:t>
            </a:fld>
            <a:endParaRPr lang="en-US" dirty="0"/>
          </a:p>
        </p:txBody>
      </p:sp>
      <p:sp>
        <p:nvSpPr>
          <p:cNvPr id="3" name="Slide Number Placeholder 2"/>
          <p:cNvSpPr>
            <a:spLocks noGrp="1"/>
          </p:cNvSpPr>
          <p:nvPr>
            <p:ph type="sldNum" sz="quarter" idx="12"/>
          </p:nvPr>
        </p:nvSpPr>
        <p:spPr/>
        <p:txBody>
          <a:bodyPr/>
          <a:lstStyle/>
          <a:p>
            <a:pPr>
              <a:defRPr/>
            </a:pPr>
            <a:fld id="{9C10EB89-1475-4332-AC66-2657F847E4F2}" type="slidenum">
              <a:rPr lang="en-US" smtClean="0"/>
              <a:pPr>
                <a:defRPr/>
              </a:pPr>
              <a:t>63</a:t>
            </a:fld>
            <a:endParaRPr lang="en-US" dirty="0"/>
          </a:p>
        </p:txBody>
      </p:sp>
      <p:sp>
        <p:nvSpPr>
          <p:cNvPr id="4" name="Content Placeholder 3"/>
          <p:cNvSpPr>
            <a:spLocks noGrp="1"/>
          </p:cNvSpPr>
          <p:nvPr>
            <p:ph sz="quarter" idx="13"/>
          </p:nvPr>
        </p:nvSpPr>
        <p:spPr>
          <a:xfrm>
            <a:off x="-457200" y="1524000"/>
            <a:ext cx="9067800" cy="4724400"/>
          </a:xfrm>
        </p:spPr>
        <p:txBody>
          <a:bodyPr/>
          <a:lstStyle/>
          <a:p>
            <a:pPr lvl="2"/>
            <a:r>
              <a:rPr lang="en-US" sz="1400" dirty="0"/>
              <a:t>Continue to be convened to coordinate child abuse investigations between the county and law enforcement officials;</a:t>
            </a:r>
          </a:p>
          <a:p>
            <a:pPr lvl="2"/>
            <a:r>
              <a:rPr lang="en-US" sz="1400" dirty="0"/>
              <a:t>Maintains requirement for the county and the district attorney to develop a protocol for the convening of the multidisciplinary investigative team for child abuse by a perpetrator involving the crimes enumerating in § 6340 (a) (9) and (10) (relating to information in confidential reports).</a:t>
            </a:r>
          </a:p>
          <a:p>
            <a:pPr lvl="2"/>
            <a:r>
              <a:rPr lang="en-US" sz="1400" dirty="0"/>
              <a:t>Maintains that the protocol must include:</a:t>
            </a:r>
          </a:p>
          <a:p>
            <a:pPr lvl="3"/>
            <a:r>
              <a:rPr lang="en-US" sz="1400" dirty="0"/>
              <a:t>Standards and procedures for receiving and referring reports and coordinating investigations and for sharing information from interviews; and</a:t>
            </a:r>
          </a:p>
          <a:p>
            <a:pPr lvl="3"/>
            <a:r>
              <a:rPr lang="en-US" sz="1400" dirty="0"/>
              <a:t>Standards and procedures to avoid duplication of fact finding efforts and interviews to minimize trauma to a child.</a:t>
            </a:r>
          </a:p>
          <a:p>
            <a:pPr lvl="2"/>
            <a:r>
              <a:rPr lang="en-US" sz="1400" dirty="0"/>
              <a:t>Maintains the requirement that the district attorney convene the team consistent with the protocol which consists of:</a:t>
            </a:r>
          </a:p>
          <a:p>
            <a:pPr lvl="3"/>
            <a:r>
              <a:rPr lang="en-US" sz="1400" dirty="0"/>
              <a:t>Individuals and agencies responsible for investigating the abuse or providing services to the child; and</a:t>
            </a:r>
          </a:p>
          <a:p>
            <a:pPr lvl="3"/>
            <a:r>
              <a:rPr lang="en-US" sz="1400" dirty="0"/>
              <a:t>At a minimum a healthcare provider, county caseworker and law enforcement official.</a:t>
            </a:r>
            <a:endParaRPr lang="en-US" dirty="0"/>
          </a:p>
          <a:p>
            <a:pPr lvl="3"/>
            <a:endParaRPr lang="en-US" dirty="0"/>
          </a:p>
          <a:p>
            <a:pPr lvl="3">
              <a:buNone/>
            </a:pPr>
            <a:r>
              <a:rPr lang="en-US" sz="1400" dirty="0"/>
              <a:t>Effective March 18, 2014</a:t>
            </a:r>
          </a:p>
          <a:p>
            <a:endParaRPr lang="en-US" dirty="0"/>
          </a:p>
        </p:txBody>
      </p:sp>
      <p:sp>
        <p:nvSpPr>
          <p:cNvPr id="5" name="Title 4"/>
          <p:cNvSpPr>
            <a:spLocks noGrp="1"/>
          </p:cNvSpPr>
          <p:nvPr>
            <p:ph type="title"/>
          </p:nvPr>
        </p:nvSpPr>
        <p:spPr/>
        <p:txBody>
          <a:bodyPr/>
          <a:lstStyle/>
          <a:p>
            <a:r>
              <a:rPr lang="en-US" sz="1800" dirty="0"/>
              <a:t>Multidisciplinary Investigative Teams (§ 6365)</a:t>
            </a:r>
          </a:p>
        </p:txBody>
      </p:sp>
    </p:spTree>
    <p:extLst>
      <p:ext uri="{BB962C8B-B14F-4D97-AF65-F5344CB8AC3E}">
        <p14:creationId xmlns:p14="http://schemas.microsoft.com/office/powerpoint/2010/main" val="2774271647"/>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fld id="{5D3DA26C-6B63-49B3-AD9F-F13B143260BF}" type="datetime1">
              <a:rPr lang="en-US" smtClean="0"/>
              <a:t>12/2/2014</a:t>
            </a:fld>
            <a:endParaRPr lang="en-US" dirty="0"/>
          </a:p>
        </p:txBody>
      </p:sp>
      <p:sp>
        <p:nvSpPr>
          <p:cNvPr id="3" name="Slide Number Placeholder 2"/>
          <p:cNvSpPr>
            <a:spLocks noGrp="1"/>
          </p:cNvSpPr>
          <p:nvPr>
            <p:ph type="sldNum" sz="quarter" idx="12"/>
          </p:nvPr>
        </p:nvSpPr>
        <p:spPr/>
        <p:txBody>
          <a:bodyPr/>
          <a:lstStyle/>
          <a:p>
            <a:pPr>
              <a:defRPr/>
            </a:pPr>
            <a:fld id="{9C10EB89-1475-4332-AC66-2657F847E4F2}" type="slidenum">
              <a:rPr lang="en-US" smtClean="0"/>
              <a:pPr>
                <a:defRPr/>
              </a:pPr>
              <a:t>64</a:t>
            </a:fld>
            <a:endParaRPr lang="en-US" dirty="0"/>
          </a:p>
        </p:txBody>
      </p:sp>
      <p:sp>
        <p:nvSpPr>
          <p:cNvPr id="4" name="Content Placeholder 3"/>
          <p:cNvSpPr>
            <a:spLocks noGrp="1"/>
          </p:cNvSpPr>
          <p:nvPr>
            <p:ph sz="quarter" idx="13"/>
          </p:nvPr>
        </p:nvSpPr>
        <p:spPr>
          <a:xfrm>
            <a:off x="457200" y="1143000"/>
            <a:ext cx="8153400" cy="4876800"/>
          </a:xfrm>
        </p:spPr>
        <p:txBody>
          <a:bodyPr/>
          <a:lstStyle/>
          <a:p>
            <a:endParaRPr lang="en-US" dirty="0" smtClean="0"/>
          </a:p>
          <a:p>
            <a:r>
              <a:rPr lang="en-US" sz="3200" dirty="0" smtClean="0"/>
              <a:t>Exchange </a:t>
            </a:r>
            <a:r>
              <a:rPr lang="en-US" sz="3200" dirty="0"/>
              <a:t>of Information with Certified Medical Practitioners (CMP)– (3490.4)</a:t>
            </a:r>
          </a:p>
          <a:p>
            <a:pPr lvl="1"/>
            <a:r>
              <a:rPr lang="en-US" sz="3200" dirty="0"/>
              <a:t>Licensed Physician</a:t>
            </a:r>
          </a:p>
          <a:p>
            <a:pPr lvl="1"/>
            <a:r>
              <a:rPr lang="en-US" sz="3200" dirty="0"/>
              <a:t>Licensed Physician's Assistant</a:t>
            </a:r>
          </a:p>
          <a:p>
            <a:pPr lvl="1"/>
            <a:r>
              <a:rPr lang="en-US" sz="3200" dirty="0"/>
              <a:t>Certified Registered Nurse Practitioner</a:t>
            </a:r>
          </a:p>
          <a:p>
            <a:endParaRPr lang="en-US" dirty="0"/>
          </a:p>
          <a:p>
            <a:pPr marL="0" indent="0">
              <a:buNone/>
            </a:pPr>
            <a:endParaRPr lang="en-US" sz="2000" dirty="0" smtClean="0"/>
          </a:p>
          <a:p>
            <a:pPr marL="0" indent="0">
              <a:buNone/>
            </a:pPr>
            <a:endParaRPr lang="en-US" sz="2000" dirty="0"/>
          </a:p>
          <a:p>
            <a:pPr marL="0" indent="0">
              <a:buNone/>
            </a:pPr>
            <a:r>
              <a:rPr lang="en-US" sz="2000" dirty="0"/>
              <a:t>Effective December 31, 2014</a:t>
            </a:r>
          </a:p>
          <a:p>
            <a:pPr marL="0" indent="0">
              <a:buNone/>
            </a:pPr>
            <a:endParaRPr lang="en-US" dirty="0"/>
          </a:p>
        </p:txBody>
      </p:sp>
      <p:sp>
        <p:nvSpPr>
          <p:cNvPr id="5" name="Title 4"/>
          <p:cNvSpPr>
            <a:spLocks noGrp="1"/>
          </p:cNvSpPr>
          <p:nvPr>
            <p:ph type="title"/>
          </p:nvPr>
        </p:nvSpPr>
        <p:spPr>
          <a:xfrm>
            <a:off x="457200" y="384174"/>
            <a:ext cx="5410200" cy="606425"/>
          </a:xfrm>
        </p:spPr>
        <p:txBody>
          <a:bodyPr/>
          <a:lstStyle/>
          <a:p>
            <a:r>
              <a:rPr lang="en-US" sz="1400" dirty="0" smtClean="0"/>
              <a:t/>
            </a:r>
            <a:br>
              <a:rPr lang="en-US" sz="1400" dirty="0" smtClean="0"/>
            </a:br>
            <a:r>
              <a:rPr lang="en-US" sz="1400" dirty="0" smtClean="0"/>
              <a:t>Exchange </a:t>
            </a:r>
            <a:r>
              <a:rPr lang="en-US" sz="1400" dirty="0"/>
              <a:t>of Information with Medical Practitioners § 6340.1 </a:t>
            </a:r>
            <a:br>
              <a:rPr lang="en-US" sz="1400" dirty="0"/>
            </a:br>
            <a:endParaRPr lang="en-US" sz="1400" dirty="0"/>
          </a:p>
        </p:txBody>
      </p:sp>
    </p:spTree>
    <p:extLst>
      <p:ext uri="{BB962C8B-B14F-4D97-AF65-F5344CB8AC3E}">
        <p14:creationId xmlns:p14="http://schemas.microsoft.com/office/powerpoint/2010/main" val="355335828"/>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fld id="{5D3DA26C-6B63-49B3-AD9F-F13B143260BF}" type="datetime1">
              <a:rPr lang="en-US" smtClean="0"/>
              <a:t>12/2/2014</a:t>
            </a:fld>
            <a:endParaRPr lang="en-US" dirty="0"/>
          </a:p>
        </p:txBody>
      </p:sp>
      <p:sp>
        <p:nvSpPr>
          <p:cNvPr id="3" name="Slide Number Placeholder 2"/>
          <p:cNvSpPr>
            <a:spLocks noGrp="1"/>
          </p:cNvSpPr>
          <p:nvPr>
            <p:ph type="sldNum" sz="quarter" idx="12"/>
          </p:nvPr>
        </p:nvSpPr>
        <p:spPr/>
        <p:txBody>
          <a:bodyPr/>
          <a:lstStyle/>
          <a:p>
            <a:pPr>
              <a:defRPr/>
            </a:pPr>
            <a:fld id="{9C10EB89-1475-4332-AC66-2657F847E4F2}" type="slidenum">
              <a:rPr lang="en-US" smtClean="0"/>
              <a:pPr>
                <a:defRPr/>
              </a:pPr>
              <a:t>65</a:t>
            </a:fld>
            <a:endParaRPr lang="en-US" dirty="0"/>
          </a:p>
        </p:txBody>
      </p:sp>
      <p:sp>
        <p:nvSpPr>
          <p:cNvPr id="4" name="Content Placeholder 3"/>
          <p:cNvSpPr>
            <a:spLocks noGrp="1"/>
          </p:cNvSpPr>
          <p:nvPr>
            <p:ph sz="quarter" idx="13"/>
          </p:nvPr>
        </p:nvSpPr>
        <p:spPr>
          <a:xfrm>
            <a:off x="457200" y="1447800"/>
            <a:ext cx="8153400" cy="4724400"/>
          </a:xfrm>
        </p:spPr>
        <p:txBody>
          <a:bodyPr/>
          <a:lstStyle/>
          <a:p>
            <a:r>
              <a:rPr lang="en-US" sz="1800" dirty="0"/>
              <a:t>CMP provides information to county in circumstances that negatively affect the medical health of a child</a:t>
            </a:r>
          </a:p>
          <a:p>
            <a:pPr lvl="1"/>
            <a:r>
              <a:rPr lang="en-US" sz="1800" dirty="0"/>
              <a:t>Assessing General Protective Service Report</a:t>
            </a:r>
          </a:p>
          <a:p>
            <a:pPr lvl="1"/>
            <a:r>
              <a:rPr lang="en-US" sz="1800" dirty="0"/>
              <a:t>Investigating a Child Protective Services Report</a:t>
            </a:r>
          </a:p>
          <a:p>
            <a:pPr lvl="1"/>
            <a:r>
              <a:rPr lang="en-US" sz="1800" dirty="0"/>
              <a:t>Family Accepted for Service</a:t>
            </a:r>
          </a:p>
          <a:p>
            <a:r>
              <a:rPr lang="en-US" sz="1800" dirty="0"/>
              <a:t>Information includes:</a:t>
            </a:r>
          </a:p>
          <a:p>
            <a:pPr lvl="1"/>
            <a:r>
              <a:rPr lang="en-US" sz="1800" dirty="0"/>
              <a:t>Relevant Medical Information regarding child’s prior and current health</a:t>
            </a:r>
          </a:p>
          <a:p>
            <a:pPr lvl="1"/>
            <a:r>
              <a:rPr lang="en-US" sz="1800" dirty="0"/>
              <a:t>Information from subsequent examination</a:t>
            </a:r>
          </a:p>
          <a:p>
            <a:pPr lvl="1"/>
            <a:r>
              <a:rPr lang="en-US" sz="1800" dirty="0"/>
              <a:t>Relevant medical information known regarding any other child in the child household where information may contribute to the assessment, investigation or provision of services by the county to the child or other children in the home</a:t>
            </a:r>
          </a:p>
          <a:p>
            <a:r>
              <a:rPr lang="en-US" sz="1800" dirty="0"/>
              <a:t>Parental Consent is not required</a:t>
            </a:r>
          </a:p>
          <a:p>
            <a:pPr marL="0" indent="0">
              <a:buNone/>
            </a:pPr>
            <a:endParaRPr lang="en-US" dirty="0"/>
          </a:p>
          <a:p>
            <a:endParaRPr lang="en-US" dirty="0"/>
          </a:p>
        </p:txBody>
      </p:sp>
      <p:sp>
        <p:nvSpPr>
          <p:cNvPr id="5" name="Title 4"/>
          <p:cNvSpPr>
            <a:spLocks noGrp="1"/>
          </p:cNvSpPr>
          <p:nvPr>
            <p:ph type="title"/>
          </p:nvPr>
        </p:nvSpPr>
        <p:spPr/>
        <p:txBody>
          <a:bodyPr/>
          <a:lstStyle/>
          <a:p>
            <a:r>
              <a:rPr lang="en-US" sz="1500" dirty="0" smtClean="0"/>
              <a:t/>
            </a:r>
            <a:br>
              <a:rPr lang="en-US" sz="1500" dirty="0" smtClean="0"/>
            </a:br>
            <a:r>
              <a:rPr lang="en-US" sz="1500" dirty="0" smtClean="0"/>
              <a:t>Exchange </a:t>
            </a:r>
            <a:r>
              <a:rPr lang="en-US" sz="1500" dirty="0"/>
              <a:t>of Information with Medical Practitioners § 6340.1 </a:t>
            </a:r>
          </a:p>
        </p:txBody>
      </p:sp>
    </p:spTree>
    <p:extLst>
      <p:ext uri="{BB962C8B-B14F-4D97-AF65-F5344CB8AC3E}">
        <p14:creationId xmlns:p14="http://schemas.microsoft.com/office/powerpoint/2010/main" val="692445868"/>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fld id="{5D3DA26C-6B63-49B3-AD9F-F13B143260BF}" type="datetime1">
              <a:rPr lang="en-US" smtClean="0"/>
              <a:t>12/2/2014</a:t>
            </a:fld>
            <a:endParaRPr lang="en-US" dirty="0"/>
          </a:p>
        </p:txBody>
      </p:sp>
      <p:sp>
        <p:nvSpPr>
          <p:cNvPr id="3" name="Slide Number Placeholder 2"/>
          <p:cNvSpPr>
            <a:spLocks noGrp="1"/>
          </p:cNvSpPr>
          <p:nvPr>
            <p:ph type="sldNum" sz="quarter" idx="12"/>
          </p:nvPr>
        </p:nvSpPr>
        <p:spPr/>
        <p:txBody>
          <a:bodyPr/>
          <a:lstStyle/>
          <a:p>
            <a:pPr>
              <a:defRPr/>
            </a:pPr>
            <a:fld id="{9C10EB89-1475-4332-AC66-2657F847E4F2}" type="slidenum">
              <a:rPr lang="en-US" smtClean="0"/>
              <a:pPr>
                <a:defRPr/>
              </a:pPr>
              <a:t>66</a:t>
            </a:fld>
            <a:endParaRPr lang="en-US" dirty="0"/>
          </a:p>
        </p:txBody>
      </p:sp>
      <p:sp>
        <p:nvSpPr>
          <p:cNvPr id="4" name="Content Placeholder 3"/>
          <p:cNvSpPr>
            <a:spLocks noGrp="1"/>
          </p:cNvSpPr>
          <p:nvPr>
            <p:ph sz="quarter" idx="13"/>
          </p:nvPr>
        </p:nvSpPr>
        <p:spPr>
          <a:xfrm>
            <a:off x="457200" y="1524000"/>
            <a:ext cx="8153400" cy="4724400"/>
          </a:xfrm>
        </p:spPr>
        <p:txBody>
          <a:bodyPr/>
          <a:lstStyle/>
          <a:p>
            <a:r>
              <a:rPr lang="en-US" dirty="0"/>
              <a:t>Request by Primary Care Physician or CMP who is providing medical care to the child</a:t>
            </a:r>
          </a:p>
          <a:p>
            <a:pPr lvl="1"/>
            <a:r>
              <a:rPr lang="en-US" dirty="0"/>
              <a:t>To assure the proper medical care of the child</a:t>
            </a:r>
          </a:p>
          <a:p>
            <a:pPr lvl="1"/>
            <a:r>
              <a:rPr lang="en-US" dirty="0"/>
              <a:t>Circumstances that negatively impact medical health of the child</a:t>
            </a:r>
          </a:p>
          <a:p>
            <a:pPr lvl="2"/>
            <a:r>
              <a:rPr lang="en-US" dirty="0"/>
              <a:t>Final Status of GPS Assessment</a:t>
            </a:r>
          </a:p>
          <a:p>
            <a:pPr lvl="2"/>
            <a:r>
              <a:rPr lang="en-US" dirty="0"/>
              <a:t>Indicated or Founded CPS</a:t>
            </a:r>
          </a:p>
          <a:p>
            <a:pPr lvl="2"/>
            <a:r>
              <a:rPr lang="en-US" dirty="0"/>
              <a:t>Information on Unfounded Report if the CMP made the report as a mandated reporter</a:t>
            </a:r>
          </a:p>
          <a:p>
            <a:pPr lvl="2"/>
            <a:r>
              <a:rPr lang="en-US" dirty="0"/>
              <a:t>Accepted for services, any services provided or arranged by the county</a:t>
            </a:r>
          </a:p>
          <a:p>
            <a:pPr lvl="2"/>
            <a:r>
              <a:rPr lang="en-US" dirty="0"/>
              <a:t>Identity of other CMP providing medical care to the child to support coordination of care between medical practitioners</a:t>
            </a:r>
          </a:p>
          <a:p>
            <a:endParaRPr lang="en-US" dirty="0"/>
          </a:p>
        </p:txBody>
      </p:sp>
      <p:sp>
        <p:nvSpPr>
          <p:cNvPr id="5" name="Title 4"/>
          <p:cNvSpPr>
            <a:spLocks noGrp="1"/>
          </p:cNvSpPr>
          <p:nvPr>
            <p:ph type="title"/>
          </p:nvPr>
        </p:nvSpPr>
        <p:spPr/>
        <p:txBody>
          <a:bodyPr/>
          <a:lstStyle/>
          <a:p>
            <a:r>
              <a:rPr lang="en-US" sz="1400" dirty="0" smtClean="0"/>
              <a:t/>
            </a:r>
            <a:br>
              <a:rPr lang="en-US" sz="1400" dirty="0" smtClean="0"/>
            </a:br>
            <a:r>
              <a:rPr lang="en-US" sz="1400" dirty="0" smtClean="0"/>
              <a:t>Exchange </a:t>
            </a:r>
            <a:r>
              <a:rPr lang="en-US" sz="1400" dirty="0"/>
              <a:t>of Information with Medical Practitioners § 6340.1 </a:t>
            </a:r>
            <a:br>
              <a:rPr lang="en-US" sz="1400" dirty="0"/>
            </a:br>
            <a:endParaRPr lang="en-US" sz="1400" dirty="0"/>
          </a:p>
        </p:txBody>
      </p:sp>
    </p:spTree>
    <p:extLst>
      <p:ext uri="{BB962C8B-B14F-4D97-AF65-F5344CB8AC3E}">
        <p14:creationId xmlns:p14="http://schemas.microsoft.com/office/powerpoint/2010/main" val="3433895270"/>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fld id="{5D3DA26C-6B63-49B3-AD9F-F13B143260BF}" type="datetime1">
              <a:rPr lang="en-US" smtClean="0"/>
              <a:t>12/2/2014</a:t>
            </a:fld>
            <a:endParaRPr lang="en-US" dirty="0"/>
          </a:p>
        </p:txBody>
      </p:sp>
      <p:sp>
        <p:nvSpPr>
          <p:cNvPr id="3" name="Slide Number Placeholder 2"/>
          <p:cNvSpPr>
            <a:spLocks noGrp="1"/>
          </p:cNvSpPr>
          <p:nvPr>
            <p:ph type="sldNum" sz="quarter" idx="12"/>
          </p:nvPr>
        </p:nvSpPr>
        <p:spPr/>
        <p:txBody>
          <a:bodyPr/>
          <a:lstStyle/>
          <a:p>
            <a:pPr>
              <a:defRPr/>
            </a:pPr>
            <a:fld id="{9C10EB89-1475-4332-AC66-2657F847E4F2}" type="slidenum">
              <a:rPr lang="en-US" smtClean="0"/>
              <a:pPr>
                <a:defRPr/>
              </a:pPr>
              <a:t>67</a:t>
            </a:fld>
            <a:endParaRPr lang="en-US" dirty="0"/>
          </a:p>
        </p:txBody>
      </p:sp>
      <p:sp>
        <p:nvSpPr>
          <p:cNvPr id="4" name="Content Placeholder 3"/>
          <p:cNvSpPr>
            <a:spLocks noGrp="1"/>
          </p:cNvSpPr>
          <p:nvPr>
            <p:ph sz="quarter" idx="13"/>
          </p:nvPr>
        </p:nvSpPr>
        <p:spPr>
          <a:xfrm>
            <a:off x="457200" y="1752600"/>
            <a:ext cx="8153400" cy="3429000"/>
          </a:xfrm>
        </p:spPr>
        <p:txBody>
          <a:bodyPr/>
          <a:lstStyle/>
          <a:p>
            <a:r>
              <a:rPr lang="en-US" dirty="0"/>
              <a:t>Notification by county agency to primary care physician, if known</a:t>
            </a:r>
          </a:p>
          <a:p>
            <a:pPr lvl="1"/>
            <a:r>
              <a:rPr lang="en-US" dirty="0"/>
              <a:t>Circumstances which negatively affect the medical health of a child </a:t>
            </a:r>
          </a:p>
          <a:p>
            <a:pPr lvl="2"/>
            <a:r>
              <a:rPr lang="en-US" dirty="0"/>
              <a:t>Final Status of GPS Assessment</a:t>
            </a:r>
          </a:p>
          <a:p>
            <a:pPr lvl="2"/>
            <a:r>
              <a:rPr lang="en-US" dirty="0"/>
              <a:t>Indicated or Founded CPS</a:t>
            </a:r>
          </a:p>
          <a:p>
            <a:pPr lvl="2"/>
            <a:r>
              <a:rPr lang="en-US" dirty="0"/>
              <a:t>Information on Unfounded Report if the CMP made the report as a mandated reporter</a:t>
            </a:r>
          </a:p>
          <a:p>
            <a:pPr lvl="2"/>
            <a:r>
              <a:rPr lang="en-US" dirty="0"/>
              <a:t>Accepted for services, any services provided or arranged by the county</a:t>
            </a:r>
          </a:p>
          <a:p>
            <a:pPr marL="0" indent="0">
              <a:buNone/>
            </a:pPr>
            <a:endParaRPr lang="en-US" dirty="0"/>
          </a:p>
        </p:txBody>
      </p:sp>
      <p:sp>
        <p:nvSpPr>
          <p:cNvPr id="5" name="Title 4"/>
          <p:cNvSpPr>
            <a:spLocks noGrp="1"/>
          </p:cNvSpPr>
          <p:nvPr>
            <p:ph type="title"/>
          </p:nvPr>
        </p:nvSpPr>
        <p:spPr/>
        <p:txBody>
          <a:bodyPr/>
          <a:lstStyle/>
          <a:p>
            <a:r>
              <a:rPr lang="en-US" sz="1500" dirty="0" smtClean="0"/>
              <a:t/>
            </a:r>
            <a:br>
              <a:rPr lang="en-US" sz="1500" dirty="0" smtClean="0"/>
            </a:br>
            <a:r>
              <a:rPr lang="en-US" sz="1500" dirty="0" smtClean="0"/>
              <a:t>Exchange </a:t>
            </a:r>
            <a:r>
              <a:rPr lang="en-US" sz="1500" dirty="0"/>
              <a:t>of Information with Medical Practitioners §6340.1 </a:t>
            </a:r>
            <a:r>
              <a:rPr lang="en-US" dirty="0"/>
              <a:t/>
            </a:r>
            <a:br>
              <a:rPr lang="en-US" dirty="0"/>
            </a:br>
            <a:endParaRPr lang="en-US" dirty="0"/>
          </a:p>
        </p:txBody>
      </p:sp>
    </p:spTree>
    <p:extLst>
      <p:ext uri="{BB962C8B-B14F-4D97-AF65-F5344CB8AC3E}">
        <p14:creationId xmlns:p14="http://schemas.microsoft.com/office/powerpoint/2010/main" val="1656688598"/>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fld id="{5D3DA26C-6B63-49B3-AD9F-F13B143260BF}" type="datetime1">
              <a:rPr lang="en-US" smtClean="0"/>
              <a:t>12/2/2014</a:t>
            </a:fld>
            <a:endParaRPr lang="en-US" dirty="0"/>
          </a:p>
        </p:txBody>
      </p:sp>
      <p:sp>
        <p:nvSpPr>
          <p:cNvPr id="3" name="Slide Number Placeholder 2"/>
          <p:cNvSpPr>
            <a:spLocks noGrp="1"/>
          </p:cNvSpPr>
          <p:nvPr>
            <p:ph type="sldNum" sz="quarter" idx="12"/>
          </p:nvPr>
        </p:nvSpPr>
        <p:spPr/>
        <p:txBody>
          <a:bodyPr/>
          <a:lstStyle/>
          <a:p>
            <a:pPr>
              <a:defRPr/>
            </a:pPr>
            <a:fld id="{9C10EB89-1475-4332-AC66-2657F847E4F2}" type="slidenum">
              <a:rPr lang="en-US" smtClean="0"/>
              <a:pPr>
                <a:defRPr/>
              </a:pPr>
              <a:t>68</a:t>
            </a:fld>
            <a:endParaRPr lang="en-US" dirty="0"/>
          </a:p>
        </p:txBody>
      </p:sp>
      <p:sp>
        <p:nvSpPr>
          <p:cNvPr id="4" name="Content Placeholder 3"/>
          <p:cNvSpPr>
            <a:spLocks noGrp="1"/>
          </p:cNvSpPr>
          <p:nvPr>
            <p:ph sz="quarter" idx="13"/>
          </p:nvPr>
        </p:nvSpPr>
        <p:spPr>
          <a:xfrm>
            <a:off x="457200" y="1600200"/>
            <a:ext cx="8153400" cy="3962400"/>
          </a:xfrm>
        </p:spPr>
        <p:txBody>
          <a:bodyPr/>
          <a:lstStyle/>
          <a:p>
            <a:pPr lvl="0"/>
            <a:r>
              <a:rPr lang="en-US" dirty="0"/>
              <a:t>Amended § 6340 (relating to release of information in confidential reports) and § 6375 (relating to county agency requirements for general protective services) to allow for information sharing by the department and the county children and youth agency on child protective services (CPS) and general protective services (GPS) to the jurisdiction determining custody.</a:t>
            </a:r>
          </a:p>
          <a:p>
            <a:pPr lvl="0">
              <a:buNone/>
            </a:pPr>
            <a:endParaRPr lang="en-US" sz="1600" dirty="0"/>
          </a:p>
          <a:p>
            <a:pPr lvl="0">
              <a:buNone/>
            </a:pPr>
            <a:endParaRPr lang="en-US" sz="1600" dirty="0"/>
          </a:p>
          <a:p>
            <a:pPr lvl="0">
              <a:buNone/>
            </a:pPr>
            <a:endParaRPr lang="en-US" sz="1600" dirty="0"/>
          </a:p>
          <a:p>
            <a:pPr lvl="0">
              <a:buNone/>
            </a:pPr>
            <a:r>
              <a:rPr lang="en-US" sz="1600" dirty="0"/>
              <a:t>Effective January 1, 2014</a:t>
            </a:r>
          </a:p>
          <a:p>
            <a:endParaRPr lang="en-US" dirty="0"/>
          </a:p>
        </p:txBody>
      </p:sp>
      <p:sp>
        <p:nvSpPr>
          <p:cNvPr id="5" name="Title 4"/>
          <p:cNvSpPr>
            <a:spLocks noGrp="1"/>
          </p:cNvSpPr>
          <p:nvPr>
            <p:ph type="title"/>
          </p:nvPr>
        </p:nvSpPr>
        <p:spPr/>
        <p:txBody>
          <a:bodyPr/>
          <a:lstStyle/>
          <a:p>
            <a:pPr lvl="1" algn="l"/>
            <a:r>
              <a:rPr lang="en-US" sz="2800" dirty="0">
                <a:solidFill>
                  <a:schemeClr val="bg1"/>
                </a:solidFill>
              </a:rPr>
              <a:t>Title 23 (Domestic Relations)</a:t>
            </a:r>
            <a:r>
              <a:rPr lang="en-US" sz="3500" dirty="0">
                <a:solidFill>
                  <a:schemeClr val="bg1"/>
                </a:solidFill>
              </a:rPr>
              <a:t/>
            </a:r>
            <a:br>
              <a:rPr lang="en-US" sz="3500" dirty="0">
                <a:solidFill>
                  <a:schemeClr val="bg1"/>
                </a:solidFill>
              </a:rPr>
            </a:br>
            <a:endParaRPr lang="en-US" dirty="0"/>
          </a:p>
        </p:txBody>
      </p:sp>
    </p:spTree>
    <p:extLst>
      <p:ext uri="{BB962C8B-B14F-4D97-AF65-F5344CB8AC3E}">
        <p14:creationId xmlns:p14="http://schemas.microsoft.com/office/powerpoint/2010/main" val="2776981377"/>
      </p:ext>
    </p:extLst>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fld id="{5D3DA26C-6B63-49B3-AD9F-F13B143260BF}" type="datetime1">
              <a:rPr lang="en-US" smtClean="0"/>
              <a:t>12/2/2014</a:t>
            </a:fld>
            <a:endParaRPr lang="en-US" dirty="0"/>
          </a:p>
        </p:txBody>
      </p:sp>
      <p:sp>
        <p:nvSpPr>
          <p:cNvPr id="3" name="Slide Number Placeholder 2"/>
          <p:cNvSpPr>
            <a:spLocks noGrp="1"/>
          </p:cNvSpPr>
          <p:nvPr>
            <p:ph type="sldNum" sz="quarter" idx="12"/>
          </p:nvPr>
        </p:nvSpPr>
        <p:spPr/>
        <p:txBody>
          <a:bodyPr/>
          <a:lstStyle/>
          <a:p>
            <a:pPr>
              <a:defRPr/>
            </a:pPr>
            <a:fld id="{9C10EB89-1475-4332-AC66-2657F847E4F2}" type="slidenum">
              <a:rPr lang="en-US" smtClean="0"/>
              <a:pPr>
                <a:defRPr/>
              </a:pPr>
              <a:t>69</a:t>
            </a:fld>
            <a:endParaRPr lang="en-US" dirty="0"/>
          </a:p>
        </p:txBody>
      </p:sp>
      <p:sp>
        <p:nvSpPr>
          <p:cNvPr id="4" name="Content Placeholder 3"/>
          <p:cNvSpPr>
            <a:spLocks noGrp="1"/>
          </p:cNvSpPr>
          <p:nvPr>
            <p:ph sz="quarter" idx="13"/>
          </p:nvPr>
        </p:nvSpPr>
        <p:spPr/>
        <p:txBody>
          <a:bodyPr/>
          <a:lstStyle/>
          <a:p>
            <a:pPr lvl="0"/>
            <a:r>
              <a:rPr lang="en-US" sz="1800" dirty="0"/>
              <a:t>Amended § 5328 (relating to factors to consider when awarding custody) to include information relating to child abuse and involvement with protective services. </a:t>
            </a:r>
          </a:p>
          <a:p>
            <a:pPr lvl="0">
              <a:buNone/>
            </a:pPr>
            <a:endParaRPr lang="en-US" sz="1800" dirty="0"/>
          </a:p>
          <a:p>
            <a:pPr lvl="0"/>
            <a:r>
              <a:rPr lang="en-US" sz="1800" dirty="0"/>
              <a:t>Amended § 5329.1 (relating to consideration of child abuse and involvement with protective services) to allow the court, in custody matters, to consider the following:</a:t>
            </a:r>
          </a:p>
          <a:p>
            <a:pPr lvl="1">
              <a:buFont typeface="Arial" pitchFamily="34" charset="0"/>
              <a:buChar char="•"/>
            </a:pPr>
            <a:r>
              <a:rPr lang="en-US" sz="1800" dirty="0"/>
              <a:t>In respect to child abuse:</a:t>
            </a:r>
          </a:p>
          <a:p>
            <a:pPr lvl="2">
              <a:buFont typeface="Arial" pitchFamily="34" charset="0"/>
              <a:buChar char="•"/>
            </a:pPr>
            <a:r>
              <a:rPr lang="en-US" dirty="0"/>
              <a:t>Whether the child is the subject of an indicated or founded report of child abuse;</a:t>
            </a:r>
          </a:p>
          <a:p>
            <a:pPr lvl="2">
              <a:buFont typeface="Arial" pitchFamily="34" charset="0"/>
              <a:buChar char="•"/>
            </a:pPr>
            <a:r>
              <a:rPr lang="en-US" dirty="0"/>
              <a:t>Whether a party or a member of the party’s household has been identified as the perpetrator in an indicated or founded report of child abuse;</a:t>
            </a:r>
          </a:p>
          <a:p>
            <a:pPr lvl="2">
              <a:buFont typeface="Arial" pitchFamily="34" charset="0"/>
              <a:buChar char="•"/>
            </a:pPr>
            <a:r>
              <a:rPr lang="en-US" dirty="0"/>
              <a:t>The date and circumstances of the child </a:t>
            </a:r>
            <a:r>
              <a:rPr lang="en-US" dirty="0" smtClean="0"/>
              <a:t>abuse; </a:t>
            </a:r>
            <a:r>
              <a:rPr lang="en-US" dirty="0"/>
              <a:t>and</a:t>
            </a:r>
          </a:p>
          <a:p>
            <a:pPr lvl="2">
              <a:buFont typeface="Arial" pitchFamily="34" charset="0"/>
              <a:buChar char="•"/>
            </a:pPr>
            <a:r>
              <a:rPr lang="en-US" dirty="0"/>
              <a:t>The jurisdiction where the child abuse took place.</a:t>
            </a:r>
          </a:p>
          <a:p>
            <a:endParaRPr lang="en-US" dirty="0"/>
          </a:p>
        </p:txBody>
      </p:sp>
      <p:sp>
        <p:nvSpPr>
          <p:cNvPr id="5" name="Title 4"/>
          <p:cNvSpPr>
            <a:spLocks noGrp="1"/>
          </p:cNvSpPr>
          <p:nvPr>
            <p:ph type="title"/>
          </p:nvPr>
        </p:nvSpPr>
        <p:spPr/>
        <p:txBody>
          <a:bodyPr/>
          <a:lstStyle/>
          <a:p>
            <a:pPr marL="0" lvl="1"/>
            <a:r>
              <a:rPr lang="en-US" sz="3200" dirty="0">
                <a:solidFill>
                  <a:schemeClr val="bg1"/>
                </a:solidFill>
              </a:rPr>
              <a:t>Title 23 (Domestic Relations)</a:t>
            </a:r>
          </a:p>
        </p:txBody>
      </p:sp>
    </p:spTree>
    <p:extLst>
      <p:ext uri="{BB962C8B-B14F-4D97-AF65-F5344CB8AC3E}">
        <p14:creationId xmlns:p14="http://schemas.microsoft.com/office/powerpoint/2010/main" val="17751382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fld id="{5D3DA26C-6B63-49B3-AD9F-F13B143260BF}" type="datetime1">
              <a:rPr lang="en-US" smtClean="0">
                <a:solidFill>
                  <a:srgbClr val="FFFFFF"/>
                </a:solidFill>
              </a:rPr>
              <a:pPr>
                <a:defRPr/>
              </a:pPr>
              <a:t>12/2/2014</a:t>
            </a:fld>
            <a:endParaRPr lang="en-US" dirty="0">
              <a:solidFill>
                <a:srgbClr val="FFFFFF"/>
              </a:solidFill>
            </a:endParaRPr>
          </a:p>
        </p:txBody>
      </p:sp>
      <p:sp>
        <p:nvSpPr>
          <p:cNvPr id="3" name="Slide Number Placeholder 2"/>
          <p:cNvSpPr>
            <a:spLocks noGrp="1"/>
          </p:cNvSpPr>
          <p:nvPr>
            <p:ph type="sldNum" sz="quarter" idx="12"/>
          </p:nvPr>
        </p:nvSpPr>
        <p:spPr/>
        <p:txBody>
          <a:bodyPr/>
          <a:lstStyle/>
          <a:p>
            <a:pPr>
              <a:defRPr/>
            </a:pPr>
            <a:fld id="{9C10EB89-1475-4332-AC66-2657F847E4F2}" type="slidenum">
              <a:rPr lang="en-US" smtClean="0">
                <a:solidFill>
                  <a:srgbClr val="FFFFFF"/>
                </a:solidFill>
              </a:rPr>
              <a:pPr>
                <a:defRPr/>
              </a:pPr>
              <a:t>7</a:t>
            </a:fld>
            <a:endParaRPr lang="en-US" dirty="0">
              <a:solidFill>
                <a:srgbClr val="FFFFFF"/>
              </a:solidFill>
            </a:endParaRPr>
          </a:p>
        </p:txBody>
      </p:sp>
      <p:sp>
        <p:nvSpPr>
          <p:cNvPr id="4" name="Content Placeholder 3"/>
          <p:cNvSpPr>
            <a:spLocks noGrp="1"/>
          </p:cNvSpPr>
          <p:nvPr>
            <p:ph sz="quarter" idx="13"/>
          </p:nvPr>
        </p:nvSpPr>
        <p:spPr>
          <a:xfrm>
            <a:off x="533400" y="1676400"/>
            <a:ext cx="8153400" cy="4191000"/>
          </a:xfrm>
        </p:spPr>
        <p:txBody>
          <a:bodyPr/>
          <a:lstStyle/>
          <a:p>
            <a:pPr marL="0" indent="0">
              <a:spcBef>
                <a:spcPts val="0"/>
              </a:spcBef>
              <a:buNone/>
            </a:pPr>
            <a:r>
              <a:rPr lang="en-US" sz="1400" b="1" dirty="0"/>
              <a:t>Act   	</a:t>
            </a:r>
            <a:r>
              <a:rPr lang="en-US" sz="1400" b="1" dirty="0" smtClean="0"/>
              <a:t>Bill </a:t>
            </a:r>
            <a:r>
              <a:rPr lang="en-US" sz="1400" b="1" dirty="0"/>
              <a:t>	</a:t>
            </a:r>
            <a:r>
              <a:rPr lang="en-US" sz="1400" b="1" dirty="0" smtClean="0"/>
              <a:t>            Focus</a:t>
            </a:r>
            <a:r>
              <a:rPr lang="en-US" sz="1400" b="1" dirty="0"/>
              <a:t>		</a:t>
            </a:r>
            <a:r>
              <a:rPr lang="en-US" sz="1400" b="1" dirty="0" smtClean="0"/>
              <a:t>		Effective Date</a:t>
            </a:r>
          </a:p>
          <a:p>
            <a:pPr marL="0" indent="0">
              <a:spcBef>
                <a:spcPts val="0"/>
              </a:spcBef>
              <a:buNone/>
            </a:pPr>
            <a:endParaRPr lang="en-US" sz="1400" b="1" dirty="0" smtClean="0"/>
          </a:p>
          <a:p>
            <a:pPr marL="0" indent="0">
              <a:spcBef>
                <a:spcPts val="0"/>
              </a:spcBef>
              <a:buNone/>
              <a:tabLst>
                <a:tab pos="798513" algn="l"/>
                <a:tab pos="1774825" algn="l"/>
                <a:tab pos="6176963" algn="l"/>
              </a:tabLst>
            </a:pPr>
            <a:r>
              <a:rPr lang="en-US" sz="1400" dirty="0" smtClean="0"/>
              <a:t>33	SB 21	Mandated Reporters	December 31, 2014</a:t>
            </a:r>
          </a:p>
          <a:p>
            <a:pPr marL="0" indent="0">
              <a:spcBef>
                <a:spcPts val="0"/>
              </a:spcBef>
              <a:buNone/>
              <a:tabLst>
                <a:tab pos="798513" algn="l"/>
                <a:tab pos="1774825" algn="l"/>
                <a:tab pos="6176963" algn="l"/>
              </a:tabLst>
            </a:pPr>
            <a:endParaRPr lang="en-US" sz="1400" dirty="0"/>
          </a:p>
          <a:p>
            <a:pPr marL="0" indent="0">
              <a:spcBef>
                <a:spcPts val="0"/>
              </a:spcBef>
              <a:buNone/>
              <a:tabLst>
                <a:tab pos="798513" algn="l"/>
                <a:tab pos="1774825" algn="l"/>
                <a:tab pos="6176963" algn="l"/>
              </a:tabLst>
            </a:pPr>
            <a:r>
              <a:rPr lang="en-US" sz="1400" dirty="0" smtClean="0"/>
              <a:t>34	SB 33	Whistleblower </a:t>
            </a:r>
            <a:r>
              <a:rPr lang="en-US" sz="1400" dirty="0"/>
              <a:t>P</a:t>
            </a:r>
            <a:r>
              <a:rPr lang="en-US" sz="1400" dirty="0" smtClean="0"/>
              <a:t>rotection </a:t>
            </a:r>
            <a:r>
              <a:rPr lang="en-US" sz="1400" dirty="0"/>
              <a:t>for </a:t>
            </a:r>
            <a:r>
              <a:rPr lang="en-US" sz="1400" dirty="0" smtClean="0"/>
              <a:t>Reporting	December </a:t>
            </a:r>
            <a:r>
              <a:rPr lang="en-US" sz="1400" dirty="0"/>
              <a:t>31, 2014</a:t>
            </a:r>
          </a:p>
          <a:p>
            <a:pPr marL="0" indent="0">
              <a:spcBef>
                <a:spcPts val="0"/>
              </a:spcBef>
              <a:buNone/>
              <a:tabLst>
                <a:tab pos="798513" algn="l"/>
                <a:tab pos="1774825" algn="l"/>
                <a:tab pos="6176963" algn="l"/>
              </a:tabLst>
            </a:pPr>
            <a:endParaRPr lang="en-US" sz="1400" dirty="0"/>
          </a:p>
          <a:p>
            <a:pPr marL="0" indent="0">
              <a:spcBef>
                <a:spcPts val="0"/>
              </a:spcBef>
              <a:buNone/>
              <a:tabLst>
                <a:tab pos="798513" algn="l"/>
                <a:tab pos="1774825" algn="l"/>
                <a:tab pos="6176963" algn="l"/>
              </a:tabLst>
            </a:pPr>
            <a:r>
              <a:rPr lang="en-US" sz="1400" dirty="0" smtClean="0"/>
              <a:t>44	SB 31	Reporting </a:t>
            </a:r>
            <a:r>
              <a:rPr lang="en-US" sz="1400" dirty="0"/>
              <a:t>of Child Abuse by </a:t>
            </a:r>
            <a:r>
              <a:rPr lang="en-US" sz="1400" dirty="0" smtClean="0"/>
              <a:t>School Employees	December </a:t>
            </a:r>
            <a:r>
              <a:rPr lang="en-US" sz="1400" dirty="0"/>
              <a:t>31, 2014</a:t>
            </a:r>
          </a:p>
          <a:p>
            <a:pPr marL="0" lvl="3" indent="0">
              <a:spcBef>
                <a:spcPts val="0"/>
              </a:spcBef>
              <a:buNone/>
              <a:tabLst>
                <a:tab pos="798513" algn="l"/>
                <a:tab pos="1774825" algn="l"/>
                <a:tab pos="6176963" algn="l"/>
              </a:tabLst>
            </a:pPr>
            <a:r>
              <a:rPr lang="en-US" sz="1400" dirty="0"/>
              <a:t>	</a:t>
            </a:r>
          </a:p>
          <a:p>
            <a:pPr marL="0" indent="0">
              <a:spcBef>
                <a:spcPts val="0"/>
              </a:spcBef>
              <a:buNone/>
              <a:tabLst>
                <a:tab pos="798513" algn="l"/>
                <a:tab pos="1774825" algn="l"/>
                <a:tab pos="6176963" algn="l"/>
              </a:tabLst>
            </a:pPr>
            <a:r>
              <a:rPr lang="en-US" sz="1400" dirty="0" smtClean="0"/>
              <a:t>45	HB 434	Background Checks	December </a:t>
            </a:r>
            <a:r>
              <a:rPr lang="en-US" sz="1400" dirty="0"/>
              <a:t>31, </a:t>
            </a:r>
            <a:r>
              <a:rPr lang="en-US" sz="1400" dirty="0" smtClean="0"/>
              <a:t>2014</a:t>
            </a:r>
          </a:p>
          <a:p>
            <a:pPr marL="0" indent="0">
              <a:spcBef>
                <a:spcPts val="0"/>
              </a:spcBef>
              <a:buNone/>
              <a:tabLst>
                <a:tab pos="798513" algn="l"/>
                <a:tab pos="1774825" algn="l"/>
                <a:tab pos="6176963" algn="l"/>
              </a:tabLst>
            </a:pPr>
            <a:endParaRPr lang="en-US" sz="1400" dirty="0"/>
          </a:p>
          <a:p>
            <a:pPr marL="0" indent="0">
              <a:spcBef>
                <a:spcPts val="0"/>
              </a:spcBef>
              <a:buNone/>
              <a:tabLst>
                <a:tab pos="798513" algn="l"/>
                <a:tab pos="1774825" algn="l"/>
                <a:tab pos="6176963" algn="l"/>
              </a:tabLst>
            </a:pPr>
            <a:r>
              <a:rPr lang="en-US" sz="1400" dirty="0" smtClean="0"/>
              <a:t>56   	HB </a:t>
            </a:r>
            <a:r>
              <a:rPr lang="en-US" sz="1400" dirty="0"/>
              <a:t>112	</a:t>
            </a:r>
            <a:r>
              <a:rPr lang="en-US" sz="1400" dirty="0" smtClean="0"/>
              <a:t>Sexual </a:t>
            </a:r>
            <a:r>
              <a:rPr lang="en-US" sz="1400" dirty="0"/>
              <a:t>Assault by a Sports </a:t>
            </a:r>
            <a:r>
              <a:rPr lang="en-US" sz="1400" dirty="0" smtClean="0"/>
              <a:t>Official, 	August </a:t>
            </a:r>
            <a:r>
              <a:rPr lang="en-US" sz="1400" dirty="0"/>
              <a:t>17, </a:t>
            </a:r>
            <a:r>
              <a:rPr lang="en-US" sz="1400" dirty="0" smtClean="0"/>
              <a:t>2014</a:t>
            </a:r>
            <a:r>
              <a:rPr lang="en-US" sz="1400" dirty="0"/>
              <a:t>	</a:t>
            </a:r>
            <a:r>
              <a:rPr lang="en-US" sz="1400" dirty="0" smtClean="0"/>
              <a:t>	Volunteer </a:t>
            </a:r>
            <a:r>
              <a:rPr lang="en-US" sz="1400" dirty="0"/>
              <a:t>or Employee of a Nonprofit </a:t>
            </a:r>
            <a:r>
              <a:rPr lang="en-US" sz="1400" dirty="0" smtClean="0"/>
              <a:t>Association</a:t>
            </a:r>
            <a:endParaRPr lang="en-US" sz="1400" dirty="0"/>
          </a:p>
          <a:p>
            <a:pPr marL="0" indent="0">
              <a:spcBef>
                <a:spcPts val="0"/>
              </a:spcBef>
              <a:buNone/>
              <a:tabLst>
                <a:tab pos="798513" algn="l"/>
                <a:tab pos="1774825" algn="l"/>
                <a:tab pos="6176963" algn="l"/>
              </a:tabLst>
            </a:pPr>
            <a:endParaRPr lang="en-US" sz="1400" dirty="0" smtClean="0"/>
          </a:p>
          <a:p>
            <a:pPr>
              <a:spcBef>
                <a:spcPts val="0"/>
              </a:spcBef>
              <a:buAutoNum type="arabicPlain" startAt="153"/>
              <a:tabLst>
                <a:tab pos="798513" algn="l"/>
                <a:tab pos="1774825" algn="l"/>
                <a:tab pos="6176963" algn="l"/>
              </a:tabLst>
            </a:pPr>
            <a:r>
              <a:rPr lang="en-US" sz="1400" dirty="0" smtClean="0"/>
              <a:t>	HB 435	Background Checks	December </a:t>
            </a:r>
            <a:r>
              <a:rPr lang="en-US" sz="1400" dirty="0"/>
              <a:t>31, </a:t>
            </a:r>
            <a:r>
              <a:rPr lang="en-US" sz="1400" dirty="0" smtClean="0"/>
              <a:t>2014</a:t>
            </a:r>
          </a:p>
          <a:p>
            <a:pPr marL="2114550" lvl="8" indent="-285750">
              <a:spcBef>
                <a:spcPts val="0"/>
              </a:spcBef>
              <a:buClrTx/>
              <a:buFont typeface="Courier New" panose="02070309020205020404" pitchFamily="49" charset="0"/>
              <a:buChar char="o"/>
              <a:tabLst>
                <a:tab pos="798513" algn="l"/>
                <a:tab pos="1774825" algn="l"/>
                <a:tab pos="6176963" algn="l"/>
              </a:tabLst>
            </a:pPr>
            <a:r>
              <a:rPr lang="en-US" sz="1400" dirty="0" smtClean="0"/>
              <a:t>Volunteers</a:t>
            </a:r>
            <a:r>
              <a:rPr lang="en-US" sz="1400" dirty="0"/>
              <a:t>	July 1, </a:t>
            </a:r>
            <a:r>
              <a:rPr lang="en-US" sz="1400" dirty="0" smtClean="0"/>
              <a:t>2015</a:t>
            </a:r>
          </a:p>
          <a:p>
            <a:pPr marL="1828800" lvl="8" indent="0">
              <a:spcBef>
                <a:spcPts val="0"/>
              </a:spcBef>
              <a:buClrTx/>
              <a:buNone/>
              <a:tabLst>
                <a:tab pos="798513" algn="l"/>
                <a:tab pos="1774825" algn="l"/>
                <a:tab pos="6176963" algn="l"/>
              </a:tabLst>
            </a:pPr>
            <a:endParaRPr lang="en-US" sz="1400" dirty="0"/>
          </a:p>
          <a:p>
            <a:pPr marL="0" indent="0">
              <a:spcBef>
                <a:spcPts val="0"/>
              </a:spcBef>
              <a:buNone/>
              <a:tabLst>
                <a:tab pos="798513" algn="l"/>
                <a:tab pos="1774825" algn="l"/>
                <a:tab pos="6176963" algn="l"/>
              </a:tabLst>
            </a:pPr>
            <a:r>
              <a:rPr lang="en-US" sz="1400" dirty="0"/>
              <a:t>176 	</a:t>
            </a:r>
            <a:r>
              <a:rPr lang="en-US" sz="1400" dirty="0" smtClean="0"/>
              <a:t>SB 27	Exchange </a:t>
            </a:r>
            <a:r>
              <a:rPr lang="en-US" sz="1400" dirty="0"/>
              <a:t>of </a:t>
            </a:r>
            <a:r>
              <a:rPr lang="en-US" sz="1400" dirty="0" smtClean="0"/>
              <a:t>Information	December </a:t>
            </a:r>
            <a:r>
              <a:rPr lang="en-US" sz="1400" dirty="0"/>
              <a:t>31, 2014</a:t>
            </a:r>
          </a:p>
          <a:p>
            <a:pPr marL="2114550" lvl="8" indent="-285750">
              <a:spcBef>
                <a:spcPts val="0"/>
              </a:spcBef>
              <a:buClrTx/>
              <a:buFont typeface="Courier New" panose="02070309020205020404" pitchFamily="49" charset="0"/>
              <a:buChar char="o"/>
              <a:tabLst>
                <a:tab pos="798513" algn="l"/>
                <a:tab pos="1774825" algn="l"/>
                <a:tab pos="6176963" algn="l"/>
              </a:tabLst>
            </a:pPr>
            <a:r>
              <a:rPr lang="en-US" sz="1400" dirty="0" smtClean="0"/>
              <a:t>Certified </a:t>
            </a:r>
            <a:r>
              <a:rPr lang="en-US" sz="1400" dirty="0"/>
              <a:t>Medical Practitioners</a:t>
            </a:r>
          </a:p>
          <a:p>
            <a:pPr marL="0" indent="0">
              <a:spcBef>
                <a:spcPts val="0"/>
              </a:spcBef>
              <a:buNone/>
              <a:tabLst>
                <a:tab pos="798513" algn="l"/>
                <a:tab pos="1774825" algn="l"/>
                <a:tab pos="6176963" algn="l"/>
              </a:tabLst>
            </a:pPr>
            <a:endParaRPr lang="en-US" dirty="0"/>
          </a:p>
        </p:txBody>
      </p:sp>
      <p:sp>
        <p:nvSpPr>
          <p:cNvPr id="5" name="Title 4"/>
          <p:cNvSpPr>
            <a:spLocks noGrp="1"/>
          </p:cNvSpPr>
          <p:nvPr>
            <p:ph type="title"/>
          </p:nvPr>
        </p:nvSpPr>
        <p:spPr/>
        <p:txBody>
          <a:bodyPr/>
          <a:lstStyle/>
          <a:p>
            <a:r>
              <a:rPr lang="en-US" dirty="0"/>
              <a:t>Enacted Legislation 2014</a:t>
            </a:r>
          </a:p>
        </p:txBody>
      </p:sp>
    </p:spTree>
    <p:extLst>
      <p:ext uri="{BB962C8B-B14F-4D97-AF65-F5344CB8AC3E}">
        <p14:creationId xmlns:p14="http://schemas.microsoft.com/office/powerpoint/2010/main" val="594600661"/>
      </p:ext>
    </p:extLst>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fld id="{5D3DA26C-6B63-49B3-AD9F-F13B143260BF}" type="datetime1">
              <a:rPr lang="en-US" smtClean="0"/>
              <a:t>12/2/2014</a:t>
            </a:fld>
            <a:endParaRPr lang="en-US" dirty="0"/>
          </a:p>
        </p:txBody>
      </p:sp>
      <p:sp>
        <p:nvSpPr>
          <p:cNvPr id="3" name="Slide Number Placeholder 2"/>
          <p:cNvSpPr>
            <a:spLocks noGrp="1"/>
          </p:cNvSpPr>
          <p:nvPr>
            <p:ph type="sldNum" sz="quarter" idx="12"/>
          </p:nvPr>
        </p:nvSpPr>
        <p:spPr/>
        <p:txBody>
          <a:bodyPr/>
          <a:lstStyle/>
          <a:p>
            <a:pPr>
              <a:defRPr/>
            </a:pPr>
            <a:fld id="{9C10EB89-1475-4332-AC66-2657F847E4F2}" type="slidenum">
              <a:rPr lang="en-US" smtClean="0"/>
              <a:pPr>
                <a:defRPr/>
              </a:pPr>
              <a:t>70</a:t>
            </a:fld>
            <a:endParaRPr lang="en-US" dirty="0"/>
          </a:p>
        </p:txBody>
      </p:sp>
      <p:sp>
        <p:nvSpPr>
          <p:cNvPr id="4" name="Content Placeholder 3"/>
          <p:cNvSpPr>
            <a:spLocks noGrp="1"/>
          </p:cNvSpPr>
          <p:nvPr>
            <p:ph sz="quarter" idx="13"/>
          </p:nvPr>
        </p:nvSpPr>
        <p:spPr>
          <a:xfrm>
            <a:off x="457200" y="1143000"/>
            <a:ext cx="8153400" cy="4953000"/>
          </a:xfrm>
        </p:spPr>
        <p:txBody>
          <a:bodyPr/>
          <a:lstStyle/>
          <a:p>
            <a:pPr lvl="0"/>
            <a:r>
              <a:rPr lang="en-US" sz="1800" dirty="0"/>
              <a:t>Amended § 5329.1 (relating to consideration of child abuse and involvement with protective services) to allow the court, in custody matters, to consider the following:</a:t>
            </a:r>
          </a:p>
          <a:p>
            <a:pPr lvl="1">
              <a:buFont typeface="Arial" pitchFamily="34" charset="0"/>
              <a:buChar char="•"/>
            </a:pPr>
            <a:r>
              <a:rPr lang="en-US" sz="1800" dirty="0"/>
              <a:t>In respect to child protective services or general protective services:</a:t>
            </a:r>
          </a:p>
          <a:p>
            <a:pPr lvl="2">
              <a:buFont typeface="Arial" pitchFamily="34" charset="0"/>
              <a:buChar char="•"/>
            </a:pPr>
            <a:r>
              <a:rPr lang="en-US" dirty="0"/>
              <a:t>Whether a party or a member of the party’s household was provided services; </a:t>
            </a:r>
          </a:p>
          <a:p>
            <a:pPr lvl="2">
              <a:buFont typeface="Arial" pitchFamily="34" charset="0"/>
              <a:buChar char="•"/>
            </a:pPr>
            <a:r>
              <a:rPr lang="en-US" dirty="0"/>
              <a:t>The type of services provided;</a:t>
            </a:r>
          </a:p>
          <a:p>
            <a:pPr lvl="2">
              <a:buFont typeface="Arial" pitchFamily="34" charset="0"/>
              <a:buChar char="•"/>
            </a:pPr>
            <a:r>
              <a:rPr lang="en-US" dirty="0"/>
              <a:t>The circumstances surrounding the provision of services;</a:t>
            </a:r>
          </a:p>
          <a:p>
            <a:pPr lvl="2">
              <a:buFont typeface="Arial" pitchFamily="34" charset="0"/>
              <a:buChar char="•"/>
            </a:pPr>
            <a:r>
              <a:rPr lang="en-US" dirty="0"/>
              <a:t>The status of services;</a:t>
            </a:r>
          </a:p>
          <a:p>
            <a:pPr lvl="2">
              <a:buFont typeface="Arial" pitchFamily="34" charset="0"/>
              <a:buChar char="•"/>
            </a:pPr>
            <a:r>
              <a:rPr lang="en-US" dirty="0"/>
              <a:t>The date services were provided; and </a:t>
            </a:r>
          </a:p>
          <a:p>
            <a:pPr lvl="2">
              <a:buFont typeface="Arial" pitchFamily="34" charset="0"/>
              <a:buChar char="•"/>
            </a:pPr>
            <a:r>
              <a:rPr lang="en-US" dirty="0"/>
              <a:t>The jurisdiction where services were provided.</a:t>
            </a:r>
          </a:p>
          <a:p>
            <a:pPr lvl="1">
              <a:buFont typeface="Arial" pitchFamily="34" charset="0"/>
              <a:buChar char="•"/>
            </a:pPr>
            <a:r>
              <a:rPr lang="en-US" sz="1800" dirty="0"/>
              <a:t>Also requires cooperation by the department and county children and youth agencies with the courts to assist in fulfilling their duties under this section.</a:t>
            </a:r>
          </a:p>
          <a:p>
            <a:pPr lvl="1">
              <a:buNone/>
            </a:pPr>
            <a:endParaRPr lang="en-US" sz="1600" dirty="0"/>
          </a:p>
          <a:p>
            <a:pPr lvl="1">
              <a:buNone/>
            </a:pPr>
            <a:r>
              <a:rPr lang="en-US" sz="1600" dirty="0"/>
              <a:t>Effective January 1, 2014</a:t>
            </a:r>
          </a:p>
          <a:p>
            <a:endParaRPr lang="en-US" dirty="0"/>
          </a:p>
        </p:txBody>
      </p:sp>
      <p:sp>
        <p:nvSpPr>
          <p:cNvPr id="5" name="Title 4"/>
          <p:cNvSpPr>
            <a:spLocks noGrp="1"/>
          </p:cNvSpPr>
          <p:nvPr>
            <p:ph type="title"/>
          </p:nvPr>
        </p:nvSpPr>
        <p:spPr/>
        <p:txBody>
          <a:bodyPr/>
          <a:lstStyle/>
          <a:p>
            <a:pPr lvl="1" algn="l"/>
            <a:r>
              <a:rPr lang="en-US" sz="2800" dirty="0">
                <a:solidFill>
                  <a:schemeClr val="bg1"/>
                </a:solidFill>
              </a:rPr>
              <a:t>Title 23 (Domestic Relations)</a:t>
            </a:r>
            <a:br>
              <a:rPr lang="en-US" sz="2800" dirty="0">
                <a:solidFill>
                  <a:schemeClr val="bg1"/>
                </a:solidFill>
              </a:rPr>
            </a:br>
            <a:endParaRPr lang="en-US" sz="2800" dirty="0"/>
          </a:p>
        </p:txBody>
      </p:sp>
    </p:spTree>
    <p:extLst>
      <p:ext uri="{BB962C8B-B14F-4D97-AF65-F5344CB8AC3E}">
        <p14:creationId xmlns:p14="http://schemas.microsoft.com/office/powerpoint/2010/main" val="1371455111"/>
      </p:ext>
    </p:extLst>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fld id="{5D3DA26C-6B63-49B3-AD9F-F13B143260BF}" type="datetime1">
              <a:rPr lang="en-US" smtClean="0"/>
              <a:t>12/2/2014</a:t>
            </a:fld>
            <a:endParaRPr lang="en-US" dirty="0"/>
          </a:p>
        </p:txBody>
      </p:sp>
      <p:sp>
        <p:nvSpPr>
          <p:cNvPr id="3" name="Slide Number Placeholder 2"/>
          <p:cNvSpPr>
            <a:spLocks noGrp="1"/>
          </p:cNvSpPr>
          <p:nvPr>
            <p:ph type="sldNum" sz="quarter" idx="12"/>
          </p:nvPr>
        </p:nvSpPr>
        <p:spPr/>
        <p:txBody>
          <a:bodyPr/>
          <a:lstStyle/>
          <a:p>
            <a:pPr>
              <a:defRPr/>
            </a:pPr>
            <a:fld id="{9C10EB89-1475-4332-AC66-2657F847E4F2}" type="slidenum">
              <a:rPr lang="en-US" smtClean="0"/>
              <a:pPr>
                <a:defRPr/>
              </a:pPr>
              <a:t>71</a:t>
            </a:fld>
            <a:endParaRPr lang="en-US" dirty="0"/>
          </a:p>
        </p:txBody>
      </p:sp>
      <p:sp>
        <p:nvSpPr>
          <p:cNvPr id="4" name="Content Placeholder 3"/>
          <p:cNvSpPr>
            <a:spLocks noGrp="1"/>
          </p:cNvSpPr>
          <p:nvPr>
            <p:ph sz="quarter" idx="13"/>
          </p:nvPr>
        </p:nvSpPr>
        <p:spPr>
          <a:xfrm>
            <a:off x="457200" y="1371600"/>
            <a:ext cx="8153400" cy="4724400"/>
          </a:xfrm>
        </p:spPr>
        <p:txBody>
          <a:bodyPr/>
          <a:lstStyle/>
          <a:p>
            <a:pPr lvl="1"/>
            <a:r>
              <a:rPr lang="en-US" sz="2400" dirty="0"/>
              <a:t>Expands immunity from liability for reporting, cooperating and consulting in investigations, testifying in proceedings as a result of the report and engaging in actions authorized under §§ 6314, 6315, 6316, and 6317 which include taking photographs, arranging for medical tests and x-rays, taking a child into protective custody, admitting a child to a private or public hospital to include general protective services cases.</a:t>
            </a:r>
          </a:p>
          <a:p>
            <a:pPr>
              <a:buNone/>
            </a:pPr>
            <a:endParaRPr lang="en-US" sz="1800" dirty="0"/>
          </a:p>
          <a:p>
            <a:pPr>
              <a:buNone/>
            </a:pPr>
            <a:endParaRPr lang="en-US" sz="1800" dirty="0"/>
          </a:p>
          <a:p>
            <a:pPr>
              <a:buNone/>
            </a:pPr>
            <a:r>
              <a:rPr lang="en-US" sz="1800" dirty="0"/>
              <a:t>Effective July 1, 2014</a:t>
            </a:r>
          </a:p>
          <a:p>
            <a:pPr marL="0" indent="0">
              <a:buNone/>
            </a:pPr>
            <a:endParaRPr lang="en-US" dirty="0"/>
          </a:p>
        </p:txBody>
      </p:sp>
      <p:sp>
        <p:nvSpPr>
          <p:cNvPr id="5" name="Title 4"/>
          <p:cNvSpPr>
            <a:spLocks noGrp="1"/>
          </p:cNvSpPr>
          <p:nvPr>
            <p:ph type="title"/>
          </p:nvPr>
        </p:nvSpPr>
        <p:spPr/>
        <p:txBody>
          <a:bodyPr/>
          <a:lstStyle/>
          <a:p>
            <a:r>
              <a:rPr lang="en-US" dirty="0"/>
              <a:t>Immunity from Liability (§6318)</a:t>
            </a:r>
          </a:p>
        </p:txBody>
      </p:sp>
    </p:spTree>
    <p:extLst>
      <p:ext uri="{BB962C8B-B14F-4D97-AF65-F5344CB8AC3E}">
        <p14:creationId xmlns:p14="http://schemas.microsoft.com/office/powerpoint/2010/main" val="4032451179"/>
      </p:ext>
    </p:extLst>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fld id="{5D3DA26C-6B63-49B3-AD9F-F13B143260BF}" type="datetime1">
              <a:rPr lang="en-US" smtClean="0"/>
              <a:t>12/2/2014</a:t>
            </a:fld>
            <a:endParaRPr lang="en-US" dirty="0"/>
          </a:p>
        </p:txBody>
      </p:sp>
      <p:sp>
        <p:nvSpPr>
          <p:cNvPr id="3" name="Slide Number Placeholder 2"/>
          <p:cNvSpPr>
            <a:spLocks noGrp="1"/>
          </p:cNvSpPr>
          <p:nvPr>
            <p:ph type="sldNum" sz="quarter" idx="12"/>
          </p:nvPr>
        </p:nvSpPr>
        <p:spPr/>
        <p:txBody>
          <a:bodyPr/>
          <a:lstStyle/>
          <a:p>
            <a:pPr>
              <a:defRPr/>
            </a:pPr>
            <a:fld id="{9C10EB89-1475-4332-AC66-2657F847E4F2}" type="slidenum">
              <a:rPr lang="en-US" smtClean="0"/>
              <a:pPr>
                <a:defRPr/>
              </a:pPr>
              <a:t>72</a:t>
            </a:fld>
            <a:endParaRPr lang="en-US" dirty="0"/>
          </a:p>
        </p:txBody>
      </p:sp>
      <p:sp>
        <p:nvSpPr>
          <p:cNvPr id="4" name="Content Placeholder 3"/>
          <p:cNvSpPr>
            <a:spLocks noGrp="1"/>
          </p:cNvSpPr>
          <p:nvPr>
            <p:ph sz="quarter" idx="13"/>
          </p:nvPr>
        </p:nvSpPr>
        <p:spPr>
          <a:xfrm>
            <a:off x="0" y="1676400"/>
            <a:ext cx="8610600" cy="3733800"/>
          </a:xfrm>
        </p:spPr>
        <p:txBody>
          <a:bodyPr/>
          <a:lstStyle/>
          <a:p>
            <a:pPr lvl="1"/>
            <a:r>
              <a:rPr lang="en-US" sz="1800" dirty="0"/>
              <a:t>Maintains the Secretary’s ability to amend or expunge a record in the statewide database upon good cause shown and notice to the subjects of the report: (December 31, 2014)</a:t>
            </a:r>
          </a:p>
          <a:p>
            <a:pPr lvl="2"/>
            <a:r>
              <a:rPr lang="en-US" dirty="0"/>
              <a:t>The request must be in writing in a manner prescribed by the department; </a:t>
            </a:r>
          </a:p>
          <a:p>
            <a:pPr lvl="2"/>
            <a:r>
              <a:rPr lang="en-US" dirty="0"/>
              <a:t>For this purpose, good cause includes, but is not limited to:</a:t>
            </a:r>
          </a:p>
          <a:p>
            <a:pPr lvl="3"/>
            <a:r>
              <a:rPr lang="en-US" sz="1800" dirty="0"/>
              <a:t>Newly discovered evidence that an indicated report is inaccurate or is being maintained in a manner inconsistent with the CPSL; or</a:t>
            </a:r>
          </a:p>
          <a:p>
            <a:pPr lvl="3"/>
            <a:r>
              <a:rPr lang="en-US" sz="1800" dirty="0"/>
              <a:t>Determination that the perpetrator in an indicated report of abuse no longer represents a risk of child abuse and that no significant public purpose would be served by continuing to maintain that person’s name on the database.</a:t>
            </a:r>
          </a:p>
          <a:p>
            <a:pPr marL="0" indent="0">
              <a:buNone/>
            </a:pPr>
            <a:endParaRPr lang="en-US" dirty="0"/>
          </a:p>
        </p:txBody>
      </p:sp>
      <p:sp>
        <p:nvSpPr>
          <p:cNvPr id="5" name="Title 4"/>
          <p:cNvSpPr>
            <a:spLocks noGrp="1"/>
          </p:cNvSpPr>
          <p:nvPr>
            <p:ph type="title"/>
          </p:nvPr>
        </p:nvSpPr>
        <p:spPr/>
        <p:txBody>
          <a:bodyPr/>
          <a:lstStyle/>
          <a:p>
            <a:r>
              <a:rPr lang="en-US" sz="1800" dirty="0" smtClean="0"/>
              <a:t>Child </a:t>
            </a:r>
            <a:r>
              <a:rPr lang="en-US" sz="1800" dirty="0"/>
              <a:t>Abuse Appeals (§6341 (A), (B), (C), (C.1)</a:t>
            </a:r>
          </a:p>
        </p:txBody>
      </p:sp>
    </p:spTree>
    <p:extLst>
      <p:ext uri="{BB962C8B-B14F-4D97-AF65-F5344CB8AC3E}">
        <p14:creationId xmlns:p14="http://schemas.microsoft.com/office/powerpoint/2010/main" val="4276280272"/>
      </p:ext>
    </p:extLst>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fld id="{5D3DA26C-6B63-49B3-AD9F-F13B143260BF}" type="datetime1">
              <a:rPr lang="en-US" smtClean="0"/>
              <a:t>12/2/2014</a:t>
            </a:fld>
            <a:endParaRPr lang="en-US" dirty="0"/>
          </a:p>
        </p:txBody>
      </p:sp>
      <p:sp>
        <p:nvSpPr>
          <p:cNvPr id="3" name="Slide Number Placeholder 2"/>
          <p:cNvSpPr>
            <a:spLocks noGrp="1"/>
          </p:cNvSpPr>
          <p:nvPr>
            <p:ph type="sldNum" sz="quarter" idx="12"/>
          </p:nvPr>
        </p:nvSpPr>
        <p:spPr/>
        <p:txBody>
          <a:bodyPr/>
          <a:lstStyle/>
          <a:p>
            <a:pPr>
              <a:defRPr/>
            </a:pPr>
            <a:fld id="{9C10EB89-1475-4332-AC66-2657F847E4F2}" type="slidenum">
              <a:rPr lang="en-US" smtClean="0"/>
              <a:pPr>
                <a:defRPr/>
              </a:pPr>
              <a:t>73</a:t>
            </a:fld>
            <a:endParaRPr lang="en-US" dirty="0"/>
          </a:p>
        </p:txBody>
      </p:sp>
      <p:sp>
        <p:nvSpPr>
          <p:cNvPr id="4" name="Content Placeholder 3"/>
          <p:cNvSpPr>
            <a:spLocks noGrp="1"/>
          </p:cNvSpPr>
          <p:nvPr>
            <p:ph sz="quarter" idx="13"/>
          </p:nvPr>
        </p:nvSpPr>
        <p:spPr>
          <a:xfrm>
            <a:off x="0" y="1828800"/>
            <a:ext cx="8686800" cy="3657600"/>
          </a:xfrm>
        </p:spPr>
        <p:txBody>
          <a:bodyPr/>
          <a:lstStyle/>
          <a:p>
            <a:pPr lvl="1"/>
            <a:r>
              <a:rPr lang="en-US" dirty="0"/>
              <a:t>Any person named as a perpetrator of child abuse within 90 days of being notified of the status of the report may request an administrative review by the Secretary or designee or may appeal and request a hearing before the Bureau of Hearing and Appeals:</a:t>
            </a:r>
          </a:p>
          <a:p>
            <a:pPr lvl="2"/>
            <a:r>
              <a:rPr lang="en-US" sz="2000" dirty="0"/>
              <a:t>This request must be in writing in a manner prescribed by the department. </a:t>
            </a:r>
          </a:p>
          <a:p>
            <a:pPr lvl="2"/>
            <a:r>
              <a:rPr lang="en-US" sz="2000" dirty="0"/>
              <a:t>This amendment extends the length of time that a person named a perpetrator child abuse has to request an amendment to or expunction of the report because is it inaccurate or is being maintained in a manner inconsistent with the CPSL from 45 to 90 days.</a:t>
            </a:r>
          </a:p>
          <a:p>
            <a:pPr marL="0" indent="0">
              <a:buNone/>
            </a:pPr>
            <a:endParaRPr lang="en-US" dirty="0"/>
          </a:p>
        </p:txBody>
      </p:sp>
      <p:sp>
        <p:nvSpPr>
          <p:cNvPr id="5" name="Title 4"/>
          <p:cNvSpPr>
            <a:spLocks noGrp="1"/>
          </p:cNvSpPr>
          <p:nvPr>
            <p:ph type="title"/>
          </p:nvPr>
        </p:nvSpPr>
        <p:spPr/>
        <p:txBody>
          <a:bodyPr/>
          <a:lstStyle/>
          <a:p>
            <a:r>
              <a:rPr lang="en-US" sz="1800" dirty="0"/>
              <a:t>Child Abuse Appeals (§6341 (A), (B), (C), (C.1)</a:t>
            </a:r>
          </a:p>
        </p:txBody>
      </p:sp>
    </p:spTree>
    <p:extLst>
      <p:ext uri="{BB962C8B-B14F-4D97-AF65-F5344CB8AC3E}">
        <p14:creationId xmlns:p14="http://schemas.microsoft.com/office/powerpoint/2010/main" val="2577555800"/>
      </p:ext>
    </p:extLst>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fld id="{5D3DA26C-6B63-49B3-AD9F-F13B143260BF}" type="datetime1">
              <a:rPr lang="en-US" smtClean="0"/>
              <a:t>12/2/2014</a:t>
            </a:fld>
            <a:endParaRPr lang="en-US" dirty="0"/>
          </a:p>
        </p:txBody>
      </p:sp>
      <p:sp>
        <p:nvSpPr>
          <p:cNvPr id="3" name="Slide Number Placeholder 2"/>
          <p:cNvSpPr>
            <a:spLocks noGrp="1"/>
          </p:cNvSpPr>
          <p:nvPr>
            <p:ph type="sldNum" sz="quarter" idx="12"/>
          </p:nvPr>
        </p:nvSpPr>
        <p:spPr/>
        <p:txBody>
          <a:bodyPr/>
          <a:lstStyle/>
          <a:p>
            <a:pPr>
              <a:defRPr/>
            </a:pPr>
            <a:fld id="{9C10EB89-1475-4332-AC66-2657F847E4F2}" type="slidenum">
              <a:rPr lang="en-US" smtClean="0"/>
              <a:pPr>
                <a:defRPr/>
              </a:pPr>
              <a:t>74</a:t>
            </a:fld>
            <a:endParaRPr lang="en-US" dirty="0"/>
          </a:p>
        </p:txBody>
      </p:sp>
      <p:sp>
        <p:nvSpPr>
          <p:cNvPr id="4" name="Content Placeholder 3"/>
          <p:cNvSpPr>
            <a:spLocks noGrp="1"/>
          </p:cNvSpPr>
          <p:nvPr>
            <p:ph sz="quarter" idx="13"/>
          </p:nvPr>
        </p:nvSpPr>
        <p:spPr>
          <a:xfrm>
            <a:off x="76200" y="1905000"/>
            <a:ext cx="8610600" cy="3733800"/>
          </a:xfrm>
        </p:spPr>
        <p:txBody>
          <a:bodyPr/>
          <a:lstStyle/>
          <a:p>
            <a:pPr lvl="1"/>
            <a:r>
              <a:rPr lang="en-US" dirty="0"/>
              <a:t>Notice related to decisions made pursuant to good cause shown or administrative review must be sent within 60 days of receipt of the request. </a:t>
            </a:r>
          </a:p>
          <a:p>
            <a:pPr lvl="1"/>
            <a:r>
              <a:rPr lang="en-US" dirty="0"/>
              <a:t>These amendments clarify that good cause shown requests are limited to indicated reports. Previously, an individual could request a good cause shown review of either an indicated or founded report. </a:t>
            </a:r>
          </a:p>
          <a:p>
            <a:pPr lvl="1"/>
            <a:r>
              <a:rPr lang="en-US" dirty="0"/>
              <a:t>If the Secretary grants a request for good cause shown or as a result of the administrative review, the appropriate county, law enforcement and all subjects will be notified and the county agency or any subject of the report may file an administrative appeal with the secretary within 90 days. </a:t>
            </a:r>
          </a:p>
          <a:p>
            <a:pPr marL="0" indent="0">
              <a:buNone/>
            </a:pPr>
            <a:endParaRPr lang="en-US" dirty="0"/>
          </a:p>
        </p:txBody>
      </p:sp>
      <p:sp>
        <p:nvSpPr>
          <p:cNvPr id="5" name="Title 4"/>
          <p:cNvSpPr>
            <a:spLocks noGrp="1"/>
          </p:cNvSpPr>
          <p:nvPr>
            <p:ph type="title"/>
          </p:nvPr>
        </p:nvSpPr>
        <p:spPr/>
        <p:txBody>
          <a:bodyPr/>
          <a:lstStyle/>
          <a:p>
            <a:r>
              <a:rPr lang="en-US" sz="1800" dirty="0"/>
              <a:t>Child Abuse Appeals (§6341 (A), (B), (C), (C.1)</a:t>
            </a:r>
          </a:p>
        </p:txBody>
      </p:sp>
    </p:spTree>
    <p:extLst>
      <p:ext uri="{BB962C8B-B14F-4D97-AF65-F5344CB8AC3E}">
        <p14:creationId xmlns:p14="http://schemas.microsoft.com/office/powerpoint/2010/main" val="2063980063"/>
      </p:ext>
    </p:extLst>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fld id="{5D3DA26C-6B63-49B3-AD9F-F13B143260BF}" type="datetime1">
              <a:rPr lang="en-US" smtClean="0"/>
              <a:t>12/2/2014</a:t>
            </a:fld>
            <a:endParaRPr lang="en-US" dirty="0"/>
          </a:p>
        </p:txBody>
      </p:sp>
      <p:sp>
        <p:nvSpPr>
          <p:cNvPr id="3" name="Slide Number Placeholder 2"/>
          <p:cNvSpPr>
            <a:spLocks noGrp="1"/>
          </p:cNvSpPr>
          <p:nvPr>
            <p:ph type="sldNum" sz="quarter" idx="12"/>
          </p:nvPr>
        </p:nvSpPr>
        <p:spPr/>
        <p:txBody>
          <a:bodyPr/>
          <a:lstStyle/>
          <a:p>
            <a:pPr>
              <a:defRPr/>
            </a:pPr>
            <a:fld id="{9C10EB89-1475-4332-AC66-2657F847E4F2}" type="slidenum">
              <a:rPr lang="en-US" smtClean="0"/>
              <a:pPr>
                <a:defRPr/>
              </a:pPr>
              <a:t>75</a:t>
            </a:fld>
            <a:endParaRPr lang="en-US" dirty="0"/>
          </a:p>
        </p:txBody>
      </p:sp>
      <p:sp>
        <p:nvSpPr>
          <p:cNvPr id="4" name="Content Placeholder 3"/>
          <p:cNvSpPr>
            <a:spLocks noGrp="1"/>
          </p:cNvSpPr>
          <p:nvPr>
            <p:ph sz="quarter" idx="13"/>
          </p:nvPr>
        </p:nvSpPr>
        <p:spPr>
          <a:xfrm>
            <a:off x="76200" y="1524000"/>
            <a:ext cx="8686800" cy="4724400"/>
          </a:xfrm>
        </p:spPr>
        <p:txBody>
          <a:bodyPr/>
          <a:lstStyle/>
          <a:p>
            <a:pPr lvl="1"/>
            <a:r>
              <a:rPr lang="en-US" dirty="0"/>
              <a:t>A perpetrator of child abuse or a school employee may request a hearing on the basis that the report is inaccurate or being maintained inconsistent with the CPSL, if the secretary does not grant the request under an administrative review or does not provide notice within 30 days of the request. This request must be made within 90 days of the notice of results of the investigation. </a:t>
            </a:r>
          </a:p>
          <a:p>
            <a:pPr lvl="1"/>
            <a:r>
              <a:rPr lang="en-US" dirty="0"/>
              <a:t>The burden of proof remains with the county agency.</a:t>
            </a:r>
          </a:p>
          <a:p>
            <a:pPr lvl="1"/>
            <a:r>
              <a:rPr lang="en-US" dirty="0"/>
              <a:t>Specifies that founded reports will only be expunged when the perpetrator provides a court order that indicates that the underlying adjudication which was the basis of the founded report has been reversed or vacated. </a:t>
            </a:r>
            <a:endParaRPr lang="en-US" sz="1600" dirty="0"/>
          </a:p>
          <a:p>
            <a:pPr lvl="1"/>
            <a:endParaRPr lang="en-US" sz="1600" dirty="0" smtClean="0"/>
          </a:p>
          <a:p>
            <a:pPr marL="457200" lvl="1" indent="0">
              <a:buNone/>
            </a:pPr>
            <a:endParaRPr lang="en-US" sz="1600" dirty="0"/>
          </a:p>
          <a:p>
            <a:pPr lvl="1">
              <a:buNone/>
            </a:pPr>
            <a:r>
              <a:rPr lang="en-US" sz="1600" dirty="0"/>
              <a:t>Effective December 31, 2014</a:t>
            </a:r>
            <a:endParaRPr lang="en-US" dirty="0"/>
          </a:p>
          <a:p>
            <a:pPr marL="0" indent="0">
              <a:buNone/>
            </a:pPr>
            <a:endParaRPr lang="en-US" dirty="0"/>
          </a:p>
        </p:txBody>
      </p:sp>
      <p:sp>
        <p:nvSpPr>
          <p:cNvPr id="5" name="Title 4"/>
          <p:cNvSpPr>
            <a:spLocks noGrp="1"/>
          </p:cNvSpPr>
          <p:nvPr>
            <p:ph type="title"/>
          </p:nvPr>
        </p:nvSpPr>
        <p:spPr/>
        <p:txBody>
          <a:bodyPr/>
          <a:lstStyle/>
          <a:p>
            <a:r>
              <a:rPr lang="en-US" sz="1800" dirty="0"/>
              <a:t>Child Abuse Appeals (§6341 (A), (B), (C), (C.1)</a:t>
            </a:r>
          </a:p>
        </p:txBody>
      </p:sp>
    </p:spTree>
    <p:extLst>
      <p:ext uri="{BB962C8B-B14F-4D97-AF65-F5344CB8AC3E}">
        <p14:creationId xmlns:p14="http://schemas.microsoft.com/office/powerpoint/2010/main" val="474796054"/>
      </p:ext>
    </p:extLst>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fld id="{5D3DA26C-6B63-49B3-AD9F-F13B143260BF}" type="datetime1">
              <a:rPr lang="en-US" smtClean="0"/>
              <a:t>12/2/2014</a:t>
            </a:fld>
            <a:endParaRPr lang="en-US" dirty="0"/>
          </a:p>
        </p:txBody>
      </p:sp>
      <p:sp>
        <p:nvSpPr>
          <p:cNvPr id="3" name="Slide Number Placeholder 2"/>
          <p:cNvSpPr>
            <a:spLocks noGrp="1"/>
          </p:cNvSpPr>
          <p:nvPr>
            <p:ph type="sldNum" sz="quarter" idx="12"/>
          </p:nvPr>
        </p:nvSpPr>
        <p:spPr/>
        <p:txBody>
          <a:bodyPr/>
          <a:lstStyle/>
          <a:p>
            <a:pPr>
              <a:defRPr/>
            </a:pPr>
            <a:fld id="{9C10EB89-1475-4332-AC66-2657F847E4F2}" type="slidenum">
              <a:rPr lang="en-US" smtClean="0"/>
              <a:pPr>
                <a:defRPr/>
              </a:pPr>
              <a:t>76</a:t>
            </a:fld>
            <a:endParaRPr lang="en-US" dirty="0"/>
          </a:p>
        </p:txBody>
      </p:sp>
      <p:sp>
        <p:nvSpPr>
          <p:cNvPr id="4" name="Content Placeholder 3"/>
          <p:cNvSpPr>
            <a:spLocks noGrp="1"/>
          </p:cNvSpPr>
          <p:nvPr>
            <p:ph sz="quarter" idx="13"/>
          </p:nvPr>
        </p:nvSpPr>
        <p:spPr>
          <a:xfrm>
            <a:off x="457200" y="1295400"/>
            <a:ext cx="8153400" cy="4724400"/>
          </a:xfrm>
        </p:spPr>
        <p:txBody>
          <a:bodyPr/>
          <a:lstStyle/>
          <a:p>
            <a:pPr lvl="0"/>
            <a:r>
              <a:rPr lang="en-US" sz="1600" dirty="0"/>
              <a:t>Emphasizes that persons shall have a right to a timely hearing consistent with the provisions above:</a:t>
            </a:r>
          </a:p>
          <a:p>
            <a:pPr lvl="1"/>
            <a:r>
              <a:rPr lang="en-US" sz="1600" dirty="0"/>
              <a:t>Hearings must be scheduled within ten days of receipt of the appeal;</a:t>
            </a:r>
          </a:p>
          <a:p>
            <a:pPr lvl="1"/>
            <a:r>
              <a:rPr lang="en-US" sz="1600" dirty="0"/>
              <a:t>Reasonable efforts must be made to coordinate the hearing date with the appellee and the appellant;</a:t>
            </a:r>
          </a:p>
          <a:p>
            <a:pPr lvl="1"/>
            <a:r>
              <a:rPr lang="en-US" sz="1600" dirty="0"/>
              <a:t>Proceedings before the Bureau of Hearings and Appeals must commence within 90 days of the scheduling order unless all parties have agreed to a continuance;</a:t>
            </a:r>
          </a:p>
          <a:p>
            <a:pPr lvl="1"/>
            <a:r>
              <a:rPr lang="en-US" sz="1600" dirty="0"/>
              <a:t>Proceedings and hearings must be scheduled on consecutive days when possible, but when not possible the proceeding or hearing must be concluded no later than 30 days from the day it commenced;</a:t>
            </a:r>
          </a:p>
          <a:p>
            <a:pPr lvl="1"/>
            <a:r>
              <a:rPr lang="en-US" sz="1600" dirty="0"/>
              <a:t>The department or the county agency shall provide the person requesting the appeal with evidence gathered during the investigation within its possession, that is relevant to the child abuse determination, subject to §§ 6339 (relating to confidential reports) and 6340 (relating to release of information in confidential reports); </a:t>
            </a:r>
          </a:p>
          <a:p>
            <a:pPr lvl="1"/>
            <a:r>
              <a:rPr lang="en-US" sz="1600" dirty="0"/>
              <a:t>The department or the county agency bears the burden of proof by substantial evidence that the report should remain on the database;</a:t>
            </a:r>
          </a:p>
          <a:p>
            <a:pPr marL="0" indent="0">
              <a:buNone/>
            </a:pPr>
            <a:endParaRPr lang="en-US" dirty="0"/>
          </a:p>
        </p:txBody>
      </p:sp>
      <p:sp>
        <p:nvSpPr>
          <p:cNvPr id="5" name="Title 4"/>
          <p:cNvSpPr>
            <a:spLocks noGrp="1"/>
          </p:cNvSpPr>
          <p:nvPr>
            <p:ph type="title"/>
          </p:nvPr>
        </p:nvSpPr>
        <p:spPr/>
        <p:txBody>
          <a:bodyPr/>
          <a:lstStyle/>
          <a:p>
            <a:r>
              <a:rPr lang="en-US" sz="1800" dirty="0"/>
              <a:t>Child Abuse Appeals (§6341 (C.2) and (G))</a:t>
            </a:r>
          </a:p>
        </p:txBody>
      </p:sp>
    </p:spTree>
    <p:extLst>
      <p:ext uri="{BB962C8B-B14F-4D97-AF65-F5344CB8AC3E}">
        <p14:creationId xmlns:p14="http://schemas.microsoft.com/office/powerpoint/2010/main" val="2185747847"/>
      </p:ext>
    </p:extLst>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fld id="{5D3DA26C-6B63-49B3-AD9F-F13B143260BF}" type="datetime1">
              <a:rPr lang="en-US" smtClean="0"/>
              <a:t>12/2/2014</a:t>
            </a:fld>
            <a:endParaRPr lang="en-US" dirty="0"/>
          </a:p>
        </p:txBody>
      </p:sp>
      <p:sp>
        <p:nvSpPr>
          <p:cNvPr id="3" name="Slide Number Placeholder 2"/>
          <p:cNvSpPr>
            <a:spLocks noGrp="1"/>
          </p:cNvSpPr>
          <p:nvPr>
            <p:ph type="sldNum" sz="quarter" idx="12"/>
          </p:nvPr>
        </p:nvSpPr>
        <p:spPr/>
        <p:txBody>
          <a:bodyPr/>
          <a:lstStyle/>
          <a:p>
            <a:pPr>
              <a:defRPr/>
            </a:pPr>
            <a:fld id="{9C10EB89-1475-4332-AC66-2657F847E4F2}" type="slidenum">
              <a:rPr lang="en-US" smtClean="0"/>
              <a:pPr>
                <a:defRPr/>
              </a:pPr>
              <a:t>77</a:t>
            </a:fld>
            <a:endParaRPr lang="en-US" dirty="0"/>
          </a:p>
        </p:txBody>
      </p:sp>
      <p:sp>
        <p:nvSpPr>
          <p:cNvPr id="4" name="Content Placeholder 3"/>
          <p:cNvSpPr>
            <a:spLocks noGrp="1"/>
          </p:cNvSpPr>
          <p:nvPr>
            <p:ph sz="quarter" idx="13"/>
          </p:nvPr>
        </p:nvSpPr>
        <p:spPr>
          <a:xfrm>
            <a:off x="152400" y="1828800"/>
            <a:ext cx="8534400" cy="3657600"/>
          </a:xfrm>
        </p:spPr>
        <p:txBody>
          <a:bodyPr/>
          <a:lstStyle/>
          <a:p>
            <a:pPr lvl="1"/>
            <a:r>
              <a:rPr lang="en-US" dirty="0"/>
              <a:t>The decision must be entered, filed and served upon the parties within 45 days of the conclusion of the proceeding or hearing unless an order is entered showing good cause for an extension;</a:t>
            </a:r>
          </a:p>
          <a:p>
            <a:pPr lvl="1"/>
            <a:r>
              <a:rPr lang="en-US" dirty="0"/>
              <a:t>No decision may be delayed more than 60 days from the conclusion of the proceeding or hearing;</a:t>
            </a:r>
          </a:p>
          <a:p>
            <a:pPr lvl="1"/>
            <a:r>
              <a:rPr lang="en-US" dirty="0"/>
              <a:t>Notices regarding the results are provided to:</a:t>
            </a:r>
          </a:p>
          <a:p>
            <a:pPr lvl="2"/>
            <a:r>
              <a:rPr lang="en-US" sz="2000" dirty="0"/>
              <a:t>Statewide database:</a:t>
            </a:r>
          </a:p>
          <a:p>
            <a:pPr lvl="2"/>
            <a:r>
              <a:rPr lang="en-US" sz="2000" dirty="0"/>
              <a:t>Appropriate county agency;</a:t>
            </a:r>
          </a:p>
          <a:p>
            <a:pPr lvl="2"/>
            <a:r>
              <a:rPr lang="en-US" sz="2000" dirty="0"/>
              <a:t>Appropriate law enforcement officials; and</a:t>
            </a:r>
          </a:p>
          <a:p>
            <a:pPr lvl="2"/>
            <a:r>
              <a:rPr lang="en-US" sz="2000" dirty="0"/>
              <a:t>All subjects of the report, except the abused child.</a:t>
            </a:r>
          </a:p>
          <a:p>
            <a:pPr marL="0" indent="0">
              <a:buNone/>
            </a:pPr>
            <a:endParaRPr lang="en-US" dirty="0"/>
          </a:p>
        </p:txBody>
      </p:sp>
      <p:sp>
        <p:nvSpPr>
          <p:cNvPr id="5" name="Title 4"/>
          <p:cNvSpPr>
            <a:spLocks noGrp="1"/>
          </p:cNvSpPr>
          <p:nvPr>
            <p:ph type="title"/>
          </p:nvPr>
        </p:nvSpPr>
        <p:spPr/>
        <p:txBody>
          <a:bodyPr/>
          <a:lstStyle/>
          <a:p>
            <a:r>
              <a:rPr lang="en-US" sz="2000" dirty="0"/>
              <a:t>Child Abuse Appeals (§6341 (C.2) and (G))</a:t>
            </a:r>
          </a:p>
        </p:txBody>
      </p:sp>
    </p:spTree>
    <p:extLst>
      <p:ext uri="{BB962C8B-B14F-4D97-AF65-F5344CB8AC3E}">
        <p14:creationId xmlns:p14="http://schemas.microsoft.com/office/powerpoint/2010/main" val="2188443227"/>
      </p:ext>
    </p:extLst>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fld id="{5D3DA26C-6B63-49B3-AD9F-F13B143260BF}" type="datetime1">
              <a:rPr lang="en-US" smtClean="0"/>
              <a:t>12/2/2014</a:t>
            </a:fld>
            <a:endParaRPr lang="en-US" dirty="0"/>
          </a:p>
        </p:txBody>
      </p:sp>
      <p:sp>
        <p:nvSpPr>
          <p:cNvPr id="3" name="Slide Number Placeholder 2"/>
          <p:cNvSpPr>
            <a:spLocks noGrp="1"/>
          </p:cNvSpPr>
          <p:nvPr>
            <p:ph type="sldNum" sz="quarter" idx="12"/>
          </p:nvPr>
        </p:nvSpPr>
        <p:spPr/>
        <p:txBody>
          <a:bodyPr/>
          <a:lstStyle/>
          <a:p>
            <a:pPr>
              <a:defRPr/>
            </a:pPr>
            <a:fld id="{9C10EB89-1475-4332-AC66-2657F847E4F2}" type="slidenum">
              <a:rPr lang="en-US" smtClean="0"/>
              <a:pPr>
                <a:defRPr/>
              </a:pPr>
              <a:t>78</a:t>
            </a:fld>
            <a:endParaRPr lang="en-US" dirty="0"/>
          </a:p>
        </p:txBody>
      </p:sp>
      <p:sp>
        <p:nvSpPr>
          <p:cNvPr id="4" name="Content Placeholder 3"/>
          <p:cNvSpPr>
            <a:spLocks noGrp="1"/>
          </p:cNvSpPr>
          <p:nvPr>
            <p:ph sz="quarter" idx="13"/>
          </p:nvPr>
        </p:nvSpPr>
        <p:spPr>
          <a:xfrm>
            <a:off x="457200" y="1295400"/>
            <a:ext cx="8153400" cy="4724400"/>
          </a:xfrm>
        </p:spPr>
        <p:txBody>
          <a:bodyPr/>
          <a:lstStyle/>
          <a:p>
            <a:pPr lvl="0">
              <a:spcAft>
                <a:spcPts val="600"/>
              </a:spcAft>
            </a:pPr>
            <a:r>
              <a:rPr lang="en-US" dirty="0"/>
              <a:t>Parties to a proceeding or hearing before the Bureau of Hearings and Appeals have 15 calendar days from the mailing date of the final order to request reconsideration by the secretary or to appeal to Commonwealth Court.</a:t>
            </a:r>
          </a:p>
          <a:p>
            <a:pPr lvl="0">
              <a:spcAft>
                <a:spcPts val="600"/>
              </a:spcAft>
            </a:pPr>
            <a:r>
              <a:rPr lang="en-US" dirty="0"/>
              <a:t>Parties have 30 days from mailing date of the final order from the Bureau of Hearings and Appeals to perfect an appeal to Commonwealth Court.</a:t>
            </a:r>
          </a:p>
          <a:p>
            <a:pPr lvl="0">
              <a:spcAft>
                <a:spcPts val="600"/>
              </a:spcAft>
            </a:pPr>
            <a:r>
              <a:rPr lang="en-US" dirty="0"/>
              <a:t>The filing for reconsideration does not toll these 30 days.</a:t>
            </a:r>
          </a:p>
          <a:p>
            <a:pPr lvl="0">
              <a:spcAft>
                <a:spcPts val="600"/>
              </a:spcAft>
            </a:pPr>
            <a:endParaRPr lang="en-US" dirty="0"/>
          </a:p>
          <a:p>
            <a:pPr marL="0" lvl="0" indent="0">
              <a:spcAft>
                <a:spcPts val="600"/>
              </a:spcAft>
              <a:buNone/>
            </a:pPr>
            <a:r>
              <a:rPr lang="en-US" dirty="0"/>
              <a:t>Effective December 31, </a:t>
            </a:r>
            <a:r>
              <a:rPr lang="en-US" dirty="0" smtClean="0"/>
              <a:t>2014</a:t>
            </a:r>
            <a:endParaRPr lang="en-US" dirty="0"/>
          </a:p>
        </p:txBody>
      </p:sp>
      <p:sp>
        <p:nvSpPr>
          <p:cNvPr id="5" name="Title 4"/>
          <p:cNvSpPr>
            <a:spLocks noGrp="1"/>
          </p:cNvSpPr>
          <p:nvPr>
            <p:ph type="title"/>
          </p:nvPr>
        </p:nvSpPr>
        <p:spPr/>
        <p:txBody>
          <a:bodyPr/>
          <a:lstStyle/>
          <a:p>
            <a:r>
              <a:rPr lang="en-US" sz="2000" dirty="0"/>
              <a:t>Child Abuse Appeals (§6341 (C.2) and (G))</a:t>
            </a:r>
          </a:p>
        </p:txBody>
      </p:sp>
    </p:spTree>
    <p:extLst>
      <p:ext uri="{BB962C8B-B14F-4D97-AF65-F5344CB8AC3E}">
        <p14:creationId xmlns:p14="http://schemas.microsoft.com/office/powerpoint/2010/main" val="1353712394"/>
      </p:ext>
    </p:extLst>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fld id="{5D3DA26C-6B63-49B3-AD9F-F13B143260BF}" type="datetime1">
              <a:rPr lang="en-US" smtClean="0"/>
              <a:t>12/2/2014</a:t>
            </a:fld>
            <a:endParaRPr lang="en-US" dirty="0"/>
          </a:p>
        </p:txBody>
      </p:sp>
      <p:sp>
        <p:nvSpPr>
          <p:cNvPr id="3" name="Slide Number Placeholder 2"/>
          <p:cNvSpPr>
            <a:spLocks noGrp="1"/>
          </p:cNvSpPr>
          <p:nvPr>
            <p:ph type="sldNum" sz="quarter" idx="12"/>
          </p:nvPr>
        </p:nvSpPr>
        <p:spPr/>
        <p:txBody>
          <a:bodyPr/>
          <a:lstStyle/>
          <a:p>
            <a:pPr>
              <a:defRPr/>
            </a:pPr>
            <a:fld id="{9C10EB89-1475-4332-AC66-2657F847E4F2}" type="slidenum">
              <a:rPr lang="en-US" smtClean="0"/>
              <a:pPr>
                <a:defRPr/>
              </a:pPr>
              <a:t>79</a:t>
            </a:fld>
            <a:endParaRPr lang="en-US" dirty="0"/>
          </a:p>
        </p:txBody>
      </p:sp>
      <p:sp>
        <p:nvSpPr>
          <p:cNvPr id="4" name="Content Placeholder 3"/>
          <p:cNvSpPr>
            <a:spLocks noGrp="1"/>
          </p:cNvSpPr>
          <p:nvPr>
            <p:ph sz="quarter" idx="13"/>
          </p:nvPr>
        </p:nvSpPr>
        <p:spPr>
          <a:xfrm>
            <a:off x="457200" y="1295400"/>
            <a:ext cx="8153400" cy="4724400"/>
          </a:xfrm>
        </p:spPr>
        <p:txBody>
          <a:bodyPr/>
          <a:lstStyle/>
          <a:p>
            <a:pPr lvl="0"/>
            <a:r>
              <a:rPr lang="en-US" sz="1400" dirty="0"/>
              <a:t>Mandates the expunction from the statewide database of the name of a perpetrator in an indicated report of child abuse who was under the age of 18 when they committed the child abuse:</a:t>
            </a:r>
          </a:p>
          <a:p>
            <a:pPr lvl="2"/>
            <a:r>
              <a:rPr lang="en-US" sz="1400" dirty="0"/>
              <a:t>When the individual reaches the age of 21; or </a:t>
            </a:r>
          </a:p>
          <a:p>
            <a:pPr lvl="2"/>
            <a:r>
              <a:rPr lang="en-US" sz="1400" dirty="0"/>
              <a:t>Five years has elapsed since their name was added to the database, whichever is later, if:</a:t>
            </a:r>
          </a:p>
          <a:p>
            <a:pPr lvl="3"/>
            <a:r>
              <a:rPr lang="en-US" sz="1400" dirty="0"/>
              <a:t>The individual has:</a:t>
            </a:r>
          </a:p>
          <a:p>
            <a:pPr lvl="4"/>
            <a:r>
              <a:rPr lang="en-US" sz="1400" dirty="0"/>
              <a:t>Not been named as the perpetrator in any subsequent indicated report of child abuse and is not the subject of a pending child abuse investigation.</a:t>
            </a:r>
          </a:p>
          <a:p>
            <a:pPr lvl="4"/>
            <a:r>
              <a:rPr lang="en-US" sz="1400" dirty="0"/>
              <a:t>Never been convicted or adjudicated delinquent by a court for an offense under § 6344(c) (relating to grounds for denying employment) and no proceeding is pending seeking a conviction or adjudication.</a:t>
            </a:r>
          </a:p>
          <a:p>
            <a:pPr lvl="4"/>
            <a:r>
              <a:rPr lang="en-US" sz="1400" dirty="0"/>
              <a:t>The child abuse did not involve the use of a deadly weapon as defined under 18 </a:t>
            </a:r>
            <a:r>
              <a:rPr lang="en-US" sz="1400" dirty="0" err="1"/>
              <a:t>Pa.C.S</a:t>
            </a:r>
            <a:r>
              <a:rPr lang="en-US" sz="1400" dirty="0"/>
              <a:t>. § 2301 (relating to definitions):</a:t>
            </a:r>
          </a:p>
          <a:p>
            <a:pPr lvl="5"/>
            <a:r>
              <a:rPr lang="en-US" sz="1400" dirty="0"/>
              <a:t>Any firearm, whether loaded or unloaded, or any device designed as a weapon and capable of producing death or serious bodily injury, or any other device or instrumentality which, in the manner in which it is used or intended to be used, is calculated or likely to produce death or serious bodily injury.</a:t>
            </a:r>
          </a:p>
          <a:p>
            <a:endParaRPr lang="en-US" dirty="0"/>
          </a:p>
        </p:txBody>
      </p:sp>
      <p:sp>
        <p:nvSpPr>
          <p:cNvPr id="5" name="Title 4"/>
          <p:cNvSpPr>
            <a:spLocks noGrp="1"/>
          </p:cNvSpPr>
          <p:nvPr>
            <p:ph type="title"/>
          </p:nvPr>
        </p:nvSpPr>
        <p:spPr/>
        <p:txBody>
          <a:bodyPr/>
          <a:lstStyle/>
          <a:p>
            <a:r>
              <a:rPr lang="en-US" sz="2000" dirty="0" smtClean="0"/>
              <a:t>Expunction </a:t>
            </a:r>
            <a:r>
              <a:rPr lang="en-US" sz="2000" dirty="0"/>
              <a:t>for Minor Perpetrators (§6338.1)</a:t>
            </a:r>
          </a:p>
        </p:txBody>
      </p:sp>
    </p:spTree>
    <p:extLst>
      <p:ext uri="{BB962C8B-B14F-4D97-AF65-F5344CB8AC3E}">
        <p14:creationId xmlns:p14="http://schemas.microsoft.com/office/powerpoint/2010/main" val="87594913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fld id="{5D3DA26C-6B63-49B3-AD9F-F13B143260BF}" type="datetime1">
              <a:rPr lang="en-US" smtClean="0"/>
              <a:t>12/2/2014</a:t>
            </a:fld>
            <a:endParaRPr lang="en-US" dirty="0"/>
          </a:p>
        </p:txBody>
      </p:sp>
      <p:sp>
        <p:nvSpPr>
          <p:cNvPr id="3" name="Slide Number Placeholder 2"/>
          <p:cNvSpPr>
            <a:spLocks noGrp="1"/>
          </p:cNvSpPr>
          <p:nvPr>
            <p:ph type="sldNum" sz="quarter" idx="12"/>
          </p:nvPr>
        </p:nvSpPr>
        <p:spPr/>
        <p:txBody>
          <a:bodyPr/>
          <a:lstStyle/>
          <a:p>
            <a:pPr>
              <a:defRPr/>
            </a:pPr>
            <a:fld id="{9C10EB89-1475-4332-AC66-2657F847E4F2}" type="slidenum">
              <a:rPr lang="en-US" smtClean="0"/>
              <a:pPr>
                <a:defRPr/>
              </a:pPr>
              <a:t>8</a:t>
            </a:fld>
            <a:endParaRPr lang="en-US" dirty="0"/>
          </a:p>
        </p:txBody>
      </p:sp>
      <p:sp>
        <p:nvSpPr>
          <p:cNvPr id="4" name="Content Placeholder 3"/>
          <p:cNvSpPr>
            <a:spLocks noGrp="1"/>
          </p:cNvSpPr>
          <p:nvPr>
            <p:ph sz="quarter" idx="13"/>
          </p:nvPr>
        </p:nvSpPr>
        <p:spPr/>
        <p:txBody>
          <a:bodyPr/>
          <a:lstStyle/>
          <a:p>
            <a:endParaRPr lang="en-US" sz="2000" dirty="0" smtClean="0"/>
          </a:p>
          <a:p>
            <a:r>
              <a:rPr lang="en-US" sz="2000" dirty="0" smtClean="0"/>
              <a:t>Ensure </a:t>
            </a:r>
            <a:r>
              <a:rPr lang="en-US" sz="2000" dirty="0"/>
              <a:t>the timely and consistent implementation of these amendments across Pennsylvania to support the identification, investigation/assessment of and response to reports of suspected child abuse and general protective services. </a:t>
            </a:r>
          </a:p>
          <a:p>
            <a:endParaRPr lang="en-US" sz="2000" dirty="0"/>
          </a:p>
          <a:p>
            <a:r>
              <a:rPr lang="en-US" sz="2000" dirty="0"/>
              <a:t>Role Clarification</a:t>
            </a:r>
          </a:p>
          <a:p>
            <a:pPr lvl="1"/>
            <a:r>
              <a:rPr lang="en-US" dirty="0"/>
              <a:t>A fresh approach and willingness to think openly and constructively.</a:t>
            </a:r>
          </a:p>
          <a:p>
            <a:pPr lvl="1"/>
            <a:r>
              <a:rPr lang="en-US" dirty="0"/>
              <a:t>Discussion should focus on general policy and implementation guidance and not specific public or private agency experience.</a:t>
            </a:r>
          </a:p>
          <a:p>
            <a:pPr lvl="1"/>
            <a:r>
              <a:rPr lang="en-US" dirty="0"/>
              <a:t>Active and regular participation in the discussions is expected. </a:t>
            </a:r>
          </a:p>
          <a:p>
            <a:pPr marL="0" indent="0">
              <a:buNone/>
            </a:pPr>
            <a:endParaRPr lang="en-US" dirty="0"/>
          </a:p>
        </p:txBody>
      </p:sp>
      <p:sp>
        <p:nvSpPr>
          <p:cNvPr id="5" name="Title 4"/>
          <p:cNvSpPr>
            <a:spLocks noGrp="1"/>
          </p:cNvSpPr>
          <p:nvPr>
            <p:ph type="title"/>
          </p:nvPr>
        </p:nvSpPr>
        <p:spPr/>
        <p:txBody>
          <a:bodyPr/>
          <a:lstStyle/>
          <a:p>
            <a:r>
              <a:rPr lang="en-US" sz="2600" dirty="0">
                <a:solidFill>
                  <a:srgbClr val="FFFFFF"/>
                </a:solidFill>
                <a:latin typeface="Verdana"/>
                <a:ea typeface="ＭＳ Ｐゴシック" pitchFamily="-106" charset="-128"/>
              </a:rPr>
              <a:t>Purpose of the Workgroup</a:t>
            </a:r>
            <a:endParaRPr lang="en-US" dirty="0"/>
          </a:p>
        </p:txBody>
      </p:sp>
    </p:spTree>
    <p:extLst>
      <p:ext uri="{BB962C8B-B14F-4D97-AF65-F5344CB8AC3E}">
        <p14:creationId xmlns:p14="http://schemas.microsoft.com/office/powerpoint/2010/main" val="2581339580"/>
      </p:ext>
    </p:extLst>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fld id="{5D3DA26C-6B63-49B3-AD9F-F13B143260BF}" type="datetime1">
              <a:rPr lang="en-US" smtClean="0"/>
              <a:t>12/2/2014</a:t>
            </a:fld>
            <a:endParaRPr lang="en-US" dirty="0"/>
          </a:p>
        </p:txBody>
      </p:sp>
      <p:sp>
        <p:nvSpPr>
          <p:cNvPr id="3" name="Slide Number Placeholder 2"/>
          <p:cNvSpPr>
            <a:spLocks noGrp="1"/>
          </p:cNvSpPr>
          <p:nvPr>
            <p:ph type="sldNum" sz="quarter" idx="12"/>
          </p:nvPr>
        </p:nvSpPr>
        <p:spPr/>
        <p:txBody>
          <a:bodyPr/>
          <a:lstStyle/>
          <a:p>
            <a:pPr>
              <a:defRPr/>
            </a:pPr>
            <a:fld id="{9C10EB89-1475-4332-AC66-2657F847E4F2}" type="slidenum">
              <a:rPr lang="en-US" smtClean="0"/>
              <a:pPr>
                <a:defRPr/>
              </a:pPr>
              <a:t>80</a:t>
            </a:fld>
            <a:endParaRPr lang="en-US" dirty="0"/>
          </a:p>
        </p:txBody>
      </p:sp>
      <p:sp>
        <p:nvSpPr>
          <p:cNvPr id="4" name="Content Placeholder 3"/>
          <p:cNvSpPr>
            <a:spLocks noGrp="1"/>
          </p:cNvSpPr>
          <p:nvPr>
            <p:ph sz="quarter" idx="13"/>
          </p:nvPr>
        </p:nvSpPr>
        <p:spPr/>
        <p:txBody>
          <a:bodyPr/>
          <a:lstStyle/>
          <a:p>
            <a:r>
              <a:rPr lang="en-US" sz="1300" dirty="0"/>
              <a:t>These provisions do not apply to the following cases:</a:t>
            </a:r>
          </a:p>
          <a:p>
            <a:pPr lvl="1"/>
            <a:r>
              <a:rPr lang="en-US" sz="1300" dirty="0"/>
              <a:t>A perpetrator of a founded report of child abuse;</a:t>
            </a:r>
          </a:p>
          <a:p>
            <a:pPr lvl="1"/>
            <a:r>
              <a:rPr lang="en-US" sz="1300" dirty="0"/>
              <a:t>A sexually violent delinquent child as defined in 42 </a:t>
            </a:r>
            <a:r>
              <a:rPr lang="en-US" sz="1300" dirty="0" err="1"/>
              <a:t>Pa.C.S</a:t>
            </a:r>
            <a:r>
              <a:rPr lang="en-US" sz="1300" dirty="0"/>
              <a:t>. § 9799.12 (relating to definitions), who meets all of the following:</a:t>
            </a:r>
          </a:p>
          <a:p>
            <a:pPr lvl="2"/>
            <a:r>
              <a:rPr lang="en-US" sz="1300" dirty="0"/>
              <a:t>Is required to register under 42 </a:t>
            </a:r>
            <a:r>
              <a:rPr lang="en-US" sz="1300" dirty="0" err="1"/>
              <a:t>Pa.C.S</a:t>
            </a:r>
            <a:r>
              <a:rPr lang="en-US" sz="1300" dirty="0"/>
              <a:t>. Ch. 97 </a:t>
            </a:r>
            <a:r>
              <a:rPr lang="en-US" sz="1300" dirty="0" err="1"/>
              <a:t>Subch</a:t>
            </a:r>
            <a:r>
              <a:rPr lang="en-US" sz="1300" dirty="0"/>
              <a:t>. H (relating to registration of sexual offenders); and</a:t>
            </a:r>
          </a:p>
          <a:p>
            <a:pPr lvl="2"/>
            <a:r>
              <a:rPr lang="en-US" sz="1300" dirty="0"/>
              <a:t>Was found delinquent as a result of the same acts which resulted in their being named as a perpetrator of child abuse.</a:t>
            </a:r>
          </a:p>
          <a:p>
            <a:pPr lvl="1"/>
            <a:r>
              <a:rPr lang="en-US" sz="1300" dirty="0"/>
              <a:t>A juvenile offender, as defined under 42 </a:t>
            </a:r>
            <a:r>
              <a:rPr lang="en-US" sz="1300" dirty="0" err="1"/>
              <a:t>Pa.C.S</a:t>
            </a:r>
            <a:r>
              <a:rPr lang="en-US" sz="1300" dirty="0"/>
              <a:t>. § 9799.12 who meets the following:</a:t>
            </a:r>
          </a:p>
          <a:p>
            <a:pPr lvl="2"/>
            <a:r>
              <a:rPr lang="en-US" sz="1300" dirty="0"/>
              <a:t>Is required to register under 42 </a:t>
            </a:r>
            <a:r>
              <a:rPr lang="en-US" sz="1300" dirty="0" err="1"/>
              <a:t>Pa.C.S</a:t>
            </a:r>
            <a:r>
              <a:rPr lang="en-US" sz="1300" dirty="0"/>
              <a:t> </a:t>
            </a:r>
            <a:r>
              <a:rPr lang="en-US" sz="1300" dirty="0" err="1"/>
              <a:t>Ch</a:t>
            </a:r>
            <a:r>
              <a:rPr lang="en-US" sz="1300" dirty="0"/>
              <a:t> 97 </a:t>
            </a:r>
            <a:r>
              <a:rPr lang="en-US" sz="1300" dirty="0" err="1"/>
              <a:t>Subch</a:t>
            </a:r>
            <a:r>
              <a:rPr lang="en-US" sz="1300" dirty="0"/>
              <a:t> H as a result of an adjudication of delinquency for the same as which resulted in their being named as a perpetrator of child abuse; and</a:t>
            </a:r>
          </a:p>
          <a:p>
            <a:pPr lvl="2"/>
            <a:r>
              <a:rPr lang="en-US" sz="1300" dirty="0"/>
              <a:t>Has not been removed from the Statewide Registry of Sexual Offenders pursuant to 42 </a:t>
            </a:r>
            <a:r>
              <a:rPr lang="en-US" sz="1300" dirty="0" err="1"/>
              <a:t>Pa.C.S</a:t>
            </a:r>
            <a:r>
              <a:rPr lang="en-US" sz="1300" dirty="0"/>
              <a:t> § 9799.17 (relating to termination period of registration for juvenile offenders).</a:t>
            </a:r>
          </a:p>
          <a:p>
            <a:pPr lvl="1"/>
            <a:r>
              <a:rPr lang="en-US" sz="1300" dirty="0"/>
              <a:t>A sexual offender, as defined in 42 </a:t>
            </a:r>
            <a:r>
              <a:rPr lang="en-US" sz="1300" dirty="0" err="1"/>
              <a:t>Pa.C.S</a:t>
            </a:r>
            <a:r>
              <a:rPr lang="en-US" sz="1300" dirty="0"/>
              <a:t> § 9799.12, who meets all of the following:</a:t>
            </a:r>
          </a:p>
          <a:p>
            <a:pPr lvl="2"/>
            <a:r>
              <a:rPr lang="en-US" sz="1300" dirty="0"/>
              <a:t>Is required to register under </a:t>
            </a:r>
            <a:r>
              <a:rPr lang="en-US" sz="1300" dirty="0" err="1"/>
              <a:t>Pa.C.S</a:t>
            </a:r>
            <a:r>
              <a:rPr lang="en-US" sz="1300" dirty="0"/>
              <a:t>. </a:t>
            </a:r>
            <a:r>
              <a:rPr lang="en-US" sz="1300" dirty="0" err="1"/>
              <a:t>Ch</a:t>
            </a:r>
            <a:r>
              <a:rPr lang="en-US" sz="1300" dirty="0"/>
              <a:t> 97 as a result of a criminal conviction for the same acts which resulted in their being named a perpetrator of child abuse; and</a:t>
            </a:r>
          </a:p>
          <a:p>
            <a:pPr lvl="2"/>
            <a:r>
              <a:rPr lang="en-US" sz="1300" dirty="0"/>
              <a:t>Has not completed the period of registration under 42 </a:t>
            </a:r>
            <a:r>
              <a:rPr lang="en-US" sz="1300" dirty="0" err="1"/>
              <a:t>Pa.C.S</a:t>
            </a:r>
            <a:r>
              <a:rPr lang="en-US" sz="1300" dirty="0"/>
              <a:t>. § 9799.15 (relating to period of registration).</a:t>
            </a:r>
          </a:p>
          <a:p>
            <a:pPr lvl="2">
              <a:buNone/>
            </a:pPr>
            <a:endParaRPr lang="en-US" sz="1300" dirty="0"/>
          </a:p>
          <a:p>
            <a:pPr marL="0" lvl="2" indent="0">
              <a:buNone/>
            </a:pPr>
            <a:r>
              <a:rPr lang="en-US" sz="1300" dirty="0" smtClean="0"/>
              <a:t>Effective </a:t>
            </a:r>
            <a:r>
              <a:rPr lang="en-US" sz="1300" dirty="0"/>
              <a:t>December 31, 2014</a:t>
            </a:r>
          </a:p>
          <a:p>
            <a:endParaRPr lang="en-US" dirty="0"/>
          </a:p>
        </p:txBody>
      </p:sp>
      <p:sp>
        <p:nvSpPr>
          <p:cNvPr id="5" name="Title 4"/>
          <p:cNvSpPr>
            <a:spLocks noGrp="1"/>
          </p:cNvSpPr>
          <p:nvPr>
            <p:ph type="title"/>
          </p:nvPr>
        </p:nvSpPr>
        <p:spPr/>
        <p:txBody>
          <a:bodyPr/>
          <a:lstStyle/>
          <a:p>
            <a:r>
              <a:rPr lang="en-US" sz="2000" dirty="0"/>
              <a:t>Expunction for Minor Perpetrators (§6338.1)</a:t>
            </a:r>
          </a:p>
        </p:txBody>
      </p:sp>
    </p:spTree>
    <p:extLst>
      <p:ext uri="{BB962C8B-B14F-4D97-AF65-F5344CB8AC3E}">
        <p14:creationId xmlns:p14="http://schemas.microsoft.com/office/powerpoint/2010/main" val="1443163834"/>
      </p:ext>
    </p:extLst>
  </p:cSld>
  <p:clrMapOvr>
    <a:masterClrMapping/>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fld id="{5D3DA26C-6B63-49B3-AD9F-F13B143260BF}" type="datetime1">
              <a:rPr lang="en-US" smtClean="0"/>
              <a:t>12/2/2014</a:t>
            </a:fld>
            <a:endParaRPr lang="en-US" dirty="0"/>
          </a:p>
        </p:txBody>
      </p:sp>
      <p:sp>
        <p:nvSpPr>
          <p:cNvPr id="3" name="Slide Number Placeholder 2"/>
          <p:cNvSpPr>
            <a:spLocks noGrp="1"/>
          </p:cNvSpPr>
          <p:nvPr>
            <p:ph type="sldNum" sz="quarter" idx="12"/>
          </p:nvPr>
        </p:nvSpPr>
        <p:spPr/>
        <p:txBody>
          <a:bodyPr/>
          <a:lstStyle/>
          <a:p>
            <a:pPr>
              <a:defRPr/>
            </a:pPr>
            <a:fld id="{9C10EB89-1475-4332-AC66-2657F847E4F2}" type="slidenum">
              <a:rPr lang="en-US" smtClean="0"/>
              <a:pPr>
                <a:defRPr/>
              </a:pPr>
              <a:t>81</a:t>
            </a:fld>
            <a:endParaRPr lang="en-US" dirty="0"/>
          </a:p>
        </p:txBody>
      </p:sp>
      <p:sp>
        <p:nvSpPr>
          <p:cNvPr id="4" name="Content Placeholder 3"/>
          <p:cNvSpPr>
            <a:spLocks noGrp="1"/>
          </p:cNvSpPr>
          <p:nvPr>
            <p:ph sz="quarter" idx="13"/>
          </p:nvPr>
        </p:nvSpPr>
        <p:spPr>
          <a:xfrm>
            <a:off x="457200" y="1676400"/>
            <a:ext cx="8153400" cy="3962400"/>
          </a:xfrm>
        </p:spPr>
        <p:txBody>
          <a:bodyPr/>
          <a:lstStyle/>
          <a:p>
            <a:pPr lvl="0"/>
            <a:r>
              <a:rPr lang="en-US" dirty="0"/>
              <a:t>Amended § 6307 (relating to inspection and court files) and § 6308 (relating to law enforcement records) of the Juvenile Act to allow the department access to the respective files and records when determining whether an indicated or founded perpetrator of child abuse should be expunged from the statewide database.</a:t>
            </a:r>
          </a:p>
          <a:p>
            <a:pPr lvl="0">
              <a:buNone/>
            </a:pPr>
            <a:endParaRPr lang="en-US" sz="1600" dirty="0"/>
          </a:p>
          <a:p>
            <a:pPr lvl="0">
              <a:buNone/>
            </a:pPr>
            <a:endParaRPr lang="en-US" sz="1600" dirty="0"/>
          </a:p>
          <a:p>
            <a:pPr lvl="0">
              <a:buNone/>
            </a:pPr>
            <a:endParaRPr lang="en-US" sz="1600" dirty="0"/>
          </a:p>
          <a:p>
            <a:pPr lvl="0">
              <a:buNone/>
            </a:pPr>
            <a:endParaRPr lang="en-US" sz="1600" dirty="0"/>
          </a:p>
          <a:p>
            <a:pPr lvl="0">
              <a:buNone/>
            </a:pPr>
            <a:r>
              <a:rPr lang="en-US" sz="1600" dirty="0"/>
              <a:t>Effective January 1, 2014</a:t>
            </a:r>
          </a:p>
          <a:p>
            <a:pPr marL="0" indent="0">
              <a:buNone/>
            </a:pPr>
            <a:endParaRPr lang="en-US" dirty="0"/>
          </a:p>
        </p:txBody>
      </p:sp>
      <p:sp>
        <p:nvSpPr>
          <p:cNvPr id="5" name="Title 4"/>
          <p:cNvSpPr>
            <a:spLocks noGrp="1"/>
          </p:cNvSpPr>
          <p:nvPr>
            <p:ph type="title"/>
          </p:nvPr>
        </p:nvSpPr>
        <p:spPr/>
        <p:txBody>
          <a:bodyPr/>
          <a:lstStyle/>
          <a:p>
            <a:pPr lvl="1" algn="l"/>
            <a:r>
              <a:rPr lang="en-US" sz="3200" dirty="0">
                <a:solidFill>
                  <a:schemeClr val="bg1"/>
                </a:solidFill>
              </a:rPr>
              <a:t>Title 42 (Judicial Code)</a:t>
            </a:r>
            <a:r>
              <a:rPr lang="en-US" sz="1600" dirty="0">
                <a:solidFill>
                  <a:schemeClr val="bg1"/>
                </a:solidFill>
              </a:rPr>
              <a:t/>
            </a:r>
            <a:br>
              <a:rPr lang="en-US" sz="1600" dirty="0">
                <a:solidFill>
                  <a:schemeClr val="bg1"/>
                </a:solidFill>
              </a:rPr>
            </a:br>
            <a:endParaRPr lang="en-US" dirty="0"/>
          </a:p>
        </p:txBody>
      </p:sp>
    </p:spTree>
    <p:extLst>
      <p:ext uri="{BB962C8B-B14F-4D97-AF65-F5344CB8AC3E}">
        <p14:creationId xmlns:p14="http://schemas.microsoft.com/office/powerpoint/2010/main" val="3947396946"/>
      </p:ext>
    </p:extLst>
  </p:cSld>
  <p:clrMapOvr>
    <a:masterClrMapping/>
  </p:clrMapOvr>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fld id="{5D3DA26C-6B63-49B3-AD9F-F13B143260BF}" type="datetime1">
              <a:rPr lang="en-US" smtClean="0"/>
              <a:t>12/2/2014</a:t>
            </a:fld>
            <a:endParaRPr lang="en-US" dirty="0"/>
          </a:p>
        </p:txBody>
      </p:sp>
      <p:sp>
        <p:nvSpPr>
          <p:cNvPr id="3" name="Slide Number Placeholder 2"/>
          <p:cNvSpPr>
            <a:spLocks noGrp="1"/>
          </p:cNvSpPr>
          <p:nvPr>
            <p:ph type="sldNum" sz="quarter" idx="12"/>
          </p:nvPr>
        </p:nvSpPr>
        <p:spPr/>
        <p:txBody>
          <a:bodyPr/>
          <a:lstStyle/>
          <a:p>
            <a:pPr>
              <a:defRPr/>
            </a:pPr>
            <a:fld id="{9C10EB89-1475-4332-AC66-2657F847E4F2}" type="slidenum">
              <a:rPr lang="en-US" smtClean="0"/>
              <a:pPr>
                <a:defRPr/>
              </a:pPr>
              <a:t>82</a:t>
            </a:fld>
            <a:endParaRPr lang="en-US" dirty="0"/>
          </a:p>
        </p:txBody>
      </p:sp>
      <p:sp>
        <p:nvSpPr>
          <p:cNvPr id="4" name="Content Placeholder 3"/>
          <p:cNvSpPr>
            <a:spLocks noGrp="1"/>
          </p:cNvSpPr>
          <p:nvPr>
            <p:ph sz="quarter" idx="13"/>
          </p:nvPr>
        </p:nvSpPr>
        <p:spPr>
          <a:xfrm>
            <a:off x="-13448" y="1447800"/>
            <a:ext cx="8776447" cy="4876800"/>
          </a:xfrm>
        </p:spPr>
        <p:txBody>
          <a:bodyPr/>
          <a:lstStyle/>
          <a:p>
            <a:pPr lvl="1"/>
            <a:r>
              <a:rPr lang="en-US" sz="2800" dirty="0"/>
              <a:t>Mandates the establishment of a statewide database of protective services;</a:t>
            </a:r>
          </a:p>
          <a:p>
            <a:pPr lvl="1"/>
            <a:r>
              <a:rPr lang="en-US" sz="2800" dirty="0"/>
              <a:t>Includes the maintenance of false reports for the purpose of identifying and tracking patterns of intentional false reporting as follows:</a:t>
            </a:r>
          </a:p>
          <a:p>
            <a:pPr lvl="2"/>
            <a:r>
              <a:rPr lang="en-US" sz="2800" dirty="0"/>
              <a:t>Child abuse pursuant to a conviction under 18 </a:t>
            </a:r>
            <a:r>
              <a:rPr lang="en-US" sz="2800" dirty="0" err="1"/>
              <a:t>Pa.C.S</a:t>
            </a:r>
            <a:r>
              <a:rPr lang="en-US" sz="2800" dirty="0"/>
              <a:t>. § 4906.1 (relating to false report of child abuse</a:t>
            </a:r>
            <a:r>
              <a:rPr lang="en-US" sz="2800" dirty="0" smtClean="0"/>
              <a:t>).</a:t>
            </a:r>
          </a:p>
          <a:p>
            <a:pPr marL="914400" lvl="2" indent="0">
              <a:buNone/>
            </a:pPr>
            <a:endParaRPr lang="en-US" sz="2800" dirty="0"/>
          </a:p>
          <a:p>
            <a:pPr marL="341313" lvl="2" indent="0">
              <a:buNone/>
            </a:pPr>
            <a:r>
              <a:rPr lang="en-US" dirty="0" smtClean="0"/>
              <a:t>Effective </a:t>
            </a:r>
            <a:r>
              <a:rPr lang="en-US" dirty="0"/>
              <a:t>July 1, 2014</a:t>
            </a:r>
          </a:p>
          <a:p>
            <a:pPr marL="0" indent="0">
              <a:buNone/>
            </a:pPr>
            <a:endParaRPr lang="en-US" dirty="0"/>
          </a:p>
        </p:txBody>
      </p:sp>
      <p:sp>
        <p:nvSpPr>
          <p:cNvPr id="5" name="Title 4"/>
          <p:cNvSpPr>
            <a:spLocks noGrp="1"/>
          </p:cNvSpPr>
          <p:nvPr>
            <p:ph type="title"/>
          </p:nvPr>
        </p:nvSpPr>
        <p:spPr/>
        <p:txBody>
          <a:bodyPr/>
          <a:lstStyle/>
          <a:p>
            <a:r>
              <a:rPr lang="en-US" sz="1800" dirty="0"/>
              <a:t>Establishment of a Statewide Database (§ 6331)</a:t>
            </a:r>
          </a:p>
        </p:txBody>
      </p:sp>
    </p:spTree>
    <p:extLst>
      <p:ext uri="{BB962C8B-B14F-4D97-AF65-F5344CB8AC3E}">
        <p14:creationId xmlns:p14="http://schemas.microsoft.com/office/powerpoint/2010/main" val="2930155406"/>
      </p:ext>
    </p:extLst>
  </p:cSld>
  <p:clrMapOvr>
    <a:masterClrMapping/>
  </p:clrMapOvr>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fld id="{5D3DA26C-6B63-49B3-AD9F-F13B143260BF}" type="datetime1">
              <a:rPr lang="en-US" smtClean="0"/>
              <a:t>12/2/2014</a:t>
            </a:fld>
            <a:endParaRPr lang="en-US" dirty="0"/>
          </a:p>
        </p:txBody>
      </p:sp>
      <p:sp>
        <p:nvSpPr>
          <p:cNvPr id="3" name="Slide Number Placeholder 2"/>
          <p:cNvSpPr>
            <a:spLocks noGrp="1"/>
          </p:cNvSpPr>
          <p:nvPr>
            <p:ph type="sldNum" sz="quarter" idx="12"/>
          </p:nvPr>
        </p:nvSpPr>
        <p:spPr/>
        <p:txBody>
          <a:bodyPr/>
          <a:lstStyle/>
          <a:p>
            <a:pPr>
              <a:defRPr/>
            </a:pPr>
            <a:fld id="{9C10EB89-1475-4332-AC66-2657F847E4F2}" type="slidenum">
              <a:rPr lang="en-US" smtClean="0"/>
              <a:pPr>
                <a:defRPr/>
              </a:pPr>
              <a:t>83</a:t>
            </a:fld>
            <a:endParaRPr lang="en-US" dirty="0"/>
          </a:p>
        </p:txBody>
      </p:sp>
      <p:sp>
        <p:nvSpPr>
          <p:cNvPr id="4" name="Content Placeholder 3"/>
          <p:cNvSpPr>
            <a:spLocks noGrp="1"/>
          </p:cNvSpPr>
          <p:nvPr>
            <p:ph sz="quarter" idx="13"/>
          </p:nvPr>
        </p:nvSpPr>
        <p:spPr>
          <a:xfrm>
            <a:off x="457200" y="1371600"/>
            <a:ext cx="8153400" cy="4724400"/>
          </a:xfrm>
        </p:spPr>
        <p:txBody>
          <a:bodyPr/>
          <a:lstStyle/>
          <a:p>
            <a:pPr marR="457200" lvl="0">
              <a:lnSpc>
                <a:spcPct val="115000"/>
              </a:lnSpc>
              <a:spcBef>
                <a:spcPts val="0"/>
              </a:spcBef>
              <a:spcAft>
                <a:spcPts val="0"/>
              </a:spcAft>
              <a:buFont typeface="Symbol"/>
              <a:buChar char=""/>
              <a:tabLst>
                <a:tab pos="228600" algn="l"/>
                <a:tab pos="457200" algn="l"/>
                <a:tab pos="685800" algn="l"/>
                <a:tab pos="914400" algn="l"/>
                <a:tab pos="1371600" algn="l"/>
              </a:tabLst>
            </a:pPr>
            <a:r>
              <a:rPr lang="en-US" sz="1800" dirty="0">
                <a:ea typeface="Calibri"/>
                <a:cs typeface="Times New Roman"/>
              </a:rPr>
              <a:t>Amended § 6303 (relating to definitions) to include definitions related to:</a:t>
            </a:r>
          </a:p>
          <a:p>
            <a:pPr marR="457200" lvl="1">
              <a:lnSpc>
                <a:spcPct val="115000"/>
              </a:lnSpc>
              <a:spcBef>
                <a:spcPts val="0"/>
              </a:spcBef>
              <a:spcAft>
                <a:spcPts val="0"/>
              </a:spcAft>
              <a:buFont typeface="Symbol"/>
              <a:buChar char=""/>
              <a:tabLst>
                <a:tab pos="228600" algn="l"/>
                <a:tab pos="914400" algn="l"/>
                <a:tab pos="1371600" algn="l"/>
              </a:tabLst>
            </a:pPr>
            <a:r>
              <a:rPr lang="en-US" sz="1800" dirty="0">
                <a:ea typeface="Calibri"/>
                <a:cs typeface="Times New Roman"/>
              </a:rPr>
              <a:t>Electronic technologies which is the </a:t>
            </a:r>
            <a:r>
              <a:rPr lang="en-US" sz="1800" dirty="0">
                <a:solidFill>
                  <a:srgbClr val="000000"/>
                </a:solidFill>
                <a:ea typeface="Calibri"/>
                <a:cs typeface="Times New Roman"/>
              </a:rPr>
              <a:t>transfer of information in whole or in part by technology having electrical, digital, magnetic, wireless, optical, electromagnetic, photo-electronic or photo-optical systems, or similar capabilities. The term includes, but is not limited to, email, Internet communication or other means of electronic transmission.</a:t>
            </a:r>
            <a:endParaRPr lang="en-US" sz="1800" dirty="0">
              <a:ea typeface="Calibri"/>
              <a:cs typeface="Times New Roman"/>
            </a:endParaRPr>
          </a:p>
          <a:p>
            <a:pPr marR="457200" lvl="1">
              <a:lnSpc>
                <a:spcPct val="115000"/>
              </a:lnSpc>
              <a:spcBef>
                <a:spcPts val="0"/>
              </a:spcBef>
              <a:spcAft>
                <a:spcPts val="0"/>
              </a:spcAft>
              <a:buFont typeface="Symbol"/>
              <a:buChar char=""/>
              <a:tabLst>
                <a:tab pos="228600" algn="l"/>
                <a:tab pos="914400" algn="l"/>
                <a:tab pos="1371600" algn="l"/>
              </a:tabLst>
            </a:pPr>
            <a:r>
              <a:rPr lang="en-US" sz="1800" dirty="0">
                <a:solidFill>
                  <a:srgbClr val="000000"/>
                </a:solidFill>
                <a:ea typeface="Calibri"/>
                <a:cs typeface="Times New Roman"/>
              </a:rPr>
              <a:t>Law enforcement official to include the following:</a:t>
            </a:r>
            <a:endParaRPr lang="en-US" sz="1800" dirty="0">
              <a:ea typeface="Calibri"/>
              <a:cs typeface="Times New Roman"/>
            </a:endParaRPr>
          </a:p>
          <a:p>
            <a:pPr marL="1143000" indent="0">
              <a:buNone/>
            </a:pPr>
            <a:r>
              <a:rPr lang="en-US" sz="1800" dirty="0"/>
              <a:t>(1) The attorney general.</a:t>
            </a:r>
          </a:p>
          <a:p>
            <a:pPr marL="1143000" indent="0">
              <a:buNone/>
            </a:pPr>
            <a:r>
              <a:rPr lang="en-US" sz="1800" dirty="0"/>
              <a:t>(2) A Pennsylvania district attorney.</a:t>
            </a:r>
          </a:p>
          <a:p>
            <a:pPr marL="1143000" indent="0">
              <a:buNone/>
            </a:pPr>
            <a:r>
              <a:rPr lang="en-US" sz="1800" dirty="0"/>
              <a:t>(3) A Pennsylvania state police officer</a:t>
            </a:r>
            <a:r>
              <a:rPr lang="en-US" sz="1800" cap="all" dirty="0"/>
              <a:t>.</a:t>
            </a:r>
            <a:endParaRPr lang="en-US" sz="1800" dirty="0"/>
          </a:p>
          <a:p>
            <a:pPr marL="1143000" indent="0">
              <a:buNone/>
            </a:pPr>
            <a:r>
              <a:rPr lang="en-US" sz="1800" dirty="0"/>
              <a:t>(4) A municipal police officer.</a:t>
            </a:r>
          </a:p>
          <a:p>
            <a:pPr marL="0" indent="0">
              <a:buNone/>
            </a:pPr>
            <a:endParaRPr lang="en-US" dirty="0"/>
          </a:p>
        </p:txBody>
      </p:sp>
      <p:sp>
        <p:nvSpPr>
          <p:cNvPr id="5" name="Title 4"/>
          <p:cNvSpPr>
            <a:spLocks noGrp="1"/>
          </p:cNvSpPr>
          <p:nvPr>
            <p:ph type="title"/>
          </p:nvPr>
        </p:nvSpPr>
        <p:spPr/>
        <p:txBody>
          <a:bodyPr/>
          <a:lstStyle/>
          <a:p>
            <a:pPr lvl="1" algn="l"/>
            <a:r>
              <a:rPr lang="en-US" sz="2000" dirty="0">
                <a:solidFill>
                  <a:schemeClr val="bg1"/>
                </a:solidFill>
              </a:rPr>
              <a:t>Statewide Database of Protective Services</a:t>
            </a:r>
            <a:r>
              <a:rPr lang="en-US" sz="2400" dirty="0">
                <a:solidFill>
                  <a:schemeClr val="bg1"/>
                </a:solidFill>
              </a:rPr>
              <a:t/>
            </a:r>
            <a:br>
              <a:rPr lang="en-US" sz="2400" dirty="0">
                <a:solidFill>
                  <a:schemeClr val="bg1"/>
                </a:solidFill>
              </a:rPr>
            </a:br>
            <a:endParaRPr lang="en-US" dirty="0"/>
          </a:p>
        </p:txBody>
      </p:sp>
    </p:spTree>
    <p:extLst>
      <p:ext uri="{BB962C8B-B14F-4D97-AF65-F5344CB8AC3E}">
        <p14:creationId xmlns:p14="http://schemas.microsoft.com/office/powerpoint/2010/main" val="3928099917"/>
      </p:ext>
    </p:extLst>
  </p:cSld>
  <p:clrMapOvr>
    <a:masterClrMapping/>
  </p:clrMapOvr>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fld id="{5D3DA26C-6B63-49B3-AD9F-F13B143260BF}" type="datetime1">
              <a:rPr lang="en-US" smtClean="0"/>
              <a:t>12/2/2014</a:t>
            </a:fld>
            <a:endParaRPr lang="en-US" dirty="0"/>
          </a:p>
        </p:txBody>
      </p:sp>
      <p:sp>
        <p:nvSpPr>
          <p:cNvPr id="3" name="Slide Number Placeholder 2"/>
          <p:cNvSpPr>
            <a:spLocks noGrp="1"/>
          </p:cNvSpPr>
          <p:nvPr>
            <p:ph type="sldNum" sz="quarter" idx="12"/>
          </p:nvPr>
        </p:nvSpPr>
        <p:spPr/>
        <p:txBody>
          <a:bodyPr/>
          <a:lstStyle/>
          <a:p>
            <a:pPr>
              <a:defRPr/>
            </a:pPr>
            <a:fld id="{9C10EB89-1475-4332-AC66-2657F847E4F2}" type="slidenum">
              <a:rPr lang="en-US" smtClean="0"/>
              <a:pPr>
                <a:defRPr/>
              </a:pPr>
              <a:t>84</a:t>
            </a:fld>
            <a:endParaRPr lang="en-US" dirty="0"/>
          </a:p>
        </p:txBody>
      </p:sp>
      <p:sp>
        <p:nvSpPr>
          <p:cNvPr id="4" name="Content Placeholder 3"/>
          <p:cNvSpPr>
            <a:spLocks noGrp="1"/>
          </p:cNvSpPr>
          <p:nvPr>
            <p:ph sz="quarter" idx="13"/>
          </p:nvPr>
        </p:nvSpPr>
        <p:spPr>
          <a:xfrm>
            <a:off x="457200" y="1371600"/>
            <a:ext cx="8153400" cy="4724400"/>
          </a:xfrm>
        </p:spPr>
        <p:txBody>
          <a:bodyPr/>
          <a:lstStyle/>
          <a:p>
            <a:pPr marR="457200" lvl="0">
              <a:lnSpc>
                <a:spcPct val="115000"/>
              </a:lnSpc>
              <a:spcBef>
                <a:spcPts val="0"/>
              </a:spcBef>
              <a:spcAft>
                <a:spcPts val="0"/>
              </a:spcAft>
              <a:buFont typeface="Symbol"/>
              <a:buChar char=""/>
              <a:tabLst>
                <a:tab pos="228600" algn="l"/>
                <a:tab pos="914400" algn="l"/>
                <a:tab pos="1371600" algn="l"/>
              </a:tabLst>
            </a:pPr>
            <a:r>
              <a:rPr lang="en-US" sz="2000" dirty="0">
                <a:ea typeface="Calibri"/>
                <a:cs typeface="Times New Roman"/>
              </a:rPr>
              <a:t>Added § 6305 (relating to electronic reporting) to require the Department to:</a:t>
            </a:r>
          </a:p>
          <a:p>
            <a:pPr marR="457200" lvl="1">
              <a:lnSpc>
                <a:spcPct val="115000"/>
              </a:lnSpc>
              <a:spcBef>
                <a:spcPts val="0"/>
              </a:spcBef>
              <a:spcAft>
                <a:spcPts val="0"/>
              </a:spcAft>
              <a:buFont typeface="Arial" panose="020B0604020202020204" pitchFamily="34" charset="0"/>
              <a:buChar char="•"/>
              <a:tabLst>
                <a:tab pos="228600" algn="l"/>
                <a:tab pos="914400" algn="l"/>
                <a:tab pos="1371600" algn="l"/>
              </a:tabLst>
            </a:pPr>
            <a:r>
              <a:rPr lang="en-US" dirty="0">
                <a:ea typeface="Calibri"/>
                <a:cs typeface="Times New Roman"/>
              </a:rPr>
              <a:t>Establish procedures for the secure and confidential use of electronic technologies to transmit information under the CPSL including:</a:t>
            </a:r>
          </a:p>
          <a:p>
            <a:pPr marR="457200" lvl="2">
              <a:lnSpc>
                <a:spcPct val="115000"/>
              </a:lnSpc>
              <a:spcBef>
                <a:spcPts val="0"/>
              </a:spcBef>
              <a:spcAft>
                <a:spcPts val="0"/>
              </a:spcAft>
              <a:buFont typeface="Wingdings"/>
              <a:buChar char=""/>
              <a:tabLst>
                <a:tab pos="228600" algn="l"/>
                <a:tab pos="914400" algn="l"/>
                <a:tab pos="1371600" algn="l"/>
              </a:tabLst>
            </a:pPr>
            <a:r>
              <a:rPr lang="en-US" sz="2000" dirty="0">
                <a:ea typeface="Calibri"/>
                <a:cs typeface="Times New Roman"/>
              </a:rPr>
              <a:t>The filing of reports and other required records including those of the county agency; and</a:t>
            </a:r>
          </a:p>
          <a:p>
            <a:pPr marR="457200" lvl="2">
              <a:lnSpc>
                <a:spcPct val="115000"/>
              </a:lnSpc>
              <a:spcBef>
                <a:spcPts val="0"/>
              </a:spcBef>
              <a:spcAft>
                <a:spcPts val="0"/>
              </a:spcAft>
              <a:buFont typeface="Wingdings"/>
              <a:buChar char=""/>
              <a:tabLst>
                <a:tab pos="228600" algn="l"/>
                <a:tab pos="914400" algn="l"/>
                <a:tab pos="1371600" algn="l"/>
              </a:tabLst>
            </a:pPr>
            <a:r>
              <a:rPr lang="en-US" sz="2000" dirty="0">
                <a:ea typeface="Calibri"/>
                <a:cs typeface="Times New Roman"/>
              </a:rPr>
              <a:t>The verification of records and signatures on forms. </a:t>
            </a:r>
          </a:p>
          <a:p>
            <a:pPr marR="457200" lvl="1" algn="just">
              <a:lnSpc>
                <a:spcPct val="115000"/>
              </a:lnSpc>
              <a:spcBef>
                <a:spcPts val="0"/>
              </a:spcBef>
              <a:spcAft>
                <a:spcPts val="0"/>
              </a:spcAft>
              <a:buFont typeface="Arial" panose="020B0604020202020204" pitchFamily="34" charset="0"/>
              <a:buChar char="•"/>
              <a:tabLst>
                <a:tab pos="228600" algn="l"/>
                <a:tab pos="914400" algn="l"/>
                <a:tab pos="1371600" algn="l"/>
              </a:tabLst>
            </a:pPr>
            <a:r>
              <a:rPr lang="en-US" dirty="0">
                <a:ea typeface="Calibri"/>
                <a:cs typeface="Times New Roman"/>
              </a:rPr>
              <a:t>Confirm the receipt of a report of suspected child abuse submitted electronically which shall relieve the person making the report of making an additional oral or written report of suspected child abuse. </a:t>
            </a:r>
          </a:p>
          <a:p>
            <a:pPr marL="0" indent="0">
              <a:buNone/>
            </a:pPr>
            <a:endParaRPr lang="en-US" dirty="0"/>
          </a:p>
        </p:txBody>
      </p:sp>
      <p:sp>
        <p:nvSpPr>
          <p:cNvPr id="5" name="Title 4"/>
          <p:cNvSpPr>
            <a:spLocks noGrp="1"/>
          </p:cNvSpPr>
          <p:nvPr>
            <p:ph type="title"/>
          </p:nvPr>
        </p:nvSpPr>
        <p:spPr/>
        <p:txBody>
          <a:bodyPr/>
          <a:lstStyle/>
          <a:p>
            <a:pPr lvl="1" algn="l"/>
            <a:r>
              <a:rPr lang="en-US" sz="2000" dirty="0">
                <a:solidFill>
                  <a:schemeClr val="bg1"/>
                </a:solidFill>
              </a:rPr>
              <a:t>Statewide Database of Protective Services</a:t>
            </a:r>
            <a:r>
              <a:rPr lang="en-US" sz="2400" dirty="0">
                <a:solidFill>
                  <a:schemeClr val="bg1"/>
                </a:solidFill>
              </a:rPr>
              <a:t/>
            </a:r>
            <a:br>
              <a:rPr lang="en-US" sz="2400" dirty="0">
                <a:solidFill>
                  <a:schemeClr val="bg1"/>
                </a:solidFill>
              </a:rPr>
            </a:br>
            <a:endParaRPr lang="en-US" dirty="0"/>
          </a:p>
        </p:txBody>
      </p:sp>
    </p:spTree>
    <p:extLst>
      <p:ext uri="{BB962C8B-B14F-4D97-AF65-F5344CB8AC3E}">
        <p14:creationId xmlns:p14="http://schemas.microsoft.com/office/powerpoint/2010/main" val="2567392854"/>
      </p:ext>
    </p:extLst>
  </p:cSld>
  <p:clrMapOvr>
    <a:masterClrMapping/>
  </p:clrMapOvr>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fld id="{5D3DA26C-6B63-49B3-AD9F-F13B143260BF}" type="datetime1">
              <a:rPr lang="en-US" smtClean="0"/>
              <a:t>12/2/2014</a:t>
            </a:fld>
            <a:endParaRPr lang="en-US" dirty="0"/>
          </a:p>
        </p:txBody>
      </p:sp>
      <p:sp>
        <p:nvSpPr>
          <p:cNvPr id="3" name="Slide Number Placeholder 2"/>
          <p:cNvSpPr>
            <a:spLocks noGrp="1"/>
          </p:cNvSpPr>
          <p:nvPr>
            <p:ph type="sldNum" sz="quarter" idx="12"/>
          </p:nvPr>
        </p:nvSpPr>
        <p:spPr/>
        <p:txBody>
          <a:bodyPr/>
          <a:lstStyle/>
          <a:p>
            <a:pPr>
              <a:defRPr/>
            </a:pPr>
            <a:fld id="{9C10EB89-1475-4332-AC66-2657F847E4F2}" type="slidenum">
              <a:rPr lang="en-US" smtClean="0"/>
              <a:pPr>
                <a:defRPr/>
              </a:pPr>
              <a:t>85</a:t>
            </a:fld>
            <a:endParaRPr lang="en-US" dirty="0"/>
          </a:p>
        </p:txBody>
      </p:sp>
      <p:sp>
        <p:nvSpPr>
          <p:cNvPr id="4" name="Content Placeholder 3"/>
          <p:cNvSpPr>
            <a:spLocks noGrp="1"/>
          </p:cNvSpPr>
          <p:nvPr>
            <p:ph sz="quarter" idx="13"/>
          </p:nvPr>
        </p:nvSpPr>
        <p:spPr>
          <a:xfrm>
            <a:off x="304800" y="1066800"/>
            <a:ext cx="8458200" cy="4800600"/>
          </a:xfrm>
        </p:spPr>
        <p:txBody>
          <a:bodyPr/>
          <a:lstStyle/>
          <a:p>
            <a:pPr marR="457200" lvl="0" algn="just">
              <a:lnSpc>
                <a:spcPct val="115000"/>
              </a:lnSpc>
              <a:spcBef>
                <a:spcPts val="0"/>
              </a:spcBef>
              <a:spcAft>
                <a:spcPts val="0"/>
              </a:spcAft>
              <a:buFont typeface="Symbol"/>
              <a:buChar char=""/>
              <a:tabLst>
                <a:tab pos="228600" algn="l"/>
                <a:tab pos="914400" algn="l"/>
                <a:tab pos="1371600" algn="l"/>
              </a:tabLst>
            </a:pPr>
            <a:r>
              <a:rPr lang="en-US" sz="1600" dirty="0">
                <a:ea typeface="Calibri"/>
                <a:cs typeface="Times New Roman"/>
              </a:rPr>
              <a:t>Amended § 6331 (relating to establishment of a statewide database) to establish a statewide database of protective services which must now include:</a:t>
            </a:r>
          </a:p>
          <a:p>
            <a:pPr marL="457200" indent="0">
              <a:buNone/>
            </a:pPr>
            <a:r>
              <a:rPr lang="en-US" sz="1600" dirty="0"/>
              <a:t>	(1) Reports of suspected child abuse pending investigation.</a:t>
            </a:r>
          </a:p>
          <a:p>
            <a:pPr marL="914400" indent="0">
              <a:buNone/>
            </a:pPr>
            <a:r>
              <a:rPr lang="en-US" sz="1600" dirty="0"/>
              <a:t>(2) Reports with a status of pending juvenile court or pending criminal court action.</a:t>
            </a:r>
          </a:p>
          <a:p>
            <a:pPr marL="685800" indent="0">
              <a:buNone/>
            </a:pPr>
            <a:r>
              <a:rPr lang="en-US" sz="1600" dirty="0"/>
              <a:t>	(3) Indicated and founded reports of child abuse.</a:t>
            </a:r>
          </a:p>
          <a:p>
            <a:pPr marL="914400" indent="0">
              <a:buNone/>
            </a:pPr>
            <a:r>
              <a:rPr lang="en-US" sz="1600" dirty="0"/>
              <a:t>(4) Unfounded reports of child abuse awaiting expunction.</a:t>
            </a:r>
          </a:p>
          <a:p>
            <a:pPr marL="914400" indent="0">
              <a:buNone/>
            </a:pPr>
            <a:r>
              <a:rPr lang="en-US" sz="1600" dirty="0"/>
              <a:t>(5) Unfounded reports accepted for services.</a:t>
            </a:r>
          </a:p>
          <a:p>
            <a:pPr marL="914400" indent="0">
              <a:buNone/>
            </a:pPr>
            <a:r>
              <a:rPr lang="en-US" sz="1600" dirty="0"/>
              <a:t>(6) Reports alleging the need for general protective services.</a:t>
            </a:r>
          </a:p>
          <a:p>
            <a:pPr marL="914400" indent="0">
              <a:buNone/>
            </a:pPr>
            <a:r>
              <a:rPr lang="en-US" sz="1600" dirty="0"/>
              <a:t>(7)  General protective services reports that have been determined to be valid.</a:t>
            </a:r>
          </a:p>
          <a:p>
            <a:pPr marL="914400" indent="0">
              <a:buNone/>
            </a:pPr>
            <a:r>
              <a:rPr lang="en-US" sz="1600" dirty="0"/>
              <a:t>(8) Reports alleging the need for general protective services that have been determined invalid and are awaiting expunction.</a:t>
            </a:r>
          </a:p>
          <a:p>
            <a:pPr marL="914400" indent="0">
              <a:buNone/>
            </a:pPr>
            <a:r>
              <a:rPr lang="en-US" sz="1600" dirty="0"/>
              <a:t>(9) A family case record for all reports accepted for investigation, assessment or services.</a:t>
            </a:r>
          </a:p>
          <a:p>
            <a:pPr marL="914400" indent="0">
              <a:buNone/>
            </a:pPr>
            <a:r>
              <a:rPr lang="en-US" sz="1600" dirty="0"/>
              <a:t>(10) Information on reports made to the agency, but not accepted for investigation or assessment.</a:t>
            </a:r>
          </a:p>
          <a:p>
            <a:pPr marL="914400" indent="0">
              <a:buNone/>
            </a:pPr>
            <a:r>
              <a:rPr lang="en-US" sz="1600" dirty="0">
                <a:solidFill>
                  <a:srgbClr val="000000"/>
                </a:solidFill>
              </a:rPr>
              <a:t>(11) False reports of child abuse pursuant to a conviction under 18 </a:t>
            </a:r>
            <a:r>
              <a:rPr lang="en-US" sz="1600" dirty="0" err="1">
                <a:solidFill>
                  <a:srgbClr val="000000"/>
                </a:solidFill>
              </a:rPr>
              <a:t>Pa.C.S</a:t>
            </a:r>
            <a:r>
              <a:rPr lang="en-US" sz="1600" dirty="0">
                <a:solidFill>
                  <a:srgbClr val="000000"/>
                </a:solidFill>
              </a:rPr>
              <a:t>. 4906.1 (relating to false reports of child abuse).</a:t>
            </a:r>
            <a:r>
              <a:rPr lang="en-US" sz="1600" dirty="0"/>
              <a:t> </a:t>
            </a:r>
          </a:p>
        </p:txBody>
      </p:sp>
      <p:sp>
        <p:nvSpPr>
          <p:cNvPr id="5" name="Title 4"/>
          <p:cNvSpPr>
            <a:spLocks noGrp="1"/>
          </p:cNvSpPr>
          <p:nvPr>
            <p:ph type="title"/>
          </p:nvPr>
        </p:nvSpPr>
        <p:spPr/>
        <p:txBody>
          <a:bodyPr/>
          <a:lstStyle/>
          <a:p>
            <a:pPr lvl="1" algn="l"/>
            <a:r>
              <a:rPr lang="en-US" sz="2000" dirty="0">
                <a:solidFill>
                  <a:schemeClr val="bg1"/>
                </a:solidFill>
              </a:rPr>
              <a:t>Statewide Database of Protective Services</a:t>
            </a:r>
            <a:r>
              <a:rPr lang="en-US" sz="2400" dirty="0">
                <a:solidFill>
                  <a:schemeClr val="bg1"/>
                </a:solidFill>
              </a:rPr>
              <a:t/>
            </a:r>
            <a:br>
              <a:rPr lang="en-US" sz="2400" dirty="0">
                <a:solidFill>
                  <a:schemeClr val="bg1"/>
                </a:solidFill>
              </a:rPr>
            </a:br>
            <a:endParaRPr lang="en-US" dirty="0"/>
          </a:p>
        </p:txBody>
      </p:sp>
    </p:spTree>
    <p:extLst>
      <p:ext uri="{BB962C8B-B14F-4D97-AF65-F5344CB8AC3E}">
        <p14:creationId xmlns:p14="http://schemas.microsoft.com/office/powerpoint/2010/main" val="472656660"/>
      </p:ext>
    </p:extLst>
  </p:cSld>
  <p:clrMapOvr>
    <a:masterClrMapping/>
  </p:clrMapOvr>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fld id="{5D3DA26C-6B63-49B3-AD9F-F13B143260BF}" type="datetime1">
              <a:rPr lang="en-US" smtClean="0"/>
              <a:t>12/2/2014</a:t>
            </a:fld>
            <a:endParaRPr lang="en-US" dirty="0"/>
          </a:p>
        </p:txBody>
      </p:sp>
      <p:sp>
        <p:nvSpPr>
          <p:cNvPr id="3" name="Slide Number Placeholder 2"/>
          <p:cNvSpPr>
            <a:spLocks noGrp="1"/>
          </p:cNvSpPr>
          <p:nvPr>
            <p:ph type="sldNum" sz="quarter" idx="12"/>
          </p:nvPr>
        </p:nvSpPr>
        <p:spPr/>
        <p:txBody>
          <a:bodyPr/>
          <a:lstStyle/>
          <a:p>
            <a:pPr>
              <a:defRPr/>
            </a:pPr>
            <a:fld id="{9C10EB89-1475-4332-AC66-2657F847E4F2}" type="slidenum">
              <a:rPr lang="en-US" smtClean="0"/>
              <a:pPr>
                <a:defRPr/>
              </a:pPr>
              <a:t>86</a:t>
            </a:fld>
            <a:endParaRPr lang="en-US" dirty="0"/>
          </a:p>
        </p:txBody>
      </p:sp>
      <p:sp>
        <p:nvSpPr>
          <p:cNvPr id="4" name="Content Placeholder 3"/>
          <p:cNvSpPr>
            <a:spLocks noGrp="1"/>
          </p:cNvSpPr>
          <p:nvPr>
            <p:ph sz="quarter" idx="13"/>
          </p:nvPr>
        </p:nvSpPr>
        <p:spPr>
          <a:xfrm>
            <a:off x="533400" y="1295400"/>
            <a:ext cx="8153400" cy="4724400"/>
          </a:xfrm>
        </p:spPr>
        <p:txBody>
          <a:bodyPr/>
          <a:lstStyle/>
          <a:p>
            <a:pPr marR="457200" lvl="0">
              <a:lnSpc>
                <a:spcPct val="115000"/>
              </a:lnSpc>
              <a:spcBef>
                <a:spcPts val="0"/>
              </a:spcBef>
              <a:spcAft>
                <a:spcPts val="0"/>
              </a:spcAft>
              <a:buFont typeface="Symbol"/>
              <a:buChar char=""/>
              <a:tabLst>
                <a:tab pos="228600" algn="l"/>
                <a:tab pos="914400" algn="l"/>
                <a:tab pos="1371600" algn="l"/>
              </a:tabLst>
            </a:pPr>
            <a:r>
              <a:rPr lang="en-US" sz="1800" dirty="0">
                <a:ea typeface="Calibri"/>
                <a:cs typeface="Times New Roman"/>
              </a:rPr>
              <a:t>Amended § 6332 (relating to establishment of a toll-free telephone number) to require the department’s toll-free telephone number to now be used to report cases of suspected child abuse as well as children allegedly in need of general protective services. </a:t>
            </a:r>
          </a:p>
          <a:p>
            <a:pPr marR="457200" lvl="1">
              <a:lnSpc>
                <a:spcPct val="115000"/>
              </a:lnSpc>
              <a:spcBef>
                <a:spcPts val="0"/>
              </a:spcBef>
              <a:spcAft>
                <a:spcPts val="0"/>
              </a:spcAft>
              <a:buFont typeface="Courier New"/>
              <a:buChar char="o"/>
              <a:tabLst>
                <a:tab pos="228600" algn="l"/>
                <a:tab pos="914400" algn="l"/>
                <a:tab pos="1371600" algn="l"/>
              </a:tabLst>
            </a:pPr>
            <a:r>
              <a:rPr lang="en-US" sz="1800" dirty="0">
                <a:ea typeface="Calibri"/>
                <a:cs typeface="Times New Roman"/>
              </a:rPr>
              <a:t>This toll-free telephone number, or electronic technologies, is also to be used by law enforcement officials, as well as a county agency in determining the existence of prior reports of child abuse or general protective services reports in the statewide database or reports under investigation. </a:t>
            </a:r>
          </a:p>
          <a:p>
            <a:pPr marL="0" marR="457200">
              <a:lnSpc>
                <a:spcPct val="115000"/>
              </a:lnSpc>
              <a:spcBef>
                <a:spcPts val="0"/>
              </a:spcBef>
              <a:spcAft>
                <a:spcPts val="0"/>
              </a:spcAft>
              <a:tabLst>
                <a:tab pos="228600" algn="l"/>
                <a:tab pos="914400" algn="l"/>
                <a:tab pos="1371600" algn="l"/>
              </a:tabLst>
            </a:pPr>
            <a:endParaRPr lang="en-US" sz="1800" dirty="0">
              <a:ea typeface="Calibri"/>
              <a:cs typeface="Times New Roman"/>
            </a:endParaRPr>
          </a:p>
          <a:p>
            <a:pPr marR="457200" lvl="0">
              <a:lnSpc>
                <a:spcPct val="115000"/>
              </a:lnSpc>
              <a:spcBef>
                <a:spcPts val="0"/>
              </a:spcBef>
              <a:spcAft>
                <a:spcPts val="0"/>
              </a:spcAft>
              <a:buFont typeface="Symbol"/>
              <a:buChar char=""/>
              <a:tabLst>
                <a:tab pos="228600" algn="l"/>
                <a:tab pos="685800" algn="l"/>
                <a:tab pos="914400" algn="l"/>
                <a:tab pos="1371600" algn="l"/>
              </a:tabLst>
            </a:pPr>
            <a:r>
              <a:rPr lang="en-US" sz="1800" dirty="0">
                <a:ea typeface="Calibri"/>
                <a:cs typeface="Times New Roman"/>
              </a:rPr>
              <a:t>Amended § 6333 (relating to continuous availability of department) to require the department to be able to receive reports of children in need of general protective services and reports made by electronic technologies</a:t>
            </a:r>
          </a:p>
        </p:txBody>
      </p:sp>
      <p:sp>
        <p:nvSpPr>
          <p:cNvPr id="5" name="Title 4"/>
          <p:cNvSpPr>
            <a:spLocks noGrp="1"/>
          </p:cNvSpPr>
          <p:nvPr>
            <p:ph type="title"/>
          </p:nvPr>
        </p:nvSpPr>
        <p:spPr/>
        <p:txBody>
          <a:bodyPr/>
          <a:lstStyle/>
          <a:p>
            <a:pPr lvl="1" algn="l"/>
            <a:r>
              <a:rPr lang="en-US" sz="2000" dirty="0">
                <a:solidFill>
                  <a:schemeClr val="bg1"/>
                </a:solidFill>
              </a:rPr>
              <a:t>Statewide Database of Protective Services</a:t>
            </a:r>
            <a:r>
              <a:rPr lang="en-US" sz="2400" dirty="0">
                <a:solidFill>
                  <a:schemeClr val="bg1"/>
                </a:solidFill>
              </a:rPr>
              <a:t/>
            </a:r>
            <a:br>
              <a:rPr lang="en-US" sz="2400" dirty="0">
                <a:solidFill>
                  <a:schemeClr val="bg1"/>
                </a:solidFill>
              </a:rPr>
            </a:br>
            <a:endParaRPr lang="en-US" dirty="0"/>
          </a:p>
        </p:txBody>
      </p:sp>
    </p:spTree>
    <p:extLst>
      <p:ext uri="{BB962C8B-B14F-4D97-AF65-F5344CB8AC3E}">
        <p14:creationId xmlns:p14="http://schemas.microsoft.com/office/powerpoint/2010/main" val="2340144115"/>
      </p:ext>
    </p:extLst>
  </p:cSld>
  <p:clrMapOvr>
    <a:masterClrMapping/>
  </p:clrMapOvr>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fld id="{5D3DA26C-6B63-49B3-AD9F-F13B143260BF}" type="datetime1">
              <a:rPr lang="en-US" smtClean="0"/>
              <a:t>12/2/2014</a:t>
            </a:fld>
            <a:endParaRPr lang="en-US" dirty="0"/>
          </a:p>
        </p:txBody>
      </p:sp>
      <p:sp>
        <p:nvSpPr>
          <p:cNvPr id="3" name="Slide Number Placeholder 2"/>
          <p:cNvSpPr>
            <a:spLocks noGrp="1"/>
          </p:cNvSpPr>
          <p:nvPr>
            <p:ph type="sldNum" sz="quarter" idx="12"/>
          </p:nvPr>
        </p:nvSpPr>
        <p:spPr/>
        <p:txBody>
          <a:bodyPr/>
          <a:lstStyle/>
          <a:p>
            <a:pPr>
              <a:defRPr/>
            </a:pPr>
            <a:fld id="{9C10EB89-1475-4332-AC66-2657F847E4F2}" type="slidenum">
              <a:rPr lang="en-US" smtClean="0"/>
              <a:pPr>
                <a:defRPr/>
              </a:pPr>
              <a:t>87</a:t>
            </a:fld>
            <a:endParaRPr lang="en-US" dirty="0"/>
          </a:p>
        </p:txBody>
      </p:sp>
      <p:sp>
        <p:nvSpPr>
          <p:cNvPr id="4" name="Content Placeholder 3"/>
          <p:cNvSpPr>
            <a:spLocks noGrp="1"/>
          </p:cNvSpPr>
          <p:nvPr>
            <p:ph sz="quarter" idx="13"/>
          </p:nvPr>
        </p:nvSpPr>
        <p:spPr>
          <a:xfrm>
            <a:off x="457200" y="1447800"/>
            <a:ext cx="8153400" cy="4724400"/>
          </a:xfrm>
        </p:spPr>
        <p:txBody>
          <a:bodyPr/>
          <a:lstStyle/>
          <a:p>
            <a:pPr marR="457200" lvl="0">
              <a:lnSpc>
                <a:spcPct val="115000"/>
              </a:lnSpc>
              <a:spcBef>
                <a:spcPts val="0"/>
              </a:spcBef>
              <a:spcAft>
                <a:spcPts val="0"/>
              </a:spcAft>
              <a:buFont typeface="Symbol"/>
              <a:buChar char=""/>
              <a:tabLst>
                <a:tab pos="228600" algn="l"/>
                <a:tab pos="685800" algn="l"/>
                <a:tab pos="914400" algn="l"/>
                <a:tab pos="1371600" algn="l"/>
              </a:tabLst>
            </a:pPr>
            <a:r>
              <a:rPr lang="en-US" sz="1600" dirty="0">
                <a:ea typeface="Calibri"/>
                <a:cs typeface="Times New Roman"/>
              </a:rPr>
              <a:t>Amended § 6334 (relating to disposition of complaints received) to:</a:t>
            </a:r>
          </a:p>
          <a:p>
            <a:pPr marL="114300" marR="0" indent="0">
              <a:lnSpc>
                <a:spcPct val="115000"/>
              </a:lnSpc>
              <a:spcBef>
                <a:spcPts val="0"/>
              </a:spcBef>
              <a:spcAft>
                <a:spcPts val="0"/>
              </a:spcAft>
              <a:buNone/>
            </a:pPr>
            <a:r>
              <a:rPr lang="en-US" sz="1600" dirty="0">
                <a:ea typeface="Calibri"/>
                <a:cs typeface="Times New Roman"/>
              </a:rPr>
              <a:t> </a:t>
            </a:r>
          </a:p>
          <a:p>
            <a:pPr marR="457200" lvl="1">
              <a:lnSpc>
                <a:spcPct val="115000"/>
              </a:lnSpc>
              <a:spcBef>
                <a:spcPts val="0"/>
              </a:spcBef>
              <a:spcAft>
                <a:spcPts val="0"/>
              </a:spcAft>
              <a:buFont typeface="Courier New"/>
              <a:buChar char="o"/>
              <a:tabLst>
                <a:tab pos="228600" algn="l"/>
                <a:tab pos="685800" algn="l"/>
                <a:tab pos="914400" algn="l"/>
                <a:tab pos="1371600" algn="l"/>
              </a:tabLst>
            </a:pPr>
            <a:r>
              <a:rPr lang="en-US" sz="1600" dirty="0">
                <a:ea typeface="Calibri"/>
                <a:cs typeface="Times New Roman"/>
              </a:rPr>
              <a:t>Require the county agency or law enforcement official to submit information to the Department </a:t>
            </a:r>
            <a:r>
              <a:rPr lang="en-US" sz="1600" b="1" dirty="0">
                <a:ea typeface="Calibri"/>
                <a:cs typeface="Times New Roman"/>
              </a:rPr>
              <a:t>within 48 hours</a:t>
            </a:r>
            <a:r>
              <a:rPr lang="en-US" sz="1600" dirty="0">
                <a:ea typeface="Calibri"/>
                <a:cs typeface="Times New Roman"/>
              </a:rPr>
              <a:t>, either in writing or by electronic technologies, when the initial report goes to the county agency or law enforcement official and after ensuring the immediate safety of the child and any other child in the child’s home. </a:t>
            </a:r>
          </a:p>
          <a:p>
            <a:pPr marR="457200" lvl="1">
              <a:lnSpc>
                <a:spcPct val="115000"/>
              </a:lnSpc>
              <a:spcBef>
                <a:spcPts val="0"/>
              </a:spcBef>
              <a:spcAft>
                <a:spcPts val="0"/>
              </a:spcAft>
              <a:buFont typeface="Courier New"/>
              <a:buChar char="o"/>
              <a:tabLst>
                <a:tab pos="228600" algn="l"/>
                <a:tab pos="685800" algn="l"/>
                <a:tab pos="914400" algn="l"/>
                <a:tab pos="1371600" algn="l"/>
              </a:tabLst>
            </a:pPr>
            <a:r>
              <a:rPr lang="en-US" sz="1600" dirty="0">
                <a:ea typeface="Calibri"/>
                <a:cs typeface="Times New Roman"/>
              </a:rPr>
              <a:t>Require the department to immediately transmit a notice, orally or by electronic technologies, to the county agency where the suspected abuse occurred and requires that the notice contain the following:</a:t>
            </a:r>
          </a:p>
          <a:p>
            <a:pPr marL="1371600" indent="0">
              <a:buNone/>
            </a:pPr>
            <a:r>
              <a:rPr lang="en-US" sz="1600" dirty="0"/>
              <a:t>(1) That a report of suspected child abuse by a perpetrator has been received.</a:t>
            </a:r>
          </a:p>
          <a:p>
            <a:pPr marL="1371600" indent="0">
              <a:buNone/>
            </a:pPr>
            <a:r>
              <a:rPr lang="en-US" sz="1600" dirty="0"/>
              <a:t>(2) The substance of the report.</a:t>
            </a:r>
          </a:p>
          <a:p>
            <a:pPr marL="1371600" indent="0">
              <a:buNone/>
            </a:pPr>
            <a:r>
              <a:rPr lang="en-US" sz="1600" dirty="0"/>
              <a:t>(3) The existence in the statewide database of a prior report or a current investigation or assessment concerning a subject of the report.</a:t>
            </a:r>
          </a:p>
          <a:p>
            <a:endParaRPr lang="en-US" dirty="0"/>
          </a:p>
        </p:txBody>
      </p:sp>
      <p:sp>
        <p:nvSpPr>
          <p:cNvPr id="5" name="Title 4"/>
          <p:cNvSpPr>
            <a:spLocks noGrp="1"/>
          </p:cNvSpPr>
          <p:nvPr>
            <p:ph type="title"/>
          </p:nvPr>
        </p:nvSpPr>
        <p:spPr/>
        <p:txBody>
          <a:bodyPr/>
          <a:lstStyle/>
          <a:p>
            <a:pPr lvl="1" algn="l"/>
            <a:r>
              <a:rPr lang="en-US" sz="2000" dirty="0">
                <a:solidFill>
                  <a:schemeClr val="bg1"/>
                </a:solidFill>
              </a:rPr>
              <a:t>Statewide Database of Protective Services</a:t>
            </a:r>
            <a:r>
              <a:rPr lang="en-US" sz="2400" dirty="0">
                <a:solidFill>
                  <a:schemeClr val="bg1"/>
                </a:solidFill>
              </a:rPr>
              <a:t/>
            </a:r>
            <a:br>
              <a:rPr lang="en-US" sz="2400" dirty="0">
                <a:solidFill>
                  <a:schemeClr val="bg1"/>
                </a:solidFill>
              </a:rPr>
            </a:br>
            <a:endParaRPr lang="en-US" dirty="0"/>
          </a:p>
        </p:txBody>
      </p:sp>
    </p:spTree>
    <p:extLst>
      <p:ext uri="{BB962C8B-B14F-4D97-AF65-F5344CB8AC3E}">
        <p14:creationId xmlns:p14="http://schemas.microsoft.com/office/powerpoint/2010/main" val="3783692794"/>
      </p:ext>
    </p:extLst>
  </p:cSld>
  <p:clrMapOvr>
    <a:masterClrMapping/>
  </p:clrMapOvr>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fld id="{5D3DA26C-6B63-49B3-AD9F-F13B143260BF}" type="datetime1">
              <a:rPr lang="en-US" smtClean="0"/>
              <a:t>12/2/2014</a:t>
            </a:fld>
            <a:endParaRPr lang="en-US" dirty="0"/>
          </a:p>
        </p:txBody>
      </p:sp>
      <p:sp>
        <p:nvSpPr>
          <p:cNvPr id="3" name="Slide Number Placeholder 2"/>
          <p:cNvSpPr>
            <a:spLocks noGrp="1"/>
          </p:cNvSpPr>
          <p:nvPr>
            <p:ph type="sldNum" sz="quarter" idx="12"/>
          </p:nvPr>
        </p:nvSpPr>
        <p:spPr/>
        <p:txBody>
          <a:bodyPr/>
          <a:lstStyle/>
          <a:p>
            <a:pPr>
              <a:defRPr/>
            </a:pPr>
            <a:fld id="{9C10EB89-1475-4332-AC66-2657F847E4F2}" type="slidenum">
              <a:rPr lang="en-US" smtClean="0"/>
              <a:pPr>
                <a:defRPr/>
              </a:pPr>
              <a:t>88</a:t>
            </a:fld>
            <a:endParaRPr lang="en-US" dirty="0"/>
          </a:p>
        </p:txBody>
      </p:sp>
      <p:sp>
        <p:nvSpPr>
          <p:cNvPr id="4" name="Content Placeholder 3"/>
          <p:cNvSpPr>
            <a:spLocks noGrp="1"/>
          </p:cNvSpPr>
          <p:nvPr>
            <p:ph sz="quarter" idx="13"/>
          </p:nvPr>
        </p:nvSpPr>
        <p:spPr>
          <a:xfrm>
            <a:off x="26894" y="1447800"/>
            <a:ext cx="8736106" cy="5029200"/>
          </a:xfrm>
        </p:spPr>
        <p:txBody>
          <a:bodyPr/>
          <a:lstStyle/>
          <a:p>
            <a:pPr marR="457200" lvl="1">
              <a:lnSpc>
                <a:spcPct val="115000"/>
              </a:lnSpc>
              <a:spcBef>
                <a:spcPts val="0"/>
              </a:spcBef>
              <a:spcAft>
                <a:spcPts val="0"/>
              </a:spcAft>
              <a:buFont typeface="Courier New"/>
              <a:buChar char="o"/>
              <a:tabLst>
                <a:tab pos="228600" algn="l"/>
                <a:tab pos="685800" algn="l"/>
                <a:tab pos="914400" algn="l"/>
                <a:tab pos="1371600" algn="l"/>
              </a:tabLst>
            </a:pPr>
            <a:r>
              <a:rPr lang="en-US" sz="1800" dirty="0">
                <a:ea typeface="Calibri"/>
                <a:cs typeface="Times New Roman"/>
              </a:rPr>
              <a:t>Require the department to immediately transmit a notice, orally or by electronic technologies, to the appropriate law enforcement official when the report of suspected child abuse alleges that a criminal offense has been committed against the child. This notice must be provided to the county where the child abuse is alleged to have occurred. The notice shall also include:</a:t>
            </a:r>
          </a:p>
          <a:p>
            <a:pPr marL="1371600" indent="0">
              <a:buNone/>
            </a:pPr>
            <a:r>
              <a:rPr lang="en-US" sz="1800" dirty="0"/>
              <a:t>(1) That a report of suspected child abuse has been received.</a:t>
            </a:r>
          </a:p>
          <a:p>
            <a:pPr marL="1371600" indent="0">
              <a:buNone/>
            </a:pPr>
            <a:r>
              <a:rPr lang="en-US" sz="1800" dirty="0"/>
              <a:t>(2) The substance of the report.</a:t>
            </a:r>
          </a:p>
          <a:p>
            <a:pPr marL="1371600" indent="0">
              <a:buNone/>
            </a:pPr>
            <a:r>
              <a:rPr lang="en-US" sz="1800" dirty="0"/>
              <a:t>(3) The existence in the statewide database under section 6331 (relating to establishment of statewide database) of a prior report or a current investigation or assessment concerning a subject of the report.</a:t>
            </a:r>
          </a:p>
          <a:p>
            <a:pPr marR="457200" lvl="1">
              <a:lnSpc>
                <a:spcPct val="115000"/>
              </a:lnSpc>
              <a:spcBef>
                <a:spcPts val="0"/>
              </a:spcBef>
              <a:spcAft>
                <a:spcPts val="0"/>
              </a:spcAft>
              <a:buFont typeface="Courier New"/>
              <a:buChar char="o"/>
              <a:tabLst>
                <a:tab pos="228600" algn="l"/>
                <a:tab pos="685800" algn="l"/>
                <a:tab pos="914400" algn="l"/>
                <a:tab pos="1371600" algn="l"/>
              </a:tabLst>
            </a:pPr>
            <a:r>
              <a:rPr lang="en-US" sz="1800" dirty="0">
                <a:ea typeface="Calibri"/>
                <a:cs typeface="Times New Roman"/>
              </a:rPr>
              <a:t>Requires the department to include the name and contact information of the persons receiving the referral, if known, when a report is referred to the county agency and law enforcement officials. </a:t>
            </a:r>
          </a:p>
          <a:p>
            <a:pPr marL="0" indent="0">
              <a:buNone/>
            </a:pPr>
            <a:endParaRPr lang="en-US" dirty="0"/>
          </a:p>
        </p:txBody>
      </p:sp>
      <p:sp>
        <p:nvSpPr>
          <p:cNvPr id="5" name="Title 4"/>
          <p:cNvSpPr>
            <a:spLocks noGrp="1"/>
          </p:cNvSpPr>
          <p:nvPr>
            <p:ph type="title"/>
          </p:nvPr>
        </p:nvSpPr>
        <p:spPr/>
        <p:txBody>
          <a:bodyPr/>
          <a:lstStyle/>
          <a:p>
            <a:pPr lvl="1" algn="l"/>
            <a:r>
              <a:rPr lang="en-US" sz="2000" dirty="0">
                <a:solidFill>
                  <a:schemeClr val="bg1"/>
                </a:solidFill>
              </a:rPr>
              <a:t>Statewide Database of Protective Services</a:t>
            </a:r>
            <a:r>
              <a:rPr lang="en-US" sz="2400" dirty="0">
                <a:solidFill>
                  <a:schemeClr val="bg1"/>
                </a:solidFill>
              </a:rPr>
              <a:t/>
            </a:r>
            <a:br>
              <a:rPr lang="en-US" sz="2400" dirty="0">
                <a:solidFill>
                  <a:schemeClr val="bg1"/>
                </a:solidFill>
              </a:rPr>
            </a:br>
            <a:endParaRPr lang="en-US" dirty="0"/>
          </a:p>
        </p:txBody>
      </p:sp>
    </p:spTree>
    <p:extLst>
      <p:ext uri="{BB962C8B-B14F-4D97-AF65-F5344CB8AC3E}">
        <p14:creationId xmlns:p14="http://schemas.microsoft.com/office/powerpoint/2010/main" val="816479793"/>
      </p:ext>
    </p:extLst>
  </p:cSld>
  <p:clrMapOvr>
    <a:masterClrMapping/>
  </p:clrMapOvr>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fld id="{5D3DA26C-6B63-49B3-AD9F-F13B143260BF}" type="datetime1">
              <a:rPr lang="en-US" smtClean="0"/>
              <a:t>12/2/2014</a:t>
            </a:fld>
            <a:endParaRPr lang="en-US" dirty="0"/>
          </a:p>
        </p:txBody>
      </p:sp>
      <p:sp>
        <p:nvSpPr>
          <p:cNvPr id="3" name="Slide Number Placeholder 2"/>
          <p:cNvSpPr>
            <a:spLocks noGrp="1"/>
          </p:cNvSpPr>
          <p:nvPr>
            <p:ph type="sldNum" sz="quarter" idx="12"/>
          </p:nvPr>
        </p:nvSpPr>
        <p:spPr/>
        <p:txBody>
          <a:bodyPr/>
          <a:lstStyle/>
          <a:p>
            <a:pPr>
              <a:defRPr/>
            </a:pPr>
            <a:fld id="{9C10EB89-1475-4332-AC66-2657F847E4F2}" type="slidenum">
              <a:rPr lang="en-US" smtClean="0"/>
              <a:pPr>
                <a:defRPr/>
              </a:pPr>
              <a:t>89</a:t>
            </a:fld>
            <a:endParaRPr lang="en-US" dirty="0"/>
          </a:p>
        </p:txBody>
      </p:sp>
      <p:sp>
        <p:nvSpPr>
          <p:cNvPr id="4" name="Content Placeholder 3"/>
          <p:cNvSpPr>
            <a:spLocks noGrp="1"/>
          </p:cNvSpPr>
          <p:nvPr>
            <p:ph sz="quarter" idx="13"/>
          </p:nvPr>
        </p:nvSpPr>
        <p:spPr>
          <a:xfrm>
            <a:off x="94129" y="1600200"/>
            <a:ext cx="8592671" cy="3886200"/>
          </a:xfrm>
        </p:spPr>
        <p:txBody>
          <a:bodyPr/>
          <a:lstStyle/>
          <a:p>
            <a:pPr marR="457200" lvl="1">
              <a:lnSpc>
                <a:spcPct val="115000"/>
              </a:lnSpc>
              <a:spcBef>
                <a:spcPts val="0"/>
              </a:spcBef>
              <a:spcAft>
                <a:spcPts val="0"/>
              </a:spcAft>
              <a:buFont typeface="Courier New"/>
              <a:buChar char="o"/>
              <a:tabLst>
                <a:tab pos="228600" algn="l"/>
                <a:tab pos="685800" algn="l"/>
                <a:tab pos="914400" algn="l"/>
                <a:tab pos="1371600" algn="l"/>
              </a:tabLst>
            </a:pPr>
            <a:r>
              <a:rPr lang="en-US" sz="1800" dirty="0">
                <a:ea typeface="Calibri"/>
                <a:cs typeface="Times New Roman"/>
              </a:rPr>
              <a:t>Requires the department to refer cases of suspected child abuse which occurred in another state and </a:t>
            </a:r>
            <a:r>
              <a:rPr lang="en-US" sz="1800" b="1" dirty="0">
                <a:ea typeface="Calibri"/>
                <a:cs typeface="Times New Roman"/>
              </a:rPr>
              <a:t>both the child and alleged perpetrator are residents of the commonwealth</a:t>
            </a:r>
            <a:r>
              <a:rPr lang="en-US" sz="1800" dirty="0">
                <a:ea typeface="Calibri"/>
                <a:cs typeface="Times New Roman"/>
              </a:rPr>
              <a:t> to the county agency where the child resides if the other states CPS agency cannot or will not investigate the report.  </a:t>
            </a:r>
          </a:p>
          <a:p>
            <a:pPr marR="457200" lvl="1">
              <a:lnSpc>
                <a:spcPct val="115000"/>
              </a:lnSpc>
              <a:spcBef>
                <a:spcPts val="0"/>
              </a:spcBef>
              <a:spcAft>
                <a:spcPts val="0"/>
              </a:spcAft>
              <a:buFont typeface="Courier New"/>
              <a:buChar char="o"/>
              <a:tabLst>
                <a:tab pos="228600" algn="l"/>
                <a:tab pos="685800" algn="l"/>
                <a:tab pos="914400" algn="l"/>
                <a:tab pos="1371600" algn="l"/>
              </a:tabLst>
            </a:pPr>
            <a:r>
              <a:rPr lang="en-US" sz="1800" dirty="0">
                <a:ea typeface="Calibri"/>
                <a:cs typeface="Times New Roman"/>
              </a:rPr>
              <a:t>Requires the department to refer cases of suspected child abuse which occurred in another state and </a:t>
            </a:r>
            <a:r>
              <a:rPr lang="en-US" sz="1800" b="1" dirty="0">
                <a:ea typeface="Calibri"/>
                <a:cs typeface="Times New Roman"/>
              </a:rPr>
              <a:t>only the alleged perpetrator is a resident of the commonwealth</a:t>
            </a:r>
            <a:r>
              <a:rPr lang="en-US" sz="1800" dirty="0">
                <a:ea typeface="Calibri"/>
                <a:cs typeface="Times New Roman"/>
              </a:rPr>
              <a:t>, to the county agency where the alleged perpetrator resides. The county agency must notify the children and youth social service agency of the jurisdiction in which the suspected abuse occurred and if requested by the other agency, assist in investigating the suspected child abuse. </a:t>
            </a:r>
          </a:p>
        </p:txBody>
      </p:sp>
      <p:sp>
        <p:nvSpPr>
          <p:cNvPr id="5" name="Title 4"/>
          <p:cNvSpPr>
            <a:spLocks noGrp="1"/>
          </p:cNvSpPr>
          <p:nvPr>
            <p:ph type="title"/>
          </p:nvPr>
        </p:nvSpPr>
        <p:spPr/>
        <p:txBody>
          <a:bodyPr/>
          <a:lstStyle/>
          <a:p>
            <a:pPr lvl="1" algn="l"/>
            <a:r>
              <a:rPr lang="en-US" sz="2000" dirty="0">
                <a:solidFill>
                  <a:schemeClr val="bg1"/>
                </a:solidFill>
              </a:rPr>
              <a:t>Statewide Database of Protective Services</a:t>
            </a:r>
            <a:br>
              <a:rPr lang="en-US" sz="2000" dirty="0">
                <a:solidFill>
                  <a:schemeClr val="bg1"/>
                </a:solidFill>
              </a:rPr>
            </a:br>
            <a:endParaRPr lang="en-US" sz="2000" dirty="0"/>
          </a:p>
        </p:txBody>
      </p:sp>
    </p:spTree>
    <p:extLst>
      <p:ext uri="{BB962C8B-B14F-4D97-AF65-F5344CB8AC3E}">
        <p14:creationId xmlns:p14="http://schemas.microsoft.com/office/powerpoint/2010/main" val="302342455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fld id="{5D3DA26C-6B63-49B3-AD9F-F13B143260BF}" type="datetime1">
              <a:rPr lang="en-US" smtClean="0"/>
              <a:t>12/2/2014</a:t>
            </a:fld>
            <a:endParaRPr lang="en-US" dirty="0"/>
          </a:p>
        </p:txBody>
      </p:sp>
      <p:sp>
        <p:nvSpPr>
          <p:cNvPr id="3" name="Slide Number Placeholder 2"/>
          <p:cNvSpPr>
            <a:spLocks noGrp="1"/>
          </p:cNvSpPr>
          <p:nvPr>
            <p:ph type="sldNum" sz="quarter" idx="12"/>
          </p:nvPr>
        </p:nvSpPr>
        <p:spPr/>
        <p:txBody>
          <a:bodyPr/>
          <a:lstStyle/>
          <a:p>
            <a:pPr>
              <a:defRPr/>
            </a:pPr>
            <a:fld id="{9C10EB89-1475-4332-AC66-2657F847E4F2}" type="slidenum">
              <a:rPr lang="en-US" smtClean="0"/>
              <a:pPr>
                <a:defRPr/>
              </a:pPr>
              <a:t>9</a:t>
            </a:fld>
            <a:endParaRPr lang="en-US" dirty="0"/>
          </a:p>
        </p:txBody>
      </p:sp>
      <p:sp>
        <p:nvSpPr>
          <p:cNvPr id="4" name="Content Placeholder 3"/>
          <p:cNvSpPr>
            <a:spLocks noGrp="1"/>
          </p:cNvSpPr>
          <p:nvPr>
            <p:ph sz="quarter" idx="13"/>
          </p:nvPr>
        </p:nvSpPr>
        <p:spPr>
          <a:xfrm>
            <a:off x="914400" y="1295400"/>
            <a:ext cx="8153400" cy="4724400"/>
          </a:xfrm>
        </p:spPr>
        <p:txBody>
          <a:bodyPr/>
          <a:lstStyle/>
          <a:p>
            <a:r>
              <a:rPr lang="en-US" dirty="0"/>
              <a:t>Definitions of Child Abuse and Perpetrator and Exclusions</a:t>
            </a:r>
          </a:p>
          <a:p>
            <a:endParaRPr lang="en-US" dirty="0"/>
          </a:p>
          <a:p>
            <a:r>
              <a:rPr lang="en-US" dirty="0"/>
              <a:t>Indicated and Founded Reports</a:t>
            </a:r>
          </a:p>
          <a:p>
            <a:endParaRPr lang="en-US" dirty="0"/>
          </a:p>
          <a:p>
            <a:r>
              <a:rPr lang="en-US" dirty="0"/>
              <a:t>Appeals and Expunction of Reports</a:t>
            </a:r>
          </a:p>
          <a:p>
            <a:endParaRPr lang="en-US" dirty="0"/>
          </a:p>
          <a:p>
            <a:r>
              <a:rPr lang="en-US" dirty="0"/>
              <a:t>Child Custody</a:t>
            </a:r>
          </a:p>
          <a:p>
            <a:endParaRPr lang="en-US" dirty="0"/>
          </a:p>
          <a:p>
            <a:r>
              <a:rPr lang="en-US" dirty="0"/>
              <a:t>Other Key Areas Identified (i.e. Crimes Code)</a:t>
            </a:r>
            <a:endParaRPr lang="en-US" sz="2600" dirty="0"/>
          </a:p>
          <a:p>
            <a:pPr marL="0" indent="0">
              <a:buNone/>
            </a:pPr>
            <a:endParaRPr lang="en-US" dirty="0"/>
          </a:p>
        </p:txBody>
      </p:sp>
      <p:sp>
        <p:nvSpPr>
          <p:cNvPr id="5" name="Title 4"/>
          <p:cNvSpPr>
            <a:spLocks noGrp="1"/>
          </p:cNvSpPr>
          <p:nvPr>
            <p:ph type="title"/>
          </p:nvPr>
        </p:nvSpPr>
        <p:spPr/>
        <p:txBody>
          <a:bodyPr/>
          <a:lstStyle/>
          <a:p>
            <a:r>
              <a:rPr lang="en-US" sz="2600" dirty="0">
                <a:solidFill>
                  <a:srgbClr val="FFFFFF"/>
                </a:solidFill>
                <a:latin typeface="Verdana"/>
                <a:ea typeface="ＭＳ Ｐゴシック" pitchFamily="-106" charset="-128"/>
              </a:rPr>
              <a:t>Discussion Points</a:t>
            </a:r>
            <a:endParaRPr lang="en-US" dirty="0"/>
          </a:p>
        </p:txBody>
      </p:sp>
    </p:spTree>
    <p:extLst>
      <p:ext uri="{BB962C8B-B14F-4D97-AF65-F5344CB8AC3E}">
        <p14:creationId xmlns:p14="http://schemas.microsoft.com/office/powerpoint/2010/main" val="494099644"/>
      </p:ext>
    </p:extLst>
  </p:cSld>
  <p:clrMapOvr>
    <a:masterClrMapping/>
  </p:clrMapOvr>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fld id="{5D3DA26C-6B63-49B3-AD9F-F13B143260BF}" type="datetime1">
              <a:rPr lang="en-US" smtClean="0"/>
              <a:t>12/2/2014</a:t>
            </a:fld>
            <a:endParaRPr lang="en-US" dirty="0"/>
          </a:p>
        </p:txBody>
      </p:sp>
      <p:sp>
        <p:nvSpPr>
          <p:cNvPr id="3" name="Slide Number Placeholder 2"/>
          <p:cNvSpPr>
            <a:spLocks noGrp="1"/>
          </p:cNvSpPr>
          <p:nvPr>
            <p:ph type="sldNum" sz="quarter" idx="12"/>
          </p:nvPr>
        </p:nvSpPr>
        <p:spPr/>
        <p:txBody>
          <a:bodyPr/>
          <a:lstStyle/>
          <a:p>
            <a:pPr>
              <a:defRPr/>
            </a:pPr>
            <a:fld id="{9C10EB89-1475-4332-AC66-2657F847E4F2}" type="slidenum">
              <a:rPr lang="en-US" smtClean="0"/>
              <a:pPr>
                <a:defRPr/>
              </a:pPr>
              <a:t>90</a:t>
            </a:fld>
            <a:endParaRPr lang="en-US" dirty="0"/>
          </a:p>
        </p:txBody>
      </p:sp>
      <p:sp>
        <p:nvSpPr>
          <p:cNvPr id="4" name="Content Placeholder 3"/>
          <p:cNvSpPr>
            <a:spLocks noGrp="1"/>
          </p:cNvSpPr>
          <p:nvPr>
            <p:ph sz="quarter" idx="13"/>
          </p:nvPr>
        </p:nvSpPr>
        <p:spPr>
          <a:xfrm>
            <a:off x="457200" y="1371600"/>
            <a:ext cx="8153400" cy="4724400"/>
          </a:xfrm>
        </p:spPr>
        <p:txBody>
          <a:bodyPr/>
          <a:lstStyle/>
          <a:p>
            <a:pPr marR="457200" lvl="0">
              <a:lnSpc>
                <a:spcPct val="115000"/>
              </a:lnSpc>
              <a:spcBef>
                <a:spcPts val="0"/>
              </a:spcBef>
              <a:spcAft>
                <a:spcPts val="0"/>
              </a:spcAft>
              <a:buFont typeface="Symbol"/>
              <a:buChar char=""/>
              <a:tabLst>
                <a:tab pos="228600" algn="l"/>
                <a:tab pos="685800" algn="l"/>
                <a:tab pos="914400" algn="l"/>
                <a:tab pos="1371600" algn="l"/>
              </a:tabLst>
            </a:pPr>
            <a:r>
              <a:rPr lang="en-US" sz="2000" dirty="0">
                <a:ea typeface="Calibri"/>
                <a:cs typeface="Times New Roman"/>
              </a:rPr>
              <a:t>Added § 6334.1 (relating to responsibility for investigation) to establish under which circumstances the county agency, law enforcement or both agencies jointly are responsible for investigating suspected child abuse or referrals for protective services based on the individual allegedly committing the act:</a:t>
            </a:r>
          </a:p>
          <a:p>
            <a:pPr marR="457200" lvl="1">
              <a:lnSpc>
                <a:spcPct val="115000"/>
              </a:lnSpc>
              <a:spcBef>
                <a:spcPts val="0"/>
              </a:spcBef>
              <a:spcAft>
                <a:spcPts val="0"/>
              </a:spcAft>
              <a:buFont typeface="Courier New"/>
              <a:buChar char="o"/>
              <a:tabLst>
                <a:tab pos="228600" algn="l"/>
                <a:tab pos="685800" algn="l"/>
                <a:tab pos="914400" algn="l"/>
                <a:tab pos="1371600" algn="l"/>
              </a:tabLst>
            </a:pPr>
            <a:r>
              <a:rPr lang="en-US" dirty="0">
                <a:ea typeface="Calibri"/>
                <a:cs typeface="Times New Roman"/>
              </a:rPr>
              <a:t>Committed by a perpetrator = county agency</a:t>
            </a:r>
          </a:p>
          <a:p>
            <a:pPr marR="457200" lvl="1">
              <a:lnSpc>
                <a:spcPct val="115000"/>
              </a:lnSpc>
              <a:spcBef>
                <a:spcPts val="0"/>
              </a:spcBef>
              <a:spcAft>
                <a:spcPts val="0"/>
              </a:spcAft>
              <a:buFont typeface="Courier New"/>
              <a:buChar char="o"/>
              <a:tabLst>
                <a:tab pos="228600" algn="l"/>
                <a:tab pos="685800" algn="l"/>
                <a:tab pos="914400" algn="l"/>
                <a:tab pos="1371600" algn="l"/>
              </a:tabLst>
            </a:pPr>
            <a:r>
              <a:rPr lang="en-US" dirty="0">
                <a:ea typeface="Calibri"/>
                <a:cs typeface="Times New Roman"/>
              </a:rPr>
              <a:t>Committed by perpetrator and behavior constituting a possible violation of a criminal offense = joint investigation</a:t>
            </a:r>
          </a:p>
          <a:p>
            <a:pPr marR="457200" lvl="1">
              <a:lnSpc>
                <a:spcPct val="115000"/>
              </a:lnSpc>
              <a:spcBef>
                <a:spcPts val="0"/>
              </a:spcBef>
              <a:spcAft>
                <a:spcPts val="0"/>
              </a:spcAft>
              <a:buFont typeface="Courier New"/>
              <a:buChar char="o"/>
              <a:tabLst>
                <a:tab pos="228600" algn="l"/>
                <a:tab pos="685800" algn="l"/>
                <a:tab pos="914400" algn="l"/>
                <a:tab pos="1371600" algn="l"/>
              </a:tabLst>
            </a:pPr>
            <a:r>
              <a:rPr lang="en-US" dirty="0">
                <a:ea typeface="Calibri"/>
                <a:cs typeface="Times New Roman"/>
              </a:rPr>
              <a:t>Committed by a person who is not a perpetrator and behavior constituting a violation of a criminal offense = law enforcement </a:t>
            </a:r>
          </a:p>
          <a:p>
            <a:pPr marR="457200" lvl="1">
              <a:lnSpc>
                <a:spcPct val="115000"/>
              </a:lnSpc>
              <a:spcBef>
                <a:spcPts val="0"/>
              </a:spcBef>
              <a:spcAft>
                <a:spcPts val="0"/>
              </a:spcAft>
              <a:buFont typeface="Courier New"/>
              <a:buChar char="o"/>
              <a:tabLst>
                <a:tab pos="228600" algn="l"/>
                <a:tab pos="685800" algn="l"/>
                <a:tab pos="914400" algn="l"/>
                <a:tab pos="1371600" algn="l"/>
              </a:tabLst>
            </a:pPr>
            <a:r>
              <a:rPr lang="en-US" dirty="0">
                <a:ea typeface="Calibri"/>
                <a:cs typeface="Times New Roman"/>
              </a:rPr>
              <a:t>In need of other protective services = county agency  </a:t>
            </a:r>
          </a:p>
          <a:p>
            <a:pPr marL="0" indent="0">
              <a:buNone/>
            </a:pPr>
            <a:endParaRPr lang="en-US" dirty="0"/>
          </a:p>
        </p:txBody>
      </p:sp>
      <p:sp>
        <p:nvSpPr>
          <p:cNvPr id="5" name="Title 4"/>
          <p:cNvSpPr>
            <a:spLocks noGrp="1"/>
          </p:cNvSpPr>
          <p:nvPr>
            <p:ph type="title"/>
          </p:nvPr>
        </p:nvSpPr>
        <p:spPr/>
        <p:txBody>
          <a:bodyPr/>
          <a:lstStyle/>
          <a:p>
            <a:pPr lvl="1" algn="l"/>
            <a:r>
              <a:rPr lang="en-US" sz="2000" dirty="0">
                <a:solidFill>
                  <a:schemeClr val="bg1"/>
                </a:solidFill>
              </a:rPr>
              <a:t>Statewide Database of Protective Services</a:t>
            </a:r>
            <a:r>
              <a:rPr lang="en-US" sz="2400" dirty="0">
                <a:solidFill>
                  <a:schemeClr val="bg1"/>
                </a:solidFill>
              </a:rPr>
              <a:t/>
            </a:r>
            <a:br>
              <a:rPr lang="en-US" sz="2400" dirty="0">
                <a:solidFill>
                  <a:schemeClr val="bg1"/>
                </a:solidFill>
              </a:rPr>
            </a:br>
            <a:endParaRPr lang="en-US" dirty="0"/>
          </a:p>
        </p:txBody>
      </p:sp>
    </p:spTree>
    <p:extLst>
      <p:ext uri="{BB962C8B-B14F-4D97-AF65-F5344CB8AC3E}">
        <p14:creationId xmlns:p14="http://schemas.microsoft.com/office/powerpoint/2010/main" val="2173421472"/>
      </p:ext>
    </p:extLst>
  </p:cSld>
  <p:clrMapOvr>
    <a:masterClrMapping/>
  </p:clrMapOvr>
  <p:timing>
    <p:tnLst>
      <p:par>
        <p:cT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fld id="{5D3DA26C-6B63-49B3-AD9F-F13B143260BF}" type="datetime1">
              <a:rPr lang="en-US" smtClean="0"/>
              <a:t>12/2/2014</a:t>
            </a:fld>
            <a:endParaRPr lang="en-US" dirty="0"/>
          </a:p>
        </p:txBody>
      </p:sp>
      <p:sp>
        <p:nvSpPr>
          <p:cNvPr id="3" name="Slide Number Placeholder 2"/>
          <p:cNvSpPr>
            <a:spLocks noGrp="1"/>
          </p:cNvSpPr>
          <p:nvPr>
            <p:ph type="sldNum" sz="quarter" idx="12"/>
          </p:nvPr>
        </p:nvSpPr>
        <p:spPr/>
        <p:txBody>
          <a:bodyPr/>
          <a:lstStyle/>
          <a:p>
            <a:pPr>
              <a:defRPr/>
            </a:pPr>
            <a:fld id="{9C10EB89-1475-4332-AC66-2657F847E4F2}" type="slidenum">
              <a:rPr lang="en-US" smtClean="0"/>
              <a:pPr>
                <a:defRPr/>
              </a:pPr>
              <a:t>91</a:t>
            </a:fld>
            <a:endParaRPr lang="en-US" dirty="0"/>
          </a:p>
        </p:txBody>
      </p:sp>
      <p:sp>
        <p:nvSpPr>
          <p:cNvPr id="4" name="Content Placeholder 3"/>
          <p:cNvSpPr>
            <a:spLocks noGrp="1"/>
          </p:cNvSpPr>
          <p:nvPr>
            <p:ph sz="quarter" idx="13"/>
          </p:nvPr>
        </p:nvSpPr>
        <p:spPr/>
        <p:txBody>
          <a:bodyPr/>
          <a:lstStyle/>
          <a:p>
            <a:pPr marR="457200" lvl="0" algn="just">
              <a:lnSpc>
                <a:spcPct val="115000"/>
              </a:lnSpc>
              <a:spcBef>
                <a:spcPts val="0"/>
              </a:spcBef>
              <a:spcAft>
                <a:spcPts val="0"/>
              </a:spcAft>
              <a:buFont typeface="Symbol"/>
              <a:buChar char=""/>
              <a:tabLst>
                <a:tab pos="228600" algn="l"/>
                <a:tab pos="685800" algn="l"/>
                <a:tab pos="914400" algn="l"/>
                <a:tab pos="1371600" algn="l"/>
              </a:tabLst>
            </a:pPr>
            <a:r>
              <a:rPr lang="en-US" sz="1600" dirty="0">
                <a:ea typeface="Calibri"/>
                <a:cs typeface="Times New Roman"/>
              </a:rPr>
              <a:t>Amended § 6335 (relating to access to information in statewide database) allows for a county agency or a law enforcement official to request information from the statewide database to determine the existence of prior reports involving the subject of the report. The department is required to immediately convey information to a county agency or law enforcement official related to a report or a pending investigation or assessment concerning the subject of the report. </a:t>
            </a:r>
          </a:p>
          <a:p>
            <a:pPr marR="457200" lvl="1" algn="just">
              <a:lnSpc>
                <a:spcPct val="115000"/>
              </a:lnSpc>
              <a:spcBef>
                <a:spcPts val="0"/>
              </a:spcBef>
              <a:spcAft>
                <a:spcPts val="0"/>
              </a:spcAft>
              <a:buFont typeface="Courier New"/>
              <a:buChar char="o"/>
              <a:tabLst>
                <a:tab pos="228600" algn="l"/>
                <a:tab pos="685800" algn="l"/>
                <a:tab pos="914400" algn="l"/>
                <a:tab pos="1371600" algn="l"/>
              </a:tabLst>
            </a:pPr>
            <a:r>
              <a:rPr lang="en-US" sz="1600" dirty="0">
                <a:ea typeface="Calibri"/>
                <a:cs typeface="Times New Roman"/>
              </a:rPr>
              <a:t>Information released under this section may be released if the request is made orally or in writing and the department has:</a:t>
            </a:r>
          </a:p>
          <a:p>
            <a:pPr marL="1371600" indent="0">
              <a:buNone/>
            </a:pPr>
            <a:r>
              <a:rPr lang="en-US" sz="1600" dirty="0"/>
              <a:t>(1) Identified the requester, including electronic verification of the requester's identity.</a:t>
            </a:r>
          </a:p>
          <a:p>
            <a:pPr marL="1371600" indent="0">
              <a:buNone/>
            </a:pPr>
            <a:r>
              <a:rPr lang="en-US" sz="1600" dirty="0"/>
              <a:t>(2) Determined whether the requester is authorized to obtain the information under this section.</a:t>
            </a:r>
          </a:p>
          <a:p>
            <a:pPr marL="1371600" indent="0">
              <a:buNone/>
            </a:pPr>
            <a:r>
              <a:rPr lang="en-US" sz="1600" dirty="0"/>
              <a:t>(3) Provided notice to the requester that access and dissemination of the information is restricted as provided by this chapter.</a:t>
            </a:r>
          </a:p>
          <a:p>
            <a:pPr marL="1371600" indent="0">
              <a:buNone/>
            </a:pPr>
            <a:r>
              <a:rPr lang="en-US" sz="1600" dirty="0">
                <a:solidFill>
                  <a:srgbClr val="000000"/>
                </a:solidFill>
              </a:rPr>
              <a:t>(4) Obtained an affirmation by the requester that the request is within the scope of that person's official duties and the provisions of this chapter.</a:t>
            </a:r>
            <a:endParaRPr lang="en-US" sz="1600" dirty="0"/>
          </a:p>
          <a:p>
            <a:endParaRPr lang="en-US" dirty="0"/>
          </a:p>
        </p:txBody>
      </p:sp>
      <p:sp>
        <p:nvSpPr>
          <p:cNvPr id="5" name="Title 4"/>
          <p:cNvSpPr>
            <a:spLocks noGrp="1"/>
          </p:cNvSpPr>
          <p:nvPr>
            <p:ph type="title"/>
          </p:nvPr>
        </p:nvSpPr>
        <p:spPr/>
        <p:txBody>
          <a:bodyPr/>
          <a:lstStyle/>
          <a:p>
            <a:pPr lvl="1" algn="l"/>
            <a:r>
              <a:rPr lang="en-US" sz="2000" dirty="0">
                <a:solidFill>
                  <a:schemeClr val="bg1"/>
                </a:solidFill>
              </a:rPr>
              <a:t>Statewide Database of Protective Services</a:t>
            </a:r>
            <a:r>
              <a:rPr lang="en-US" sz="2400" dirty="0">
                <a:solidFill>
                  <a:schemeClr val="bg1"/>
                </a:solidFill>
              </a:rPr>
              <a:t/>
            </a:r>
            <a:br>
              <a:rPr lang="en-US" sz="2400" dirty="0">
                <a:solidFill>
                  <a:schemeClr val="bg1"/>
                </a:solidFill>
              </a:rPr>
            </a:br>
            <a:endParaRPr lang="en-US" dirty="0"/>
          </a:p>
        </p:txBody>
      </p:sp>
    </p:spTree>
    <p:extLst>
      <p:ext uri="{BB962C8B-B14F-4D97-AF65-F5344CB8AC3E}">
        <p14:creationId xmlns:p14="http://schemas.microsoft.com/office/powerpoint/2010/main" val="2294029998"/>
      </p:ext>
    </p:extLst>
  </p:cSld>
  <p:clrMapOvr>
    <a:masterClrMapping/>
  </p:clrMapOvr>
  <p:timing>
    <p:tnLst>
      <p:par>
        <p:cTn id="1" dur="indefinite" restart="never" nodeType="tmRoot"/>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fld id="{5D3DA26C-6B63-49B3-AD9F-F13B143260BF}" type="datetime1">
              <a:rPr lang="en-US" smtClean="0"/>
              <a:t>12/2/2014</a:t>
            </a:fld>
            <a:endParaRPr lang="en-US" dirty="0"/>
          </a:p>
        </p:txBody>
      </p:sp>
      <p:sp>
        <p:nvSpPr>
          <p:cNvPr id="3" name="Slide Number Placeholder 2"/>
          <p:cNvSpPr>
            <a:spLocks noGrp="1"/>
          </p:cNvSpPr>
          <p:nvPr>
            <p:ph type="sldNum" sz="quarter" idx="12"/>
          </p:nvPr>
        </p:nvSpPr>
        <p:spPr/>
        <p:txBody>
          <a:bodyPr/>
          <a:lstStyle/>
          <a:p>
            <a:pPr>
              <a:defRPr/>
            </a:pPr>
            <a:fld id="{9C10EB89-1475-4332-AC66-2657F847E4F2}" type="slidenum">
              <a:rPr lang="en-US" smtClean="0"/>
              <a:pPr>
                <a:defRPr/>
              </a:pPr>
              <a:t>92</a:t>
            </a:fld>
            <a:endParaRPr lang="en-US" dirty="0"/>
          </a:p>
        </p:txBody>
      </p:sp>
      <p:sp>
        <p:nvSpPr>
          <p:cNvPr id="4" name="Content Placeholder 3"/>
          <p:cNvSpPr>
            <a:spLocks noGrp="1"/>
          </p:cNvSpPr>
          <p:nvPr>
            <p:ph sz="quarter" idx="13"/>
          </p:nvPr>
        </p:nvSpPr>
        <p:spPr>
          <a:xfrm>
            <a:off x="0" y="1524000"/>
            <a:ext cx="8534400" cy="4876800"/>
          </a:xfrm>
        </p:spPr>
        <p:txBody>
          <a:bodyPr/>
          <a:lstStyle/>
          <a:p>
            <a:pPr marR="457200" lvl="1">
              <a:lnSpc>
                <a:spcPct val="115000"/>
              </a:lnSpc>
              <a:spcBef>
                <a:spcPts val="0"/>
              </a:spcBef>
              <a:spcAft>
                <a:spcPts val="0"/>
              </a:spcAft>
              <a:buFont typeface="Courier New"/>
              <a:buChar char="o"/>
              <a:tabLst>
                <a:tab pos="228600" algn="l"/>
                <a:tab pos="685800" algn="l"/>
                <a:tab pos="914400" algn="l"/>
                <a:tab pos="1371600" algn="l"/>
              </a:tabLst>
            </a:pPr>
            <a:r>
              <a:rPr lang="en-US" sz="1600" dirty="0">
                <a:ea typeface="Calibri"/>
                <a:cs typeface="Times New Roman"/>
              </a:rPr>
              <a:t>A county agency or law enforcement official may only request the information under this subsection for the purposes of investigating reports of child abuse, assessing allegations that a child is in need of general protective services, providing protective services to a child or investigating a crime against a child. The following shall apply where information is requested:</a:t>
            </a:r>
          </a:p>
          <a:p>
            <a:pPr marL="1371600" marR="0" indent="0">
              <a:lnSpc>
                <a:spcPts val="2325"/>
              </a:lnSpc>
              <a:spcBef>
                <a:spcPts val="0"/>
              </a:spcBef>
              <a:spcAft>
                <a:spcPts val="0"/>
              </a:spcAft>
              <a:buNone/>
            </a:pPr>
            <a:r>
              <a:rPr lang="en-US" sz="1600" dirty="0">
                <a:ea typeface="Lucida Sans Unicode"/>
                <a:cs typeface="Tahoma"/>
              </a:rPr>
              <a:t>(1) A law enforcement official may use information contained in the statewide database for the purpose of investigating a criminal offense as follows:</a:t>
            </a:r>
          </a:p>
          <a:p>
            <a:pPr marL="1828800" indent="0">
              <a:buNone/>
            </a:pPr>
            <a:r>
              <a:rPr lang="en-US" sz="1600" dirty="0"/>
              <a:t>(</a:t>
            </a:r>
            <a:r>
              <a:rPr lang="en-US" sz="1600" dirty="0" err="1"/>
              <a:t>i</a:t>
            </a:r>
            <a:r>
              <a:rPr lang="en-US" sz="1600" dirty="0"/>
              <a:t>) Information regarding indicated and founded reports may be used for any purpose authorized by this chapter.</a:t>
            </a:r>
          </a:p>
          <a:p>
            <a:pPr marL="1828800" indent="0">
              <a:buNone/>
            </a:pPr>
            <a:r>
              <a:rPr lang="en-US" sz="1600" dirty="0"/>
              <a:t>(ii) Information on all other reports may be used for the purposes of investigating a crime involving harm or threatened harm to a child, an alleged violation of section 6319 (relating to penalties for failure to report or to refer) or section 6349 (relating to penalties), or an alleged violation of 18 </a:t>
            </a:r>
            <a:r>
              <a:rPr lang="en-US" sz="1600" dirty="0" err="1"/>
              <a:t>Pa.C.S</a:t>
            </a:r>
            <a:r>
              <a:rPr lang="en-US" sz="1600" dirty="0"/>
              <a:t>. </a:t>
            </a:r>
            <a:r>
              <a:rPr lang="en-US" sz="1600" cap="all" dirty="0">
                <a:ea typeface="Arial Unicode MS"/>
              </a:rPr>
              <a:t>§</a:t>
            </a:r>
            <a:r>
              <a:rPr lang="en-US" sz="1600" dirty="0"/>
              <a:t> 4906.1 (relating to false reports of child abuse) or 4958 (relating to intimidation, retaliation or obstruction in child abuse cases).</a:t>
            </a:r>
          </a:p>
          <a:p>
            <a:endParaRPr lang="en-US" dirty="0"/>
          </a:p>
        </p:txBody>
      </p:sp>
      <p:sp>
        <p:nvSpPr>
          <p:cNvPr id="5" name="Title 4"/>
          <p:cNvSpPr>
            <a:spLocks noGrp="1"/>
          </p:cNvSpPr>
          <p:nvPr>
            <p:ph type="title"/>
          </p:nvPr>
        </p:nvSpPr>
        <p:spPr/>
        <p:txBody>
          <a:bodyPr/>
          <a:lstStyle/>
          <a:p>
            <a:pPr marL="0" lvl="1"/>
            <a:r>
              <a:rPr lang="en-US" sz="2000" dirty="0">
                <a:solidFill>
                  <a:schemeClr val="bg1"/>
                </a:solidFill>
              </a:rPr>
              <a:t>Statewide Database of Protective Services</a:t>
            </a:r>
          </a:p>
        </p:txBody>
      </p:sp>
    </p:spTree>
    <p:extLst>
      <p:ext uri="{BB962C8B-B14F-4D97-AF65-F5344CB8AC3E}">
        <p14:creationId xmlns:p14="http://schemas.microsoft.com/office/powerpoint/2010/main" val="3912681935"/>
      </p:ext>
    </p:extLst>
  </p:cSld>
  <p:clrMapOvr>
    <a:masterClrMapping/>
  </p:clrMapOvr>
  <p:timing>
    <p:tnLst>
      <p:par>
        <p:cTn id="1" dur="indefinite" restart="never" nodeType="tmRoot"/>
      </p:par>
    </p:tn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fld id="{5D3DA26C-6B63-49B3-AD9F-F13B143260BF}" type="datetime1">
              <a:rPr lang="en-US" smtClean="0"/>
              <a:t>12/2/2014</a:t>
            </a:fld>
            <a:endParaRPr lang="en-US" dirty="0"/>
          </a:p>
        </p:txBody>
      </p:sp>
      <p:sp>
        <p:nvSpPr>
          <p:cNvPr id="3" name="Slide Number Placeholder 2"/>
          <p:cNvSpPr>
            <a:spLocks noGrp="1"/>
          </p:cNvSpPr>
          <p:nvPr>
            <p:ph type="sldNum" sz="quarter" idx="12"/>
          </p:nvPr>
        </p:nvSpPr>
        <p:spPr/>
        <p:txBody>
          <a:bodyPr/>
          <a:lstStyle/>
          <a:p>
            <a:pPr>
              <a:defRPr/>
            </a:pPr>
            <a:fld id="{9C10EB89-1475-4332-AC66-2657F847E4F2}" type="slidenum">
              <a:rPr lang="en-US" smtClean="0"/>
              <a:pPr>
                <a:defRPr/>
              </a:pPr>
              <a:t>93</a:t>
            </a:fld>
            <a:endParaRPr lang="en-US" dirty="0"/>
          </a:p>
        </p:txBody>
      </p:sp>
      <p:sp>
        <p:nvSpPr>
          <p:cNvPr id="4" name="Content Placeholder 3"/>
          <p:cNvSpPr>
            <a:spLocks noGrp="1"/>
          </p:cNvSpPr>
          <p:nvPr>
            <p:ph sz="quarter" idx="13"/>
          </p:nvPr>
        </p:nvSpPr>
        <p:spPr>
          <a:xfrm>
            <a:off x="-457200" y="1371600"/>
            <a:ext cx="8915400" cy="4800600"/>
          </a:xfrm>
        </p:spPr>
        <p:txBody>
          <a:bodyPr/>
          <a:lstStyle/>
          <a:p>
            <a:pPr marL="1371600" marR="0" indent="0">
              <a:lnSpc>
                <a:spcPts val="2325"/>
              </a:lnSpc>
              <a:spcBef>
                <a:spcPts val="0"/>
              </a:spcBef>
              <a:spcAft>
                <a:spcPts val="0"/>
              </a:spcAft>
              <a:buNone/>
            </a:pPr>
            <a:r>
              <a:rPr lang="en-US" sz="1600" dirty="0">
                <a:ea typeface="Lucida Sans Unicode"/>
                <a:cs typeface="Tahoma"/>
              </a:rPr>
              <a:t>(2) A county agency may use information contained in the statewide database as </a:t>
            </a:r>
            <a:endParaRPr lang="en-US" sz="1600" dirty="0" smtClean="0">
              <a:ea typeface="Lucida Sans Unicode"/>
              <a:cs typeface="Tahoma"/>
            </a:endParaRPr>
          </a:p>
          <a:p>
            <a:pPr marL="1371600" marR="0" indent="0">
              <a:lnSpc>
                <a:spcPts val="2325"/>
              </a:lnSpc>
              <a:spcBef>
                <a:spcPts val="0"/>
              </a:spcBef>
              <a:spcAft>
                <a:spcPts val="0"/>
              </a:spcAft>
              <a:buNone/>
            </a:pPr>
            <a:r>
              <a:rPr lang="en-US" sz="1600" dirty="0">
                <a:ea typeface="Lucida Sans Unicode"/>
                <a:cs typeface="Tahoma"/>
              </a:rPr>
              <a:t> </a:t>
            </a:r>
            <a:r>
              <a:rPr lang="en-US" sz="1600" dirty="0" smtClean="0">
                <a:ea typeface="Lucida Sans Unicode"/>
                <a:cs typeface="Tahoma"/>
              </a:rPr>
              <a:t>    follows</a:t>
            </a:r>
            <a:r>
              <a:rPr lang="en-US" sz="1600" dirty="0">
                <a:ea typeface="Lucida Sans Unicode"/>
                <a:cs typeface="Tahoma"/>
              </a:rPr>
              <a:t>:</a:t>
            </a:r>
          </a:p>
          <a:p>
            <a:pPr marL="1828800" indent="0">
              <a:buNone/>
            </a:pPr>
            <a:r>
              <a:rPr lang="en-US" sz="1600" dirty="0"/>
              <a:t>(</a:t>
            </a:r>
            <a:r>
              <a:rPr lang="en-US" sz="1600" dirty="0" err="1"/>
              <a:t>i</a:t>
            </a:r>
            <a:r>
              <a:rPr lang="en-US" sz="1600" dirty="0"/>
              <a:t>) Information regarding indicated or founded reports may be used for any purpose authorized by this chapter.</a:t>
            </a:r>
          </a:p>
          <a:p>
            <a:pPr marL="1828800" indent="0">
              <a:buNone/>
            </a:pPr>
            <a:r>
              <a:rPr lang="en-US" sz="1600" dirty="0"/>
              <a:t>(ii) Information on all other reports may be used for any purpose authorized by this chapter, except that information in reports that are not founded or indicated may not be used as evidence by the county agency when determining that a new report of suspected abuse is an indicated report.</a:t>
            </a:r>
          </a:p>
          <a:p>
            <a:pPr marL="1371600" marR="0" indent="0">
              <a:lnSpc>
                <a:spcPts val="2325"/>
              </a:lnSpc>
              <a:spcBef>
                <a:spcPts val="0"/>
              </a:spcBef>
              <a:spcAft>
                <a:spcPts val="0"/>
              </a:spcAft>
              <a:buNone/>
            </a:pPr>
            <a:r>
              <a:rPr lang="en-US" sz="1600" dirty="0">
                <a:ea typeface="Lucida Sans Unicode"/>
                <a:cs typeface="Tahoma"/>
              </a:rPr>
              <a:t>(3) The department may use information contained in the statewide database as </a:t>
            </a:r>
            <a:endParaRPr lang="en-US" sz="1600" dirty="0" smtClean="0">
              <a:ea typeface="Lucida Sans Unicode"/>
              <a:cs typeface="Tahoma"/>
            </a:endParaRPr>
          </a:p>
          <a:p>
            <a:pPr marL="1371600" marR="0" indent="0">
              <a:lnSpc>
                <a:spcPts val="2325"/>
              </a:lnSpc>
              <a:spcBef>
                <a:spcPts val="0"/>
              </a:spcBef>
              <a:spcAft>
                <a:spcPts val="0"/>
              </a:spcAft>
              <a:buNone/>
            </a:pPr>
            <a:r>
              <a:rPr lang="en-US" sz="1600" dirty="0">
                <a:ea typeface="Lucida Sans Unicode"/>
                <a:cs typeface="Tahoma"/>
              </a:rPr>
              <a:t> </a:t>
            </a:r>
            <a:r>
              <a:rPr lang="en-US" sz="1600" dirty="0" smtClean="0">
                <a:ea typeface="Lucida Sans Unicode"/>
                <a:cs typeface="Tahoma"/>
              </a:rPr>
              <a:t>    follows</a:t>
            </a:r>
            <a:r>
              <a:rPr lang="en-US" sz="1600" dirty="0">
                <a:ea typeface="Lucida Sans Unicode"/>
                <a:cs typeface="Tahoma"/>
              </a:rPr>
              <a:t>:</a:t>
            </a:r>
          </a:p>
          <a:p>
            <a:pPr marL="1828800" indent="0">
              <a:buNone/>
            </a:pPr>
            <a:r>
              <a:rPr lang="en-US" sz="1600" dirty="0"/>
              <a:t>(</a:t>
            </a:r>
            <a:r>
              <a:rPr lang="en-US" sz="1600" dirty="0" err="1"/>
              <a:t>i</a:t>
            </a:r>
            <a:r>
              <a:rPr lang="en-US" sz="1600" dirty="0"/>
              <a:t>) Information regarding indicated or founded reports may be used for any purpose authorized by this chapter.</a:t>
            </a:r>
          </a:p>
          <a:p>
            <a:pPr marL="1828800" indent="0">
              <a:buNone/>
            </a:pPr>
            <a:r>
              <a:rPr lang="en-US" sz="1600" dirty="0"/>
              <a:t>(ii) Information on all other reports may be used for any purpose authorized by this chapter, except that information in reports that are not founded or indicated may not be used as evidence by the department when determining that a new report of suspected abuse is an indicated report.</a:t>
            </a:r>
          </a:p>
          <a:p>
            <a:endParaRPr lang="en-US" dirty="0"/>
          </a:p>
        </p:txBody>
      </p:sp>
      <p:sp>
        <p:nvSpPr>
          <p:cNvPr id="5" name="Title 4"/>
          <p:cNvSpPr>
            <a:spLocks noGrp="1"/>
          </p:cNvSpPr>
          <p:nvPr>
            <p:ph type="title"/>
          </p:nvPr>
        </p:nvSpPr>
        <p:spPr/>
        <p:txBody>
          <a:bodyPr/>
          <a:lstStyle/>
          <a:p>
            <a:pPr lvl="1" algn="l"/>
            <a:r>
              <a:rPr lang="en-US" sz="2000" dirty="0">
                <a:solidFill>
                  <a:schemeClr val="bg1"/>
                </a:solidFill>
              </a:rPr>
              <a:t>Statewide Database of Protective Services</a:t>
            </a:r>
            <a:br>
              <a:rPr lang="en-US" sz="2000" dirty="0">
                <a:solidFill>
                  <a:schemeClr val="bg1"/>
                </a:solidFill>
              </a:rPr>
            </a:br>
            <a:endParaRPr lang="en-US" sz="2000" dirty="0"/>
          </a:p>
        </p:txBody>
      </p:sp>
    </p:spTree>
    <p:extLst>
      <p:ext uri="{BB962C8B-B14F-4D97-AF65-F5344CB8AC3E}">
        <p14:creationId xmlns:p14="http://schemas.microsoft.com/office/powerpoint/2010/main" val="4287969370"/>
      </p:ext>
    </p:extLst>
  </p:cSld>
  <p:clrMapOvr>
    <a:masterClrMapping/>
  </p:clrMapOvr>
  <p:timing>
    <p:tnLst>
      <p:par>
        <p:cTn id="1" dur="indefinite" restart="never" nodeType="tmRoot"/>
      </p:par>
    </p:tn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fld id="{5D3DA26C-6B63-49B3-AD9F-F13B143260BF}" type="datetime1">
              <a:rPr lang="en-US" smtClean="0"/>
              <a:t>12/2/2014</a:t>
            </a:fld>
            <a:endParaRPr lang="en-US" dirty="0"/>
          </a:p>
        </p:txBody>
      </p:sp>
      <p:sp>
        <p:nvSpPr>
          <p:cNvPr id="3" name="Slide Number Placeholder 2"/>
          <p:cNvSpPr>
            <a:spLocks noGrp="1"/>
          </p:cNvSpPr>
          <p:nvPr>
            <p:ph type="sldNum" sz="quarter" idx="12"/>
          </p:nvPr>
        </p:nvSpPr>
        <p:spPr/>
        <p:txBody>
          <a:bodyPr/>
          <a:lstStyle/>
          <a:p>
            <a:pPr>
              <a:defRPr/>
            </a:pPr>
            <a:fld id="{9C10EB89-1475-4332-AC66-2657F847E4F2}" type="slidenum">
              <a:rPr lang="en-US" smtClean="0"/>
              <a:pPr>
                <a:defRPr/>
              </a:pPr>
              <a:t>94</a:t>
            </a:fld>
            <a:endParaRPr lang="en-US" dirty="0"/>
          </a:p>
        </p:txBody>
      </p:sp>
      <p:sp>
        <p:nvSpPr>
          <p:cNvPr id="4" name="Content Placeholder 3"/>
          <p:cNvSpPr>
            <a:spLocks noGrp="1"/>
          </p:cNvSpPr>
          <p:nvPr>
            <p:ph sz="quarter" idx="13"/>
          </p:nvPr>
        </p:nvSpPr>
        <p:spPr/>
        <p:txBody>
          <a:bodyPr/>
          <a:lstStyle/>
          <a:p>
            <a:pPr marR="457200" lvl="0">
              <a:lnSpc>
                <a:spcPct val="115000"/>
              </a:lnSpc>
              <a:spcBef>
                <a:spcPts val="0"/>
              </a:spcBef>
              <a:spcAft>
                <a:spcPts val="0"/>
              </a:spcAft>
              <a:buFont typeface="Symbol"/>
              <a:buChar char=""/>
              <a:tabLst>
                <a:tab pos="228600" algn="l"/>
                <a:tab pos="685800" algn="l"/>
                <a:tab pos="914400" algn="l"/>
                <a:tab pos="1371600" algn="l"/>
              </a:tabLst>
            </a:pPr>
            <a:r>
              <a:rPr lang="en-US" sz="1600" dirty="0">
                <a:ea typeface="Calibri"/>
                <a:cs typeface="Times New Roman"/>
              </a:rPr>
              <a:t>Amended § 6336 (relating to information in statewide database) to include additional information that must be maintained in the database for protective service reports including:</a:t>
            </a:r>
          </a:p>
          <a:p>
            <a:pPr marR="457200" lvl="1">
              <a:lnSpc>
                <a:spcPct val="115000"/>
              </a:lnSpc>
              <a:spcBef>
                <a:spcPts val="0"/>
              </a:spcBef>
              <a:spcAft>
                <a:spcPts val="0"/>
              </a:spcAft>
              <a:buFont typeface="Courier New"/>
              <a:buChar char="o"/>
              <a:tabLst>
                <a:tab pos="228600" algn="l"/>
                <a:tab pos="685800" algn="l"/>
                <a:tab pos="914400" algn="l"/>
                <a:tab pos="1371600" algn="l"/>
              </a:tabLst>
            </a:pPr>
            <a:r>
              <a:rPr lang="en-US" sz="1600" dirty="0">
                <a:ea typeface="Calibri"/>
                <a:cs typeface="Times New Roman"/>
              </a:rPr>
              <a:t>Race and ethnicity;</a:t>
            </a:r>
          </a:p>
          <a:p>
            <a:pPr lvl="1">
              <a:buFont typeface="Courier New"/>
              <a:buChar char="o"/>
            </a:pPr>
            <a:r>
              <a:rPr lang="en-US" sz="1600" dirty="0"/>
              <a:t>If the report alleged the child was in need of general protective services, whether the report was valid or invalid.</a:t>
            </a:r>
          </a:p>
          <a:p>
            <a:pPr lvl="1">
              <a:buFont typeface="Courier New"/>
              <a:buChar char="o"/>
            </a:pPr>
            <a:r>
              <a:rPr lang="en-US" sz="1600" dirty="0"/>
              <a:t>If the report was accepted for services and the reasons for the acceptance</a:t>
            </a:r>
            <a:r>
              <a:rPr lang="en-US" sz="1600" cap="all" dirty="0"/>
              <a:t>.</a:t>
            </a:r>
            <a:endParaRPr lang="en-US" sz="1600" dirty="0"/>
          </a:p>
          <a:p>
            <a:pPr lvl="1">
              <a:spcBef>
                <a:spcPts val="0"/>
              </a:spcBef>
              <a:spcAft>
                <a:spcPts val="0"/>
              </a:spcAft>
              <a:buFont typeface="Courier New"/>
              <a:buChar char="o"/>
            </a:pPr>
            <a:r>
              <a:rPr lang="en-US" sz="1600" dirty="0">
                <a:solidFill>
                  <a:srgbClr val="000000"/>
                </a:solidFill>
                <a:ea typeface="Lucida Sans Unicode"/>
                <a:cs typeface="Tahoma"/>
              </a:rPr>
              <a:t>If the report was not accepted for services, the reason the report was not accepted and whether the family was referred to other community services.</a:t>
            </a:r>
            <a:endParaRPr lang="en-US" sz="1600" dirty="0">
              <a:ea typeface="Lucida Sans Unicode"/>
              <a:cs typeface="Tahoma"/>
            </a:endParaRPr>
          </a:p>
          <a:p>
            <a:pPr marR="457200" lvl="1">
              <a:lnSpc>
                <a:spcPct val="115000"/>
              </a:lnSpc>
              <a:spcBef>
                <a:spcPts val="0"/>
              </a:spcBef>
              <a:spcAft>
                <a:spcPts val="0"/>
              </a:spcAft>
              <a:buFont typeface="Courier New"/>
              <a:buChar char="o"/>
              <a:tabLst>
                <a:tab pos="228600" algn="l"/>
                <a:tab pos="685800" algn="l"/>
                <a:tab pos="914400" algn="l"/>
                <a:tab pos="1371600" algn="l"/>
              </a:tabLst>
            </a:pPr>
            <a:r>
              <a:rPr lang="en-US" sz="1600" dirty="0">
                <a:ea typeface="Calibri"/>
                <a:cs typeface="Times New Roman"/>
              </a:rPr>
              <a:t>In the case of an unfounded or invalid report, if it is later determined that the initial report was a false report, a notation to that effect regarding the status of the report.</a:t>
            </a:r>
          </a:p>
          <a:p>
            <a:pPr marR="457200" lvl="1">
              <a:lnSpc>
                <a:spcPct val="115000"/>
              </a:lnSpc>
              <a:spcBef>
                <a:spcPts val="0"/>
              </a:spcBef>
              <a:spcAft>
                <a:spcPts val="0"/>
              </a:spcAft>
              <a:buFont typeface="Courier New"/>
              <a:buChar char="o"/>
              <a:tabLst>
                <a:tab pos="228600" algn="l"/>
                <a:tab pos="685800" algn="l"/>
                <a:tab pos="914400" algn="l"/>
                <a:tab pos="1371600" algn="l"/>
              </a:tabLst>
            </a:pPr>
            <a:r>
              <a:rPr lang="en-US" sz="1600" dirty="0">
                <a:ea typeface="Calibri"/>
                <a:cs typeface="Times New Roman"/>
              </a:rPr>
              <a:t>Unfounded reports of child abuse, limited to the information authorized under section 6337 (relating to disposition and expunction of unfounded reports and general protective services reports).</a:t>
            </a:r>
          </a:p>
          <a:p>
            <a:pPr marR="457200" lvl="1">
              <a:lnSpc>
                <a:spcPct val="115000"/>
              </a:lnSpc>
              <a:spcBef>
                <a:spcPts val="0"/>
              </a:spcBef>
              <a:spcAft>
                <a:spcPts val="0"/>
              </a:spcAft>
              <a:buFont typeface="Courier New"/>
              <a:buChar char="o"/>
              <a:tabLst>
                <a:tab pos="228600" algn="l"/>
                <a:tab pos="685800" algn="l"/>
                <a:tab pos="914400" algn="l"/>
                <a:tab pos="1371600" algn="l"/>
              </a:tabLst>
            </a:pPr>
            <a:r>
              <a:rPr lang="en-US" sz="1600" dirty="0">
                <a:ea typeface="Calibri"/>
                <a:cs typeface="Times New Roman"/>
              </a:rPr>
              <a:t>Any additional information provided in section 6313(c) (relating to reporting procedure).</a:t>
            </a:r>
          </a:p>
          <a:p>
            <a:endParaRPr lang="en-US" dirty="0"/>
          </a:p>
        </p:txBody>
      </p:sp>
      <p:sp>
        <p:nvSpPr>
          <p:cNvPr id="5" name="Title 4"/>
          <p:cNvSpPr>
            <a:spLocks noGrp="1"/>
          </p:cNvSpPr>
          <p:nvPr>
            <p:ph type="title"/>
          </p:nvPr>
        </p:nvSpPr>
        <p:spPr/>
        <p:txBody>
          <a:bodyPr/>
          <a:lstStyle/>
          <a:p>
            <a:pPr lvl="1" algn="l"/>
            <a:r>
              <a:rPr lang="en-US" sz="2000" dirty="0">
                <a:solidFill>
                  <a:schemeClr val="bg1"/>
                </a:solidFill>
              </a:rPr>
              <a:t>Statewide Database of Protective Services</a:t>
            </a:r>
            <a:r>
              <a:rPr lang="en-US" sz="2400" dirty="0">
                <a:solidFill>
                  <a:schemeClr val="bg1"/>
                </a:solidFill>
              </a:rPr>
              <a:t/>
            </a:r>
            <a:br>
              <a:rPr lang="en-US" sz="2400" dirty="0">
                <a:solidFill>
                  <a:schemeClr val="bg1"/>
                </a:solidFill>
              </a:rPr>
            </a:br>
            <a:endParaRPr lang="en-US" dirty="0"/>
          </a:p>
        </p:txBody>
      </p:sp>
    </p:spTree>
    <p:extLst>
      <p:ext uri="{BB962C8B-B14F-4D97-AF65-F5344CB8AC3E}">
        <p14:creationId xmlns:p14="http://schemas.microsoft.com/office/powerpoint/2010/main" val="1560410080"/>
      </p:ext>
    </p:extLst>
  </p:cSld>
  <p:clrMapOvr>
    <a:masterClrMapping/>
  </p:clrMapOvr>
  <p:timing>
    <p:tnLst>
      <p:par>
        <p:cTn id="1" dur="indefinite" restart="never" nodeType="tmRoot"/>
      </p:par>
    </p:tn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fld id="{5D3DA26C-6B63-49B3-AD9F-F13B143260BF}" type="datetime1">
              <a:rPr lang="en-US" smtClean="0"/>
              <a:t>12/2/2014</a:t>
            </a:fld>
            <a:endParaRPr lang="en-US" dirty="0"/>
          </a:p>
        </p:txBody>
      </p:sp>
      <p:sp>
        <p:nvSpPr>
          <p:cNvPr id="3" name="Slide Number Placeholder 2"/>
          <p:cNvSpPr>
            <a:spLocks noGrp="1"/>
          </p:cNvSpPr>
          <p:nvPr>
            <p:ph type="sldNum" sz="quarter" idx="12"/>
          </p:nvPr>
        </p:nvSpPr>
        <p:spPr/>
        <p:txBody>
          <a:bodyPr/>
          <a:lstStyle/>
          <a:p>
            <a:pPr>
              <a:defRPr/>
            </a:pPr>
            <a:fld id="{9C10EB89-1475-4332-AC66-2657F847E4F2}" type="slidenum">
              <a:rPr lang="en-US" smtClean="0"/>
              <a:pPr>
                <a:defRPr/>
              </a:pPr>
              <a:t>95</a:t>
            </a:fld>
            <a:endParaRPr lang="en-US" dirty="0"/>
          </a:p>
        </p:txBody>
      </p:sp>
      <p:sp>
        <p:nvSpPr>
          <p:cNvPr id="4" name="Content Placeholder 3"/>
          <p:cNvSpPr>
            <a:spLocks noGrp="1"/>
          </p:cNvSpPr>
          <p:nvPr>
            <p:ph sz="quarter" idx="13"/>
          </p:nvPr>
        </p:nvSpPr>
        <p:spPr>
          <a:xfrm>
            <a:off x="457200" y="1752600"/>
            <a:ext cx="8153400" cy="2971800"/>
          </a:xfrm>
        </p:spPr>
        <p:txBody>
          <a:bodyPr/>
          <a:lstStyle/>
          <a:p>
            <a:pPr marR="457200" lvl="0">
              <a:lnSpc>
                <a:spcPct val="115000"/>
              </a:lnSpc>
              <a:spcBef>
                <a:spcPts val="0"/>
              </a:spcBef>
              <a:spcAft>
                <a:spcPts val="0"/>
              </a:spcAft>
              <a:buFont typeface="Symbol"/>
              <a:buChar char=""/>
              <a:tabLst>
                <a:tab pos="228600" algn="l"/>
                <a:tab pos="685800" algn="l"/>
                <a:tab pos="914400" algn="l"/>
                <a:tab pos="1371600" algn="l"/>
              </a:tabLst>
            </a:pPr>
            <a:r>
              <a:rPr lang="en-US" dirty="0">
                <a:ea typeface="Calibri"/>
                <a:cs typeface="Times New Roman"/>
              </a:rPr>
              <a:t>Amended § 6339 (relating to confidentiality of reports) </a:t>
            </a:r>
          </a:p>
          <a:p>
            <a:pPr lvl="1"/>
            <a:r>
              <a:rPr lang="en-US" sz="2400" dirty="0"/>
              <a:t>Previously, § 6339 was suspended in part:</a:t>
            </a:r>
          </a:p>
          <a:p>
            <a:pPr lvl="2"/>
            <a:r>
              <a:rPr lang="en-US" dirty="0"/>
              <a:t>Inconsistent with Pennsylvania Rules of Juvenile Court Procedure which permits the disclosure of reports if used as evidence in a hearing to prove dependency</a:t>
            </a:r>
          </a:p>
          <a:p>
            <a:pPr lvl="2"/>
            <a:r>
              <a:rPr lang="en-US" dirty="0"/>
              <a:t>Reference to the Pennsylvania Rules of Juvenile Court Procedure for consistency </a:t>
            </a:r>
          </a:p>
          <a:p>
            <a:pPr lvl="0">
              <a:buNone/>
            </a:pPr>
            <a:endParaRPr lang="en-US" sz="1600" dirty="0"/>
          </a:p>
          <a:p>
            <a:pPr marL="0" indent="0">
              <a:buNone/>
            </a:pPr>
            <a:endParaRPr lang="en-US" dirty="0"/>
          </a:p>
        </p:txBody>
      </p:sp>
      <p:sp>
        <p:nvSpPr>
          <p:cNvPr id="5" name="Title 4"/>
          <p:cNvSpPr>
            <a:spLocks noGrp="1"/>
          </p:cNvSpPr>
          <p:nvPr>
            <p:ph type="title"/>
          </p:nvPr>
        </p:nvSpPr>
        <p:spPr/>
        <p:txBody>
          <a:bodyPr/>
          <a:lstStyle/>
          <a:p>
            <a:pPr lvl="1" algn="l"/>
            <a:r>
              <a:rPr lang="en-US" sz="2000" dirty="0">
                <a:solidFill>
                  <a:schemeClr val="bg1"/>
                </a:solidFill>
              </a:rPr>
              <a:t>Statewide Database of Protective Services</a:t>
            </a:r>
            <a:r>
              <a:rPr lang="en-US" sz="2400" dirty="0">
                <a:solidFill>
                  <a:schemeClr val="bg1"/>
                </a:solidFill>
              </a:rPr>
              <a:t/>
            </a:r>
            <a:br>
              <a:rPr lang="en-US" sz="2400" dirty="0">
                <a:solidFill>
                  <a:schemeClr val="bg1"/>
                </a:solidFill>
              </a:rPr>
            </a:br>
            <a:endParaRPr lang="en-US" dirty="0"/>
          </a:p>
        </p:txBody>
      </p:sp>
    </p:spTree>
    <p:extLst>
      <p:ext uri="{BB962C8B-B14F-4D97-AF65-F5344CB8AC3E}">
        <p14:creationId xmlns:p14="http://schemas.microsoft.com/office/powerpoint/2010/main" val="195189664"/>
      </p:ext>
    </p:extLst>
  </p:cSld>
  <p:clrMapOvr>
    <a:masterClrMapping/>
  </p:clrMapOvr>
  <p:timing>
    <p:tnLst>
      <p:par>
        <p:cTn id="1" dur="indefinite" restart="never" nodeType="tmRoot"/>
      </p:par>
    </p:tn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fld id="{5D3DA26C-6B63-49B3-AD9F-F13B143260BF}" type="datetime1">
              <a:rPr lang="en-US" smtClean="0"/>
              <a:t>12/2/2014</a:t>
            </a:fld>
            <a:endParaRPr lang="en-US" dirty="0"/>
          </a:p>
        </p:txBody>
      </p:sp>
      <p:sp>
        <p:nvSpPr>
          <p:cNvPr id="3" name="Slide Number Placeholder 2"/>
          <p:cNvSpPr>
            <a:spLocks noGrp="1"/>
          </p:cNvSpPr>
          <p:nvPr>
            <p:ph type="sldNum" sz="quarter" idx="12"/>
          </p:nvPr>
        </p:nvSpPr>
        <p:spPr/>
        <p:txBody>
          <a:bodyPr/>
          <a:lstStyle/>
          <a:p>
            <a:pPr>
              <a:defRPr/>
            </a:pPr>
            <a:fld id="{9C10EB89-1475-4332-AC66-2657F847E4F2}" type="slidenum">
              <a:rPr lang="en-US" smtClean="0"/>
              <a:pPr>
                <a:defRPr/>
              </a:pPr>
              <a:t>96</a:t>
            </a:fld>
            <a:endParaRPr lang="en-US" dirty="0"/>
          </a:p>
        </p:txBody>
      </p:sp>
      <p:sp>
        <p:nvSpPr>
          <p:cNvPr id="4" name="Content Placeholder 3"/>
          <p:cNvSpPr>
            <a:spLocks noGrp="1"/>
          </p:cNvSpPr>
          <p:nvPr>
            <p:ph sz="quarter" idx="13"/>
          </p:nvPr>
        </p:nvSpPr>
        <p:spPr>
          <a:xfrm>
            <a:off x="228600" y="1371600"/>
            <a:ext cx="8458200" cy="5029200"/>
          </a:xfrm>
        </p:spPr>
        <p:txBody>
          <a:bodyPr/>
          <a:lstStyle/>
          <a:p>
            <a:pPr marR="457200" lvl="1">
              <a:lnSpc>
                <a:spcPct val="115000"/>
              </a:lnSpc>
              <a:spcBef>
                <a:spcPts val="0"/>
              </a:spcBef>
              <a:spcAft>
                <a:spcPts val="0"/>
              </a:spcAft>
              <a:buFont typeface="Courier New"/>
              <a:buChar char="o"/>
              <a:tabLst>
                <a:tab pos="228600" algn="l"/>
                <a:tab pos="685800" algn="l"/>
                <a:tab pos="914400" algn="l"/>
                <a:tab pos="1371600" algn="l"/>
              </a:tabLst>
            </a:pPr>
            <a:r>
              <a:rPr lang="en-US" sz="1800" dirty="0">
                <a:ea typeface="Calibri"/>
                <a:cs typeface="Times New Roman"/>
              </a:rPr>
              <a:t>Any additional demographic information that the department requires to comply with section 6342 (relating to studies of data in records).</a:t>
            </a:r>
          </a:p>
          <a:p>
            <a:pPr marR="457200" lvl="1">
              <a:lnSpc>
                <a:spcPct val="115000"/>
              </a:lnSpc>
              <a:spcBef>
                <a:spcPts val="0"/>
              </a:spcBef>
              <a:spcAft>
                <a:spcPts val="0"/>
              </a:spcAft>
              <a:buFont typeface="Courier New"/>
              <a:buChar char="o"/>
              <a:tabLst>
                <a:tab pos="228600" algn="l"/>
                <a:tab pos="685800" algn="l"/>
                <a:tab pos="914400" algn="l"/>
                <a:tab pos="1371600" algn="l"/>
              </a:tabLst>
            </a:pPr>
            <a:r>
              <a:rPr lang="en-US" sz="1800" dirty="0">
                <a:ea typeface="Calibri"/>
                <a:cs typeface="Times New Roman"/>
              </a:rPr>
              <a:t>A family case record for each family accepted for investigation, assessment or services which shall be maintained consistent with regulatory requirements.</a:t>
            </a:r>
          </a:p>
          <a:p>
            <a:pPr marR="457200" lvl="1">
              <a:lnSpc>
                <a:spcPct val="115000"/>
              </a:lnSpc>
              <a:spcBef>
                <a:spcPts val="0"/>
              </a:spcBef>
              <a:spcAft>
                <a:spcPts val="0"/>
              </a:spcAft>
              <a:buFont typeface="Courier New"/>
              <a:buChar char="o"/>
              <a:tabLst>
                <a:tab pos="228600" algn="l"/>
                <a:tab pos="685800" algn="l"/>
                <a:tab pos="914400" algn="l"/>
                <a:tab pos="1371600" algn="l"/>
              </a:tabLst>
            </a:pPr>
            <a:r>
              <a:rPr lang="en-US" sz="1800" dirty="0">
                <a:ea typeface="Calibri"/>
                <a:cs typeface="Times New Roman"/>
              </a:rPr>
              <a:t>With respect to cases that are not accepted for child abuse investigation or general protective services assessment or are referred to community services:</a:t>
            </a:r>
          </a:p>
          <a:p>
            <a:pPr marR="457200" lvl="2">
              <a:lnSpc>
                <a:spcPct val="115000"/>
              </a:lnSpc>
              <a:spcBef>
                <a:spcPts val="0"/>
              </a:spcBef>
              <a:spcAft>
                <a:spcPts val="0"/>
              </a:spcAft>
              <a:buFont typeface="Wingdings"/>
              <a:buChar char=""/>
              <a:tabLst>
                <a:tab pos="228600" algn="l"/>
                <a:tab pos="685800" algn="l"/>
                <a:tab pos="914400" algn="l"/>
                <a:tab pos="1371600" algn="l"/>
              </a:tabLst>
            </a:pPr>
            <a:r>
              <a:rPr lang="en-US" dirty="0">
                <a:ea typeface="Calibri"/>
                <a:cs typeface="Times New Roman"/>
              </a:rPr>
              <a:t>The reason the report was not accepted.</a:t>
            </a:r>
          </a:p>
          <a:p>
            <a:pPr marR="457200" lvl="2">
              <a:lnSpc>
                <a:spcPct val="115000"/>
              </a:lnSpc>
              <a:spcBef>
                <a:spcPts val="0"/>
              </a:spcBef>
              <a:spcAft>
                <a:spcPts val="0"/>
              </a:spcAft>
              <a:buFont typeface="Wingdings"/>
              <a:buChar char=""/>
              <a:tabLst>
                <a:tab pos="228600" algn="l"/>
                <a:tab pos="685800" algn="l"/>
                <a:tab pos="914400" algn="l"/>
                <a:tab pos="1371600" algn="l"/>
              </a:tabLst>
            </a:pPr>
            <a:r>
              <a:rPr lang="en-US" dirty="0">
                <a:ea typeface="Calibri"/>
                <a:cs typeface="Times New Roman"/>
              </a:rPr>
              <a:t>Any information provided to the referral source or the family related to other services or option available to address the report.</a:t>
            </a:r>
          </a:p>
          <a:p>
            <a:pPr marR="457200" lvl="1">
              <a:lnSpc>
                <a:spcPct val="115000"/>
              </a:lnSpc>
              <a:spcBef>
                <a:spcPts val="0"/>
              </a:spcBef>
              <a:spcAft>
                <a:spcPts val="0"/>
              </a:spcAft>
              <a:buFont typeface="Courier New"/>
              <a:buChar char="o"/>
              <a:tabLst>
                <a:tab pos="228600" algn="l"/>
                <a:tab pos="685800" algn="l"/>
                <a:tab pos="914400" algn="l"/>
                <a:tab pos="1371600" algn="l"/>
              </a:tabLst>
            </a:pPr>
            <a:r>
              <a:rPr lang="en-US" sz="1800" dirty="0">
                <a:ea typeface="Calibri"/>
                <a:cs typeface="Times New Roman"/>
              </a:rPr>
              <a:t>Any other information that is necessary to maintain the names of persons convicted of a violation under 18 </a:t>
            </a:r>
            <a:r>
              <a:rPr lang="en-US" sz="1800" dirty="0" err="1">
                <a:ea typeface="Calibri"/>
                <a:cs typeface="Times New Roman"/>
              </a:rPr>
              <a:t>Pa.C.S</a:t>
            </a:r>
            <a:r>
              <a:rPr lang="en-US" sz="1800" dirty="0">
                <a:ea typeface="Calibri"/>
                <a:cs typeface="Times New Roman"/>
              </a:rPr>
              <a:t>. § 4906.1 (relating to false reports of child abuse).</a:t>
            </a:r>
          </a:p>
          <a:p>
            <a:pPr marL="0" indent="0">
              <a:buNone/>
            </a:pPr>
            <a:endParaRPr lang="en-US" dirty="0"/>
          </a:p>
        </p:txBody>
      </p:sp>
      <p:sp>
        <p:nvSpPr>
          <p:cNvPr id="5" name="Title 4"/>
          <p:cNvSpPr>
            <a:spLocks noGrp="1"/>
          </p:cNvSpPr>
          <p:nvPr>
            <p:ph type="title"/>
          </p:nvPr>
        </p:nvSpPr>
        <p:spPr/>
        <p:txBody>
          <a:bodyPr/>
          <a:lstStyle/>
          <a:p>
            <a:pPr lvl="1" algn="l"/>
            <a:r>
              <a:rPr lang="en-US" sz="2000" dirty="0">
                <a:solidFill>
                  <a:schemeClr val="bg1"/>
                </a:solidFill>
              </a:rPr>
              <a:t>Statewide Database of Protective Services</a:t>
            </a:r>
            <a:r>
              <a:rPr lang="en-US" sz="2400" dirty="0">
                <a:solidFill>
                  <a:schemeClr val="bg1"/>
                </a:solidFill>
              </a:rPr>
              <a:t/>
            </a:r>
            <a:br>
              <a:rPr lang="en-US" sz="2400" dirty="0">
                <a:solidFill>
                  <a:schemeClr val="bg1"/>
                </a:solidFill>
              </a:rPr>
            </a:br>
            <a:endParaRPr lang="en-US" dirty="0"/>
          </a:p>
        </p:txBody>
      </p:sp>
    </p:spTree>
    <p:extLst>
      <p:ext uri="{BB962C8B-B14F-4D97-AF65-F5344CB8AC3E}">
        <p14:creationId xmlns:p14="http://schemas.microsoft.com/office/powerpoint/2010/main" val="1722262753"/>
      </p:ext>
    </p:extLst>
  </p:cSld>
  <p:clrMapOvr>
    <a:masterClrMapping/>
  </p:clrMapOvr>
  <p:timing>
    <p:tnLst>
      <p:par>
        <p:cTn id="1" dur="indefinite" restart="never" nodeType="tmRoot"/>
      </p:par>
    </p:tn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fld id="{5D3DA26C-6B63-49B3-AD9F-F13B143260BF}" type="datetime1">
              <a:rPr lang="en-US" smtClean="0"/>
              <a:t>12/2/2014</a:t>
            </a:fld>
            <a:endParaRPr lang="en-US" dirty="0"/>
          </a:p>
        </p:txBody>
      </p:sp>
      <p:sp>
        <p:nvSpPr>
          <p:cNvPr id="3" name="Slide Number Placeholder 2"/>
          <p:cNvSpPr>
            <a:spLocks noGrp="1"/>
          </p:cNvSpPr>
          <p:nvPr>
            <p:ph type="sldNum" sz="quarter" idx="12"/>
          </p:nvPr>
        </p:nvSpPr>
        <p:spPr/>
        <p:txBody>
          <a:bodyPr/>
          <a:lstStyle/>
          <a:p>
            <a:pPr>
              <a:defRPr/>
            </a:pPr>
            <a:fld id="{9C10EB89-1475-4332-AC66-2657F847E4F2}" type="slidenum">
              <a:rPr lang="en-US" smtClean="0"/>
              <a:pPr>
                <a:defRPr/>
              </a:pPr>
              <a:t>97</a:t>
            </a:fld>
            <a:endParaRPr lang="en-US" dirty="0"/>
          </a:p>
        </p:txBody>
      </p:sp>
      <p:sp>
        <p:nvSpPr>
          <p:cNvPr id="4" name="Content Placeholder 3"/>
          <p:cNvSpPr>
            <a:spLocks noGrp="1"/>
          </p:cNvSpPr>
          <p:nvPr>
            <p:ph sz="quarter" idx="13"/>
          </p:nvPr>
        </p:nvSpPr>
        <p:spPr>
          <a:xfrm>
            <a:off x="457200" y="1295400"/>
            <a:ext cx="8153400" cy="4724400"/>
          </a:xfrm>
        </p:spPr>
        <p:txBody>
          <a:bodyPr/>
          <a:lstStyle/>
          <a:p>
            <a:pPr marR="457200" lvl="0">
              <a:lnSpc>
                <a:spcPct val="115000"/>
              </a:lnSpc>
              <a:spcBef>
                <a:spcPts val="0"/>
              </a:spcBef>
              <a:spcAft>
                <a:spcPts val="0"/>
              </a:spcAft>
              <a:buFont typeface="Symbol"/>
              <a:buChar char=""/>
              <a:tabLst>
                <a:tab pos="228600" algn="l"/>
                <a:tab pos="685800" algn="l"/>
                <a:tab pos="914400" algn="l"/>
                <a:tab pos="1371600" algn="l"/>
              </a:tabLst>
            </a:pPr>
            <a:r>
              <a:rPr lang="en-US" sz="1600" dirty="0">
                <a:ea typeface="Calibri"/>
                <a:cs typeface="Times New Roman"/>
              </a:rPr>
              <a:t>Amended § 6337 (relating to disposition and expunction of unfounded reports and general protective services reports) to:</a:t>
            </a:r>
          </a:p>
          <a:p>
            <a:pPr marR="457200" lvl="1">
              <a:lnSpc>
                <a:spcPct val="115000"/>
              </a:lnSpc>
              <a:spcBef>
                <a:spcPts val="0"/>
              </a:spcBef>
              <a:spcAft>
                <a:spcPts val="0"/>
              </a:spcAft>
              <a:buFont typeface="Courier New"/>
              <a:buChar char="o"/>
              <a:tabLst>
                <a:tab pos="228600" algn="l"/>
                <a:tab pos="685800" algn="l"/>
                <a:tab pos="914400" algn="l"/>
                <a:tab pos="1371600" algn="l"/>
              </a:tabLst>
            </a:pPr>
            <a:r>
              <a:rPr lang="en-US" sz="1600" dirty="0">
                <a:ea typeface="Calibri"/>
                <a:cs typeface="Times New Roman"/>
              </a:rPr>
              <a:t>Allow unfounded reports that have been accepted for service to be retained in the statewide database, but clearly marked as unfounded. It requires the county agency to notify the department immediately upon closure of the case and the report must be expunged as soon as possible, but not later than 120 days after the one-year period following the date the family case was closed. If the subject child becomes 23 years of age prior to the closure of the family case, the unfounded report must be expunged when the child turns 23. </a:t>
            </a:r>
          </a:p>
          <a:p>
            <a:pPr marR="457200" lvl="1">
              <a:lnSpc>
                <a:spcPct val="115000"/>
              </a:lnSpc>
              <a:spcBef>
                <a:spcPts val="0"/>
              </a:spcBef>
              <a:spcAft>
                <a:spcPts val="0"/>
              </a:spcAft>
              <a:buFont typeface="Courier New"/>
              <a:buChar char="o"/>
              <a:tabLst>
                <a:tab pos="228600" algn="l"/>
                <a:tab pos="685800" algn="l"/>
                <a:tab pos="914400" algn="l"/>
                <a:tab pos="1371600" algn="l"/>
              </a:tabLst>
            </a:pPr>
            <a:r>
              <a:rPr lang="en-US" sz="1600" dirty="0">
                <a:ea typeface="Calibri"/>
                <a:cs typeface="Times New Roman"/>
              </a:rPr>
              <a:t>Require valid GPS reports, but not accepted for service to be entered into and maintained in the statewide database for a period of 5 years. Upon expiration of the 5 years, the report must be expunged as soon as possible, but no later than 120 days after the 5 year period following the date the report was received by the department.</a:t>
            </a:r>
          </a:p>
          <a:p>
            <a:pPr marR="457200" lvl="1">
              <a:lnSpc>
                <a:spcPct val="115000"/>
              </a:lnSpc>
              <a:spcBef>
                <a:spcPts val="0"/>
              </a:spcBef>
              <a:spcAft>
                <a:spcPts val="0"/>
              </a:spcAft>
              <a:buFont typeface="Courier New"/>
              <a:buChar char="o"/>
              <a:tabLst>
                <a:tab pos="228600" algn="l"/>
                <a:tab pos="685800" algn="l"/>
                <a:tab pos="914400" algn="l"/>
                <a:tab pos="1371600" algn="l"/>
              </a:tabLst>
            </a:pPr>
            <a:endParaRPr lang="en-US" sz="1600" dirty="0">
              <a:ea typeface="Calibri"/>
              <a:cs typeface="Times New Roman"/>
            </a:endParaRPr>
          </a:p>
          <a:p>
            <a:pPr marL="0" indent="0">
              <a:buNone/>
            </a:pPr>
            <a:endParaRPr lang="en-US" dirty="0"/>
          </a:p>
        </p:txBody>
      </p:sp>
      <p:sp>
        <p:nvSpPr>
          <p:cNvPr id="5" name="Title 4"/>
          <p:cNvSpPr>
            <a:spLocks noGrp="1"/>
          </p:cNvSpPr>
          <p:nvPr>
            <p:ph type="title"/>
          </p:nvPr>
        </p:nvSpPr>
        <p:spPr/>
        <p:txBody>
          <a:bodyPr/>
          <a:lstStyle/>
          <a:p>
            <a:pPr lvl="1" algn="l"/>
            <a:r>
              <a:rPr lang="en-US" sz="2000" dirty="0">
                <a:solidFill>
                  <a:schemeClr val="bg1"/>
                </a:solidFill>
              </a:rPr>
              <a:t>Statewide Database of Protective Services</a:t>
            </a:r>
            <a:r>
              <a:rPr lang="en-US" sz="2400" dirty="0">
                <a:solidFill>
                  <a:schemeClr val="bg1"/>
                </a:solidFill>
              </a:rPr>
              <a:t/>
            </a:r>
            <a:br>
              <a:rPr lang="en-US" sz="2400" dirty="0">
                <a:solidFill>
                  <a:schemeClr val="bg1"/>
                </a:solidFill>
              </a:rPr>
            </a:br>
            <a:endParaRPr lang="en-US" dirty="0"/>
          </a:p>
        </p:txBody>
      </p:sp>
    </p:spTree>
    <p:extLst>
      <p:ext uri="{BB962C8B-B14F-4D97-AF65-F5344CB8AC3E}">
        <p14:creationId xmlns:p14="http://schemas.microsoft.com/office/powerpoint/2010/main" val="43960817"/>
      </p:ext>
    </p:extLst>
  </p:cSld>
  <p:clrMapOvr>
    <a:masterClrMapping/>
  </p:clrMapOvr>
  <p:timing>
    <p:tnLst>
      <p:par>
        <p:cTn id="1" dur="indefinite" restart="never" nodeType="tmRoot"/>
      </p:par>
    </p:tn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fld id="{5D3DA26C-6B63-49B3-AD9F-F13B143260BF}" type="datetime1">
              <a:rPr lang="en-US" smtClean="0"/>
              <a:t>12/2/2014</a:t>
            </a:fld>
            <a:endParaRPr lang="en-US" dirty="0"/>
          </a:p>
        </p:txBody>
      </p:sp>
      <p:sp>
        <p:nvSpPr>
          <p:cNvPr id="3" name="Slide Number Placeholder 2"/>
          <p:cNvSpPr>
            <a:spLocks noGrp="1"/>
          </p:cNvSpPr>
          <p:nvPr>
            <p:ph type="sldNum" sz="quarter" idx="12"/>
          </p:nvPr>
        </p:nvSpPr>
        <p:spPr/>
        <p:txBody>
          <a:bodyPr/>
          <a:lstStyle/>
          <a:p>
            <a:pPr>
              <a:defRPr/>
            </a:pPr>
            <a:fld id="{9C10EB89-1475-4332-AC66-2657F847E4F2}" type="slidenum">
              <a:rPr lang="en-US" smtClean="0"/>
              <a:pPr>
                <a:defRPr/>
              </a:pPr>
              <a:t>98</a:t>
            </a:fld>
            <a:endParaRPr lang="en-US" dirty="0"/>
          </a:p>
        </p:txBody>
      </p:sp>
      <p:sp>
        <p:nvSpPr>
          <p:cNvPr id="4" name="Content Placeholder 3"/>
          <p:cNvSpPr>
            <a:spLocks noGrp="1"/>
          </p:cNvSpPr>
          <p:nvPr>
            <p:ph sz="quarter" idx="13"/>
          </p:nvPr>
        </p:nvSpPr>
        <p:spPr/>
        <p:txBody>
          <a:bodyPr/>
          <a:lstStyle/>
          <a:p>
            <a:pPr marR="457200" lvl="1">
              <a:lnSpc>
                <a:spcPct val="115000"/>
              </a:lnSpc>
              <a:spcBef>
                <a:spcPts val="0"/>
              </a:spcBef>
              <a:spcAft>
                <a:spcPts val="0"/>
              </a:spcAft>
              <a:buFont typeface="Courier New"/>
              <a:buChar char="o"/>
              <a:tabLst>
                <a:tab pos="228600" algn="l"/>
                <a:tab pos="685800" algn="l"/>
                <a:tab pos="914400" algn="l"/>
                <a:tab pos="1371600" algn="l"/>
              </a:tabLst>
            </a:pPr>
            <a:endParaRPr lang="en-US" sz="1600" dirty="0" smtClean="0">
              <a:ea typeface="Calibri"/>
              <a:cs typeface="Times New Roman"/>
            </a:endParaRPr>
          </a:p>
          <a:p>
            <a:pPr marR="457200" lvl="1">
              <a:lnSpc>
                <a:spcPct val="115000"/>
              </a:lnSpc>
              <a:spcBef>
                <a:spcPts val="0"/>
              </a:spcBef>
              <a:spcAft>
                <a:spcPts val="0"/>
              </a:spcAft>
              <a:buFont typeface="Courier New"/>
              <a:buChar char="o"/>
              <a:tabLst>
                <a:tab pos="228600" algn="l"/>
                <a:tab pos="685800" algn="l"/>
                <a:tab pos="914400" algn="l"/>
                <a:tab pos="1371600" algn="l"/>
              </a:tabLst>
            </a:pPr>
            <a:r>
              <a:rPr lang="en-US" sz="1600" dirty="0" smtClean="0">
                <a:ea typeface="Calibri"/>
                <a:cs typeface="Times New Roman"/>
              </a:rPr>
              <a:t>Require </a:t>
            </a:r>
            <a:r>
              <a:rPr lang="en-US" sz="1600" dirty="0">
                <a:ea typeface="Calibri"/>
                <a:cs typeface="Times New Roman"/>
              </a:rPr>
              <a:t>valid GPS reports that are accepted for service to be entered into and maintained in the statewide database for 5 years after the closure of services by the county agency. Upon expiration of the 5 years, the report must be expunged as soon as possible, but no later than 120 days after the 5 year period following the closure of services by the county agency.</a:t>
            </a:r>
          </a:p>
          <a:p>
            <a:pPr marR="457200" lvl="1">
              <a:lnSpc>
                <a:spcPct val="115000"/>
              </a:lnSpc>
              <a:spcBef>
                <a:spcPts val="0"/>
              </a:spcBef>
              <a:spcAft>
                <a:spcPts val="0"/>
              </a:spcAft>
              <a:buFont typeface="Courier New"/>
              <a:buChar char="o"/>
              <a:tabLst>
                <a:tab pos="228600" algn="l"/>
                <a:tab pos="685800" algn="l"/>
                <a:tab pos="914400" algn="l"/>
                <a:tab pos="1371600" algn="l"/>
              </a:tabLst>
            </a:pPr>
            <a:r>
              <a:rPr lang="en-US" sz="1600" dirty="0">
                <a:ea typeface="Calibri"/>
                <a:cs typeface="Times New Roman"/>
              </a:rPr>
              <a:t>Require invalid GPS reports to be maintained for a period of 1 year. Upon expiration of the 1 year after the date the report was received by the department, the report must be expunged as soon as possible, but no later than 120 days after the one year period following the date the report was received by the department. </a:t>
            </a:r>
          </a:p>
          <a:p>
            <a:pPr marR="457200" lvl="1">
              <a:lnSpc>
                <a:spcPct val="115000"/>
              </a:lnSpc>
              <a:spcBef>
                <a:spcPts val="0"/>
              </a:spcBef>
              <a:spcAft>
                <a:spcPts val="0"/>
              </a:spcAft>
              <a:buFont typeface="Courier New"/>
              <a:buChar char="o"/>
              <a:tabLst>
                <a:tab pos="228600" algn="l"/>
                <a:tab pos="685800" algn="l"/>
                <a:tab pos="914400" algn="l"/>
                <a:tab pos="1371600" algn="l"/>
              </a:tabLst>
            </a:pPr>
            <a:r>
              <a:rPr lang="en-US" sz="1600" dirty="0">
                <a:ea typeface="Calibri"/>
                <a:cs typeface="Times New Roman"/>
              </a:rPr>
              <a:t>Require county agencies to amend or expunge its records within 10 days of receiving notification from the department.</a:t>
            </a:r>
          </a:p>
          <a:p>
            <a:pPr marL="0" indent="0">
              <a:buNone/>
            </a:pPr>
            <a:endParaRPr lang="en-US" dirty="0"/>
          </a:p>
        </p:txBody>
      </p:sp>
      <p:sp>
        <p:nvSpPr>
          <p:cNvPr id="5" name="Title 4"/>
          <p:cNvSpPr>
            <a:spLocks noGrp="1"/>
          </p:cNvSpPr>
          <p:nvPr>
            <p:ph type="title"/>
          </p:nvPr>
        </p:nvSpPr>
        <p:spPr/>
        <p:txBody>
          <a:bodyPr/>
          <a:lstStyle/>
          <a:p>
            <a:pPr lvl="1" algn="l"/>
            <a:r>
              <a:rPr lang="en-US" sz="2000" dirty="0">
                <a:solidFill>
                  <a:schemeClr val="bg1"/>
                </a:solidFill>
              </a:rPr>
              <a:t>Statewide Database of Protective Services</a:t>
            </a:r>
            <a:br>
              <a:rPr lang="en-US" sz="2000" dirty="0">
                <a:solidFill>
                  <a:schemeClr val="bg1"/>
                </a:solidFill>
              </a:rPr>
            </a:br>
            <a:endParaRPr lang="en-US" sz="2000" dirty="0"/>
          </a:p>
        </p:txBody>
      </p:sp>
    </p:spTree>
    <p:extLst>
      <p:ext uri="{BB962C8B-B14F-4D97-AF65-F5344CB8AC3E}">
        <p14:creationId xmlns:p14="http://schemas.microsoft.com/office/powerpoint/2010/main" val="1682415942"/>
      </p:ext>
    </p:extLst>
  </p:cSld>
  <p:clrMapOvr>
    <a:masterClrMapping/>
  </p:clrMapOvr>
  <p:timing>
    <p:tnLst>
      <p:par>
        <p:cTn id="1" dur="indefinite" restart="never" nodeType="tmRoot"/>
      </p:par>
    </p:tnLst>
  </p:timing>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fld id="{5D3DA26C-6B63-49B3-AD9F-F13B143260BF}" type="datetime1">
              <a:rPr lang="en-US" smtClean="0"/>
              <a:t>12/2/2014</a:t>
            </a:fld>
            <a:endParaRPr lang="en-US" dirty="0"/>
          </a:p>
        </p:txBody>
      </p:sp>
      <p:sp>
        <p:nvSpPr>
          <p:cNvPr id="3" name="Slide Number Placeholder 2"/>
          <p:cNvSpPr>
            <a:spLocks noGrp="1"/>
          </p:cNvSpPr>
          <p:nvPr>
            <p:ph type="sldNum" sz="quarter" idx="12"/>
          </p:nvPr>
        </p:nvSpPr>
        <p:spPr/>
        <p:txBody>
          <a:bodyPr/>
          <a:lstStyle/>
          <a:p>
            <a:pPr>
              <a:defRPr/>
            </a:pPr>
            <a:fld id="{9C10EB89-1475-4332-AC66-2657F847E4F2}" type="slidenum">
              <a:rPr lang="en-US" smtClean="0"/>
              <a:pPr>
                <a:defRPr/>
              </a:pPr>
              <a:t>99</a:t>
            </a:fld>
            <a:endParaRPr lang="en-US" dirty="0"/>
          </a:p>
        </p:txBody>
      </p:sp>
      <p:sp>
        <p:nvSpPr>
          <p:cNvPr id="4" name="Content Placeholder 3"/>
          <p:cNvSpPr>
            <a:spLocks noGrp="1"/>
          </p:cNvSpPr>
          <p:nvPr>
            <p:ph sz="quarter" idx="13"/>
          </p:nvPr>
        </p:nvSpPr>
        <p:spPr/>
        <p:txBody>
          <a:bodyPr/>
          <a:lstStyle/>
          <a:p>
            <a:pPr marR="457200" lvl="0">
              <a:lnSpc>
                <a:spcPct val="115000"/>
              </a:lnSpc>
              <a:spcBef>
                <a:spcPts val="0"/>
              </a:spcBef>
              <a:spcAft>
                <a:spcPts val="0"/>
              </a:spcAft>
              <a:buFont typeface="Symbol"/>
              <a:buChar char=""/>
              <a:tabLst>
                <a:tab pos="228600" algn="l"/>
                <a:tab pos="685800" algn="l"/>
                <a:tab pos="914400" algn="l"/>
                <a:tab pos="1371600" algn="l"/>
              </a:tabLst>
            </a:pPr>
            <a:r>
              <a:rPr lang="en-US" sz="1300" dirty="0">
                <a:ea typeface="Calibri"/>
                <a:cs typeface="Times New Roman"/>
              </a:rPr>
              <a:t>Amended § 6340 (relating to release of information in confidential reports) to align language with other statutory amendments and language and added at (13) to require the department to notify school administrators and child care service employers of the following:</a:t>
            </a:r>
          </a:p>
          <a:p>
            <a:pPr marR="457200" lvl="1">
              <a:lnSpc>
                <a:spcPct val="115000"/>
              </a:lnSpc>
              <a:spcBef>
                <a:spcPts val="0"/>
              </a:spcBef>
              <a:spcAft>
                <a:spcPts val="0"/>
              </a:spcAft>
              <a:buFont typeface="Courier New"/>
              <a:buChar char="o"/>
              <a:tabLst>
                <a:tab pos="228600" algn="l"/>
                <a:tab pos="685800" algn="l"/>
                <a:tab pos="914400" algn="l"/>
                <a:tab pos="1371600" algn="l"/>
              </a:tabLst>
            </a:pPr>
            <a:r>
              <a:rPr lang="en-US" sz="1300" dirty="0">
                <a:ea typeface="Calibri"/>
                <a:cs typeface="Times New Roman"/>
              </a:rPr>
              <a:t>If the alleged perpetrator is a school employee or child care service employee, school administrators and child care service employers shall receive notice of a pending allegation and the final status of the report following the investigation as to whether the report is indicated, founded or unfounded.</a:t>
            </a:r>
          </a:p>
          <a:p>
            <a:pPr marR="457200" lvl="1">
              <a:lnSpc>
                <a:spcPct val="115000"/>
              </a:lnSpc>
              <a:spcBef>
                <a:spcPts val="0"/>
              </a:spcBef>
              <a:spcAft>
                <a:spcPts val="0"/>
              </a:spcAft>
              <a:buFont typeface="Courier New"/>
              <a:buChar char="o"/>
              <a:tabLst>
                <a:tab pos="228600" algn="l"/>
                <a:tab pos="685800" algn="l"/>
                <a:tab pos="914400" algn="l"/>
                <a:tab pos="1371600" algn="l"/>
              </a:tabLst>
            </a:pPr>
            <a:r>
              <a:rPr lang="en-US" sz="1300" dirty="0">
                <a:ea typeface="Lucida Sans Unicode"/>
                <a:cs typeface="Times New Roman"/>
              </a:rPr>
              <a:t>Information disclosed pursuant to this paragraph shall be provided to the school administrator or child care service employer within 10 days of the completion of the investigation.</a:t>
            </a:r>
            <a:endParaRPr lang="en-US" sz="1300" dirty="0">
              <a:ea typeface="Calibri"/>
              <a:cs typeface="Times New Roman"/>
            </a:endParaRPr>
          </a:p>
          <a:p>
            <a:pPr marR="457200" lvl="1">
              <a:lnSpc>
                <a:spcPct val="115000"/>
              </a:lnSpc>
              <a:spcBef>
                <a:spcPts val="0"/>
              </a:spcBef>
              <a:spcAft>
                <a:spcPts val="0"/>
              </a:spcAft>
              <a:buFont typeface="Courier New"/>
              <a:buChar char="o"/>
              <a:tabLst>
                <a:tab pos="228600" algn="l"/>
                <a:tab pos="685800" algn="l"/>
                <a:tab pos="914400" algn="l"/>
                <a:tab pos="1371600" algn="l"/>
              </a:tabLst>
            </a:pPr>
            <a:r>
              <a:rPr lang="en-US" sz="1300" dirty="0">
                <a:ea typeface="Lucida Sans Unicode"/>
                <a:cs typeface="Times New Roman"/>
              </a:rPr>
              <a:t>If the perpetrator is a school employee, the notice of the final status of the report shall be sent to the department of education within 10 days of the completion of the investigation.</a:t>
            </a:r>
            <a:endParaRPr lang="en-US" sz="1300" dirty="0">
              <a:ea typeface="Calibri"/>
              <a:cs typeface="Times New Roman"/>
            </a:endParaRPr>
          </a:p>
          <a:p>
            <a:pPr marL="0" marR="457200">
              <a:lnSpc>
                <a:spcPct val="115000"/>
              </a:lnSpc>
              <a:spcBef>
                <a:spcPts val="0"/>
              </a:spcBef>
              <a:spcAft>
                <a:spcPts val="0"/>
              </a:spcAft>
              <a:tabLst>
                <a:tab pos="228600" algn="l"/>
                <a:tab pos="685800" algn="l"/>
                <a:tab pos="914400" algn="l"/>
                <a:tab pos="1371600" algn="l"/>
              </a:tabLst>
            </a:pPr>
            <a:endParaRPr lang="en-US" sz="1300" dirty="0">
              <a:ea typeface="Calibri"/>
              <a:cs typeface="Times New Roman"/>
            </a:endParaRPr>
          </a:p>
          <a:p>
            <a:pPr marR="457200" lvl="1">
              <a:lnSpc>
                <a:spcPct val="115000"/>
              </a:lnSpc>
              <a:spcBef>
                <a:spcPts val="0"/>
              </a:spcBef>
              <a:spcAft>
                <a:spcPts val="0"/>
              </a:spcAft>
              <a:buFont typeface="Courier New"/>
              <a:buChar char="o"/>
              <a:tabLst>
                <a:tab pos="228600" algn="l"/>
                <a:tab pos="685800" algn="l"/>
                <a:tab pos="914400" algn="l"/>
                <a:tab pos="1371600" algn="l"/>
              </a:tabLst>
            </a:pPr>
            <a:r>
              <a:rPr lang="en-US" sz="1300" dirty="0">
                <a:ea typeface="Calibri"/>
                <a:cs typeface="Times New Roman"/>
              </a:rPr>
              <a:t>Amended Subsection (C) (relating to protecting identity) to allow for release of data that would identify the person who made a report of suspected child abuse or who cooperated in a subsequent investigation in response to a law enforcement official investigating allegations of false reports of child abuse under 18 </a:t>
            </a:r>
            <a:r>
              <a:rPr lang="en-US" sz="1300" dirty="0" err="1">
                <a:ea typeface="Calibri"/>
                <a:cs typeface="Times New Roman"/>
              </a:rPr>
              <a:t>Pa.C.S</a:t>
            </a:r>
            <a:r>
              <a:rPr lang="en-US" sz="1300" dirty="0">
                <a:ea typeface="Calibri"/>
                <a:cs typeface="Times New Roman"/>
              </a:rPr>
              <a:t>. § 4906.1 while also c</a:t>
            </a:r>
            <a:r>
              <a:rPr lang="en-US" sz="1300" dirty="0"/>
              <a:t>larifying that the release of the identity of any reporter or any person who cooperated with the investigation is prohibited by the </a:t>
            </a:r>
            <a:r>
              <a:rPr lang="en-US" sz="1300" b="1" dirty="0"/>
              <a:t>Department, county, institution, school, facility or agency or their designated agent</a:t>
            </a:r>
            <a:r>
              <a:rPr lang="en-US" sz="1300" dirty="0"/>
              <a:t>.</a:t>
            </a:r>
            <a:r>
              <a:rPr lang="en-US" sz="1400" dirty="0">
                <a:ea typeface="Calibri"/>
                <a:cs typeface="Times New Roman"/>
              </a:rPr>
              <a:t> </a:t>
            </a:r>
          </a:p>
          <a:p>
            <a:endParaRPr lang="en-US" dirty="0"/>
          </a:p>
        </p:txBody>
      </p:sp>
      <p:sp>
        <p:nvSpPr>
          <p:cNvPr id="5" name="Title 4"/>
          <p:cNvSpPr>
            <a:spLocks noGrp="1"/>
          </p:cNvSpPr>
          <p:nvPr>
            <p:ph type="title"/>
          </p:nvPr>
        </p:nvSpPr>
        <p:spPr/>
        <p:txBody>
          <a:bodyPr/>
          <a:lstStyle/>
          <a:p>
            <a:pPr lvl="1" algn="l"/>
            <a:r>
              <a:rPr lang="en-US" sz="2000" dirty="0">
                <a:solidFill>
                  <a:schemeClr val="bg1"/>
                </a:solidFill>
              </a:rPr>
              <a:t>Statewide Database of Protective Services</a:t>
            </a:r>
            <a:r>
              <a:rPr lang="en-US" sz="2400" dirty="0">
                <a:solidFill>
                  <a:schemeClr val="bg1"/>
                </a:solidFill>
              </a:rPr>
              <a:t/>
            </a:r>
            <a:br>
              <a:rPr lang="en-US" sz="2400" dirty="0">
                <a:solidFill>
                  <a:schemeClr val="bg1"/>
                </a:solidFill>
              </a:rPr>
            </a:br>
            <a:endParaRPr lang="en-US" dirty="0"/>
          </a:p>
        </p:txBody>
      </p:sp>
    </p:spTree>
    <p:extLst>
      <p:ext uri="{BB962C8B-B14F-4D97-AF65-F5344CB8AC3E}">
        <p14:creationId xmlns:p14="http://schemas.microsoft.com/office/powerpoint/2010/main" val="1005217655"/>
      </p:ext>
    </p:extLst>
  </p:cSld>
  <p:clrMapOvr>
    <a:masterClrMapping/>
  </p:clrMapOvr>
  <p:timing>
    <p:tnLst>
      <p:par>
        <p:cTn id="1" dur="indefinite" restart="never" nodeType="tmRoot"/>
      </p:par>
    </p:tnLst>
  </p:timing>
</p:sld>
</file>

<file path=ppt/theme/theme1.xml><?xml version="1.0" encoding="utf-8"?>
<a:theme xmlns:a="http://schemas.openxmlformats.org/drawingml/2006/main" name="DHS PowerPoint Template 3">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DHS PowerPoint Template 3</Template>
  <TotalTime>331</TotalTime>
  <Words>14400</Words>
  <Application>Microsoft Office PowerPoint</Application>
  <PresentationFormat>On-screen Show (4:3)</PresentationFormat>
  <Paragraphs>1324</Paragraphs>
  <Slides>125</Slides>
  <Notes>0</Notes>
  <HiddenSlides>0</HiddenSlides>
  <MMClips>0</MMClips>
  <ScaleCrop>false</ScaleCrop>
  <HeadingPairs>
    <vt:vector size="4" baseType="variant">
      <vt:variant>
        <vt:lpstr>Theme</vt:lpstr>
      </vt:variant>
      <vt:variant>
        <vt:i4>1</vt:i4>
      </vt:variant>
      <vt:variant>
        <vt:lpstr>Slide Titles</vt:lpstr>
      </vt:variant>
      <vt:variant>
        <vt:i4>125</vt:i4>
      </vt:variant>
    </vt:vector>
  </HeadingPairs>
  <TitlesOfParts>
    <vt:vector size="126" baseType="lpstr">
      <vt:lpstr>DHS PowerPoint Template 3</vt:lpstr>
      <vt:lpstr>PowerPoint Presentation</vt:lpstr>
      <vt:lpstr>Legislative Packages Overview</vt:lpstr>
      <vt:lpstr>Legislative Packages Overview</vt:lpstr>
      <vt:lpstr>Enacted Legislation of 2013</vt:lpstr>
      <vt:lpstr>Enacted Legislation 2013</vt:lpstr>
      <vt:lpstr>Enacted Legislation 2014</vt:lpstr>
      <vt:lpstr>Enacted Legislation 2014</vt:lpstr>
      <vt:lpstr>Purpose of the Workgroup</vt:lpstr>
      <vt:lpstr>Discussion Points</vt:lpstr>
      <vt:lpstr>Four Key Questions</vt:lpstr>
      <vt:lpstr>Communication Plan –  for On-going Dialogue and Information Sharing </vt:lpstr>
      <vt:lpstr>CPSL Definitions – Child Abuse</vt:lpstr>
      <vt:lpstr>CPSL Definitions – Child Abuse</vt:lpstr>
      <vt:lpstr>CPSL Definitions – Child Abuse</vt:lpstr>
      <vt:lpstr>CPSL Definitions – Child Abuse</vt:lpstr>
      <vt:lpstr>CPSL Definitions –Indicated Reports</vt:lpstr>
      <vt:lpstr>CPSL Definitions – Founded Reports</vt:lpstr>
      <vt:lpstr>CPSL Definitions – Founded Reports</vt:lpstr>
      <vt:lpstr>Child Abuse Exclusions (§6304)</vt:lpstr>
      <vt:lpstr>Child Abuse Exclusions (§6304)</vt:lpstr>
      <vt:lpstr>Child Abuse Exclusions (§6304)</vt:lpstr>
      <vt:lpstr>CPSL Definitions – Perpetrator </vt:lpstr>
      <vt:lpstr>CPSL Definitions - Perpetrator</vt:lpstr>
      <vt:lpstr>CPSL Definitions - Mandated Reporters </vt:lpstr>
      <vt:lpstr>CPSL Definitions - Mandated Reporters  </vt:lpstr>
      <vt:lpstr>CPSL Definitions - Mandated Reporters </vt:lpstr>
      <vt:lpstr>Mandated Reporters </vt:lpstr>
      <vt:lpstr>Mandated Reporters </vt:lpstr>
      <vt:lpstr>Lawyers as Mandated Reporters </vt:lpstr>
      <vt:lpstr>Mandated Reporters </vt:lpstr>
      <vt:lpstr>Reporting of Child Abuse by School Employees  </vt:lpstr>
      <vt:lpstr>Mandated Reporters </vt:lpstr>
      <vt:lpstr>Mandated Reporters </vt:lpstr>
      <vt:lpstr>Mandated Reporters </vt:lpstr>
      <vt:lpstr>Mandated Reporters </vt:lpstr>
      <vt:lpstr>Mandated Reporters </vt:lpstr>
      <vt:lpstr>Failure to Report </vt:lpstr>
      <vt:lpstr>Failure to Report </vt:lpstr>
      <vt:lpstr>Protections from Employment Discrimination </vt:lpstr>
      <vt:lpstr>Protections from Employment Discrimination </vt:lpstr>
      <vt:lpstr>Mandated Reporter Training (§6383) </vt:lpstr>
      <vt:lpstr>Mandated Reporter Training (§6383) </vt:lpstr>
      <vt:lpstr>Mandated Reporter Training (§6383) </vt:lpstr>
      <vt:lpstr>Mandated Reporter Training (§6383) </vt:lpstr>
      <vt:lpstr>Mandated Reporter Training (§6383) </vt:lpstr>
      <vt:lpstr>Mandated Reporter Training (§6383) </vt:lpstr>
      <vt:lpstr>Mandated Reporter Training (§6383) </vt:lpstr>
      <vt:lpstr> Funding for CACs – DARE Funds </vt:lpstr>
      <vt:lpstr>Funding for CACs &amp; Mandated Reporter Training </vt:lpstr>
      <vt:lpstr>Funding for CACs &amp; Mandated Reporter Training </vt:lpstr>
      <vt:lpstr>Funding for CACs &amp; Mandated Reporter Training </vt:lpstr>
      <vt:lpstr>Funding for CACs &amp; Mandated Reporter Training </vt:lpstr>
      <vt:lpstr>Funding for CACs &amp; Mandated Reporter Training </vt:lpstr>
      <vt:lpstr>Investigation of Reports (§ 6368)</vt:lpstr>
      <vt:lpstr>Investigation of Reports (§ 6368)</vt:lpstr>
      <vt:lpstr>Investigations in General</vt:lpstr>
      <vt:lpstr>Child Fatalities and Near Fatalities</vt:lpstr>
      <vt:lpstr>Child Fatalities and Near Fatalities</vt:lpstr>
      <vt:lpstr>Mandatory Reporting of Infants </vt:lpstr>
      <vt:lpstr>Mandatory Reporting of Infant</vt:lpstr>
      <vt:lpstr>Mandatory Reporting of Infants </vt:lpstr>
      <vt:lpstr>Multidisciplinary Review Teams (§ 6365)</vt:lpstr>
      <vt:lpstr>Multidisciplinary Investigative Teams (§ 6365)</vt:lpstr>
      <vt:lpstr> Exchange of Information with Medical Practitioners § 6340.1  </vt:lpstr>
      <vt:lpstr> Exchange of Information with Medical Practitioners § 6340.1 </vt:lpstr>
      <vt:lpstr> Exchange of Information with Medical Practitioners § 6340.1  </vt:lpstr>
      <vt:lpstr> Exchange of Information with Medical Practitioners §6340.1  </vt:lpstr>
      <vt:lpstr>Title 23 (Domestic Relations) </vt:lpstr>
      <vt:lpstr>Title 23 (Domestic Relations)</vt:lpstr>
      <vt:lpstr>Title 23 (Domestic Relations) </vt:lpstr>
      <vt:lpstr>Immunity from Liability (§6318)</vt:lpstr>
      <vt:lpstr>Child Abuse Appeals (§6341 (A), (B), (C), (C.1)</vt:lpstr>
      <vt:lpstr>Child Abuse Appeals (§6341 (A), (B), (C), (C.1)</vt:lpstr>
      <vt:lpstr>Child Abuse Appeals (§6341 (A), (B), (C), (C.1)</vt:lpstr>
      <vt:lpstr>Child Abuse Appeals (§6341 (A), (B), (C), (C.1)</vt:lpstr>
      <vt:lpstr>Child Abuse Appeals (§6341 (C.2) and (G))</vt:lpstr>
      <vt:lpstr>Child Abuse Appeals (§6341 (C.2) and (G))</vt:lpstr>
      <vt:lpstr>Child Abuse Appeals (§6341 (C.2) and (G))</vt:lpstr>
      <vt:lpstr>Expunction for Minor Perpetrators (§6338.1)</vt:lpstr>
      <vt:lpstr>Expunction for Minor Perpetrators (§6338.1)</vt:lpstr>
      <vt:lpstr>Title 42 (Judicial Code) </vt:lpstr>
      <vt:lpstr>Establishment of a Statewide Database (§ 6331)</vt:lpstr>
      <vt:lpstr>Statewide Database of Protective Services </vt:lpstr>
      <vt:lpstr>Statewide Database of Protective Services </vt:lpstr>
      <vt:lpstr>Statewide Database of Protective Services </vt:lpstr>
      <vt:lpstr>Statewide Database of Protective Services </vt:lpstr>
      <vt:lpstr>Statewide Database of Protective Services </vt:lpstr>
      <vt:lpstr>Statewide Database of Protective Services </vt:lpstr>
      <vt:lpstr>Statewide Database of Protective Services </vt:lpstr>
      <vt:lpstr>Statewide Database of Protective Services </vt:lpstr>
      <vt:lpstr>Statewide Database of Protective Services </vt:lpstr>
      <vt:lpstr>Statewide Database of Protective Services</vt:lpstr>
      <vt:lpstr>Statewide Database of Protective Services </vt:lpstr>
      <vt:lpstr>Statewide Database of Protective Services </vt:lpstr>
      <vt:lpstr>Statewide Database of Protective Services </vt:lpstr>
      <vt:lpstr>Statewide Database of Protective Services </vt:lpstr>
      <vt:lpstr>Statewide Database of Protective Services </vt:lpstr>
      <vt:lpstr>Statewide Database of Protective Services </vt:lpstr>
      <vt:lpstr>Statewide Database of Protective Services </vt:lpstr>
      <vt:lpstr>Statewide Database of Protective Services </vt:lpstr>
      <vt:lpstr>Statewide Database of Protective Services </vt:lpstr>
      <vt:lpstr>Statewide Database of Protective Services </vt:lpstr>
      <vt:lpstr>CPSL Definitions (§6303) – Child Care Service </vt:lpstr>
      <vt:lpstr>Clearances (§6344)</vt:lpstr>
      <vt:lpstr>Clearances for Employees (§ 6344)</vt:lpstr>
      <vt:lpstr>Clearances for Foster Parents (§ 6344)</vt:lpstr>
      <vt:lpstr>Clearances for Employees and Foster and Adoptive Parents (§ 6344)</vt:lpstr>
      <vt:lpstr>Renewal of Clearances (§ 6344.4)  </vt:lpstr>
      <vt:lpstr>Clearances for Volunteers (§ 6344.2)</vt:lpstr>
      <vt:lpstr>Clearances for Volunteers (§ 6344.2) </vt:lpstr>
      <vt:lpstr>Renewal of Clearances (§ 6344.4)  </vt:lpstr>
      <vt:lpstr>Clearances in General  </vt:lpstr>
      <vt:lpstr>House Bill 435 – Section 15</vt:lpstr>
      <vt:lpstr>Title 18 (Crimes Code) </vt:lpstr>
      <vt:lpstr>Title 18 (Crimes Code) </vt:lpstr>
      <vt:lpstr>Title 18 (Crimes Code) </vt:lpstr>
      <vt:lpstr>Title 18 (Crimes Code) </vt:lpstr>
      <vt:lpstr>Title 18 (Crimes Code) </vt:lpstr>
      <vt:lpstr>Title 18 (Crimes Code) </vt:lpstr>
      <vt:lpstr>Title 18 (Crimes Code) </vt:lpstr>
      <vt:lpstr>Title 18 (Crimes Code) </vt:lpstr>
      <vt:lpstr>Title 42 (Judicial Code) </vt:lpstr>
      <vt:lpstr>Title 42 (Judicial Code) </vt:lpstr>
      <vt:lpstr>Title 42 (Judicial Code) </vt:lpstr>
      <vt:lpstr>Educator Discipline Act  </vt:lpstr>
    </vt:vector>
  </TitlesOfParts>
  <Company>PA Department of Public Welfare</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ymm</dc:creator>
  <cp:lastModifiedBy>Andrea Merovich</cp:lastModifiedBy>
  <cp:revision>29</cp:revision>
  <cp:lastPrinted>2014-12-02T15:41:41Z</cp:lastPrinted>
  <dcterms:created xsi:type="dcterms:W3CDTF">2014-11-20T22:12:00Z</dcterms:created>
  <dcterms:modified xsi:type="dcterms:W3CDTF">2014-12-02T20:58:23Z</dcterms:modified>
  <cp:contentStatus>Final</cp:contentStatus>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MarkAsFinal">
    <vt:bool>true</vt:bool>
  </property>
</Properties>
</file>