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comments/modernComment_476_4A53B282.xml" ContentType="application/vnd.ms-powerpoint.comments+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theme/themeOverride1.xml" ContentType="application/vnd.openxmlformats-officedocument.themeOverr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notesMasterIdLst>
    <p:notesMasterId r:id="rId38"/>
  </p:notesMasterIdLst>
  <p:handoutMasterIdLst>
    <p:handoutMasterId r:id="rId39"/>
  </p:handoutMasterIdLst>
  <p:sldIdLst>
    <p:sldId id="256" r:id="rId5"/>
    <p:sldId id="270" r:id="rId6"/>
    <p:sldId id="267" r:id="rId7"/>
    <p:sldId id="1148" r:id="rId8"/>
    <p:sldId id="275" r:id="rId9"/>
    <p:sldId id="260" r:id="rId10"/>
    <p:sldId id="261" r:id="rId11"/>
    <p:sldId id="262" r:id="rId12"/>
    <p:sldId id="263" r:id="rId13"/>
    <p:sldId id="265" r:id="rId14"/>
    <p:sldId id="264" r:id="rId15"/>
    <p:sldId id="1151" r:id="rId16"/>
    <p:sldId id="266" r:id="rId17"/>
    <p:sldId id="1150" r:id="rId18"/>
    <p:sldId id="1128" r:id="rId19"/>
    <p:sldId id="1127" r:id="rId20"/>
    <p:sldId id="258" r:id="rId21"/>
    <p:sldId id="276" r:id="rId22"/>
    <p:sldId id="1136" r:id="rId23"/>
    <p:sldId id="1129" r:id="rId24"/>
    <p:sldId id="1137" r:id="rId25"/>
    <p:sldId id="1138" r:id="rId26"/>
    <p:sldId id="1139" r:id="rId27"/>
    <p:sldId id="1143" r:id="rId28"/>
    <p:sldId id="1142" r:id="rId29"/>
    <p:sldId id="1141" r:id="rId30"/>
    <p:sldId id="1140" r:id="rId31"/>
    <p:sldId id="1144" r:id="rId32"/>
    <p:sldId id="268" r:id="rId33"/>
    <p:sldId id="269" r:id="rId34"/>
    <p:sldId id="274" r:id="rId35"/>
    <p:sldId id="272" r:id="rId36"/>
    <p:sldId id="273" r:id="rId37"/>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charset="0"/>
        <a:ea typeface="ＭＳ Ｐゴシック" pitchFamily="-106" charset="-128"/>
        <a:cs typeface="+mn-cs"/>
      </a:defRPr>
    </a:lvl1pPr>
    <a:lvl2pPr marL="457200" algn="l" rtl="0" fontAlgn="base">
      <a:spcBef>
        <a:spcPct val="0"/>
      </a:spcBef>
      <a:spcAft>
        <a:spcPct val="0"/>
      </a:spcAft>
      <a:defRPr kern="1200">
        <a:solidFill>
          <a:schemeClr val="tx1"/>
        </a:solidFill>
        <a:latin typeface="Arial" charset="0"/>
        <a:ea typeface="ＭＳ Ｐゴシック" pitchFamily="-106" charset="-128"/>
        <a:cs typeface="+mn-cs"/>
      </a:defRPr>
    </a:lvl2pPr>
    <a:lvl3pPr marL="914400" algn="l" rtl="0" fontAlgn="base">
      <a:spcBef>
        <a:spcPct val="0"/>
      </a:spcBef>
      <a:spcAft>
        <a:spcPct val="0"/>
      </a:spcAft>
      <a:defRPr kern="1200">
        <a:solidFill>
          <a:schemeClr val="tx1"/>
        </a:solidFill>
        <a:latin typeface="Arial" charset="0"/>
        <a:ea typeface="ＭＳ Ｐゴシック" pitchFamily="-106" charset="-128"/>
        <a:cs typeface="+mn-cs"/>
      </a:defRPr>
    </a:lvl3pPr>
    <a:lvl4pPr marL="1371600" algn="l" rtl="0" fontAlgn="base">
      <a:spcBef>
        <a:spcPct val="0"/>
      </a:spcBef>
      <a:spcAft>
        <a:spcPct val="0"/>
      </a:spcAft>
      <a:defRPr kern="1200">
        <a:solidFill>
          <a:schemeClr val="tx1"/>
        </a:solidFill>
        <a:latin typeface="Arial" charset="0"/>
        <a:ea typeface="ＭＳ Ｐゴシック" pitchFamily="-106" charset="-128"/>
        <a:cs typeface="+mn-cs"/>
      </a:defRPr>
    </a:lvl4pPr>
    <a:lvl5pPr marL="1828800" algn="l" rtl="0" fontAlgn="base">
      <a:spcBef>
        <a:spcPct val="0"/>
      </a:spcBef>
      <a:spcAft>
        <a:spcPct val="0"/>
      </a:spcAft>
      <a:defRPr kern="1200">
        <a:solidFill>
          <a:schemeClr val="tx1"/>
        </a:solidFill>
        <a:latin typeface="Arial" charset="0"/>
        <a:ea typeface="ＭＳ Ｐゴシック" pitchFamily="-106" charset="-128"/>
        <a:cs typeface="+mn-cs"/>
      </a:defRPr>
    </a:lvl5pPr>
    <a:lvl6pPr marL="2286000" algn="l" defTabSz="914400" rtl="0" eaLnBrk="1" latinLnBrk="0" hangingPunct="1">
      <a:defRPr kern="1200">
        <a:solidFill>
          <a:schemeClr val="tx1"/>
        </a:solidFill>
        <a:latin typeface="Arial" charset="0"/>
        <a:ea typeface="ＭＳ Ｐゴシック" pitchFamily="-106" charset="-128"/>
        <a:cs typeface="+mn-cs"/>
      </a:defRPr>
    </a:lvl6pPr>
    <a:lvl7pPr marL="2743200" algn="l" defTabSz="914400" rtl="0" eaLnBrk="1" latinLnBrk="0" hangingPunct="1">
      <a:defRPr kern="1200">
        <a:solidFill>
          <a:schemeClr val="tx1"/>
        </a:solidFill>
        <a:latin typeface="Arial" charset="0"/>
        <a:ea typeface="ＭＳ Ｐゴシック" pitchFamily="-106" charset="-128"/>
        <a:cs typeface="+mn-cs"/>
      </a:defRPr>
    </a:lvl7pPr>
    <a:lvl8pPr marL="3200400" algn="l" defTabSz="914400" rtl="0" eaLnBrk="1" latinLnBrk="0" hangingPunct="1">
      <a:defRPr kern="1200">
        <a:solidFill>
          <a:schemeClr val="tx1"/>
        </a:solidFill>
        <a:latin typeface="Arial" charset="0"/>
        <a:ea typeface="ＭＳ Ｐゴシック" pitchFamily="-106" charset="-128"/>
        <a:cs typeface="+mn-cs"/>
      </a:defRPr>
    </a:lvl8pPr>
    <a:lvl9pPr marL="3657600" algn="l" defTabSz="914400" rtl="0" eaLnBrk="1" latinLnBrk="0" hangingPunct="1">
      <a:defRPr kern="1200">
        <a:solidFill>
          <a:schemeClr val="tx1"/>
        </a:solidFill>
        <a:latin typeface="Arial" charset="0"/>
        <a:ea typeface="ＭＳ Ｐゴシック" pitchFamily="-106" charset="-128"/>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501E393A-D105-9821-530C-BB61DCC53C82}" name="Walborn, Shannon" initials="WS" userId="S::shawalborn@pa.gov::d3d6b0dd-90d2-45fe-92e6-977682298df9" providerId="AD"/>
  <p188:author id="{DCD6BC6D-7C77-2B14-41F1-8F64584FE63B}" name="Dorris, Amanda (DHS)" initials="DA(" userId="S::adorris@pa.gov::b184952a-3418-47a7-a7ef-32edf594eaf3" providerId="AD"/>
  <p188:author id="{39FE5782-991D-42ED-30F4-9CDA367EB9BE}" name="Tyler, Alicia" initials="TA" userId="S::altyler@pa.gov::93b39abd-0279-417b-9361-26ed278f7348" providerId="AD"/>
</p188:authorLst>
</file>

<file path=ppt/presProps.xml><?xml version="1.0" encoding="utf-8"?>
<p:presentationPr xmlns:a="http://schemas.openxmlformats.org/drawingml/2006/main" xmlns:r="http://schemas.openxmlformats.org/officeDocument/2006/relationships" xmlns:p="http://schemas.openxmlformats.org/presentationml/2006/main">
  <p:prnPr/>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a:srgbClr val="E42D1A"/>
    <a:srgbClr val="003C7C"/>
    <a:srgbClr val="117D60"/>
    <a:srgbClr val="C0C0C0"/>
    <a:srgbClr val="F5B0A9"/>
    <a:srgbClr val="E7BAB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E5C00DDE-1E1F-49B0-9C43-489183A1D502}" v="1" dt="2024-03-08T15:02:00.758"/>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0428" autoAdjust="0"/>
    <p:restoredTop sz="76616" autoAdjust="0"/>
  </p:normalViewPr>
  <p:slideViewPr>
    <p:cSldViewPr>
      <p:cViewPr varScale="1">
        <p:scale>
          <a:sx n="87" d="100"/>
          <a:sy n="87" d="100"/>
        </p:scale>
        <p:origin x="2028" y="90"/>
      </p:cViewPr>
      <p:guideLst>
        <p:guide orient="horz" pos="2160"/>
        <p:guide pos="2880"/>
      </p:guideLst>
    </p:cSldViewPr>
  </p:slideViewPr>
  <p:outlineViewPr>
    <p:cViewPr>
      <p:scale>
        <a:sx n="33" d="100"/>
        <a:sy n="33" d="100"/>
      </p:scale>
      <p:origin x="0" y="0"/>
    </p:cViewPr>
  </p:outlineViewPr>
  <p:notesTextViewPr>
    <p:cViewPr>
      <p:scale>
        <a:sx n="150" d="100"/>
        <a:sy n="150" d="100"/>
      </p:scale>
      <p:origin x="0" y="0"/>
    </p:cViewPr>
  </p:notesTextViewPr>
  <p:sorterViewPr>
    <p:cViewPr>
      <p:scale>
        <a:sx n="66" d="100"/>
        <a:sy n="66" d="100"/>
      </p:scale>
      <p:origin x="0" y="0"/>
    </p:cViewPr>
  </p:sorterViewPr>
  <p:notesViewPr>
    <p:cSldViewPr>
      <p:cViewPr varScale="1">
        <p:scale>
          <a:sx n="59" d="100"/>
          <a:sy n="59" d="100"/>
        </p:scale>
        <p:origin x="3006" y="90"/>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handoutMaster" Target="handoutMasters/handoutMaster1.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theme" Target="theme/theme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presProps" Target="presProps.xml"/><Relationship Id="rId45" Type="http://schemas.microsoft.com/office/2018/10/relationships/authors" Target="author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microsoft.com/office/2015/10/relationships/revisionInfo" Target="revisionInfo.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tableStyles" Target="tableStyles.xml"/></Relationships>
</file>

<file path=ppt/comments/modernComment_476_4A53B282.xml><?xml version="1.0" encoding="utf-8"?>
<p188:cmLst xmlns:a="http://schemas.openxmlformats.org/drawingml/2006/main" xmlns:r="http://schemas.openxmlformats.org/officeDocument/2006/relationships" xmlns:p188="http://schemas.microsoft.com/office/powerpoint/2018/8/main">
  <p188:cm id="{0FEB0DB0-F93A-4EFB-A48B-530B9067953F}" authorId="{DCD6BC6D-7C77-2B14-41F1-8F64584FE63B}" created="2024-03-08T14:59:56.471">
    <ac:deMkLst xmlns:ac="http://schemas.microsoft.com/office/drawing/2013/main/command">
      <pc:docMk xmlns:pc="http://schemas.microsoft.com/office/powerpoint/2013/main/command"/>
      <pc:sldMk xmlns:pc="http://schemas.microsoft.com/office/powerpoint/2013/main/command" cId="1246999170" sldId="1142"/>
      <ac:spMk id="4" creationId="{2B1C4B08-5BDD-CCC5-CC03-7C09ADBA7CBD}"/>
    </ac:deMkLst>
    <p188:txBody>
      <a:bodyPr/>
      <a:lstStyle/>
      <a:p>
        <a:r>
          <a:rPr lang="en-US"/>
          <a:t>Should we add "if" here? </a:t>
        </a:r>
      </a:p>
    </p188:txBody>
  </p188:cm>
</p188:cmLst>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7650"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eaLnBrk="0" hangingPunct="0">
              <a:defRPr sz="1200">
                <a:ea typeface="ＭＳ Ｐゴシック" pitchFamily="-111" charset="-128"/>
                <a:cs typeface="+mn-cs"/>
              </a:defRPr>
            </a:lvl1pPr>
          </a:lstStyle>
          <a:p>
            <a:pPr>
              <a:defRPr/>
            </a:pPr>
            <a:endParaRPr lang="en-US" dirty="0"/>
          </a:p>
        </p:txBody>
      </p:sp>
      <p:sp>
        <p:nvSpPr>
          <p:cNvPr id="27651" name="Rectangle 3"/>
          <p:cNvSpPr>
            <a:spLocks noGrp="1" noChangeArrowheads="1"/>
          </p:cNvSpPr>
          <p:nvPr>
            <p:ph type="dt" sz="quarter" idx="1"/>
          </p:nvPr>
        </p:nvSpPr>
        <p:spPr bwMode="auto">
          <a:xfrm>
            <a:off x="3884613"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0" hangingPunct="0">
              <a:defRPr sz="1200">
                <a:ea typeface="ＭＳ Ｐゴシック" pitchFamily="-111" charset="-128"/>
                <a:cs typeface="+mn-cs"/>
              </a:defRPr>
            </a:lvl1pPr>
          </a:lstStyle>
          <a:p>
            <a:pPr>
              <a:defRPr/>
            </a:pPr>
            <a:fld id="{79EAAEE2-EF17-4381-885C-0F07DAAE8632}" type="datetime1">
              <a:rPr lang="en-US"/>
              <a:pPr>
                <a:defRPr/>
              </a:pPr>
              <a:t>3/8/2024</a:t>
            </a:fld>
            <a:endParaRPr lang="en-US" dirty="0"/>
          </a:p>
        </p:txBody>
      </p:sp>
      <p:sp>
        <p:nvSpPr>
          <p:cNvPr id="27652" name="Rectangle 4"/>
          <p:cNvSpPr>
            <a:spLocks noGrp="1" noChangeArrowheads="1"/>
          </p:cNvSpPr>
          <p:nvPr>
            <p:ph type="ftr" sz="quarter" idx="2"/>
          </p:nvPr>
        </p:nvSpPr>
        <p:spPr bwMode="auto">
          <a:xfrm>
            <a:off x="0"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eaLnBrk="0" hangingPunct="0">
              <a:defRPr sz="1200">
                <a:ea typeface="ＭＳ Ｐゴシック" pitchFamily="-111" charset="-128"/>
                <a:cs typeface="+mn-cs"/>
              </a:defRPr>
            </a:lvl1pPr>
          </a:lstStyle>
          <a:p>
            <a:pPr>
              <a:defRPr/>
            </a:pPr>
            <a:endParaRPr lang="en-US" dirty="0"/>
          </a:p>
        </p:txBody>
      </p:sp>
      <p:sp>
        <p:nvSpPr>
          <p:cNvPr id="27653" name="Rectangle 5"/>
          <p:cNvSpPr>
            <a:spLocks noGrp="1" noChangeArrowheads="1"/>
          </p:cNvSpPr>
          <p:nvPr>
            <p:ph type="sldNum" sz="quarter" idx="3"/>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eaLnBrk="0" hangingPunct="0">
              <a:defRPr sz="1200">
                <a:ea typeface="ＭＳ Ｐゴシック" pitchFamily="-111" charset="-128"/>
                <a:cs typeface="+mn-cs"/>
              </a:defRPr>
            </a:lvl1pPr>
          </a:lstStyle>
          <a:p>
            <a:pPr>
              <a:defRPr/>
            </a:pPr>
            <a:fld id="{BF4B9AA9-325B-4486-BFB9-0FF604F36F42}" type="slidenum">
              <a:rPr lang="en-US"/>
              <a:pPr>
                <a:defRPr/>
              </a:pPr>
              <a:t>‹#›</a:t>
            </a:fld>
            <a:endParaRPr lang="en-US" dirty="0"/>
          </a:p>
        </p:txBody>
      </p:sp>
    </p:spTree>
    <p:extLst>
      <p:ext uri="{BB962C8B-B14F-4D97-AF65-F5344CB8AC3E}">
        <p14:creationId xmlns:p14="http://schemas.microsoft.com/office/powerpoint/2010/main" val="303216684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9B0E4752-ECAB-48C3-8D6F-DC9CEFBC6603}" type="datetimeFigureOut">
              <a:rPr lang="en-US" smtClean="0"/>
              <a:t>3/8/2024</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F36F0693-D3C7-444A-8D46-0A423A4F1B04}" type="slidenum">
              <a:rPr lang="en-US" smtClean="0"/>
              <a:t>‹#›</a:t>
            </a:fld>
            <a:endParaRPr lang="en-US" dirty="0"/>
          </a:p>
        </p:txBody>
      </p:sp>
    </p:spTree>
    <p:extLst>
      <p:ext uri="{BB962C8B-B14F-4D97-AF65-F5344CB8AC3E}">
        <p14:creationId xmlns:p14="http://schemas.microsoft.com/office/powerpoint/2010/main" val="12404682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36F0693-D3C7-444A-8D46-0A423A4F1B04}" type="slidenum">
              <a:rPr lang="en-US" smtClean="0"/>
              <a:t>1</a:t>
            </a:fld>
            <a:endParaRPr lang="en-US" dirty="0"/>
          </a:p>
        </p:txBody>
      </p:sp>
    </p:spTree>
    <p:extLst>
      <p:ext uri="{BB962C8B-B14F-4D97-AF65-F5344CB8AC3E}">
        <p14:creationId xmlns:p14="http://schemas.microsoft.com/office/powerpoint/2010/main" val="367878562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36F0693-D3C7-444A-8D46-0A423A4F1B04}" type="slidenum">
              <a:rPr lang="en-US" smtClean="0"/>
              <a:t>10</a:t>
            </a:fld>
            <a:endParaRPr lang="en-US" dirty="0"/>
          </a:p>
        </p:txBody>
      </p:sp>
    </p:spTree>
    <p:extLst>
      <p:ext uri="{BB962C8B-B14F-4D97-AF65-F5344CB8AC3E}">
        <p14:creationId xmlns:p14="http://schemas.microsoft.com/office/powerpoint/2010/main" val="386993603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36F0693-D3C7-444A-8D46-0A423A4F1B04}" type="slidenum">
              <a:rPr lang="en-US" smtClean="0"/>
              <a:t>11</a:t>
            </a:fld>
            <a:endParaRPr lang="en-US" dirty="0"/>
          </a:p>
        </p:txBody>
      </p:sp>
    </p:spTree>
    <p:extLst>
      <p:ext uri="{BB962C8B-B14F-4D97-AF65-F5344CB8AC3E}">
        <p14:creationId xmlns:p14="http://schemas.microsoft.com/office/powerpoint/2010/main" val="70053392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As you can see the Pennsylvania Statues often mimic and are driven by the federal laws. </a:t>
            </a:r>
          </a:p>
        </p:txBody>
      </p:sp>
      <p:sp>
        <p:nvSpPr>
          <p:cNvPr id="4" name="Slide Number Placeholder 3"/>
          <p:cNvSpPr>
            <a:spLocks noGrp="1"/>
          </p:cNvSpPr>
          <p:nvPr>
            <p:ph type="sldNum" sz="quarter" idx="5"/>
          </p:nvPr>
        </p:nvSpPr>
        <p:spPr/>
        <p:txBody>
          <a:bodyPr/>
          <a:lstStyle/>
          <a:p>
            <a:fld id="{F36F0693-D3C7-444A-8D46-0A423A4F1B04}" type="slidenum">
              <a:rPr lang="en-US" smtClean="0"/>
              <a:t>12</a:t>
            </a:fld>
            <a:endParaRPr lang="en-US" dirty="0"/>
          </a:p>
        </p:txBody>
      </p:sp>
    </p:spTree>
    <p:extLst>
      <p:ext uri="{BB962C8B-B14F-4D97-AF65-F5344CB8AC3E}">
        <p14:creationId xmlns:p14="http://schemas.microsoft.com/office/powerpoint/2010/main" val="53592893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Before looking at the OCYF Bulletin released on September 30, 2019, lets look at the definitions. </a:t>
            </a:r>
          </a:p>
        </p:txBody>
      </p:sp>
      <p:sp>
        <p:nvSpPr>
          <p:cNvPr id="4" name="Slide Number Placeholder 3"/>
          <p:cNvSpPr>
            <a:spLocks noGrp="1"/>
          </p:cNvSpPr>
          <p:nvPr>
            <p:ph type="sldNum" sz="quarter" idx="5"/>
          </p:nvPr>
        </p:nvSpPr>
        <p:spPr/>
        <p:txBody>
          <a:bodyPr/>
          <a:lstStyle/>
          <a:p>
            <a:fld id="{F36F0693-D3C7-444A-8D46-0A423A4F1B04}" type="slidenum">
              <a:rPr lang="en-US" smtClean="0"/>
              <a:t>13</a:t>
            </a:fld>
            <a:endParaRPr lang="en-US" dirty="0"/>
          </a:p>
        </p:txBody>
      </p:sp>
    </p:spTree>
    <p:extLst>
      <p:ext uri="{BB962C8B-B14F-4D97-AF65-F5344CB8AC3E}">
        <p14:creationId xmlns:p14="http://schemas.microsoft.com/office/powerpoint/2010/main" val="92420464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36F0693-D3C7-444A-8D46-0A423A4F1B04}" type="slidenum">
              <a:rPr lang="en-US" smtClean="0"/>
              <a:t>14</a:t>
            </a:fld>
            <a:endParaRPr lang="en-US" dirty="0"/>
          </a:p>
        </p:txBody>
      </p:sp>
    </p:spTree>
    <p:extLst>
      <p:ext uri="{BB962C8B-B14F-4D97-AF65-F5344CB8AC3E}">
        <p14:creationId xmlns:p14="http://schemas.microsoft.com/office/powerpoint/2010/main" val="282409526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Like all bulletins it contains 	</a:t>
            </a:r>
          </a:p>
          <a:p>
            <a:r>
              <a:rPr lang="en-US" dirty="0"/>
              <a:t>	The background of the federal and state laws, acts and legislation;</a:t>
            </a:r>
          </a:p>
          <a:p>
            <a:r>
              <a:rPr lang="en-US" dirty="0"/>
              <a:t>	The Pennsylvania’s Definitions</a:t>
            </a:r>
          </a:p>
          <a:p>
            <a:r>
              <a:rPr lang="en-US" dirty="0"/>
              <a:t>	The Discussion about the human trafficking work  which includes all the details of the guidance. </a:t>
            </a:r>
          </a:p>
          <a:p>
            <a:endParaRPr lang="en-US" dirty="0"/>
          </a:p>
        </p:txBody>
      </p:sp>
      <p:sp>
        <p:nvSpPr>
          <p:cNvPr id="4" name="Slide Number Placeholder 3"/>
          <p:cNvSpPr>
            <a:spLocks noGrp="1"/>
          </p:cNvSpPr>
          <p:nvPr>
            <p:ph type="sldNum" sz="quarter" idx="5"/>
          </p:nvPr>
        </p:nvSpPr>
        <p:spPr/>
        <p:txBody>
          <a:bodyPr/>
          <a:lstStyle/>
          <a:p>
            <a:fld id="{0A2F8F0A-BDA8-4512-9292-4691F03B4A08}" type="slidenum">
              <a:rPr lang="en-US" smtClean="0"/>
              <a:t>16</a:t>
            </a:fld>
            <a:endParaRPr lang="en-US"/>
          </a:p>
        </p:txBody>
      </p:sp>
    </p:spTree>
    <p:extLst>
      <p:ext uri="{BB962C8B-B14F-4D97-AF65-F5344CB8AC3E}">
        <p14:creationId xmlns:p14="http://schemas.microsoft.com/office/powerpoint/2010/main" val="353583720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buFont typeface="Arial" panose="020B0604020202020204" pitchFamily="34" charset="0"/>
              <a:buNone/>
            </a:pPr>
            <a:r>
              <a:rPr lang="en-US" sz="1200" dirty="0"/>
              <a:t>It is important to identify a child who is a victim of human trafficking. These screenings can be administered at any point in the life of the case, and not simply during a general protective services or child protective services investigation, but  when there is suspicion during an active case rather it be in-home or an out-of-home case. </a:t>
            </a:r>
          </a:p>
          <a:p>
            <a:pPr>
              <a:buFont typeface="Arial" panose="020B0604020202020204" pitchFamily="34" charset="0"/>
              <a:buNone/>
            </a:pPr>
            <a:endParaRPr lang="en-US" sz="1200" dirty="0"/>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800" b="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There is a Screening Tool provided in the OCYF Bulletin and some counites have created their own tool that may differ.</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sz="1800" b="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p>
            <a:pPr>
              <a:buFont typeface="Arial" panose="020B0604020202020204" pitchFamily="34" charset="0"/>
              <a:buNone/>
            </a:pPr>
            <a:r>
              <a:rPr lang="en-US" sz="1800" dirty="0">
                <a:effectLst/>
                <a:latin typeface="Calibri" panose="020F0502020204030204" pitchFamily="34" charset="0"/>
                <a:cs typeface="Times New Roman" panose="02020603050405020304" pitchFamily="18" charset="0"/>
              </a:rPr>
              <a:t>In the OCYF screening tool </a:t>
            </a:r>
            <a:endParaRPr lang="en-US" sz="1200" dirty="0"/>
          </a:p>
          <a:p>
            <a:pPr>
              <a:buFont typeface="Arial" panose="020B0604020202020204" pitchFamily="34" charset="0"/>
              <a:buNone/>
            </a:pPr>
            <a:r>
              <a:rPr lang="en-US" sz="1200" dirty="0"/>
              <a:t>Attachment A is an OCYF provided Child Victims of Human Trafficking Screening Tool.   Looking at the Attachment A, </a:t>
            </a:r>
          </a:p>
          <a:p>
            <a:pPr>
              <a:buFont typeface="Arial" panose="020B0604020202020204" pitchFamily="34" charset="0"/>
              <a:buNone/>
            </a:pPr>
            <a:r>
              <a:rPr lang="en-US" sz="1200" dirty="0"/>
              <a:t>	If one or more Tier One indicated are present, the CVHT Assessment Tool is warranted.</a:t>
            </a:r>
          </a:p>
          <a:p>
            <a:pPr>
              <a:buFont typeface="Arial" panose="020B0604020202020204" pitchFamily="34" charset="0"/>
              <a:buNone/>
            </a:pPr>
            <a:r>
              <a:rPr lang="en-US" sz="1200" dirty="0"/>
              <a:t>	If two or more Tier Two indicators are present, the CVHT Assessment </a:t>
            </a:r>
            <a:r>
              <a:rPr lang="en-US" sz="1200" b="1" dirty="0"/>
              <a:t>MAY</a:t>
            </a:r>
            <a:r>
              <a:rPr lang="en-US" sz="1200" dirty="0"/>
              <a:t> be warranted. </a:t>
            </a:r>
          </a:p>
          <a:p>
            <a:pPr>
              <a:buFont typeface="Arial" panose="020B0604020202020204" pitchFamily="34" charset="0"/>
              <a:buNone/>
            </a:pPr>
            <a:endParaRPr lang="en-US" sz="1200" dirty="0"/>
          </a:p>
          <a:p>
            <a:pPr>
              <a:buFont typeface="Arial" panose="020B0604020202020204" pitchFamily="34" charset="0"/>
              <a:buNone/>
            </a:pPr>
            <a:r>
              <a:rPr lang="en-US" sz="1200" dirty="0"/>
              <a:t>My thought would be to pull up the screening tool and briefly go over the tool so they can see it. </a:t>
            </a:r>
          </a:p>
          <a:p>
            <a:pPr>
              <a:buFont typeface="Arial" panose="020B0604020202020204" pitchFamily="34" charset="0"/>
              <a:buNone/>
            </a:pPr>
            <a:endParaRPr lang="en-US" sz="1200" dirty="0"/>
          </a:p>
          <a:p>
            <a:pPr>
              <a:buFont typeface="Arial" panose="020B0604020202020204" pitchFamily="34" charset="0"/>
              <a:buNone/>
            </a:pPr>
            <a:endParaRPr lang="en-US" sz="1200" dirty="0"/>
          </a:p>
          <a:p>
            <a:pPr>
              <a:buFont typeface="Arial" panose="020B0604020202020204" pitchFamily="34" charset="0"/>
              <a:buNone/>
            </a:pPr>
            <a:endParaRPr lang="en-US" sz="1200" dirty="0"/>
          </a:p>
          <a:p>
            <a:pPr>
              <a:buFont typeface="Arial" panose="020B0604020202020204" pitchFamily="34" charset="0"/>
              <a:buNone/>
            </a:pPr>
            <a:endParaRPr lang="en-US" sz="1200" dirty="0"/>
          </a:p>
          <a:p>
            <a:pPr>
              <a:buFont typeface="Arial" panose="020B0604020202020204" pitchFamily="34" charset="0"/>
              <a:buNone/>
            </a:pPr>
            <a:endParaRPr lang="en-US" sz="1200" dirty="0"/>
          </a:p>
          <a:p>
            <a:endParaRPr lang="en-US" dirty="0"/>
          </a:p>
          <a:p>
            <a:endParaRPr lang="en-US" dirty="0"/>
          </a:p>
        </p:txBody>
      </p:sp>
      <p:sp>
        <p:nvSpPr>
          <p:cNvPr id="4" name="Slide Number Placeholder 3"/>
          <p:cNvSpPr>
            <a:spLocks noGrp="1"/>
          </p:cNvSpPr>
          <p:nvPr>
            <p:ph type="sldNum" sz="quarter" idx="5"/>
          </p:nvPr>
        </p:nvSpPr>
        <p:spPr/>
        <p:txBody>
          <a:bodyPr/>
          <a:lstStyle/>
          <a:p>
            <a:fld id="{F36F0693-D3C7-444A-8D46-0A423A4F1B04}" type="slidenum">
              <a:rPr lang="en-US" smtClean="0"/>
              <a:t>17</a:t>
            </a:fld>
            <a:endParaRPr lang="en-US" dirty="0"/>
          </a:p>
        </p:txBody>
      </p:sp>
    </p:spTree>
    <p:extLst>
      <p:ext uri="{BB962C8B-B14F-4D97-AF65-F5344CB8AC3E}">
        <p14:creationId xmlns:p14="http://schemas.microsoft.com/office/powerpoint/2010/main" val="276139866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2"/>
            <a:r>
              <a:rPr lang="en-US" dirty="0"/>
              <a:t>The assessment should be completed in a safe and non-threatening environment</a:t>
            </a:r>
          </a:p>
          <a:p>
            <a:pPr lvl="2"/>
            <a:endParaRPr lang="en-US" dirty="0"/>
          </a:p>
          <a:p>
            <a:pPr lvl="2"/>
            <a:r>
              <a:rPr lang="en-US" dirty="0"/>
              <a:t>Before the assessment starts with the accessor, the basic needs of the child should be confirmed.  The child should not be hungry.  Make sure that tissues and comfort items are available.  It is also best to make sure that the medical or therapeutic needs of child have been addressed. </a:t>
            </a:r>
          </a:p>
          <a:p>
            <a:pPr lvl="2"/>
            <a:r>
              <a:rPr lang="en-US" dirty="0"/>
              <a:t>Do not interview the child in the presence of a suspected trafficker or a person is exhibiting controlling behavior towards the child. </a:t>
            </a:r>
          </a:p>
          <a:p>
            <a:pPr lvl="2"/>
            <a:r>
              <a:rPr lang="en-US" dirty="0"/>
              <a:t>Recognize that the accessor should not be dressed in suits or uniforms as this may give the child the wrong impression that they will be criminally charged or that they are overall less approachable </a:t>
            </a:r>
          </a:p>
          <a:p>
            <a:pPr lvl="2"/>
            <a:endParaRPr lang="en-US" dirty="0"/>
          </a:p>
          <a:p>
            <a:pPr lvl="2"/>
            <a:r>
              <a:rPr lang="en-US" dirty="0"/>
              <a:t>The assessment should give some insight as to why steps need to be taken next.  The next topic covered in the bulletin …. MDIT</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t>My thought would be to pull up the screening tool and briefly go over the tool so they can see it. </a:t>
            </a:r>
          </a:p>
          <a:p>
            <a:endParaRPr lang="en-US" dirty="0"/>
          </a:p>
        </p:txBody>
      </p:sp>
      <p:sp>
        <p:nvSpPr>
          <p:cNvPr id="4" name="Slide Number Placeholder 3"/>
          <p:cNvSpPr>
            <a:spLocks noGrp="1"/>
          </p:cNvSpPr>
          <p:nvPr>
            <p:ph type="sldNum" sz="quarter" idx="5"/>
          </p:nvPr>
        </p:nvSpPr>
        <p:spPr/>
        <p:txBody>
          <a:bodyPr/>
          <a:lstStyle/>
          <a:p>
            <a:fld id="{F36F0693-D3C7-444A-8D46-0A423A4F1B04}" type="slidenum">
              <a:rPr lang="en-US" smtClean="0"/>
              <a:t>18</a:t>
            </a:fld>
            <a:endParaRPr lang="en-US" dirty="0"/>
          </a:p>
        </p:txBody>
      </p:sp>
    </p:spTree>
    <p:extLst>
      <p:ext uri="{BB962C8B-B14F-4D97-AF65-F5344CB8AC3E}">
        <p14:creationId xmlns:p14="http://schemas.microsoft.com/office/powerpoint/2010/main" val="103965021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Does your Agency have these contacts and collaborations in place?   It is important to establish these relationships not only for your MDIT, but also to assist in your trafficking work.  </a:t>
            </a:r>
          </a:p>
          <a:p>
            <a:endParaRPr lang="en-US" dirty="0"/>
          </a:p>
          <a:p>
            <a:r>
              <a:rPr lang="en-US" dirty="0"/>
              <a:t>I wanted to point out that it is </a:t>
            </a:r>
            <a:r>
              <a:rPr lang="en-US" sz="1200" b="1" dirty="0"/>
              <a:t>important to check with law enforcement prior to conducting an immediate or  24 –hour child safety check.  </a:t>
            </a:r>
            <a:r>
              <a:rPr lang="en-US" sz="1200" b="0" dirty="0"/>
              <a:t> We want to be mindful of any investigations that the police have going on and we want to be a partner with them.  </a:t>
            </a:r>
            <a:endParaRPr lang="en-US" dirty="0"/>
          </a:p>
        </p:txBody>
      </p:sp>
      <p:sp>
        <p:nvSpPr>
          <p:cNvPr id="4" name="Slide Number Placeholder 3"/>
          <p:cNvSpPr>
            <a:spLocks noGrp="1"/>
          </p:cNvSpPr>
          <p:nvPr>
            <p:ph type="sldNum" sz="quarter" idx="5"/>
          </p:nvPr>
        </p:nvSpPr>
        <p:spPr/>
        <p:txBody>
          <a:bodyPr/>
          <a:lstStyle/>
          <a:p>
            <a:fld id="{F36F0693-D3C7-444A-8D46-0A423A4F1B04}" type="slidenum">
              <a:rPr lang="en-US" smtClean="0"/>
              <a:t>19</a:t>
            </a:fld>
            <a:endParaRPr lang="en-US" dirty="0"/>
          </a:p>
        </p:txBody>
      </p:sp>
    </p:spTree>
    <p:extLst>
      <p:ext uri="{BB962C8B-B14F-4D97-AF65-F5344CB8AC3E}">
        <p14:creationId xmlns:p14="http://schemas.microsoft.com/office/powerpoint/2010/main" val="42571669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It is important for each county to be able to identify their MDIT members or community partners to best serve survivors. </a:t>
            </a:r>
          </a:p>
          <a:p>
            <a:r>
              <a:rPr lang="en-US" dirty="0"/>
              <a:t>Identify opportunities for partnership and ways  to build or strengthen relationships already established</a:t>
            </a:r>
          </a:p>
          <a:p>
            <a:r>
              <a:rPr lang="en-US" dirty="0"/>
              <a:t>Understand and respect others’ limitations, including confidentiality. </a:t>
            </a:r>
          </a:p>
          <a:p>
            <a:r>
              <a:rPr lang="en-US" dirty="0"/>
              <a:t>Establish when and how partners will respond.</a:t>
            </a:r>
          </a:p>
          <a:p>
            <a:r>
              <a:rPr lang="en-US" dirty="0"/>
              <a:t>Create formal partnerships (e.g., Memoranda of Understanding).</a:t>
            </a:r>
          </a:p>
          <a:p>
            <a:r>
              <a:rPr lang="en-US" dirty="0"/>
              <a:t>Establish information-sharing processes.</a:t>
            </a:r>
          </a:p>
          <a:p>
            <a:r>
              <a:rPr lang="en-US" dirty="0"/>
              <a:t>Anticipate conflict and establish a process to address it.</a:t>
            </a:r>
          </a:p>
          <a:p>
            <a:r>
              <a:rPr lang="en-US" dirty="0"/>
              <a:t>Create opportunities to debrief and learn</a:t>
            </a:r>
          </a:p>
        </p:txBody>
      </p:sp>
      <p:sp>
        <p:nvSpPr>
          <p:cNvPr id="4" name="Slide Number Placeholder 3"/>
          <p:cNvSpPr>
            <a:spLocks noGrp="1"/>
          </p:cNvSpPr>
          <p:nvPr>
            <p:ph type="sldNum" sz="quarter" idx="5"/>
          </p:nvPr>
        </p:nvSpPr>
        <p:spPr/>
        <p:txBody>
          <a:bodyPr/>
          <a:lstStyle/>
          <a:p>
            <a:fld id="{F36F0693-D3C7-444A-8D46-0A423A4F1B04}" type="slidenum">
              <a:rPr lang="en-US" smtClean="0"/>
              <a:t>20</a:t>
            </a:fld>
            <a:endParaRPr lang="en-US" dirty="0"/>
          </a:p>
        </p:txBody>
      </p:sp>
    </p:spTree>
    <p:extLst>
      <p:ext uri="{BB962C8B-B14F-4D97-AF65-F5344CB8AC3E}">
        <p14:creationId xmlns:p14="http://schemas.microsoft.com/office/powerpoint/2010/main" val="336564704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 Before we really get started – It seems appropriate to just talk about the so called ‘elephants in the room’ – biases   There are many factors that influence human trafficking and child welfare, and they would be even more relevant when you combine the two.   It is something that everyone should be personally aware on a daily basis in all of the work that you do. </a:t>
            </a:r>
          </a:p>
          <a:p>
            <a:r>
              <a:rPr lang="en-US" dirty="0"/>
              <a:t>So just to put us in a good mind space, I wanted to review some thoughts about bias. </a:t>
            </a:r>
          </a:p>
          <a:p>
            <a:endParaRPr lang="en-US" dirty="0"/>
          </a:p>
          <a:p>
            <a:r>
              <a:rPr lang="en-US" dirty="0"/>
              <a:t>It is important to have mindfulness – be aware of your own biases – both positive and negative - </a:t>
            </a:r>
            <a:r>
              <a:rPr lang="en-US" b="0" i="0" dirty="0">
                <a:solidFill>
                  <a:srgbClr val="000000"/>
                </a:solidFill>
                <a:effectLst/>
                <a:latin typeface="Publico"/>
              </a:rPr>
              <a:t>Practicing ongoing self-reflection of your beliefs, presumptions, and opinions can assist with checking on pre-existing and newly formed biases. Our biases typically derive from our personal experiences so work to r</a:t>
            </a:r>
            <a:r>
              <a:rPr lang="en-US" b="0" i="0" dirty="0">
                <a:solidFill>
                  <a:srgbClr val="09142A"/>
                </a:solidFill>
                <a:effectLst/>
                <a:latin typeface="Roboto" panose="02000000000000000000" pitchFamily="2" charset="0"/>
              </a:rPr>
              <a:t>aise consciousness and awareness and understand that they can change over time. </a:t>
            </a:r>
          </a:p>
          <a:p>
            <a:endParaRPr lang="en-US" b="0" i="0" dirty="0">
              <a:solidFill>
                <a:srgbClr val="09142A"/>
              </a:solidFill>
              <a:effectLst/>
              <a:latin typeface="Roboto" panose="02000000000000000000" pitchFamily="2" charset="0"/>
            </a:endParaRPr>
          </a:p>
          <a:p>
            <a:r>
              <a:rPr lang="en-US" b="0" i="0" dirty="0">
                <a:solidFill>
                  <a:srgbClr val="09142A"/>
                </a:solidFill>
                <a:effectLst/>
                <a:latin typeface="Roboto" panose="02000000000000000000" pitchFamily="2" charset="0"/>
              </a:rPr>
              <a:t>Be sure that the conversation you have and the work you do is deliberate, reflective, and educated.  If you are going to be working in a situation where you do not feel as if you have the knowledge or understanding – take the time to educate yourself or collaborate with someone else in the field that has that experience. </a:t>
            </a:r>
          </a:p>
          <a:p>
            <a:endParaRPr lang="en-US" b="0" i="0" dirty="0">
              <a:solidFill>
                <a:srgbClr val="09142A"/>
              </a:solidFill>
              <a:effectLst/>
              <a:latin typeface="Roboto" panose="02000000000000000000" pitchFamily="2" charset="0"/>
            </a:endParaRPr>
          </a:p>
          <a:p>
            <a:r>
              <a:rPr lang="en-US" b="0" i="0" dirty="0">
                <a:solidFill>
                  <a:srgbClr val="09142A"/>
                </a:solidFill>
                <a:effectLst/>
                <a:latin typeface="Roboto" panose="02000000000000000000" pitchFamily="2" charset="0"/>
              </a:rPr>
              <a:t>And maybe the most important thing to remember when doing this work and specifically trafficking work is to change your perspective.   For context – if you have a16-year old female who returned from runaway status – typically, your instinct is to start questioning.. Where were you? Who were you with? What were you doing?      Maybe you should flip the script and think about the situation a little differently. Maybe you should ask - </a:t>
            </a:r>
          </a:p>
          <a:p>
            <a:r>
              <a:rPr lang="en-US" b="0" i="0" dirty="0">
                <a:solidFill>
                  <a:srgbClr val="09142A"/>
                </a:solidFill>
                <a:effectLst/>
                <a:latin typeface="Roboto" panose="02000000000000000000" pitchFamily="2" charset="0"/>
              </a:rPr>
              <a:t>Are you hungry </a:t>
            </a:r>
          </a:p>
          <a:p>
            <a:r>
              <a:rPr lang="en-US" b="0" i="0" dirty="0">
                <a:solidFill>
                  <a:srgbClr val="09142A"/>
                </a:solidFill>
                <a:effectLst/>
                <a:latin typeface="Roboto" panose="02000000000000000000" pitchFamily="2" charset="0"/>
              </a:rPr>
              <a:t>Are you tired</a:t>
            </a:r>
          </a:p>
          <a:p>
            <a:r>
              <a:rPr lang="en-US" b="0" i="0" dirty="0">
                <a:solidFill>
                  <a:srgbClr val="09142A"/>
                </a:solidFill>
                <a:effectLst/>
                <a:latin typeface="Roboto" panose="02000000000000000000" pitchFamily="2" charset="0"/>
              </a:rPr>
              <a:t>Do you need medical care?  </a:t>
            </a:r>
          </a:p>
          <a:p>
            <a:endParaRPr lang="en-US" b="0" i="0" dirty="0">
              <a:solidFill>
                <a:srgbClr val="09142A"/>
              </a:solidFill>
              <a:effectLst/>
              <a:latin typeface="Roboto" panose="02000000000000000000" pitchFamily="2" charset="0"/>
            </a:endParaRPr>
          </a:p>
          <a:p>
            <a:r>
              <a:rPr lang="en-US" b="0" i="0" dirty="0">
                <a:solidFill>
                  <a:srgbClr val="09142A"/>
                </a:solidFill>
                <a:effectLst/>
                <a:latin typeface="Roboto" panose="02000000000000000000" pitchFamily="2" charset="0"/>
              </a:rPr>
              <a:t>If by some chance, this youth was trafficked, you probably cannot image what they have seen and what has happened to them.. So start with the basics – ask if they need a bottle of water – focus on their basic needs and meet them where they are. </a:t>
            </a:r>
          </a:p>
        </p:txBody>
      </p:sp>
      <p:sp>
        <p:nvSpPr>
          <p:cNvPr id="4" name="Slide Number Placeholder 3"/>
          <p:cNvSpPr>
            <a:spLocks noGrp="1"/>
          </p:cNvSpPr>
          <p:nvPr>
            <p:ph type="sldNum" sz="quarter" idx="5"/>
          </p:nvPr>
        </p:nvSpPr>
        <p:spPr/>
        <p:txBody>
          <a:bodyPr/>
          <a:lstStyle/>
          <a:p>
            <a:fld id="{F36F0693-D3C7-444A-8D46-0A423A4F1B04}" type="slidenum">
              <a:rPr lang="en-US" smtClean="0"/>
              <a:t>2</a:t>
            </a:fld>
            <a:endParaRPr lang="en-US" dirty="0"/>
          </a:p>
        </p:txBody>
      </p:sp>
    </p:spTree>
    <p:extLst>
      <p:ext uri="{BB962C8B-B14F-4D97-AF65-F5344CB8AC3E}">
        <p14:creationId xmlns:p14="http://schemas.microsoft.com/office/powerpoint/2010/main" val="162770756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AFTER READING THE SLIDE – </a:t>
            </a:r>
          </a:p>
          <a:p>
            <a:endParaRPr lang="en-US" dirty="0"/>
          </a:p>
          <a:p>
            <a:r>
              <a:rPr lang="en-US" dirty="0"/>
              <a:t>So now… you might be wondering what are the actual steps that need to happen.  </a:t>
            </a:r>
          </a:p>
          <a:p>
            <a:r>
              <a:rPr lang="en-US" dirty="0"/>
              <a:t>So… we will move on the steps that are required</a:t>
            </a:r>
          </a:p>
        </p:txBody>
      </p:sp>
      <p:sp>
        <p:nvSpPr>
          <p:cNvPr id="4" name="Slide Number Placeholder 3"/>
          <p:cNvSpPr>
            <a:spLocks noGrp="1"/>
          </p:cNvSpPr>
          <p:nvPr>
            <p:ph type="sldNum" sz="quarter" idx="5"/>
          </p:nvPr>
        </p:nvSpPr>
        <p:spPr/>
        <p:txBody>
          <a:bodyPr/>
          <a:lstStyle/>
          <a:p>
            <a:fld id="{F36F0693-D3C7-444A-8D46-0A423A4F1B04}" type="slidenum">
              <a:rPr lang="en-US" smtClean="0"/>
              <a:t>25</a:t>
            </a:fld>
            <a:endParaRPr lang="en-US" dirty="0"/>
          </a:p>
        </p:txBody>
      </p:sp>
    </p:spTree>
    <p:extLst>
      <p:ext uri="{BB962C8B-B14F-4D97-AF65-F5344CB8AC3E}">
        <p14:creationId xmlns:p14="http://schemas.microsoft.com/office/powerpoint/2010/main" val="324808073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effectLst/>
                <a:latin typeface="Calibri" panose="020F0502020204030204" pitchFamily="34" charset="0"/>
                <a:ea typeface="Times New Roman" panose="02020603050405020304" pitchFamily="18" charset="0"/>
              </a:rPr>
              <a:t>CCYA does not have to alert us if their law enforcement has prior involvement or an active investigation.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800" dirty="0">
              <a:effectLst/>
              <a:latin typeface="Calibri" panose="020F0502020204030204" pitchFamily="34" charset="0"/>
              <a:ea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effectLst/>
                <a:latin typeface="Calibri" panose="020F0502020204030204" pitchFamily="34" charset="0"/>
                <a:ea typeface="Times New Roman" panose="02020603050405020304" pitchFamily="18" charset="0"/>
              </a:rPr>
              <a:t>I verified this with Caitlin – and this is the process in all 4 regions.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effectLst/>
                <a:latin typeface="Calibri" panose="020F0502020204030204" pitchFamily="34" charset="0"/>
                <a:ea typeface="Times New Roman" panose="02020603050405020304" pitchFamily="18" charset="0"/>
              </a:rPr>
              <a:t>ChildLine notifies the regional offices when a trafficking report first comes in. The regional team then calls the county to let them know that they received a HT alleged report.  The regional office will them advise them to speak to law enforcement prior to going to conduct the 24 hour.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800">
              <a:effectLst/>
              <a:latin typeface="Calibri" panose="020F0502020204030204" pitchFamily="34" charset="0"/>
              <a:ea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800">
                <a:effectLst/>
                <a:latin typeface="Calibri" panose="020F0502020204030204" pitchFamily="34" charset="0"/>
                <a:ea typeface="Times New Roman" panose="02020603050405020304" pitchFamily="18" charset="0"/>
              </a:rPr>
              <a:t>The </a:t>
            </a:r>
            <a:r>
              <a:rPr lang="en-US" sz="1800" dirty="0">
                <a:effectLst/>
                <a:latin typeface="Calibri" panose="020F0502020204030204" pitchFamily="34" charset="0"/>
                <a:ea typeface="Times New Roman" panose="02020603050405020304" pitchFamily="18" charset="0"/>
              </a:rPr>
              <a:t>24 hour must occur and law enforcement cannot tell them they are not allowed to see the child but law enforcement may request that they limit the questioning. </a:t>
            </a:r>
            <a:endParaRPr lang="en-US" sz="1800" dirty="0">
              <a:effectLst/>
              <a:latin typeface="Calibri" panose="020F0502020204030204" pitchFamily="34" charset="0"/>
              <a:ea typeface="Calibri" panose="020F0502020204030204" pitchFamily="34" charset="0"/>
            </a:endParaRPr>
          </a:p>
          <a:p>
            <a:endParaRPr lang="en-US" dirty="0"/>
          </a:p>
        </p:txBody>
      </p:sp>
      <p:sp>
        <p:nvSpPr>
          <p:cNvPr id="4" name="Slide Number Placeholder 3"/>
          <p:cNvSpPr>
            <a:spLocks noGrp="1"/>
          </p:cNvSpPr>
          <p:nvPr>
            <p:ph type="sldNum" sz="quarter" idx="5"/>
          </p:nvPr>
        </p:nvSpPr>
        <p:spPr/>
        <p:txBody>
          <a:bodyPr/>
          <a:lstStyle/>
          <a:p>
            <a:fld id="{F36F0693-D3C7-444A-8D46-0A423A4F1B04}" type="slidenum">
              <a:rPr lang="en-US" smtClean="0"/>
              <a:t>26</a:t>
            </a:fld>
            <a:endParaRPr lang="en-US" dirty="0"/>
          </a:p>
        </p:txBody>
      </p:sp>
    </p:spTree>
    <p:extLst>
      <p:ext uri="{BB962C8B-B14F-4D97-AF65-F5344CB8AC3E}">
        <p14:creationId xmlns:p14="http://schemas.microsoft.com/office/powerpoint/2010/main" val="398398395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latin typeface="+mn-lt"/>
                <a:ea typeface="+mn-ea"/>
                <a:cs typeface="+mn-cs"/>
              </a:rPr>
              <a:t>I know that I had the last bullet on both slides there, but that is just to emphasize the importance of the CCYA efforts and documenting those efforts.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latin typeface="+mn-lt"/>
                <a:ea typeface="+mn-ea"/>
                <a:cs typeface="+mn-cs"/>
              </a:rPr>
              <a:t> </a:t>
            </a:r>
          </a:p>
        </p:txBody>
      </p:sp>
      <p:sp>
        <p:nvSpPr>
          <p:cNvPr id="4" name="Slide Number Placeholder 3"/>
          <p:cNvSpPr>
            <a:spLocks noGrp="1"/>
          </p:cNvSpPr>
          <p:nvPr>
            <p:ph type="sldNum" sz="quarter" idx="5"/>
          </p:nvPr>
        </p:nvSpPr>
        <p:spPr/>
        <p:txBody>
          <a:bodyPr/>
          <a:lstStyle/>
          <a:p>
            <a:fld id="{F36F0693-D3C7-444A-8D46-0A423A4F1B04}" type="slidenum">
              <a:rPr lang="en-US" smtClean="0"/>
              <a:t>27</a:t>
            </a:fld>
            <a:endParaRPr lang="en-US" dirty="0"/>
          </a:p>
        </p:txBody>
      </p:sp>
    </p:spTree>
    <p:extLst>
      <p:ext uri="{BB962C8B-B14F-4D97-AF65-F5344CB8AC3E}">
        <p14:creationId xmlns:p14="http://schemas.microsoft.com/office/powerpoint/2010/main" val="343282852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While it is not necessarily part of the bulletin, you would want let family members, the judge, the attorneys /GAL  know that the child has been received.  </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dirty="0"/>
              <a:t>The CCYA must consider a recovered child who had been missing or who had been abducted at risk of trafficking or severe forms of trafficking – this is where the screening tool is completed, and that process starts. </a:t>
            </a:r>
          </a:p>
          <a:p>
            <a:endParaRPr lang="en-US" dirty="0"/>
          </a:p>
        </p:txBody>
      </p:sp>
      <p:sp>
        <p:nvSpPr>
          <p:cNvPr id="4" name="Slide Number Placeholder 3"/>
          <p:cNvSpPr>
            <a:spLocks noGrp="1"/>
          </p:cNvSpPr>
          <p:nvPr>
            <p:ph type="sldNum" sz="quarter" idx="5"/>
          </p:nvPr>
        </p:nvSpPr>
        <p:spPr/>
        <p:txBody>
          <a:bodyPr/>
          <a:lstStyle/>
          <a:p>
            <a:fld id="{F36F0693-D3C7-444A-8D46-0A423A4F1B04}" type="slidenum">
              <a:rPr lang="en-US" smtClean="0"/>
              <a:t>28</a:t>
            </a:fld>
            <a:endParaRPr lang="en-US" dirty="0"/>
          </a:p>
        </p:txBody>
      </p:sp>
    </p:spTree>
    <p:extLst>
      <p:ext uri="{BB962C8B-B14F-4D97-AF65-F5344CB8AC3E}">
        <p14:creationId xmlns:p14="http://schemas.microsoft.com/office/powerpoint/2010/main" val="216466849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Additionally – it is important to know that you OCYF Regional Office and the Division of Policy are here to help.  </a:t>
            </a:r>
          </a:p>
          <a:p>
            <a:endParaRPr lang="en-US" dirty="0"/>
          </a:p>
          <a:p>
            <a:r>
              <a:rPr lang="en-US" dirty="0"/>
              <a:t>Over the last year or so, OCYF partnered with </a:t>
            </a:r>
          </a:p>
        </p:txBody>
      </p:sp>
      <p:sp>
        <p:nvSpPr>
          <p:cNvPr id="4" name="Slide Number Placeholder 3"/>
          <p:cNvSpPr>
            <a:spLocks noGrp="1"/>
          </p:cNvSpPr>
          <p:nvPr>
            <p:ph type="sldNum" sz="quarter" idx="5"/>
          </p:nvPr>
        </p:nvSpPr>
        <p:spPr/>
        <p:txBody>
          <a:bodyPr/>
          <a:lstStyle/>
          <a:p>
            <a:fld id="{F36F0693-D3C7-444A-8D46-0A423A4F1B04}" type="slidenum">
              <a:rPr lang="en-US" smtClean="0"/>
              <a:t>31</a:t>
            </a:fld>
            <a:endParaRPr lang="en-US" dirty="0"/>
          </a:p>
        </p:txBody>
      </p:sp>
    </p:spTree>
    <p:extLst>
      <p:ext uri="{BB962C8B-B14F-4D97-AF65-F5344CB8AC3E}">
        <p14:creationId xmlns:p14="http://schemas.microsoft.com/office/powerpoint/2010/main" val="37024494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SOAR for Organizations helps providers identify and respond to individuals who have experienced trafficking. </a:t>
            </a:r>
          </a:p>
          <a:p>
            <a:r>
              <a:rPr lang="en-US" dirty="0"/>
              <a:t>During this interactive training, your team will create an action plan to: </a:t>
            </a:r>
          </a:p>
          <a:p>
            <a:r>
              <a:rPr lang="en-US" dirty="0"/>
              <a:t>Conduct an organizational audit to determine opportunities for strengthening responses to trafficking.</a:t>
            </a:r>
          </a:p>
          <a:p>
            <a:r>
              <a:rPr lang="en-US" dirty="0"/>
              <a:t>Build staff capacity to identify and respond to trafficking through education and training. </a:t>
            </a:r>
          </a:p>
          <a:p>
            <a:r>
              <a:rPr lang="en-US" dirty="0"/>
              <a:t>Develop response protocols and resources to meet the needs of those who have experienced trafficking.</a:t>
            </a:r>
          </a:p>
          <a:p>
            <a:r>
              <a:rPr lang="en-US" dirty="0"/>
              <a:t>Partner with the community as part of a multidisciplinary, holistic approach to serving individuals who have experienced trafficking.</a:t>
            </a:r>
          </a:p>
          <a:p>
            <a:r>
              <a:rPr lang="en-US" dirty="0"/>
              <a:t>Establish program quality improvement through data collection and analysis.</a:t>
            </a:r>
          </a:p>
          <a:p>
            <a:endParaRPr lang="en-US" dirty="0"/>
          </a:p>
          <a:p>
            <a:r>
              <a:rPr lang="en-US" b="1" dirty="0"/>
              <a:t>CWRC</a:t>
            </a:r>
          </a:p>
          <a:p>
            <a:r>
              <a:rPr lang="en-US" b="1" dirty="0"/>
              <a:t>April 29th –May 1st, 2024</a:t>
            </a:r>
          </a:p>
          <a:p>
            <a:r>
              <a:rPr lang="en-US" b="1" dirty="0"/>
              <a:t>8:30 a.m. – 4:30 p.m. ET </a:t>
            </a:r>
          </a:p>
        </p:txBody>
      </p:sp>
      <p:sp>
        <p:nvSpPr>
          <p:cNvPr id="4" name="Slide Number Placeholder 3"/>
          <p:cNvSpPr>
            <a:spLocks noGrp="1"/>
          </p:cNvSpPr>
          <p:nvPr>
            <p:ph type="sldNum" sz="quarter" idx="5"/>
          </p:nvPr>
        </p:nvSpPr>
        <p:spPr/>
        <p:txBody>
          <a:bodyPr/>
          <a:lstStyle/>
          <a:p>
            <a:fld id="{F36F0693-D3C7-444A-8D46-0A423A4F1B04}" type="slidenum">
              <a:rPr lang="en-US" smtClean="0"/>
              <a:t>32</a:t>
            </a:fld>
            <a:endParaRPr lang="en-US" dirty="0"/>
          </a:p>
        </p:txBody>
      </p:sp>
    </p:spTree>
    <p:extLst>
      <p:ext uri="{BB962C8B-B14F-4D97-AF65-F5344CB8AC3E}">
        <p14:creationId xmlns:p14="http://schemas.microsoft.com/office/powerpoint/2010/main" val="108096166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dirty="0">
                <a:effectLst/>
                <a:latin typeface="Calibri" panose="020F0502020204030204" pitchFamily="34" charset="0"/>
                <a:ea typeface="Calibri" panose="020F0502020204030204" pitchFamily="34" charset="0"/>
                <a:cs typeface="Times New Roman" panose="02020603050405020304" pitchFamily="18" charset="0"/>
              </a:rPr>
              <a:t>For more information about Serving Child Victims of Human Trafficking in Pennsylvania refer to the OCYF Bulletin #3130-19-04, which includes the suggested CVHT Screening Tool and the CVHT Assessment Tool.  CCYAs are encouraged to reach out to the OCYF Policy Dept or Regional Offices for assistance on the tools, staff training, or any other questions or concerns related to CVHT.</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
        <p:nvSpPr>
          <p:cNvPr id="4" name="Slide Number Placeholder 3"/>
          <p:cNvSpPr>
            <a:spLocks noGrp="1"/>
          </p:cNvSpPr>
          <p:nvPr>
            <p:ph type="sldNum" sz="quarter" idx="5"/>
          </p:nvPr>
        </p:nvSpPr>
        <p:spPr/>
        <p:txBody>
          <a:bodyPr/>
          <a:lstStyle/>
          <a:p>
            <a:fld id="{F36F0693-D3C7-444A-8D46-0A423A4F1B04}" type="slidenum">
              <a:rPr lang="en-US" smtClean="0"/>
              <a:t>33</a:t>
            </a:fld>
            <a:endParaRPr lang="en-US" dirty="0"/>
          </a:p>
        </p:txBody>
      </p:sp>
    </p:spTree>
    <p:extLst>
      <p:ext uri="{BB962C8B-B14F-4D97-AF65-F5344CB8AC3E}">
        <p14:creationId xmlns:p14="http://schemas.microsoft.com/office/powerpoint/2010/main" val="327425281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36F0693-D3C7-444A-8D46-0A423A4F1B04}" type="slidenum">
              <a:rPr lang="en-US" smtClean="0"/>
              <a:t>3</a:t>
            </a:fld>
            <a:endParaRPr lang="en-US" dirty="0"/>
          </a:p>
        </p:txBody>
      </p:sp>
    </p:spTree>
    <p:extLst>
      <p:ext uri="{BB962C8B-B14F-4D97-AF65-F5344CB8AC3E}">
        <p14:creationId xmlns:p14="http://schemas.microsoft.com/office/powerpoint/2010/main" val="266730473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Just like the child abuse and neglect that the CCYAs investigated on a regular basis , human trafficking is often not an isolate incident.  The goal would be to increase awareness and work to build a community that has efforts in place to help prevent trafficking.   </a:t>
            </a:r>
          </a:p>
          <a:p>
            <a:endParaRPr lang="en-US" dirty="0"/>
          </a:p>
          <a:p>
            <a:r>
              <a:rPr lang="en-US" dirty="0"/>
              <a:t>READ SLIDE – They are all factors that COULD play in to a youth being trafficked.</a:t>
            </a:r>
          </a:p>
        </p:txBody>
      </p:sp>
      <p:sp>
        <p:nvSpPr>
          <p:cNvPr id="4" name="Slide Number Placeholder 3"/>
          <p:cNvSpPr>
            <a:spLocks noGrp="1"/>
          </p:cNvSpPr>
          <p:nvPr>
            <p:ph type="sldNum" sz="quarter" idx="5"/>
          </p:nvPr>
        </p:nvSpPr>
        <p:spPr/>
        <p:txBody>
          <a:bodyPr/>
          <a:lstStyle/>
          <a:p>
            <a:fld id="{F36F0693-D3C7-444A-8D46-0A423A4F1B04}" type="slidenum">
              <a:rPr lang="en-US" smtClean="0"/>
              <a:t>4</a:t>
            </a:fld>
            <a:endParaRPr lang="en-US" dirty="0"/>
          </a:p>
        </p:txBody>
      </p:sp>
    </p:spTree>
    <p:extLst>
      <p:ext uri="{BB962C8B-B14F-4D97-AF65-F5344CB8AC3E}">
        <p14:creationId xmlns:p14="http://schemas.microsoft.com/office/powerpoint/2010/main" val="201856496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is a map of the Polaris Analysis of 2021 Data from the National Human Trafficking Hotline – showing.</a:t>
            </a:r>
          </a:p>
        </p:txBody>
      </p:sp>
      <p:sp>
        <p:nvSpPr>
          <p:cNvPr id="4" name="Slide Number Placeholder 3"/>
          <p:cNvSpPr>
            <a:spLocks noGrp="1"/>
          </p:cNvSpPr>
          <p:nvPr>
            <p:ph type="sldNum" sz="quarter" idx="5"/>
          </p:nvPr>
        </p:nvSpPr>
        <p:spPr/>
        <p:txBody>
          <a:bodyPr/>
          <a:lstStyle/>
          <a:p>
            <a:fld id="{F36F0693-D3C7-444A-8D46-0A423A4F1B04}" type="slidenum">
              <a:rPr lang="en-US" smtClean="0"/>
              <a:t>5</a:t>
            </a:fld>
            <a:endParaRPr lang="en-US" dirty="0"/>
          </a:p>
        </p:txBody>
      </p:sp>
    </p:spTree>
    <p:extLst>
      <p:ext uri="{BB962C8B-B14F-4D97-AF65-F5344CB8AC3E}">
        <p14:creationId xmlns:p14="http://schemas.microsoft.com/office/powerpoint/2010/main" val="220154091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These federal acts were groundbreaking in addressing human trafficking and lend to changes in all 50 states to provide protections for the victims but also assurances that the traffickers were going to be held accountable for their actions. </a:t>
            </a:r>
          </a:p>
          <a:p>
            <a:endParaRPr lang="en-US" dirty="0"/>
          </a:p>
        </p:txBody>
      </p:sp>
      <p:sp>
        <p:nvSpPr>
          <p:cNvPr id="4" name="Slide Number Placeholder 3"/>
          <p:cNvSpPr>
            <a:spLocks noGrp="1"/>
          </p:cNvSpPr>
          <p:nvPr>
            <p:ph type="sldNum" sz="quarter" idx="5"/>
          </p:nvPr>
        </p:nvSpPr>
        <p:spPr/>
        <p:txBody>
          <a:bodyPr/>
          <a:lstStyle/>
          <a:p>
            <a:fld id="{F36F0693-D3C7-444A-8D46-0A423A4F1B04}" type="slidenum">
              <a:rPr lang="en-US" smtClean="0"/>
              <a:t>6</a:t>
            </a:fld>
            <a:endParaRPr lang="en-US" dirty="0"/>
          </a:p>
        </p:txBody>
      </p:sp>
    </p:spTree>
    <p:extLst>
      <p:ext uri="{BB962C8B-B14F-4D97-AF65-F5344CB8AC3E}">
        <p14:creationId xmlns:p14="http://schemas.microsoft.com/office/powerpoint/2010/main" val="408403306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solidFill>
                  <a:srgbClr val="FF0000"/>
                </a:solidFill>
              </a:rPr>
              <a:t>Identifying of trauma focused cognitive behavior therapy treatments as the children do not necessarily see themselves as victims. The importance of being aware of children who remain at home who also could be trafficked. </a:t>
            </a:r>
          </a:p>
          <a:p>
            <a:r>
              <a:rPr lang="en-US" dirty="0">
                <a:solidFill>
                  <a:srgbClr val="FF0000"/>
                </a:solidFill>
              </a:rPr>
              <a:t>The importance of </a:t>
            </a:r>
            <a:r>
              <a:rPr lang="en-US" dirty="0">
                <a:solidFill>
                  <a:srgbClr val="FF0000"/>
                </a:solidFill>
                <a:highlight>
                  <a:srgbClr val="E42D1A"/>
                </a:highlight>
              </a:rPr>
              <a:t>HCSIS</a:t>
            </a:r>
            <a:r>
              <a:rPr lang="en-US" dirty="0">
                <a:solidFill>
                  <a:srgbClr val="FF0000"/>
                </a:solidFill>
              </a:rPr>
              <a:t> reporting and screening the children after being on AWOL status, identifying the signs. </a:t>
            </a:r>
          </a:p>
          <a:p>
            <a:r>
              <a:rPr lang="en-US" dirty="0">
                <a:solidFill>
                  <a:srgbClr val="FF0000"/>
                </a:solidFill>
              </a:rPr>
              <a:t>The importance of your partnership with your local law enforcement agency along with our Attorney Generals Office, Dept of Homeland Security, FBI. </a:t>
            </a:r>
          </a:p>
        </p:txBody>
      </p:sp>
      <p:sp>
        <p:nvSpPr>
          <p:cNvPr id="4" name="Slide Number Placeholder 3"/>
          <p:cNvSpPr>
            <a:spLocks noGrp="1"/>
          </p:cNvSpPr>
          <p:nvPr>
            <p:ph type="sldNum" sz="quarter" idx="5"/>
          </p:nvPr>
        </p:nvSpPr>
        <p:spPr/>
        <p:txBody>
          <a:bodyPr/>
          <a:lstStyle/>
          <a:p>
            <a:fld id="{F36F0693-D3C7-444A-8D46-0A423A4F1B04}" type="slidenum">
              <a:rPr lang="en-US" smtClean="0"/>
              <a:t>7</a:t>
            </a:fld>
            <a:endParaRPr lang="en-US" dirty="0"/>
          </a:p>
        </p:txBody>
      </p:sp>
    </p:spTree>
    <p:extLst>
      <p:ext uri="{BB962C8B-B14F-4D97-AF65-F5344CB8AC3E}">
        <p14:creationId xmlns:p14="http://schemas.microsoft.com/office/powerpoint/2010/main" val="281441653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At this time </a:t>
            </a:r>
            <a:r>
              <a:rPr lang="en-US" dirty="0">
                <a:solidFill>
                  <a:srgbClr val="FF0000"/>
                </a:solidFill>
              </a:rPr>
              <a:t>there was also a push to create and located trauma focused cognitive behavior therapy for survivors and there was a focus on how to care for and treat children do not necessarily see themselves as victims. </a:t>
            </a:r>
          </a:p>
          <a:p>
            <a:endParaRPr lang="en-US" dirty="0">
              <a:solidFill>
                <a:srgbClr val="FF0000"/>
              </a:solidFill>
            </a:endParaRPr>
          </a:p>
          <a:p>
            <a:endParaRPr lang="en-US" dirty="0"/>
          </a:p>
        </p:txBody>
      </p:sp>
      <p:sp>
        <p:nvSpPr>
          <p:cNvPr id="4" name="Slide Number Placeholder 3"/>
          <p:cNvSpPr>
            <a:spLocks noGrp="1"/>
          </p:cNvSpPr>
          <p:nvPr>
            <p:ph type="sldNum" sz="quarter" idx="5"/>
          </p:nvPr>
        </p:nvSpPr>
        <p:spPr/>
        <p:txBody>
          <a:bodyPr/>
          <a:lstStyle/>
          <a:p>
            <a:fld id="{F36F0693-D3C7-444A-8D46-0A423A4F1B04}" type="slidenum">
              <a:rPr lang="en-US" smtClean="0"/>
              <a:t>8</a:t>
            </a:fld>
            <a:endParaRPr lang="en-US" dirty="0"/>
          </a:p>
        </p:txBody>
      </p:sp>
    </p:spTree>
    <p:extLst>
      <p:ext uri="{BB962C8B-B14F-4D97-AF65-F5344CB8AC3E}">
        <p14:creationId xmlns:p14="http://schemas.microsoft.com/office/powerpoint/2010/main" val="286289640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solidFill>
                  <a:srgbClr val="FF0000"/>
                </a:solidFill>
              </a:rPr>
              <a:t>The importance of your partnership with your local law enforcement agency along with our Attorney Generals Office, Dept of Homeland Security, FBI. </a:t>
            </a:r>
          </a:p>
          <a:p>
            <a:endParaRPr lang="en-US" dirty="0">
              <a:solidFill>
                <a:srgbClr val="FF0000"/>
              </a:solidFill>
            </a:endParaRPr>
          </a:p>
          <a:p>
            <a:endParaRPr lang="en-US" dirty="0">
              <a:solidFill>
                <a:srgbClr val="FF0000"/>
              </a:solidFill>
            </a:endParaRPr>
          </a:p>
          <a:p>
            <a:endParaRPr lang="en-US" dirty="0"/>
          </a:p>
        </p:txBody>
      </p:sp>
      <p:sp>
        <p:nvSpPr>
          <p:cNvPr id="4" name="Slide Number Placeholder 3"/>
          <p:cNvSpPr>
            <a:spLocks noGrp="1"/>
          </p:cNvSpPr>
          <p:nvPr>
            <p:ph type="sldNum" sz="quarter" idx="5"/>
          </p:nvPr>
        </p:nvSpPr>
        <p:spPr/>
        <p:txBody>
          <a:bodyPr/>
          <a:lstStyle/>
          <a:p>
            <a:fld id="{F36F0693-D3C7-444A-8D46-0A423A4F1B04}" type="slidenum">
              <a:rPr lang="en-US" smtClean="0"/>
              <a:t>9</a:t>
            </a:fld>
            <a:endParaRPr lang="en-US" dirty="0"/>
          </a:p>
        </p:txBody>
      </p:sp>
    </p:spTree>
    <p:extLst>
      <p:ext uri="{BB962C8B-B14F-4D97-AF65-F5344CB8AC3E}">
        <p14:creationId xmlns:p14="http://schemas.microsoft.com/office/powerpoint/2010/main" val="324812468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lvl1pPr>
              <a:defRPr sz="3600" b="1"/>
            </a:lvl1pPr>
          </a:lstStyle>
          <a:p>
            <a:r>
              <a:rPr lang="en-US"/>
              <a:t>Click to edit Master title style</a:t>
            </a:r>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lang="en-US" sz="2400" dirty="0">
                <a:solidFill>
                  <a:schemeClr val="bg1">
                    <a:lumMod val="50000"/>
                  </a:schemeClr>
                </a:solidFill>
                <a:latin typeface="+mn-lt"/>
                <a:ea typeface="ＭＳ Ｐゴシック" pitchFamily="-111" charset="-128"/>
                <a:cs typeface="ＭＳ Ｐゴシック" pitchFamily="-111" charset="-128"/>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endParaRPr lang="en-US" dirty="0"/>
          </a:p>
        </p:txBody>
      </p:sp>
      <p:sp>
        <p:nvSpPr>
          <p:cNvPr id="4" name="Slide Number Placeholder 5"/>
          <p:cNvSpPr>
            <a:spLocks noGrp="1"/>
          </p:cNvSpPr>
          <p:nvPr>
            <p:ph type="sldNum" sz="quarter" idx="12"/>
          </p:nvPr>
        </p:nvSpPr>
        <p:spPr>
          <a:xfrm>
            <a:off x="7620000" y="6096000"/>
            <a:ext cx="1066800" cy="381000"/>
          </a:xfrm>
          <a:prstGeom prst="rect">
            <a:avLst/>
          </a:prstGeom>
        </p:spPr>
        <p:txBody>
          <a:bodyPr vert="horz" wrap="square" lIns="91440" tIns="45720" rIns="91440" bIns="45720" numCol="1" anchor="ctr" anchorCtr="0" compatLnSpc="1">
            <a:prstTxWarp prst="textNoShape">
              <a:avLst/>
            </a:prstTxWarp>
          </a:bodyPr>
          <a:lstStyle>
            <a:lvl1pPr algn="ctr">
              <a:defRPr sz="1100">
                <a:solidFill>
                  <a:schemeClr val="bg1"/>
                </a:solidFill>
                <a:ea typeface="ＭＳ Ｐゴシック" pitchFamily="-111" charset="-128"/>
                <a:cs typeface="+mn-cs"/>
              </a:defRPr>
            </a:lvl1pPr>
          </a:lstStyle>
          <a:p>
            <a:pPr>
              <a:defRPr/>
            </a:pPr>
            <a:fld id="{9C10EB89-1475-4332-AC66-2657F847E4F2}" type="slidenum">
              <a:rPr lang="en-US" smtClean="0"/>
              <a:pPr>
                <a:defRPr/>
              </a:pPr>
              <a:t>‹#›</a:t>
            </a:fld>
            <a:endParaRPr lang="en-US" dirty="0"/>
          </a:p>
        </p:txBody>
      </p:sp>
      <p:sp>
        <p:nvSpPr>
          <p:cNvPr id="5" name="Date Placeholder 3"/>
          <p:cNvSpPr>
            <a:spLocks noGrp="1"/>
          </p:cNvSpPr>
          <p:nvPr>
            <p:ph type="dt" sz="half" idx="10"/>
          </p:nvPr>
        </p:nvSpPr>
        <p:spPr>
          <a:xfrm>
            <a:off x="457200" y="6096000"/>
            <a:ext cx="2133600" cy="384175"/>
          </a:xfrm>
          <a:prstGeom prst="rect">
            <a:avLst/>
          </a:prstGeom>
        </p:spPr>
        <p:txBody>
          <a:bodyPr anchor="ctr"/>
          <a:lstStyle>
            <a:lvl1pPr>
              <a:defRPr sz="1100">
                <a:solidFill>
                  <a:schemeClr val="bg1"/>
                </a:solidFill>
              </a:defRPr>
            </a:lvl1pPr>
          </a:lstStyle>
          <a:p>
            <a:pPr>
              <a:defRPr/>
            </a:pPr>
            <a:fld id="{93560E47-ADE0-4457-8144-78E9C645F93A}" type="datetime1">
              <a:rPr lang="en-US" smtClean="0"/>
              <a:t>3/8/2024</a:t>
            </a:fld>
            <a:endParaRPr lang="en-US" dirty="0"/>
          </a:p>
        </p:txBody>
      </p:sp>
    </p:spTree>
    <p:extLst>
      <p:ext uri="{BB962C8B-B14F-4D97-AF65-F5344CB8AC3E}">
        <p14:creationId xmlns:p14="http://schemas.microsoft.com/office/powerpoint/2010/main" val="99406096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4" name="Date Placeholder 3"/>
          <p:cNvSpPr>
            <a:spLocks noGrp="1"/>
          </p:cNvSpPr>
          <p:nvPr>
            <p:ph type="dt" sz="half" idx="10"/>
          </p:nvPr>
        </p:nvSpPr>
        <p:spPr>
          <a:xfrm>
            <a:off x="457200" y="6096000"/>
            <a:ext cx="2133600" cy="384175"/>
          </a:xfrm>
          <a:prstGeom prst="rect">
            <a:avLst/>
          </a:prstGeom>
        </p:spPr>
        <p:txBody>
          <a:bodyPr anchor="ctr"/>
          <a:lstStyle>
            <a:lvl1pPr>
              <a:defRPr sz="1100">
                <a:solidFill>
                  <a:schemeClr val="bg1"/>
                </a:solidFill>
              </a:defRPr>
            </a:lvl1pPr>
          </a:lstStyle>
          <a:p>
            <a:pPr>
              <a:defRPr/>
            </a:pPr>
            <a:fld id="{5D3DA26C-6B63-49B3-AD9F-F13B143260BF}" type="datetime1">
              <a:rPr lang="en-US" smtClean="0"/>
              <a:t>3/8/2024</a:t>
            </a:fld>
            <a:endParaRPr lang="en-US" dirty="0"/>
          </a:p>
        </p:txBody>
      </p:sp>
      <p:sp>
        <p:nvSpPr>
          <p:cNvPr id="6" name="Slide Number Placeholder 5"/>
          <p:cNvSpPr>
            <a:spLocks noGrp="1"/>
          </p:cNvSpPr>
          <p:nvPr>
            <p:ph type="sldNum" sz="quarter" idx="12"/>
          </p:nvPr>
        </p:nvSpPr>
        <p:spPr>
          <a:xfrm>
            <a:off x="7620000" y="6096000"/>
            <a:ext cx="1066800" cy="381000"/>
          </a:xfrm>
          <a:prstGeom prst="rect">
            <a:avLst/>
          </a:prstGeom>
        </p:spPr>
        <p:txBody>
          <a:bodyPr vert="horz" wrap="square" lIns="91440" tIns="45720" rIns="91440" bIns="45720" numCol="1" anchor="ctr" anchorCtr="0" compatLnSpc="1">
            <a:prstTxWarp prst="textNoShape">
              <a:avLst/>
            </a:prstTxWarp>
          </a:bodyPr>
          <a:lstStyle>
            <a:lvl1pPr algn="ctr">
              <a:defRPr sz="1100">
                <a:solidFill>
                  <a:schemeClr val="bg1"/>
                </a:solidFill>
                <a:ea typeface="ＭＳ Ｐゴシック" pitchFamily="-111" charset="-128"/>
                <a:cs typeface="+mn-cs"/>
              </a:defRPr>
            </a:lvl1pPr>
          </a:lstStyle>
          <a:p>
            <a:pPr>
              <a:defRPr/>
            </a:pPr>
            <a:fld id="{9C10EB89-1475-4332-AC66-2657F847E4F2}" type="slidenum">
              <a:rPr lang="en-US" smtClean="0"/>
              <a:pPr>
                <a:defRPr/>
              </a:pPr>
              <a:t>‹#›</a:t>
            </a:fld>
            <a:endParaRPr lang="en-US" dirty="0"/>
          </a:p>
        </p:txBody>
      </p:sp>
      <p:sp>
        <p:nvSpPr>
          <p:cNvPr id="8" name="Content Placeholder 7"/>
          <p:cNvSpPr>
            <a:spLocks noGrp="1"/>
          </p:cNvSpPr>
          <p:nvPr>
            <p:ph sz="quarter" idx="13"/>
          </p:nvPr>
        </p:nvSpPr>
        <p:spPr>
          <a:xfrm>
            <a:off x="457200" y="1143000"/>
            <a:ext cx="8153400" cy="4724400"/>
          </a:xfrm>
          <a:prstGeom prst="rect">
            <a:avLst/>
          </a:prstGeom>
        </p:spPr>
        <p:txBody>
          <a:bodyPr/>
          <a:lstStyle>
            <a:lvl1pPr>
              <a:buClrTx/>
              <a:defRPr sz="2400"/>
            </a:lvl1pPr>
            <a:lvl2pPr>
              <a:buClrTx/>
              <a:defRPr sz="2000"/>
            </a:lvl2pPr>
            <a:lvl3pPr>
              <a:buClrTx/>
              <a:defRPr sz="1800"/>
            </a:lvl3pPr>
            <a:lvl4pPr>
              <a:buClrTx/>
              <a:defRPr sz="1600"/>
            </a:lvl4pPr>
          </a:lstStyle>
          <a:p>
            <a:pPr lvl="0"/>
            <a:r>
              <a:rPr lang="en-US"/>
              <a:t>Click to edit Master text styles</a:t>
            </a:r>
          </a:p>
          <a:p>
            <a:pPr lvl="1"/>
            <a:r>
              <a:rPr lang="en-US"/>
              <a:t>Second level</a:t>
            </a:r>
          </a:p>
          <a:p>
            <a:pPr lvl="2"/>
            <a:r>
              <a:rPr lang="en-US"/>
              <a:t>Third level</a:t>
            </a:r>
          </a:p>
          <a:p>
            <a:pPr lvl="3"/>
            <a:r>
              <a:rPr lang="en-US"/>
              <a:t>Fourth level</a:t>
            </a:r>
          </a:p>
        </p:txBody>
      </p:sp>
      <p:sp>
        <p:nvSpPr>
          <p:cNvPr id="7" name="Title 1"/>
          <p:cNvSpPr>
            <a:spLocks noGrp="1"/>
          </p:cNvSpPr>
          <p:nvPr>
            <p:ph type="title"/>
          </p:nvPr>
        </p:nvSpPr>
        <p:spPr>
          <a:xfrm>
            <a:off x="457200" y="384175"/>
            <a:ext cx="5410200" cy="454026"/>
          </a:xfrm>
          <a:prstGeom prst="rect">
            <a:avLst/>
          </a:prstGeom>
        </p:spPr>
        <p:txBody>
          <a:bodyPr/>
          <a:lstStyle>
            <a:lvl1pPr algn="l">
              <a:defRPr sz="2800">
                <a:solidFill>
                  <a:schemeClr val="bg1"/>
                </a:solidFill>
              </a:defRPr>
            </a:lvl1pPr>
          </a:lstStyle>
          <a:p>
            <a:r>
              <a:rPr lang="en-US"/>
              <a:t>Click to edit Master title style</a:t>
            </a:r>
            <a:endParaRPr lang="en-US" dirty="0"/>
          </a:p>
        </p:txBody>
      </p:sp>
    </p:spTree>
    <p:extLst>
      <p:ext uri="{BB962C8B-B14F-4D97-AF65-F5344CB8AC3E}">
        <p14:creationId xmlns:p14="http://schemas.microsoft.com/office/powerpoint/2010/main" val="196042339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219200"/>
            <a:ext cx="4038600" cy="4800601"/>
          </a:xfrm>
          <a:prstGeom prst="rect">
            <a:avLst/>
          </a:prstGeom>
        </p:spPr>
        <p:txBody>
          <a:bodyPr/>
          <a:lstStyle>
            <a:lvl1pPr>
              <a:buClrTx/>
              <a:defRPr sz="2000"/>
            </a:lvl1pPr>
            <a:lvl2pPr>
              <a:buClrTx/>
              <a:defRPr sz="1800"/>
            </a:lvl2pPr>
            <a:lvl3pPr>
              <a:buClrTx/>
              <a:defRPr sz="1600"/>
            </a:lvl3pPr>
            <a:lvl4pPr>
              <a:buClrTx/>
              <a:defRPr sz="14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p:txBody>
      </p:sp>
      <p:sp>
        <p:nvSpPr>
          <p:cNvPr id="4" name="Content Placeholder 3"/>
          <p:cNvSpPr>
            <a:spLocks noGrp="1"/>
          </p:cNvSpPr>
          <p:nvPr>
            <p:ph sz="half" idx="2"/>
          </p:nvPr>
        </p:nvSpPr>
        <p:spPr>
          <a:xfrm>
            <a:off x="4648200" y="1219200"/>
            <a:ext cx="4038600" cy="4800601"/>
          </a:xfrm>
          <a:prstGeom prst="rect">
            <a:avLst/>
          </a:prstGeom>
        </p:spPr>
        <p:txBody>
          <a:bodyPr/>
          <a:lstStyle>
            <a:lvl1pPr>
              <a:buClrTx/>
              <a:defRPr sz="2000"/>
            </a:lvl1pPr>
            <a:lvl2pPr>
              <a:buClrTx/>
              <a:defRPr sz="1800"/>
            </a:lvl2pPr>
            <a:lvl3pPr>
              <a:buClrTx/>
              <a:defRPr sz="1600"/>
            </a:lvl3pPr>
            <a:lvl4pPr>
              <a:buClrTx/>
              <a:defRPr sz="14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p:txBody>
      </p:sp>
      <p:sp>
        <p:nvSpPr>
          <p:cNvPr id="8" name="Date Placeholder 3"/>
          <p:cNvSpPr>
            <a:spLocks noGrp="1"/>
          </p:cNvSpPr>
          <p:nvPr>
            <p:ph type="dt" sz="half" idx="10"/>
          </p:nvPr>
        </p:nvSpPr>
        <p:spPr>
          <a:xfrm>
            <a:off x="457200" y="6096000"/>
            <a:ext cx="2133600" cy="384175"/>
          </a:xfrm>
          <a:prstGeom prst="rect">
            <a:avLst/>
          </a:prstGeom>
        </p:spPr>
        <p:txBody>
          <a:bodyPr anchor="ctr"/>
          <a:lstStyle>
            <a:lvl1pPr>
              <a:defRPr sz="1100">
                <a:solidFill>
                  <a:schemeClr val="bg1"/>
                </a:solidFill>
              </a:defRPr>
            </a:lvl1pPr>
          </a:lstStyle>
          <a:p>
            <a:pPr>
              <a:defRPr/>
            </a:pPr>
            <a:fld id="{A52C94A9-8929-47B3-B64E-1F51C0B872E6}" type="datetime1">
              <a:rPr lang="en-US" smtClean="0"/>
              <a:t>3/8/2024</a:t>
            </a:fld>
            <a:endParaRPr lang="en-US" dirty="0"/>
          </a:p>
        </p:txBody>
      </p:sp>
      <p:sp>
        <p:nvSpPr>
          <p:cNvPr id="9" name="Slide Number Placeholder 5"/>
          <p:cNvSpPr>
            <a:spLocks noGrp="1"/>
          </p:cNvSpPr>
          <p:nvPr>
            <p:ph type="sldNum" sz="quarter" idx="12"/>
          </p:nvPr>
        </p:nvSpPr>
        <p:spPr>
          <a:xfrm>
            <a:off x="7620000" y="6096000"/>
            <a:ext cx="1066800" cy="381000"/>
          </a:xfrm>
          <a:prstGeom prst="rect">
            <a:avLst/>
          </a:prstGeom>
        </p:spPr>
        <p:txBody>
          <a:bodyPr vert="horz" wrap="square" lIns="91440" tIns="45720" rIns="91440" bIns="45720" numCol="1" anchor="ctr" anchorCtr="0" compatLnSpc="1">
            <a:prstTxWarp prst="textNoShape">
              <a:avLst/>
            </a:prstTxWarp>
          </a:bodyPr>
          <a:lstStyle>
            <a:lvl1pPr algn="ctr">
              <a:defRPr sz="1100">
                <a:solidFill>
                  <a:schemeClr val="bg1"/>
                </a:solidFill>
                <a:ea typeface="ＭＳ Ｐゴシック" pitchFamily="-111" charset="-128"/>
                <a:cs typeface="+mn-cs"/>
              </a:defRPr>
            </a:lvl1pPr>
          </a:lstStyle>
          <a:p>
            <a:pPr>
              <a:defRPr/>
            </a:pPr>
            <a:fld id="{9C10EB89-1475-4332-AC66-2657F847E4F2}" type="slidenum">
              <a:rPr lang="en-US" smtClean="0"/>
              <a:pPr>
                <a:defRPr/>
              </a:pPr>
              <a:t>‹#›</a:t>
            </a:fld>
            <a:endParaRPr lang="en-US" dirty="0"/>
          </a:p>
        </p:txBody>
      </p:sp>
      <p:sp>
        <p:nvSpPr>
          <p:cNvPr id="7" name="Title 1"/>
          <p:cNvSpPr>
            <a:spLocks noGrp="1"/>
          </p:cNvSpPr>
          <p:nvPr>
            <p:ph type="title"/>
          </p:nvPr>
        </p:nvSpPr>
        <p:spPr>
          <a:xfrm>
            <a:off x="457200" y="384175"/>
            <a:ext cx="5410200" cy="454026"/>
          </a:xfrm>
          <a:prstGeom prst="rect">
            <a:avLst/>
          </a:prstGeom>
        </p:spPr>
        <p:txBody>
          <a:bodyPr/>
          <a:lstStyle>
            <a:lvl1pPr algn="l">
              <a:defRPr sz="2800">
                <a:solidFill>
                  <a:schemeClr val="bg1"/>
                </a:solidFill>
              </a:defRPr>
            </a:lvl1pPr>
          </a:lstStyle>
          <a:p>
            <a:r>
              <a:rPr lang="en-US"/>
              <a:t>Click to edit Master title style</a:t>
            </a:r>
            <a:endParaRPr lang="en-US" dirty="0"/>
          </a:p>
        </p:txBody>
      </p:sp>
    </p:spTree>
    <p:extLst>
      <p:ext uri="{BB962C8B-B14F-4D97-AF65-F5344CB8AC3E}">
        <p14:creationId xmlns:p14="http://schemas.microsoft.com/office/powerpoint/2010/main" val="263221792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0" y="1219200"/>
            <a:ext cx="4040188" cy="639762"/>
          </a:xfrm>
          <a:prstGeom prst="rect">
            <a:avLst/>
          </a:prstGeom>
        </p:spPr>
        <p:txBody>
          <a:bodyPr anchor="b"/>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858962"/>
            <a:ext cx="4040188" cy="3951288"/>
          </a:xfrm>
          <a:prstGeom prst="rect">
            <a:avLst/>
          </a:prstGeom>
        </p:spPr>
        <p:txBody>
          <a:bodyPr/>
          <a:lstStyle>
            <a:lvl1pPr>
              <a:buClrTx/>
              <a:defRPr sz="2000"/>
            </a:lvl1pPr>
            <a:lvl2pPr>
              <a:buClrTx/>
              <a:defRPr sz="1800"/>
            </a:lvl2pPr>
            <a:lvl3pPr>
              <a:buClrTx/>
              <a:defRPr sz="1600"/>
            </a:lvl3pPr>
            <a:lvl4pPr>
              <a:buClrTx/>
              <a:defRPr sz="14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p:txBody>
      </p:sp>
      <p:sp>
        <p:nvSpPr>
          <p:cNvPr id="5" name="Text Placeholder 4"/>
          <p:cNvSpPr>
            <a:spLocks noGrp="1"/>
          </p:cNvSpPr>
          <p:nvPr>
            <p:ph type="body" sz="quarter" idx="3"/>
          </p:nvPr>
        </p:nvSpPr>
        <p:spPr>
          <a:xfrm>
            <a:off x="4645025" y="1219200"/>
            <a:ext cx="4041775" cy="639762"/>
          </a:xfrm>
          <a:prstGeom prst="rect">
            <a:avLst/>
          </a:prstGeom>
        </p:spPr>
        <p:txBody>
          <a:bodyPr anchor="b"/>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1858962"/>
            <a:ext cx="4041775" cy="3951288"/>
          </a:xfrm>
          <a:prstGeom prst="rect">
            <a:avLst/>
          </a:prstGeom>
        </p:spPr>
        <p:txBody>
          <a:bodyPr/>
          <a:lstStyle>
            <a:lvl1pPr>
              <a:buClrTx/>
              <a:defRPr sz="2000"/>
            </a:lvl1pPr>
            <a:lvl2pPr>
              <a:buClrTx/>
              <a:defRPr sz="1800"/>
            </a:lvl2pPr>
            <a:lvl3pPr>
              <a:buClrTx/>
              <a:defRPr sz="1600"/>
            </a:lvl3pPr>
            <a:lvl4pPr>
              <a:buClrTx/>
              <a:defRPr sz="14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p:txBody>
      </p:sp>
      <p:sp>
        <p:nvSpPr>
          <p:cNvPr id="10" name="Date Placeholder 3"/>
          <p:cNvSpPr>
            <a:spLocks noGrp="1"/>
          </p:cNvSpPr>
          <p:nvPr>
            <p:ph type="dt" sz="half" idx="10"/>
          </p:nvPr>
        </p:nvSpPr>
        <p:spPr>
          <a:xfrm>
            <a:off x="457200" y="6096000"/>
            <a:ext cx="2133600" cy="384175"/>
          </a:xfrm>
          <a:prstGeom prst="rect">
            <a:avLst/>
          </a:prstGeom>
        </p:spPr>
        <p:txBody>
          <a:bodyPr anchor="ctr"/>
          <a:lstStyle>
            <a:lvl1pPr>
              <a:defRPr sz="1100">
                <a:solidFill>
                  <a:schemeClr val="bg1"/>
                </a:solidFill>
              </a:defRPr>
            </a:lvl1pPr>
          </a:lstStyle>
          <a:p>
            <a:pPr>
              <a:defRPr/>
            </a:pPr>
            <a:fld id="{2D98F12D-D076-45E8-8F9A-FD86AE2319F6}" type="datetime1">
              <a:rPr lang="en-US" smtClean="0"/>
              <a:t>3/8/2024</a:t>
            </a:fld>
            <a:endParaRPr lang="en-US" dirty="0"/>
          </a:p>
        </p:txBody>
      </p:sp>
      <p:sp>
        <p:nvSpPr>
          <p:cNvPr id="11" name="Slide Number Placeholder 5"/>
          <p:cNvSpPr>
            <a:spLocks noGrp="1"/>
          </p:cNvSpPr>
          <p:nvPr>
            <p:ph type="sldNum" sz="quarter" idx="12"/>
          </p:nvPr>
        </p:nvSpPr>
        <p:spPr>
          <a:xfrm>
            <a:off x="7620000" y="6096000"/>
            <a:ext cx="1066800" cy="381000"/>
          </a:xfrm>
          <a:prstGeom prst="rect">
            <a:avLst/>
          </a:prstGeom>
        </p:spPr>
        <p:txBody>
          <a:bodyPr vert="horz" wrap="square" lIns="91440" tIns="45720" rIns="91440" bIns="45720" numCol="1" anchor="ctr" anchorCtr="0" compatLnSpc="1">
            <a:prstTxWarp prst="textNoShape">
              <a:avLst/>
            </a:prstTxWarp>
          </a:bodyPr>
          <a:lstStyle>
            <a:lvl1pPr algn="ctr">
              <a:defRPr sz="1100">
                <a:solidFill>
                  <a:schemeClr val="bg1"/>
                </a:solidFill>
                <a:ea typeface="ＭＳ Ｐゴシック" pitchFamily="-111" charset="-128"/>
                <a:cs typeface="+mn-cs"/>
              </a:defRPr>
            </a:lvl1pPr>
          </a:lstStyle>
          <a:p>
            <a:pPr>
              <a:defRPr/>
            </a:pPr>
            <a:fld id="{9C10EB89-1475-4332-AC66-2657F847E4F2}" type="slidenum">
              <a:rPr lang="en-US" smtClean="0"/>
              <a:pPr>
                <a:defRPr/>
              </a:pPr>
              <a:t>‹#›</a:t>
            </a:fld>
            <a:endParaRPr lang="en-US" dirty="0"/>
          </a:p>
        </p:txBody>
      </p:sp>
      <p:sp>
        <p:nvSpPr>
          <p:cNvPr id="9" name="Title 1"/>
          <p:cNvSpPr>
            <a:spLocks noGrp="1"/>
          </p:cNvSpPr>
          <p:nvPr>
            <p:ph type="title"/>
          </p:nvPr>
        </p:nvSpPr>
        <p:spPr>
          <a:xfrm>
            <a:off x="457200" y="384175"/>
            <a:ext cx="5410200" cy="454026"/>
          </a:xfrm>
          <a:prstGeom prst="rect">
            <a:avLst/>
          </a:prstGeom>
        </p:spPr>
        <p:txBody>
          <a:bodyPr/>
          <a:lstStyle>
            <a:lvl1pPr algn="l">
              <a:defRPr sz="2800">
                <a:solidFill>
                  <a:schemeClr val="bg1"/>
                </a:solidFill>
              </a:defRPr>
            </a:lvl1pPr>
          </a:lstStyle>
          <a:p>
            <a:r>
              <a:rPr lang="en-US"/>
              <a:t>Click to edit Master title style</a:t>
            </a:r>
            <a:endParaRPr lang="en-US" dirty="0"/>
          </a:p>
        </p:txBody>
      </p:sp>
    </p:spTree>
    <p:extLst>
      <p:ext uri="{BB962C8B-B14F-4D97-AF65-F5344CB8AC3E}">
        <p14:creationId xmlns:p14="http://schemas.microsoft.com/office/powerpoint/2010/main" val="300097350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6" name="Date Placeholder 3"/>
          <p:cNvSpPr>
            <a:spLocks noGrp="1"/>
          </p:cNvSpPr>
          <p:nvPr>
            <p:ph type="dt" sz="half" idx="10"/>
          </p:nvPr>
        </p:nvSpPr>
        <p:spPr>
          <a:xfrm>
            <a:off x="457200" y="6096000"/>
            <a:ext cx="2133600" cy="384175"/>
          </a:xfrm>
          <a:prstGeom prst="rect">
            <a:avLst/>
          </a:prstGeom>
        </p:spPr>
        <p:txBody>
          <a:bodyPr anchor="ctr"/>
          <a:lstStyle>
            <a:lvl1pPr>
              <a:defRPr sz="1100">
                <a:solidFill>
                  <a:schemeClr val="bg1"/>
                </a:solidFill>
              </a:defRPr>
            </a:lvl1pPr>
          </a:lstStyle>
          <a:p>
            <a:pPr>
              <a:defRPr/>
            </a:pPr>
            <a:fld id="{A7909104-38BC-4695-9167-5FEAF36FB956}" type="datetime1">
              <a:rPr lang="en-US" smtClean="0"/>
              <a:t>3/8/2024</a:t>
            </a:fld>
            <a:endParaRPr lang="en-US" dirty="0"/>
          </a:p>
        </p:txBody>
      </p:sp>
      <p:sp>
        <p:nvSpPr>
          <p:cNvPr id="7" name="Slide Number Placeholder 5"/>
          <p:cNvSpPr>
            <a:spLocks noGrp="1"/>
          </p:cNvSpPr>
          <p:nvPr>
            <p:ph type="sldNum" sz="quarter" idx="12"/>
          </p:nvPr>
        </p:nvSpPr>
        <p:spPr>
          <a:xfrm>
            <a:off x="7620000" y="6096000"/>
            <a:ext cx="1066800" cy="381000"/>
          </a:xfrm>
          <a:prstGeom prst="rect">
            <a:avLst/>
          </a:prstGeom>
        </p:spPr>
        <p:txBody>
          <a:bodyPr vert="horz" wrap="square" lIns="91440" tIns="45720" rIns="91440" bIns="45720" numCol="1" anchor="ctr" anchorCtr="0" compatLnSpc="1">
            <a:prstTxWarp prst="textNoShape">
              <a:avLst/>
            </a:prstTxWarp>
          </a:bodyPr>
          <a:lstStyle>
            <a:lvl1pPr algn="ctr">
              <a:defRPr sz="1100">
                <a:solidFill>
                  <a:schemeClr val="bg1"/>
                </a:solidFill>
                <a:ea typeface="ＭＳ Ｐゴシック" pitchFamily="-111" charset="-128"/>
                <a:cs typeface="+mn-cs"/>
              </a:defRPr>
            </a:lvl1pPr>
          </a:lstStyle>
          <a:p>
            <a:pPr>
              <a:defRPr/>
            </a:pPr>
            <a:fld id="{9C10EB89-1475-4332-AC66-2657F847E4F2}" type="slidenum">
              <a:rPr lang="en-US" smtClean="0"/>
              <a:pPr>
                <a:defRPr/>
              </a:pPr>
              <a:t>‹#›</a:t>
            </a:fld>
            <a:endParaRPr lang="en-US" dirty="0"/>
          </a:p>
        </p:txBody>
      </p:sp>
      <p:sp>
        <p:nvSpPr>
          <p:cNvPr id="5" name="Title 1"/>
          <p:cNvSpPr>
            <a:spLocks noGrp="1"/>
          </p:cNvSpPr>
          <p:nvPr>
            <p:ph type="title"/>
          </p:nvPr>
        </p:nvSpPr>
        <p:spPr>
          <a:xfrm>
            <a:off x="457200" y="384175"/>
            <a:ext cx="5410200" cy="454026"/>
          </a:xfrm>
          <a:prstGeom prst="rect">
            <a:avLst/>
          </a:prstGeom>
        </p:spPr>
        <p:txBody>
          <a:bodyPr/>
          <a:lstStyle>
            <a:lvl1pPr algn="l">
              <a:defRPr sz="2800">
                <a:solidFill>
                  <a:schemeClr val="bg1"/>
                </a:solidFill>
              </a:defRPr>
            </a:lvl1pPr>
          </a:lstStyle>
          <a:p>
            <a:r>
              <a:rPr lang="en-US"/>
              <a:t>Click to edit Master title style</a:t>
            </a:r>
            <a:endParaRPr lang="en-US" dirty="0"/>
          </a:p>
        </p:txBody>
      </p:sp>
    </p:spTree>
    <p:extLst>
      <p:ext uri="{BB962C8B-B14F-4D97-AF65-F5344CB8AC3E}">
        <p14:creationId xmlns:p14="http://schemas.microsoft.com/office/powerpoint/2010/main" val="14953611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Date Placeholder 3"/>
          <p:cNvSpPr>
            <a:spLocks noGrp="1"/>
          </p:cNvSpPr>
          <p:nvPr>
            <p:ph type="dt" sz="half" idx="10"/>
          </p:nvPr>
        </p:nvSpPr>
        <p:spPr>
          <a:xfrm>
            <a:off x="457200" y="6096000"/>
            <a:ext cx="2133600" cy="384175"/>
          </a:xfrm>
          <a:prstGeom prst="rect">
            <a:avLst/>
          </a:prstGeom>
        </p:spPr>
        <p:txBody>
          <a:bodyPr anchor="ctr"/>
          <a:lstStyle>
            <a:lvl1pPr>
              <a:defRPr sz="1100">
                <a:solidFill>
                  <a:schemeClr val="bg1"/>
                </a:solidFill>
              </a:defRPr>
            </a:lvl1pPr>
          </a:lstStyle>
          <a:p>
            <a:pPr>
              <a:defRPr/>
            </a:pPr>
            <a:fld id="{899045AE-2C19-40B9-B3C3-BE3F81C28963}" type="datetime1">
              <a:rPr lang="en-US" smtClean="0"/>
              <a:t>3/8/2024</a:t>
            </a:fld>
            <a:endParaRPr lang="en-US" dirty="0"/>
          </a:p>
        </p:txBody>
      </p:sp>
      <p:sp>
        <p:nvSpPr>
          <p:cNvPr id="6" name="Slide Number Placeholder 5"/>
          <p:cNvSpPr>
            <a:spLocks noGrp="1"/>
          </p:cNvSpPr>
          <p:nvPr>
            <p:ph type="sldNum" sz="quarter" idx="12"/>
          </p:nvPr>
        </p:nvSpPr>
        <p:spPr>
          <a:xfrm>
            <a:off x="7620000" y="6096000"/>
            <a:ext cx="1066800" cy="381000"/>
          </a:xfrm>
          <a:prstGeom prst="rect">
            <a:avLst/>
          </a:prstGeom>
        </p:spPr>
        <p:txBody>
          <a:bodyPr vert="horz" wrap="square" lIns="91440" tIns="45720" rIns="91440" bIns="45720" numCol="1" anchor="ctr" anchorCtr="0" compatLnSpc="1">
            <a:prstTxWarp prst="textNoShape">
              <a:avLst/>
            </a:prstTxWarp>
          </a:bodyPr>
          <a:lstStyle>
            <a:lvl1pPr algn="ctr">
              <a:defRPr sz="1100">
                <a:solidFill>
                  <a:schemeClr val="bg1"/>
                </a:solidFill>
                <a:ea typeface="ＭＳ Ｐゴシック" pitchFamily="-111" charset="-128"/>
                <a:cs typeface="+mn-cs"/>
              </a:defRPr>
            </a:lvl1pPr>
          </a:lstStyle>
          <a:p>
            <a:pPr>
              <a:defRPr/>
            </a:pPr>
            <a:fld id="{9C10EB89-1475-4332-AC66-2657F847E4F2}" type="slidenum">
              <a:rPr lang="en-US" smtClean="0"/>
              <a:pPr>
                <a:defRPr/>
              </a:pPr>
              <a:t>‹#›</a:t>
            </a:fld>
            <a:endParaRPr lang="en-US" dirty="0"/>
          </a:p>
        </p:txBody>
      </p:sp>
    </p:spTree>
    <p:extLst>
      <p:ext uri="{BB962C8B-B14F-4D97-AF65-F5344CB8AC3E}">
        <p14:creationId xmlns:p14="http://schemas.microsoft.com/office/powerpoint/2010/main" val="332554494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image" Target="../media/image3.png"/><Relationship Id="rId4" Type="http://schemas.openxmlformats.org/officeDocument/2006/relationships/slideLayout" Target="../slideLayouts/slideLayout4.xml"/><Relationship Id="rId9" Type="http://schemas.openxmlformats.org/officeDocument/2006/relationships/image" Target="../media/image2.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 name="TextBox 11"/>
          <p:cNvSpPr txBox="1"/>
          <p:nvPr/>
        </p:nvSpPr>
        <p:spPr>
          <a:xfrm>
            <a:off x="4572000" y="76200"/>
            <a:ext cx="4648200" cy="307975"/>
          </a:xfrm>
          <a:prstGeom prst="rect">
            <a:avLst/>
          </a:prstGeom>
          <a:noFill/>
        </p:spPr>
        <p:txBody>
          <a:bodyPr>
            <a:spAutoFit/>
          </a:bodyPr>
          <a:lstStyle>
            <a:lvl1pPr eaLnBrk="0" hangingPunct="0">
              <a:defRPr sz="2400">
                <a:solidFill>
                  <a:schemeClr val="tx1"/>
                </a:solidFill>
                <a:latin typeface="Arial" charset="0"/>
                <a:ea typeface="ＭＳ Ｐゴシック" pitchFamily="-111" charset="-128"/>
              </a:defRPr>
            </a:lvl1pPr>
            <a:lvl2pPr marL="37931725" indent="-37474525" eaLnBrk="0" hangingPunct="0">
              <a:defRPr sz="2400">
                <a:solidFill>
                  <a:schemeClr val="tx1"/>
                </a:solidFill>
                <a:latin typeface="Arial" charset="0"/>
                <a:ea typeface="ＭＳ Ｐゴシック" pitchFamily="-111" charset="-128"/>
              </a:defRPr>
            </a:lvl2pPr>
            <a:lvl3pPr eaLnBrk="0" hangingPunct="0">
              <a:defRPr sz="2400">
                <a:solidFill>
                  <a:schemeClr val="tx1"/>
                </a:solidFill>
                <a:latin typeface="Arial" charset="0"/>
                <a:ea typeface="ＭＳ Ｐゴシック" pitchFamily="-111" charset="-128"/>
              </a:defRPr>
            </a:lvl3pPr>
            <a:lvl4pPr eaLnBrk="0" hangingPunct="0">
              <a:defRPr sz="2400">
                <a:solidFill>
                  <a:schemeClr val="tx1"/>
                </a:solidFill>
                <a:latin typeface="Arial" charset="0"/>
                <a:ea typeface="ＭＳ Ｐゴシック" pitchFamily="-111" charset="-128"/>
              </a:defRPr>
            </a:lvl4pPr>
            <a:lvl5pPr eaLnBrk="0" hangingPunct="0">
              <a:defRPr sz="2400">
                <a:solidFill>
                  <a:schemeClr val="tx1"/>
                </a:solidFill>
                <a:latin typeface="Arial" charset="0"/>
                <a:ea typeface="ＭＳ Ｐゴシック" pitchFamily="-111" charset="-128"/>
              </a:defRPr>
            </a:lvl5pPr>
            <a:lvl6pPr marL="457200" eaLnBrk="0" fontAlgn="base" hangingPunct="0">
              <a:spcBef>
                <a:spcPct val="0"/>
              </a:spcBef>
              <a:spcAft>
                <a:spcPct val="0"/>
              </a:spcAft>
              <a:defRPr sz="2400">
                <a:solidFill>
                  <a:schemeClr val="tx1"/>
                </a:solidFill>
                <a:latin typeface="Arial" charset="0"/>
                <a:ea typeface="ＭＳ Ｐゴシック" pitchFamily="-111" charset="-128"/>
              </a:defRPr>
            </a:lvl6pPr>
            <a:lvl7pPr marL="914400" eaLnBrk="0" fontAlgn="base" hangingPunct="0">
              <a:spcBef>
                <a:spcPct val="0"/>
              </a:spcBef>
              <a:spcAft>
                <a:spcPct val="0"/>
              </a:spcAft>
              <a:defRPr sz="2400">
                <a:solidFill>
                  <a:schemeClr val="tx1"/>
                </a:solidFill>
                <a:latin typeface="Arial" charset="0"/>
                <a:ea typeface="ＭＳ Ｐゴシック" pitchFamily="-111" charset="-128"/>
              </a:defRPr>
            </a:lvl7pPr>
            <a:lvl8pPr marL="1371600" eaLnBrk="0" fontAlgn="base" hangingPunct="0">
              <a:spcBef>
                <a:spcPct val="0"/>
              </a:spcBef>
              <a:spcAft>
                <a:spcPct val="0"/>
              </a:spcAft>
              <a:defRPr sz="2400">
                <a:solidFill>
                  <a:schemeClr val="tx1"/>
                </a:solidFill>
                <a:latin typeface="Arial" charset="0"/>
                <a:ea typeface="ＭＳ Ｐゴシック" pitchFamily="-111" charset="-128"/>
              </a:defRPr>
            </a:lvl8pPr>
            <a:lvl9pPr marL="1828800" eaLnBrk="0" fontAlgn="base" hangingPunct="0">
              <a:spcBef>
                <a:spcPct val="0"/>
              </a:spcBef>
              <a:spcAft>
                <a:spcPct val="0"/>
              </a:spcAft>
              <a:defRPr sz="2400">
                <a:solidFill>
                  <a:schemeClr val="tx1"/>
                </a:solidFill>
                <a:latin typeface="Arial" charset="0"/>
                <a:ea typeface="ＭＳ Ｐゴシック" pitchFamily="-111" charset="-128"/>
              </a:defRPr>
            </a:lvl9pPr>
          </a:lstStyle>
          <a:p>
            <a:pPr eaLnBrk="1" hangingPunct="1">
              <a:defRPr/>
            </a:pPr>
            <a:endParaRPr lang="en-US" sz="1400" b="1" dirty="0">
              <a:latin typeface="Verdana" pitchFamily="34" charset="0"/>
            </a:endParaRPr>
          </a:p>
        </p:txBody>
      </p:sp>
      <p:sp>
        <p:nvSpPr>
          <p:cNvPr id="1033" name="Rectangle 8"/>
          <p:cNvSpPr>
            <a:spLocks noChangeArrowheads="1"/>
          </p:cNvSpPr>
          <p:nvPr/>
        </p:nvSpPr>
        <p:spPr bwMode="auto">
          <a:xfrm>
            <a:off x="7620000" y="6096000"/>
            <a:ext cx="1143000" cy="381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eaLnBrk="0" hangingPunct="0">
              <a:defRPr>
                <a:solidFill>
                  <a:schemeClr val="tx1"/>
                </a:solidFill>
                <a:latin typeface="Arial" charset="0"/>
                <a:ea typeface="ＭＳ Ｐゴシック" pitchFamily="-106" charset="-128"/>
              </a:defRPr>
            </a:lvl1pPr>
            <a:lvl2pPr marL="742950" indent="-285750" eaLnBrk="0" hangingPunct="0">
              <a:defRPr>
                <a:solidFill>
                  <a:schemeClr val="tx1"/>
                </a:solidFill>
                <a:latin typeface="Arial" charset="0"/>
                <a:ea typeface="ＭＳ Ｐゴシック" pitchFamily="-106" charset="-128"/>
              </a:defRPr>
            </a:lvl2pPr>
            <a:lvl3pPr marL="1143000" indent="-228600" eaLnBrk="0" hangingPunct="0">
              <a:defRPr>
                <a:solidFill>
                  <a:schemeClr val="tx1"/>
                </a:solidFill>
                <a:latin typeface="Arial" charset="0"/>
                <a:ea typeface="ＭＳ Ｐゴシック" pitchFamily="-106" charset="-128"/>
              </a:defRPr>
            </a:lvl3pPr>
            <a:lvl4pPr marL="1600200" indent="-228600" eaLnBrk="0" hangingPunct="0">
              <a:defRPr>
                <a:solidFill>
                  <a:schemeClr val="tx1"/>
                </a:solidFill>
                <a:latin typeface="Arial" charset="0"/>
                <a:ea typeface="ＭＳ Ｐゴシック" pitchFamily="-106" charset="-128"/>
              </a:defRPr>
            </a:lvl4pPr>
            <a:lvl5pPr marL="2057400" indent="-228600" eaLnBrk="0" hangingPunct="0">
              <a:defRPr>
                <a:solidFill>
                  <a:schemeClr val="tx1"/>
                </a:solidFill>
                <a:latin typeface="Arial" charset="0"/>
                <a:ea typeface="ＭＳ Ｐゴシック" pitchFamily="-106"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106"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106"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106"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106" charset="-128"/>
              </a:defRPr>
            </a:lvl9pPr>
          </a:lstStyle>
          <a:p>
            <a:pPr eaLnBrk="1" hangingPunct="1"/>
            <a:r>
              <a:rPr lang="en-US" altLang="en-US" sz="1400" dirty="0">
                <a:solidFill>
                  <a:schemeClr val="bg1"/>
                </a:solidFill>
                <a:latin typeface="Verdana" pitchFamily="-106" charset="0"/>
              </a:rPr>
              <a:t> &gt;</a:t>
            </a:r>
          </a:p>
        </p:txBody>
      </p:sp>
      <p:sp>
        <p:nvSpPr>
          <p:cNvPr id="1034" name="Rectangle 10"/>
          <p:cNvSpPr>
            <a:spLocks noChangeArrowheads="1"/>
          </p:cNvSpPr>
          <p:nvPr/>
        </p:nvSpPr>
        <p:spPr bwMode="auto">
          <a:xfrm>
            <a:off x="4191000" y="6096000"/>
            <a:ext cx="3352800" cy="381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eaLnBrk="0" hangingPunct="0">
              <a:defRPr>
                <a:solidFill>
                  <a:schemeClr val="tx1"/>
                </a:solidFill>
                <a:latin typeface="Arial" charset="0"/>
                <a:ea typeface="ＭＳ Ｐゴシック" pitchFamily="-106" charset="-128"/>
              </a:defRPr>
            </a:lvl1pPr>
            <a:lvl2pPr marL="742950" indent="-285750" eaLnBrk="0" hangingPunct="0">
              <a:defRPr>
                <a:solidFill>
                  <a:schemeClr val="tx1"/>
                </a:solidFill>
                <a:latin typeface="Arial" charset="0"/>
                <a:ea typeface="ＭＳ Ｐゴシック" pitchFamily="-106" charset="-128"/>
              </a:defRPr>
            </a:lvl2pPr>
            <a:lvl3pPr marL="1143000" indent="-228600" eaLnBrk="0" hangingPunct="0">
              <a:defRPr>
                <a:solidFill>
                  <a:schemeClr val="tx1"/>
                </a:solidFill>
                <a:latin typeface="Arial" charset="0"/>
                <a:ea typeface="ＭＳ Ｐゴシック" pitchFamily="-106" charset="-128"/>
              </a:defRPr>
            </a:lvl3pPr>
            <a:lvl4pPr marL="1600200" indent="-228600" eaLnBrk="0" hangingPunct="0">
              <a:defRPr>
                <a:solidFill>
                  <a:schemeClr val="tx1"/>
                </a:solidFill>
                <a:latin typeface="Arial" charset="0"/>
                <a:ea typeface="ＭＳ Ｐゴシック" pitchFamily="-106" charset="-128"/>
              </a:defRPr>
            </a:lvl4pPr>
            <a:lvl5pPr marL="2057400" indent="-228600" eaLnBrk="0" hangingPunct="0">
              <a:defRPr>
                <a:solidFill>
                  <a:schemeClr val="tx1"/>
                </a:solidFill>
                <a:latin typeface="Arial" charset="0"/>
                <a:ea typeface="ＭＳ Ｐゴシック" pitchFamily="-106"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106"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106"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106"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106" charset="-128"/>
              </a:defRPr>
            </a:lvl9pPr>
          </a:lstStyle>
          <a:p>
            <a:pPr algn="r" eaLnBrk="1" hangingPunct="1"/>
            <a:r>
              <a:rPr lang="en-US" altLang="en-US" sz="1400" dirty="0">
                <a:solidFill>
                  <a:schemeClr val="bg1"/>
                </a:solidFill>
                <a:latin typeface="Verdana" pitchFamily="-106" charset="0"/>
              </a:rPr>
              <a:t>www.dpw.state.pa.us </a:t>
            </a:r>
          </a:p>
        </p:txBody>
      </p:sp>
      <p:sp>
        <p:nvSpPr>
          <p:cNvPr id="1035" name="Rectangle 19"/>
          <p:cNvSpPr>
            <a:spLocks noChangeArrowheads="1"/>
          </p:cNvSpPr>
          <p:nvPr/>
        </p:nvSpPr>
        <p:spPr bwMode="auto">
          <a:xfrm>
            <a:off x="7620000" y="6096000"/>
            <a:ext cx="1143000" cy="381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eaLnBrk="0" hangingPunct="0">
              <a:defRPr>
                <a:solidFill>
                  <a:schemeClr val="tx1"/>
                </a:solidFill>
                <a:latin typeface="Arial" charset="0"/>
                <a:ea typeface="ＭＳ Ｐゴシック" pitchFamily="-106" charset="-128"/>
              </a:defRPr>
            </a:lvl1pPr>
            <a:lvl2pPr marL="742950" indent="-285750" eaLnBrk="0" hangingPunct="0">
              <a:defRPr>
                <a:solidFill>
                  <a:schemeClr val="tx1"/>
                </a:solidFill>
                <a:latin typeface="Arial" charset="0"/>
                <a:ea typeface="ＭＳ Ｐゴシック" pitchFamily="-106" charset="-128"/>
              </a:defRPr>
            </a:lvl2pPr>
            <a:lvl3pPr marL="1143000" indent="-228600" eaLnBrk="0" hangingPunct="0">
              <a:defRPr>
                <a:solidFill>
                  <a:schemeClr val="tx1"/>
                </a:solidFill>
                <a:latin typeface="Arial" charset="0"/>
                <a:ea typeface="ＭＳ Ｐゴシック" pitchFamily="-106" charset="-128"/>
              </a:defRPr>
            </a:lvl3pPr>
            <a:lvl4pPr marL="1600200" indent="-228600" eaLnBrk="0" hangingPunct="0">
              <a:defRPr>
                <a:solidFill>
                  <a:schemeClr val="tx1"/>
                </a:solidFill>
                <a:latin typeface="Arial" charset="0"/>
                <a:ea typeface="ＭＳ Ｐゴシック" pitchFamily="-106" charset="-128"/>
              </a:defRPr>
            </a:lvl4pPr>
            <a:lvl5pPr marL="2057400" indent="-228600" eaLnBrk="0" hangingPunct="0">
              <a:defRPr>
                <a:solidFill>
                  <a:schemeClr val="tx1"/>
                </a:solidFill>
                <a:latin typeface="Arial" charset="0"/>
                <a:ea typeface="ＭＳ Ｐゴシック" pitchFamily="-106"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106"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106"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106"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106" charset="-128"/>
              </a:defRPr>
            </a:lvl9pPr>
          </a:lstStyle>
          <a:p>
            <a:pPr eaLnBrk="1" hangingPunct="1"/>
            <a:r>
              <a:rPr lang="en-US" altLang="en-US" sz="1400" dirty="0">
                <a:solidFill>
                  <a:schemeClr val="bg1"/>
                </a:solidFill>
                <a:latin typeface="Verdana" pitchFamily="-106" charset="0"/>
              </a:rPr>
              <a:t> &gt;</a:t>
            </a:r>
          </a:p>
        </p:txBody>
      </p:sp>
      <p:sp>
        <p:nvSpPr>
          <p:cNvPr id="1036" name="Rectangle 20"/>
          <p:cNvSpPr>
            <a:spLocks noChangeArrowheads="1"/>
          </p:cNvSpPr>
          <p:nvPr/>
        </p:nvSpPr>
        <p:spPr bwMode="auto">
          <a:xfrm>
            <a:off x="4191000" y="6096000"/>
            <a:ext cx="3352800" cy="381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eaLnBrk="0" hangingPunct="0">
              <a:defRPr>
                <a:solidFill>
                  <a:schemeClr val="tx1"/>
                </a:solidFill>
                <a:latin typeface="Arial" charset="0"/>
                <a:ea typeface="ＭＳ Ｐゴシック" pitchFamily="-106" charset="-128"/>
              </a:defRPr>
            </a:lvl1pPr>
            <a:lvl2pPr marL="742950" indent="-285750" eaLnBrk="0" hangingPunct="0">
              <a:defRPr>
                <a:solidFill>
                  <a:schemeClr val="tx1"/>
                </a:solidFill>
                <a:latin typeface="Arial" charset="0"/>
                <a:ea typeface="ＭＳ Ｐゴシック" pitchFamily="-106" charset="-128"/>
              </a:defRPr>
            </a:lvl2pPr>
            <a:lvl3pPr marL="1143000" indent="-228600" eaLnBrk="0" hangingPunct="0">
              <a:defRPr>
                <a:solidFill>
                  <a:schemeClr val="tx1"/>
                </a:solidFill>
                <a:latin typeface="Arial" charset="0"/>
                <a:ea typeface="ＭＳ Ｐゴシック" pitchFamily="-106" charset="-128"/>
              </a:defRPr>
            </a:lvl3pPr>
            <a:lvl4pPr marL="1600200" indent="-228600" eaLnBrk="0" hangingPunct="0">
              <a:defRPr>
                <a:solidFill>
                  <a:schemeClr val="tx1"/>
                </a:solidFill>
                <a:latin typeface="Arial" charset="0"/>
                <a:ea typeface="ＭＳ Ｐゴシック" pitchFamily="-106" charset="-128"/>
              </a:defRPr>
            </a:lvl4pPr>
            <a:lvl5pPr marL="2057400" indent="-228600" eaLnBrk="0" hangingPunct="0">
              <a:defRPr>
                <a:solidFill>
                  <a:schemeClr val="tx1"/>
                </a:solidFill>
                <a:latin typeface="Arial" charset="0"/>
                <a:ea typeface="ＭＳ Ｐゴシック" pitchFamily="-106"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106"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106"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106"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106" charset="-128"/>
              </a:defRPr>
            </a:lvl9pPr>
          </a:lstStyle>
          <a:p>
            <a:pPr algn="r" eaLnBrk="1" hangingPunct="1"/>
            <a:endParaRPr lang="en-US" altLang="en-US" sz="1400" dirty="0">
              <a:solidFill>
                <a:schemeClr val="bg1"/>
              </a:solidFill>
              <a:latin typeface="Verdana" pitchFamily="-106" charset="0"/>
            </a:endParaRPr>
          </a:p>
        </p:txBody>
      </p:sp>
      <p:sp>
        <p:nvSpPr>
          <p:cNvPr id="14" name="Date Placeholder 3"/>
          <p:cNvSpPr>
            <a:spLocks noGrp="1"/>
          </p:cNvSpPr>
          <p:nvPr>
            <p:ph type="dt" sz="half" idx="2"/>
          </p:nvPr>
        </p:nvSpPr>
        <p:spPr>
          <a:xfrm>
            <a:off x="457200" y="6096000"/>
            <a:ext cx="2133600" cy="384175"/>
          </a:xfrm>
          <a:prstGeom prst="rect">
            <a:avLst/>
          </a:prstGeom>
        </p:spPr>
        <p:txBody>
          <a:bodyPr anchor="ctr"/>
          <a:lstStyle>
            <a:lvl1pPr>
              <a:defRPr sz="1400">
                <a:solidFill>
                  <a:schemeClr val="bg1"/>
                </a:solidFill>
              </a:defRPr>
            </a:lvl1pPr>
          </a:lstStyle>
          <a:p>
            <a:pPr>
              <a:defRPr/>
            </a:pPr>
            <a:fld id="{B3E5B076-8C7A-4028-906E-852BFAD97291}" type="datetime1">
              <a:rPr lang="en-US" smtClean="0"/>
              <a:t>3/8/2024</a:t>
            </a:fld>
            <a:endParaRPr lang="en-US" dirty="0"/>
          </a:p>
        </p:txBody>
      </p:sp>
      <p:sp>
        <p:nvSpPr>
          <p:cNvPr id="15" name="Slide Number Placeholder 5"/>
          <p:cNvSpPr>
            <a:spLocks noGrp="1"/>
          </p:cNvSpPr>
          <p:nvPr>
            <p:ph type="sldNum" sz="quarter" idx="4"/>
          </p:nvPr>
        </p:nvSpPr>
        <p:spPr>
          <a:xfrm>
            <a:off x="7620000" y="6096000"/>
            <a:ext cx="1066800" cy="381000"/>
          </a:xfrm>
          <a:prstGeom prst="rect">
            <a:avLst/>
          </a:prstGeom>
        </p:spPr>
        <p:txBody>
          <a:bodyPr vert="horz" wrap="square" lIns="91440" tIns="45720" rIns="91440" bIns="45720" numCol="1" anchor="ctr" anchorCtr="0" compatLnSpc="1">
            <a:prstTxWarp prst="textNoShape">
              <a:avLst/>
            </a:prstTxWarp>
          </a:bodyPr>
          <a:lstStyle>
            <a:lvl1pPr algn="ctr">
              <a:defRPr sz="1400">
                <a:solidFill>
                  <a:schemeClr val="bg1"/>
                </a:solidFill>
                <a:ea typeface="ＭＳ Ｐゴシック" pitchFamily="-111" charset="-128"/>
                <a:cs typeface="+mn-cs"/>
              </a:defRPr>
            </a:lvl1pPr>
          </a:lstStyle>
          <a:p>
            <a:pPr>
              <a:defRPr/>
            </a:pPr>
            <a:fld id="{9C10EB89-1475-4332-AC66-2657F847E4F2}" type="slidenum">
              <a:rPr lang="en-US" smtClean="0"/>
              <a:pPr>
                <a:defRPr/>
              </a:pPr>
              <a:t>‹#›</a:t>
            </a:fld>
            <a:endParaRPr lang="en-US" dirty="0"/>
          </a:p>
        </p:txBody>
      </p:sp>
      <p:grpSp>
        <p:nvGrpSpPr>
          <p:cNvPr id="17" name="Group 16"/>
          <p:cNvGrpSpPr/>
          <p:nvPr/>
        </p:nvGrpSpPr>
        <p:grpSpPr>
          <a:xfrm>
            <a:off x="457200" y="6096000"/>
            <a:ext cx="8229600" cy="400050"/>
            <a:chOff x="457200" y="5562600"/>
            <a:chExt cx="8229600" cy="400050"/>
          </a:xfrm>
        </p:grpSpPr>
        <p:sp>
          <p:nvSpPr>
            <p:cNvPr id="19" name="Rectangle 18"/>
            <p:cNvSpPr/>
            <p:nvPr userDrawn="1"/>
          </p:nvSpPr>
          <p:spPr>
            <a:xfrm>
              <a:off x="7696200" y="5562600"/>
              <a:ext cx="990600" cy="400050"/>
            </a:xfrm>
            <a:prstGeom prst="rect">
              <a:avLst/>
            </a:prstGeom>
            <a:solidFill>
              <a:srgbClr val="80AED0"/>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18" name="Picture 4"/>
            <p:cNvPicPr>
              <a:picLocks noChangeAspect="1" noChangeArrowheads="1"/>
            </p:cNvPicPr>
            <p:nvPr userDrawn="1"/>
          </p:nvPicPr>
          <p:blipFill>
            <a:blip r:embed="rId8">
              <a:extLst>
                <a:ext uri="{28A0092B-C50C-407E-A947-70E740481C1C}">
                  <a14:useLocalDpi xmlns:a14="http://schemas.microsoft.com/office/drawing/2010/main" val="0"/>
                </a:ext>
              </a:extLst>
            </a:blip>
            <a:srcRect/>
            <a:stretch>
              <a:fillRect/>
            </a:stretch>
          </p:blipFill>
          <p:spPr bwMode="auto">
            <a:xfrm>
              <a:off x="457200" y="5562600"/>
              <a:ext cx="8229600" cy="4000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sp>
        <p:nvSpPr>
          <p:cNvPr id="2" name="TextBox 1"/>
          <p:cNvSpPr txBox="1"/>
          <p:nvPr/>
        </p:nvSpPr>
        <p:spPr>
          <a:xfrm>
            <a:off x="457200" y="6172200"/>
            <a:ext cx="8229600" cy="276999"/>
          </a:xfrm>
          <a:prstGeom prst="rect">
            <a:avLst/>
          </a:prstGeom>
          <a:noFill/>
        </p:spPr>
        <p:txBody>
          <a:bodyPr wrap="square" rtlCol="0">
            <a:spAutoFit/>
          </a:bodyPr>
          <a:lstStyle/>
          <a:p>
            <a:pPr algn="ctr"/>
            <a:r>
              <a:rPr lang="en-US" sz="1200" dirty="0">
                <a:solidFill>
                  <a:schemeClr val="bg1"/>
                </a:solidFill>
              </a:rPr>
              <a:t>www.dhs.pa.gov</a:t>
            </a:r>
          </a:p>
        </p:txBody>
      </p:sp>
      <p:grpSp>
        <p:nvGrpSpPr>
          <p:cNvPr id="25" name="Group 24"/>
          <p:cNvGrpSpPr/>
          <p:nvPr userDrawn="1"/>
        </p:nvGrpSpPr>
        <p:grpSpPr>
          <a:xfrm>
            <a:off x="457200" y="457200"/>
            <a:ext cx="8434717" cy="685800"/>
            <a:chOff x="457200" y="304800"/>
            <a:chExt cx="8434717" cy="685800"/>
          </a:xfrm>
        </p:grpSpPr>
        <p:pic>
          <p:nvPicPr>
            <p:cNvPr id="26" name="Picture 3"/>
            <p:cNvPicPr>
              <a:picLocks noChangeAspect="1" noChangeArrowheads="1"/>
            </p:cNvPicPr>
            <p:nvPr userDrawn="1"/>
          </p:nvPicPr>
          <p:blipFill>
            <a:blip r:embed="rId9">
              <a:extLst>
                <a:ext uri="{28A0092B-C50C-407E-A947-70E740481C1C}">
                  <a14:useLocalDpi xmlns:a14="http://schemas.microsoft.com/office/drawing/2010/main" val="0"/>
                </a:ext>
              </a:extLst>
            </a:blip>
            <a:srcRect/>
            <a:stretch>
              <a:fillRect/>
            </a:stretch>
          </p:blipFill>
          <p:spPr bwMode="auto">
            <a:xfrm>
              <a:off x="5992483" y="350851"/>
              <a:ext cx="2899434" cy="5936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7" name="Picture 2"/>
            <p:cNvPicPr>
              <a:picLocks noChangeAspect="1" noChangeArrowheads="1"/>
            </p:cNvPicPr>
            <p:nvPr userDrawn="1"/>
          </p:nvPicPr>
          <p:blipFill>
            <a:blip r:embed="rId10">
              <a:extLst>
                <a:ext uri="{28A0092B-C50C-407E-A947-70E740481C1C}">
                  <a14:useLocalDpi xmlns:a14="http://schemas.microsoft.com/office/drawing/2010/main" val="0"/>
                </a:ext>
              </a:extLst>
            </a:blip>
            <a:srcRect/>
            <a:stretch>
              <a:fillRect/>
            </a:stretch>
          </p:blipFill>
          <p:spPr bwMode="auto">
            <a:xfrm>
              <a:off x="457200" y="304800"/>
              <a:ext cx="5410200" cy="685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spTree>
  </p:cSld>
  <p:clrMap bg1="lt1" tx1="dk1" bg2="lt2" tx2="dk2" accent1="accent1" accent2="accent2" accent3="accent3" accent4="accent4" accent5="accent5" accent6="accent6" hlink="hlink" folHlink="folHlink"/>
  <p:sldLayoutIdLst>
    <p:sldLayoutId id="2147483781" r:id="rId1"/>
    <p:sldLayoutId id="2147483782" r:id="rId2"/>
    <p:sldLayoutId id="2147483784" r:id="rId3"/>
    <p:sldLayoutId id="2147483785" r:id="rId4"/>
    <p:sldLayoutId id="2147483786" r:id="rId5"/>
    <p:sldLayoutId id="2147483787" r:id="rId6"/>
  </p:sldLayoutIdLst>
  <p:hf hdr="0" ftr="0"/>
  <p:txStyles>
    <p:titleStyle>
      <a:lvl1pPr algn="ctr" rtl="0" eaLnBrk="1" fontAlgn="base" hangingPunct="1">
        <a:spcBef>
          <a:spcPct val="0"/>
        </a:spcBef>
        <a:spcAft>
          <a:spcPct val="0"/>
        </a:spcAft>
        <a:defRPr sz="4400">
          <a:solidFill>
            <a:schemeClr val="tx2"/>
          </a:solidFill>
          <a:latin typeface="+mj-lt"/>
          <a:ea typeface="ＭＳ Ｐゴシック" pitchFamily="-111" charset="-128"/>
          <a:cs typeface="ＭＳ Ｐゴシック" pitchFamily="-111" charset="-128"/>
        </a:defRPr>
      </a:lvl1pPr>
      <a:lvl2pPr algn="ctr" rtl="0" eaLnBrk="1" fontAlgn="base" hangingPunct="1">
        <a:spcBef>
          <a:spcPct val="0"/>
        </a:spcBef>
        <a:spcAft>
          <a:spcPct val="0"/>
        </a:spcAft>
        <a:defRPr sz="4400">
          <a:solidFill>
            <a:schemeClr val="tx2"/>
          </a:solidFill>
          <a:latin typeface="Arial" pitchFamily="-111" charset="0"/>
          <a:ea typeface="ＭＳ Ｐゴシック" pitchFamily="-111" charset="-128"/>
          <a:cs typeface="ＭＳ Ｐゴシック" pitchFamily="-111" charset="-128"/>
        </a:defRPr>
      </a:lvl2pPr>
      <a:lvl3pPr algn="ctr" rtl="0" eaLnBrk="1" fontAlgn="base" hangingPunct="1">
        <a:spcBef>
          <a:spcPct val="0"/>
        </a:spcBef>
        <a:spcAft>
          <a:spcPct val="0"/>
        </a:spcAft>
        <a:defRPr sz="4400">
          <a:solidFill>
            <a:schemeClr val="tx2"/>
          </a:solidFill>
          <a:latin typeface="Arial" pitchFamily="-111" charset="0"/>
          <a:ea typeface="ＭＳ Ｐゴシック" pitchFamily="-111" charset="-128"/>
          <a:cs typeface="ＭＳ Ｐゴシック" pitchFamily="-111" charset="-128"/>
        </a:defRPr>
      </a:lvl3pPr>
      <a:lvl4pPr algn="ctr" rtl="0" eaLnBrk="1" fontAlgn="base" hangingPunct="1">
        <a:spcBef>
          <a:spcPct val="0"/>
        </a:spcBef>
        <a:spcAft>
          <a:spcPct val="0"/>
        </a:spcAft>
        <a:defRPr sz="4400">
          <a:solidFill>
            <a:schemeClr val="tx2"/>
          </a:solidFill>
          <a:latin typeface="Arial" pitchFamily="-111" charset="0"/>
          <a:ea typeface="ＭＳ Ｐゴシック" pitchFamily="-111" charset="-128"/>
          <a:cs typeface="ＭＳ Ｐゴシック" pitchFamily="-111" charset="-128"/>
        </a:defRPr>
      </a:lvl4pPr>
      <a:lvl5pPr algn="ctr" rtl="0" eaLnBrk="1" fontAlgn="base" hangingPunct="1">
        <a:spcBef>
          <a:spcPct val="0"/>
        </a:spcBef>
        <a:spcAft>
          <a:spcPct val="0"/>
        </a:spcAft>
        <a:defRPr sz="4400">
          <a:solidFill>
            <a:schemeClr val="tx2"/>
          </a:solidFill>
          <a:latin typeface="Arial" pitchFamily="-111" charset="0"/>
          <a:ea typeface="ＭＳ Ｐゴシック" pitchFamily="-111" charset="-128"/>
          <a:cs typeface="ＭＳ Ｐゴシック" pitchFamily="-111" charset="-128"/>
        </a:defRPr>
      </a:lvl5pPr>
      <a:lvl6pPr marL="457200" algn="ctr" rtl="0" eaLnBrk="1" fontAlgn="base" hangingPunct="1">
        <a:spcBef>
          <a:spcPct val="0"/>
        </a:spcBef>
        <a:spcAft>
          <a:spcPct val="0"/>
        </a:spcAft>
        <a:defRPr sz="4400">
          <a:solidFill>
            <a:schemeClr val="tx2"/>
          </a:solidFill>
          <a:latin typeface="Arial" pitchFamily="-111" charset="0"/>
        </a:defRPr>
      </a:lvl6pPr>
      <a:lvl7pPr marL="914400" algn="ctr" rtl="0" eaLnBrk="1" fontAlgn="base" hangingPunct="1">
        <a:spcBef>
          <a:spcPct val="0"/>
        </a:spcBef>
        <a:spcAft>
          <a:spcPct val="0"/>
        </a:spcAft>
        <a:defRPr sz="4400">
          <a:solidFill>
            <a:schemeClr val="tx2"/>
          </a:solidFill>
          <a:latin typeface="Arial" pitchFamily="-111" charset="0"/>
        </a:defRPr>
      </a:lvl7pPr>
      <a:lvl8pPr marL="1371600" algn="ctr" rtl="0" eaLnBrk="1" fontAlgn="base" hangingPunct="1">
        <a:spcBef>
          <a:spcPct val="0"/>
        </a:spcBef>
        <a:spcAft>
          <a:spcPct val="0"/>
        </a:spcAft>
        <a:defRPr sz="4400">
          <a:solidFill>
            <a:schemeClr val="tx2"/>
          </a:solidFill>
          <a:latin typeface="Arial" pitchFamily="-111" charset="0"/>
        </a:defRPr>
      </a:lvl8pPr>
      <a:lvl9pPr marL="1828800" algn="ctr" rtl="0" eaLnBrk="1" fontAlgn="base" hangingPunct="1">
        <a:spcBef>
          <a:spcPct val="0"/>
        </a:spcBef>
        <a:spcAft>
          <a:spcPct val="0"/>
        </a:spcAft>
        <a:defRPr sz="4400">
          <a:solidFill>
            <a:schemeClr val="tx2"/>
          </a:solidFill>
          <a:latin typeface="Arial" pitchFamily="-111" charset="0"/>
        </a:defRPr>
      </a:lvl9pPr>
    </p:titleStyle>
    <p:bodyStyle>
      <a:lvl1pPr marL="342900" indent="-342900" algn="l" rtl="0" eaLnBrk="1" fontAlgn="base" hangingPunct="1">
        <a:spcBef>
          <a:spcPct val="20000"/>
        </a:spcBef>
        <a:spcAft>
          <a:spcPct val="0"/>
        </a:spcAft>
        <a:buClr>
          <a:srgbClr val="E42D1A"/>
        </a:buClr>
        <a:buChar char="•"/>
        <a:defRPr sz="3200">
          <a:solidFill>
            <a:schemeClr val="tx1"/>
          </a:solidFill>
          <a:latin typeface="+mn-lt"/>
          <a:ea typeface="ＭＳ Ｐゴシック" pitchFamily="-111" charset="-128"/>
          <a:cs typeface="ＭＳ Ｐゴシック" pitchFamily="-111" charset="-128"/>
        </a:defRPr>
      </a:lvl1pPr>
      <a:lvl2pPr marL="742950" indent="-285750" algn="l" rtl="0" eaLnBrk="1" fontAlgn="base" hangingPunct="1">
        <a:spcBef>
          <a:spcPct val="20000"/>
        </a:spcBef>
        <a:spcAft>
          <a:spcPct val="0"/>
        </a:spcAft>
        <a:buClr>
          <a:srgbClr val="E42D1A"/>
        </a:buClr>
        <a:buChar char="–"/>
        <a:defRPr sz="2800">
          <a:solidFill>
            <a:schemeClr val="tx1"/>
          </a:solidFill>
          <a:latin typeface="+mn-lt"/>
          <a:ea typeface="ＭＳ Ｐゴシック" pitchFamily="-111" charset="-128"/>
        </a:defRPr>
      </a:lvl2pPr>
      <a:lvl3pPr marL="1143000" indent="-228600" algn="l" rtl="0" eaLnBrk="1" fontAlgn="base" hangingPunct="1">
        <a:spcBef>
          <a:spcPct val="20000"/>
        </a:spcBef>
        <a:spcAft>
          <a:spcPct val="0"/>
        </a:spcAft>
        <a:buClr>
          <a:srgbClr val="E42D1A"/>
        </a:buClr>
        <a:buChar char="•"/>
        <a:defRPr sz="2400">
          <a:solidFill>
            <a:schemeClr val="tx1"/>
          </a:solidFill>
          <a:latin typeface="+mn-lt"/>
          <a:ea typeface="ＭＳ Ｐゴシック" pitchFamily="-111" charset="-128"/>
        </a:defRPr>
      </a:lvl3pPr>
      <a:lvl4pPr marL="1600200" indent="-228600" algn="l" rtl="0" eaLnBrk="1" fontAlgn="base" hangingPunct="1">
        <a:spcBef>
          <a:spcPct val="20000"/>
        </a:spcBef>
        <a:spcAft>
          <a:spcPct val="0"/>
        </a:spcAft>
        <a:buClr>
          <a:srgbClr val="E42D1A"/>
        </a:buClr>
        <a:buChar char="–"/>
        <a:defRPr sz="2000">
          <a:solidFill>
            <a:schemeClr val="tx1"/>
          </a:solidFill>
          <a:latin typeface="+mn-lt"/>
          <a:ea typeface="ＭＳ Ｐゴシック" pitchFamily="-111" charset="-128"/>
        </a:defRPr>
      </a:lvl4pPr>
      <a:lvl5pPr marL="2057400" indent="-228600" algn="l" rtl="0" eaLnBrk="1" fontAlgn="base" hangingPunct="1">
        <a:spcBef>
          <a:spcPct val="20000"/>
        </a:spcBef>
        <a:spcAft>
          <a:spcPct val="0"/>
        </a:spcAft>
        <a:buClr>
          <a:srgbClr val="E42D1A"/>
        </a:buClr>
        <a:buChar char="»"/>
        <a:defRPr sz="2000">
          <a:solidFill>
            <a:schemeClr val="tx1"/>
          </a:solidFill>
          <a:latin typeface="+mn-lt"/>
          <a:ea typeface="ＭＳ Ｐゴシック" pitchFamily="-111" charset="-128"/>
        </a:defRPr>
      </a:lvl5pPr>
      <a:lvl6pPr marL="2514600" indent="-228600" algn="l" rtl="0" eaLnBrk="1" fontAlgn="base" hangingPunct="1">
        <a:spcBef>
          <a:spcPct val="20000"/>
        </a:spcBef>
        <a:spcAft>
          <a:spcPct val="0"/>
        </a:spcAft>
        <a:buClr>
          <a:srgbClr val="E42D1A"/>
        </a:buClr>
        <a:buChar char="»"/>
        <a:defRPr sz="2000">
          <a:solidFill>
            <a:schemeClr val="tx1"/>
          </a:solidFill>
          <a:latin typeface="+mn-lt"/>
          <a:ea typeface="ＭＳ Ｐゴシック" pitchFamily="-111" charset="-128"/>
        </a:defRPr>
      </a:lvl6pPr>
      <a:lvl7pPr marL="2971800" indent="-228600" algn="l" rtl="0" eaLnBrk="1" fontAlgn="base" hangingPunct="1">
        <a:spcBef>
          <a:spcPct val="20000"/>
        </a:spcBef>
        <a:spcAft>
          <a:spcPct val="0"/>
        </a:spcAft>
        <a:buClr>
          <a:srgbClr val="E42D1A"/>
        </a:buClr>
        <a:buChar char="»"/>
        <a:defRPr sz="2000">
          <a:solidFill>
            <a:schemeClr val="tx1"/>
          </a:solidFill>
          <a:latin typeface="+mn-lt"/>
          <a:ea typeface="ＭＳ Ｐゴシック" pitchFamily="-111" charset="-128"/>
        </a:defRPr>
      </a:lvl7pPr>
      <a:lvl8pPr marL="3429000" indent="-228600" algn="l" rtl="0" eaLnBrk="1" fontAlgn="base" hangingPunct="1">
        <a:spcBef>
          <a:spcPct val="20000"/>
        </a:spcBef>
        <a:spcAft>
          <a:spcPct val="0"/>
        </a:spcAft>
        <a:buClr>
          <a:srgbClr val="E42D1A"/>
        </a:buClr>
        <a:buChar char="»"/>
        <a:defRPr sz="2000">
          <a:solidFill>
            <a:schemeClr val="tx1"/>
          </a:solidFill>
          <a:latin typeface="+mn-lt"/>
          <a:ea typeface="ＭＳ Ｐゴシック" pitchFamily="-111" charset="-128"/>
        </a:defRPr>
      </a:lvl8pPr>
      <a:lvl9pPr marL="3886200" indent="-228600" algn="l" rtl="0" eaLnBrk="1" fontAlgn="base" hangingPunct="1">
        <a:spcBef>
          <a:spcPct val="20000"/>
        </a:spcBef>
        <a:spcAft>
          <a:spcPct val="0"/>
        </a:spcAft>
        <a:buClr>
          <a:srgbClr val="E42D1A"/>
        </a:buClr>
        <a:buChar char="»"/>
        <a:defRPr sz="2000">
          <a:solidFill>
            <a:schemeClr val="tx1"/>
          </a:solidFill>
          <a:latin typeface="+mn-lt"/>
          <a:ea typeface="ＭＳ Ｐゴシック" pitchFamily="-111"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hyperlink" Target="https://pagov-my.sharepoint.com/personal/shawalborn_pa_gov/Documents/snw/Trafficking/OCYF-Bulletin-3130-19-04-Serving-Child-Victims-of-Human-Trafficking-in-Pennsylvania_093019.pdf" TargetMode="External"/><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hyperlink" Target="https://pagov-my.sharepoint.com/personal/shawalborn_pa_gov/Documents/snw/Trafficking/CVHT%20Screening%20Tool.pdf" TargetMode="External"/><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hyperlink" Target="https://pagov-my.sharepoint.com/personal/shawalborn_pa_gov/Documents/snw/Trafficking/CVHT%20Assessment%20Tool.pdf" TargetMode="External"/><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hyperlink" Target="https://commons.wikimedia.org/wiki/File:2012-kruger-albino-elephant.jpg" TargetMode="External"/></Relationships>
</file>

<file path=ppt/slides/_rels/slide20.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microsoft.com/office/2018/10/relationships/comments" Target="../comments/modernComment_476_4A53B282.xml"/><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notesSlide" Target="../notesSlides/notesSlide23.xml"/><Relationship Id="rId2" Type="http://schemas.openxmlformats.org/officeDocument/2006/relationships/slideLayout" Target="../slideLayouts/slideLayout2.xml"/><Relationship Id="rId1" Type="http://schemas.openxmlformats.org/officeDocument/2006/relationships/themeOverride" Target="../theme/themeOverride1.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hyperlink" Target="https://pxhere.com/en/photo/1027398" TargetMode="Externa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8" Type="http://schemas.openxmlformats.org/officeDocument/2006/relationships/hyperlink" Target="https://pagov-my.sharepoint.com/personal/shawalborn_pa_gov/Documents/snw/Trafficking/Desk%20guide/CVHT%20Desk%20Guide.pdf" TargetMode="External"/><Relationship Id="rId3" Type="http://schemas.openxmlformats.org/officeDocument/2006/relationships/hyperlink" Target="https://www.missingkids.org/home" TargetMode="External"/><Relationship Id="rId7" Type="http://schemas.openxmlformats.org/officeDocument/2006/relationships/hyperlink" Target="https://pagov-my.sharepoint.com/personal/shawalborn_pa_gov/Documents/snw/Trafficking/OCYF-Bulletin-3130-19-04-Serving-Child-Victims-of-Human-Trafficking-in-Pennsylvania_093019.pdf" TargetMode="External"/><Relationship Id="rId2" Type="http://schemas.openxmlformats.org/officeDocument/2006/relationships/notesSlide" Target="../notesSlides/notesSlide24.xml"/><Relationship Id="rId1" Type="http://schemas.openxmlformats.org/officeDocument/2006/relationships/slideLayout" Target="../slideLayouts/slideLayout2.xml"/><Relationship Id="rId6" Type="http://schemas.openxmlformats.org/officeDocument/2006/relationships/hyperlink" Target="https://nhttac.acf.hhs.gov/" TargetMode="External"/><Relationship Id="rId5" Type="http://schemas.openxmlformats.org/officeDocument/2006/relationships/hyperlink" Target="https://www.acf.hhs.gov/otip" TargetMode="External"/><Relationship Id="rId4" Type="http://schemas.openxmlformats.org/officeDocument/2006/relationships/hyperlink" Target="https://humantraffickinghotline.org/en" TargetMode="External"/><Relationship Id="rId9" Type="http://schemas.openxmlformats.org/officeDocument/2006/relationships/image" Target="../media/image10.png"/></Relationships>
</file>

<file path=ppt/slides/_rels/slide32.xml.rels><?xml version="1.0" encoding="UTF-8" standalone="yes"?>
<Relationships xmlns="http://schemas.openxmlformats.org/package/2006/relationships"><Relationship Id="rId8" Type="http://schemas.openxmlformats.org/officeDocument/2006/relationships/hyperlink" Target="https://www.train.org/main/course/1115166/details" TargetMode="External"/><Relationship Id="rId3" Type="http://schemas.openxmlformats.org/officeDocument/2006/relationships/image" Target="../media/image11.png"/><Relationship Id="rId7" Type="http://schemas.openxmlformats.org/officeDocument/2006/relationships/hyperlink" Target="https://www.train.org/main/course/1115161/details" TargetMode="External"/><Relationship Id="rId2" Type="http://schemas.openxmlformats.org/officeDocument/2006/relationships/notesSlide" Target="../notesSlides/notesSlide25.xml"/><Relationship Id="rId1" Type="http://schemas.openxmlformats.org/officeDocument/2006/relationships/slideLayout" Target="../slideLayouts/slideLayout2.xml"/><Relationship Id="rId6" Type="http://schemas.openxmlformats.org/officeDocument/2006/relationships/hyperlink" Target="https://www.train.org/main/course/1107319/details" TargetMode="External"/><Relationship Id="rId5" Type="http://schemas.openxmlformats.org/officeDocument/2006/relationships/hyperlink" Target="https://docs.google.com/forms/d/e/1FAIpQLSduAV9z0-FuIo93ZoJ7WDxeC0HkcItmUZiUFTux30FcXX8P8Q/viewform" TargetMode="External"/><Relationship Id="rId4" Type="http://schemas.openxmlformats.org/officeDocument/2006/relationships/hyperlink" Target="https://pagov-my.sharepoint.com/personal/shawalborn_pa_gov/Documents/snw/Trafficking/Regiona%20and%20County%20Training/Presentation%20of%20PP.pptx" TargetMode="External"/></Relationships>
</file>

<file path=ppt/slides/_rels/slide33.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447801"/>
            <a:ext cx="7772400" cy="2152650"/>
          </a:xfrm>
        </p:spPr>
        <p:txBody>
          <a:bodyPr/>
          <a:lstStyle/>
          <a:p>
            <a:br>
              <a:rPr lang="en-US" dirty="0"/>
            </a:br>
            <a:r>
              <a:rPr lang="en-US" sz="2400" dirty="0"/>
              <a:t>Department of Human Services, Office of </a:t>
            </a:r>
            <a:br>
              <a:rPr lang="en-US" sz="2400" dirty="0"/>
            </a:br>
            <a:r>
              <a:rPr lang="en-US" sz="2400" dirty="0"/>
              <a:t>Children, Youth, and Families</a:t>
            </a:r>
            <a:br>
              <a:rPr lang="en-US" sz="2400" dirty="0"/>
            </a:br>
            <a:br>
              <a:rPr lang="en-US" sz="2400" dirty="0"/>
            </a:br>
            <a:r>
              <a:rPr lang="en-US" sz="2000" dirty="0"/>
              <a:t>March 13, 2024</a:t>
            </a:r>
            <a:br>
              <a:rPr lang="en-US" dirty="0"/>
            </a:br>
            <a:r>
              <a:rPr lang="en-US" dirty="0"/>
              <a:t> </a:t>
            </a:r>
            <a:br>
              <a:rPr lang="en-US" dirty="0"/>
            </a:br>
            <a:br>
              <a:rPr lang="en-US" dirty="0"/>
            </a:br>
            <a:r>
              <a:rPr lang="en-US" dirty="0"/>
              <a:t>Human Trafficking</a:t>
            </a:r>
          </a:p>
        </p:txBody>
      </p:sp>
      <p:sp>
        <p:nvSpPr>
          <p:cNvPr id="4" name="Date Placeholder 3"/>
          <p:cNvSpPr>
            <a:spLocks noGrp="1"/>
          </p:cNvSpPr>
          <p:nvPr>
            <p:ph type="dt" sz="half" idx="10"/>
          </p:nvPr>
        </p:nvSpPr>
        <p:spPr/>
        <p:txBody>
          <a:bodyPr/>
          <a:lstStyle/>
          <a:p>
            <a:pPr>
              <a:defRPr/>
            </a:pPr>
            <a:fld id="{631FF3B3-CFAF-4C50-A4EE-8CF7D8FE7CC2}" type="datetime1">
              <a:rPr lang="en-US" smtClean="0"/>
              <a:t>3/8/2024</a:t>
            </a:fld>
            <a:endParaRPr lang="en-US" dirty="0"/>
          </a:p>
        </p:txBody>
      </p:sp>
      <p:sp>
        <p:nvSpPr>
          <p:cNvPr id="5" name="Slide Number Placeholder 4"/>
          <p:cNvSpPr>
            <a:spLocks noGrp="1"/>
          </p:cNvSpPr>
          <p:nvPr>
            <p:ph type="sldNum" sz="quarter" idx="12"/>
          </p:nvPr>
        </p:nvSpPr>
        <p:spPr/>
        <p:txBody>
          <a:bodyPr/>
          <a:lstStyle/>
          <a:p>
            <a:pPr>
              <a:defRPr/>
            </a:pPr>
            <a:fld id="{9C10EB89-1475-4332-AC66-2657F847E4F2}" type="slidenum">
              <a:rPr lang="en-US" smtClean="0"/>
              <a:pPr>
                <a:defRPr/>
              </a:pPr>
              <a:t>1</a:t>
            </a:fld>
            <a:endParaRPr lang="en-US" dirty="0"/>
          </a:p>
        </p:txBody>
      </p:sp>
    </p:spTree>
    <p:extLst>
      <p:ext uri="{BB962C8B-B14F-4D97-AF65-F5344CB8AC3E}">
        <p14:creationId xmlns:p14="http://schemas.microsoft.com/office/powerpoint/2010/main" val="212553229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2C8645A7-BC5E-100D-88E7-4C696346C424}"/>
              </a:ext>
            </a:extLst>
          </p:cNvPr>
          <p:cNvSpPr>
            <a:spLocks noGrp="1"/>
          </p:cNvSpPr>
          <p:nvPr>
            <p:ph type="dt" sz="half" idx="10"/>
          </p:nvPr>
        </p:nvSpPr>
        <p:spPr/>
        <p:txBody>
          <a:bodyPr/>
          <a:lstStyle/>
          <a:p>
            <a:pPr>
              <a:defRPr/>
            </a:pPr>
            <a:fld id="{5D3DA26C-6B63-49B3-AD9F-F13B143260BF}" type="datetime1">
              <a:rPr lang="en-US" smtClean="0"/>
              <a:t>3/8/2024</a:t>
            </a:fld>
            <a:endParaRPr lang="en-US" dirty="0"/>
          </a:p>
        </p:txBody>
      </p:sp>
      <p:sp>
        <p:nvSpPr>
          <p:cNvPr id="3" name="Slide Number Placeholder 2">
            <a:extLst>
              <a:ext uri="{FF2B5EF4-FFF2-40B4-BE49-F238E27FC236}">
                <a16:creationId xmlns:a16="http://schemas.microsoft.com/office/drawing/2014/main" id="{274EF7B3-6CEF-3CDA-F474-75AB0013C8EA}"/>
              </a:ext>
            </a:extLst>
          </p:cNvPr>
          <p:cNvSpPr>
            <a:spLocks noGrp="1"/>
          </p:cNvSpPr>
          <p:nvPr>
            <p:ph type="sldNum" sz="quarter" idx="12"/>
          </p:nvPr>
        </p:nvSpPr>
        <p:spPr/>
        <p:txBody>
          <a:bodyPr/>
          <a:lstStyle/>
          <a:p>
            <a:pPr>
              <a:defRPr/>
            </a:pPr>
            <a:fld id="{9C10EB89-1475-4332-AC66-2657F847E4F2}" type="slidenum">
              <a:rPr lang="en-US" smtClean="0"/>
              <a:pPr>
                <a:defRPr/>
              </a:pPr>
              <a:t>10</a:t>
            </a:fld>
            <a:endParaRPr lang="en-US" dirty="0"/>
          </a:p>
        </p:txBody>
      </p:sp>
      <p:sp>
        <p:nvSpPr>
          <p:cNvPr id="4" name="Content Placeholder 3">
            <a:extLst>
              <a:ext uri="{FF2B5EF4-FFF2-40B4-BE49-F238E27FC236}">
                <a16:creationId xmlns:a16="http://schemas.microsoft.com/office/drawing/2014/main" id="{7475EE47-A52F-FC60-0B9E-8862308D6FED}"/>
              </a:ext>
            </a:extLst>
          </p:cNvPr>
          <p:cNvSpPr>
            <a:spLocks noGrp="1"/>
          </p:cNvSpPr>
          <p:nvPr>
            <p:ph sz="quarter" idx="13"/>
          </p:nvPr>
        </p:nvSpPr>
        <p:spPr/>
        <p:txBody>
          <a:bodyPr/>
          <a:lstStyle/>
          <a:p>
            <a:pPr marL="57150" indent="0">
              <a:buNone/>
            </a:pPr>
            <a:r>
              <a:rPr lang="en-US" dirty="0"/>
              <a:t>Pennsylvania established four laws associated with Human Trafficking </a:t>
            </a:r>
          </a:p>
          <a:p>
            <a:pPr marL="57150" indent="0">
              <a:buNone/>
            </a:pPr>
            <a:endParaRPr lang="en-US" dirty="0"/>
          </a:p>
          <a:p>
            <a:pPr lvl="1">
              <a:buFont typeface="Arial" panose="020B0604020202020204" pitchFamily="34" charset="0"/>
              <a:buChar char="•"/>
            </a:pPr>
            <a:r>
              <a:rPr lang="en-US" dirty="0"/>
              <a:t>Act 105 of 2014</a:t>
            </a:r>
          </a:p>
          <a:p>
            <a:pPr lvl="2">
              <a:buFont typeface="Arial" panose="020B0604020202020204" pitchFamily="34" charset="0"/>
              <a:buChar char="•"/>
            </a:pPr>
            <a:r>
              <a:rPr lang="en-US" dirty="0"/>
              <a:t>Provided law enforcement with the ability to prosecute human traffickers, increase awareness along with tools necessary to strengthen programs for victims of human trafficking</a:t>
            </a:r>
          </a:p>
          <a:p>
            <a:pPr lvl="2">
              <a:buFont typeface="Arial" panose="020B0604020202020204" pitchFamily="34" charset="0"/>
              <a:buChar char="•"/>
            </a:pPr>
            <a:r>
              <a:rPr lang="en-US" dirty="0"/>
              <a:t>The law also enables record expungement for the victims, rehabilitation programming and confidential case management. </a:t>
            </a:r>
          </a:p>
          <a:p>
            <a:pPr lvl="2">
              <a:buFont typeface="Arial" panose="020B0604020202020204" pitchFamily="34" charset="0"/>
              <a:buChar char="•"/>
            </a:pPr>
            <a:endParaRPr lang="en-US" dirty="0"/>
          </a:p>
          <a:p>
            <a:pPr lvl="1">
              <a:buFont typeface="Arial" panose="020B0604020202020204" pitchFamily="34" charset="0"/>
              <a:buChar char="•"/>
            </a:pPr>
            <a:r>
              <a:rPr lang="en-US" dirty="0"/>
              <a:t>Act 94 of 2015</a:t>
            </a:r>
          </a:p>
          <a:p>
            <a:pPr lvl="2">
              <a:buFont typeface="Arial" panose="020B0604020202020204" pitchFamily="34" charset="0"/>
              <a:buChar char="•"/>
            </a:pPr>
            <a:r>
              <a:rPr lang="en-US" dirty="0"/>
              <a:t>Sets the expectations of CCYAs and law enforcement agencies regarding sex trafficking and missing and abducted children. </a:t>
            </a:r>
          </a:p>
          <a:p>
            <a:pPr lvl="2">
              <a:buFont typeface="Arial" panose="020B0604020202020204" pitchFamily="34" charset="0"/>
              <a:buChar char="•"/>
            </a:pPr>
            <a:endParaRPr lang="en-US" sz="1600" dirty="0"/>
          </a:p>
          <a:p>
            <a:endParaRPr lang="en-US" dirty="0"/>
          </a:p>
        </p:txBody>
      </p:sp>
      <p:sp>
        <p:nvSpPr>
          <p:cNvPr id="5" name="Title 4">
            <a:extLst>
              <a:ext uri="{FF2B5EF4-FFF2-40B4-BE49-F238E27FC236}">
                <a16:creationId xmlns:a16="http://schemas.microsoft.com/office/drawing/2014/main" id="{4AD816B3-535E-5D34-ADEC-E037EB8C5DE5}"/>
              </a:ext>
            </a:extLst>
          </p:cNvPr>
          <p:cNvSpPr>
            <a:spLocks noGrp="1"/>
          </p:cNvSpPr>
          <p:nvPr>
            <p:ph type="title"/>
          </p:nvPr>
        </p:nvSpPr>
        <p:spPr/>
        <p:txBody>
          <a:bodyPr/>
          <a:lstStyle/>
          <a:p>
            <a:r>
              <a:rPr lang="en-US" dirty="0"/>
              <a:t>Pennsylvania Statues</a:t>
            </a:r>
          </a:p>
        </p:txBody>
      </p:sp>
    </p:spTree>
    <p:extLst>
      <p:ext uri="{BB962C8B-B14F-4D97-AF65-F5344CB8AC3E}">
        <p14:creationId xmlns:p14="http://schemas.microsoft.com/office/powerpoint/2010/main" val="186235784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2BF19D0A-F933-2B0E-A8A1-5064EE0C71A6}"/>
              </a:ext>
            </a:extLst>
          </p:cNvPr>
          <p:cNvSpPr>
            <a:spLocks noGrp="1"/>
          </p:cNvSpPr>
          <p:nvPr>
            <p:ph type="dt" sz="half" idx="10"/>
          </p:nvPr>
        </p:nvSpPr>
        <p:spPr/>
        <p:txBody>
          <a:bodyPr/>
          <a:lstStyle/>
          <a:p>
            <a:pPr>
              <a:defRPr/>
            </a:pPr>
            <a:fld id="{5D3DA26C-6B63-49B3-AD9F-F13B143260BF}" type="datetime1">
              <a:rPr lang="en-US" smtClean="0"/>
              <a:t>3/8/2024</a:t>
            </a:fld>
            <a:endParaRPr lang="en-US" dirty="0"/>
          </a:p>
        </p:txBody>
      </p:sp>
      <p:sp>
        <p:nvSpPr>
          <p:cNvPr id="3" name="Slide Number Placeholder 2">
            <a:extLst>
              <a:ext uri="{FF2B5EF4-FFF2-40B4-BE49-F238E27FC236}">
                <a16:creationId xmlns:a16="http://schemas.microsoft.com/office/drawing/2014/main" id="{6A587C24-6FB3-5D6E-64A3-012D40BA2BBE}"/>
              </a:ext>
            </a:extLst>
          </p:cNvPr>
          <p:cNvSpPr>
            <a:spLocks noGrp="1"/>
          </p:cNvSpPr>
          <p:nvPr>
            <p:ph type="sldNum" sz="quarter" idx="12"/>
          </p:nvPr>
        </p:nvSpPr>
        <p:spPr/>
        <p:txBody>
          <a:bodyPr/>
          <a:lstStyle/>
          <a:p>
            <a:pPr>
              <a:defRPr/>
            </a:pPr>
            <a:fld id="{9C10EB89-1475-4332-AC66-2657F847E4F2}" type="slidenum">
              <a:rPr lang="en-US" smtClean="0"/>
              <a:pPr>
                <a:defRPr/>
              </a:pPr>
              <a:t>11</a:t>
            </a:fld>
            <a:endParaRPr lang="en-US" dirty="0"/>
          </a:p>
        </p:txBody>
      </p:sp>
      <p:sp>
        <p:nvSpPr>
          <p:cNvPr id="4" name="Content Placeholder 3">
            <a:extLst>
              <a:ext uri="{FF2B5EF4-FFF2-40B4-BE49-F238E27FC236}">
                <a16:creationId xmlns:a16="http://schemas.microsoft.com/office/drawing/2014/main" id="{1BD2FF94-27C8-17CC-C349-B812AAFECD46}"/>
              </a:ext>
            </a:extLst>
          </p:cNvPr>
          <p:cNvSpPr>
            <a:spLocks noGrp="1"/>
          </p:cNvSpPr>
          <p:nvPr>
            <p:ph sz="quarter" idx="13"/>
          </p:nvPr>
        </p:nvSpPr>
        <p:spPr>
          <a:xfrm>
            <a:off x="457200" y="1143000"/>
            <a:ext cx="8077200" cy="4724400"/>
          </a:xfrm>
        </p:spPr>
        <p:txBody>
          <a:bodyPr/>
          <a:lstStyle/>
          <a:p>
            <a:pPr>
              <a:buFont typeface="Arial" panose="020B0604020202020204" pitchFamily="34" charset="0"/>
              <a:buChar char="•"/>
            </a:pPr>
            <a:r>
              <a:rPr lang="en-US" sz="2800" dirty="0"/>
              <a:t>Act 115 of 2016</a:t>
            </a:r>
          </a:p>
          <a:p>
            <a:pPr lvl="1">
              <a:buFont typeface="Arial" panose="020B0604020202020204" pitchFamily="34" charset="0"/>
              <a:buChar char="•"/>
            </a:pPr>
            <a:r>
              <a:rPr lang="en-US" dirty="0"/>
              <a:t>Signed into law on October 28, 2016, by Governor Wolf. </a:t>
            </a:r>
          </a:p>
          <a:p>
            <a:pPr lvl="1">
              <a:buFont typeface="Arial" panose="020B0604020202020204" pitchFamily="34" charset="0"/>
              <a:buChar char="•"/>
            </a:pPr>
            <a:r>
              <a:rPr lang="en-US" dirty="0"/>
              <a:t>States the provisions of child victims of human trafficking (CVHT) are identified, screened, assessed and provided appropriate treatment services</a:t>
            </a:r>
          </a:p>
          <a:p>
            <a:pPr lvl="1">
              <a:buFont typeface="Arial" panose="020B0604020202020204" pitchFamily="34" charset="0"/>
              <a:buChar char="•"/>
            </a:pPr>
            <a:r>
              <a:rPr lang="en-US" dirty="0"/>
              <a:t>This act also requires that child protective service workers are provided training on identifying, screening, assessing and providing necessary treatment services.  </a:t>
            </a:r>
          </a:p>
          <a:p>
            <a:pPr marL="0" indent="0">
              <a:buNone/>
            </a:pPr>
            <a:endParaRPr lang="en-US" dirty="0"/>
          </a:p>
        </p:txBody>
      </p:sp>
      <p:sp>
        <p:nvSpPr>
          <p:cNvPr id="5" name="Title 4">
            <a:extLst>
              <a:ext uri="{FF2B5EF4-FFF2-40B4-BE49-F238E27FC236}">
                <a16:creationId xmlns:a16="http://schemas.microsoft.com/office/drawing/2014/main" id="{E93F055B-C4CD-1258-E4EE-CC5410DFF6B3}"/>
              </a:ext>
            </a:extLst>
          </p:cNvPr>
          <p:cNvSpPr>
            <a:spLocks noGrp="1"/>
          </p:cNvSpPr>
          <p:nvPr>
            <p:ph type="title"/>
          </p:nvPr>
        </p:nvSpPr>
        <p:spPr/>
        <p:txBody>
          <a:bodyPr/>
          <a:lstStyle/>
          <a:p>
            <a:r>
              <a:rPr lang="en-US" dirty="0"/>
              <a:t>Pennsylvania Statues</a:t>
            </a:r>
          </a:p>
        </p:txBody>
      </p:sp>
    </p:spTree>
    <p:extLst>
      <p:ext uri="{BB962C8B-B14F-4D97-AF65-F5344CB8AC3E}">
        <p14:creationId xmlns:p14="http://schemas.microsoft.com/office/powerpoint/2010/main" val="232014136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2BF19D0A-F933-2B0E-A8A1-5064EE0C71A6}"/>
              </a:ext>
            </a:extLst>
          </p:cNvPr>
          <p:cNvSpPr>
            <a:spLocks noGrp="1"/>
          </p:cNvSpPr>
          <p:nvPr>
            <p:ph type="dt" sz="half" idx="10"/>
          </p:nvPr>
        </p:nvSpPr>
        <p:spPr/>
        <p:txBody>
          <a:bodyPr/>
          <a:lstStyle/>
          <a:p>
            <a:pPr>
              <a:defRPr/>
            </a:pPr>
            <a:fld id="{5D3DA26C-6B63-49B3-AD9F-F13B143260BF}" type="datetime1">
              <a:rPr lang="en-US" smtClean="0"/>
              <a:t>3/8/2024</a:t>
            </a:fld>
            <a:endParaRPr lang="en-US" dirty="0"/>
          </a:p>
        </p:txBody>
      </p:sp>
      <p:sp>
        <p:nvSpPr>
          <p:cNvPr id="3" name="Slide Number Placeholder 2">
            <a:extLst>
              <a:ext uri="{FF2B5EF4-FFF2-40B4-BE49-F238E27FC236}">
                <a16:creationId xmlns:a16="http://schemas.microsoft.com/office/drawing/2014/main" id="{6A587C24-6FB3-5D6E-64A3-012D40BA2BBE}"/>
              </a:ext>
            </a:extLst>
          </p:cNvPr>
          <p:cNvSpPr>
            <a:spLocks noGrp="1"/>
          </p:cNvSpPr>
          <p:nvPr>
            <p:ph type="sldNum" sz="quarter" idx="12"/>
          </p:nvPr>
        </p:nvSpPr>
        <p:spPr/>
        <p:txBody>
          <a:bodyPr/>
          <a:lstStyle/>
          <a:p>
            <a:pPr>
              <a:defRPr/>
            </a:pPr>
            <a:fld id="{9C10EB89-1475-4332-AC66-2657F847E4F2}" type="slidenum">
              <a:rPr lang="en-US" smtClean="0"/>
              <a:pPr>
                <a:defRPr/>
              </a:pPr>
              <a:t>12</a:t>
            </a:fld>
            <a:endParaRPr lang="en-US" dirty="0"/>
          </a:p>
        </p:txBody>
      </p:sp>
      <p:sp>
        <p:nvSpPr>
          <p:cNvPr id="4" name="Content Placeholder 3">
            <a:extLst>
              <a:ext uri="{FF2B5EF4-FFF2-40B4-BE49-F238E27FC236}">
                <a16:creationId xmlns:a16="http://schemas.microsoft.com/office/drawing/2014/main" id="{1BD2FF94-27C8-17CC-C349-B812AAFECD46}"/>
              </a:ext>
            </a:extLst>
          </p:cNvPr>
          <p:cNvSpPr>
            <a:spLocks noGrp="1"/>
          </p:cNvSpPr>
          <p:nvPr>
            <p:ph sz="quarter" idx="13"/>
          </p:nvPr>
        </p:nvSpPr>
        <p:spPr/>
        <p:txBody>
          <a:bodyPr/>
          <a:lstStyle/>
          <a:p>
            <a:pPr>
              <a:buFont typeface="Arial" panose="020B0604020202020204" pitchFamily="34" charset="0"/>
              <a:buChar char="•"/>
            </a:pPr>
            <a:r>
              <a:rPr lang="en-US" sz="2200" dirty="0"/>
              <a:t>  </a:t>
            </a:r>
            <a:r>
              <a:rPr lang="en-US" sz="2800" dirty="0"/>
              <a:t>Act 130 of 2018</a:t>
            </a:r>
          </a:p>
          <a:p>
            <a:pPr lvl="1">
              <a:buFont typeface="Arial" panose="020B0604020202020204" pitchFamily="34" charset="0"/>
              <a:buChar char="•"/>
            </a:pPr>
            <a:r>
              <a:rPr lang="en-US" dirty="0"/>
              <a:t>Signed into law on October 24, 2018, by Governor Wolf</a:t>
            </a:r>
          </a:p>
          <a:p>
            <a:pPr lvl="1">
              <a:buFont typeface="Arial" panose="020B0604020202020204" pitchFamily="34" charset="0"/>
              <a:buChar char="•"/>
            </a:pPr>
            <a:r>
              <a:rPr lang="en-US" dirty="0"/>
              <a:t>Provisions for concurrent jurisdiction </a:t>
            </a:r>
          </a:p>
          <a:p>
            <a:pPr lvl="1">
              <a:buFont typeface="Arial" panose="020B0604020202020204" pitchFamily="34" charset="0"/>
              <a:buChar char="•"/>
            </a:pPr>
            <a:r>
              <a:rPr lang="en-US" dirty="0"/>
              <a:t>Provides immunity from criminal prosecution for child victims of human trafficking</a:t>
            </a:r>
          </a:p>
          <a:p>
            <a:pPr lvl="1">
              <a:buFont typeface="Arial" panose="020B0604020202020204" pitchFamily="34" charset="0"/>
              <a:buChar char="•"/>
            </a:pPr>
            <a:r>
              <a:rPr lang="en-US" dirty="0"/>
              <a:t>Established the Safe Harbor for Sexually Exploited Children Fund</a:t>
            </a:r>
          </a:p>
          <a:p>
            <a:pPr lvl="1">
              <a:buFont typeface="Arial" panose="020B0604020202020204" pitchFamily="34" charset="0"/>
              <a:buChar char="•"/>
            </a:pPr>
            <a:r>
              <a:rPr lang="en-US" dirty="0"/>
              <a:t>Imposing penalties on those convicted of human trafficking</a:t>
            </a:r>
          </a:p>
          <a:p>
            <a:pPr lvl="1">
              <a:buFont typeface="Arial" panose="020B0604020202020204" pitchFamily="34" charset="0"/>
              <a:buChar char="•"/>
            </a:pPr>
            <a:r>
              <a:rPr lang="en-US" dirty="0"/>
              <a:t>Courts are to consider dependency in lieu of delinquency for child victims of human trafficking. This would divert children from the juvenile justice system to more appropriate human services systems. </a:t>
            </a:r>
          </a:p>
          <a:p>
            <a:pPr lvl="1">
              <a:buFont typeface="Arial" panose="020B0604020202020204" pitchFamily="34" charset="0"/>
              <a:buChar char="•"/>
            </a:pPr>
            <a:r>
              <a:rPr lang="en-US" dirty="0"/>
              <a:t>Law enforcement needs to be trained in identifying and assisting with children who have been sexually exploited. </a:t>
            </a:r>
          </a:p>
          <a:p>
            <a:endParaRPr lang="en-US" dirty="0"/>
          </a:p>
        </p:txBody>
      </p:sp>
      <p:sp>
        <p:nvSpPr>
          <p:cNvPr id="5" name="Title 4">
            <a:extLst>
              <a:ext uri="{FF2B5EF4-FFF2-40B4-BE49-F238E27FC236}">
                <a16:creationId xmlns:a16="http://schemas.microsoft.com/office/drawing/2014/main" id="{E93F055B-C4CD-1258-E4EE-CC5410DFF6B3}"/>
              </a:ext>
            </a:extLst>
          </p:cNvPr>
          <p:cNvSpPr>
            <a:spLocks noGrp="1"/>
          </p:cNvSpPr>
          <p:nvPr>
            <p:ph type="title"/>
          </p:nvPr>
        </p:nvSpPr>
        <p:spPr/>
        <p:txBody>
          <a:bodyPr/>
          <a:lstStyle/>
          <a:p>
            <a:r>
              <a:rPr lang="en-US" dirty="0"/>
              <a:t>Pennsylvania Statues</a:t>
            </a:r>
          </a:p>
        </p:txBody>
      </p:sp>
    </p:spTree>
    <p:extLst>
      <p:ext uri="{BB962C8B-B14F-4D97-AF65-F5344CB8AC3E}">
        <p14:creationId xmlns:p14="http://schemas.microsoft.com/office/powerpoint/2010/main" val="94113846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2974D2D-769C-E97F-EC37-FBF7F33AE9EF}"/>
              </a:ext>
            </a:extLst>
          </p:cNvPr>
          <p:cNvSpPr>
            <a:spLocks noGrp="1"/>
          </p:cNvSpPr>
          <p:nvPr>
            <p:ph type="dt" sz="half" idx="10"/>
          </p:nvPr>
        </p:nvSpPr>
        <p:spPr/>
        <p:txBody>
          <a:bodyPr/>
          <a:lstStyle/>
          <a:p>
            <a:pPr>
              <a:defRPr/>
            </a:pPr>
            <a:fld id="{5D3DA26C-6B63-49B3-AD9F-F13B143260BF}" type="datetime1">
              <a:rPr lang="en-US" smtClean="0"/>
              <a:t>3/8/2024</a:t>
            </a:fld>
            <a:endParaRPr lang="en-US" dirty="0"/>
          </a:p>
        </p:txBody>
      </p:sp>
      <p:sp>
        <p:nvSpPr>
          <p:cNvPr id="3" name="Slide Number Placeholder 2">
            <a:extLst>
              <a:ext uri="{FF2B5EF4-FFF2-40B4-BE49-F238E27FC236}">
                <a16:creationId xmlns:a16="http://schemas.microsoft.com/office/drawing/2014/main" id="{9B61CED0-3D17-7548-D17F-38EF2E191237}"/>
              </a:ext>
            </a:extLst>
          </p:cNvPr>
          <p:cNvSpPr>
            <a:spLocks noGrp="1"/>
          </p:cNvSpPr>
          <p:nvPr>
            <p:ph type="sldNum" sz="quarter" idx="12"/>
          </p:nvPr>
        </p:nvSpPr>
        <p:spPr/>
        <p:txBody>
          <a:bodyPr/>
          <a:lstStyle/>
          <a:p>
            <a:pPr>
              <a:defRPr/>
            </a:pPr>
            <a:fld id="{9C10EB89-1475-4332-AC66-2657F847E4F2}" type="slidenum">
              <a:rPr lang="en-US" smtClean="0"/>
              <a:pPr>
                <a:defRPr/>
              </a:pPr>
              <a:t>13</a:t>
            </a:fld>
            <a:endParaRPr lang="en-US" dirty="0"/>
          </a:p>
        </p:txBody>
      </p:sp>
      <p:sp>
        <p:nvSpPr>
          <p:cNvPr id="5" name="Title 4">
            <a:extLst>
              <a:ext uri="{FF2B5EF4-FFF2-40B4-BE49-F238E27FC236}">
                <a16:creationId xmlns:a16="http://schemas.microsoft.com/office/drawing/2014/main" id="{49D0E28A-5985-241C-A46A-2FE2F558A040}"/>
              </a:ext>
            </a:extLst>
          </p:cNvPr>
          <p:cNvSpPr>
            <a:spLocks noGrp="1"/>
          </p:cNvSpPr>
          <p:nvPr>
            <p:ph type="title"/>
          </p:nvPr>
        </p:nvSpPr>
        <p:spPr/>
        <p:txBody>
          <a:bodyPr/>
          <a:lstStyle/>
          <a:p>
            <a:r>
              <a:rPr lang="en-US" dirty="0"/>
              <a:t>Definitions</a:t>
            </a:r>
          </a:p>
        </p:txBody>
      </p:sp>
      <p:sp>
        <p:nvSpPr>
          <p:cNvPr id="7" name="TextBox 6">
            <a:extLst>
              <a:ext uri="{FF2B5EF4-FFF2-40B4-BE49-F238E27FC236}">
                <a16:creationId xmlns:a16="http://schemas.microsoft.com/office/drawing/2014/main" id="{D4EA3248-4198-3CF9-AA98-8C4ADE48B985}"/>
              </a:ext>
            </a:extLst>
          </p:cNvPr>
          <p:cNvSpPr txBox="1"/>
          <p:nvPr/>
        </p:nvSpPr>
        <p:spPr>
          <a:xfrm>
            <a:off x="457200" y="1219200"/>
            <a:ext cx="3733800" cy="3262432"/>
          </a:xfrm>
          <a:prstGeom prst="rect">
            <a:avLst/>
          </a:prstGeom>
          <a:noFill/>
        </p:spPr>
        <p:txBody>
          <a:bodyPr wrap="square" rtlCol="0">
            <a:spAutoFit/>
          </a:bodyPr>
          <a:lstStyle/>
          <a:p>
            <a:r>
              <a:rPr lang="en-US" sz="2800" dirty="0"/>
              <a:t>Labor Trafficking</a:t>
            </a:r>
          </a:p>
          <a:p>
            <a:endParaRPr lang="en-US" dirty="0"/>
          </a:p>
          <a:p>
            <a:r>
              <a:rPr lang="en-US" sz="2000" dirty="0"/>
              <a:t>The recruitment, harboring, transportation, provision, or obtaining of a person for labor or services through the use of force, fraud, or coercion for the purpose of subjection to involuntary servitude, peonage, debt bondage, or slavery.</a:t>
            </a:r>
          </a:p>
        </p:txBody>
      </p:sp>
      <p:sp>
        <p:nvSpPr>
          <p:cNvPr id="9" name="TextBox 8">
            <a:extLst>
              <a:ext uri="{FF2B5EF4-FFF2-40B4-BE49-F238E27FC236}">
                <a16:creationId xmlns:a16="http://schemas.microsoft.com/office/drawing/2014/main" id="{3AD66AD2-743A-95C5-F43D-C733D9F7FD78}"/>
              </a:ext>
            </a:extLst>
          </p:cNvPr>
          <p:cNvSpPr txBox="1"/>
          <p:nvPr/>
        </p:nvSpPr>
        <p:spPr>
          <a:xfrm>
            <a:off x="4343400" y="1219200"/>
            <a:ext cx="4267200" cy="4585871"/>
          </a:xfrm>
          <a:prstGeom prst="rect">
            <a:avLst/>
          </a:prstGeom>
          <a:noFill/>
        </p:spPr>
        <p:txBody>
          <a:bodyPr wrap="square" rtlCol="0">
            <a:spAutoFit/>
          </a:bodyPr>
          <a:lstStyle/>
          <a:p>
            <a:r>
              <a:rPr lang="en-US" sz="2800" dirty="0"/>
              <a:t>Sex Trafficking</a:t>
            </a:r>
          </a:p>
          <a:p>
            <a:endParaRPr lang="en-US" sz="2000" dirty="0"/>
          </a:p>
          <a:p>
            <a:r>
              <a:rPr lang="en-US" sz="2000" dirty="0"/>
              <a:t>The recruitment, harboring, transportation, provision, obtaining, patronizing, or soliciting of a person for the purpose of commercial sex.  Under state and federal law, this includes any commercial sex act preformed or provided by an individual that is induced or obtained by a combination of qualifying acts and means, or by a qualifying act alone if the victim is a minor.</a:t>
            </a:r>
          </a:p>
        </p:txBody>
      </p:sp>
    </p:spTree>
    <p:extLst>
      <p:ext uri="{BB962C8B-B14F-4D97-AF65-F5344CB8AC3E}">
        <p14:creationId xmlns:p14="http://schemas.microsoft.com/office/powerpoint/2010/main" val="309517115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D385DF7F-99FB-9F68-B59F-1924D26871F5}"/>
              </a:ext>
            </a:extLst>
          </p:cNvPr>
          <p:cNvSpPr>
            <a:spLocks noGrp="1"/>
          </p:cNvSpPr>
          <p:nvPr>
            <p:ph type="dt" sz="half" idx="10"/>
          </p:nvPr>
        </p:nvSpPr>
        <p:spPr/>
        <p:txBody>
          <a:bodyPr/>
          <a:lstStyle/>
          <a:p>
            <a:pPr>
              <a:defRPr/>
            </a:pPr>
            <a:fld id="{5D3DA26C-6B63-49B3-AD9F-F13B143260BF}" type="datetime1">
              <a:rPr lang="en-US" smtClean="0"/>
              <a:t>3/8/2024</a:t>
            </a:fld>
            <a:endParaRPr lang="en-US" dirty="0"/>
          </a:p>
        </p:txBody>
      </p:sp>
      <p:sp>
        <p:nvSpPr>
          <p:cNvPr id="3" name="Slide Number Placeholder 2">
            <a:extLst>
              <a:ext uri="{FF2B5EF4-FFF2-40B4-BE49-F238E27FC236}">
                <a16:creationId xmlns:a16="http://schemas.microsoft.com/office/drawing/2014/main" id="{1D589DC7-F44B-F38A-0952-FB727DBCD230}"/>
              </a:ext>
            </a:extLst>
          </p:cNvPr>
          <p:cNvSpPr>
            <a:spLocks noGrp="1"/>
          </p:cNvSpPr>
          <p:nvPr>
            <p:ph type="sldNum" sz="quarter" idx="12"/>
          </p:nvPr>
        </p:nvSpPr>
        <p:spPr/>
        <p:txBody>
          <a:bodyPr/>
          <a:lstStyle/>
          <a:p>
            <a:pPr>
              <a:defRPr/>
            </a:pPr>
            <a:fld id="{9C10EB89-1475-4332-AC66-2657F847E4F2}" type="slidenum">
              <a:rPr lang="en-US" smtClean="0"/>
              <a:pPr>
                <a:defRPr/>
              </a:pPr>
              <a:t>14</a:t>
            </a:fld>
            <a:endParaRPr lang="en-US" dirty="0"/>
          </a:p>
        </p:txBody>
      </p:sp>
      <p:sp>
        <p:nvSpPr>
          <p:cNvPr id="4" name="Content Placeholder 3">
            <a:extLst>
              <a:ext uri="{FF2B5EF4-FFF2-40B4-BE49-F238E27FC236}">
                <a16:creationId xmlns:a16="http://schemas.microsoft.com/office/drawing/2014/main" id="{E694ACED-603F-90F9-6A2B-14745AA6CF1F}"/>
              </a:ext>
            </a:extLst>
          </p:cNvPr>
          <p:cNvSpPr>
            <a:spLocks noGrp="1"/>
          </p:cNvSpPr>
          <p:nvPr>
            <p:ph sz="quarter" idx="13"/>
          </p:nvPr>
        </p:nvSpPr>
        <p:spPr/>
        <p:txBody>
          <a:bodyPr/>
          <a:lstStyle/>
          <a:p>
            <a:pPr marL="0" indent="0">
              <a:buNone/>
            </a:pPr>
            <a:r>
              <a:rPr lang="en-US" sz="2800" kern="1200" dirty="0">
                <a:latin typeface="Arial" charset="0"/>
                <a:ea typeface="ＭＳ Ｐゴシック" pitchFamily="-106" charset="-128"/>
                <a:cs typeface="+mn-cs"/>
              </a:rPr>
              <a:t>Commercial Sexual Exploitation of Children</a:t>
            </a:r>
          </a:p>
          <a:p>
            <a:pPr marL="0" indent="0">
              <a:buNone/>
            </a:pPr>
            <a:r>
              <a:rPr lang="en-US" sz="1800" dirty="0"/>
              <a:t>Crimes and activities involving the sexual abuse or exploitation of a child for the financial benefit of any person or in exchange for anything of value (including monetary or non-monetary benefit) given or received by any person. CSEC also includes situations where a child, whether at the direction of any other person, engages in sexual activity in exchange for anything of value, which includes non-monetary things like food, shelter, drugs or protection from any person. </a:t>
            </a:r>
          </a:p>
          <a:p>
            <a:pPr lvl="1"/>
            <a:r>
              <a:rPr lang="en-US" sz="1400" dirty="0"/>
              <a:t> </a:t>
            </a:r>
            <a:r>
              <a:rPr lang="en-US" sz="1600" dirty="0"/>
              <a:t>Child sex trafficking/the prostitution of children</a:t>
            </a:r>
          </a:p>
          <a:p>
            <a:pPr lvl="1"/>
            <a:r>
              <a:rPr lang="en-US" sz="1600" dirty="0"/>
              <a:t> Child sex tourism involving commercial sexual activity</a:t>
            </a:r>
          </a:p>
          <a:p>
            <a:pPr lvl="1"/>
            <a:r>
              <a:rPr lang="en-US" sz="1600" dirty="0"/>
              <a:t> The commercial production of child pornography; and </a:t>
            </a:r>
          </a:p>
          <a:p>
            <a:pPr lvl="1"/>
            <a:r>
              <a:rPr lang="en-US" sz="1600" dirty="0"/>
              <a:t> The online transmission of live video or a child engaged in sexual activity exchange for anything of value. </a:t>
            </a:r>
          </a:p>
          <a:p>
            <a:endParaRPr lang="en-US" dirty="0"/>
          </a:p>
        </p:txBody>
      </p:sp>
      <p:sp>
        <p:nvSpPr>
          <p:cNvPr id="5" name="Title 4">
            <a:extLst>
              <a:ext uri="{FF2B5EF4-FFF2-40B4-BE49-F238E27FC236}">
                <a16:creationId xmlns:a16="http://schemas.microsoft.com/office/drawing/2014/main" id="{1CB2623C-493B-5F30-0D68-42B0618BDA76}"/>
              </a:ext>
            </a:extLst>
          </p:cNvPr>
          <p:cNvSpPr>
            <a:spLocks noGrp="1"/>
          </p:cNvSpPr>
          <p:nvPr>
            <p:ph type="title"/>
          </p:nvPr>
        </p:nvSpPr>
        <p:spPr/>
        <p:txBody>
          <a:bodyPr/>
          <a:lstStyle/>
          <a:p>
            <a:r>
              <a:rPr lang="en-US" dirty="0"/>
              <a:t>Definition</a:t>
            </a:r>
          </a:p>
        </p:txBody>
      </p:sp>
    </p:spTree>
    <p:extLst>
      <p:ext uri="{BB962C8B-B14F-4D97-AF65-F5344CB8AC3E}">
        <p14:creationId xmlns:p14="http://schemas.microsoft.com/office/powerpoint/2010/main" val="112838879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3F610636-BABA-64E1-1B9A-2947FD5AE0E3}"/>
              </a:ext>
            </a:extLst>
          </p:cNvPr>
          <p:cNvSpPr>
            <a:spLocks noGrp="1"/>
          </p:cNvSpPr>
          <p:nvPr>
            <p:ph type="dt" sz="half" idx="10"/>
          </p:nvPr>
        </p:nvSpPr>
        <p:spPr/>
        <p:txBody>
          <a:bodyPr/>
          <a:lstStyle/>
          <a:p>
            <a:pPr>
              <a:defRPr/>
            </a:pPr>
            <a:fld id="{5D3DA26C-6B63-49B3-AD9F-F13B143260BF}" type="datetime1">
              <a:rPr lang="en-US" smtClean="0"/>
              <a:t>3/8/2024</a:t>
            </a:fld>
            <a:endParaRPr lang="en-US" dirty="0"/>
          </a:p>
        </p:txBody>
      </p:sp>
      <p:sp>
        <p:nvSpPr>
          <p:cNvPr id="3" name="Slide Number Placeholder 2">
            <a:extLst>
              <a:ext uri="{FF2B5EF4-FFF2-40B4-BE49-F238E27FC236}">
                <a16:creationId xmlns:a16="http://schemas.microsoft.com/office/drawing/2014/main" id="{A10424A9-E827-1286-1A37-A3CFFE438C48}"/>
              </a:ext>
            </a:extLst>
          </p:cNvPr>
          <p:cNvSpPr>
            <a:spLocks noGrp="1"/>
          </p:cNvSpPr>
          <p:nvPr>
            <p:ph type="sldNum" sz="quarter" idx="12"/>
          </p:nvPr>
        </p:nvSpPr>
        <p:spPr/>
        <p:txBody>
          <a:bodyPr/>
          <a:lstStyle/>
          <a:p>
            <a:pPr>
              <a:defRPr/>
            </a:pPr>
            <a:fld id="{9C10EB89-1475-4332-AC66-2657F847E4F2}" type="slidenum">
              <a:rPr lang="en-US" smtClean="0"/>
              <a:pPr>
                <a:defRPr/>
              </a:pPr>
              <a:t>15</a:t>
            </a:fld>
            <a:endParaRPr lang="en-US" dirty="0"/>
          </a:p>
        </p:txBody>
      </p:sp>
      <p:sp>
        <p:nvSpPr>
          <p:cNvPr id="4" name="Content Placeholder 3">
            <a:extLst>
              <a:ext uri="{FF2B5EF4-FFF2-40B4-BE49-F238E27FC236}">
                <a16:creationId xmlns:a16="http://schemas.microsoft.com/office/drawing/2014/main" id="{C14DB41F-F611-C443-4370-B889B81E73C9}"/>
              </a:ext>
            </a:extLst>
          </p:cNvPr>
          <p:cNvSpPr>
            <a:spLocks noGrp="1"/>
          </p:cNvSpPr>
          <p:nvPr>
            <p:ph sz="quarter" idx="13"/>
          </p:nvPr>
        </p:nvSpPr>
        <p:spPr>
          <a:xfrm>
            <a:off x="457200" y="1447800"/>
            <a:ext cx="8153400" cy="4419600"/>
          </a:xfrm>
        </p:spPr>
        <p:txBody>
          <a:bodyPr/>
          <a:lstStyle/>
          <a:p>
            <a:r>
              <a:rPr lang="en-US" dirty="0"/>
              <a:t>When children are induced into commercial sex, it is considered trafficking regardless of whether fraud, coercion, or force have been used. </a:t>
            </a:r>
          </a:p>
        </p:txBody>
      </p:sp>
      <p:sp>
        <p:nvSpPr>
          <p:cNvPr id="5" name="Title 4">
            <a:extLst>
              <a:ext uri="{FF2B5EF4-FFF2-40B4-BE49-F238E27FC236}">
                <a16:creationId xmlns:a16="http://schemas.microsoft.com/office/drawing/2014/main" id="{36B7446C-EC55-AA4B-B3BB-C96FE8F570F9}"/>
              </a:ext>
            </a:extLst>
          </p:cNvPr>
          <p:cNvSpPr>
            <a:spLocks noGrp="1"/>
          </p:cNvSpPr>
          <p:nvPr>
            <p:ph type="title"/>
          </p:nvPr>
        </p:nvSpPr>
        <p:spPr/>
        <p:txBody>
          <a:bodyPr/>
          <a:lstStyle/>
          <a:p>
            <a:r>
              <a:rPr lang="en-US" sz="2400" dirty="0"/>
              <a:t>Sex Trafficking Involving Children</a:t>
            </a:r>
          </a:p>
        </p:txBody>
      </p:sp>
      <p:pic>
        <p:nvPicPr>
          <p:cNvPr id="6" name="Picture 5">
            <a:extLst>
              <a:ext uri="{FF2B5EF4-FFF2-40B4-BE49-F238E27FC236}">
                <a16:creationId xmlns:a16="http://schemas.microsoft.com/office/drawing/2014/main" id="{55B7674A-529C-A8FE-DE0A-8AD160E7BF80}"/>
              </a:ext>
            </a:extLst>
          </p:cNvPr>
          <p:cNvPicPr>
            <a:picLocks noChangeAspect="1"/>
          </p:cNvPicPr>
          <p:nvPr/>
        </p:nvPicPr>
        <p:blipFill rotWithShape="1">
          <a:blip r:embed="rId2"/>
          <a:srcRect l="8251" t="36882" r="75877" b="37761"/>
          <a:stretch/>
        </p:blipFill>
        <p:spPr bwMode="auto">
          <a:xfrm>
            <a:off x="874147" y="2971800"/>
            <a:ext cx="7395705" cy="2522855"/>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353238213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9B06D9-06C0-41B9-9FDB-78E8886B557B}"/>
              </a:ext>
            </a:extLst>
          </p:cNvPr>
          <p:cNvSpPr>
            <a:spLocks noGrp="1"/>
          </p:cNvSpPr>
          <p:nvPr>
            <p:ph type="title"/>
          </p:nvPr>
        </p:nvSpPr>
        <p:spPr/>
        <p:txBody>
          <a:bodyPr/>
          <a:lstStyle/>
          <a:p>
            <a:r>
              <a:rPr lang="en-US" sz="2800" dirty="0">
                <a:solidFill>
                  <a:schemeClr val="bg1"/>
                </a:solidFill>
                <a:latin typeface="+mj-lt"/>
                <a:ea typeface="ＭＳ Ｐゴシック" pitchFamily="-111" charset="-128"/>
              </a:rPr>
              <a:t>OCYF Bulletin 3130-19-04</a:t>
            </a:r>
          </a:p>
        </p:txBody>
      </p:sp>
      <p:sp>
        <p:nvSpPr>
          <p:cNvPr id="3" name="Content Placeholder 2">
            <a:extLst>
              <a:ext uri="{FF2B5EF4-FFF2-40B4-BE49-F238E27FC236}">
                <a16:creationId xmlns:a16="http://schemas.microsoft.com/office/drawing/2014/main" id="{3288EC44-3203-40F1-A09C-3FE71F2841A0}"/>
              </a:ext>
            </a:extLst>
          </p:cNvPr>
          <p:cNvSpPr>
            <a:spLocks noGrp="1"/>
          </p:cNvSpPr>
          <p:nvPr>
            <p:ph sz="quarter" idx="13"/>
          </p:nvPr>
        </p:nvSpPr>
        <p:spPr/>
        <p:txBody>
          <a:bodyPr/>
          <a:lstStyle/>
          <a:p>
            <a:pPr marL="0" indent="0">
              <a:buNone/>
            </a:pPr>
            <a:endParaRPr lang="en-US" dirty="0"/>
          </a:p>
          <a:p>
            <a:pPr marL="342900" lvl="1" indent="0">
              <a:buNone/>
            </a:pPr>
            <a:r>
              <a:rPr lang="en-US" dirty="0"/>
              <a:t>On September 30, 2019, Bulletin 3130-19-04 also known as </a:t>
            </a:r>
            <a:r>
              <a:rPr lang="en-US" dirty="0">
                <a:hlinkClick r:id="rId3"/>
              </a:rPr>
              <a:t>Serving Child Victims of Human Trafficking </a:t>
            </a:r>
            <a:r>
              <a:rPr lang="en-US" dirty="0"/>
              <a:t>in Pennsylvania, was released and effective immediately. </a:t>
            </a:r>
          </a:p>
          <a:p>
            <a:pPr marL="342900" lvl="1" indent="0">
              <a:buNone/>
            </a:pPr>
            <a:r>
              <a:rPr lang="en-US" sz="1600" dirty="0"/>
              <a:t>Contents</a:t>
            </a:r>
          </a:p>
          <a:p>
            <a:pPr lvl="1">
              <a:buFont typeface="Arial" panose="020B0604020202020204" pitchFamily="34" charset="0"/>
              <a:buChar char="•"/>
            </a:pPr>
            <a:r>
              <a:rPr lang="en-US" sz="1600" dirty="0"/>
              <a:t>Explanation of the federal and state laws that impact Human Trafficking </a:t>
            </a:r>
          </a:p>
          <a:p>
            <a:pPr lvl="1">
              <a:buFont typeface="Arial" panose="020B0604020202020204" pitchFamily="34" charset="0"/>
              <a:buChar char="•"/>
            </a:pPr>
            <a:r>
              <a:rPr lang="en-US" sz="1600" dirty="0"/>
              <a:t>Screening of potential victims</a:t>
            </a:r>
          </a:p>
          <a:p>
            <a:pPr lvl="1">
              <a:buFont typeface="Arial" panose="020B0604020202020204" pitchFamily="34" charset="0"/>
              <a:buChar char="•"/>
            </a:pPr>
            <a:r>
              <a:rPr lang="en-US" sz="1600" dirty="0"/>
              <a:t>Completion of an assessment for Human Trafficking</a:t>
            </a:r>
          </a:p>
          <a:p>
            <a:pPr lvl="1">
              <a:buFont typeface="Arial" panose="020B0604020202020204" pitchFamily="34" charset="0"/>
              <a:buChar char="•"/>
            </a:pPr>
            <a:r>
              <a:rPr lang="en-US" sz="1600" dirty="0"/>
              <a:t>Multi-disciplinary Investigative Team Process</a:t>
            </a:r>
          </a:p>
          <a:p>
            <a:pPr lvl="1">
              <a:buFont typeface="Arial" panose="020B0604020202020204" pitchFamily="34" charset="0"/>
              <a:buChar char="•"/>
            </a:pPr>
            <a:r>
              <a:rPr lang="en-US" sz="1600" dirty="0"/>
              <a:t>Addressing the youth’s physical and mental health needs</a:t>
            </a:r>
          </a:p>
          <a:p>
            <a:pPr lvl="1">
              <a:buFont typeface="Arial" panose="020B0604020202020204" pitchFamily="34" charset="0"/>
              <a:buChar char="•"/>
            </a:pPr>
            <a:r>
              <a:rPr lang="en-US" sz="1600" dirty="0"/>
              <a:t>Placement and treatment </a:t>
            </a:r>
          </a:p>
          <a:p>
            <a:pPr lvl="1">
              <a:buFont typeface="Arial" panose="020B0604020202020204" pitchFamily="34" charset="0"/>
              <a:buChar char="•"/>
            </a:pPr>
            <a:r>
              <a:rPr lang="en-US" sz="1600" dirty="0"/>
              <a:t>Concurrent jurisdiction</a:t>
            </a:r>
          </a:p>
          <a:p>
            <a:pPr lvl="1">
              <a:buFont typeface="Arial" panose="020B0604020202020204" pitchFamily="34" charset="0"/>
              <a:buChar char="•"/>
            </a:pPr>
            <a:r>
              <a:rPr lang="en-US" sz="1600" dirty="0"/>
              <a:t>Dependency versus Delinquency </a:t>
            </a:r>
          </a:p>
          <a:p>
            <a:pPr lvl="1">
              <a:buFont typeface="Arial" panose="020B0604020202020204" pitchFamily="34" charset="0"/>
              <a:buChar char="•"/>
            </a:pPr>
            <a:r>
              <a:rPr lang="en-US" sz="1600" dirty="0"/>
              <a:t>Report missing children </a:t>
            </a:r>
          </a:p>
        </p:txBody>
      </p:sp>
      <p:sp>
        <p:nvSpPr>
          <p:cNvPr id="4" name="Slide Number Placeholder 3">
            <a:extLst>
              <a:ext uri="{FF2B5EF4-FFF2-40B4-BE49-F238E27FC236}">
                <a16:creationId xmlns:a16="http://schemas.microsoft.com/office/drawing/2014/main" id="{3A59196B-FDF3-4D70-87DE-4694B53000A8}"/>
              </a:ext>
            </a:extLst>
          </p:cNvPr>
          <p:cNvSpPr>
            <a:spLocks noGrp="1"/>
          </p:cNvSpPr>
          <p:nvPr>
            <p:ph type="sldNum" sz="quarter" idx="4"/>
          </p:nvPr>
        </p:nvSpPr>
        <p:spPr>
          <a:xfrm>
            <a:off x="4673600" y="6400801"/>
            <a:ext cx="2844800" cy="244475"/>
          </a:xfrm>
          <a:prstGeom prst="rect">
            <a:avLst/>
          </a:prstGeom>
        </p:spPr>
        <p:txBody>
          <a:bodyPr vert="horz" wrap="square" lIns="91440" tIns="45720" rIns="91440" bIns="45720" numCol="1" anchor="t" anchorCtr="0" compatLnSpc="1">
            <a:prstTxWarp prst="textNoShape">
              <a:avLst/>
            </a:prstTxWarp>
          </a:bodyPr>
          <a:lstStyle>
            <a:defPPr>
              <a:defRPr lang="en-US"/>
            </a:defPPr>
            <a:lvl1pPr marL="0" algn="ctr" defTabSz="914400" rtl="0" eaLnBrk="1" latinLnBrk="0" hangingPunct="1">
              <a:defRPr sz="1100" kern="1200">
                <a:solidFill>
                  <a:schemeClr val="tx1"/>
                </a:solidFill>
                <a:latin typeface="+mn-lt"/>
                <a:ea typeface="ＭＳ Ｐゴシック" pitchFamily="-111" charset="-128"/>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70265E95-77F9-457A-9EE3-4D9004F83F9A}" type="slidenum">
              <a:rPr lang="en-US" smtClean="0"/>
              <a:pPr>
                <a:defRPr/>
              </a:pPr>
              <a:t>16</a:t>
            </a:fld>
            <a:endParaRPr lang="en-US"/>
          </a:p>
        </p:txBody>
      </p:sp>
    </p:spTree>
    <p:extLst>
      <p:ext uri="{BB962C8B-B14F-4D97-AF65-F5344CB8AC3E}">
        <p14:creationId xmlns:p14="http://schemas.microsoft.com/office/powerpoint/2010/main" val="169991075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pPr>
              <a:defRPr/>
            </a:pPr>
            <a:fld id="{631FF3B3-CFAF-4C50-A4EE-8CF7D8FE7CC2}" type="datetime1">
              <a:rPr lang="en-US" smtClean="0"/>
              <a:t>3/8/2024</a:t>
            </a:fld>
            <a:endParaRPr lang="en-US" dirty="0"/>
          </a:p>
        </p:txBody>
      </p:sp>
      <p:sp>
        <p:nvSpPr>
          <p:cNvPr id="5" name="Slide Number Placeholder 4"/>
          <p:cNvSpPr>
            <a:spLocks noGrp="1"/>
          </p:cNvSpPr>
          <p:nvPr>
            <p:ph type="sldNum" sz="quarter" idx="12"/>
          </p:nvPr>
        </p:nvSpPr>
        <p:spPr/>
        <p:txBody>
          <a:bodyPr/>
          <a:lstStyle/>
          <a:p>
            <a:pPr>
              <a:defRPr/>
            </a:pPr>
            <a:fld id="{9C10EB89-1475-4332-AC66-2657F847E4F2}" type="slidenum">
              <a:rPr lang="en-US" smtClean="0"/>
              <a:pPr>
                <a:defRPr/>
              </a:pPr>
              <a:t>17</a:t>
            </a:fld>
            <a:endParaRPr lang="en-US" dirty="0"/>
          </a:p>
        </p:txBody>
      </p:sp>
      <p:sp>
        <p:nvSpPr>
          <p:cNvPr id="8" name="TextBox 7">
            <a:extLst>
              <a:ext uri="{FF2B5EF4-FFF2-40B4-BE49-F238E27FC236}">
                <a16:creationId xmlns:a16="http://schemas.microsoft.com/office/drawing/2014/main" id="{3665C0EA-D8D2-42E5-4021-BB855FEA4DC9}"/>
              </a:ext>
            </a:extLst>
          </p:cNvPr>
          <p:cNvSpPr txBox="1"/>
          <p:nvPr/>
        </p:nvSpPr>
        <p:spPr>
          <a:xfrm>
            <a:off x="609600" y="1305341"/>
            <a:ext cx="8077200" cy="5047536"/>
          </a:xfrm>
          <a:prstGeom prst="rect">
            <a:avLst/>
          </a:prstGeom>
          <a:noFill/>
        </p:spPr>
        <p:txBody>
          <a:bodyPr wrap="square">
            <a:spAutoFit/>
          </a:bodyPr>
          <a:lstStyle/>
          <a:p>
            <a:r>
              <a:rPr lang="en-US" dirty="0"/>
              <a:t>Screening Potential Victims of Child Victims of Human Trafficking 	(CVHT) (</a:t>
            </a:r>
            <a:r>
              <a:rPr lang="en-US" dirty="0">
                <a:hlinkClick r:id="rId3"/>
              </a:rPr>
              <a:t>Attachment A</a:t>
            </a:r>
            <a:r>
              <a:rPr lang="en-US" dirty="0"/>
              <a:t>)</a:t>
            </a:r>
          </a:p>
          <a:p>
            <a:pPr marL="285750" indent="-285750">
              <a:buFont typeface="Arial" panose="020B0604020202020204" pitchFamily="34" charset="0"/>
              <a:buChar char="•"/>
            </a:pPr>
            <a:endParaRPr lang="en-US" dirty="0"/>
          </a:p>
          <a:p>
            <a:pPr lvl="1"/>
            <a:r>
              <a:rPr lang="en-US" dirty="0"/>
              <a:t>CCYAs are required to complete a CVHT Screening</a:t>
            </a:r>
          </a:p>
          <a:p>
            <a:pPr marL="1200150" lvl="2" indent="-285750">
              <a:buFont typeface="Wingdings" panose="05000000000000000000" pitchFamily="2" charset="2"/>
              <a:buChar char="Ø"/>
            </a:pPr>
            <a:r>
              <a:rPr lang="en-US" dirty="0"/>
              <a:t>Part of the safety assessment and management process when there are identifiable concerns during ongoing assessment and the case management process </a:t>
            </a:r>
          </a:p>
          <a:p>
            <a:pPr marL="1200150" lvl="2" indent="-285750">
              <a:buFont typeface="Wingdings" panose="05000000000000000000" pitchFamily="2" charset="2"/>
              <a:buChar char="Ø"/>
            </a:pPr>
            <a:r>
              <a:rPr lang="en-US" dirty="0"/>
              <a:t>When a child has gone missing from home or from an out-of-home placement and is located</a:t>
            </a:r>
          </a:p>
          <a:p>
            <a:pPr marL="1200150" lvl="2" indent="-285750">
              <a:buFont typeface="Wingdings" panose="05000000000000000000" pitchFamily="2" charset="2"/>
              <a:buChar char="Ø"/>
            </a:pPr>
            <a:r>
              <a:rPr lang="en-US" dirty="0"/>
              <a:t>If there is concern that a child may be a victim of human trafficking throughout the life of the case.</a:t>
            </a:r>
          </a:p>
          <a:p>
            <a:pPr marL="1200150" lvl="2" indent="-285750">
              <a:buFont typeface="Wingdings" panose="05000000000000000000" pitchFamily="2" charset="2"/>
              <a:buChar char="Ø"/>
            </a:pPr>
            <a:endParaRPr lang="en-US" dirty="0"/>
          </a:p>
          <a:p>
            <a:r>
              <a:rPr lang="en-US" dirty="0"/>
              <a:t>Best practice supports human trafficking screening be incorporated into the ongoing assessment of safety for all children whether the child is believed to be a victim of human trafficking or not.</a:t>
            </a:r>
          </a:p>
          <a:p>
            <a:pPr marL="1200150" lvl="2" indent="-285750">
              <a:buFont typeface="Wingdings" panose="05000000000000000000" pitchFamily="2" charset="2"/>
              <a:buChar char="Ø"/>
            </a:pPr>
            <a:endParaRPr lang="en-US" dirty="0"/>
          </a:p>
          <a:p>
            <a:pPr lvl="1"/>
            <a:endParaRPr lang="en-US" dirty="0"/>
          </a:p>
          <a:p>
            <a:pPr marL="457200" lvl="1" indent="0">
              <a:buNone/>
            </a:pPr>
            <a:endParaRPr lang="en-US" dirty="0"/>
          </a:p>
        </p:txBody>
      </p:sp>
      <p:sp>
        <p:nvSpPr>
          <p:cNvPr id="9" name="TextBox 8">
            <a:extLst>
              <a:ext uri="{FF2B5EF4-FFF2-40B4-BE49-F238E27FC236}">
                <a16:creationId xmlns:a16="http://schemas.microsoft.com/office/drawing/2014/main" id="{2B0FCE3D-B3C9-2170-26A1-416259353D63}"/>
              </a:ext>
            </a:extLst>
          </p:cNvPr>
          <p:cNvSpPr txBox="1"/>
          <p:nvPr/>
        </p:nvSpPr>
        <p:spPr>
          <a:xfrm>
            <a:off x="381000" y="483513"/>
            <a:ext cx="5029200" cy="430887"/>
          </a:xfrm>
          <a:prstGeom prst="rect">
            <a:avLst/>
          </a:prstGeom>
          <a:noFill/>
        </p:spPr>
        <p:txBody>
          <a:bodyPr wrap="square" rtlCol="0">
            <a:spAutoFit/>
          </a:bodyPr>
          <a:lstStyle/>
          <a:p>
            <a:r>
              <a:rPr lang="en-US" sz="2200" dirty="0">
                <a:solidFill>
                  <a:schemeClr val="bg1"/>
                </a:solidFill>
                <a:latin typeface="+mj-lt"/>
                <a:ea typeface="ＭＳ Ｐゴシック" pitchFamily="-111" charset="-128"/>
              </a:rPr>
              <a:t>OCYF Bulletin 3130-19-04 - Screening</a:t>
            </a:r>
          </a:p>
        </p:txBody>
      </p:sp>
    </p:spTree>
    <p:extLst>
      <p:ext uri="{BB962C8B-B14F-4D97-AF65-F5344CB8AC3E}">
        <p14:creationId xmlns:p14="http://schemas.microsoft.com/office/powerpoint/2010/main" val="115759307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pPr>
              <a:defRPr/>
            </a:pPr>
            <a:fld id="{631FF3B3-CFAF-4C50-A4EE-8CF7D8FE7CC2}" type="datetime1">
              <a:rPr lang="en-US" smtClean="0"/>
              <a:t>3/8/2024</a:t>
            </a:fld>
            <a:endParaRPr lang="en-US" dirty="0"/>
          </a:p>
        </p:txBody>
      </p:sp>
      <p:sp>
        <p:nvSpPr>
          <p:cNvPr id="5" name="Slide Number Placeholder 4"/>
          <p:cNvSpPr>
            <a:spLocks noGrp="1"/>
          </p:cNvSpPr>
          <p:nvPr>
            <p:ph type="sldNum" sz="quarter" idx="12"/>
          </p:nvPr>
        </p:nvSpPr>
        <p:spPr/>
        <p:txBody>
          <a:bodyPr/>
          <a:lstStyle/>
          <a:p>
            <a:pPr>
              <a:defRPr/>
            </a:pPr>
            <a:fld id="{9C10EB89-1475-4332-AC66-2657F847E4F2}" type="slidenum">
              <a:rPr lang="en-US" smtClean="0"/>
              <a:pPr>
                <a:defRPr/>
              </a:pPr>
              <a:t>18</a:t>
            </a:fld>
            <a:endParaRPr lang="en-US" dirty="0"/>
          </a:p>
        </p:txBody>
      </p:sp>
      <p:sp>
        <p:nvSpPr>
          <p:cNvPr id="8" name="TextBox 7">
            <a:extLst>
              <a:ext uri="{FF2B5EF4-FFF2-40B4-BE49-F238E27FC236}">
                <a16:creationId xmlns:a16="http://schemas.microsoft.com/office/drawing/2014/main" id="{3665C0EA-D8D2-42E5-4021-BB855FEA4DC9}"/>
              </a:ext>
            </a:extLst>
          </p:cNvPr>
          <p:cNvSpPr txBox="1">
            <a:spLocks/>
          </p:cNvSpPr>
          <p:nvPr/>
        </p:nvSpPr>
        <p:spPr>
          <a:xfrm>
            <a:off x="609600" y="1305341"/>
            <a:ext cx="7924800" cy="3139321"/>
          </a:xfrm>
          <a:prstGeom prst="rect">
            <a:avLst/>
          </a:prstGeom>
          <a:noFill/>
        </p:spPr>
        <p:txBody>
          <a:bodyPr wrap="square">
            <a:spAutoFit/>
          </a:bodyPr>
          <a:lstStyle/>
          <a:p>
            <a:pPr marL="285750" indent="-285750">
              <a:buFont typeface="Arial" panose="020B0604020202020204" pitchFamily="34" charset="0"/>
              <a:buChar char="•"/>
            </a:pPr>
            <a:r>
              <a:rPr lang="en-US" dirty="0"/>
              <a:t>Assessment of Potential Victims of CVHT (</a:t>
            </a:r>
            <a:r>
              <a:rPr lang="en-US" dirty="0">
                <a:hlinkClick r:id="rId3"/>
              </a:rPr>
              <a:t>Attachment B</a:t>
            </a:r>
            <a:r>
              <a:rPr lang="en-US" dirty="0"/>
              <a:t>)</a:t>
            </a:r>
          </a:p>
          <a:p>
            <a:pPr marL="285750" indent="-285750">
              <a:buFont typeface="Arial" panose="020B0604020202020204" pitchFamily="34" charset="0"/>
              <a:buChar char="•"/>
            </a:pPr>
            <a:endParaRPr lang="en-US" dirty="0"/>
          </a:p>
          <a:p>
            <a:pPr marL="742950" lvl="1" indent="-285750">
              <a:buFont typeface="Wingdings" panose="05000000000000000000" pitchFamily="2" charset="2"/>
              <a:buChar char="Ø"/>
            </a:pPr>
            <a:r>
              <a:rPr lang="en-US" dirty="0"/>
              <a:t>CCYAs must arrange for a full assessment to be completed whenever the results of the screening process warrant it</a:t>
            </a:r>
          </a:p>
          <a:p>
            <a:pPr marL="742950" lvl="1" indent="-285750">
              <a:buFont typeface="Wingdings" panose="05000000000000000000" pitchFamily="2" charset="2"/>
              <a:buChar char="Ø"/>
            </a:pPr>
            <a:r>
              <a:rPr lang="en-US" dirty="0"/>
              <a:t>Assessments need to be completed by an assessor who is well-trained and who can administer the assessment questions in a trauma-sensitive manner</a:t>
            </a:r>
          </a:p>
          <a:p>
            <a:pPr marL="742950" lvl="1" indent="-285750">
              <a:buFont typeface="Wingdings" panose="05000000000000000000" pitchFamily="2" charset="2"/>
              <a:buChar char="Ø"/>
            </a:pPr>
            <a:r>
              <a:rPr lang="en-US" dirty="0"/>
              <a:t>The assessor may be a well-trained CCYA staff, contracted provider, or staff at the Child Advocacy Center. </a:t>
            </a:r>
          </a:p>
          <a:p>
            <a:pPr lvl="1"/>
            <a:endParaRPr lang="en-US" dirty="0"/>
          </a:p>
          <a:p>
            <a:pPr marL="457200" lvl="1" indent="0">
              <a:buNone/>
            </a:pPr>
            <a:endParaRPr lang="en-US" dirty="0"/>
          </a:p>
        </p:txBody>
      </p:sp>
      <p:sp>
        <p:nvSpPr>
          <p:cNvPr id="9" name="TextBox 8">
            <a:extLst>
              <a:ext uri="{FF2B5EF4-FFF2-40B4-BE49-F238E27FC236}">
                <a16:creationId xmlns:a16="http://schemas.microsoft.com/office/drawing/2014/main" id="{2B0FCE3D-B3C9-2170-26A1-416259353D63}"/>
              </a:ext>
            </a:extLst>
          </p:cNvPr>
          <p:cNvSpPr txBox="1"/>
          <p:nvPr/>
        </p:nvSpPr>
        <p:spPr>
          <a:xfrm>
            <a:off x="457200" y="457200"/>
            <a:ext cx="5029200" cy="400110"/>
          </a:xfrm>
          <a:prstGeom prst="rect">
            <a:avLst/>
          </a:prstGeom>
          <a:noFill/>
        </p:spPr>
        <p:txBody>
          <a:bodyPr wrap="square" rtlCol="0">
            <a:spAutoFit/>
          </a:bodyPr>
          <a:lstStyle/>
          <a:p>
            <a:r>
              <a:rPr lang="en-US" sz="2000" dirty="0">
                <a:solidFill>
                  <a:schemeClr val="bg1"/>
                </a:solidFill>
                <a:latin typeface="+mj-lt"/>
                <a:ea typeface="ＭＳ Ｐゴシック" pitchFamily="-111" charset="-128"/>
              </a:rPr>
              <a:t>OCYF Bulletin 3130-19-04 – Assessment </a:t>
            </a:r>
          </a:p>
        </p:txBody>
      </p:sp>
    </p:spTree>
    <p:extLst>
      <p:ext uri="{BB962C8B-B14F-4D97-AF65-F5344CB8AC3E}">
        <p14:creationId xmlns:p14="http://schemas.microsoft.com/office/powerpoint/2010/main" val="371467063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BCF16B-AFD4-299E-43CF-2A1A58C7697C}"/>
              </a:ext>
            </a:extLst>
          </p:cNvPr>
          <p:cNvSpPr>
            <a:spLocks noGrp="1"/>
          </p:cNvSpPr>
          <p:nvPr>
            <p:ph type="title"/>
          </p:nvPr>
        </p:nvSpPr>
        <p:spPr/>
        <p:txBody>
          <a:bodyPr/>
          <a:lstStyle/>
          <a:p>
            <a:r>
              <a:rPr lang="en-US" sz="2400" dirty="0"/>
              <a:t>Multi-Disciplinary Investigative Teams</a:t>
            </a:r>
          </a:p>
        </p:txBody>
      </p:sp>
      <p:sp>
        <p:nvSpPr>
          <p:cNvPr id="3" name="Content Placeholder 2">
            <a:extLst>
              <a:ext uri="{FF2B5EF4-FFF2-40B4-BE49-F238E27FC236}">
                <a16:creationId xmlns:a16="http://schemas.microsoft.com/office/drawing/2014/main" id="{EE4FA788-0187-C6AC-8F86-522B7F759447}"/>
              </a:ext>
            </a:extLst>
          </p:cNvPr>
          <p:cNvSpPr>
            <a:spLocks noGrp="1"/>
          </p:cNvSpPr>
          <p:nvPr>
            <p:ph sz="quarter" idx="13"/>
          </p:nvPr>
        </p:nvSpPr>
        <p:spPr/>
        <p:txBody>
          <a:bodyPr/>
          <a:lstStyle/>
          <a:p>
            <a:r>
              <a:rPr lang="en-US" sz="2000" dirty="0"/>
              <a:t>Multi-Disciplinary Investigative Teams (MDITs)</a:t>
            </a:r>
          </a:p>
          <a:p>
            <a:pPr lvl="1"/>
            <a:r>
              <a:rPr lang="en-US" sz="1800" dirty="0"/>
              <a:t>CCYAs will collaborate their investigations associated with suspected human trafficking with law enforcement officials (including the local police, Pennsylvania State Police, FBI, Attorney General’s Office along with Department of Homeland Security)</a:t>
            </a:r>
          </a:p>
          <a:p>
            <a:pPr lvl="1"/>
            <a:r>
              <a:rPr lang="en-US" sz="1800" dirty="0"/>
              <a:t>In accordance with the Model Standards for MDIT, the county district attorney is responsible for pulling all relevant parties who are investigating the allegations of human trafficking together. At a minimum a health care provider, a county caseworker and law enforcement need to be included. </a:t>
            </a:r>
          </a:p>
          <a:p>
            <a:pPr lvl="1"/>
            <a:r>
              <a:rPr lang="en-US" sz="1800" dirty="0"/>
              <a:t>CCYAs have the responsibility of ensuring the safety of the child victim and for those child victims who are not Pennsylvania residents. </a:t>
            </a:r>
          </a:p>
          <a:p>
            <a:pPr marL="457200" lvl="1" indent="0">
              <a:buNone/>
            </a:pPr>
            <a:endParaRPr lang="en-US" sz="1800" dirty="0"/>
          </a:p>
          <a:p>
            <a:pPr marL="342900" lvl="1" indent="0">
              <a:buNone/>
            </a:pPr>
            <a:r>
              <a:rPr lang="en-US" sz="1800" b="1" dirty="0"/>
              <a:t>It is important to check with law enforcement prior to conducting an immediate or  24 –hour child safety check. </a:t>
            </a:r>
          </a:p>
        </p:txBody>
      </p:sp>
      <p:sp>
        <p:nvSpPr>
          <p:cNvPr id="4" name="Slide Number Placeholder 3">
            <a:extLst>
              <a:ext uri="{FF2B5EF4-FFF2-40B4-BE49-F238E27FC236}">
                <a16:creationId xmlns:a16="http://schemas.microsoft.com/office/drawing/2014/main" id="{A6095FE6-06B0-A284-CB10-644F7F9C5C47}"/>
              </a:ext>
            </a:extLst>
          </p:cNvPr>
          <p:cNvSpPr>
            <a:spLocks noGrp="1"/>
          </p:cNvSpPr>
          <p:nvPr>
            <p:ph type="sldNum" sz="quarter" idx="4"/>
          </p:nvPr>
        </p:nvSpPr>
        <p:spPr>
          <a:xfrm>
            <a:off x="4673600" y="6400801"/>
            <a:ext cx="2844800" cy="244475"/>
          </a:xfrm>
          <a:prstGeom prst="rect">
            <a:avLst/>
          </a:prstGeom>
        </p:spPr>
        <p:txBody>
          <a:bodyPr vert="horz" wrap="square" lIns="91440" tIns="45720" rIns="91440" bIns="45720" numCol="1" anchor="t" anchorCtr="0" compatLnSpc="1">
            <a:prstTxWarp prst="textNoShape">
              <a:avLst/>
            </a:prstTxWarp>
          </a:bodyPr>
          <a:lstStyle>
            <a:defPPr>
              <a:defRPr lang="en-US"/>
            </a:defPPr>
            <a:lvl1pPr marL="0" algn="ctr" defTabSz="914400" rtl="0" eaLnBrk="1" latinLnBrk="0" hangingPunct="1">
              <a:defRPr sz="1100" kern="1200">
                <a:solidFill>
                  <a:schemeClr val="tx1"/>
                </a:solidFill>
                <a:latin typeface="+mn-lt"/>
                <a:ea typeface="ＭＳ Ｐゴシック" pitchFamily="-111" charset="-128"/>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70265E95-77F9-457A-9EE3-4D9004F83F9A}" type="slidenum">
              <a:rPr lang="en-US" smtClean="0"/>
              <a:pPr>
                <a:defRPr/>
              </a:pPr>
              <a:t>19</a:t>
            </a:fld>
            <a:endParaRPr lang="en-US"/>
          </a:p>
        </p:txBody>
      </p:sp>
    </p:spTree>
    <p:extLst>
      <p:ext uri="{BB962C8B-B14F-4D97-AF65-F5344CB8AC3E}">
        <p14:creationId xmlns:p14="http://schemas.microsoft.com/office/powerpoint/2010/main" val="324984669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28233DA-EFB9-2A72-1B99-BCBE93A62CE3}"/>
              </a:ext>
            </a:extLst>
          </p:cNvPr>
          <p:cNvSpPr>
            <a:spLocks noGrp="1"/>
          </p:cNvSpPr>
          <p:nvPr>
            <p:ph type="dt" sz="half" idx="10"/>
          </p:nvPr>
        </p:nvSpPr>
        <p:spPr/>
        <p:txBody>
          <a:bodyPr/>
          <a:lstStyle/>
          <a:p>
            <a:pPr>
              <a:defRPr/>
            </a:pPr>
            <a:fld id="{5D3DA26C-6B63-49B3-AD9F-F13B143260BF}" type="datetime1">
              <a:rPr lang="en-US" smtClean="0"/>
              <a:t>3/8/2024</a:t>
            </a:fld>
            <a:endParaRPr lang="en-US" dirty="0"/>
          </a:p>
        </p:txBody>
      </p:sp>
      <p:sp>
        <p:nvSpPr>
          <p:cNvPr id="3" name="Slide Number Placeholder 2">
            <a:extLst>
              <a:ext uri="{FF2B5EF4-FFF2-40B4-BE49-F238E27FC236}">
                <a16:creationId xmlns:a16="http://schemas.microsoft.com/office/drawing/2014/main" id="{CFA4DB95-F429-E090-9DA3-54FD8AF0DC1E}"/>
              </a:ext>
            </a:extLst>
          </p:cNvPr>
          <p:cNvSpPr>
            <a:spLocks noGrp="1"/>
          </p:cNvSpPr>
          <p:nvPr>
            <p:ph type="sldNum" sz="quarter" idx="12"/>
          </p:nvPr>
        </p:nvSpPr>
        <p:spPr/>
        <p:txBody>
          <a:bodyPr/>
          <a:lstStyle/>
          <a:p>
            <a:pPr>
              <a:defRPr/>
            </a:pPr>
            <a:fld id="{9C10EB89-1475-4332-AC66-2657F847E4F2}" type="slidenum">
              <a:rPr lang="en-US" smtClean="0"/>
              <a:pPr>
                <a:defRPr/>
              </a:pPr>
              <a:t>2</a:t>
            </a:fld>
            <a:endParaRPr lang="en-US" dirty="0"/>
          </a:p>
        </p:txBody>
      </p:sp>
      <p:pic>
        <p:nvPicPr>
          <p:cNvPr id="7" name="Content Placeholder 6" descr="An elephant with its trunk up&#10;&#10;Description automatically generated with medium confidence">
            <a:extLst>
              <a:ext uri="{FF2B5EF4-FFF2-40B4-BE49-F238E27FC236}">
                <a16:creationId xmlns:a16="http://schemas.microsoft.com/office/drawing/2014/main" id="{55933334-10A2-B651-6BBF-820CEE945348}"/>
              </a:ext>
            </a:extLst>
          </p:cNvPr>
          <p:cNvPicPr>
            <a:picLocks noGrp="1" noChangeAspect="1"/>
          </p:cNvPicPr>
          <p:nvPr>
            <p:ph sz="quarter" idx="13"/>
          </p:nvPr>
        </p:nvPicPr>
        <p:blipFill>
          <a:blip r:embed="rId3">
            <a:extLst>
              <a:ext uri="{837473B0-CC2E-450A-ABE3-18F120FF3D39}">
                <a1611:picAttrSrcUrl xmlns:a1611="http://schemas.microsoft.com/office/drawing/2016/11/main" r:id="rId4"/>
              </a:ext>
            </a:extLst>
          </a:blip>
          <a:stretch>
            <a:fillRect/>
          </a:stretch>
        </p:blipFill>
        <p:spPr>
          <a:xfrm>
            <a:off x="393700" y="2741538"/>
            <a:ext cx="2171700" cy="1447800"/>
          </a:xfrm>
        </p:spPr>
      </p:pic>
      <p:sp>
        <p:nvSpPr>
          <p:cNvPr id="5" name="Title 4">
            <a:extLst>
              <a:ext uri="{FF2B5EF4-FFF2-40B4-BE49-F238E27FC236}">
                <a16:creationId xmlns:a16="http://schemas.microsoft.com/office/drawing/2014/main" id="{7F4F9099-71D0-43A7-36E0-416DC21E89D8}"/>
              </a:ext>
            </a:extLst>
          </p:cNvPr>
          <p:cNvSpPr>
            <a:spLocks noGrp="1"/>
          </p:cNvSpPr>
          <p:nvPr>
            <p:ph type="title"/>
          </p:nvPr>
        </p:nvSpPr>
        <p:spPr/>
        <p:txBody>
          <a:bodyPr/>
          <a:lstStyle/>
          <a:p>
            <a:r>
              <a:rPr lang="en-US" sz="2400" dirty="0"/>
              <a:t>Reminder: The Elephant in the room</a:t>
            </a:r>
          </a:p>
        </p:txBody>
      </p:sp>
      <p:sp>
        <p:nvSpPr>
          <p:cNvPr id="17" name="TextBox 16">
            <a:extLst>
              <a:ext uri="{FF2B5EF4-FFF2-40B4-BE49-F238E27FC236}">
                <a16:creationId xmlns:a16="http://schemas.microsoft.com/office/drawing/2014/main" id="{6AD840C5-E2F7-CEED-76A1-C9963BADAD68}"/>
              </a:ext>
            </a:extLst>
          </p:cNvPr>
          <p:cNvSpPr txBox="1"/>
          <p:nvPr/>
        </p:nvSpPr>
        <p:spPr>
          <a:xfrm>
            <a:off x="5762339" y="1497961"/>
            <a:ext cx="2857500" cy="1005840"/>
          </a:xfrm>
          <a:prstGeom prst="rect">
            <a:avLst/>
          </a:prstGeom>
          <a:solidFill>
            <a:schemeClr val="accent6">
              <a:lumMod val="60000"/>
              <a:lumOff val="40000"/>
            </a:schemeClr>
          </a:solidFill>
        </p:spPr>
        <p:txBody>
          <a:bodyPr wrap="square" rtlCol="0" anchor="ctr" anchorCtr="0">
            <a:noAutofit/>
          </a:bodyPr>
          <a:lstStyle/>
          <a:p>
            <a:pPr algn="ctr"/>
            <a:r>
              <a:rPr lang="en-US" dirty="0"/>
              <a:t>Systemic Racism</a:t>
            </a:r>
          </a:p>
        </p:txBody>
      </p:sp>
      <p:sp>
        <p:nvSpPr>
          <p:cNvPr id="18" name="TextBox 17">
            <a:extLst>
              <a:ext uri="{FF2B5EF4-FFF2-40B4-BE49-F238E27FC236}">
                <a16:creationId xmlns:a16="http://schemas.microsoft.com/office/drawing/2014/main" id="{B37A9FDE-E5E5-3FD1-F720-E7985D6951C1}"/>
              </a:ext>
            </a:extLst>
          </p:cNvPr>
          <p:cNvSpPr txBox="1"/>
          <p:nvPr/>
        </p:nvSpPr>
        <p:spPr>
          <a:xfrm>
            <a:off x="2768862" y="1519798"/>
            <a:ext cx="2857500" cy="1005840"/>
          </a:xfrm>
          <a:prstGeom prst="rect">
            <a:avLst/>
          </a:prstGeom>
          <a:solidFill>
            <a:schemeClr val="accent6">
              <a:lumMod val="60000"/>
              <a:lumOff val="40000"/>
            </a:schemeClr>
          </a:solidFill>
        </p:spPr>
        <p:txBody>
          <a:bodyPr wrap="square" rtlCol="0" anchor="ctr" anchorCtr="0">
            <a:spAutoFit/>
          </a:bodyPr>
          <a:lstStyle/>
          <a:p>
            <a:pPr algn="ctr"/>
            <a:r>
              <a:rPr lang="en-US" dirty="0"/>
              <a:t>Discrimination toward American Indian children and families</a:t>
            </a:r>
          </a:p>
        </p:txBody>
      </p:sp>
      <p:sp>
        <p:nvSpPr>
          <p:cNvPr id="19" name="TextBox 18">
            <a:extLst>
              <a:ext uri="{FF2B5EF4-FFF2-40B4-BE49-F238E27FC236}">
                <a16:creationId xmlns:a16="http://schemas.microsoft.com/office/drawing/2014/main" id="{F1C48A24-9FC0-5CAE-8DE8-2484F02E8FF5}"/>
              </a:ext>
            </a:extLst>
          </p:cNvPr>
          <p:cNvSpPr txBox="1"/>
          <p:nvPr/>
        </p:nvSpPr>
        <p:spPr>
          <a:xfrm>
            <a:off x="5762339" y="2586404"/>
            <a:ext cx="2857500" cy="923330"/>
          </a:xfrm>
          <a:prstGeom prst="rect">
            <a:avLst/>
          </a:prstGeom>
          <a:solidFill>
            <a:schemeClr val="accent6">
              <a:lumMod val="60000"/>
              <a:lumOff val="40000"/>
            </a:schemeClr>
          </a:solidFill>
        </p:spPr>
        <p:txBody>
          <a:bodyPr wrap="square" rtlCol="0" anchor="ctr" anchorCtr="0">
            <a:spAutoFit/>
          </a:bodyPr>
          <a:lstStyle/>
          <a:p>
            <a:pPr algn="ctr"/>
            <a:r>
              <a:rPr lang="en-US" dirty="0"/>
              <a:t>Discrimination based on sexual orientation and gender/identity expression</a:t>
            </a:r>
          </a:p>
        </p:txBody>
      </p:sp>
      <p:sp>
        <p:nvSpPr>
          <p:cNvPr id="20" name="TextBox 19">
            <a:extLst>
              <a:ext uri="{FF2B5EF4-FFF2-40B4-BE49-F238E27FC236}">
                <a16:creationId xmlns:a16="http://schemas.microsoft.com/office/drawing/2014/main" id="{D473F794-7AC1-993E-326F-CC14575ECFC2}"/>
              </a:ext>
            </a:extLst>
          </p:cNvPr>
          <p:cNvSpPr txBox="1"/>
          <p:nvPr/>
        </p:nvSpPr>
        <p:spPr>
          <a:xfrm>
            <a:off x="2762387" y="2559706"/>
            <a:ext cx="2857500" cy="1005840"/>
          </a:xfrm>
          <a:prstGeom prst="rect">
            <a:avLst/>
          </a:prstGeom>
          <a:solidFill>
            <a:schemeClr val="accent6">
              <a:lumMod val="60000"/>
              <a:lumOff val="40000"/>
            </a:schemeClr>
          </a:solidFill>
        </p:spPr>
        <p:txBody>
          <a:bodyPr wrap="square" rtlCol="0" anchor="ctr" anchorCtr="0">
            <a:noAutofit/>
          </a:bodyPr>
          <a:lstStyle/>
          <a:p>
            <a:pPr algn="ctr"/>
            <a:r>
              <a:rPr lang="en-US" dirty="0"/>
              <a:t>Personal biases</a:t>
            </a:r>
          </a:p>
        </p:txBody>
      </p:sp>
      <p:sp>
        <p:nvSpPr>
          <p:cNvPr id="21" name="TextBox 20">
            <a:extLst>
              <a:ext uri="{FF2B5EF4-FFF2-40B4-BE49-F238E27FC236}">
                <a16:creationId xmlns:a16="http://schemas.microsoft.com/office/drawing/2014/main" id="{CBD22760-9C32-E922-DFE1-10A2A7CF40F0}"/>
              </a:ext>
            </a:extLst>
          </p:cNvPr>
          <p:cNvSpPr txBox="1"/>
          <p:nvPr/>
        </p:nvSpPr>
        <p:spPr>
          <a:xfrm>
            <a:off x="5762339" y="3592335"/>
            <a:ext cx="2857500" cy="1005840"/>
          </a:xfrm>
          <a:prstGeom prst="rect">
            <a:avLst/>
          </a:prstGeom>
          <a:solidFill>
            <a:schemeClr val="accent6">
              <a:lumMod val="60000"/>
              <a:lumOff val="40000"/>
            </a:schemeClr>
          </a:solidFill>
        </p:spPr>
        <p:txBody>
          <a:bodyPr wrap="square" rtlCol="0" anchor="ctr" anchorCtr="0">
            <a:noAutofit/>
          </a:bodyPr>
          <a:lstStyle/>
          <a:p>
            <a:pPr algn="ctr"/>
            <a:r>
              <a:rPr lang="en-US" dirty="0"/>
              <a:t>Cultural biases</a:t>
            </a:r>
          </a:p>
        </p:txBody>
      </p:sp>
      <p:sp>
        <p:nvSpPr>
          <p:cNvPr id="22" name="TextBox 21">
            <a:extLst>
              <a:ext uri="{FF2B5EF4-FFF2-40B4-BE49-F238E27FC236}">
                <a16:creationId xmlns:a16="http://schemas.microsoft.com/office/drawing/2014/main" id="{C575A12D-A8CA-E665-8C2D-6E90683C2FB7}"/>
              </a:ext>
            </a:extLst>
          </p:cNvPr>
          <p:cNvSpPr txBox="1"/>
          <p:nvPr/>
        </p:nvSpPr>
        <p:spPr>
          <a:xfrm>
            <a:off x="2747928" y="4639523"/>
            <a:ext cx="2857500" cy="1005840"/>
          </a:xfrm>
          <a:prstGeom prst="rect">
            <a:avLst/>
          </a:prstGeom>
          <a:solidFill>
            <a:schemeClr val="accent6">
              <a:lumMod val="60000"/>
              <a:lumOff val="40000"/>
            </a:schemeClr>
          </a:solidFill>
        </p:spPr>
        <p:txBody>
          <a:bodyPr wrap="square" rtlCol="0" anchor="ctr" anchorCtr="0">
            <a:noAutofit/>
          </a:bodyPr>
          <a:lstStyle/>
          <a:p>
            <a:pPr algn="ctr"/>
            <a:r>
              <a:rPr lang="en-US" dirty="0"/>
              <a:t>Religious discrimination</a:t>
            </a:r>
          </a:p>
        </p:txBody>
      </p:sp>
      <p:sp>
        <p:nvSpPr>
          <p:cNvPr id="23" name="TextBox 22">
            <a:extLst>
              <a:ext uri="{FF2B5EF4-FFF2-40B4-BE49-F238E27FC236}">
                <a16:creationId xmlns:a16="http://schemas.microsoft.com/office/drawing/2014/main" id="{A75456D8-5477-E965-ECB2-5EA32C0E4A41}"/>
              </a:ext>
            </a:extLst>
          </p:cNvPr>
          <p:cNvSpPr txBox="1"/>
          <p:nvPr/>
        </p:nvSpPr>
        <p:spPr>
          <a:xfrm>
            <a:off x="2747928" y="3599614"/>
            <a:ext cx="2857500" cy="1005840"/>
          </a:xfrm>
          <a:prstGeom prst="rect">
            <a:avLst/>
          </a:prstGeom>
          <a:solidFill>
            <a:schemeClr val="accent6">
              <a:lumMod val="60000"/>
              <a:lumOff val="40000"/>
            </a:schemeClr>
          </a:solidFill>
        </p:spPr>
        <p:txBody>
          <a:bodyPr wrap="square" rtlCol="0" anchor="ctr" anchorCtr="0">
            <a:spAutoFit/>
          </a:bodyPr>
          <a:lstStyle/>
          <a:p>
            <a:pPr algn="ctr"/>
            <a:r>
              <a:rPr lang="en-US" dirty="0"/>
              <a:t>Discrimination against immigrant children and families</a:t>
            </a:r>
          </a:p>
        </p:txBody>
      </p:sp>
      <p:sp>
        <p:nvSpPr>
          <p:cNvPr id="24" name="TextBox 23">
            <a:extLst>
              <a:ext uri="{FF2B5EF4-FFF2-40B4-BE49-F238E27FC236}">
                <a16:creationId xmlns:a16="http://schemas.microsoft.com/office/drawing/2014/main" id="{C2757B8E-96E8-5D3A-C14B-40F745356C0F}"/>
              </a:ext>
            </a:extLst>
          </p:cNvPr>
          <p:cNvSpPr txBox="1"/>
          <p:nvPr/>
        </p:nvSpPr>
        <p:spPr>
          <a:xfrm>
            <a:off x="5762339" y="4639523"/>
            <a:ext cx="2857500" cy="1005840"/>
          </a:xfrm>
          <a:prstGeom prst="rect">
            <a:avLst/>
          </a:prstGeom>
          <a:solidFill>
            <a:schemeClr val="accent6">
              <a:lumMod val="60000"/>
              <a:lumOff val="40000"/>
            </a:schemeClr>
          </a:solidFill>
        </p:spPr>
        <p:txBody>
          <a:bodyPr wrap="square" rtlCol="0" anchor="ctr" anchorCtr="0">
            <a:noAutofit/>
          </a:bodyPr>
          <a:lstStyle/>
          <a:p>
            <a:pPr algn="ctr"/>
            <a:r>
              <a:rPr lang="en-US" dirty="0"/>
              <a:t>Lack of child, youth and family voice</a:t>
            </a:r>
          </a:p>
        </p:txBody>
      </p:sp>
    </p:spTree>
    <p:extLst>
      <p:ext uri="{BB962C8B-B14F-4D97-AF65-F5344CB8AC3E}">
        <p14:creationId xmlns:p14="http://schemas.microsoft.com/office/powerpoint/2010/main" val="244846966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61420479-5E81-3CC0-DA45-800B74D7C7D1}"/>
              </a:ext>
            </a:extLst>
          </p:cNvPr>
          <p:cNvSpPr>
            <a:spLocks noGrp="1"/>
          </p:cNvSpPr>
          <p:nvPr>
            <p:ph type="dt" sz="half" idx="10"/>
          </p:nvPr>
        </p:nvSpPr>
        <p:spPr/>
        <p:txBody>
          <a:bodyPr/>
          <a:lstStyle/>
          <a:p>
            <a:pPr>
              <a:defRPr/>
            </a:pPr>
            <a:fld id="{5D3DA26C-6B63-49B3-AD9F-F13B143260BF}" type="datetime1">
              <a:rPr lang="en-US" smtClean="0"/>
              <a:t>3/8/2024</a:t>
            </a:fld>
            <a:endParaRPr lang="en-US" dirty="0"/>
          </a:p>
        </p:txBody>
      </p:sp>
      <p:sp>
        <p:nvSpPr>
          <p:cNvPr id="3" name="Slide Number Placeholder 2">
            <a:extLst>
              <a:ext uri="{FF2B5EF4-FFF2-40B4-BE49-F238E27FC236}">
                <a16:creationId xmlns:a16="http://schemas.microsoft.com/office/drawing/2014/main" id="{479EDCDD-5F98-CC55-B633-21527AC6E3C7}"/>
              </a:ext>
            </a:extLst>
          </p:cNvPr>
          <p:cNvSpPr>
            <a:spLocks noGrp="1"/>
          </p:cNvSpPr>
          <p:nvPr>
            <p:ph type="sldNum" sz="quarter" idx="12"/>
          </p:nvPr>
        </p:nvSpPr>
        <p:spPr/>
        <p:txBody>
          <a:bodyPr/>
          <a:lstStyle/>
          <a:p>
            <a:pPr>
              <a:defRPr/>
            </a:pPr>
            <a:fld id="{9C10EB89-1475-4332-AC66-2657F847E4F2}" type="slidenum">
              <a:rPr lang="en-US" smtClean="0"/>
              <a:pPr>
                <a:defRPr/>
              </a:pPr>
              <a:t>20</a:t>
            </a:fld>
            <a:endParaRPr lang="en-US" dirty="0"/>
          </a:p>
        </p:txBody>
      </p:sp>
      <p:sp>
        <p:nvSpPr>
          <p:cNvPr id="5" name="Title 4">
            <a:extLst>
              <a:ext uri="{FF2B5EF4-FFF2-40B4-BE49-F238E27FC236}">
                <a16:creationId xmlns:a16="http://schemas.microsoft.com/office/drawing/2014/main" id="{7DF7F2EC-3920-99B6-1EC1-5E7BA3959A47}"/>
              </a:ext>
            </a:extLst>
          </p:cNvPr>
          <p:cNvSpPr>
            <a:spLocks noGrp="1"/>
          </p:cNvSpPr>
          <p:nvPr>
            <p:ph type="title"/>
          </p:nvPr>
        </p:nvSpPr>
        <p:spPr/>
        <p:txBody>
          <a:bodyPr/>
          <a:lstStyle/>
          <a:p>
            <a:r>
              <a:rPr lang="en-US" sz="2400" dirty="0">
                <a:solidFill>
                  <a:schemeClr val="bg1"/>
                </a:solidFill>
                <a:latin typeface="+mj-lt"/>
                <a:ea typeface="ＭＳ Ｐゴシック" pitchFamily="-111" charset="-128"/>
              </a:rPr>
              <a:t>MDIT</a:t>
            </a:r>
            <a:endParaRPr lang="en-US" sz="2400" dirty="0"/>
          </a:p>
        </p:txBody>
      </p:sp>
      <p:pic>
        <p:nvPicPr>
          <p:cNvPr id="2052" name="Picture 4" descr="9 Piece Puzzle Illustrations, Royalty-Free Vector Graphics &amp; Clip Art ...">
            <a:extLst>
              <a:ext uri="{FF2B5EF4-FFF2-40B4-BE49-F238E27FC236}">
                <a16:creationId xmlns:a16="http://schemas.microsoft.com/office/drawing/2014/main" id="{F9238277-025E-D5CD-3EA3-FCD9C80846FF}"/>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18361" t="18361" r="18060" b="18688"/>
          <a:stretch/>
        </p:blipFill>
        <p:spPr bwMode="auto">
          <a:xfrm>
            <a:off x="761999" y="1295400"/>
            <a:ext cx="7696201" cy="4495800"/>
          </a:xfrm>
          <a:prstGeom prst="rect">
            <a:avLst/>
          </a:prstGeom>
          <a:noFill/>
          <a:extLst>
            <a:ext uri="{909E8E84-426E-40DD-AFC4-6F175D3DCCD1}">
              <a14:hiddenFill xmlns:a14="http://schemas.microsoft.com/office/drawing/2010/main">
                <a:solidFill>
                  <a:srgbClr val="FFFFFF"/>
                </a:solidFill>
              </a14:hiddenFill>
            </a:ext>
          </a:extLst>
        </p:spPr>
      </p:pic>
      <p:sp>
        <p:nvSpPr>
          <p:cNvPr id="29" name="TextBox 28">
            <a:extLst>
              <a:ext uri="{FF2B5EF4-FFF2-40B4-BE49-F238E27FC236}">
                <a16:creationId xmlns:a16="http://schemas.microsoft.com/office/drawing/2014/main" id="{8AE57EE1-E847-C306-E79C-92C3874574EE}"/>
              </a:ext>
            </a:extLst>
          </p:cNvPr>
          <p:cNvSpPr txBox="1"/>
          <p:nvPr/>
        </p:nvSpPr>
        <p:spPr>
          <a:xfrm>
            <a:off x="1295400" y="1629172"/>
            <a:ext cx="1447800" cy="369332"/>
          </a:xfrm>
          <a:prstGeom prst="rect">
            <a:avLst/>
          </a:prstGeom>
          <a:noFill/>
        </p:spPr>
        <p:txBody>
          <a:bodyPr wrap="square" rtlCol="0">
            <a:spAutoFit/>
          </a:bodyPr>
          <a:lstStyle/>
          <a:p>
            <a:r>
              <a:rPr lang="en-US" dirty="0"/>
              <a:t>Healthcare</a:t>
            </a:r>
          </a:p>
        </p:txBody>
      </p:sp>
      <p:sp>
        <p:nvSpPr>
          <p:cNvPr id="30" name="TextBox 29">
            <a:extLst>
              <a:ext uri="{FF2B5EF4-FFF2-40B4-BE49-F238E27FC236}">
                <a16:creationId xmlns:a16="http://schemas.microsoft.com/office/drawing/2014/main" id="{FBA35FF9-39C0-608F-50FD-7B6EBEDB3598}"/>
              </a:ext>
            </a:extLst>
          </p:cNvPr>
          <p:cNvSpPr txBox="1"/>
          <p:nvPr/>
        </p:nvSpPr>
        <p:spPr>
          <a:xfrm>
            <a:off x="3967046" y="1600200"/>
            <a:ext cx="1133708" cy="369332"/>
          </a:xfrm>
          <a:prstGeom prst="rect">
            <a:avLst/>
          </a:prstGeom>
          <a:noFill/>
        </p:spPr>
        <p:txBody>
          <a:bodyPr wrap="none" rtlCol="0">
            <a:spAutoFit/>
          </a:bodyPr>
          <a:lstStyle/>
          <a:p>
            <a:r>
              <a:rPr lang="en-US" dirty="0"/>
              <a:t>Legal Aid</a:t>
            </a:r>
          </a:p>
        </p:txBody>
      </p:sp>
      <p:sp>
        <p:nvSpPr>
          <p:cNvPr id="31" name="TextBox 30">
            <a:extLst>
              <a:ext uri="{FF2B5EF4-FFF2-40B4-BE49-F238E27FC236}">
                <a16:creationId xmlns:a16="http://schemas.microsoft.com/office/drawing/2014/main" id="{3A2081EF-FA3E-E226-5DC7-9EA69ED4BF72}"/>
              </a:ext>
            </a:extLst>
          </p:cNvPr>
          <p:cNvSpPr txBox="1"/>
          <p:nvPr/>
        </p:nvSpPr>
        <p:spPr>
          <a:xfrm>
            <a:off x="6307124" y="1461700"/>
            <a:ext cx="2069797" cy="646331"/>
          </a:xfrm>
          <a:prstGeom prst="rect">
            <a:avLst/>
          </a:prstGeom>
          <a:noFill/>
        </p:spPr>
        <p:txBody>
          <a:bodyPr wrap="none" rtlCol="0">
            <a:spAutoFit/>
          </a:bodyPr>
          <a:lstStyle/>
          <a:p>
            <a:r>
              <a:rPr lang="en-US" dirty="0"/>
              <a:t>Community Based</a:t>
            </a:r>
          </a:p>
          <a:p>
            <a:pPr algn="ctr"/>
            <a:r>
              <a:rPr lang="en-US" dirty="0"/>
              <a:t>Organizations</a:t>
            </a:r>
          </a:p>
        </p:txBody>
      </p:sp>
      <p:sp>
        <p:nvSpPr>
          <p:cNvPr id="2048" name="TextBox 2047">
            <a:extLst>
              <a:ext uri="{FF2B5EF4-FFF2-40B4-BE49-F238E27FC236}">
                <a16:creationId xmlns:a16="http://schemas.microsoft.com/office/drawing/2014/main" id="{46F33F5F-C1F3-E8A1-6056-5CD7C1D5FF98}"/>
              </a:ext>
            </a:extLst>
          </p:cNvPr>
          <p:cNvSpPr txBox="1"/>
          <p:nvPr/>
        </p:nvSpPr>
        <p:spPr>
          <a:xfrm>
            <a:off x="1219200" y="3429000"/>
            <a:ext cx="1762021" cy="369332"/>
          </a:xfrm>
          <a:prstGeom prst="rect">
            <a:avLst/>
          </a:prstGeom>
          <a:noFill/>
        </p:spPr>
        <p:txBody>
          <a:bodyPr wrap="none" rtlCol="0">
            <a:spAutoFit/>
          </a:bodyPr>
          <a:lstStyle/>
          <a:p>
            <a:r>
              <a:rPr lang="en-US" dirty="0"/>
              <a:t>Social Services</a:t>
            </a:r>
          </a:p>
        </p:txBody>
      </p:sp>
      <p:sp>
        <p:nvSpPr>
          <p:cNvPr id="2049" name="TextBox 2048">
            <a:extLst>
              <a:ext uri="{FF2B5EF4-FFF2-40B4-BE49-F238E27FC236}">
                <a16:creationId xmlns:a16="http://schemas.microsoft.com/office/drawing/2014/main" id="{9C7C5BAA-FC22-C0B2-AC95-D1167C5633B5}"/>
              </a:ext>
            </a:extLst>
          </p:cNvPr>
          <p:cNvSpPr txBox="1"/>
          <p:nvPr/>
        </p:nvSpPr>
        <p:spPr>
          <a:xfrm>
            <a:off x="3761894" y="4888468"/>
            <a:ext cx="1544012" cy="369332"/>
          </a:xfrm>
          <a:prstGeom prst="rect">
            <a:avLst/>
          </a:prstGeom>
          <a:noFill/>
        </p:spPr>
        <p:txBody>
          <a:bodyPr wrap="none" rtlCol="0">
            <a:spAutoFit/>
          </a:bodyPr>
          <a:lstStyle/>
          <a:p>
            <a:r>
              <a:rPr lang="en-US" dirty="0"/>
              <a:t>Public Health</a:t>
            </a:r>
          </a:p>
        </p:txBody>
      </p:sp>
      <p:sp>
        <p:nvSpPr>
          <p:cNvPr id="2051" name="TextBox 2050">
            <a:extLst>
              <a:ext uri="{FF2B5EF4-FFF2-40B4-BE49-F238E27FC236}">
                <a16:creationId xmlns:a16="http://schemas.microsoft.com/office/drawing/2014/main" id="{312AC86C-6521-8D3A-83EC-5E43629A8A11}"/>
              </a:ext>
            </a:extLst>
          </p:cNvPr>
          <p:cNvSpPr txBox="1"/>
          <p:nvPr/>
        </p:nvSpPr>
        <p:spPr>
          <a:xfrm>
            <a:off x="3831624" y="3290500"/>
            <a:ext cx="1492716" cy="646331"/>
          </a:xfrm>
          <a:prstGeom prst="rect">
            <a:avLst/>
          </a:prstGeom>
          <a:noFill/>
        </p:spPr>
        <p:txBody>
          <a:bodyPr wrap="none" rtlCol="0">
            <a:spAutoFit/>
          </a:bodyPr>
          <a:lstStyle/>
          <a:p>
            <a:pPr algn="ctr"/>
            <a:r>
              <a:rPr lang="en-US" dirty="0"/>
              <a:t>Law</a:t>
            </a:r>
          </a:p>
          <a:p>
            <a:r>
              <a:rPr lang="en-US" dirty="0"/>
              <a:t>Enforcement</a:t>
            </a:r>
          </a:p>
        </p:txBody>
      </p:sp>
      <p:sp>
        <p:nvSpPr>
          <p:cNvPr id="2053" name="TextBox 2052">
            <a:extLst>
              <a:ext uri="{FF2B5EF4-FFF2-40B4-BE49-F238E27FC236}">
                <a16:creationId xmlns:a16="http://schemas.microsoft.com/office/drawing/2014/main" id="{174B6638-F0A6-B875-E827-A333E4B24F91}"/>
              </a:ext>
            </a:extLst>
          </p:cNvPr>
          <p:cNvSpPr txBox="1"/>
          <p:nvPr/>
        </p:nvSpPr>
        <p:spPr>
          <a:xfrm>
            <a:off x="6768788" y="3428999"/>
            <a:ext cx="1146468" cy="369332"/>
          </a:xfrm>
          <a:prstGeom prst="rect">
            <a:avLst/>
          </a:prstGeom>
          <a:noFill/>
        </p:spPr>
        <p:txBody>
          <a:bodyPr wrap="none" rtlCol="0">
            <a:spAutoFit/>
          </a:bodyPr>
          <a:lstStyle/>
          <a:p>
            <a:r>
              <a:rPr lang="en-US" dirty="0"/>
              <a:t>Survivors</a:t>
            </a:r>
          </a:p>
        </p:txBody>
      </p:sp>
      <p:sp>
        <p:nvSpPr>
          <p:cNvPr id="2054" name="TextBox 2053">
            <a:extLst>
              <a:ext uri="{FF2B5EF4-FFF2-40B4-BE49-F238E27FC236}">
                <a16:creationId xmlns:a16="http://schemas.microsoft.com/office/drawing/2014/main" id="{88E8B410-06BB-A756-D547-DE2A03541679}"/>
              </a:ext>
            </a:extLst>
          </p:cNvPr>
          <p:cNvSpPr txBox="1"/>
          <p:nvPr/>
        </p:nvSpPr>
        <p:spPr>
          <a:xfrm>
            <a:off x="1381946" y="4749968"/>
            <a:ext cx="1274708" cy="646331"/>
          </a:xfrm>
          <a:prstGeom prst="rect">
            <a:avLst/>
          </a:prstGeom>
          <a:noFill/>
        </p:spPr>
        <p:txBody>
          <a:bodyPr wrap="none" rtlCol="0">
            <a:spAutoFit/>
          </a:bodyPr>
          <a:lstStyle/>
          <a:p>
            <a:r>
              <a:rPr lang="en-US" dirty="0"/>
              <a:t>Behavioral</a:t>
            </a:r>
          </a:p>
          <a:p>
            <a:pPr algn="ctr"/>
            <a:r>
              <a:rPr lang="en-US" dirty="0"/>
              <a:t>Health</a:t>
            </a:r>
          </a:p>
        </p:txBody>
      </p:sp>
      <p:sp>
        <p:nvSpPr>
          <p:cNvPr id="2055" name="TextBox 2054">
            <a:extLst>
              <a:ext uri="{FF2B5EF4-FFF2-40B4-BE49-F238E27FC236}">
                <a16:creationId xmlns:a16="http://schemas.microsoft.com/office/drawing/2014/main" id="{916B6305-220B-7B1F-6EEF-199A27187EAF}"/>
              </a:ext>
            </a:extLst>
          </p:cNvPr>
          <p:cNvSpPr txBox="1"/>
          <p:nvPr/>
        </p:nvSpPr>
        <p:spPr>
          <a:xfrm>
            <a:off x="6684348" y="4773581"/>
            <a:ext cx="1210588" cy="369332"/>
          </a:xfrm>
          <a:prstGeom prst="rect">
            <a:avLst/>
          </a:prstGeom>
          <a:noFill/>
        </p:spPr>
        <p:txBody>
          <a:bodyPr wrap="none" rtlCol="0">
            <a:spAutoFit/>
          </a:bodyPr>
          <a:lstStyle/>
          <a:p>
            <a:r>
              <a:rPr lang="en-US" dirty="0"/>
              <a:t>Education</a:t>
            </a:r>
          </a:p>
        </p:txBody>
      </p:sp>
    </p:spTree>
    <p:extLst>
      <p:ext uri="{BB962C8B-B14F-4D97-AF65-F5344CB8AC3E}">
        <p14:creationId xmlns:p14="http://schemas.microsoft.com/office/powerpoint/2010/main" val="230786706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C0DFB1B5-5238-06DA-9800-FD02945A5335}"/>
              </a:ext>
            </a:extLst>
          </p:cNvPr>
          <p:cNvSpPr>
            <a:spLocks noGrp="1"/>
          </p:cNvSpPr>
          <p:nvPr>
            <p:ph type="dt" sz="half" idx="10"/>
          </p:nvPr>
        </p:nvSpPr>
        <p:spPr/>
        <p:txBody>
          <a:bodyPr/>
          <a:lstStyle/>
          <a:p>
            <a:pPr>
              <a:defRPr/>
            </a:pPr>
            <a:fld id="{5D3DA26C-6B63-49B3-AD9F-F13B143260BF}" type="datetime1">
              <a:rPr lang="en-US" smtClean="0"/>
              <a:t>3/8/2024</a:t>
            </a:fld>
            <a:endParaRPr lang="en-US" dirty="0"/>
          </a:p>
        </p:txBody>
      </p:sp>
      <p:sp>
        <p:nvSpPr>
          <p:cNvPr id="3" name="Slide Number Placeholder 2">
            <a:extLst>
              <a:ext uri="{FF2B5EF4-FFF2-40B4-BE49-F238E27FC236}">
                <a16:creationId xmlns:a16="http://schemas.microsoft.com/office/drawing/2014/main" id="{8A8719DA-6BD6-F8AF-5AD2-EB67A56451BE}"/>
              </a:ext>
            </a:extLst>
          </p:cNvPr>
          <p:cNvSpPr>
            <a:spLocks noGrp="1"/>
          </p:cNvSpPr>
          <p:nvPr>
            <p:ph type="sldNum" sz="quarter" idx="12"/>
          </p:nvPr>
        </p:nvSpPr>
        <p:spPr/>
        <p:txBody>
          <a:bodyPr/>
          <a:lstStyle/>
          <a:p>
            <a:pPr>
              <a:defRPr/>
            </a:pPr>
            <a:fld id="{9C10EB89-1475-4332-AC66-2657F847E4F2}" type="slidenum">
              <a:rPr lang="en-US" smtClean="0"/>
              <a:pPr>
                <a:defRPr/>
              </a:pPr>
              <a:t>21</a:t>
            </a:fld>
            <a:endParaRPr lang="en-US" dirty="0"/>
          </a:p>
        </p:txBody>
      </p:sp>
      <p:sp>
        <p:nvSpPr>
          <p:cNvPr id="4" name="Content Placeholder 3">
            <a:extLst>
              <a:ext uri="{FF2B5EF4-FFF2-40B4-BE49-F238E27FC236}">
                <a16:creationId xmlns:a16="http://schemas.microsoft.com/office/drawing/2014/main" id="{0B428F62-420A-7864-FCB6-4E01714B3A9F}"/>
              </a:ext>
            </a:extLst>
          </p:cNvPr>
          <p:cNvSpPr>
            <a:spLocks noGrp="1"/>
          </p:cNvSpPr>
          <p:nvPr>
            <p:ph sz="quarter" idx="13"/>
          </p:nvPr>
        </p:nvSpPr>
        <p:spPr/>
        <p:txBody>
          <a:bodyPr/>
          <a:lstStyle/>
          <a:p>
            <a:r>
              <a:rPr lang="en-US" dirty="0"/>
              <a:t>Physical Needs</a:t>
            </a:r>
          </a:p>
          <a:p>
            <a:pPr lvl="1"/>
            <a:r>
              <a:rPr lang="en-US" dirty="0"/>
              <a:t>The federal and state statutes suggest the importance of medical examinations for alleged sexual abused victims, within 72 hours, to address immediate medical concerns. </a:t>
            </a:r>
          </a:p>
          <a:p>
            <a:pPr lvl="1"/>
            <a:r>
              <a:rPr lang="en-US" dirty="0"/>
              <a:t>Examination should be conducted by a specialized child sexual abuse medical examiner or a Sexual Assault Nurse Examiner (SANE)</a:t>
            </a:r>
          </a:p>
          <a:p>
            <a:pPr lvl="2"/>
            <a:r>
              <a:rPr lang="en-US" dirty="0"/>
              <a:t>Address medical issues</a:t>
            </a:r>
          </a:p>
          <a:p>
            <a:pPr lvl="2"/>
            <a:r>
              <a:rPr lang="en-US" dirty="0"/>
              <a:t>Evaluate for chronic or untreated medical conditions</a:t>
            </a:r>
          </a:p>
          <a:p>
            <a:pPr lvl="2"/>
            <a:r>
              <a:rPr lang="en-US" dirty="0"/>
              <a:t>Documentation of any acute or past injuries</a:t>
            </a:r>
          </a:p>
          <a:p>
            <a:pPr lvl="2"/>
            <a:r>
              <a:rPr lang="en-US" dirty="0"/>
              <a:t>Testing and treating sexually transmitted infections (STI)</a:t>
            </a:r>
          </a:p>
          <a:p>
            <a:pPr lvl="2"/>
            <a:r>
              <a:rPr lang="en-US" dirty="0"/>
              <a:t>Potentially obtaining a sexual assault kit </a:t>
            </a:r>
          </a:p>
          <a:p>
            <a:pPr lvl="2"/>
            <a:endParaRPr lang="en-US" dirty="0"/>
          </a:p>
          <a:p>
            <a:endParaRPr lang="en-US" dirty="0"/>
          </a:p>
        </p:txBody>
      </p:sp>
      <p:sp>
        <p:nvSpPr>
          <p:cNvPr id="5" name="Title 4">
            <a:extLst>
              <a:ext uri="{FF2B5EF4-FFF2-40B4-BE49-F238E27FC236}">
                <a16:creationId xmlns:a16="http://schemas.microsoft.com/office/drawing/2014/main" id="{80ED6A01-25E0-E91D-FC07-6039C8E6D069}"/>
              </a:ext>
            </a:extLst>
          </p:cNvPr>
          <p:cNvSpPr>
            <a:spLocks noGrp="1"/>
          </p:cNvSpPr>
          <p:nvPr>
            <p:ph type="title"/>
          </p:nvPr>
        </p:nvSpPr>
        <p:spPr>
          <a:xfrm>
            <a:off x="457200" y="460374"/>
            <a:ext cx="5410200" cy="454026"/>
          </a:xfrm>
        </p:spPr>
        <p:txBody>
          <a:bodyPr/>
          <a:lstStyle/>
          <a:p>
            <a:r>
              <a:rPr lang="en-US" sz="2300" dirty="0"/>
              <a:t>Youth’s Physical Needs</a:t>
            </a:r>
            <a:br>
              <a:rPr lang="en-US" sz="2800" dirty="0"/>
            </a:br>
            <a:endParaRPr lang="en-US" dirty="0"/>
          </a:p>
        </p:txBody>
      </p:sp>
    </p:spTree>
    <p:extLst>
      <p:ext uri="{BB962C8B-B14F-4D97-AF65-F5344CB8AC3E}">
        <p14:creationId xmlns:p14="http://schemas.microsoft.com/office/powerpoint/2010/main" val="355296272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358D40C1-E909-334D-ACF1-F98A0BBE76D6}"/>
              </a:ext>
            </a:extLst>
          </p:cNvPr>
          <p:cNvSpPr>
            <a:spLocks noGrp="1"/>
          </p:cNvSpPr>
          <p:nvPr>
            <p:ph type="dt" sz="half" idx="10"/>
          </p:nvPr>
        </p:nvSpPr>
        <p:spPr/>
        <p:txBody>
          <a:bodyPr/>
          <a:lstStyle/>
          <a:p>
            <a:pPr>
              <a:defRPr/>
            </a:pPr>
            <a:fld id="{5D3DA26C-6B63-49B3-AD9F-F13B143260BF}" type="datetime1">
              <a:rPr lang="en-US" smtClean="0"/>
              <a:t>3/8/2024</a:t>
            </a:fld>
            <a:endParaRPr lang="en-US" dirty="0"/>
          </a:p>
        </p:txBody>
      </p:sp>
      <p:sp>
        <p:nvSpPr>
          <p:cNvPr id="3" name="Slide Number Placeholder 2">
            <a:extLst>
              <a:ext uri="{FF2B5EF4-FFF2-40B4-BE49-F238E27FC236}">
                <a16:creationId xmlns:a16="http://schemas.microsoft.com/office/drawing/2014/main" id="{18C5CCD2-5603-DB53-B295-561EA4E99367}"/>
              </a:ext>
            </a:extLst>
          </p:cNvPr>
          <p:cNvSpPr>
            <a:spLocks noGrp="1"/>
          </p:cNvSpPr>
          <p:nvPr>
            <p:ph type="sldNum" sz="quarter" idx="12"/>
          </p:nvPr>
        </p:nvSpPr>
        <p:spPr/>
        <p:txBody>
          <a:bodyPr/>
          <a:lstStyle/>
          <a:p>
            <a:pPr>
              <a:defRPr/>
            </a:pPr>
            <a:fld id="{9C10EB89-1475-4332-AC66-2657F847E4F2}" type="slidenum">
              <a:rPr lang="en-US" smtClean="0"/>
              <a:pPr>
                <a:defRPr/>
              </a:pPr>
              <a:t>22</a:t>
            </a:fld>
            <a:endParaRPr lang="en-US" dirty="0"/>
          </a:p>
        </p:txBody>
      </p:sp>
      <p:sp>
        <p:nvSpPr>
          <p:cNvPr id="4" name="Content Placeholder 3">
            <a:extLst>
              <a:ext uri="{FF2B5EF4-FFF2-40B4-BE49-F238E27FC236}">
                <a16:creationId xmlns:a16="http://schemas.microsoft.com/office/drawing/2014/main" id="{57EBEACF-7DDD-D3F2-D8EF-D69952B6493C}"/>
              </a:ext>
            </a:extLst>
          </p:cNvPr>
          <p:cNvSpPr>
            <a:spLocks noGrp="1"/>
          </p:cNvSpPr>
          <p:nvPr>
            <p:ph sz="quarter" idx="13"/>
          </p:nvPr>
        </p:nvSpPr>
        <p:spPr/>
        <p:txBody>
          <a:bodyPr/>
          <a:lstStyle/>
          <a:p>
            <a:r>
              <a:rPr lang="en-US" dirty="0"/>
              <a:t>Mental Health Needs</a:t>
            </a:r>
          </a:p>
          <a:p>
            <a:pPr lvl="1"/>
            <a:r>
              <a:rPr lang="en-US" dirty="0"/>
              <a:t>The child victims are considered victims of rape and sexual assault</a:t>
            </a:r>
          </a:p>
          <a:p>
            <a:pPr lvl="1"/>
            <a:r>
              <a:rPr lang="en-US" dirty="0"/>
              <a:t>Once identified as a child victim of human trafficking they should receive a mental health examination as soon as possible</a:t>
            </a:r>
          </a:p>
          <a:p>
            <a:pPr lvl="1"/>
            <a:r>
              <a:rPr lang="en-US" dirty="0"/>
              <a:t>The child victim has gone through significant trauma and the treatment provided should address those trauma factors such as trauma-focused cognitive behavioral therapy. </a:t>
            </a:r>
          </a:p>
          <a:p>
            <a:pPr lvl="1"/>
            <a:r>
              <a:rPr lang="en-US" dirty="0"/>
              <a:t>The child victim possibly could not recognize or understand that they have been victimized. </a:t>
            </a:r>
          </a:p>
          <a:p>
            <a:endParaRPr lang="en-US" dirty="0"/>
          </a:p>
        </p:txBody>
      </p:sp>
      <p:sp>
        <p:nvSpPr>
          <p:cNvPr id="5" name="Title 4">
            <a:extLst>
              <a:ext uri="{FF2B5EF4-FFF2-40B4-BE49-F238E27FC236}">
                <a16:creationId xmlns:a16="http://schemas.microsoft.com/office/drawing/2014/main" id="{C1DBB3C5-E3F0-1878-5C89-26C66F3E7E44}"/>
              </a:ext>
            </a:extLst>
          </p:cNvPr>
          <p:cNvSpPr>
            <a:spLocks noGrp="1"/>
          </p:cNvSpPr>
          <p:nvPr>
            <p:ph type="title"/>
          </p:nvPr>
        </p:nvSpPr>
        <p:spPr/>
        <p:txBody>
          <a:bodyPr/>
          <a:lstStyle/>
          <a:p>
            <a:r>
              <a:rPr lang="en-US" sz="2300" dirty="0"/>
              <a:t>Youth’s Mental Health Needs</a:t>
            </a:r>
          </a:p>
        </p:txBody>
      </p:sp>
    </p:spTree>
    <p:extLst>
      <p:ext uri="{BB962C8B-B14F-4D97-AF65-F5344CB8AC3E}">
        <p14:creationId xmlns:p14="http://schemas.microsoft.com/office/powerpoint/2010/main" val="56517365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0BC127CA-505D-231F-ED8D-2825DB5B3E60}"/>
              </a:ext>
            </a:extLst>
          </p:cNvPr>
          <p:cNvSpPr>
            <a:spLocks noGrp="1"/>
          </p:cNvSpPr>
          <p:nvPr>
            <p:ph type="dt" sz="half" idx="10"/>
          </p:nvPr>
        </p:nvSpPr>
        <p:spPr/>
        <p:txBody>
          <a:bodyPr/>
          <a:lstStyle/>
          <a:p>
            <a:pPr>
              <a:defRPr/>
            </a:pPr>
            <a:fld id="{5D3DA26C-6B63-49B3-AD9F-F13B143260BF}" type="datetime1">
              <a:rPr lang="en-US" smtClean="0"/>
              <a:t>3/8/2024</a:t>
            </a:fld>
            <a:endParaRPr lang="en-US" dirty="0"/>
          </a:p>
        </p:txBody>
      </p:sp>
      <p:sp>
        <p:nvSpPr>
          <p:cNvPr id="3" name="Slide Number Placeholder 2">
            <a:extLst>
              <a:ext uri="{FF2B5EF4-FFF2-40B4-BE49-F238E27FC236}">
                <a16:creationId xmlns:a16="http://schemas.microsoft.com/office/drawing/2014/main" id="{93C17CE9-218F-0BA3-F9B6-3E845717111A}"/>
              </a:ext>
            </a:extLst>
          </p:cNvPr>
          <p:cNvSpPr>
            <a:spLocks noGrp="1"/>
          </p:cNvSpPr>
          <p:nvPr>
            <p:ph type="sldNum" sz="quarter" idx="12"/>
          </p:nvPr>
        </p:nvSpPr>
        <p:spPr/>
        <p:txBody>
          <a:bodyPr/>
          <a:lstStyle/>
          <a:p>
            <a:pPr>
              <a:defRPr/>
            </a:pPr>
            <a:fld id="{9C10EB89-1475-4332-AC66-2657F847E4F2}" type="slidenum">
              <a:rPr lang="en-US" smtClean="0"/>
              <a:pPr>
                <a:defRPr/>
              </a:pPr>
              <a:t>23</a:t>
            </a:fld>
            <a:endParaRPr lang="en-US" dirty="0"/>
          </a:p>
        </p:txBody>
      </p:sp>
      <p:sp>
        <p:nvSpPr>
          <p:cNvPr id="4" name="Content Placeholder 3">
            <a:extLst>
              <a:ext uri="{FF2B5EF4-FFF2-40B4-BE49-F238E27FC236}">
                <a16:creationId xmlns:a16="http://schemas.microsoft.com/office/drawing/2014/main" id="{737FEA95-548F-1D96-82AF-98B3A299EEF5}"/>
              </a:ext>
            </a:extLst>
          </p:cNvPr>
          <p:cNvSpPr>
            <a:spLocks noGrp="1"/>
          </p:cNvSpPr>
          <p:nvPr>
            <p:ph sz="quarter" idx="13"/>
          </p:nvPr>
        </p:nvSpPr>
        <p:spPr/>
        <p:txBody>
          <a:bodyPr/>
          <a:lstStyle/>
          <a:p>
            <a:r>
              <a:rPr lang="en-US" sz="2100" dirty="0"/>
              <a:t>CCYAs need to make efforts to maintain the child victim in their own home while providing resources to ensure the safety of the child. </a:t>
            </a:r>
          </a:p>
          <a:p>
            <a:r>
              <a:rPr lang="en-US" sz="2100" dirty="0"/>
              <a:t>A multi-disciplinary approach to service planning to include the child victim if deemed appropriate.</a:t>
            </a:r>
          </a:p>
          <a:p>
            <a:r>
              <a:rPr lang="en-US" sz="2100" dirty="0"/>
              <a:t>CCYAs are to provide stable housing, access to a quality education, and treatment, may it be trauma therapy or medical treatment or drug and alcohol treatment. </a:t>
            </a:r>
          </a:p>
          <a:p>
            <a:r>
              <a:rPr lang="en-US" sz="2100" dirty="0"/>
              <a:t>Some child victims may need to be placed into a more secure setting for their own personal safety as the traffickers may be willing to do anything to get back their “property” </a:t>
            </a:r>
          </a:p>
          <a:p>
            <a:r>
              <a:rPr lang="en-US" sz="2100" dirty="0"/>
              <a:t>Specialized settings group home placements do provide a higher level of security, and trauma-informed care including treatment </a:t>
            </a:r>
          </a:p>
          <a:p>
            <a:endParaRPr lang="en-US" dirty="0"/>
          </a:p>
        </p:txBody>
      </p:sp>
      <p:sp>
        <p:nvSpPr>
          <p:cNvPr id="5" name="Title 4">
            <a:extLst>
              <a:ext uri="{FF2B5EF4-FFF2-40B4-BE49-F238E27FC236}">
                <a16:creationId xmlns:a16="http://schemas.microsoft.com/office/drawing/2014/main" id="{30039B49-AC5D-F0B1-5AD5-1B36FA37504A}"/>
              </a:ext>
            </a:extLst>
          </p:cNvPr>
          <p:cNvSpPr>
            <a:spLocks noGrp="1"/>
          </p:cNvSpPr>
          <p:nvPr>
            <p:ph type="title"/>
          </p:nvPr>
        </p:nvSpPr>
        <p:spPr/>
        <p:txBody>
          <a:bodyPr/>
          <a:lstStyle/>
          <a:p>
            <a:r>
              <a:rPr lang="en-US" sz="2400" dirty="0"/>
              <a:t>Placement, Treatment and Services</a:t>
            </a:r>
          </a:p>
        </p:txBody>
      </p:sp>
    </p:spTree>
    <p:extLst>
      <p:ext uri="{BB962C8B-B14F-4D97-AF65-F5344CB8AC3E}">
        <p14:creationId xmlns:p14="http://schemas.microsoft.com/office/powerpoint/2010/main" val="426656939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F22B150E-DFA2-B0AD-4F9A-CF85AAC80104}"/>
              </a:ext>
            </a:extLst>
          </p:cNvPr>
          <p:cNvSpPr>
            <a:spLocks noGrp="1"/>
          </p:cNvSpPr>
          <p:nvPr>
            <p:ph type="dt" sz="half" idx="10"/>
          </p:nvPr>
        </p:nvSpPr>
        <p:spPr/>
        <p:txBody>
          <a:bodyPr/>
          <a:lstStyle/>
          <a:p>
            <a:pPr>
              <a:defRPr/>
            </a:pPr>
            <a:fld id="{5D3DA26C-6B63-49B3-AD9F-F13B143260BF}" type="datetime1">
              <a:rPr lang="en-US" smtClean="0"/>
              <a:t>3/8/2024</a:t>
            </a:fld>
            <a:endParaRPr lang="en-US" dirty="0"/>
          </a:p>
        </p:txBody>
      </p:sp>
      <p:sp>
        <p:nvSpPr>
          <p:cNvPr id="3" name="Slide Number Placeholder 2">
            <a:extLst>
              <a:ext uri="{FF2B5EF4-FFF2-40B4-BE49-F238E27FC236}">
                <a16:creationId xmlns:a16="http://schemas.microsoft.com/office/drawing/2014/main" id="{04C1B5DB-DAED-8A07-EF48-453CFB6E6F8A}"/>
              </a:ext>
            </a:extLst>
          </p:cNvPr>
          <p:cNvSpPr>
            <a:spLocks noGrp="1"/>
          </p:cNvSpPr>
          <p:nvPr>
            <p:ph type="sldNum" sz="quarter" idx="12"/>
          </p:nvPr>
        </p:nvSpPr>
        <p:spPr/>
        <p:txBody>
          <a:bodyPr/>
          <a:lstStyle/>
          <a:p>
            <a:pPr>
              <a:defRPr/>
            </a:pPr>
            <a:fld id="{9C10EB89-1475-4332-AC66-2657F847E4F2}" type="slidenum">
              <a:rPr lang="en-US" smtClean="0"/>
              <a:pPr>
                <a:defRPr/>
              </a:pPr>
              <a:t>24</a:t>
            </a:fld>
            <a:endParaRPr lang="en-US" dirty="0"/>
          </a:p>
        </p:txBody>
      </p:sp>
      <p:sp>
        <p:nvSpPr>
          <p:cNvPr id="4" name="Content Placeholder 3">
            <a:extLst>
              <a:ext uri="{FF2B5EF4-FFF2-40B4-BE49-F238E27FC236}">
                <a16:creationId xmlns:a16="http://schemas.microsoft.com/office/drawing/2014/main" id="{DF692AC9-5867-B61C-A57E-E18F790CDE63}"/>
              </a:ext>
            </a:extLst>
          </p:cNvPr>
          <p:cNvSpPr>
            <a:spLocks noGrp="1"/>
          </p:cNvSpPr>
          <p:nvPr>
            <p:ph sz="quarter" idx="13"/>
          </p:nvPr>
        </p:nvSpPr>
        <p:spPr/>
        <p:txBody>
          <a:bodyPr/>
          <a:lstStyle/>
          <a:p>
            <a:r>
              <a:rPr lang="en-US" dirty="0"/>
              <a:t>The Attorney General and County District Attorneys through legislation changes can institute criminal proceedings in the same case without the concern for jurisdiction. </a:t>
            </a:r>
          </a:p>
          <a:p>
            <a:r>
              <a:rPr lang="en-US" dirty="0"/>
              <a:t>Our CCYAs will need to collaborate with the various law enforcement entities to assure timely initiation of the investigation into allegations of human trafficking. </a:t>
            </a:r>
          </a:p>
          <a:p>
            <a:r>
              <a:rPr lang="en-US" dirty="0"/>
              <a:t>Important to immediately notify local law enforcement whenever there is an allegation of human trafficking even prior to making your immediate or 24-hour safety check. </a:t>
            </a:r>
          </a:p>
          <a:p>
            <a:endParaRPr lang="en-US" dirty="0"/>
          </a:p>
        </p:txBody>
      </p:sp>
      <p:sp>
        <p:nvSpPr>
          <p:cNvPr id="5" name="Title 4">
            <a:extLst>
              <a:ext uri="{FF2B5EF4-FFF2-40B4-BE49-F238E27FC236}">
                <a16:creationId xmlns:a16="http://schemas.microsoft.com/office/drawing/2014/main" id="{9D1416BF-B765-DA0D-BD65-037E1FE8FE77}"/>
              </a:ext>
            </a:extLst>
          </p:cNvPr>
          <p:cNvSpPr>
            <a:spLocks noGrp="1"/>
          </p:cNvSpPr>
          <p:nvPr>
            <p:ph type="title"/>
          </p:nvPr>
        </p:nvSpPr>
        <p:spPr/>
        <p:txBody>
          <a:bodyPr/>
          <a:lstStyle/>
          <a:p>
            <a:r>
              <a:rPr lang="en-US" dirty="0"/>
              <a:t>Concurrent Jurisdiction</a:t>
            </a:r>
            <a:br>
              <a:rPr lang="en-US" dirty="0"/>
            </a:br>
            <a:endParaRPr lang="en-US" dirty="0"/>
          </a:p>
        </p:txBody>
      </p:sp>
    </p:spTree>
    <p:extLst>
      <p:ext uri="{BB962C8B-B14F-4D97-AF65-F5344CB8AC3E}">
        <p14:creationId xmlns:p14="http://schemas.microsoft.com/office/powerpoint/2010/main" val="78379227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C2412B02-6D71-C3A4-6E43-CE94AC71AB15}"/>
              </a:ext>
            </a:extLst>
          </p:cNvPr>
          <p:cNvSpPr>
            <a:spLocks noGrp="1"/>
          </p:cNvSpPr>
          <p:nvPr>
            <p:ph type="dt" sz="half" idx="10"/>
          </p:nvPr>
        </p:nvSpPr>
        <p:spPr/>
        <p:txBody>
          <a:bodyPr/>
          <a:lstStyle/>
          <a:p>
            <a:pPr>
              <a:defRPr/>
            </a:pPr>
            <a:fld id="{5D3DA26C-6B63-49B3-AD9F-F13B143260BF}" type="datetime1">
              <a:rPr lang="en-US" smtClean="0"/>
              <a:t>3/8/2024</a:t>
            </a:fld>
            <a:endParaRPr lang="en-US" dirty="0"/>
          </a:p>
        </p:txBody>
      </p:sp>
      <p:sp>
        <p:nvSpPr>
          <p:cNvPr id="3" name="Slide Number Placeholder 2">
            <a:extLst>
              <a:ext uri="{FF2B5EF4-FFF2-40B4-BE49-F238E27FC236}">
                <a16:creationId xmlns:a16="http://schemas.microsoft.com/office/drawing/2014/main" id="{A947C75D-F2D5-29B2-C2E3-328FB36B8F14}"/>
              </a:ext>
            </a:extLst>
          </p:cNvPr>
          <p:cNvSpPr>
            <a:spLocks noGrp="1"/>
          </p:cNvSpPr>
          <p:nvPr>
            <p:ph type="sldNum" sz="quarter" idx="12"/>
          </p:nvPr>
        </p:nvSpPr>
        <p:spPr/>
        <p:txBody>
          <a:bodyPr/>
          <a:lstStyle/>
          <a:p>
            <a:pPr>
              <a:defRPr/>
            </a:pPr>
            <a:fld id="{9C10EB89-1475-4332-AC66-2657F847E4F2}" type="slidenum">
              <a:rPr lang="en-US" smtClean="0"/>
              <a:pPr>
                <a:defRPr/>
              </a:pPr>
              <a:t>25</a:t>
            </a:fld>
            <a:endParaRPr lang="en-US" dirty="0"/>
          </a:p>
        </p:txBody>
      </p:sp>
      <p:sp>
        <p:nvSpPr>
          <p:cNvPr id="4" name="Content Placeholder 3">
            <a:extLst>
              <a:ext uri="{FF2B5EF4-FFF2-40B4-BE49-F238E27FC236}">
                <a16:creationId xmlns:a16="http://schemas.microsoft.com/office/drawing/2014/main" id="{2B1C4B08-5BDD-CCC5-CC03-7C09ADBA7CBD}"/>
              </a:ext>
            </a:extLst>
          </p:cNvPr>
          <p:cNvSpPr>
            <a:spLocks noGrp="1"/>
          </p:cNvSpPr>
          <p:nvPr>
            <p:ph sz="quarter" idx="13"/>
          </p:nvPr>
        </p:nvSpPr>
        <p:spPr/>
        <p:txBody>
          <a:bodyPr/>
          <a:lstStyle/>
          <a:p>
            <a:r>
              <a:rPr lang="en-US" dirty="0"/>
              <a:t>If a child victim commits a delinquent offense due to being sexually exploited or one associated with being human trafficked, the case should be referred to CCYA for dependency consideration. </a:t>
            </a:r>
          </a:p>
          <a:p>
            <a:r>
              <a:rPr lang="en-US" dirty="0">
                <a:highlight>
                  <a:srgbClr val="FFFFFF"/>
                </a:highlight>
              </a:rPr>
              <a:t>However, if while </a:t>
            </a:r>
            <a:r>
              <a:rPr lang="en-US" dirty="0"/>
              <a:t>reviewing the dependency petition the child victim’s treatment services are unsuccessful due to the child victim’s behavior, the CCYA can make the decision to have the child’s case referred to juvenile probation department or the district attorney’s office for consideration for delinquency proceedings. </a:t>
            </a:r>
          </a:p>
          <a:p>
            <a:endParaRPr lang="en-US" dirty="0"/>
          </a:p>
        </p:txBody>
      </p:sp>
      <p:sp>
        <p:nvSpPr>
          <p:cNvPr id="5" name="Title 4">
            <a:extLst>
              <a:ext uri="{FF2B5EF4-FFF2-40B4-BE49-F238E27FC236}">
                <a16:creationId xmlns:a16="http://schemas.microsoft.com/office/drawing/2014/main" id="{7A453A76-0CBF-B166-66AA-9C021AE0BBD9}"/>
              </a:ext>
            </a:extLst>
          </p:cNvPr>
          <p:cNvSpPr>
            <a:spLocks noGrp="1"/>
          </p:cNvSpPr>
          <p:nvPr>
            <p:ph type="title"/>
          </p:nvPr>
        </p:nvSpPr>
        <p:spPr/>
        <p:txBody>
          <a:bodyPr/>
          <a:lstStyle/>
          <a:p>
            <a:r>
              <a:rPr lang="en-US" dirty="0"/>
              <a:t>Dependency, Not Delinquency</a:t>
            </a:r>
            <a:br>
              <a:rPr lang="en-US" dirty="0"/>
            </a:br>
            <a:endParaRPr lang="en-US" dirty="0"/>
          </a:p>
        </p:txBody>
      </p:sp>
    </p:spTree>
    <p:extLst>
      <p:ext uri="{BB962C8B-B14F-4D97-AF65-F5344CB8AC3E}">
        <p14:creationId xmlns:p14="http://schemas.microsoft.com/office/powerpoint/2010/main" val="1246999170"/>
      </p:ext>
    </p:extLst>
  </p:cSld>
  <p:clrMapOvr>
    <a:masterClrMapping/>
  </p:clrMapOvr>
  <p:extLst>
    <p:ext uri="{6950BFC3-D8DA-4A85-94F7-54DA5524770B}">
      <p188:commentRel xmlns:p188="http://schemas.microsoft.com/office/powerpoint/2018/8/main" r:id="rId3"/>
    </p:ext>
  </p:extLs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9805CFC-8B7E-3CD2-CA20-CA88978E285B}"/>
              </a:ext>
            </a:extLst>
          </p:cNvPr>
          <p:cNvSpPr>
            <a:spLocks noGrp="1"/>
          </p:cNvSpPr>
          <p:nvPr>
            <p:ph type="dt" sz="half" idx="10"/>
          </p:nvPr>
        </p:nvSpPr>
        <p:spPr/>
        <p:txBody>
          <a:bodyPr/>
          <a:lstStyle/>
          <a:p>
            <a:pPr>
              <a:defRPr/>
            </a:pPr>
            <a:fld id="{5D3DA26C-6B63-49B3-AD9F-F13B143260BF}" type="datetime1">
              <a:rPr lang="en-US" smtClean="0"/>
              <a:t>3/8/2024</a:t>
            </a:fld>
            <a:endParaRPr lang="en-US" dirty="0"/>
          </a:p>
        </p:txBody>
      </p:sp>
      <p:sp>
        <p:nvSpPr>
          <p:cNvPr id="3" name="Slide Number Placeholder 2">
            <a:extLst>
              <a:ext uri="{FF2B5EF4-FFF2-40B4-BE49-F238E27FC236}">
                <a16:creationId xmlns:a16="http://schemas.microsoft.com/office/drawing/2014/main" id="{5CAF9710-7D28-1795-C1CB-1250CC23AF9F}"/>
              </a:ext>
            </a:extLst>
          </p:cNvPr>
          <p:cNvSpPr>
            <a:spLocks noGrp="1"/>
          </p:cNvSpPr>
          <p:nvPr>
            <p:ph type="sldNum" sz="quarter" idx="12"/>
          </p:nvPr>
        </p:nvSpPr>
        <p:spPr/>
        <p:txBody>
          <a:bodyPr/>
          <a:lstStyle/>
          <a:p>
            <a:pPr>
              <a:defRPr/>
            </a:pPr>
            <a:fld id="{9C10EB89-1475-4332-AC66-2657F847E4F2}" type="slidenum">
              <a:rPr lang="en-US" smtClean="0"/>
              <a:pPr>
                <a:defRPr/>
              </a:pPr>
              <a:t>26</a:t>
            </a:fld>
            <a:endParaRPr lang="en-US" dirty="0"/>
          </a:p>
        </p:txBody>
      </p:sp>
      <p:sp>
        <p:nvSpPr>
          <p:cNvPr id="4" name="Content Placeholder 3">
            <a:extLst>
              <a:ext uri="{FF2B5EF4-FFF2-40B4-BE49-F238E27FC236}">
                <a16:creationId xmlns:a16="http://schemas.microsoft.com/office/drawing/2014/main" id="{40E93A19-703D-A75C-AC27-A2B732F5FB12}"/>
              </a:ext>
            </a:extLst>
          </p:cNvPr>
          <p:cNvSpPr>
            <a:spLocks noGrp="1"/>
          </p:cNvSpPr>
          <p:nvPr>
            <p:ph sz="quarter" idx="13"/>
          </p:nvPr>
        </p:nvSpPr>
        <p:spPr>
          <a:xfrm>
            <a:off x="457200" y="1143000"/>
            <a:ext cx="8153400" cy="4953000"/>
          </a:xfrm>
        </p:spPr>
        <p:txBody>
          <a:bodyPr/>
          <a:lstStyle/>
          <a:p>
            <a:pPr marL="0" indent="0">
              <a:buNone/>
            </a:pPr>
            <a:r>
              <a:rPr lang="en-US" sz="2000" b="1" dirty="0">
                <a:effectLst/>
                <a:latin typeface="Calibri" panose="020F0502020204030204" pitchFamily="34" charset="0"/>
                <a:ea typeface="Calibri" panose="020F0502020204030204" pitchFamily="34" charset="0"/>
                <a:cs typeface="Times New Roman" panose="02020603050405020304" pitchFamily="18" charset="0"/>
              </a:rPr>
              <a:t>When a child under 21 years of age, known to the CCYA is missing from their residence or abducted</a:t>
            </a:r>
          </a:p>
          <a:p>
            <a:pPr marL="0" indent="0">
              <a:buNone/>
            </a:pPr>
            <a:endParaRPr lang="en-US" sz="900" b="1" dirty="0">
              <a:solidFill>
                <a:schemeClr val="accent4"/>
              </a:solidFill>
              <a:effectLst/>
              <a:latin typeface="Calibri" panose="020F0502020204030204" pitchFamily="34" charset="0"/>
              <a:ea typeface="Calibri" panose="020F0502020204030204" pitchFamily="34" charset="0"/>
              <a:cs typeface="Times New Roman" panose="02020603050405020304" pitchFamily="18" charset="0"/>
            </a:endParaRPr>
          </a:p>
          <a:p>
            <a:pPr marL="0" indent="0">
              <a:spcBef>
                <a:spcPts val="0"/>
              </a:spcBef>
              <a:spcAft>
                <a:spcPts val="0"/>
              </a:spcAft>
              <a:buNone/>
            </a:pPr>
            <a:r>
              <a:rPr lang="en-US" sz="2800" dirty="0">
                <a:solidFill>
                  <a:schemeClr val="accent4"/>
                </a:solidFill>
                <a:effectLst/>
                <a:latin typeface="Calibri" panose="020F0502020204030204" pitchFamily="34" charset="0"/>
                <a:ea typeface="Calibri" panose="020F0502020204030204" pitchFamily="34" charset="0"/>
                <a:cs typeface="Times New Roman" panose="02020603050405020304" pitchFamily="18" charset="0"/>
              </a:rPr>
              <a:t>As soon as practicable </a:t>
            </a:r>
          </a:p>
          <a:p>
            <a:pPr marL="0" indent="0">
              <a:spcBef>
                <a:spcPts val="0"/>
              </a:spcBef>
              <a:spcAft>
                <a:spcPts val="0"/>
              </a:spcAft>
              <a:buNone/>
            </a:pPr>
            <a:r>
              <a:rPr lang="en-US" sz="2000" dirty="0">
                <a:effectLst/>
                <a:latin typeface="Calibri" panose="020F0502020204030204" pitchFamily="34" charset="0"/>
                <a:ea typeface="Calibri" panose="020F0502020204030204" pitchFamily="34" charset="0"/>
                <a:cs typeface="Times New Roman" panose="02020603050405020304" pitchFamily="18" charset="0"/>
              </a:rPr>
              <a:t>(</a:t>
            </a:r>
            <a:r>
              <a:rPr lang="en-US" sz="2000" b="1" dirty="0">
                <a:effectLst/>
                <a:latin typeface="Calibri" panose="020F0502020204030204" pitchFamily="34" charset="0"/>
                <a:ea typeface="Calibri" panose="020F0502020204030204" pitchFamily="34" charset="0"/>
                <a:cs typeface="Times New Roman" panose="02020603050405020304" pitchFamily="18" charset="0"/>
              </a:rPr>
              <a:t>no later than 24 hours</a:t>
            </a:r>
            <a:r>
              <a:rPr lang="en-US" sz="2000" dirty="0">
                <a:effectLst/>
                <a:latin typeface="Calibri" panose="020F0502020204030204" pitchFamily="34" charset="0"/>
                <a:ea typeface="Calibri" panose="020F0502020204030204" pitchFamily="34" charset="0"/>
                <a:cs typeface="Times New Roman" panose="02020603050405020304" pitchFamily="18" charset="0"/>
              </a:rPr>
              <a:t>) the CCYA must:</a:t>
            </a:r>
          </a:p>
          <a:p>
            <a:pPr marL="0">
              <a:spcBef>
                <a:spcPts val="0"/>
              </a:spcBef>
              <a:spcAft>
                <a:spcPts val="0"/>
              </a:spcAft>
            </a:pP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p>
            <a:pPr>
              <a:spcBef>
                <a:spcPts val="0"/>
              </a:spcBef>
              <a:spcAft>
                <a:spcPts val="0"/>
              </a:spcAft>
            </a:pPr>
            <a:r>
              <a:rPr lang="en-US" sz="2000" dirty="0">
                <a:effectLst/>
                <a:latin typeface="Calibri" panose="020F0502020204030204" pitchFamily="34" charset="0"/>
                <a:ea typeface="Calibri" panose="020F0502020204030204" pitchFamily="34" charset="0"/>
                <a:cs typeface="Times New Roman" panose="02020603050405020304" pitchFamily="18" charset="0"/>
              </a:rPr>
              <a:t>Notify law enforcement of necessary information (submit LEO); law enforcement should entered information into the National Crime Information Center (NCIC) database.</a:t>
            </a:r>
          </a:p>
          <a:p>
            <a:pPr>
              <a:spcBef>
                <a:spcPts val="0"/>
              </a:spcBef>
              <a:spcAft>
                <a:spcPts val="0"/>
              </a:spcAft>
            </a:pPr>
            <a:r>
              <a:rPr lang="en-US" sz="2000" dirty="0">
                <a:effectLst/>
                <a:latin typeface="Calibri" panose="020F0502020204030204" pitchFamily="34" charset="0"/>
                <a:ea typeface="Calibri" panose="020F0502020204030204" pitchFamily="34" charset="0"/>
                <a:cs typeface="Times New Roman" panose="02020603050405020304" pitchFamily="18" charset="0"/>
              </a:rPr>
              <a:t>Notify National Center for Missing and Exploited Children (NCMEC) (1-800-843-5678).</a:t>
            </a:r>
            <a:endParaRPr lang="en-US" sz="2000" dirty="0">
              <a:effectLst/>
              <a:latin typeface="Times New Roman" panose="02020603050405020304" pitchFamily="18" charset="0"/>
              <a:ea typeface="Times New Roman" panose="02020603050405020304" pitchFamily="18" charset="0"/>
            </a:endParaRPr>
          </a:p>
          <a:p>
            <a:pPr>
              <a:spcBef>
                <a:spcPts val="0"/>
              </a:spcBef>
              <a:spcAft>
                <a:spcPts val="0"/>
              </a:spcAft>
            </a:pPr>
            <a:r>
              <a:rPr lang="en-US" sz="2000" dirty="0">
                <a:effectLst/>
                <a:latin typeface="Calibri" panose="020F0502020204030204" pitchFamily="34" charset="0"/>
                <a:ea typeface="Calibri" panose="020F0502020204030204" pitchFamily="34" charset="0"/>
                <a:cs typeface="Times New Roman" panose="02020603050405020304" pitchFamily="18" charset="0"/>
              </a:rPr>
              <a:t>Notify the child’s parents</a:t>
            </a:r>
          </a:p>
          <a:p>
            <a:pPr>
              <a:spcBef>
                <a:spcPts val="0"/>
              </a:spcBef>
              <a:spcAft>
                <a:spcPts val="0"/>
              </a:spcAft>
            </a:pPr>
            <a:r>
              <a:rPr lang="en-US" sz="1800" b="1" dirty="0"/>
              <a:t>The CCYA should make ongoing efforts to locate and recover a missing/abducted child (and document those efforts).</a:t>
            </a:r>
          </a:p>
          <a:p>
            <a:pPr>
              <a:spcBef>
                <a:spcPts val="0"/>
              </a:spcBef>
              <a:spcAft>
                <a:spcPts val="0"/>
              </a:spcAft>
            </a:pPr>
            <a:endParaRPr lang="en-US" sz="2000" dirty="0">
              <a:latin typeface="Times New Roman" panose="02020603050405020304" pitchFamily="18" charset="0"/>
              <a:ea typeface="Calibri" panose="020F0502020204030204" pitchFamily="34" charset="0"/>
              <a:cs typeface="Times New Roman" panose="02020603050405020304" pitchFamily="18" charset="0"/>
            </a:endParaRPr>
          </a:p>
          <a:p>
            <a:pPr>
              <a:spcBef>
                <a:spcPts val="0"/>
              </a:spcBef>
              <a:spcAft>
                <a:spcPts val="0"/>
              </a:spcAft>
            </a:pPr>
            <a:endParaRPr lang="en-US" sz="1800" b="1" dirty="0"/>
          </a:p>
        </p:txBody>
      </p:sp>
      <p:sp>
        <p:nvSpPr>
          <p:cNvPr id="5" name="Title 4">
            <a:extLst>
              <a:ext uri="{FF2B5EF4-FFF2-40B4-BE49-F238E27FC236}">
                <a16:creationId xmlns:a16="http://schemas.microsoft.com/office/drawing/2014/main" id="{586EC263-1596-1C2F-0ED4-30907F21D394}"/>
              </a:ext>
            </a:extLst>
          </p:cNvPr>
          <p:cNvSpPr>
            <a:spLocks noGrp="1"/>
          </p:cNvSpPr>
          <p:nvPr>
            <p:ph type="title"/>
          </p:nvPr>
        </p:nvSpPr>
        <p:spPr/>
        <p:txBody>
          <a:bodyPr/>
          <a:lstStyle/>
          <a:p>
            <a:r>
              <a:rPr lang="en-US" dirty="0"/>
              <a:t>Required Action Items - Missing</a:t>
            </a:r>
          </a:p>
        </p:txBody>
      </p:sp>
    </p:spTree>
    <p:extLst>
      <p:ext uri="{BB962C8B-B14F-4D97-AF65-F5344CB8AC3E}">
        <p14:creationId xmlns:p14="http://schemas.microsoft.com/office/powerpoint/2010/main" val="243762870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EB0A19B5-77B0-73FF-768C-383C43E39185}"/>
              </a:ext>
            </a:extLst>
          </p:cNvPr>
          <p:cNvSpPr>
            <a:spLocks noGrp="1"/>
          </p:cNvSpPr>
          <p:nvPr>
            <p:ph type="dt" sz="half" idx="10"/>
          </p:nvPr>
        </p:nvSpPr>
        <p:spPr/>
        <p:txBody>
          <a:bodyPr/>
          <a:lstStyle/>
          <a:p>
            <a:pPr>
              <a:defRPr/>
            </a:pPr>
            <a:fld id="{5D3DA26C-6B63-49B3-AD9F-F13B143260BF}" type="datetime1">
              <a:rPr lang="en-US" smtClean="0"/>
              <a:t>3/8/2024</a:t>
            </a:fld>
            <a:endParaRPr lang="en-US" dirty="0"/>
          </a:p>
        </p:txBody>
      </p:sp>
      <p:sp>
        <p:nvSpPr>
          <p:cNvPr id="3" name="Slide Number Placeholder 2">
            <a:extLst>
              <a:ext uri="{FF2B5EF4-FFF2-40B4-BE49-F238E27FC236}">
                <a16:creationId xmlns:a16="http://schemas.microsoft.com/office/drawing/2014/main" id="{48281EF2-F1FF-E624-A7A0-394BE1A9BAE3}"/>
              </a:ext>
            </a:extLst>
          </p:cNvPr>
          <p:cNvSpPr>
            <a:spLocks noGrp="1"/>
          </p:cNvSpPr>
          <p:nvPr>
            <p:ph type="sldNum" sz="quarter" idx="12"/>
          </p:nvPr>
        </p:nvSpPr>
        <p:spPr/>
        <p:txBody>
          <a:bodyPr/>
          <a:lstStyle/>
          <a:p>
            <a:pPr>
              <a:defRPr/>
            </a:pPr>
            <a:fld id="{9C10EB89-1475-4332-AC66-2657F847E4F2}" type="slidenum">
              <a:rPr lang="en-US" smtClean="0"/>
              <a:pPr>
                <a:defRPr/>
              </a:pPr>
              <a:t>27</a:t>
            </a:fld>
            <a:endParaRPr lang="en-US" dirty="0"/>
          </a:p>
        </p:txBody>
      </p:sp>
      <p:sp>
        <p:nvSpPr>
          <p:cNvPr id="4" name="Content Placeholder 3">
            <a:extLst>
              <a:ext uri="{FF2B5EF4-FFF2-40B4-BE49-F238E27FC236}">
                <a16:creationId xmlns:a16="http://schemas.microsoft.com/office/drawing/2014/main" id="{877C7751-4164-93A5-87EC-759DAFD842F4}"/>
              </a:ext>
            </a:extLst>
          </p:cNvPr>
          <p:cNvSpPr>
            <a:spLocks noGrp="1"/>
          </p:cNvSpPr>
          <p:nvPr>
            <p:ph sz="quarter" idx="13"/>
          </p:nvPr>
        </p:nvSpPr>
        <p:spPr>
          <a:xfrm>
            <a:off x="457200" y="1295400"/>
            <a:ext cx="8153400" cy="4572000"/>
          </a:xfrm>
        </p:spPr>
        <p:txBody>
          <a:bodyPr/>
          <a:lstStyle/>
          <a:p>
            <a:pPr marL="0" marR="0" indent="0">
              <a:spcBef>
                <a:spcPts val="0"/>
              </a:spcBef>
              <a:spcAft>
                <a:spcPts val="0"/>
              </a:spcAft>
              <a:buNone/>
            </a:pPr>
            <a:r>
              <a:rPr lang="en-US" sz="3200" dirty="0">
                <a:solidFill>
                  <a:schemeClr val="accent4"/>
                </a:solidFill>
                <a:latin typeface="Calibri" panose="020F0502020204030204" pitchFamily="34" charset="0"/>
                <a:cs typeface="Times New Roman" panose="02020603050405020304" pitchFamily="18" charset="0"/>
              </a:rPr>
              <a:t>No later than the next business day</a:t>
            </a:r>
          </a:p>
          <a:p>
            <a:pPr marL="0" marR="0" indent="0">
              <a:spcBef>
                <a:spcPts val="0"/>
              </a:spcBef>
              <a:spcAft>
                <a:spcPts val="0"/>
              </a:spcAft>
              <a:buNone/>
            </a:pPr>
            <a:r>
              <a:rPr lang="en-US" sz="2000" dirty="0">
                <a:effectLst/>
                <a:latin typeface="Calibri" panose="020F0502020204030204" pitchFamily="34" charset="0"/>
                <a:ea typeface="Calibri" panose="020F0502020204030204" pitchFamily="34" charset="0"/>
                <a:cs typeface="Times New Roman" panose="02020603050405020304" pitchFamily="18" charset="0"/>
              </a:rPr>
              <a:t>the CCYA must:</a:t>
            </a:r>
          </a:p>
          <a:p>
            <a:pPr marL="0" marR="0" indent="0">
              <a:spcBef>
                <a:spcPts val="0"/>
              </a:spcBef>
              <a:spcAft>
                <a:spcPts val="0"/>
              </a:spcAft>
              <a:buNone/>
            </a:pPr>
            <a:endParaRPr lang="en-US" sz="2000" dirty="0">
              <a:effectLst/>
              <a:latin typeface="Times New Roman" panose="02020603050405020304" pitchFamily="18" charset="0"/>
              <a:ea typeface="Times New Roman" panose="02020603050405020304" pitchFamily="18" charset="0"/>
            </a:endParaRPr>
          </a:p>
          <a:p>
            <a:pPr>
              <a:spcBef>
                <a:spcPts val="0"/>
              </a:spcBef>
              <a:spcAft>
                <a:spcPts val="0"/>
              </a:spcAft>
            </a:pPr>
            <a:r>
              <a:rPr lang="en-US" sz="2000" dirty="0">
                <a:effectLst/>
                <a:latin typeface="Calibri" panose="020F0502020204030204" pitchFamily="34" charset="0"/>
                <a:ea typeface="Calibri" panose="020F0502020204030204" pitchFamily="34" charset="0"/>
                <a:cs typeface="Times New Roman" panose="02020603050405020304" pitchFamily="18" charset="0"/>
              </a:rPr>
              <a:t>Document in the child and family record that the missing or abducted child’s information has been entered into the NCMEC system and that law enforcement has been notified.</a:t>
            </a:r>
            <a:endParaRPr lang="en-US" sz="2000" dirty="0">
              <a:effectLst/>
              <a:latin typeface="Times New Roman" panose="02020603050405020304" pitchFamily="18" charset="0"/>
              <a:ea typeface="Times New Roman" panose="02020603050405020304" pitchFamily="18" charset="0"/>
            </a:endParaRPr>
          </a:p>
          <a:p>
            <a:pPr>
              <a:spcBef>
                <a:spcPts val="0"/>
              </a:spcBef>
              <a:spcAft>
                <a:spcPts val="0"/>
              </a:spcAft>
            </a:pPr>
            <a:r>
              <a:rPr lang="en-US" sz="2000" dirty="0">
                <a:effectLst/>
                <a:latin typeface="Calibri" panose="020F0502020204030204" pitchFamily="34" charset="0"/>
                <a:ea typeface="Calibri" panose="020F0502020204030204" pitchFamily="34" charset="0"/>
                <a:cs typeface="Times New Roman" panose="02020603050405020304" pitchFamily="18" charset="0"/>
              </a:rPr>
              <a:t>Notify the court of jurisdiction </a:t>
            </a:r>
            <a:r>
              <a:rPr lang="en-US" sz="2000" dirty="0">
                <a:latin typeface="Calibri" panose="020F0502020204030204" pitchFamily="34" charset="0"/>
                <a:cs typeface="Times New Roman" panose="02020603050405020304" pitchFamily="18" charset="0"/>
              </a:rPr>
              <a:t>and the guardian ad litem, attorney or both as applicable.</a:t>
            </a:r>
          </a:p>
          <a:p>
            <a:pPr>
              <a:spcBef>
                <a:spcPts val="0"/>
              </a:spcBef>
              <a:spcAft>
                <a:spcPts val="0"/>
              </a:spcAft>
            </a:pPr>
            <a:r>
              <a:rPr lang="en-US" sz="2000" dirty="0">
                <a:latin typeface="Calibri" panose="020F0502020204030204" pitchFamily="34" charset="0"/>
                <a:cs typeface="Times New Roman" panose="02020603050405020304" pitchFamily="18" charset="0"/>
              </a:rPr>
              <a:t>Update HCSIS with the data required by DHS</a:t>
            </a:r>
            <a:r>
              <a:rPr lang="en-US" sz="1800" dirty="0">
                <a:latin typeface="Calibri" panose="020F0502020204030204" pitchFamily="34" charset="0"/>
                <a:cs typeface="Times New Roman" panose="02020603050405020304" pitchFamily="18" charset="0"/>
              </a:rPr>
              <a:t>.</a:t>
            </a:r>
          </a:p>
          <a:p>
            <a:pPr>
              <a:spcBef>
                <a:spcPts val="0"/>
              </a:spcBef>
              <a:spcAft>
                <a:spcPts val="0"/>
              </a:spcAft>
            </a:pPr>
            <a:r>
              <a:rPr lang="en-US" sz="1800" b="1" dirty="0"/>
              <a:t>The CCYA should continue to make ongoing efforts to locate and recover a missing/abducted child (and document those efforts).</a:t>
            </a:r>
          </a:p>
          <a:p>
            <a:pPr>
              <a:spcBef>
                <a:spcPts val="0"/>
              </a:spcBef>
              <a:spcAft>
                <a:spcPts val="0"/>
              </a:spcAft>
            </a:pPr>
            <a:endParaRPr lang="en-US" sz="1800" dirty="0">
              <a:latin typeface="Calibri" panose="020F0502020204030204" pitchFamily="34" charset="0"/>
              <a:cs typeface="Times New Roman" panose="02020603050405020304" pitchFamily="18" charset="0"/>
            </a:endParaRPr>
          </a:p>
          <a:p>
            <a:pPr lvl="1"/>
            <a:endParaRPr lang="en-US" sz="1800" dirty="0">
              <a:latin typeface="Calibri" panose="020F0502020204030204" pitchFamily="34" charset="0"/>
              <a:cs typeface="Times New Roman" panose="02020603050405020304" pitchFamily="18" charset="0"/>
            </a:endParaRPr>
          </a:p>
          <a:p>
            <a:pPr lvl="1"/>
            <a:endParaRPr lang="en-US" sz="1400" dirty="0">
              <a:latin typeface="Calibri" panose="020F0502020204030204" pitchFamily="34" charset="0"/>
              <a:cs typeface="Times New Roman" panose="02020603050405020304" pitchFamily="18" charset="0"/>
            </a:endParaRPr>
          </a:p>
          <a:p>
            <a:endParaRPr lang="en-US" dirty="0"/>
          </a:p>
        </p:txBody>
      </p:sp>
      <p:sp>
        <p:nvSpPr>
          <p:cNvPr id="5" name="Title 4">
            <a:extLst>
              <a:ext uri="{FF2B5EF4-FFF2-40B4-BE49-F238E27FC236}">
                <a16:creationId xmlns:a16="http://schemas.microsoft.com/office/drawing/2014/main" id="{31FC54F1-A7E6-7B61-7453-A575626621DB}"/>
              </a:ext>
            </a:extLst>
          </p:cNvPr>
          <p:cNvSpPr>
            <a:spLocks noGrp="1"/>
          </p:cNvSpPr>
          <p:nvPr>
            <p:ph type="title"/>
          </p:nvPr>
        </p:nvSpPr>
        <p:spPr/>
        <p:txBody>
          <a:bodyPr/>
          <a:lstStyle/>
          <a:p>
            <a:r>
              <a:rPr lang="en-US" dirty="0"/>
              <a:t>Required Action Items - Missing</a:t>
            </a:r>
          </a:p>
        </p:txBody>
      </p:sp>
    </p:spTree>
    <p:extLst>
      <p:ext uri="{BB962C8B-B14F-4D97-AF65-F5344CB8AC3E}">
        <p14:creationId xmlns:p14="http://schemas.microsoft.com/office/powerpoint/2010/main" val="327017024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330DFC76-FDDC-0413-5F3A-4BD693A4EBC3}"/>
              </a:ext>
            </a:extLst>
          </p:cNvPr>
          <p:cNvSpPr>
            <a:spLocks noGrp="1"/>
          </p:cNvSpPr>
          <p:nvPr>
            <p:ph type="dt" sz="half" idx="10"/>
          </p:nvPr>
        </p:nvSpPr>
        <p:spPr/>
        <p:txBody>
          <a:bodyPr/>
          <a:lstStyle/>
          <a:p>
            <a:pPr>
              <a:defRPr/>
            </a:pPr>
            <a:fld id="{5D3DA26C-6B63-49B3-AD9F-F13B143260BF}" type="datetime1">
              <a:rPr lang="en-US" smtClean="0"/>
              <a:t>3/8/2024</a:t>
            </a:fld>
            <a:endParaRPr lang="en-US" dirty="0"/>
          </a:p>
        </p:txBody>
      </p:sp>
      <p:sp>
        <p:nvSpPr>
          <p:cNvPr id="3" name="Slide Number Placeholder 2">
            <a:extLst>
              <a:ext uri="{FF2B5EF4-FFF2-40B4-BE49-F238E27FC236}">
                <a16:creationId xmlns:a16="http://schemas.microsoft.com/office/drawing/2014/main" id="{1F50E9F2-5F0D-EDDA-DA81-AF4A2C49E276}"/>
              </a:ext>
            </a:extLst>
          </p:cNvPr>
          <p:cNvSpPr>
            <a:spLocks noGrp="1"/>
          </p:cNvSpPr>
          <p:nvPr>
            <p:ph type="sldNum" sz="quarter" idx="12"/>
          </p:nvPr>
        </p:nvSpPr>
        <p:spPr/>
        <p:txBody>
          <a:bodyPr/>
          <a:lstStyle/>
          <a:p>
            <a:pPr>
              <a:defRPr/>
            </a:pPr>
            <a:fld id="{9C10EB89-1475-4332-AC66-2657F847E4F2}" type="slidenum">
              <a:rPr lang="en-US" smtClean="0"/>
              <a:pPr>
                <a:defRPr/>
              </a:pPr>
              <a:t>28</a:t>
            </a:fld>
            <a:endParaRPr lang="en-US" dirty="0"/>
          </a:p>
        </p:txBody>
      </p:sp>
      <p:sp>
        <p:nvSpPr>
          <p:cNvPr id="4" name="Content Placeholder 3">
            <a:extLst>
              <a:ext uri="{FF2B5EF4-FFF2-40B4-BE49-F238E27FC236}">
                <a16:creationId xmlns:a16="http://schemas.microsoft.com/office/drawing/2014/main" id="{3A37518D-370C-E6F1-FF6D-AF1EB287E007}"/>
              </a:ext>
            </a:extLst>
          </p:cNvPr>
          <p:cNvSpPr>
            <a:spLocks noGrp="1"/>
          </p:cNvSpPr>
          <p:nvPr>
            <p:ph sz="quarter" idx="13"/>
          </p:nvPr>
        </p:nvSpPr>
        <p:spPr/>
        <p:txBody>
          <a:bodyPr/>
          <a:lstStyle/>
          <a:p>
            <a:pPr marL="0" marR="0" indent="0">
              <a:spcBef>
                <a:spcPts val="0"/>
              </a:spcBef>
              <a:spcAft>
                <a:spcPts val="0"/>
              </a:spcAft>
              <a:buNone/>
            </a:pPr>
            <a:endParaRPr lang="en-US" sz="1800" b="1" dirty="0">
              <a:effectLst/>
              <a:latin typeface="Calibri" panose="020F0502020204030204" pitchFamily="34" charset="0"/>
              <a:ea typeface="Calibri" panose="020F0502020204030204" pitchFamily="34" charset="0"/>
              <a:cs typeface="Times New Roman" panose="02020603050405020304" pitchFamily="18" charset="0"/>
            </a:endParaRPr>
          </a:p>
          <a:p>
            <a:pPr marL="0" marR="0" indent="0">
              <a:spcBef>
                <a:spcPts val="0"/>
              </a:spcBef>
              <a:spcAft>
                <a:spcPts val="0"/>
              </a:spcAft>
              <a:buNone/>
            </a:pPr>
            <a:r>
              <a:rPr lang="en-US" sz="2800" b="1" dirty="0">
                <a:effectLst/>
                <a:latin typeface="Calibri" panose="020F0502020204030204" pitchFamily="34" charset="0"/>
                <a:ea typeface="Calibri" panose="020F0502020204030204" pitchFamily="34" charset="0"/>
                <a:cs typeface="Times New Roman" panose="02020603050405020304" pitchFamily="18" charset="0"/>
              </a:rPr>
              <a:t>Immediately</a:t>
            </a:r>
          </a:p>
          <a:p>
            <a:pPr marL="0" marR="0" indent="0">
              <a:spcBef>
                <a:spcPts val="0"/>
              </a:spcBef>
              <a:spcAft>
                <a:spcPts val="0"/>
              </a:spcAft>
              <a:buNone/>
            </a:pPr>
            <a:r>
              <a:rPr lang="en-US" sz="2000" dirty="0">
                <a:effectLst/>
                <a:latin typeface="Calibri" panose="020F0502020204030204" pitchFamily="34" charset="0"/>
                <a:ea typeface="Calibri" panose="020F0502020204030204" pitchFamily="34" charset="0"/>
                <a:cs typeface="Times New Roman" panose="02020603050405020304" pitchFamily="18" charset="0"/>
              </a:rPr>
              <a:t>upon locating or recovering a missing child:</a:t>
            </a:r>
            <a:endParaRPr lang="en-US" sz="2000" dirty="0">
              <a:effectLst/>
              <a:latin typeface="Times New Roman" panose="02020603050405020304" pitchFamily="18" charset="0"/>
              <a:ea typeface="Times New Roman" panose="02020603050405020304" pitchFamily="18" charset="0"/>
            </a:endParaRPr>
          </a:p>
          <a:p>
            <a:pPr marL="0" marR="0" lvl="0" indent="0">
              <a:spcBef>
                <a:spcPts val="0"/>
              </a:spcBef>
              <a:spcAft>
                <a:spcPts val="0"/>
              </a:spcAft>
              <a:buNone/>
            </a:pPr>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a:p>
            <a:pPr>
              <a:spcBef>
                <a:spcPts val="0"/>
              </a:spcBef>
              <a:spcAft>
                <a:spcPts val="0"/>
              </a:spcAft>
            </a:pPr>
            <a:r>
              <a:rPr lang="en-US" sz="2800" dirty="0">
                <a:latin typeface="Calibri" panose="020F0502020204030204" pitchFamily="34" charset="0"/>
                <a:ea typeface="Calibri" panose="020F0502020204030204" pitchFamily="34" charset="0"/>
                <a:cs typeface="Times New Roman" panose="02020603050405020304" pitchFamily="18" charset="0"/>
              </a:rPr>
              <a:t>N</a:t>
            </a:r>
            <a:r>
              <a:rPr lang="en-US" sz="2800" dirty="0">
                <a:effectLst/>
                <a:latin typeface="Calibri" panose="020F0502020204030204" pitchFamily="34" charset="0"/>
                <a:ea typeface="Calibri" panose="020F0502020204030204" pitchFamily="34" charset="0"/>
                <a:cs typeface="Times New Roman" panose="02020603050405020304" pitchFamily="18" charset="0"/>
              </a:rPr>
              <a:t>otify NCMEC.</a:t>
            </a:r>
          </a:p>
          <a:p>
            <a:pPr>
              <a:spcBef>
                <a:spcPts val="0"/>
              </a:spcBef>
              <a:spcAft>
                <a:spcPts val="0"/>
              </a:spcAft>
            </a:pPr>
            <a:r>
              <a:rPr lang="en-US" sz="2800" dirty="0">
                <a:effectLst/>
                <a:latin typeface="Calibri" panose="020F0502020204030204" pitchFamily="34" charset="0"/>
                <a:ea typeface="Calibri" panose="020F0502020204030204" pitchFamily="34" charset="0"/>
                <a:cs typeface="Times New Roman" panose="02020603050405020304" pitchFamily="18" charset="0"/>
              </a:rPr>
              <a:t>Notify law enforcement.</a:t>
            </a:r>
          </a:p>
          <a:p>
            <a:pPr>
              <a:spcBef>
                <a:spcPts val="0"/>
              </a:spcBef>
              <a:spcAft>
                <a:spcPts val="0"/>
              </a:spcAft>
            </a:pPr>
            <a:r>
              <a:rPr lang="en-US" sz="2800" dirty="0">
                <a:effectLst/>
                <a:latin typeface="Calibri" panose="020F0502020204030204" pitchFamily="34" charset="0"/>
                <a:ea typeface="Calibri" panose="020F0502020204030204" pitchFamily="34" charset="0"/>
                <a:cs typeface="Times New Roman" panose="02020603050405020304" pitchFamily="18" charset="0"/>
              </a:rPr>
              <a:t>Document in the child and family record that the child has been located and recovered.</a:t>
            </a:r>
          </a:p>
          <a:p>
            <a:pPr>
              <a:spcBef>
                <a:spcPts val="0"/>
              </a:spcBef>
              <a:spcAft>
                <a:spcPts val="0"/>
              </a:spcAft>
            </a:pPr>
            <a:endParaRPr lang="en-US" sz="2400" dirty="0">
              <a:latin typeface="Calibri" panose="020F0502020204030204" pitchFamily="34" charset="0"/>
              <a:cs typeface="Times New Roman" panose="02020603050405020304" pitchFamily="18" charset="0"/>
            </a:endParaRPr>
          </a:p>
          <a:p>
            <a:pPr marL="0" indent="0">
              <a:buNone/>
            </a:pPr>
            <a:r>
              <a:rPr lang="en-US" sz="1800" b="1" dirty="0"/>
              <a:t>The CCYA must consider a recovered child who had been missing or who had been abducted at risk of trafficking or severe forms of trafficking and a CVHT screening must be completed.</a:t>
            </a:r>
          </a:p>
        </p:txBody>
      </p:sp>
      <p:sp>
        <p:nvSpPr>
          <p:cNvPr id="5" name="Title 4">
            <a:extLst>
              <a:ext uri="{FF2B5EF4-FFF2-40B4-BE49-F238E27FC236}">
                <a16:creationId xmlns:a16="http://schemas.microsoft.com/office/drawing/2014/main" id="{46257730-688D-AB91-1C01-47ACBD122F15}"/>
              </a:ext>
            </a:extLst>
          </p:cNvPr>
          <p:cNvSpPr>
            <a:spLocks noGrp="1"/>
          </p:cNvSpPr>
          <p:nvPr>
            <p:ph type="title"/>
          </p:nvPr>
        </p:nvSpPr>
        <p:spPr>
          <a:xfrm>
            <a:off x="457200" y="460374"/>
            <a:ext cx="5410200" cy="454026"/>
          </a:xfrm>
        </p:spPr>
        <p:txBody>
          <a:bodyPr/>
          <a:lstStyle/>
          <a:p>
            <a:r>
              <a:rPr lang="en-US" sz="2600" dirty="0"/>
              <a:t>Required Action Items - Recovered</a:t>
            </a:r>
          </a:p>
        </p:txBody>
      </p:sp>
    </p:spTree>
    <p:extLst>
      <p:ext uri="{BB962C8B-B14F-4D97-AF65-F5344CB8AC3E}">
        <p14:creationId xmlns:p14="http://schemas.microsoft.com/office/powerpoint/2010/main" val="3404407654"/>
      </p:ext>
    </p:extLst>
  </p:cSld>
  <p:clrMapOvr>
    <a:overrideClrMapping bg1="lt1" tx1="dk1" bg2="lt2" tx2="dk2" accent1="accent1" accent2="accent2" accent3="accent3" accent4="accent4" accent5="accent5" accent6="accent6" hlink="hlink" folHlink="folHlink"/>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07F969F2-3CE6-B2E2-98C5-9E36A3850530}"/>
              </a:ext>
            </a:extLst>
          </p:cNvPr>
          <p:cNvSpPr>
            <a:spLocks noGrp="1"/>
          </p:cNvSpPr>
          <p:nvPr>
            <p:ph type="dt" sz="half" idx="10"/>
          </p:nvPr>
        </p:nvSpPr>
        <p:spPr/>
        <p:txBody>
          <a:bodyPr/>
          <a:lstStyle/>
          <a:p>
            <a:pPr>
              <a:defRPr/>
            </a:pPr>
            <a:fld id="{5D3DA26C-6B63-49B3-AD9F-F13B143260BF}" type="datetime1">
              <a:rPr lang="en-US" smtClean="0"/>
              <a:t>3/8/2024</a:t>
            </a:fld>
            <a:endParaRPr lang="en-US" dirty="0"/>
          </a:p>
        </p:txBody>
      </p:sp>
      <p:sp>
        <p:nvSpPr>
          <p:cNvPr id="3" name="Slide Number Placeholder 2">
            <a:extLst>
              <a:ext uri="{FF2B5EF4-FFF2-40B4-BE49-F238E27FC236}">
                <a16:creationId xmlns:a16="http://schemas.microsoft.com/office/drawing/2014/main" id="{8D408A2B-73A1-9E78-DE40-2E6535A74CA2}"/>
              </a:ext>
            </a:extLst>
          </p:cNvPr>
          <p:cNvSpPr>
            <a:spLocks noGrp="1"/>
          </p:cNvSpPr>
          <p:nvPr>
            <p:ph type="sldNum" sz="quarter" idx="12"/>
          </p:nvPr>
        </p:nvSpPr>
        <p:spPr/>
        <p:txBody>
          <a:bodyPr/>
          <a:lstStyle/>
          <a:p>
            <a:pPr>
              <a:defRPr/>
            </a:pPr>
            <a:fld id="{9C10EB89-1475-4332-AC66-2657F847E4F2}" type="slidenum">
              <a:rPr lang="en-US" smtClean="0"/>
              <a:pPr>
                <a:defRPr/>
              </a:pPr>
              <a:t>29</a:t>
            </a:fld>
            <a:endParaRPr lang="en-US" dirty="0"/>
          </a:p>
        </p:txBody>
      </p:sp>
      <p:sp>
        <p:nvSpPr>
          <p:cNvPr id="4" name="Content Placeholder 3">
            <a:extLst>
              <a:ext uri="{FF2B5EF4-FFF2-40B4-BE49-F238E27FC236}">
                <a16:creationId xmlns:a16="http://schemas.microsoft.com/office/drawing/2014/main" id="{B6273839-C5F7-7416-8FA4-89ED60DC13C0}"/>
              </a:ext>
            </a:extLst>
          </p:cNvPr>
          <p:cNvSpPr>
            <a:spLocks noGrp="1"/>
          </p:cNvSpPr>
          <p:nvPr>
            <p:ph sz="quarter" idx="13"/>
          </p:nvPr>
        </p:nvSpPr>
        <p:spPr>
          <a:xfrm>
            <a:off x="457200" y="1143000"/>
            <a:ext cx="8077200" cy="4876800"/>
          </a:xfrm>
        </p:spPr>
        <p:txBody>
          <a:bodyPr/>
          <a:lstStyle/>
          <a:p>
            <a:pPr marL="0" indent="0" algn="ctr">
              <a:buNone/>
            </a:pPr>
            <a:endParaRPr lang="en-US" sz="3600" dirty="0">
              <a:latin typeface="Maiandra GD" panose="020E0502030308020204" pitchFamily="34" charset="0"/>
              <a:cs typeface="Dreaming Outloud Script Pro" panose="020B0604020202020204" pitchFamily="66" charset="0"/>
            </a:endParaRPr>
          </a:p>
          <a:p>
            <a:pPr marL="0" indent="0" algn="ctr">
              <a:buNone/>
            </a:pPr>
            <a:r>
              <a:rPr lang="en-US" sz="3600" dirty="0">
                <a:latin typeface="Maiandra GD" panose="020E0502030308020204" pitchFamily="34" charset="0"/>
                <a:cs typeface="Dreaming Outloud Script Pro" panose="020B0604020202020204" pitchFamily="66" charset="0"/>
              </a:rPr>
              <a:t>In 2022, Pennsylvania Department of Human Services, substantiated 34 cases involving human trafficking statewide where most of the perpetrators were unrelated to the minor. </a:t>
            </a:r>
          </a:p>
        </p:txBody>
      </p:sp>
      <p:sp>
        <p:nvSpPr>
          <p:cNvPr id="5" name="Title 4">
            <a:extLst>
              <a:ext uri="{FF2B5EF4-FFF2-40B4-BE49-F238E27FC236}">
                <a16:creationId xmlns:a16="http://schemas.microsoft.com/office/drawing/2014/main" id="{C3E6626F-A158-2227-A92E-EC9EBE709631}"/>
              </a:ext>
            </a:extLst>
          </p:cNvPr>
          <p:cNvSpPr>
            <a:spLocks noGrp="1"/>
          </p:cNvSpPr>
          <p:nvPr>
            <p:ph type="title"/>
          </p:nvPr>
        </p:nvSpPr>
        <p:spPr/>
        <p:txBody>
          <a:bodyPr/>
          <a:lstStyle/>
          <a:p>
            <a:r>
              <a:rPr lang="en-US" sz="2400" dirty="0"/>
              <a:t>Understanding Human Trafficking</a:t>
            </a:r>
          </a:p>
        </p:txBody>
      </p:sp>
    </p:spTree>
    <p:extLst>
      <p:ext uri="{BB962C8B-B14F-4D97-AF65-F5344CB8AC3E}">
        <p14:creationId xmlns:p14="http://schemas.microsoft.com/office/powerpoint/2010/main" val="235418984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1457000F-2761-A4CC-B41A-AD49A04544F5}"/>
              </a:ext>
            </a:extLst>
          </p:cNvPr>
          <p:cNvSpPr>
            <a:spLocks noGrp="1"/>
          </p:cNvSpPr>
          <p:nvPr>
            <p:ph type="dt" sz="half" idx="10"/>
          </p:nvPr>
        </p:nvSpPr>
        <p:spPr/>
        <p:txBody>
          <a:bodyPr/>
          <a:lstStyle/>
          <a:p>
            <a:pPr>
              <a:defRPr/>
            </a:pPr>
            <a:fld id="{5D3DA26C-6B63-49B3-AD9F-F13B143260BF}" type="datetime1">
              <a:rPr lang="en-US" smtClean="0"/>
              <a:t>3/8/2024</a:t>
            </a:fld>
            <a:endParaRPr lang="en-US" dirty="0"/>
          </a:p>
        </p:txBody>
      </p:sp>
      <p:sp>
        <p:nvSpPr>
          <p:cNvPr id="3" name="Slide Number Placeholder 2">
            <a:extLst>
              <a:ext uri="{FF2B5EF4-FFF2-40B4-BE49-F238E27FC236}">
                <a16:creationId xmlns:a16="http://schemas.microsoft.com/office/drawing/2014/main" id="{92E9B880-8D5A-C937-50F9-00E0100C94CE}"/>
              </a:ext>
            </a:extLst>
          </p:cNvPr>
          <p:cNvSpPr>
            <a:spLocks noGrp="1"/>
          </p:cNvSpPr>
          <p:nvPr>
            <p:ph type="sldNum" sz="quarter" idx="12"/>
          </p:nvPr>
        </p:nvSpPr>
        <p:spPr/>
        <p:txBody>
          <a:bodyPr/>
          <a:lstStyle/>
          <a:p>
            <a:pPr>
              <a:defRPr/>
            </a:pPr>
            <a:fld id="{9C10EB89-1475-4332-AC66-2657F847E4F2}" type="slidenum">
              <a:rPr lang="en-US" smtClean="0"/>
              <a:pPr>
                <a:defRPr/>
              </a:pPr>
              <a:t>3</a:t>
            </a:fld>
            <a:endParaRPr lang="en-US" dirty="0"/>
          </a:p>
        </p:txBody>
      </p:sp>
      <p:sp>
        <p:nvSpPr>
          <p:cNvPr id="4" name="Content Placeholder 3">
            <a:extLst>
              <a:ext uri="{FF2B5EF4-FFF2-40B4-BE49-F238E27FC236}">
                <a16:creationId xmlns:a16="http://schemas.microsoft.com/office/drawing/2014/main" id="{A3BCD130-FDB9-163C-FB22-C5269D54BEBD}"/>
              </a:ext>
            </a:extLst>
          </p:cNvPr>
          <p:cNvSpPr>
            <a:spLocks noGrp="1"/>
          </p:cNvSpPr>
          <p:nvPr>
            <p:ph sz="quarter" idx="13"/>
          </p:nvPr>
        </p:nvSpPr>
        <p:spPr>
          <a:xfrm>
            <a:off x="457200" y="1524000"/>
            <a:ext cx="4038600" cy="4343400"/>
          </a:xfrm>
        </p:spPr>
        <p:txBody>
          <a:bodyPr/>
          <a:lstStyle/>
          <a:p>
            <a:pPr marL="0" indent="0">
              <a:buNone/>
            </a:pPr>
            <a:r>
              <a:rPr lang="en-US" dirty="0"/>
              <a:t>• Support individual choice in how someone would like to self-identify. </a:t>
            </a:r>
          </a:p>
          <a:p>
            <a:pPr marL="0" indent="0">
              <a:buNone/>
            </a:pPr>
            <a:endParaRPr lang="en-US" sz="800" dirty="0"/>
          </a:p>
          <a:p>
            <a:pPr marL="0" indent="0">
              <a:buNone/>
            </a:pPr>
            <a:r>
              <a:rPr lang="en-US" dirty="0"/>
              <a:t>• Understand that identifying as a victim or survivor, as both, or as neither is a choice. </a:t>
            </a:r>
          </a:p>
          <a:p>
            <a:pPr marL="0" indent="0">
              <a:buNone/>
            </a:pPr>
            <a:endParaRPr lang="en-US" sz="800" dirty="0"/>
          </a:p>
          <a:p>
            <a:pPr marL="0" indent="0">
              <a:buNone/>
            </a:pPr>
            <a:r>
              <a:rPr lang="en-US" dirty="0"/>
              <a:t>• Use person-first language.</a:t>
            </a:r>
          </a:p>
        </p:txBody>
      </p:sp>
      <p:sp>
        <p:nvSpPr>
          <p:cNvPr id="5" name="Title 4">
            <a:extLst>
              <a:ext uri="{FF2B5EF4-FFF2-40B4-BE49-F238E27FC236}">
                <a16:creationId xmlns:a16="http://schemas.microsoft.com/office/drawing/2014/main" id="{7AA5038B-5466-5714-91CC-DC1166D26A3F}"/>
              </a:ext>
            </a:extLst>
          </p:cNvPr>
          <p:cNvSpPr>
            <a:spLocks noGrp="1"/>
          </p:cNvSpPr>
          <p:nvPr>
            <p:ph type="title"/>
          </p:nvPr>
        </p:nvSpPr>
        <p:spPr/>
        <p:txBody>
          <a:bodyPr/>
          <a:lstStyle/>
          <a:p>
            <a:r>
              <a:rPr lang="en-US" dirty="0"/>
              <a:t>Considerations</a:t>
            </a:r>
          </a:p>
        </p:txBody>
      </p:sp>
      <p:pic>
        <p:nvPicPr>
          <p:cNvPr id="7" name="Picture 6" descr="A picture containing outdoor, ground, tree, person&#10;&#10;Description automatically generated">
            <a:extLst>
              <a:ext uri="{FF2B5EF4-FFF2-40B4-BE49-F238E27FC236}">
                <a16:creationId xmlns:a16="http://schemas.microsoft.com/office/drawing/2014/main" id="{E4BA5593-9936-F739-DA2E-F431AB8B1B9D}"/>
              </a:ext>
            </a:extLst>
          </p:cNvPr>
          <p:cNvPicPr>
            <a:picLocks noChangeAspect="1"/>
          </p:cNvPicPr>
          <p:nvPr/>
        </p:nvPicPr>
        <p:blipFill>
          <a:blip r:embed="rId3">
            <a:extLst>
              <a:ext uri="{837473B0-CC2E-450A-ABE3-18F120FF3D39}">
                <a1611:picAttrSrcUrl xmlns:a1611="http://schemas.microsoft.com/office/drawing/2016/11/main" r:id="rId4"/>
              </a:ext>
            </a:extLst>
          </a:blip>
          <a:stretch>
            <a:fillRect/>
          </a:stretch>
        </p:blipFill>
        <p:spPr>
          <a:xfrm>
            <a:off x="4929135" y="1524000"/>
            <a:ext cx="3771900" cy="2514600"/>
          </a:xfrm>
          <a:prstGeom prst="rect">
            <a:avLst/>
          </a:prstGeom>
        </p:spPr>
      </p:pic>
      <p:sp>
        <p:nvSpPr>
          <p:cNvPr id="8" name="TextBox 7">
            <a:extLst>
              <a:ext uri="{FF2B5EF4-FFF2-40B4-BE49-F238E27FC236}">
                <a16:creationId xmlns:a16="http://schemas.microsoft.com/office/drawing/2014/main" id="{BFE911CD-550F-1873-ACE3-BCA82466D1BE}"/>
              </a:ext>
            </a:extLst>
          </p:cNvPr>
          <p:cNvSpPr txBox="1"/>
          <p:nvPr/>
        </p:nvSpPr>
        <p:spPr>
          <a:xfrm>
            <a:off x="4929135" y="4191000"/>
            <a:ext cx="3771900" cy="1477328"/>
          </a:xfrm>
          <a:prstGeom prst="rect">
            <a:avLst/>
          </a:prstGeom>
          <a:solidFill>
            <a:srgbClr val="003C7C"/>
          </a:solidFill>
        </p:spPr>
        <p:txBody>
          <a:bodyPr wrap="square" rtlCol="0">
            <a:spAutoFit/>
          </a:bodyPr>
          <a:lstStyle/>
          <a:p>
            <a:pPr algn="ctr"/>
            <a:r>
              <a:rPr lang="en-US" dirty="0">
                <a:solidFill>
                  <a:schemeClr val="accent3"/>
                </a:solidFill>
              </a:rPr>
              <a:t>Asking individuals for their preference for self-identification and respecting their choice is key to trauma-informed, person-centered care</a:t>
            </a:r>
          </a:p>
        </p:txBody>
      </p:sp>
    </p:spTree>
    <p:extLst>
      <p:ext uri="{BB962C8B-B14F-4D97-AF65-F5344CB8AC3E}">
        <p14:creationId xmlns:p14="http://schemas.microsoft.com/office/powerpoint/2010/main" val="162131179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EA966314-25CE-C42C-A436-7CF16D1285E6}"/>
              </a:ext>
            </a:extLst>
          </p:cNvPr>
          <p:cNvSpPr>
            <a:spLocks noGrp="1"/>
          </p:cNvSpPr>
          <p:nvPr>
            <p:ph type="dt" sz="half" idx="10"/>
          </p:nvPr>
        </p:nvSpPr>
        <p:spPr/>
        <p:txBody>
          <a:bodyPr/>
          <a:lstStyle/>
          <a:p>
            <a:pPr>
              <a:defRPr/>
            </a:pPr>
            <a:fld id="{5D3DA26C-6B63-49B3-AD9F-F13B143260BF}" type="datetime1">
              <a:rPr lang="en-US" smtClean="0"/>
              <a:t>3/8/2024</a:t>
            </a:fld>
            <a:endParaRPr lang="en-US" dirty="0"/>
          </a:p>
        </p:txBody>
      </p:sp>
      <p:sp>
        <p:nvSpPr>
          <p:cNvPr id="3" name="Slide Number Placeholder 2">
            <a:extLst>
              <a:ext uri="{FF2B5EF4-FFF2-40B4-BE49-F238E27FC236}">
                <a16:creationId xmlns:a16="http://schemas.microsoft.com/office/drawing/2014/main" id="{E1166F8E-2AE8-FC67-3AA2-3B17D047DCD8}"/>
              </a:ext>
            </a:extLst>
          </p:cNvPr>
          <p:cNvSpPr>
            <a:spLocks noGrp="1"/>
          </p:cNvSpPr>
          <p:nvPr>
            <p:ph type="sldNum" sz="quarter" idx="12"/>
          </p:nvPr>
        </p:nvSpPr>
        <p:spPr/>
        <p:txBody>
          <a:bodyPr/>
          <a:lstStyle/>
          <a:p>
            <a:pPr>
              <a:defRPr/>
            </a:pPr>
            <a:fld id="{9C10EB89-1475-4332-AC66-2657F847E4F2}" type="slidenum">
              <a:rPr lang="en-US" smtClean="0"/>
              <a:pPr>
                <a:defRPr/>
              </a:pPr>
              <a:t>30</a:t>
            </a:fld>
            <a:endParaRPr lang="en-US" dirty="0"/>
          </a:p>
        </p:txBody>
      </p:sp>
      <p:sp>
        <p:nvSpPr>
          <p:cNvPr id="4" name="Content Placeholder 3">
            <a:extLst>
              <a:ext uri="{FF2B5EF4-FFF2-40B4-BE49-F238E27FC236}">
                <a16:creationId xmlns:a16="http://schemas.microsoft.com/office/drawing/2014/main" id="{A9E81FD8-7930-13CB-48F8-2E2696A636A3}"/>
              </a:ext>
            </a:extLst>
          </p:cNvPr>
          <p:cNvSpPr>
            <a:spLocks noGrp="1"/>
          </p:cNvSpPr>
          <p:nvPr>
            <p:ph sz="quarter" idx="13"/>
          </p:nvPr>
        </p:nvSpPr>
        <p:spPr>
          <a:xfrm>
            <a:off x="457200" y="1828800"/>
            <a:ext cx="8229600" cy="2971800"/>
          </a:xfrm>
        </p:spPr>
        <p:txBody>
          <a:bodyPr/>
          <a:lstStyle/>
          <a:p>
            <a:pPr marL="0" indent="0" algn="ctr">
              <a:buNone/>
            </a:pPr>
            <a:r>
              <a:rPr lang="en-US" sz="3600" dirty="0">
                <a:latin typeface="Maiandra GD" panose="020E0502030308020204" pitchFamily="34" charset="0"/>
                <a:cs typeface="Dreaming Outloud Script Pro" panose="020B0604020202020204" pitchFamily="66" charset="0"/>
              </a:rPr>
              <a:t>Studies have shown that “50 to more than 80 percent of children who were victims of child sex trafficking had been involved with child welfare services.” </a:t>
            </a:r>
          </a:p>
          <a:p>
            <a:pPr marL="0" indent="0" algn="ctr">
              <a:buNone/>
            </a:pPr>
            <a:r>
              <a:rPr lang="en-US" sz="3600" dirty="0">
                <a:latin typeface="Maiandra GD" panose="020E0502030308020204" pitchFamily="34" charset="0"/>
                <a:cs typeface="Dreaming Outloud Script Pro" panose="020B0604020202020204" pitchFamily="66" charset="0"/>
              </a:rPr>
              <a:t>(HHS, ACF, 2013)</a:t>
            </a:r>
          </a:p>
        </p:txBody>
      </p:sp>
      <p:sp>
        <p:nvSpPr>
          <p:cNvPr id="5" name="Title 4">
            <a:extLst>
              <a:ext uri="{FF2B5EF4-FFF2-40B4-BE49-F238E27FC236}">
                <a16:creationId xmlns:a16="http://schemas.microsoft.com/office/drawing/2014/main" id="{073748E2-502A-9088-9F06-5855E3382216}"/>
              </a:ext>
            </a:extLst>
          </p:cNvPr>
          <p:cNvSpPr>
            <a:spLocks noGrp="1"/>
          </p:cNvSpPr>
          <p:nvPr>
            <p:ph type="title"/>
          </p:nvPr>
        </p:nvSpPr>
        <p:spPr/>
        <p:txBody>
          <a:bodyPr/>
          <a:lstStyle/>
          <a:p>
            <a:r>
              <a:rPr lang="en-US" sz="2600" dirty="0"/>
              <a:t>Understanding Human Trafficking</a:t>
            </a:r>
          </a:p>
        </p:txBody>
      </p:sp>
    </p:spTree>
    <p:extLst>
      <p:ext uri="{BB962C8B-B14F-4D97-AF65-F5344CB8AC3E}">
        <p14:creationId xmlns:p14="http://schemas.microsoft.com/office/powerpoint/2010/main" val="118674308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07F969F2-3CE6-B2E2-98C5-9E36A3850530}"/>
              </a:ext>
            </a:extLst>
          </p:cNvPr>
          <p:cNvSpPr>
            <a:spLocks noGrp="1"/>
          </p:cNvSpPr>
          <p:nvPr>
            <p:ph type="dt" sz="half" idx="10"/>
          </p:nvPr>
        </p:nvSpPr>
        <p:spPr/>
        <p:txBody>
          <a:bodyPr/>
          <a:lstStyle/>
          <a:p>
            <a:pPr>
              <a:defRPr/>
            </a:pPr>
            <a:fld id="{5D3DA26C-6B63-49B3-AD9F-F13B143260BF}" type="datetime1">
              <a:rPr lang="en-US" smtClean="0"/>
              <a:t>3/8/2024</a:t>
            </a:fld>
            <a:endParaRPr lang="en-US" dirty="0"/>
          </a:p>
        </p:txBody>
      </p:sp>
      <p:sp>
        <p:nvSpPr>
          <p:cNvPr id="3" name="Slide Number Placeholder 2">
            <a:extLst>
              <a:ext uri="{FF2B5EF4-FFF2-40B4-BE49-F238E27FC236}">
                <a16:creationId xmlns:a16="http://schemas.microsoft.com/office/drawing/2014/main" id="{8D408A2B-73A1-9E78-DE40-2E6535A74CA2}"/>
              </a:ext>
            </a:extLst>
          </p:cNvPr>
          <p:cNvSpPr>
            <a:spLocks noGrp="1"/>
          </p:cNvSpPr>
          <p:nvPr>
            <p:ph type="sldNum" sz="quarter" idx="12"/>
          </p:nvPr>
        </p:nvSpPr>
        <p:spPr/>
        <p:txBody>
          <a:bodyPr/>
          <a:lstStyle/>
          <a:p>
            <a:pPr>
              <a:defRPr/>
            </a:pPr>
            <a:fld id="{9C10EB89-1475-4332-AC66-2657F847E4F2}" type="slidenum">
              <a:rPr lang="en-US" smtClean="0"/>
              <a:pPr>
                <a:defRPr/>
              </a:pPr>
              <a:t>31</a:t>
            </a:fld>
            <a:endParaRPr lang="en-US" dirty="0"/>
          </a:p>
        </p:txBody>
      </p:sp>
      <p:sp>
        <p:nvSpPr>
          <p:cNvPr id="4" name="Content Placeholder 3">
            <a:extLst>
              <a:ext uri="{FF2B5EF4-FFF2-40B4-BE49-F238E27FC236}">
                <a16:creationId xmlns:a16="http://schemas.microsoft.com/office/drawing/2014/main" id="{B6273839-C5F7-7416-8FA4-89ED60DC13C0}"/>
              </a:ext>
            </a:extLst>
          </p:cNvPr>
          <p:cNvSpPr>
            <a:spLocks noGrp="1"/>
          </p:cNvSpPr>
          <p:nvPr>
            <p:ph sz="quarter" idx="13"/>
          </p:nvPr>
        </p:nvSpPr>
        <p:spPr>
          <a:xfrm>
            <a:off x="457200" y="1143000"/>
            <a:ext cx="7467600" cy="4876800"/>
          </a:xfrm>
        </p:spPr>
        <p:txBody>
          <a:bodyPr/>
          <a:lstStyle/>
          <a:p>
            <a:r>
              <a:rPr lang="en-US" sz="2000" dirty="0">
                <a:hlinkClick r:id="rId3"/>
              </a:rPr>
              <a:t>National Center for Missing &amp; Exploited Children (NCMEC) </a:t>
            </a:r>
            <a:endParaRPr lang="en-US" sz="2000" dirty="0"/>
          </a:p>
          <a:p>
            <a:pPr marL="0" indent="0">
              <a:buNone/>
            </a:pPr>
            <a:r>
              <a:rPr lang="en-US" sz="1800" dirty="0">
                <a:effectLst/>
                <a:latin typeface="Calibri" panose="020F0502020204030204" pitchFamily="34" charset="0"/>
                <a:ea typeface="Calibri" panose="020F0502020204030204" pitchFamily="34" charset="0"/>
                <a:cs typeface="Times New Roman" panose="02020603050405020304" pitchFamily="18" charset="0"/>
              </a:rPr>
              <a:t>	1-800-843-5678</a:t>
            </a:r>
            <a:endParaRPr lang="en-US" sz="2000" dirty="0"/>
          </a:p>
          <a:p>
            <a:r>
              <a:rPr lang="en-US" sz="2000" dirty="0">
                <a:hlinkClick r:id="rId4"/>
              </a:rPr>
              <a:t>National Human Trafficking Hotline (NHTH)</a:t>
            </a:r>
            <a:endParaRPr lang="en-US" sz="2000" dirty="0"/>
          </a:p>
          <a:p>
            <a:pPr marL="0" indent="0">
              <a:buNone/>
            </a:pPr>
            <a:r>
              <a:rPr lang="en-US" sz="2000" dirty="0"/>
              <a:t>	</a:t>
            </a:r>
            <a:r>
              <a:rPr lang="en-US" sz="1800" dirty="0">
                <a:latin typeface="Calibri" panose="020F0502020204030204" pitchFamily="34" charset="0"/>
                <a:cs typeface="Times New Roman" panose="02020603050405020304" pitchFamily="18" charset="0"/>
              </a:rPr>
              <a:t>1-888-373-7888 </a:t>
            </a:r>
          </a:p>
          <a:p>
            <a:r>
              <a:rPr lang="en-US" sz="2000" dirty="0">
                <a:hlinkClick r:id="rId5"/>
              </a:rPr>
              <a:t>HHS Office on Trafficking in Persons (OTIP) </a:t>
            </a:r>
            <a:endParaRPr lang="en-US" sz="2000" dirty="0"/>
          </a:p>
          <a:p>
            <a:r>
              <a:rPr lang="en-US" sz="2000" dirty="0">
                <a:hlinkClick r:id="rId6"/>
              </a:rPr>
              <a:t>National Human Trafficking Training and Technical Assistance Center (NHTTAC) </a:t>
            </a:r>
            <a:endParaRPr lang="en-US" sz="2000" dirty="0"/>
          </a:p>
          <a:p>
            <a:r>
              <a:rPr lang="en-US" sz="2000" dirty="0"/>
              <a:t>Task forces/coalitions </a:t>
            </a:r>
          </a:p>
          <a:p>
            <a:r>
              <a:rPr lang="en-US" sz="2000" dirty="0"/>
              <a:t>Multidisciplinary teams </a:t>
            </a:r>
          </a:p>
          <a:p>
            <a:r>
              <a:rPr lang="en-US" sz="2000" dirty="0"/>
              <a:t>Anti-trafficking organizations, including those led by individuals with lived experience</a:t>
            </a:r>
          </a:p>
          <a:p>
            <a:r>
              <a:rPr lang="en-US" sz="2000" dirty="0">
                <a:hlinkClick r:id="rId7"/>
              </a:rPr>
              <a:t>Serving Child Victims of Human Trafficking</a:t>
            </a:r>
            <a:endParaRPr lang="en-US" sz="2000" dirty="0"/>
          </a:p>
          <a:p>
            <a:r>
              <a:rPr lang="en-US" sz="2000" dirty="0">
                <a:hlinkClick r:id="rId8"/>
              </a:rPr>
              <a:t>CVHT Desk Guide</a:t>
            </a:r>
            <a:endParaRPr lang="en-US" sz="2000" dirty="0"/>
          </a:p>
          <a:p>
            <a:endParaRPr lang="en-US" sz="2000" dirty="0"/>
          </a:p>
        </p:txBody>
      </p:sp>
      <p:sp>
        <p:nvSpPr>
          <p:cNvPr id="5" name="Title 4">
            <a:extLst>
              <a:ext uri="{FF2B5EF4-FFF2-40B4-BE49-F238E27FC236}">
                <a16:creationId xmlns:a16="http://schemas.microsoft.com/office/drawing/2014/main" id="{C3E6626F-A158-2227-A92E-EC9EBE709631}"/>
              </a:ext>
            </a:extLst>
          </p:cNvPr>
          <p:cNvSpPr>
            <a:spLocks noGrp="1"/>
          </p:cNvSpPr>
          <p:nvPr>
            <p:ph type="title"/>
          </p:nvPr>
        </p:nvSpPr>
        <p:spPr/>
        <p:txBody>
          <a:bodyPr/>
          <a:lstStyle/>
          <a:p>
            <a:r>
              <a:rPr lang="en-US" sz="2400" dirty="0"/>
              <a:t>Know Your Resources</a:t>
            </a:r>
          </a:p>
        </p:txBody>
      </p:sp>
      <p:pic>
        <p:nvPicPr>
          <p:cNvPr id="6" name="Picture 5">
            <a:extLst>
              <a:ext uri="{FF2B5EF4-FFF2-40B4-BE49-F238E27FC236}">
                <a16:creationId xmlns:a16="http://schemas.microsoft.com/office/drawing/2014/main" id="{1B2D3B99-B73B-E071-2242-2C557B339544}"/>
              </a:ext>
            </a:extLst>
          </p:cNvPr>
          <p:cNvPicPr>
            <a:picLocks noChangeAspect="1"/>
          </p:cNvPicPr>
          <p:nvPr/>
        </p:nvPicPr>
        <p:blipFill rotWithShape="1">
          <a:blip r:embed="rId9"/>
          <a:srcRect l="4218" t="46223" r="91666" b="35951"/>
          <a:stretch/>
        </p:blipFill>
        <p:spPr bwMode="auto">
          <a:xfrm>
            <a:off x="6781800" y="1524000"/>
            <a:ext cx="1676400" cy="1551478"/>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353504793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89EDB41D-4085-E826-39BE-B6ABA58B3363}"/>
              </a:ext>
            </a:extLst>
          </p:cNvPr>
          <p:cNvSpPr>
            <a:spLocks noGrp="1"/>
          </p:cNvSpPr>
          <p:nvPr>
            <p:ph type="dt" sz="half" idx="10"/>
          </p:nvPr>
        </p:nvSpPr>
        <p:spPr/>
        <p:txBody>
          <a:bodyPr/>
          <a:lstStyle/>
          <a:p>
            <a:pPr>
              <a:defRPr/>
            </a:pPr>
            <a:fld id="{5D3DA26C-6B63-49B3-AD9F-F13B143260BF}" type="datetime1">
              <a:rPr lang="en-US" smtClean="0"/>
              <a:t>3/8/2024</a:t>
            </a:fld>
            <a:endParaRPr lang="en-US" dirty="0"/>
          </a:p>
        </p:txBody>
      </p:sp>
      <p:sp>
        <p:nvSpPr>
          <p:cNvPr id="3" name="Slide Number Placeholder 2">
            <a:extLst>
              <a:ext uri="{FF2B5EF4-FFF2-40B4-BE49-F238E27FC236}">
                <a16:creationId xmlns:a16="http://schemas.microsoft.com/office/drawing/2014/main" id="{78B1F037-73BF-F11F-FEC7-2A76FC79ACCC}"/>
              </a:ext>
            </a:extLst>
          </p:cNvPr>
          <p:cNvSpPr>
            <a:spLocks noGrp="1"/>
          </p:cNvSpPr>
          <p:nvPr>
            <p:ph type="sldNum" sz="quarter" idx="12"/>
          </p:nvPr>
        </p:nvSpPr>
        <p:spPr/>
        <p:txBody>
          <a:bodyPr/>
          <a:lstStyle/>
          <a:p>
            <a:pPr>
              <a:defRPr/>
            </a:pPr>
            <a:fld id="{9C10EB89-1475-4332-AC66-2657F847E4F2}" type="slidenum">
              <a:rPr lang="en-US" smtClean="0"/>
              <a:pPr>
                <a:defRPr/>
              </a:pPr>
              <a:t>32</a:t>
            </a:fld>
            <a:endParaRPr lang="en-US" dirty="0"/>
          </a:p>
        </p:txBody>
      </p:sp>
      <p:sp>
        <p:nvSpPr>
          <p:cNvPr id="5" name="Title 4">
            <a:extLst>
              <a:ext uri="{FF2B5EF4-FFF2-40B4-BE49-F238E27FC236}">
                <a16:creationId xmlns:a16="http://schemas.microsoft.com/office/drawing/2014/main" id="{FA72B1DB-FD05-9F62-2A4D-8E8CC717DC17}"/>
              </a:ext>
            </a:extLst>
          </p:cNvPr>
          <p:cNvSpPr>
            <a:spLocks noGrp="1"/>
          </p:cNvSpPr>
          <p:nvPr>
            <p:ph type="title"/>
          </p:nvPr>
        </p:nvSpPr>
        <p:spPr/>
        <p:txBody>
          <a:bodyPr/>
          <a:lstStyle/>
          <a:p>
            <a:r>
              <a:rPr lang="en-US" dirty="0"/>
              <a:t>Upcoming Training</a:t>
            </a:r>
          </a:p>
        </p:txBody>
      </p:sp>
      <p:pic>
        <p:nvPicPr>
          <p:cNvPr id="8" name="Content Placeholder 7">
            <a:extLst>
              <a:ext uri="{FF2B5EF4-FFF2-40B4-BE49-F238E27FC236}">
                <a16:creationId xmlns:a16="http://schemas.microsoft.com/office/drawing/2014/main" id="{C3C1935E-67B2-BA27-9949-00D8F91EADC7}"/>
              </a:ext>
            </a:extLst>
          </p:cNvPr>
          <p:cNvPicPr>
            <a:picLocks noGrp="1" noChangeAspect="1"/>
          </p:cNvPicPr>
          <p:nvPr>
            <p:ph sz="quarter" idx="13"/>
          </p:nvPr>
        </p:nvPicPr>
        <p:blipFill rotWithShape="1">
          <a:blip r:embed="rId3"/>
          <a:srcRect l="7203" t="9774" r="75093" b="30376"/>
          <a:stretch/>
        </p:blipFill>
        <p:spPr bwMode="auto">
          <a:xfrm>
            <a:off x="1314459" y="1143000"/>
            <a:ext cx="6438882" cy="4648200"/>
          </a:xfrm>
          <a:prstGeom prst="rect">
            <a:avLst/>
          </a:prstGeom>
          <a:ln>
            <a:noFill/>
          </a:ln>
          <a:extLst>
            <a:ext uri="{53640926-AAD7-44D8-BBD7-CCE9431645EC}">
              <a14:shadowObscured xmlns:a14="http://schemas.microsoft.com/office/drawing/2010/main"/>
            </a:ext>
          </a:extLst>
        </p:spPr>
      </p:pic>
      <p:sp>
        <p:nvSpPr>
          <p:cNvPr id="9" name="TextBox 8">
            <a:extLst>
              <a:ext uri="{FF2B5EF4-FFF2-40B4-BE49-F238E27FC236}">
                <a16:creationId xmlns:a16="http://schemas.microsoft.com/office/drawing/2014/main" id="{880DB905-BDA0-8832-5724-C70BDDA66304}"/>
              </a:ext>
            </a:extLst>
          </p:cNvPr>
          <p:cNvSpPr txBox="1"/>
          <p:nvPr/>
        </p:nvSpPr>
        <p:spPr>
          <a:xfrm>
            <a:off x="4613411" y="4070997"/>
            <a:ext cx="3552181" cy="1692771"/>
          </a:xfrm>
          <a:prstGeom prst="rect">
            <a:avLst/>
          </a:prstGeom>
          <a:solidFill>
            <a:schemeClr val="bg1"/>
          </a:solidFill>
        </p:spPr>
        <p:txBody>
          <a:bodyPr wrap="square" rtlCol="0">
            <a:spAutoFit/>
          </a:bodyPr>
          <a:lstStyle/>
          <a:p>
            <a:r>
              <a:rPr lang="en-US" sz="1100" dirty="0"/>
              <a:t>To participate in the </a:t>
            </a:r>
            <a:r>
              <a:rPr lang="en-US" sz="1100" dirty="0">
                <a:hlinkClick r:id="rId4"/>
              </a:rPr>
              <a:t>training</a:t>
            </a:r>
            <a:r>
              <a:rPr lang="en-US" sz="1100" dirty="0"/>
              <a:t>: </a:t>
            </a:r>
          </a:p>
          <a:p>
            <a:r>
              <a:rPr lang="en-US" sz="1100" dirty="0"/>
              <a:t>Register for the training </a:t>
            </a:r>
            <a:r>
              <a:rPr lang="en-US" sz="1100" dirty="0">
                <a:hlinkClick r:id="rId5"/>
              </a:rPr>
              <a:t>here</a:t>
            </a:r>
            <a:r>
              <a:rPr lang="en-US" sz="1100" dirty="0"/>
              <a:t> by April 1st, 2024. Complete the following SOAR Online modules before the training:</a:t>
            </a:r>
          </a:p>
          <a:p>
            <a:pPr marL="171450" indent="-171450">
              <a:buFont typeface="Arial" panose="020B0604020202020204" pitchFamily="34" charset="0"/>
              <a:buChar char="•"/>
            </a:pPr>
            <a:r>
              <a:rPr lang="en-US" sz="1000" dirty="0">
                <a:hlinkClick r:id="rId6"/>
              </a:rPr>
              <a:t>Responding to Human Trafficking Through the Child Welfare System</a:t>
            </a:r>
            <a:endParaRPr lang="en-US" sz="1000" dirty="0"/>
          </a:p>
          <a:p>
            <a:pPr marL="171450" indent="-171450">
              <a:buFont typeface="Arial" panose="020B0604020202020204" pitchFamily="34" charset="0"/>
              <a:buChar char="•"/>
            </a:pPr>
            <a:r>
              <a:rPr lang="en-US" sz="1000" dirty="0">
                <a:hlinkClick r:id="rId7"/>
              </a:rPr>
              <a:t>Human Trafficking Screening for Child Welfare Professionals</a:t>
            </a:r>
            <a:endParaRPr lang="en-US" sz="1000" dirty="0"/>
          </a:p>
          <a:p>
            <a:pPr marL="171450" indent="-171450">
              <a:buFont typeface="Arial" panose="020B0604020202020204" pitchFamily="34" charset="0"/>
              <a:buChar char="•"/>
            </a:pPr>
            <a:r>
              <a:rPr lang="en-US" sz="1000" dirty="0">
                <a:hlinkClick r:id="rId8"/>
              </a:rPr>
              <a:t>Safety Planning and Multidisciplinary Response for Child Welfare Professionals</a:t>
            </a:r>
            <a:endParaRPr lang="en-US" sz="1000" dirty="0"/>
          </a:p>
        </p:txBody>
      </p:sp>
    </p:spTree>
    <p:extLst>
      <p:ext uri="{BB962C8B-B14F-4D97-AF65-F5344CB8AC3E}">
        <p14:creationId xmlns:p14="http://schemas.microsoft.com/office/powerpoint/2010/main" val="249938884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67B30FFA-6607-7258-97E7-FAB16DD922E2}"/>
              </a:ext>
            </a:extLst>
          </p:cNvPr>
          <p:cNvSpPr>
            <a:spLocks noGrp="1"/>
          </p:cNvSpPr>
          <p:nvPr>
            <p:ph type="dt" sz="half" idx="10"/>
          </p:nvPr>
        </p:nvSpPr>
        <p:spPr/>
        <p:txBody>
          <a:bodyPr/>
          <a:lstStyle/>
          <a:p>
            <a:pPr>
              <a:defRPr/>
            </a:pPr>
            <a:fld id="{5D3DA26C-6B63-49B3-AD9F-F13B143260BF}" type="datetime1">
              <a:rPr lang="en-US" smtClean="0"/>
              <a:t>3/8/2024</a:t>
            </a:fld>
            <a:endParaRPr lang="en-US" dirty="0"/>
          </a:p>
        </p:txBody>
      </p:sp>
      <p:sp>
        <p:nvSpPr>
          <p:cNvPr id="3" name="Slide Number Placeholder 2">
            <a:extLst>
              <a:ext uri="{FF2B5EF4-FFF2-40B4-BE49-F238E27FC236}">
                <a16:creationId xmlns:a16="http://schemas.microsoft.com/office/drawing/2014/main" id="{91B47F4C-A6EC-78D6-62A6-38624DB7620F}"/>
              </a:ext>
            </a:extLst>
          </p:cNvPr>
          <p:cNvSpPr>
            <a:spLocks noGrp="1"/>
          </p:cNvSpPr>
          <p:nvPr>
            <p:ph type="sldNum" sz="quarter" idx="12"/>
          </p:nvPr>
        </p:nvSpPr>
        <p:spPr/>
        <p:txBody>
          <a:bodyPr/>
          <a:lstStyle/>
          <a:p>
            <a:pPr>
              <a:defRPr/>
            </a:pPr>
            <a:fld id="{9C10EB89-1475-4332-AC66-2657F847E4F2}" type="slidenum">
              <a:rPr lang="en-US" smtClean="0"/>
              <a:pPr>
                <a:defRPr/>
              </a:pPr>
              <a:t>33</a:t>
            </a:fld>
            <a:endParaRPr lang="en-US" dirty="0"/>
          </a:p>
        </p:txBody>
      </p:sp>
      <p:sp>
        <p:nvSpPr>
          <p:cNvPr id="5" name="Title 4">
            <a:extLst>
              <a:ext uri="{FF2B5EF4-FFF2-40B4-BE49-F238E27FC236}">
                <a16:creationId xmlns:a16="http://schemas.microsoft.com/office/drawing/2014/main" id="{A4BDD434-7F66-4506-E9E9-456FCBDCF407}"/>
              </a:ext>
            </a:extLst>
          </p:cNvPr>
          <p:cNvSpPr>
            <a:spLocks noGrp="1"/>
          </p:cNvSpPr>
          <p:nvPr>
            <p:ph type="title"/>
          </p:nvPr>
        </p:nvSpPr>
        <p:spPr/>
        <p:txBody>
          <a:bodyPr/>
          <a:lstStyle/>
          <a:p>
            <a:endParaRPr lang="en-US"/>
          </a:p>
        </p:txBody>
      </p:sp>
      <p:pic>
        <p:nvPicPr>
          <p:cNvPr id="6" name="Content Placeholder 6">
            <a:extLst>
              <a:ext uri="{FF2B5EF4-FFF2-40B4-BE49-F238E27FC236}">
                <a16:creationId xmlns:a16="http://schemas.microsoft.com/office/drawing/2014/main" id="{ED2C03CD-1BB5-08B5-A73C-0400776A5ABD}"/>
              </a:ext>
            </a:extLst>
          </p:cNvPr>
          <p:cNvPicPr>
            <a:picLocks noGrp="1" noChangeAspect="1"/>
          </p:cNvPicPr>
          <p:nvPr>
            <p:ph sz="quarter" idx="13"/>
          </p:nvPr>
        </p:nvPicPr>
        <p:blipFill>
          <a:blip r:embed="rId3">
            <a:extLst>
              <a:ext uri="{28A0092B-C50C-407E-A947-70E740481C1C}">
                <a14:useLocalDpi xmlns:a14="http://schemas.microsoft.com/office/drawing/2010/main" val="0"/>
              </a:ext>
            </a:extLst>
          </a:blip>
          <a:stretch>
            <a:fillRect/>
          </a:stretch>
        </p:blipFill>
        <p:spPr>
          <a:xfrm>
            <a:off x="457200" y="1266895"/>
            <a:ext cx="8153400" cy="4476610"/>
          </a:xfrm>
        </p:spPr>
      </p:pic>
    </p:spTree>
    <p:extLst>
      <p:ext uri="{BB962C8B-B14F-4D97-AF65-F5344CB8AC3E}">
        <p14:creationId xmlns:p14="http://schemas.microsoft.com/office/powerpoint/2010/main" val="415585537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F3B86C32-5825-90FE-3303-20B973CD7B90}"/>
              </a:ext>
            </a:extLst>
          </p:cNvPr>
          <p:cNvSpPr>
            <a:spLocks noGrp="1"/>
          </p:cNvSpPr>
          <p:nvPr>
            <p:ph type="dt" sz="half" idx="10"/>
          </p:nvPr>
        </p:nvSpPr>
        <p:spPr/>
        <p:txBody>
          <a:bodyPr/>
          <a:lstStyle/>
          <a:p>
            <a:pPr>
              <a:defRPr/>
            </a:pPr>
            <a:fld id="{5D3DA26C-6B63-49B3-AD9F-F13B143260BF}" type="datetime1">
              <a:rPr lang="en-US" smtClean="0"/>
              <a:t>3/8/2024</a:t>
            </a:fld>
            <a:endParaRPr lang="en-US" dirty="0"/>
          </a:p>
        </p:txBody>
      </p:sp>
      <p:sp>
        <p:nvSpPr>
          <p:cNvPr id="3" name="Slide Number Placeholder 2">
            <a:extLst>
              <a:ext uri="{FF2B5EF4-FFF2-40B4-BE49-F238E27FC236}">
                <a16:creationId xmlns:a16="http://schemas.microsoft.com/office/drawing/2014/main" id="{910D92E8-8E12-39F4-1914-5F825A10B185}"/>
              </a:ext>
            </a:extLst>
          </p:cNvPr>
          <p:cNvSpPr>
            <a:spLocks noGrp="1"/>
          </p:cNvSpPr>
          <p:nvPr>
            <p:ph type="sldNum" sz="quarter" idx="12"/>
          </p:nvPr>
        </p:nvSpPr>
        <p:spPr/>
        <p:txBody>
          <a:bodyPr/>
          <a:lstStyle/>
          <a:p>
            <a:pPr>
              <a:defRPr/>
            </a:pPr>
            <a:fld id="{9C10EB89-1475-4332-AC66-2657F847E4F2}" type="slidenum">
              <a:rPr lang="en-US" smtClean="0"/>
              <a:pPr>
                <a:defRPr/>
              </a:pPr>
              <a:t>4</a:t>
            </a:fld>
            <a:endParaRPr lang="en-US" dirty="0"/>
          </a:p>
        </p:txBody>
      </p:sp>
      <p:sp>
        <p:nvSpPr>
          <p:cNvPr id="5" name="Title 4">
            <a:extLst>
              <a:ext uri="{FF2B5EF4-FFF2-40B4-BE49-F238E27FC236}">
                <a16:creationId xmlns:a16="http://schemas.microsoft.com/office/drawing/2014/main" id="{3D00ACBF-E9E0-629A-2345-9ED40318E945}"/>
              </a:ext>
            </a:extLst>
          </p:cNvPr>
          <p:cNvSpPr>
            <a:spLocks noGrp="1"/>
          </p:cNvSpPr>
          <p:nvPr>
            <p:ph type="title"/>
          </p:nvPr>
        </p:nvSpPr>
        <p:spPr/>
        <p:txBody>
          <a:bodyPr/>
          <a:lstStyle/>
          <a:p>
            <a:r>
              <a:rPr lang="en-US" dirty="0"/>
              <a:t>Before Trafficking Occurs</a:t>
            </a:r>
          </a:p>
        </p:txBody>
      </p:sp>
      <p:pic>
        <p:nvPicPr>
          <p:cNvPr id="6" name="Content Placeholder 5">
            <a:extLst>
              <a:ext uri="{FF2B5EF4-FFF2-40B4-BE49-F238E27FC236}">
                <a16:creationId xmlns:a16="http://schemas.microsoft.com/office/drawing/2014/main" id="{CB2B2E88-0402-5B75-D9BA-EB1EFF43E859}"/>
              </a:ext>
            </a:extLst>
          </p:cNvPr>
          <p:cNvPicPr>
            <a:picLocks noGrp="1" noChangeAspect="1"/>
          </p:cNvPicPr>
          <p:nvPr>
            <p:ph sz="quarter" idx="13"/>
          </p:nvPr>
        </p:nvPicPr>
        <p:blipFill rotWithShape="1">
          <a:blip r:embed="rId3"/>
          <a:srcRect l="22854" t="37117" r="69931" b="39090"/>
          <a:stretch/>
        </p:blipFill>
        <p:spPr bwMode="auto">
          <a:xfrm>
            <a:off x="2590800" y="1215067"/>
            <a:ext cx="6096000" cy="4576134"/>
          </a:xfrm>
          <a:prstGeom prst="rect">
            <a:avLst/>
          </a:prstGeom>
          <a:ln>
            <a:noFill/>
          </a:ln>
          <a:extLst>
            <a:ext uri="{53640926-AAD7-44D8-BBD7-CCE9431645EC}">
              <a14:shadowObscured xmlns:a14="http://schemas.microsoft.com/office/drawing/2010/main"/>
            </a:ext>
          </a:extLst>
        </p:spPr>
      </p:pic>
      <p:sp>
        <p:nvSpPr>
          <p:cNvPr id="8" name="TextBox 7">
            <a:extLst>
              <a:ext uri="{FF2B5EF4-FFF2-40B4-BE49-F238E27FC236}">
                <a16:creationId xmlns:a16="http://schemas.microsoft.com/office/drawing/2014/main" id="{6B18BED4-B762-795C-101F-EEB64A7969B2}"/>
              </a:ext>
            </a:extLst>
          </p:cNvPr>
          <p:cNvSpPr txBox="1"/>
          <p:nvPr/>
        </p:nvSpPr>
        <p:spPr>
          <a:xfrm>
            <a:off x="685800" y="1828800"/>
            <a:ext cx="6096000" cy="369332"/>
          </a:xfrm>
          <a:prstGeom prst="rect">
            <a:avLst/>
          </a:prstGeom>
          <a:solidFill>
            <a:schemeClr val="bg1"/>
          </a:solidFill>
        </p:spPr>
        <p:txBody>
          <a:bodyPr wrap="square" rtlCol="0">
            <a:spAutoFit/>
          </a:bodyPr>
          <a:lstStyle/>
          <a:p>
            <a:r>
              <a:rPr lang="en-US" dirty="0"/>
              <a:t>Human Trafficking is </a:t>
            </a:r>
            <a:r>
              <a:rPr lang="en-US" dirty="0">
                <a:solidFill>
                  <a:srgbClr val="FF0000"/>
                </a:solidFill>
              </a:rPr>
              <a:t>not</a:t>
            </a:r>
            <a:r>
              <a:rPr lang="en-US" dirty="0"/>
              <a:t> an isolated incident. </a:t>
            </a:r>
          </a:p>
        </p:txBody>
      </p:sp>
      <p:sp>
        <p:nvSpPr>
          <p:cNvPr id="9" name="TextBox 8">
            <a:extLst>
              <a:ext uri="{FF2B5EF4-FFF2-40B4-BE49-F238E27FC236}">
                <a16:creationId xmlns:a16="http://schemas.microsoft.com/office/drawing/2014/main" id="{B2EEB804-F695-C515-E298-718CAA34AF61}"/>
              </a:ext>
            </a:extLst>
          </p:cNvPr>
          <p:cNvSpPr txBox="1"/>
          <p:nvPr/>
        </p:nvSpPr>
        <p:spPr>
          <a:xfrm>
            <a:off x="533400" y="2362200"/>
            <a:ext cx="2362200" cy="3570208"/>
          </a:xfrm>
          <a:prstGeom prst="rect">
            <a:avLst/>
          </a:prstGeom>
          <a:noFill/>
        </p:spPr>
        <p:txBody>
          <a:bodyPr wrap="square" rtlCol="0">
            <a:spAutoFit/>
          </a:bodyPr>
          <a:lstStyle/>
          <a:p>
            <a:pPr marL="285750" indent="-285750">
              <a:buFont typeface="Arial" panose="020B0604020202020204" pitchFamily="34" charset="0"/>
              <a:buChar char="•"/>
            </a:pPr>
            <a:r>
              <a:rPr lang="en-US" sz="1600" dirty="0"/>
              <a:t>Recent migration/relocation</a:t>
            </a:r>
          </a:p>
          <a:p>
            <a:pPr marL="285750" indent="-285750">
              <a:buFont typeface="Arial" panose="020B0604020202020204" pitchFamily="34" charset="0"/>
              <a:buChar char="•"/>
            </a:pPr>
            <a:r>
              <a:rPr lang="en-US" sz="1600" dirty="0"/>
              <a:t>Domestic Violence</a:t>
            </a:r>
          </a:p>
          <a:p>
            <a:pPr marL="285750" indent="-285750">
              <a:buFont typeface="Arial" panose="020B0604020202020204" pitchFamily="34" charset="0"/>
              <a:buChar char="•"/>
            </a:pPr>
            <a:r>
              <a:rPr lang="en-US" sz="1600" dirty="0"/>
              <a:t>Runaway/homeless youth</a:t>
            </a:r>
          </a:p>
          <a:p>
            <a:pPr marL="285750" indent="-285750">
              <a:buFont typeface="Arial" panose="020B0604020202020204" pitchFamily="34" charset="0"/>
              <a:buChar char="•"/>
            </a:pPr>
            <a:r>
              <a:rPr lang="en-US" sz="1600" dirty="0"/>
              <a:t>Mental health concerns</a:t>
            </a:r>
          </a:p>
          <a:p>
            <a:pPr marL="285750" indent="-285750">
              <a:buFont typeface="Arial" panose="020B0604020202020204" pitchFamily="34" charset="0"/>
              <a:buChar char="•"/>
            </a:pPr>
            <a:r>
              <a:rPr lang="en-US" sz="1600" dirty="0"/>
              <a:t>History of CCYA involvement</a:t>
            </a:r>
          </a:p>
          <a:p>
            <a:pPr marL="285750" indent="-285750">
              <a:buFont typeface="Arial" panose="020B0604020202020204" pitchFamily="34" charset="0"/>
              <a:buChar char="•"/>
            </a:pPr>
            <a:r>
              <a:rPr lang="en-US" sz="1600" dirty="0"/>
              <a:t>Poverty</a:t>
            </a:r>
          </a:p>
          <a:p>
            <a:pPr marL="285750" indent="-285750">
              <a:buFont typeface="Arial" panose="020B0604020202020204" pitchFamily="34" charset="0"/>
              <a:buChar char="•"/>
            </a:pPr>
            <a:r>
              <a:rPr lang="en-US" sz="1600" dirty="0"/>
              <a:t>Substance Use</a:t>
            </a:r>
          </a:p>
          <a:p>
            <a:pPr marL="285750" indent="-285750">
              <a:buFont typeface="Arial" panose="020B0604020202020204" pitchFamily="34" charset="0"/>
              <a:buChar char="•"/>
            </a:pPr>
            <a:endParaRPr lang="en-US" sz="1400" dirty="0"/>
          </a:p>
          <a:p>
            <a:endParaRPr lang="en-US" dirty="0"/>
          </a:p>
          <a:p>
            <a:endParaRPr lang="en-US" dirty="0"/>
          </a:p>
        </p:txBody>
      </p:sp>
    </p:spTree>
    <p:extLst>
      <p:ext uri="{BB962C8B-B14F-4D97-AF65-F5344CB8AC3E}">
        <p14:creationId xmlns:p14="http://schemas.microsoft.com/office/powerpoint/2010/main" val="337623794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A85D2116-5B90-6EBB-01A1-CED70BDC1900}"/>
              </a:ext>
            </a:extLst>
          </p:cNvPr>
          <p:cNvSpPr>
            <a:spLocks noGrp="1"/>
          </p:cNvSpPr>
          <p:nvPr>
            <p:ph type="dt" sz="half" idx="10"/>
          </p:nvPr>
        </p:nvSpPr>
        <p:spPr/>
        <p:txBody>
          <a:bodyPr/>
          <a:lstStyle/>
          <a:p>
            <a:pPr>
              <a:defRPr/>
            </a:pPr>
            <a:fld id="{5D3DA26C-6B63-49B3-AD9F-F13B143260BF}" type="datetime1">
              <a:rPr lang="en-US" smtClean="0"/>
              <a:t>3/8/2024</a:t>
            </a:fld>
            <a:endParaRPr lang="en-US" dirty="0"/>
          </a:p>
        </p:txBody>
      </p:sp>
      <p:sp>
        <p:nvSpPr>
          <p:cNvPr id="3" name="Slide Number Placeholder 2">
            <a:extLst>
              <a:ext uri="{FF2B5EF4-FFF2-40B4-BE49-F238E27FC236}">
                <a16:creationId xmlns:a16="http://schemas.microsoft.com/office/drawing/2014/main" id="{B209856A-E183-9DB5-77F0-DF9ACA4B9EB6}"/>
              </a:ext>
            </a:extLst>
          </p:cNvPr>
          <p:cNvSpPr>
            <a:spLocks noGrp="1"/>
          </p:cNvSpPr>
          <p:nvPr>
            <p:ph type="sldNum" sz="quarter" idx="12"/>
          </p:nvPr>
        </p:nvSpPr>
        <p:spPr/>
        <p:txBody>
          <a:bodyPr/>
          <a:lstStyle/>
          <a:p>
            <a:pPr>
              <a:defRPr/>
            </a:pPr>
            <a:fld id="{9C10EB89-1475-4332-AC66-2657F847E4F2}" type="slidenum">
              <a:rPr lang="en-US" smtClean="0"/>
              <a:pPr>
                <a:defRPr/>
              </a:pPr>
              <a:t>5</a:t>
            </a:fld>
            <a:endParaRPr lang="en-US" dirty="0"/>
          </a:p>
        </p:txBody>
      </p:sp>
      <p:sp>
        <p:nvSpPr>
          <p:cNvPr id="5" name="Title 4">
            <a:extLst>
              <a:ext uri="{FF2B5EF4-FFF2-40B4-BE49-F238E27FC236}">
                <a16:creationId xmlns:a16="http://schemas.microsoft.com/office/drawing/2014/main" id="{45EFBD86-F6B7-C153-62EF-1A8F3CC5901C}"/>
              </a:ext>
            </a:extLst>
          </p:cNvPr>
          <p:cNvSpPr>
            <a:spLocks noGrp="1"/>
          </p:cNvSpPr>
          <p:nvPr>
            <p:ph type="title"/>
          </p:nvPr>
        </p:nvSpPr>
        <p:spPr/>
        <p:txBody>
          <a:bodyPr/>
          <a:lstStyle/>
          <a:p>
            <a:r>
              <a:rPr lang="en-US" dirty="0"/>
              <a:t>Severity of Human Trafficking </a:t>
            </a:r>
          </a:p>
        </p:txBody>
      </p:sp>
      <p:pic>
        <p:nvPicPr>
          <p:cNvPr id="6" name="Content Placeholder 5">
            <a:extLst>
              <a:ext uri="{FF2B5EF4-FFF2-40B4-BE49-F238E27FC236}">
                <a16:creationId xmlns:a16="http://schemas.microsoft.com/office/drawing/2014/main" id="{9199BF99-48E6-39D5-A180-39A9DB8D5B4D}"/>
              </a:ext>
            </a:extLst>
          </p:cNvPr>
          <p:cNvPicPr>
            <a:picLocks noGrp="1" noChangeAspect="1"/>
          </p:cNvPicPr>
          <p:nvPr>
            <p:ph sz="quarter" idx="13"/>
          </p:nvPr>
        </p:nvPicPr>
        <p:blipFill rotWithShape="1">
          <a:blip r:embed="rId3"/>
          <a:srcRect l="18591" t="35647" r="72154" b="38217"/>
          <a:stretch/>
        </p:blipFill>
        <p:spPr bwMode="auto">
          <a:xfrm>
            <a:off x="457200" y="1183681"/>
            <a:ext cx="8144340" cy="4911354"/>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267942073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09A2DD17-10C9-1AC8-2621-8EE14C508310}"/>
              </a:ext>
            </a:extLst>
          </p:cNvPr>
          <p:cNvSpPr>
            <a:spLocks noGrp="1"/>
          </p:cNvSpPr>
          <p:nvPr>
            <p:ph type="dt" sz="half" idx="10"/>
          </p:nvPr>
        </p:nvSpPr>
        <p:spPr/>
        <p:txBody>
          <a:bodyPr/>
          <a:lstStyle/>
          <a:p>
            <a:pPr>
              <a:defRPr/>
            </a:pPr>
            <a:fld id="{5D3DA26C-6B63-49B3-AD9F-F13B143260BF}" type="datetime1">
              <a:rPr lang="en-US" smtClean="0"/>
              <a:t>3/8/2024</a:t>
            </a:fld>
            <a:endParaRPr lang="en-US" dirty="0"/>
          </a:p>
        </p:txBody>
      </p:sp>
      <p:sp>
        <p:nvSpPr>
          <p:cNvPr id="3" name="Slide Number Placeholder 2">
            <a:extLst>
              <a:ext uri="{FF2B5EF4-FFF2-40B4-BE49-F238E27FC236}">
                <a16:creationId xmlns:a16="http://schemas.microsoft.com/office/drawing/2014/main" id="{E9FA2E0F-A8A8-7675-66DA-4265F6450AC2}"/>
              </a:ext>
            </a:extLst>
          </p:cNvPr>
          <p:cNvSpPr>
            <a:spLocks noGrp="1"/>
          </p:cNvSpPr>
          <p:nvPr>
            <p:ph type="sldNum" sz="quarter" idx="12"/>
          </p:nvPr>
        </p:nvSpPr>
        <p:spPr/>
        <p:txBody>
          <a:bodyPr/>
          <a:lstStyle/>
          <a:p>
            <a:pPr>
              <a:defRPr/>
            </a:pPr>
            <a:fld id="{9C10EB89-1475-4332-AC66-2657F847E4F2}" type="slidenum">
              <a:rPr lang="en-US" smtClean="0"/>
              <a:pPr>
                <a:defRPr/>
              </a:pPr>
              <a:t>6</a:t>
            </a:fld>
            <a:endParaRPr lang="en-US" dirty="0"/>
          </a:p>
        </p:txBody>
      </p:sp>
      <p:sp>
        <p:nvSpPr>
          <p:cNvPr id="4" name="Content Placeholder 3">
            <a:extLst>
              <a:ext uri="{FF2B5EF4-FFF2-40B4-BE49-F238E27FC236}">
                <a16:creationId xmlns:a16="http://schemas.microsoft.com/office/drawing/2014/main" id="{680C24DF-A290-79EB-5CC6-B26D668AF1F3}"/>
              </a:ext>
            </a:extLst>
          </p:cNvPr>
          <p:cNvSpPr>
            <a:spLocks noGrp="1"/>
          </p:cNvSpPr>
          <p:nvPr>
            <p:ph sz="quarter" idx="13"/>
          </p:nvPr>
        </p:nvSpPr>
        <p:spPr>
          <a:xfrm>
            <a:off x="457200" y="1600200"/>
            <a:ext cx="8153400" cy="4267200"/>
          </a:xfrm>
        </p:spPr>
        <p:txBody>
          <a:bodyPr/>
          <a:lstStyle/>
          <a:p>
            <a:pPr marL="0" indent="0">
              <a:buNone/>
            </a:pPr>
            <a:r>
              <a:rPr lang="en-US" sz="1800" dirty="0"/>
              <a:t>In 2000, the federal government enacted the </a:t>
            </a:r>
            <a:r>
              <a:rPr lang="en-US" sz="1800" b="1" dirty="0"/>
              <a:t>Trafficking Victims Protection Act (TVPA)  </a:t>
            </a:r>
            <a:r>
              <a:rPr lang="en-US" sz="1800" dirty="0"/>
              <a:t>(Amended occurred in 2003, 2005, 2008 and 2013)</a:t>
            </a:r>
          </a:p>
          <a:p>
            <a:pPr marL="0" indent="0">
              <a:buNone/>
            </a:pPr>
            <a:endParaRPr lang="en-US" sz="1800" dirty="0"/>
          </a:p>
          <a:p>
            <a:pPr marL="0" indent="0">
              <a:buNone/>
            </a:pPr>
            <a:r>
              <a:rPr lang="en-US" sz="1800" dirty="0"/>
              <a:t>Created stronger sanctions for traffickers, restitution for victims and funding for victim services to include trauma-informed services</a:t>
            </a:r>
            <a:r>
              <a:rPr lang="en-US" sz="1600" dirty="0"/>
              <a:t>. </a:t>
            </a:r>
          </a:p>
          <a:p>
            <a:pPr marL="0" indent="0">
              <a:buNone/>
            </a:pPr>
            <a:endParaRPr lang="en-US" sz="1800" dirty="0"/>
          </a:p>
          <a:p>
            <a:pPr marL="0" indent="0">
              <a:buNone/>
            </a:pPr>
            <a:r>
              <a:rPr lang="en-US" sz="1800" dirty="0"/>
              <a:t>TVPA established the framework for the “3 P’s” of the fight against human trafficking:</a:t>
            </a:r>
          </a:p>
          <a:p>
            <a:pPr marL="800100" lvl="2" indent="0">
              <a:buNone/>
            </a:pPr>
            <a:r>
              <a:rPr lang="en-US" dirty="0"/>
              <a:t>Protection</a:t>
            </a:r>
          </a:p>
          <a:p>
            <a:pPr marL="800100" lvl="2" indent="0">
              <a:buNone/>
            </a:pPr>
            <a:r>
              <a:rPr lang="en-US" dirty="0"/>
              <a:t>Prevention </a:t>
            </a:r>
          </a:p>
          <a:p>
            <a:pPr marL="800100" lvl="2" indent="0">
              <a:buNone/>
            </a:pPr>
            <a:r>
              <a:rPr lang="en-US" dirty="0"/>
              <a:t>Prosecution  </a:t>
            </a:r>
          </a:p>
          <a:p>
            <a:pPr>
              <a:buFont typeface="Arial" panose="020B0604020202020204" pitchFamily="34" charset="0"/>
              <a:buChar char="•"/>
            </a:pPr>
            <a:endParaRPr lang="en-US" sz="1800" dirty="0"/>
          </a:p>
          <a:p>
            <a:endParaRPr lang="en-US" sz="1800" dirty="0"/>
          </a:p>
        </p:txBody>
      </p:sp>
      <p:sp>
        <p:nvSpPr>
          <p:cNvPr id="5" name="Title 4">
            <a:extLst>
              <a:ext uri="{FF2B5EF4-FFF2-40B4-BE49-F238E27FC236}">
                <a16:creationId xmlns:a16="http://schemas.microsoft.com/office/drawing/2014/main" id="{F5D52071-65A9-00C1-4191-3FE369646A65}"/>
              </a:ext>
            </a:extLst>
          </p:cNvPr>
          <p:cNvSpPr>
            <a:spLocks noGrp="1"/>
          </p:cNvSpPr>
          <p:nvPr>
            <p:ph type="title"/>
          </p:nvPr>
        </p:nvSpPr>
        <p:spPr/>
        <p:txBody>
          <a:bodyPr/>
          <a:lstStyle/>
          <a:p>
            <a:r>
              <a:rPr lang="en-US" dirty="0"/>
              <a:t>Federal Statues</a:t>
            </a:r>
          </a:p>
        </p:txBody>
      </p:sp>
    </p:spTree>
    <p:extLst>
      <p:ext uri="{BB962C8B-B14F-4D97-AF65-F5344CB8AC3E}">
        <p14:creationId xmlns:p14="http://schemas.microsoft.com/office/powerpoint/2010/main" val="404584213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B850E0B6-0332-0060-EA30-253C6070F45A}"/>
              </a:ext>
            </a:extLst>
          </p:cNvPr>
          <p:cNvSpPr>
            <a:spLocks noGrp="1"/>
          </p:cNvSpPr>
          <p:nvPr>
            <p:ph type="dt" sz="half" idx="10"/>
          </p:nvPr>
        </p:nvSpPr>
        <p:spPr/>
        <p:txBody>
          <a:bodyPr/>
          <a:lstStyle/>
          <a:p>
            <a:pPr>
              <a:defRPr/>
            </a:pPr>
            <a:fld id="{5D3DA26C-6B63-49B3-AD9F-F13B143260BF}" type="datetime1">
              <a:rPr lang="en-US" smtClean="0"/>
              <a:t>3/8/2024</a:t>
            </a:fld>
            <a:endParaRPr lang="en-US" dirty="0"/>
          </a:p>
        </p:txBody>
      </p:sp>
      <p:sp>
        <p:nvSpPr>
          <p:cNvPr id="3" name="Slide Number Placeholder 2">
            <a:extLst>
              <a:ext uri="{FF2B5EF4-FFF2-40B4-BE49-F238E27FC236}">
                <a16:creationId xmlns:a16="http://schemas.microsoft.com/office/drawing/2014/main" id="{14F09E8A-7C82-58B8-8820-5DE2EFC48472}"/>
              </a:ext>
            </a:extLst>
          </p:cNvPr>
          <p:cNvSpPr>
            <a:spLocks noGrp="1"/>
          </p:cNvSpPr>
          <p:nvPr>
            <p:ph type="sldNum" sz="quarter" idx="12"/>
          </p:nvPr>
        </p:nvSpPr>
        <p:spPr/>
        <p:txBody>
          <a:bodyPr/>
          <a:lstStyle/>
          <a:p>
            <a:pPr>
              <a:defRPr/>
            </a:pPr>
            <a:fld id="{9C10EB89-1475-4332-AC66-2657F847E4F2}" type="slidenum">
              <a:rPr lang="en-US" smtClean="0"/>
              <a:pPr>
                <a:defRPr/>
              </a:pPr>
              <a:t>7</a:t>
            </a:fld>
            <a:endParaRPr lang="en-US" dirty="0"/>
          </a:p>
        </p:txBody>
      </p:sp>
      <p:sp>
        <p:nvSpPr>
          <p:cNvPr id="4" name="Content Placeholder 3">
            <a:extLst>
              <a:ext uri="{FF2B5EF4-FFF2-40B4-BE49-F238E27FC236}">
                <a16:creationId xmlns:a16="http://schemas.microsoft.com/office/drawing/2014/main" id="{4DB18A16-B2E1-C009-3B66-BD4C5E8F393A}"/>
              </a:ext>
            </a:extLst>
          </p:cNvPr>
          <p:cNvSpPr>
            <a:spLocks noGrp="1"/>
          </p:cNvSpPr>
          <p:nvPr>
            <p:ph sz="quarter" idx="13"/>
          </p:nvPr>
        </p:nvSpPr>
        <p:spPr>
          <a:xfrm>
            <a:off x="457200" y="1524000"/>
            <a:ext cx="8153400" cy="4343400"/>
          </a:xfrm>
        </p:spPr>
        <p:txBody>
          <a:bodyPr/>
          <a:lstStyle/>
          <a:p>
            <a:pPr marL="0" indent="0">
              <a:buNone/>
            </a:pPr>
            <a:r>
              <a:rPr lang="en-US" sz="1800" dirty="0"/>
              <a:t>On September 29, 2014, the federal government passed the </a:t>
            </a:r>
            <a:r>
              <a:rPr lang="en-US" sz="1800" b="1" dirty="0"/>
              <a:t>Preventing Sex Trafficking and Strengthening Families Act</a:t>
            </a:r>
          </a:p>
          <a:p>
            <a:pPr>
              <a:buFont typeface="Arial" panose="020B0604020202020204" pitchFamily="34" charset="0"/>
              <a:buChar char="•"/>
            </a:pPr>
            <a:r>
              <a:rPr lang="en-US" sz="1800" dirty="0"/>
              <a:t>Amended the Title IV-B and IV-E of the Social Security Act </a:t>
            </a:r>
          </a:p>
          <a:p>
            <a:pPr>
              <a:buFont typeface="Arial" panose="020B0604020202020204" pitchFamily="34" charset="0"/>
              <a:buChar char="•"/>
            </a:pPr>
            <a:r>
              <a:rPr lang="en-US" sz="1800" dirty="0"/>
              <a:t>This act built upon the TVPA</a:t>
            </a:r>
          </a:p>
          <a:p>
            <a:pPr>
              <a:buFont typeface="Arial" panose="020B0604020202020204" pitchFamily="34" charset="0"/>
              <a:buChar char="•"/>
            </a:pPr>
            <a:r>
              <a:rPr lang="en-US" sz="1800" dirty="0"/>
              <a:t>Created provisions to prevent, identify and address severe forms of Human Trafficking which includes sex and labor trafficking. </a:t>
            </a:r>
          </a:p>
          <a:p>
            <a:pPr>
              <a:buFont typeface="Arial" panose="020B0604020202020204" pitchFamily="34" charset="0"/>
              <a:buChar char="•"/>
            </a:pPr>
            <a:endParaRPr lang="en-US" sz="1800" dirty="0"/>
          </a:p>
          <a:p>
            <a:pPr>
              <a:buFont typeface="Arial" panose="020B0604020202020204" pitchFamily="34" charset="0"/>
              <a:buChar char="•"/>
            </a:pPr>
            <a:endParaRPr lang="en-US" sz="1400" dirty="0"/>
          </a:p>
          <a:p>
            <a:endParaRPr lang="en-US" sz="1400" dirty="0"/>
          </a:p>
        </p:txBody>
      </p:sp>
      <p:sp>
        <p:nvSpPr>
          <p:cNvPr id="5" name="Title 4">
            <a:extLst>
              <a:ext uri="{FF2B5EF4-FFF2-40B4-BE49-F238E27FC236}">
                <a16:creationId xmlns:a16="http://schemas.microsoft.com/office/drawing/2014/main" id="{9BDFF9AC-9AC9-EBE2-EE07-186ED68690EF}"/>
              </a:ext>
            </a:extLst>
          </p:cNvPr>
          <p:cNvSpPr>
            <a:spLocks noGrp="1"/>
          </p:cNvSpPr>
          <p:nvPr>
            <p:ph type="title"/>
          </p:nvPr>
        </p:nvSpPr>
        <p:spPr>
          <a:xfrm>
            <a:off x="457200" y="384174"/>
            <a:ext cx="5562600" cy="606425"/>
          </a:xfrm>
        </p:spPr>
        <p:txBody>
          <a:bodyPr/>
          <a:lstStyle/>
          <a:p>
            <a:r>
              <a:rPr lang="en-US" dirty="0"/>
              <a:t>Federal Statues</a:t>
            </a:r>
          </a:p>
        </p:txBody>
      </p:sp>
    </p:spTree>
    <p:extLst>
      <p:ext uri="{BB962C8B-B14F-4D97-AF65-F5344CB8AC3E}">
        <p14:creationId xmlns:p14="http://schemas.microsoft.com/office/powerpoint/2010/main" val="36310068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85FD9766-7B82-C5A1-CAC6-CA8B31C94F25}"/>
              </a:ext>
            </a:extLst>
          </p:cNvPr>
          <p:cNvSpPr>
            <a:spLocks noGrp="1"/>
          </p:cNvSpPr>
          <p:nvPr>
            <p:ph type="dt" sz="half" idx="10"/>
          </p:nvPr>
        </p:nvSpPr>
        <p:spPr/>
        <p:txBody>
          <a:bodyPr/>
          <a:lstStyle/>
          <a:p>
            <a:pPr>
              <a:defRPr/>
            </a:pPr>
            <a:fld id="{5D3DA26C-6B63-49B3-AD9F-F13B143260BF}" type="datetime1">
              <a:rPr lang="en-US" smtClean="0"/>
              <a:t>3/8/2024</a:t>
            </a:fld>
            <a:endParaRPr lang="en-US" dirty="0"/>
          </a:p>
        </p:txBody>
      </p:sp>
      <p:sp>
        <p:nvSpPr>
          <p:cNvPr id="3" name="Slide Number Placeholder 2">
            <a:extLst>
              <a:ext uri="{FF2B5EF4-FFF2-40B4-BE49-F238E27FC236}">
                <a16:creationId xmlns:a16="http://schemas.microsoft.com/office/drawing/2014/main" id="{D41A57F2-28E3-EBC4-4439-594A08081038}"/>
              </a:ext>
            </a:extLst>
          </p:cNvPr>
          <p:cNvSpPr>
            <a:spLocks noGrp="1"/>
          </p:cNvSpPr>
          <p:nvPr>
            <p:ph type="sldNum" sz="quarter" idx="12"/>
          </p:nvPr>
        </p:nvSpPr>
        <p:spPr/>
        <p:txBody>
          <a:bodyPr/>
          <a:lstStyle/>
          <a:p>
            <a:pPr>
              <a:defRPr/>
            </a:pPr>
            <a:fld id="{9C10EB89-1475-4332-AC66-2657F847E4F2}" type="slidenum">
              <a:rPr lang="en-US" smtClean="0"/>
              <a:pPr>
                <a:defRPr/>
              </a:pPr>
              <a:t>8</a:t>
            </a:fld>
            <a:endParaRPr lang="en-US" dirty="0"/>
          </a:p>
        </p:txBody>
      </p:sp>
      <p:sp>
        <p:nvSpPr>
          <p:cNvPr id="4" name="Content Placeholder 3">
            <a:extLst>
              <a:ext uri="{FF2B5EF4-FFF2-40B4-BE49-F238E27FC236}">
                <a16:creationId xmlns:a16="http://schemas.microsoft.com/office/drawing/2014/main" id="{ADC74149-4FCB-78CA-17EF-D342B7A773D3}"/>
              </a:ext>
            </a:extLst>
          </p:cNvPr>
          <p:cNvSpPr>
            <a:spLocks noGrp="1"/>
          </p:cNvSpPr>
          <p:nvPr>
            <p:ph sz="quarter" idx="13"/>
          </p:nvPr>
        </p:nvSpPr>
        <p:spPr/>
        <p:txBody>
          <a:bodyPr/>
          <a:lstStyle/>
          <a:p>
            <a:pPr marL="0" indent="0">
              <a:buNone/>
            </a:pPr>
            <a:r>
              <a:rPr lang="en-US" sz="1800" b="1" dirty="0"/>
              <a:t>Preventing Sex Trafficking and Strengthening Families Act </a:t>
            </a:r>
            <a:r>
              <a:rPr lang="en-US" sz="1800" dirty="0"/>
              <a:t>mandated the following of county children and youth agencies (CCYA)</a:t>
            </a:r>
          </a:p>
          <a:p>
            <a:r>
              <a:rPr lang="en-US" sz="1800" dirty="0"/>
              <a:t>CCYAs must identify, document and determine appropriate services for children who are victims or are at risk of becoming victims of trafficking.</a:t>
            </a:r>
          </a:p>
          <a:p>
            <a:pPr lvl="1"/>
            <a:r>
              <a:rPr lang="en-US" sz="1400" dirty="0"/>
              <a:t>This includes children who are currently in agency custody, along with children who have not be removed from their own home. </a:t>
            </a:r>
          </a:p>
          <a:p>
            <a:r>
              <a:rPr lang="en-US" sz="1800" dirty="0"/>
              <a:t>CCYAs must implement internal protocols to locate any missing children from out-of-home care and determine their experiences while absent, this would include screening the child to determine if they may have been or are a victim of sex or severe forms of trafficking. </a:t>
            </a:r>
          </a:p>
          <a:p>
            <a:r>
              <a:rPr lang="en-US" sz="1800" dirty="0"/>
              <a:t>CCYAs must report to law enforcement immediately and in no case longer than 24 hours, after receiving information that a child has been identified as being a victim of sex or severe forms of trafficking. </a:t>
            </a:r>
          </a:p>
          <a:p>
            <a:r>
              <a:rPr lang="en-US" sz="1800" dirty="0"/>
              <a:t>Effective September 29, 2017, all states are required to annually report the number of child victims of sex or severe forms of trafficking. </a:t>
            </a:r>
          </a:p>
          <a:p>
            <a:endParaRPr lang="en-US" sz="1800" dirty="0"/>
          </a:p>
        </p:txBody>
      </p:sp>
      <p:sp>
        <p:nvSpPr>
          <p:cNvPr id="5" name="Title 4">
            <a:extLst>
              <a:ext uri="{FF2B5EF4-FFF2-40B4-BE49-F238E27FC236}">
                <a16:creationId xmlns:a16="http://schemas.microsoft.com/office/drawing/2014/main" id="{A960F8C0-A384-8E52-6B37-75F4AD365CFA}"/>
              </a:ext>
            </a:extLst>
          </p:cNvPr>
          <p:cNvSpPr>
            <a:spLocks noGrp="1"/>
          </p:cNvSpPr>
          <p:nvPr>
            <p:ph type="title"/>
          </p:nvPr>
        </p:nvSpPr>
        <p:spPr/>
        <p:txBody>
          <a:bodyPr/>
          <a:lstStyle/>
          <a:p>
            <a:r>
              <a:rPr lang="en-US" dirty="0"/>
              <a:t>Federal Statues</a:t>
            </a:r>
          </a:p>
        </p:txBody>
      </p:sp>
    </p:spTree>
    <p:extLst>
      <p:ext uri="{BB962C8B-B14F-4D97-AF65-F5344CB8AC3E}">
        <p14:creationId xmlns:p14="http://schemas.microsoft.com/office/powerpoint/2010/main" val="326062664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33ED882B-F3CA-7D04-498E-74ADF4639C9C}"/>
              </a:ext>
            </a:extLst>
          </p:cNvPr>
          <p:cNvSpPr>
            <a:spLocks noGrp="1"/>
          </p:cNvSpPr>
          <p:nvPr>
            <p:ph type="dt" sz="half" idx="10"/>
          </p:nvPr>
        </p:nvSpPr>
        <p:spPr/>
        <p:txBody>
          <a:bodyPr/>
          <a:lstStyle/>
          <a:p>
            <a:pPr>
              <a:defRPr/>
            </a:pPr>
            <a:fld id="{5D3DA26C-6B63-49B3-AD9F-F13B143260BF}" type="datetime1">
              <a:rPr lang="en-US" smtClean="0"/>
              <a:t>3/8/2024</a:t>
            </a:fld>
            <a:endParaRPr lang="en-US" dirty="0"/>
          </a:p>
        </p:txBody>
      </p:sp>
      <p:sp>
        <p:nvSpPr>
          <p:cNvPr id="3" name="Slide Number Placeholder 2">
            <a:extLst>
              <a:ext uri="{FF2B5EF4-FFF2-40B4-BE49-F238E27FC236}">
                <a16:creationId xmlns:a16="http://schemas.microsoft.com/office/drawing/2014/main" id="{2EB9A49B-B8A3-B926-55CB-E29C4598FE06}"/>
              </a:ext>
            </a:extLst>
          </p:cNvPr>
          <p:cNvSpPr>
            <a:spLocks noGrp="1"/>
          </p:cNvSpPr>
          <p:nvPr>
            <p:ph type="sldNum" sz="quarter" idx="12"/>
          </p:nvPr>
        </p:nvSpPr>
        <p:spPr/>
        <p:txBody>
          <a:bodyPr/>
          <a:lstStyle/>
          <a:p>
            <a:pPr>
              <a:defRPr/>
            </a:pPr>
            <a:fld id="{9C10EB89-1475-4332-AC66-2657F847E4F2}" type="slidenum">
              <a:rPr lang="en-US" smtClean="0"/>
              <a:pPr>
                <a:defRPr/>
              </a:pPr>
              <a:t>9</a:t>
            </a:fld>
            <a:endParaRPr lang="en-US" dirty="0"/>
          </a:p>
        </p:txBody>
      </p:sp>
      <p:sp>
        <p:nvSpPr>
          <p:cNvPr id="4" name="Content Placeholder 3">
            <a:extLst>
              <a:ext uri="{FF2B5EF4-FFF2-40B4-BE49-F238E27FC236}">
                <a16:creationId xmlns:a16="http://schemas.microsoft.com/office/drawing/2014/main" id="{5A434442-C567-1850-9DEF-4F3DC8FE83F0}"/>
              </a:ext>
            </a:extLst>
          </p:cNvPr>
          <p:cNvSpPr>
            <a:spLocks noGrp="1"/>
          </p:cNvSpPr>
          <p:nvPr>
            <p:ph sz="quarter" idx="13"/>
          </p:nvPr>
        </p:nvSpPr>
        <p:spPr/>
        <p:txBody>
          <a:bodyPr/>
          <a:lstStyle/>
          <a:p>
            <a:r>
              <a:rPr lang="en-US" dirty="0"/>
              <a:t>The Child Abuse Prevention and Treatment Act (CAPTA) was amended by the issuance of the Justice for Victims of Trafficking Act of 2015 (JVTA)</a:t>
            </a:r>
          </a:p>
          <a:p>
            <a:pPr lvl="1"/>
            <a:r>
              <a:rPr lang="en-US" sz="1800" dirty="0"/>
              <a:t>This act required states to have statutes to require the identification and assessment of known or suspected victims of sex or severe forms of trafficking. </a:t>
            </a:r>
          </a:p>
          <a:p>
            <a:pPr lvl="1"/>
            <a:r>
              <a:rPr lang="en-US" sz="1800" dirty="0"/>
              <a:t>Expanded the definition of child abuse to include human trafficking </a:t>
            </a:r>
          </a:p>
          <a:p>
            <a:pPr lvl="1"/>
            <a:r>
              <a:rPr lang="en-US" sz="1800" dirty="0"/>
              <a:t>Stressed the importance of having a multi-discipline approach to human trafficking </a:t>
            </a:r>
          </a:p>
          <a:p>
            <a:pPr lvl="1"/>
            <a:r>
              <a:rPr lang="en-US" sz="1800" dirty="0"/>
              <a:t>Amended yet again the Trafficking Victims Protection Act </a:t>
            </a:r>
          </a:p>
          <a:p>
            <a:endParaRPr lang="en-US" dirty="0"/>
          </a:p>
        </p:txBody>
      </p:sp>
      <p:sp>
        <p:nvSpPr>
          <p:cNvPr id="5" name="Title 4">
            <a:extLst>
              <a:ext uri="{FF2B5EF4-FFF2-40B4-BE49-F238E27FC236}">
                <a16:creationId xmlns:a16="http://schemas.microsoft.com/office/drawing/2014/main" id="{E141C434-384F-C58F-E35A-00DE2BB5EFEE}"/>
              </a:ext>
            </a:extLst>
          </p:cNvPr>
          <p:cNvSpPr>
            <a:spLocks noGrp="1"/>
          </p:cNvSpPr>
          <p:nvPr>
            <p:ph type="title"/>
          </p:nvPr>
        </p:nvSpPr>
        <p:spPr/>
        <p:txBody>
          <a:bodyPr/>
          <a:lstStyle/>
          <a:p>
            <a:r>
              <a:rPr lang="en-US" dirty="0"/>
              <a:t>Federal Statues</a:t>
            </a:r>
          </a:p>
        </p:txBody>
      </p:sp>
    </p:spTree>
    <p:extLst>
      <p:ext uri="{BB962C8B-B14F-4D97-AF65-F5344CB8AC3E}">
        <p14:creationId xmlns:p14="http://schemas.microsoft.com/office/powerpoint/2010/main" val="1417431992"/>
      </p:ext>
    </p:extLst>
  </p:cSld>
  <p:clrMapOvr>
    <a:masterClrMapping/>
  </p:clrMapOvr>
</p:sld>
</file>

<file path=ppt/theme/theme1.xml><?xml version="1.0" encoding="utf-8"?>
<a:theme xmlns:a="http://schemas.openxmlformats.org/drawingml/2006/main" name="DHS PowerPoint Template 3a_v2">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_Flow_SignoffStatus xmlns="dfc80c4b-6fa3-477c-9f87-410f15734463" xsi:nil="true"/>
    <Date xmlns="dfc80c4b-6fa3-477c-9f87-410f15734463" xsi:nil="true"/>
    <TaxCatchAll xmlns="071c875f-9e36-463c-b368-5c5870634cf2" xsi:nil="true"/>
    <lcf76f155ced4ddcb4097134ff3c332f xmlns="dfc80c4b-6fa3-477c-9f87-410f15734463">
      <Terms xmlns="http://schemas.microsoft.com/office/infopath/2007/PartnerControls"/>
    </lcf76f155ced4ddcb4097134ff3c332f>
    <Document_x0020_Category xmlns="dfc80c4b-6fa3-477c-9f87-410f15734463"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8670D736FBD75C4CA883685263A9457B" ma:contentTypeVersion="19" ma:contentTypeDescription="Create a new document." ma:contentTypeScope="" ma:versionID="22ace18ac81498c8617e2198134457a3">
  <xsd:schema xmlns:xsd="http://www.w3.org/2001/XMLSchema" xmlns:xs="http://www.w3.org/2001/XMLSchema" xmlns:p="http://schemas.microsoft.com/office/2006/metadata/properties" xmlns:ns2="dfc80c4b-6fa3-477c-9f87-410f15734463" xmlns:ns3="071c875f-9e36-463c-b368-5c5870634cf2" targetNamespace="http://schemas.microsoft.com/office/2006/metadata/properties" ma:root="true" ma:fieldsID="f2f0211ba02e8f499748d3600a25462c" ns2:_="" ns3:_="">
    <xsd:import namespace="dfc80c4b-6fa3-477c-9f87-410f15734463"/>
    <xsd:import namespace="071c875f-9e36-463c-b368-5c5870634cf2"/>
    <xsd:element name="properties">
      <xsd:complexType>
        <xsd:sequence>
          <xsd:element name="documentManagement">
            <xsd:complexType>
              <xsd:all>
                <xsd:element ref="ns2:MediaServiceMetadata" minOccurs="0"/>
                <xsd:element ref="ns2:MediaServiceFastMetadata" minOccurs="0"/>
                <xsd:element ref="ns2:Document_x0020_Category" minOccurs="0"/>
                <xsd:element ref="ns3:SharedWithUsers" minOccurs="0"/>
                <xsd:element ref="ns2:MediaServiceAutoTags" minOccurs="0"/>
                <xsd:element ref="ns2:MediaServiceDateTaken" minOccurs="0"/>
                <xsd:element ref="ns2:MediaServiceOCR" minOccurs="0"/>
                <xsd:element ref="ns3:SharedWithDetails" minOccurs="0"/>
                <xsd:element ref="ns2:MediaServiceLocation" minOccurs="0"/>
                <xsd:element ref="ns2:MediaServiceEventHashCode" minOccurs="0"/>
                <xsd:element ref="ns2:MediaServiceGenerationTime" minOccurs="0"/>
                <xsd:element ref="ns2:_Flow_SignoffStatus" minOccurs="0"/>
                <xsd:element ref="ns2:MediaServiceAutoKeyPoints" minOccurs="0"/>
                <xsd:element ref="ns2:MediaServiceKeyPoints" minOccurs="0"/>
                <xsd:element ref="ns2:Date" minOccurs="0"/>
                <xsd:element ref="ns2:MediaLengthInSeconds" minOccurs="0"/>
                <xsd:element ref="ns2:lcf76f155ced4ddcb4097134ff3c332f" minOccurs="0"/>
                <xsd:element ref="ns3:TaxCatchAl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dfc80c4b-6fa3-477c-9f87-410f15734463" elementFormDefault="qualified">
    <xsd:import namespace="http://schemas.microsoft.com/office/2006/documentManagement/types"/>
    <xsd:import namespace="http://schemas.microsoft.com/office/infopath/2007/PartnerControls"/>
    <xsd:element name="MediaServiceMetadata" ma:index="8" nillable="true" ma:displayName="MediaServiceMetadata" ma:description="" ma:hidden="true" ma:internalName="MediaServiceMetadata" ma:readOnly="true">
      <xsd:simpleType>
        <xsd:restriction base="dms:Note"/>
      </xsd:simpleType>
    </xsd:element>
    <xsd:element name="MediaServiceFastMetadata" ma:index="9" nillable="true" ma:displayName="MediaServiceFastMetadata" ma:description="" ma:hidden="true" ma:internalName="MediaServiceFastMetadata" ma:readOnly="true">
      <xsd:simpleType>
        <xsd:restriction base="dms:Note"/>
      </xsd:simpleType>
    </xsd:element>
    <xsd:element name="Document_x0020_Category" ma:index="10" nillable="true" ma:displayName="Document Category" ma:internalName="Document_x0020_Category">
      <xsd:simpleType>
        <xsd:restriction base="dms:Choice">
          <xsd:enumeration value="Help"/>
          <xsd:enumeration value="Information"/>
          <xsd:enumeration value="Policy"/>
        </xsd:restriction>
      </xsd:simpleType>
    </xsd:element>
    <xsd:element name="MediaServiceAutoTags" ma:index="12" nillable="true" ma:displayName="MediaServiceAutoTags" ma:internalName="MediaServiceAutoTags" ma:readOnly="true">
      <xsd:simpleType>
        <xsd:restriction base="dms:Text"/>
      </xsd:simpleType>
    </xsd:element>
    <xsd:element name="MediaServiceDateTaken" ma:index="13" nillable="true" ma:displayName="MediaServiceDateTaken" ma:hidden="true" ma:internalName="MediaServiceDateTaken" ma:readOnly="true">
      <xsd:simpleType>
        <xsd:restriction base="dms:Text"/>
      </xsd:simpleType>
    </xsd:element>
    <xsd:element name="MediaServiceOCR" ma:index="14" nillable="true" ma:displayName="MediaServiceOCR" ma:internalName="MediaServiceOCR" ma:readOnly="true">
      <xsd:simpleType>
        <xsd:restriction base="dms:Note">
          <xsd:maxLength value="255"/>
        </xsd:restriction>
      </xsd:simpleType>
    </xsd:element>
    <xsd:element name="MediaServiceLocation" ma:index="16" nillable="true" ma:displayName="MediaServiceLocation" ma:internalName="MediaServiceLocation"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GenerationTime" ma:index="18" nillable="true" ma:displayName="MediaServiceGenerationTime" ma:hidden="true" ma:internalName="MediaServiceGenerationTime" ma:readOnly="true">
      <xsd:simpleType>
        <xsd:restriction base="dms:Text"/>
      </xsd:simpleType>
    </xsd:element>
    <xsd:element name="_Flow_SignoffStatus" ma:index="19" nillable="true" ma:displayName="Sign-off status" ma:internalName="Sign_x002d_off_x0020_status">
      <xsd:simpleType>
        <xsd:restriction base="dms:Text"/>
      </xsd:simpleType>
    </xsd:element>
    <xsd:element name="MediaServiceAutoKeyPoints" ma:index="20" nillable="true" ma:displayName="MediaServiceAutoKeyPoints" ma:hidden="true" ma:internalName="MediaServiceAutoKeyPoints" ma:readOnly="true">
      <xsd:simpleType>
        <xsd:restriction base="dms:Note"/>
      </xsd:simpleType>
    </xsd:element>
    <xsd:element name="MediaServiceKeyPoints" ma:index="21" nillable="true" ma:displayName="KeyPoints" ma:internalName="MediaServiceKeyPoints" ma:readOnly="true">
      <xsd:simpleType>
        <xsd:restriction base="dms:Note">
          <xsd:maxLength value="255"/>
        </xsd:restriction>
      </xsd:simpleType>
    </xsd:element>
    <xsd:element name="Date" ma:index="22" nillable="true" ma:displayName="Date" ma:format="DateOnly" ma:internalName="Date">
      <xsd:simpleType>
        <xsd:restriction base="dms:DateTime"/>
      </xsd:simpleType>
    </xsd:element>
    <xsd:element name="MediaLengthInSeconds" ma:index="23" nillable="true" ma:displayName="Length (seconds)" ma:internalName="MediaLengthInSeconds" ma:readOnly="true">
      <xsd:simpleType>
        <xsd:restriction base="dms:Unknown"/>
      </xsd:simpleType>
    </xsd:element>
    <xsd:element name="lcf76f155ced4ddcb4097134ff3c332f" ma:index="25" nillable="true" ma:taxonomy="true" ma:internalName="lcf76f155ced4ddcb4097134ff3c332f" ma:taxonomyFieldName="MediaServiceImageTags" ma:displayName="Image Tags" ma:readOnly="false" ma:fieldId="{5cf76f15-5ced-4ddc-b409-7134ff3c332f}" ma:taxonomyMulti="true" ma:sspId="7b90debd-ee09-4e04-a4c4-812a7ed26ded" ma:termSetId="09814cd3-568e-fe90-9814-8d621ff8fb84" ma:anchorId="fba54fb3-c3e1-fe81-a776-ca4b69148c4d"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071c875f-9e36-463c-b368-5c5870634cf2" elementFormDefault="qualified">
    <xsd:import namespace="http://schemas.microsoft.com/office/2006/documentManagement/types"/>
    <xsd:import namespace="http://schemas.microsoft.com/office/infopath/2007/PartnerControls"/>
    <xsd:element name="SharedWithUsers" ma:index="11"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element name="TaxCatchAll" ma:index="26" nillable="true" ma:displayName="Taxonomy Catch All Column" ma:hidden="true" ma:list="{cab5828d-8cdd-453a-a55c-ac745697f0dc}" ma:internalName="TaxCatchAll" ma:showField="CatchAllData" ma:web="071c875f-9e36-463c-b368-5c5870634cf2">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46BA848C-A734-4C9F-BD8E-EFA4E720C3A1}">
  <ds:schemaRefs>
    <ds:schemaRef ds:uri="7f78b8b3-b9c4-4586-839b-1c60dda8e214"/>
    <ds:schemaRef ds:uri="http://purl.org/dc/terms/"/>
    <ds:schemaRef ds:uri="http://purl.org/dc/dcmitype/"/>
    <ds:schemaRef ds:uri="http://schemas.microsoft.com/office/2006/documentManagement/types"/>
    <ds:schemaRef ds:uri="488a1b4e-be9e-4c04-bf70-bfc0815ba67c"/>
    <ds:schemaRef ds:uri="http://purl.org/dc/elements/1.1/"/>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 ds:uri="dfc80c4b-6fa3-477c-9f87-410f15734463"/>
    <ds:schemaRef ds:uri="071c875f-9e36-463c-b368-5c5870634cf2"/>
  </ds:schemaRefs>
</ds:datastoreItem>
</file>

<file path=customXml/itemProps2.xml><?xml version="1.0" encoding="utf-8"?>
<ds:datastoreItem xmlns:ds="http://schemas.openxmlformats.org/officeDocument/2006/customXml" ds:itemID="{704858CA-D409-4C66-B93A-304F99EB0BEA}">
  <ds:schemaRefs>
    <ds:schemaRef ds:uri="http://schemas.microsoft.com/sharepoint/v3/contenttype/forms"/>
  </ds:schemaRefs>
</ds:datastoreItem>
</file>

<file path=customXml/itemProps3.xml><?xml version="1.0" encoding="utf-8"?>
<ds:datastoreItem xmlns:ds="http://schemas.openxmlformats.org/officeDocument/2006/customXml" ds:itemID="{675C3847-47F6-4501-A50F-61CE254EFA5A}">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dfc80c4b-6fa3-477c-9f87-410f15734463"/>
    <ds:schemaRef ds:uri="071c875f-9e36-463c-b368-5c5870634cf2"/>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
  <TotalTime>16359</TotalTime>
  <Words>4201</Words>
  <Application>Microsoft Office PowerPoint</Application>
  <PresentationFormat>On-screen Show (4:3)</PresentationFormat>
  <Paragraphs>414</Paragraphs>
  <Slides>33</Slides>
  <Notes>26</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33</vt:i4>
      </vt:variant>
    </vt:vector>
  </HeadingPairs>
  <TitlesOfParts>
    <vt:vector size="42" baseType="lpstr">
      <vt:lpstr>Arial</vt:lpstr>
      <vt:lpstr>Calibri</vt:lpstr>
      <vt:lpstr>Maiandra GD</vt:lpstr>
      <vt:lpstr>Publico</vt:lpstr>
      <vt:lpstr>Roboto</vt:lpstr>
      <vt:lpstr>Times New Roman</vt:lpstr>
      <vt:lpstr>Verdana</vt:lpstr>
      <vt:lpstr>Wingdings</vt:lpstr>
      <vt:lpstr>DHS PowerPoint Template 3a_v2</vt:lpstr>
      <vt:lpstr> Department of Human Services, Office of  Children, Youth, and Families  March 13, 2024    Human Trafficking</vt:lpstr>
      <vt:lpstr>Reminder: The Elephant in the room</vt:lpstr>
      <vt:lpstr>Considerations</vt:lpstr>
      <vt:lpstr>Before Trafficking Occurs</vt:lpstr>
      <vt:lpstr>Severity of Human Trafficking </vt:lpstr>
      <vt:lpstr>Federal Statues</vt:lpstr>
      <vt:lpstr>Federal Statues</vt:lpstr>
      <vt:lpstr>Federal Statues</vt:lpstr>
      <vt:lpstr>Federal Statues</vt:lpstr>
      <vt:lpstr>Pennsylvania Statues</vt:lpstr>
      <vt:lpstr>Pennsylvania Statues</vt:lpstr>
      <vt:lpstr>Pennsylvania Statues</vt:lpstr>
      <vt:lpstr>Definitions</vt:lpstr>
      <vt:lpstr>Definition</vt:lpstr>
      <vt:lpstr>Sex Trafficking Involving Children</vt:lpstr>
      <vt:lpstr>OCYF Bulletin 3130-19-04</vt:lpstr>
      <vt:lpstr>PowerPoint Presentation</vt:lpstr>
      <vt:lpstr>PowerPoint Presentation</vt:lpstr>
      <vt:lpstr>Multi-Disciplinary Investigative Teams</vt:lpstr>
      <vt:lpstr>MDIT</vt:lpstr>
      <vt:lpstr>Youth’s Physical Needs </vt:lpstr>
      <vt:lpstr>Youth’s Mental Health Needs</vt:lpstr>
      <vt:lpstr>Placement, Treatment and Services</vt:lpstr>
      <vt:lpstr>Concurrent Jurisdiction </vt:lpstr>
      <vt:lpstr>Dependency, Not Delinquency </vt:lpstr>
      <vt:lpstr>Required Action Items - Missing</vt:lpstr>
      <vt:lpstr>Required Action Items - Missing</vt:lpstr>
      <vt:lpstr>Required Action Items - Recovered</vt:lpstr>
      <vt:lpstr>Understanding Human Trafficking</vt:lpstr>
      <vt:lpstr>Understanding Human Trafficking</vt:lpstr>
      <vt:lpstr>Know Your Resources</vt:lpstr>
      <vt:lpstr>Upcoming Training</vt:lpstr>
      <vt:lpstr>PowerPoint Presentation</vt:lpstr>
    </vt:vector>
  </TitlesOfParts>
  <Company>Pennsylvania Department of Human Services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Gantz, Alison</dc:creator>
  <cp:lastModifiedBy>Walborn, Shannon</cp:lastModifiedBy>
  <cp:revision>24</cp:revision>
  <cp:lastPrinted>2009-01-26T15:49:04Z</cp:lastPrinted>
  <dcterms:created xsi:type="dcterms:W3CDTF">2016-10-03T12:59:24Z</dcterms:created>
  <dcterms:modified xsi:type="dcterms:W3CDTF">2024-03-08T16:24:30Z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0x01010084B1FEB286F72F4EBC241071D90F6855</vt:lpwstr>
  </property>
</Properties>
</file>