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2" autoAdjust="0"/>
    <p:restoredTop sz="82534" autoAdjust="0"/>
  </p:normalViewPr>
  <p:slideViewPr>
    <p:cSldViewPr snapToGrid="0">
      <p:cViewPr varScale="1">
        <p:scale>
          <a:sx n="39" d="100"/>
          <a:sy n="39" d="100"/>
        </p:scale>
        <p:origin x="127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6BDE1-90FA-478C-8CD9-8F4B19CAAD2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42E85-2FCF-46BD-9A1B-88A395793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94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Baseline survey at 17, follow-up surveys at 19 &amp; 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42E85-2FCF-46BD-9A1B-88A3957937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514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addition to baseline and follow-up surveys, states must report on youth who receive IL services during each six-month period.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42E85-2FCF-46BD-9A1B-88A3957937E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396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Urgent that</a:t>
            </a:r>
            <a:r>
              <a:rPr lang="en-US" baseline="0" dirty="0"/>
              <a:t> if your counties name was listed to please act now and send updated contact information to HZA.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42E85-2FCF-46BD-9A1B-88A3957937E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34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Every year counties</a:t>
            </a:r>
            <a:r>
              <a:rPr lang="en-US" baseline="0" dirty="0"/>
              <a:t> are to collect served data and baseline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42E85-2FCF-46BD-9A1B-88A3957937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56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all youth participate in follow-up survey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42E85-2FCF-46BD-9A1B-88A3957937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82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Currently (FFY 2018) administering 21-year-old follow-up surveys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42E85-2FCF-46BD-9A1B-88A3957937E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91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Prior to 19-year-old follow-up surveys, ACF identified random sample of youth to participate.</a:t>
            </a:r>
          </a:p>
          <a:p>
            <a:r>
              <a:rPr lang="en-US" dirty="0"/>
              <a:t>HZA loaded sample into </a:t>
            </a:r>
            <a:r>
              <a:rPr lang="en-US" dirty="0" err="1"/>
              <a:t>GetNYTD</a:t>
            </a:r>
            <a:r>
              <a:rPr lang="en-US" dirty="0"/>
              <a:t> and sent list of youth to each county</a:t>
            </a:r>
          </a:p>
          <a:p>
            <a:r>
              <a:rPr lang="en-US" dirty="0"/>
              <a:t>County, HZA and SWAN are attempting to locate youth to administer survey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42E85-2FCF-46BD-9A1B-88A3957937E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76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on this slide updated 9/9/2018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42E85-2FCF-46BD-9A1B-88A3957937E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85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Data on this slide updated 9/9/2018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These are the sample counties with at</a:t>
            </a:r>
            <a:r>
              <a:rPr lang="en-US" baseline="0" dirty="0"/>
              <a:t> least one survey outstanding.  Counties need to log-in to </a:t>
            </a:r>
            <a:r>
              <a:rPr lang="en-US" baseline="0" dirty="0" err="1"/>
              <a:t>getNYTD</a:t>
            </a:r>
            <a:r>
              <a:rPr lang="en-US" baseline="0" dirty="0"/>
              <a:t> to get the sample list of names or go to </a:t>
            </a:r>
            <a:r>
              <a:rPr lang="en-US" baseline="0" dirty="0" err="1"/>
              <a:t>SeGOV</a:t>
            </a:r>
            <a:r>
              <a:rPr lang="en-US" baseline="0" dirty="0"/>
              <a:t> for list.   If cannot get list call the NYTD Helpdesk.   HZA is in need of contact information for the youth on the list so they can be surveyed.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42E85-2FCF-46BD-9A1B-88A3957937E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11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Remember: Not every county will have records in both (or even either) sample.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42E85-2FCF-46BD-9A1B-88A3957937E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15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Tell them who to communicate or where to communicate updated contact information</a:t>
            </a:r>
            <a:r>
              <a:rPr lang="en-US" baseline="0" dirty="0"/>
              <a:t> for HZA.  Add it to the bullet.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42E85-2FCF-46BD-9A1B-88A3957937E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99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@getnytd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612B6-D43C-4185-B89C-094B6CE8BD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National Youth in Transition Database (NYTD)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59EF8F-3CED-411A-B1CF-4580A19279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Pennsylvania All-County Presentation</a:t>
            </a:r>
          </a:p>
          <a:p>
            <a:r>
              <a:rPr lang="en-US" dirty="0"/>
              <a:t>September 13, 2018</a:t>
            </a:r>
          </a:p>
        </p:txBody>
      </p:sp>
    </p:spTree>
    <p:extLst>
      <p:ext uri="{BB962C8B-B14F-4D97-AF65-F5344CB8AC3E}">
        <p14:creationId xmlns:p14="http://schemas.microsoft.com/office/powerpoint/2010/main" val="3862159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B745B-57FD-43CD-862D-A50ECEE35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(FFY 2018) Follow-Up Surveys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8AAFE2-1012-4030-8D7B-AA3FF601E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Youth completed baseline survey in FFY 2014 &amp; follow-up in 2016 at age 19</a:t>
            </a:r>
          </a:p>
          <a:p>
            <a:endParaRPr lang="en-US" dirty="0"/>
          </a:p>
          <a:p>
            <a:r>
              <a:rPr lang="en-US" dirty="0"/>
              <a:t>HZA working with counties to locate youth and administer survey at age 21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HZA currently administering 21-year-old follow-up surveys for FFY 2018 A and B periods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92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B745B-57FD-43CD-862D-A50ECEE35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(FFY 2018) Follow-Up Surveys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8AAFE2-1012-4030-8D7B-AA3FF601E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27% completed survey during October-March “A” period</a:t>
            </a:r>
          </a:p>
          <a:p>
            <a:pPr lvl="1"/>
            <a:r>
              <a:rPr lang="en-US" dirty="0"/>
              <a:t>HZA continuing to try to contact youth to administer survey</a:t>
            </a:r>
          </a:p>
          <a:p>
            <a:pPr lvl="1"/>
            <a:r>
              <a:rPr lang="en-US" dirty="0"/>
              <a:t>Currently at 33%</a:t>
            </a:r>
          </a:p>
          <a:p>
            <a:pPr lvl="1"/>
            <a:r>
              <a:rPr lang="en-US" dirty="0"/>
              <a:t>Need 34 more completed surveys to achieve 60%</a:t>
            </a:r>
          </a:p>
          <a:p>
            <a:pPr lvl="1"/>
            <a:endParaRPr lang="en-US" dirty="0"/>
          </a:p>
          <a:p>
            <a:r>
              <a:rPr lang="en-US" dirty="0"/>
              <a:t>37% have completed survey during April-September “B” period</a:t>
            </a:r>
          </a:p>
          <a:p>
            <a:pPr lvl="1"/>
            <a:r>
              <a:rPr lang="en-US" dirty="0"/>
              <a:t>Need 28 more completed surveys to achieve 60%</a:t>
            </a:r>
          </a:p>
        </p:txBody>
      </p:sp>
    </p:spTree>
    <p:extLst>
      <p:ext uri="{BB962C8B-B14F-4D97-AF65-F5344CB8AC3E}">
        <p14:creationId xmlns:p14="http://schemas.microsoft.com/office/powerpoint/2010/main" val="3735369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B745B-57FD-43CD-862D-A50ECEE35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(FFY 2018) Follow-Up Surveys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E4C4419-9056-43FC-B85E-22EDDD84D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997200"/>
            <a:ext cx="9227382" cy="3505200"/>
          </a:xfrm>
        </p:spPr>
        <p:txBody>
          <a:bodyPr numCol="3">
            <a:normAutofit lnSpcReduction="10000"/>
          </a:bodyPr>
          <a:lstStyle/>
          <a:p>
            <a:pPr lvl="1"/>
            <a:r>
              <a:rPr lang="en-US" dirty="0"/>
              <a:t>Allegheny</a:t>
            </a:r>
          </a:p>
          <a:p>
            <a:pPr lvl="1"/>
            <a:r>
              <a:rPr lang="en-US" dirty="0"/>
              <a:t>Berks</a:t>
            </a:r>
          </a:p>
          <a:p>
            <a:pPr lvl="1"/>
            <a:r>
              <a:rPr lang="en-US" dirty="0"/>
              <a:t>Bradford</a:t>
            </a:r>
          </a:p>
          <a:p>
            <a:pPr lvl="1"/>
            <a:r>
              <a:rPr lang="en-US" dirty="0"/>
              <a:t>Bucks</a:t>
            </a:r>
          </a:p>
          <a:p>
            <a:pPr lvl="1"/>
            <a:r>
              <a:rPr lang="en-US" dirty="0"/>
              <a:t>Centre</a:t>
            </a:r>
          </a:p>
          <a:p>
            <a:pPr lvl="1"/>
            <a:r>
              <a:rPr lang="en-US" dirty="0"/>
              <a:t>Chester</a:t>
            </a:r>
          </a:p>
          <a:p>
            <a:pPr lvl="1"/>
            <a:r>
              <a:rPr lang="en-US" dirty="0"/>
              <a:t>Dauphin</a:t>
            </a:r>
          </a:p>
          <a:p>
            <a:pPr lvl="1"/>
            <a:r>
              <a:rPr lang="en-US" dirty="0"/>
              <a:t>Delaware</a:t>
            </a:r>
          </a:p>
          <a:p>
            <a:pPr lvl="1"/>
            <a:r>
              <a:rPr lang="en-US" dirty="0"/>
              <a:t>Erie</a:t>
            </a:r>
          </a:p>
          <a:p>
            <a:pPr lvl="1"/>
            <a:r>
              <a:rPr lang="en-US" dirty="0"/>
              <a:t>Franklin</a:t>
            </a:r>
          </a:p>
          <a:p>
            <a:pPr lvl="1"/>
            <a:r>
              <a:rPr lang="en-US" dirty="0"/>
              <a:t>Lancaster</a:t>
            </a:r>
          </a:p>
          <a:p>
            <a:pPr lvl="1"/>
            <a:r>
              <a:rPr lang="en-US" dirty="0"/>
              <a:t>Lawrence</a:t>
            </a:r>
          </a:p>
          <a:p>
            <a:pPr lvl="1"/>
            <a:r>
              <a:rPr lang="en-US" dirty="0"/>
              <a:t>Lehigh</a:t>
            </a:r>
          </a:p>
          <a:p>
            <a:pPr lvl="1"/>
            <a:r>
              <a:rPr lang="en-US" dirty="0"/>
              <a:t>Luzerne</a:t>
            </a:r>
          </a:p>
          <a:p>
            <a:pPr lvl="1"/>
            <a:r>
              <a:rPr lang="en-US" dirty="0"/>
              <a:t>Lycoming</a:t>
            </a:r>
          </a:p>
          <a:p>
            <a:pPr lvl="1"/>
            <a:r>
              <a:rPr lang="en-US" dirty="0"/>
              <a:t>McKean</a:t>
            </a:r>
          </a:p>
          <a:p>
            <a:pPr lvl="1"/>
            <a:r>
              <a:rPr lang="en-US" dirty="0"/>
              <a:t>Mercer</a:t>
            </a:r>
          </a:p>
          <a:p>
            <a:pPr lvl="1"/>
            <a:r>
              <a:rPr lang="en-US" dirty="0"/>
              <a:t>Monroe</a:t>
            </a:r>
          </a:p>
          <a:p>
            <a:pPr lvl="1"/>
            <a:r>
              <a:rPr lang="en-US" dirty="0"/>
              <a:t>Montgomery</a:t>
            </a:r>
          </a:p>
          <a:p>
            <a:pPr lvl="1"/>
            <a:r>
              <a:rPr lang="en-US" dirty="0"/>
              <a:t>Northampton</a:t>
            </a:r>
          </a:p>
          <a:p>
            <a:pPr lvl="1"/>
            <a:r>
              <a:rPr lang="en-US" dirty="0"/>
              <a:t>Northumberland</a:t>
            </a:r>
          </a:p>
          <a:p>
            <a:pPr lvl="1"/>
            <a:r>
              <a:rPr lang="en-US" dirty="0"/>
              <a:t>Perry</a:t>
            </a:r>
          </a:p>
          <a:p>
            <a:pPr lvl="1"/>
            <a:r>
              <a:rPr lang="en-US" dirty="0"/>
              <a:t>Philadelphia</a:t>
            </a:r>
          </a:p>
          <a:p>
            <a:pPr lvl="1"/>
            <a:r>
              <a:rPr lang="en-US" dirty="0"/>
              <a:t>Schuylkill</a:t>
            </a:r>
          </a:p>
          <a:p>
            <a:pPr lvl="1"/>
            <a:r>
              <a:rPr lang="en-US" dirty="0"/>
              <a:t>Somerset</a:t>
            </a:r>
          </a:p>
          <a:p>
            <a:pPr lvl="1"/>
            <a:r>
              <a:rPr lang="en-US" dirty="0"/>
              <a:t>Tioga</a:t>
            </a:r>
          </a:p>
          <a:p>
            <a:pPr lvl="1"/>
            <a:r>
              <a:rPr lang="en-US" dirty="0"/>
              <a:t>Warren</a:t>
            </a:r>
          </a:p>
          <a:p>
            <a:pPr lvl="1"/>
            <a:r>
              <a:rPr lang="en-US" dirty="0"/>
              <a:t>Washington</a:t>
            </a:r>
          </a:p>
          <a:p>
            <a:pPr lvl="1"/>
            <a:r>
              <a:rPr lang="en-US" dirty="0"/>
              <a:t>Westmoreland</a:t>
            </a:r>
          </a:p>
          <a:p>
            <a:pPr lvl="1"/>
            <a:r>
              <a:rPr lang="en-US" dirty="0"/>
              <a:t>Wyoming</a:t>
            </a:r>
          </a:p>
          <a:p>
            <a:pPr lvl="1"/>
            <a:r>
              <a:rPr lang="en-US" dirty="0"/>
              <a:t>York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CA6F0796-DFA3-4524-A0F8-E9FB002D15B0}"/>
              </a:ext>
            </a:extLst>
          </p:cNvPr>
          <p:cNvSpPr txBox="1">
            <a:spLocks/>
          </p:cNvSpPr>
          <p:nvPr/>
        </p:nvSpPr>
        <p:spPr>
          <a:xfrm>
            <a:off x="680321" y="2336873"/>
            <a:ext cx="9613861" cy="660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31 Counties with at least one survey outstanding:</a:t>
            </a:r>
          </a:p>
        </p:txBody>
      </p:sp>
    </p:spTree>
    <p:extLst>
      <p:ext uri="{BB962C8B-B14F-4D97-AF65-F5344CB8AC3E}">
        <p14:creationId xmlns:p14="http://schemas.microsoft.com/office/powerpoint/2010/main" val="3401853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B745B-57FD-43CD-862D-A50ECEE35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(FFY 2018) Follow-Up Surveys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8AAFE2-1012-4030-8D7B-AA3FF601E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482979" cy="35993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“I found contact information for a youth in my county’s follow-up sample. What do I do now?”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Contact HZA to provide information</a:t>
            </a:r>
          </a:p>
          <a:p>
            <a:r>
              <a:rPr lang="en-US" dirty="0"/>
              <a:t>County may also administer the survey by phone or in person</a:t>
            </a:r>
          </a:p>
          <a:p>
            <a:r>
              <a:rPr lang="en-US" dirty="0"/>
              <a:t>Youth who complete 21-year-old follow-up survey receive a gift card</a:t>
            </a:r>
          </a:p>
        </p:txBody>
      </p:sp>
    </p:spTree>
    <p:extLst>
      <p:ext uri="{BB962C8B-B14F-4D97-AF65-F5344CB8AC3E}">
        <p14:creationId xmlns:p14="http://schemas.microsoft.com/office/powerpoint/2010/main" val="1061522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5E2597-1B95-4381-B832-5A09F3A79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FFY 2019 Follow-Up Surveys</a:t>
            </a:r>
          </a:p>
        </p:txBody>
      </p:sp>
    </p:spTree>
    <p:extLst>
      <p:ext uri="{BB962C8B-B14F-4D97-AF65-F5344CB8AC3E}">
        <p14:creationId xmlns:p14="http://schemas.microsoft.com/office/powerpoint/2010/main" val="3751968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B745B-57FD-43CD-862D-A50ECEE35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FFY 2019 Follow-Up Surveys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8AAFE2-1012-4030-8D7B-AA3FF601E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4982776" cy="3599316"/>
          </a:xfrm>
        </p:spPr>
        <p:txBody>
          <a:bodyPr>
            <a:normAutofit/>
          </a:bodyPr>
          <a:lstStyle/>
          <a:p>
            <a:r>
              <a:rPr lang="en-US" dirty="0"/>
              <a:t>Next round of surveys begins October 1, 2018</a:t>
            </a:r>
          </a:p>
          <a:p>
            <a:endParaRPr lang="en-US" dirty="0"/>
          </a:p>
          <a:p>
            <a:r>
              <a:rPr lang="en-US" dirty="0"/>
              <a:t>19-year-old follow-up surveys</a:t>
            </a:r>
          </a:p>
          <a:p>
            <a:endParaRPr lang="en-US" dirty="0"/>
          </a:p>
          <a:p>
            <a:r>
              <a:rPr lang="en-US" dirty="0"/>
              <a:t>Random sample of youth who completed baseline survey in FFY 2017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CCD2165-DA97-4FF1-B6F4-6CA11848E5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204179"/>
              </p:ext>
            </p:extLst>
          </p:nvPr>
        </p:nvGraphicFramePr>
        <p:xfrm>
          <a:off x="5663097" y="2167696"/>
          <a:ext cx="6095149" cy="4359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107">
                  <a:extLst>
                    <a:ext uri="{9D8B030D-6E8A-4147-A177-3AD203B41FA5}">
                      <a16:colId xmlns:a16="http://schemas.microsoft.com/office/drawing/2014/main" val="1503310278"/>
                    </a:ext>
                  </a:extLst>
                </a:gridCol>
                <a:gridCol w="1413601">
                  <a:extLst>
                    <a:ext uri="{9D8B030D-6E8A-4147-A177-3AD203B41FA5}">
                      <a16:colId xmlns:a16="http://schemas.microsoft.com/office/drawing/2014/main" val="3410856521"/>
                    </a:ext>
                  </a:extLst>
                </a:gridCol>
                <a:gridCol w="1721094">
                  <a:extLst>
                    <a:ext uri="{9D8B030D-6E8A-4147-A177-3AD203B41FA5}">
                      <a16:colId xmlns:a16="http://schemas.microsoft.com/office/drawing/2014/main" val="2667613455"/>
                    </a:ext>
                  </a:extLst>
                </a:gridCol>
                <a:gridCol w="1634347">
                  <a:extLst>
                    <a:ext uri="{9D8B030D-6E8A-4147-A177-3AD203B41FA5}">
                      <a16:colId xmlns:a16="http://schemas.microsoft.com/office/drawing/2014/main" val="2896084418"/>
                    </a:ext>
                  </a:extLst>
                </a:gridCol>
              </a:tblGrid>
              <a:tr h="669289"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Baseline</a:t>
                      </a:r>
                    </a:p>
                    <a:p>
                      <a:r>
                        <a:rPr lang="en-US" dirty="0"/>
                        <a:t>Age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19-Year-Old</a:t>
                      </a:r>
                    </a:p>
                    <a:p>
                      <a:r>
                        <a:rPr lang="en-US" dirty="0"/>
                        <a:t>Follow-Up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21-Year-Old</a:t>
                      </a:r>
                    </a:p>
                    <a:p>
                      <a:r>
                        <a:rPr lang="en-US" dirty="0"/>
                        <a:t>Follow-Up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867053"/>
                  </a:ext>
                </a:extLst>
              </a:tr>
              <a:tr h="398584">
                <a:tc>
                  <a:txBody>
                    <a:bodyPr/>
                    <a:lstStyle/>
                    <a:p>
                      <a:r>
                        <a:rPr lang="en-US" dirty="0"/>
                        <a:t>FFY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#1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750781"/>
                  </a:ext>
                </a:extLst>
              </a:tr>
              <a:tr h="293077">
                <a:tc>
                  <a:txBody>
                    <a:bodyPr/>
                    <a:lstStyle/>
                    <a:p>
                      <a:r>
                        <a:rPr lang="en-US" dirty="0"/>
                        <a:t>FFY 2012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(no surveys)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0923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FFY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#1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799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FFY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#2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4937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FFY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#1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0238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FFY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#2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5767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FFY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#3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7978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FFY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#2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627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FFY 2019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8484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FFY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#4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009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250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B745B-57FD-43CD-862D-A50ECEE35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FFY 2019 Follow-Up Surveys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8AAFE2-1012-4030-8D7B-AA3FF601E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838579" cy="3599316"/>
          </a:xfrm>
        </p:spPr>
        <p:txBody>
          <a:bodyPr>
            <a:normAutofit/>
          </a:bodyPr>
          <a:lstStyle/>
          <a:p>
            <a:r>
              <a:rPr lang="en-US" dirty="0"/>
              <a:t>Sample divided into two parts based on youth’s date of birth</a:t>
            </a:r>
          </a:p>
          <a:p>
            <a:endParaRPr lang="en-US" dirty="0"/>
          </a:p>
          <a:p>
            <a:r>
              <a:rPr lang="en-US" dirty="0"/>
              <a:t>“A” sample: youth with 19</a:t>
            </a:r>
            <a:r>
              <a:rPr lang="en-US" baseline="30000" dirty="0"/>
              <a:t>th</a:t>
            </a:r>
            <a:r>
              <a:rPr lang="en-US" dirty="0"/>
              <a:t> birthday between October ’18 - March ’19</a:t>
            </a:r>
          </a:p>
          <a:p>
            <a:pPr lvl="1"/>
            <a:r>
              <a:rPr lang="en-US" dirty="0"/>
              <a:t>Sample will be sent to counties in late September 2018 via </a:t>
            </a:r>
            <a:r>
              <a:rPr lang="en-US" dirty="0" err="1"/>
              <a:t>SeGov</a:t>
            </a:r>
            <a:r>
              <a:rPr lang="en-US" dirty="0"/>
              <a:t> or county can log-in to </a:t>
            </a:r>
            <a:r>
              <a:rPr lang="en-US" dirty="0" err="1"/>
              <a:t>GetNYTD</a:t>
            </a:r>
            <a:r>
              <a:rPr lang="en-US" dirty="0"/>
              <a:t> to see list of youth.  Complete sample due March 31, 2019</a:t>
            </a:r>
          </a:p>
          <a:p>
            <a:pPr lvl="1"/>
            <a:endParaRPr lang="en-US" dirty="0"/>
          </a:p>
          <a:p>
            <a:r>
              <a:rPr lang="en-US" dirty="0"/>
              <a:t>“B” sample: youth with 19</a:t>
            </a:r>
            <a:r>
              <a:rPr lang="en-US" baseline="30000" dirty="0"/>
              <a:t>th</a:t>
            </a:r>
            <a:r>
              <a:rPr lang="en-US" dirty="0"/>
              <a:t> birthday between April ’19 - September ’19</a:t>
            </a:r>
          </a:p>
          <a:p>
            <a:pPr lvl="1"/>
            <a:r>
              <a:rPr lang="en-US" dirty="0"/>
              <a:t>Sample will be sent to counties in late March 2019 via </a:t>
            </a:r>
            <a:r>
              <a:rPr lang="en-US" dirty="0" err="1"/>
              <a:t>SeGov</a:t>
            </a:r>
            <a:r>
              <a:rPr lang="en-US" dirty="0"/>
              <a:t> or county can log-in to </a:t>
            </a:r>
            <a:r>
              <a:rPr lang="en-US" dirty="0" err="1"/>
              <a:t>GetNYTD</a:t>
            </a:r>
            <a:r>
              <a:rPr lang="en-US" dirty="0"/>
              <a:t> to see list of youth.  Complete sample due September 30, 2019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4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B745B-57FD-43CD-862D-A50ECEE35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FFY 2019 Follow-Up Surveys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8AAFE2-1012-4030-8D7B-AA3FF601E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838579" cy="3599316"/>
          </a:xfrm>
        </p:spPr>
        <p:txBody>
          <a:bodyPr>
            <a:normAutofit/>
          </a:bodyPr>
          <a:lstStyle/>
          <a:p>
            <a:r>
              <a:rPr lang="en-US" dirty="0"/>
              <a:t>Once lists are received, please have staff start conducting research to locate the youth</a:t>
            </a:r>
          </a:p>
          <a:p>
            <a:pPr lvl="1"/>
            <a:r>
              <a:rPr lang="en-US" dirty="0"/>
              <a:t>In addition to county efforts, HZA and SWAN LSI will also conduct research of publicly-accessible resources to help identify contact information of youth.</a:t>
            </a:r>
          </a:p>
          <a:p>
            <a:endParaRPr lang="en-US" dirty="0"/>
          </a:p>
          <a:p>
            <a:r>
              <a:rPr lang="en-US" dirty="0"/>
              <a:t>Please communicate updated contact information to HZA as you receive it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58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5E2597-1B95-4381-B832-5A09F3A79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Living (IL) Services</a:t>
            </a:r>
          </a:p>
        </p:txBody>
      </p:sp>
    </p:spTree>
    <p:extLst>
      <p:ext uri="{BB962C8B-B14F-4D97-AF65-F5344CB8AC3E}">
        <p14:creationId xmlns:p14="http://schemas.microsoft.com/office/powerpoint/2010/main" val="1896785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B745B-57FD-43CD-862D-A50ECEE35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Living (IL) Service Data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8AAFE2-1012-4030-8D7B-AA3FF601E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838579" cy="789099"/>
          </a:xfrm>
        </p:spPr>
        <p:txBody>
          <a:bodyPr>
            <a:normAutofit/>
          </a:bodyPr>
          <a:lstStyle/>
          <a:p>
            <a:r>
              <a:rPr lang="en-US" dirty="0"/>
              <a:t>Any IL service </a:t>
            </a:r>
            <a:r>
              <a:rPr lang="en-US" u="sng" dirty="0"/>
              <a:t>paid for or provided by</a:t>
            </a:r>
            <a:r>
              <a:rPr lang="en-US" dirty="0"/>
              <a:t> the agency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99BB0BBD-2895-4A23-B06F-5734D3819171}"/>
              </a:ext>
            </a:extLst>
          </p:cNvPr>
          <p:cNvSpPr txBox="1">
            <a:spLocks/>
          </p:cNvSpPr>
          <p:nvPr/>
        </p:nvSpPr>
        <p:spPr>
          <a:xfrm>
            <a:off x="1066800" y="2923953"/>
            <a:ext cx="10452100" cy="3125973"/>
          </a:xfrm>
          <a:prstGeom prst="rect">
            <a:avLst/>
          </a:prstGeom>
        </p:spPr>
        <p:txBody>
          <a:bodyPr vert="horz" lIns="91440" tIns="45720" rIns="91440" bIns="45720" numCol="3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800" dirty="0"/>
              <a:t>Special education</a:t>
            </a:r>
          </a:p>
          <a:p>
            <a:pPr lvl="1"/>
            <a:r>
              <a:rPr lang="en-US" sz="1800" dirty="0"/>
              <a:t>Independent living needs assessment</a:t>
            </a:r>
          </a:p>
          <a:p>
            <a:pPr lvl="1"/>
            <a:r>
              <a:rPr lang="en-US" sz="1800" dirty="0"/>
              <a:t>Academic support</a:t>
            </a:r>
          </a:p>
          <a:p>
            <a:pPr lvl="1"/>
            <a:r>
              <a:rPr lang="en-US" sz="1800" dirty="0"/>
              <a:t>Post-secondary educational support</a:t>
            </a:r>
          </a:p>
          <a:p>
            <a:pPr lvl="1"/>
            <a:r>
              <a:rPr lang="en-US" sz="1800" dirty="0"/>
              <a:t>Career preparation</a:t>
            </a:r>
          </a:p>
          <a:p>
            <a:pPr lvl="1"/>
            <a:r>
              <a:rPr lang="en-US" sz="1800" dirty="0"/>
              <a:t>Employment programs or vocational training</a:t>
            </a:r>
          </a:p>
          <a:p>
            <a:pPr lvl="1"/>
            <a:r>
              <a:rPr lang="en-US" sz="1800" dirty="0"/>
              <a:t>Budget and financial management</a:t>
            </a:r>
          </a:p>
          <a:p>
            <a:pPr lvl="1"/>
            <a:r>
              <a:rPr lang="en-US" sz="1800" dirty="0"/>
              <a:t>Housing education and home management training</a:t>
            </a:r>
          </a:p>
          <a:p>
            <a:pPr lvl="1"/>
            <a:r>
              <a:rPr lang="en-US" sz="1800" dirty="0"/>
              <a:t>Health education and risk prevention</a:t>
            </a:r>
          </a:p>
          <a:p>
            <a:pPr lvl="1"/>
            <a:r>
              <a:rPr lang="en-US" sz="1800" dirty="0"/>
              <a:t>Family Support/Healthy Marriage Education</a:t>
            </a:r>
          </a:p>
          <a:p>
            <a:pPr lvl="1"/>
            <a:r>
              <a:rPr lang="en-US" sz="1800" dirty="0"/>
              <a:t>Mentoring</a:t>
            </a:r>
          </a:p>
          <a:p>
            <a:pPr lvl="1"/>
            <a:r>
              <a:rPr lang="en-US" sz="1800" dirty="0"/>
              <a:t>Supervised independent living</a:t>
            </a:r>
          </a:p>
          <a:p>
            <a:pPr lvl="1"/>
            <a:r>
              <a:rPr lang="en-US" sz="1800" dirty="0"/>
              <a:t>Room and board financial assistance</a:t>
            </a:r>
          </a:p>
          <a:p>
            <a:pPr lvl="1"/>
            <a:r>
              <a:rPr lang="en-US" sz="1800" dirty="0"/>
              <a:t>Education financial assistance</a:t>
            </a:r>
          </a:p>
          <a:p>
            <a:pPr lvl="1"/>
            <a:r>
              <a:rPr lang="en-US" sz="1800" dirty="0"/>
              <a:t>Other financial assistance </a:t>
            </a:r>
          </a:p>
        </p:txBody>
      </p:sp>
    </p:spTree>
    <p:extLst>
      <p:ext uri="{BB962C8B-B14F-4D97-AF65-F5344CB8AC3E}">
        <p14:creationId xmlns:p14="http://schemas.microsoft.com/office/powerpoint/2010/main" val="1187673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57F0E-64CE-40CE-A331-8B33B972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6ADFB-CF9F-4E45-9833-02BD820DD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NYTD Overview</a:t>
            </a:r>
          </a:p>
          <a:p>
            <a:endParaRPr lang="en-US" dirty="0"/>
          </a:p>
          <a:p>
            <a:r>
              <a:rPr lang="en-US" dirty="0"/>
              <a:t>FFY 2018 Follow-Up Surveys</a:t>
            </a:r>
          </a:p>
          <a:p>
            <a:endParaRPr lang="en-US" dirty="0"/>
          </a:p>
          <a:p>
            <a:r>
              <a:rPr lang="en-US" dirty="0"/>
              <a:t>FFY 2019 Follow-Up Surveys</a:t>
            </a:r>
          </a:p>
          <a:p>
            <a:endParaRPr lang="en-US" dirty="0"/>
          </a:p>
          <a:p>
            <a:r>
              <a:rPr lang="en-US" dirty="0"/>
              <a:t>Independent Living Service Data</a:t>
            </a:r>
          </a:p>
        </p:txBody>
      </p:sp>
    </p:spTree>
    <p:extLst>
      <p:ext uri="{BB962C8B-B14F-4D97-AF65-F5344CB8AC3E}">
        <p14:creationId xmlns:p14="http://schemas.microsoft.com/office/powerpoint/2010/main" val="3147656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B745B-57FD-43CD-862D-A50ECEE35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Living (IL) Service Data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8AAFE2-1012-4030-8D7B-AA3FF601E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838579" cy="3708327"/>
          </a:xfrm>
        </p:spPr>
        <p:txBody>
          <a:bodyPr>
            <a:normAutofit/>
          </a:bodyPr>
          <a:lstStyle/>
          <a:p>
            <a:r>
              <a:rPr lang="en-US" dirty="0"/>
              <a:t>At end of each period, counties will either enter service data at </a:t>
            </a:r>
            <a:r>
              <a:rPr lang="en-US" dirty="0" err="1"/>
              <a:t>GetNYTD</a:t>
            </a:r>
            <a:r>
              <a:rPr lang="en-US" dirty="0"/>
              <a:t> website or submit spreadsheet to HZA</a:t>
            </a:r>
          </a:p>
          <a:p>
            <a:pPr lvl="1"/>
            <a:r>
              <a:rPr lang="en-US" dirty="0"/>
              <a:t>Youth’s MCI number</a:t>
            </a:r>
          </a:p>
          <a:p>
            <a:pPr lvl="1"/>
            <a:r>
              <a:rPr lang="en-US" dirty="0"/>
              <a:t>Youth’s name</a:t>
            </a:r>
          </a:p>
          <a:p>
            <a:pPr lvl="1"/>
            <a:r>
              <a:rPr lang="en-US" dirty="0"/>
              <a:t>Youth’s demographics</a:t>
            </a:r>
          </a:p>
          <a:p>
            <a:pPr lvl="1"/>
            <a:r>
              <a:rPr lang="en-US" dirty="0"/>
              <a:t>Yes/No for each service category</a:t>
            </a:r>
          </a:p>
          <a:p>
            <a:endParaRPr lang="en-US" dirty="0"/>
          </a:p>
          <a:p>
            <a:r>
              <a:rPr lang="en-US" dirty="0"/>
              <a:t>Service data must be submitted within 15 days of end of period</a:t>
            </a:r>
          </a:p>
          <a:p>
            <a:pPr lvl="1"/>
            <a:r>
              <a:rPr lang="en-US" dirty="0"/>
              <a:t>Current period’s service data (2018B, April-September) must be submitted by October 15 to </a:t>
            </a:r>
            <a:r>
              <a:rPr lang="en-US" dirty="0" err="1"/>
              <a:t>GetNYTD</a:t>
            </a:r>
            <a:r>
              <a:rPr lang="en-US" dirty="0"/>
              <a:t> website or spreadsheet to HZA.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63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5E2597-1B95-4381-B832-5A09F3A79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1289037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B745B-57FD-43CD-862D-A50ECEE35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8AAFE2-1012-4030-8D7B-AA3FF601E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838579" cy="37083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FFY 2018 Follow-Up Surveys: Only two weeks remaining in period. If county on list please act now and send updated contact information for youth in the sample to HZA as you find it.</a:t>
            </a:r>
          </a:p>
          <a:p>
            <a:endParaRPr lang="en-US" dirty="0"/>
          </a:p>
          <a:p>
            <a:r>
              <a:rPr lang="en-US" dirty="0"/>
              <a:t>2018B IL Service Data: Near the end of September, the </a:t>
            </a:r>
            <a:r>
              <a:rPr lang="en-US" dirty="0" err="1"/>
              <a:t>GetNYTD</a:t>
            </a:r>
            <a:r>
              <a:rPr lang="en-US" dirty="0"/>
              <a:t> team will send NYTD coordinators in each county a reminder to submit their service data that is due October 15, 2018</a:t>
            </a:r>
          </a:p>
          <a:p>
            <a:endParaRPr lang="en-US" dirty="0"/>
          </a:p>
          <a:p>
            <a:r>
              <a:rPr lang="en-US" dirty="0"/>
              <a:t>FFY 2019 Follow-Up Surveys: Watch for sample lists in late September sent via </a:t>
            </a:r>
            <a:r>
              <a:rPr lang="en-US" dirty="0" err="1"/>
              <a:t>SeGov</a:t>
            </a:r>
            <a:r>
              <a:rPr lang="en-US" dirty="0"/>
              <a:t> or county can access list on </a:t>
            </a:r>
            <a:r>
              <a:rPr lang="en-US" dirty="0" err="1"/>
              <a:t>GetNYTD</a:t>
            </a:r>
            <a:r>
              <a:rPr lang="en-US" dirty="0"/>
              <a:t> website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802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B745B-57FD-43CD-862D-A50ECEE35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8AAFE2-1012-4030-8D7B-AA3FF601E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838579" cy="825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Questions?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1113177-1D13-411E-90B7-D20D564A0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396697"/>
              </p:ext>
            </p:extLst>
          </p:nvPr>
        </p:nvGraphicFramePr>
        <p:xfrm>
          <a:off x="2166182" y="3665006"/>
          <a:ext cx="8128000" cy="19076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97654497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692357102"/>
                    </a:ext>
                  </a:extLst>
                </a:gridCol>
              </a:tblGrid>
              <a:tr h="572824">
                <a:tc>
                  <a:txBody>
                    <a:bodyPr/>
                    <a:lstStyle/>
                    <a:p>
                      <a:pPr algn="r"/>
                      <a:r>
                        <a:rPr lang="en-US" sz="2200" dirty="0"/>
                        <a:t>PA NYTD Website: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www.getnytd.org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222610"/>
                  </a:ext>
                </a:extLst>
              </a:tr>
              <a:tr h="572824">
                <a:tc>
                  <a:txBody>
                    <a:bodyPr/>
                    <a:lstStyle/>
                    <a:p>
                      <a:pPr algn="r"/>
                      <a:r>
                        <a:rPr lang="en-US" sz="2200" dirty="0"/>
                        <a:t>HZA</a:t>
                      </a:r>
                      <a:r>
                        <a:rPr lang="en-US" sz="2200" baseline="0" dirty="0"/>
                        <a:t> </a:t>
                      </a:r>
                      <a:r>
                        <a:rPr lang="en-US" sz="2200" dirty="0"/>
                        <a:t>Help Desk and Email: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chemeClr val="tx1"/>
                          </a:solidFill>
                          <a:hlinkClick r:id="rId2"/>
                        </a:rPr>
                        <a:t>(800)</a:t>
                      </a:r>
                      <a:r>
                        <a:rPr lang="en-US" sz="2200" b="1" baseline="0" dirty="0">
                          <a:solidFill>
                            <a:schemeClr val="tx1"/>
                          </a:solidFill>
                          <a:hlinkClick r:id="rId2"/>
                        </a:rPr>
                        <a:t> 436-4105</a:t>
                      </a:r>
                    </a:p>
                    <a:p>
                      <a:r>
                        <a:rPr lang="en-US" sz="2200" b="1" dirty="0">
                          <a:solidFill>
                            <a:schemeClr val="tx1"/>
                          </a:solidFill>
                          <a:hlinkClick r:id="rId2"/>
                        </a:rPr>
                        <a:t>support@getnytd.org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407333"/>
                  </a:ext>
                </a:extLst>
              </a:tr>
              <a:tr h="572824">
                <a:tc>
                  <a:txBody>
                    <a:bodyPr/>
                    <a:lstStyle/>
                    <a:p>
                      <a:pPr algn="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679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3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5E2597-1B95-4381-B832-5A09F3A79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NYTD Overview</a:t>
            </a:r>
          </a:p>
        </p:txBody>
      </p:sp>
    </p:spTree>
    <p:extLst>
      <p:ext uri="{BB962C8B-B14F-4D97-AF65-F5344CB8AC3E}">
        <p14:creationId xmlns:p14="http://schemas.microsoft.com/office/powerpoint/2010/main" val="414278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B745B-57FD-43CD-862D-A50ECEE35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NYTD?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8AAFE2-1012-4030-8D7B-AA3FF601E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Requires state to collect information on youth transitioning out of foster care</a:t>
            </a:r>
          </a:p>
          <a:p>
            <a:endParaRPr lang="en-US" dirty="0"/>
          </a:p>
          <a:p>
            <a:r>
              <a:rPr lang="en-US" dirty="0"/>
              <a:t>Consists of data compiled and reported to ACF every six months</a:t>
            </a:r>
          </a:p>
          <a:p>
            <a:endParaRPr lang="en-US" dirty="0"/>
          </a:p>
          <a:p>
            <a:r>
              <a:rPr lang="en-US" dirty="0"/>
              <a:t>Has two components – youth outcomes and independent living services</a:t>
            </a:r>
          </a:p>
          <a:p>
            <a:endParaRPr lang="en-US" dirty="0"/>
          </a:p>
          <a:p>
            <a:r>
              <a:rPr lang="en-US" dirty="0"/>
              <a:t>In PA, data collected via </a:t>
            </a:r>
            <a:r>
              <a:rPr lang="en-US" dirty="0" err="1"/>
              <a:t>GetNYTD</a:t>
            </a:r>
            <a:r>
              <a:rPr lang="en-US" dirty="0"/>
              <a:t> website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29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B745B-57FD-43CD-862D-A50ECEE35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Youth Outcomes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8AAFE2-1012-4030-8D7B-AA3FF601E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Six outcomes measured via baseline &amp; follow-up surveys:</a:t>
            </a:r>
          </a:p>
          <a:p>
            <a:pPr lvl="1"/>
            <a:r>
              <a:rPr lang="en-US" dirty="0"/>
              <a:t>Financial self-sufficiency</a:t>
            </a:r>
          </a:p>
          <a:p>
            <a:pPr lvl="1"/>
            <a:r>
              <a:rPr lang="en-US" dirty="0"/>
              <a:t>Experience with homelessness</a:t>
            </a:r>
          </a:p>
          <a:p>
            <a:pPr lvl="1"/>
            <a:r>
              <a:rPr lang="en-US" dirty="0"/>
              <a:t>Educational attainment</a:t>
            </a:r>
          </a:p>
          <a:p>
            <a:pPr lvl="1"/>
            <a:r>
              <a:rPr lang="en-US" dirty="0"/>
              <a:t>Positive connections with adults</a:t>
            </a:r>
          </a:p>
          <a:p>
            <a:pPr lvl="1"/>
            <a:r>
              <a:rPr lang="en-US" dirty="0"/>
              <a:t>High-risk behavior</a:t>
            </a:r>
          </a:p>
          <a:p>
            <a:pPr lvl="1"/>
            <a:r>
              <a:rPr lang="en-US" dirty="0"/>
              <a:t>Access to health insurance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339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B745B-57FD-43CD-862D-A50ECEE35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Youth Surveys (Baseline)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8AAFE2-1012-4030-8D7B-AA3FF601E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96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Pennsylvania, baseline surveys are to be administered on an ongoing basis for every eligible youth.</a:t>
            </a:r>
          </a:p>
          <a:p>
            <a:pPr lvl="1"/>
            <a:r>
              <a:rPr lang="en-US" dirty="0"/>
              <a:t>Baseline surveys are submitted to federal government as pat of a cohort every third FFY</a:t>
            </a:r>
          </a:p>
          <a:p>
            <a:pPr lvl="1"/>
            <a:r>
              <a:rPr lang="en-US" dirty="0"/>
              <a:t>Most recent baseline surveys in FFY 2017</a:t>
            </a:r>
          </a:p>
          <a:p>
            <a:pPr lvl="1"/>
            <a:r>
              <a:rPr lang="en-US" dirty="0"/>
              <a:t>Next baseline surveys in FFY 2020 (October 1, 2019 – September 30, 2020)</a:t>
            </a:r>
          </a:p>
          <a:p>
            <a:endParaRPr lang="en-US" dirty="0"/>
          </a:p>
          <a:p>
            <a:r>
              <a:rPr lang="en-US" dirty="0"/>
              <a:t>Baseline surveys are to be completed by every 17 year old in foster care on their 17</a:t>
            </a:r>
            <a:r>
              <a:rPr lang="en-US" baseline="30000" dirty="0"/>
              <a:t>th</a:t>
            </a:r>
            <a:r>
              <a:rPr lang="en-US" dirty="0"/>
              <a:t> birthday and up to 45 days following</a:t>
            </a:r>
          </a:p>
          <a:p>
            <a:endParaRPr lang="en-US" dirty="0"/>
          </a:p>
          <a:p>
            <a:r>
              <a:rPr lang="en-US" dirty="0"/>
              <a:t>Counties are responsible for administering and educating youth on the importance of completing baseline surveys</a:t>
            </a:r>
          </a:p>
          <a:p>
            <a:endParaRPr lang="en-US" dirty="0"/>
          </a:p>
          <a:p>
            <a:r>
              <a:rPr lang="en-US" dirty="0"/>
              <a:t>State is penalized if response rate is below </a:t>
            </a:r>
            <a:r>
              <a:rPr lang="en-US" u="sng" dirty="0"/>
              <a:t>80</a:t>
            </a:r>
            <a:r>
              <a:rPr lang="en-US" dirty="0"/>
              <a:t> percent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53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B745B-57FD-43CD-862D-A50ECEE35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Youth Surveys (Follow-Up)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8AAFE2-1012-4030-8D7B-AA3FF601E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336800"/>
            <a:ext cx="4697412" cy="4190609"/>
          </a:xfrm>
        </p:spPr>
        <p:txBody>
          <a:bodyPr>
            <a:normAutofit/>
          </a:bodyPr>
          <a:lstStyle/>
          <a:p>
            <a:r>
              <a:rPr lang="en-US" dirty="0"/>
              <a:t>Follow-Up surveys administered two and four years after baseline surveys</a:t>
            </a:r>
          </a:p>
          <a:p>
            <a:endParaRPr lang="en-US" dirty="0"/>
          </a:p>
          <a:p>
            <a:r>
              <a:rPr lang="en-US" dirty="0"/>
              <a:t>Random sample of participants identified for follow-up surveys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E7FE094-6018-4173-8A8F-1F8B2F467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142940"/>
              </p:ext>
            </p:extLst>
          </p:nvPr>
        </p:nvGraphicFramePr>
        <p:xfrm>
          <a:off x="5663097" y="2167696"/>
          <a:ext cx="6095149" cy="4359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107">
                  <a:extLst>
                    <a:ext uri="{9D8B030D-6E8A-4147-A177-3AD203B41FA5}">
                      <a16:colId xmlns:a16="http://schemas.microsoft.com/office/drawing/2014/main" val="1503310278"/>
                    </a:ext>
                  </a:extLst>
                </a:gridCol>
                <a:gridCol w="1413601">
                  <a:extLst>
                    <a:ext uri="{9D8B030D-6E8A-4147-A177-3AD203B41FA5}">
                      <a16:colId xmlns:a16="http://schemas.microsoft.com/office/drawing/2014/main" val="3410856521"/>
                    </a:ext>
                  </a:extLst>
                </a:gridCol>
                <a:gridCol w="1721094">
                  <a:extLst>
                    <a:ext uri="{9D8B030D-6E8A-4147-A177-3AD203B41FA5}">
                      <a16:colId xmlns:a16="http://schemas.microsoft.com/office/drawing/2014/main" val="2667613455"/>
                    </a:ext>
                  </a:extLst>
                </a:gridCol>
                <a:gridCol w="1634347">
                  <a:extLst>
                    <a:ext uri="{9D8B030D-6E8A-4147-A177-3AD203B41FA5}">
                      <a16:colId xmlns:a16="http://schemas.microsoft.com/office/drawing/2014/main" val="2896084418"/>
                    </a:ext>
                  </a:extLst>
                </a:gridCol>
              </a:tblGrid>
              <a:tr h="669289"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Baseline</a:t>
                      </a:r>
                    </a:p>
                    <a:p>
                      <a:r>
                        <a:rPr lang="en-US" dirty="0"/>
                        <a:t>Age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19-Year-Old</a:t>
                      </a:r>
                    </a:p>
                    <a:p>
                      <a:r>
                        <a:rPr lang="en-US" dirty="0"/>
                        <a:t>Follow-Up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21-Year-Old</a:t>
                      </a:r>
                    </a:p>
                    <a:p>
                      <a:r>
                        <a:rPr lang="en-US" dirty="0"/>
                        <a:t>Follow-Up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867053"/>
                  </a:ext>
                </a:extLst>
              </a:tr>
              <a:tr h="398584">
                <a:tc>
                  <a:txBody>
                    <a:bodyPr/>
                    <a:lstStyle/>
                    <a:p>
                      <a:r>
                        <a:rPr lang="en-US" dirty="0"/>
                        <a:t>FFY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#1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750781"/>
                  </a:ext>
                </a:extLst>
              </a:tr>
              <a:tr h="293077">
                <a:tc>
                  <a:txBody>
                    <a:bodyPr/>
                    <a:lstStyle/>
                    <a:p>
                      <a:r>
                        <a:rPr lang="en-US" dirty="0"/>
                        <a:t>FFY 2012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(no surveys)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0923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FFY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#1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799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FFY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#2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4937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FFY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#1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0238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FFY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#2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5767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FFY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#3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7978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FFY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#2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627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FFY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#3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8484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FFY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#4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009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261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B745B-57FD-43CD-862D-A50ECEE35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Youth Surveys (Follow-Up)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8AAFE2-1012-4030-8D7B-AA3FF601E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336799"/>
            <a:ext cx="4697412" cy="4190609"/>
          </a:xfrm>
        </p:spPr>
        <p:txBody>
          <a:bodyPr>
            <a:normAutofit/>
          </a:bodyPr>
          <a:lstStyle/>
          <a:p>
            <a:r>
              <a:rPr lang="en-US" dirty="0"/>
              <a:t>HZA is responsible for administering both follow-up surveys</a:t>
            </a:r>
          </a:p>
          <a:p>
            <a:endParaRPr lang="en-US" dirty="0"/>
          </a:p>
          <a:p>
            <a:r>
              <a:rPr lang="en-US" dirty="0"/>
              <a:t>State is penalized if response rate is below </a:t>
            </a:r>
            <a:r>
              <a:rPr lang="en-US" u="sng" dirty="0"/>
              <a:t>60</a:t>
            </a:r>
            <a:r>
              <a:rPr lang="en-US" dirty="0"/>
              <a:t> percent</a:t>
            </a:r>
          </a:p>
          <a:p>
            <a:pPr lvl="1"/>
            <a:r>
              <a:rPr lang="en-US" dirty="0"/>
              <a:t>Exclusions for incarceration, incapacitation or death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E7FE094-6018-4173-8A8F-1F8B2F467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495107"/>
              </p:ext>
            </p:extLst>
          </p:nvPr>
        </p:nvGraphicFramePr>
        <p:xfrm>
          <a:off x="5663097" y="2167696"/>
          <a:ext cx="6095149" cy="4359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107">
                  <a:extLst>
                    <a:ext uri="{9D8B030D-6E8A-4147-A177-3AD203B41FA5}">
                      <a16:colId xmlns:a16="http://schemas.microsoft.com/office/drawing/2014/main" val="1503310278"/>
                    </a:ext>
                  </a:extLst>
                </a:gridCol>
                <a:gridCol w="1413601">
                  <a:extLst>
                    <a:ext uri="{9D8B030D-6E8A-4147-A177-3AD203B41FA5}">
                      <a16:colId xmlns:a16="http://schemas.microsoft.com/office/drawing/2014/main" val="3410856521"/>
                    </a:ext>
                  </a:extLst>
                </a:gridCol>
                <a:gridCol w="1721094">
                  <a:extLst>
                    <a:ext uri="{9D8B030D-6E8A-4147-A177-3AD203B41FA5}">
                      <a16:colId xmlns:a16="http://schemas.microsoft.com/office/drawing/2014/main" val="2667613455"/>
                    </a:ext>
                  </a:extLst>
                </a:gridCol>
                <a:gridCol w="1634347">
                  <a:extLst>
                    <a:ext uri="{9D8B030D-6E8A-4147-A177-3AD203B41FA5}">
                      <a16:colId xmlns:a16="http://schemas.microsoft.com/office/drawing/2014/main" val="2896084418"/>
                    </a:ext>
                  </a:extLst>
                </a:gridCol>
              </a:tblGrid>
              <a:tr h="669289"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Baseline</a:t>
                      </a:r>
                    </a:p>
                    <a:p>
                      <a:r>
                        <a:rPr lang="en-US" dirty="0"/>
                        <a:t>Age</a:t>
                      </a:r>
                      <a:r>
                        <a:rPr lang="en-US" baseline="0" dirty="0"/>
                        <a:t> 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19-Year-Old</a:t>
                      </a:r>
                    </a:p>
                    <a:p>
                      <a:r>
                        <a:rPr lang="en-US" dirty="0"/>
                        <a:t>Follow-Up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21-Year-Old</a:t>
                      </a:r>
                    </a:p>
                    <a:p>
                      <a:r>
                        <a:rPr lang="en-US" dirty="0"/>
                        <a:t>Follow-Up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867053"/>
                  </a:ext>
                </a:extLst>
              </a:tr>
              <a:tr h="398584">
                <a:tc>
                  <a:txBody>
                    <a:bodyPr/>
                    <a:lstStyle/>
                    <a:p>
                      <a:r>
                        <a:rPr lang="en-US" dirty="0"/>
                        <a:t>FFY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#1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750781"/>
                  </a:ext>
                </a:extLst>
              </a:tr>
              <a:tr h="293077">
                <a:tc>
                  <a:txBody>
                    <a:bodyPr/>
                    <a:lstStyle/>
                    <a:p>
                      <a:r>
                        <a:rPr lang="en-US" dirty="0"/>
                        <a:t>FFY 2012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(no surveys)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0923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FFY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#1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799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FFY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#2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4937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FFY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#1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0238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FFY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#2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5767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FFY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#3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7978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FFY 2018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627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FFY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#3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8484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FFY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Cohort #4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009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227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5E2597-1B95-4381-B832-5A09F3A79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FFY 2018 Follow-Up Surveys</a:t>
            </a:r>
          </a:p>
        </p:txBody>
      </p:sp>
    </p:spTree>
    <p:extLst>
      <p:ext uri="{BB962C8B-B14F-4D97-AF65-F5344CB8AC3E}">
        <p14:creationId xmlns:p14="http://schemas.microsoft.com/office/powerpoint/2010/main" val="970998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4312</TotalTime>
  <Words>1371</Words>
  <Application>Microsoft Office PowerPoint</Application>
  <PresentationFormat>Widescreen</PresentationFormat>
  <Paragraphs>276</Paragraphs>
  <Slides>23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Trebuchet MS</vt:lpstr>
      <vt:lpstr>Berlin</vt:lpstr>
      <vt:lpstr>National Youth in Transition Database (NYTD)</vt:lpstr>
      <vt:lpstr>Agenda</vt:lpstr>
      <vt:lpstr>NYTD Overview</vt:lpstr>
      <vt:lpstr>What is NYTD?</vt:lpstr>
      <vt:lpstr>Youth Outcomes</vt:lpstr>
      <vt:lpstr>Youth Surveys (Baseline)</vt:lpstr>
      <vt:lpstr>Youth Surveys (Follow-Up)</vt:lpstr>
      <vt:lpstr>Youth Surveys (Follow-Up)</vt:lpstr>
      <vt:lpstr>FFY 2018 Follow-Up Surveys</vt:lpstr>
      <vt:lpstr>Current (FFY 2018) Follow-Up Surveys</vt:lpstr>
      <vt:lpstr>Current (FFY 2018) Follow-Up Surveys</vt:lpstr>
      <vt:lpstr>Current (FFY 2018) Follow-Up Surveys</vt:lpstr>
      <vt:lpstr>Current (FFY 2018) Follow-Up Surveys</vt:lpstr>
      <vt:lpstr>FFY 2019 Follow-Up Surveys</vt:lpstr>
      <vt:lpstr>FFY 2019 Follow-Up Surveys</vt:lpstr>
      <vt:lpstr>FFY 2019 Follow-Up Surveys</vt:lpstr>
      <vt:lpstr>FFY 2019 Follow-Up Surveys</vt:lpstr>
      <vt:lpstr>Independent Living (IL) Services</vt:lpstr>
      <vt:lpstr>Independent Living (IL) Service Data</vt:lpstr>
      <vt:lpstr>Independent Living (IL) Service Data</vt:lpstr>
      <vt:lpstr>Next Steps</vt:lpstr>
      <vt:lpstr>Next Steps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Youth in Transition Database (NYTD)</dc:title>
  <dc:creator>Zacks, Kevin</dc:creator>
  <cp:lastModifiedBy>Zacks, Kevin</cp:lastModifiedBy>
  <cp:revision>24</cp:revision>
  <dcterms:created xsi:type="dcterms:W3CDTF">2018-08-24T20:46:37Z</dcterms:created>
  <dcterms:modified xsi:type="dcterms:W3CDTF">2018-09-11T10:27:31Z</dcterms:modified>
</cp:coreProperties>
</file>