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869" r:id="rId4"/>
  </p:sldMasterIdLst>
  <p:notesMasterIdLst>
    <p:notesMasterId r:id="rId49"/>
  </p:notesMasterIdLst>
  <p:handoutMasterIdLst>
    <p:handoutMasterId r:id="rId50"/>
  </p:handoutMasterIdLst>
  <p:sldIdLst>
    <p:sldId id="256" r:id="rId5"/>
    <p:sldId id="262" r:id="rId6"/>
    <p:sldId id="336" r:id="rId7"/>
    <p:sldId id="289" r:id="rId8"/>
    <p:sldId id="259" r:id="rId9"/>
    <p:sldId id="260" r:id="rId10"/>
    <p:sldId id="276" r:id="rId11"/>
    <p:sldId id="360" r:id="rId12"/>
    <p:sldId id="261" r:id="rId13"/>
    <p:sldId id="337" r:id="rId14"/>
    <p:sldId id="338" r:id="rId15"/>
    <p:sldId id="277" r:id="rId16"/>
    <p:sldId id="349" r:id="rId17"/>
    <p:sldId id="286" r:id="rId18"/>
    <p:sldId id="363" r:id="rId19"/>
    <p:sldId id="288" r:id="rId20"/>
    <p:sldId id="365" r:id="rId21"/>
    <p:sldId id="283" r:id="rId22"/>
    <p:sldId id="367" r:id="rId23"/>
    <p:sldId id="366" r:id="rId24"/>
    <p:sldId id="364" r:id="rId25"/>
    <p:sldId id="279" r:id="rId26"/>
    <p:sldId id="368" r:id="rId27"/>
    <p:sldId id="350" r:id="rId28"/>
    <p:sldId id="273" r:id="rId29"/>
    <p:sldId id="272" r:id="rId30"/>
    <p:sldId id="270" r:id="rId31"/>
    <p:sldId id="341" r:id="rId32"/>
    <p:sldId id="342" r:id="rId33"/>
    <p:sldId id="372" r:id="rId34"/>
    <p:sldId id="340" r:id="rId35"/>
    <p:sldId id="343" r:id="rId36"/>
    <p:sldId id="344" r:id="rId37"/>
    <p:sldId id="345" r:id="rId38"/>
    <p:sldId id="378" r:id="rId39"/>
    <p:sldId id="376" r:id="rId40"/>
    <p:sldId id="379" r:id="rId41"/>
    <p:sldId id="359" r:id="rId42"/>
    <p:sldId id="373" r:id="rId43"/>
    <p:sldId id="374" r:id="rId44"/>
    <p:sldId id="375" r:id="rId45"/>
    <p:sldId id="377" r:id="rId46"/>
    <p:sldId id="280" r:id="rId47"/>
    <p:sldId id="330" r:id="rId48"/>
  </p:sldIdLst>
  <p:sldSz cx="12192000" cy="6858000"/>
  <p:notesSz cx="6858000" cy="9144000"/>
  <p:embeddedFontLst>
    <p:embeddedFont>
      <p:font typeface="Calibri" panose="020F0502020204030204" pitchFamily="34" charset="0"/>
      <p:regular r:id="rId51"/>
      <p:bold r:id="rId52"/>
      <p:italic r:id="rId53"/>
      <p:boldItalic r:id="rId5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B53535-518D-261F-DC38-A418D73363CE}" name="Kissling, Alexandra" initials="KA" userId="S::akissling@pcgus.com::48bfe5ca-7ea4-46fd-9d3e-9fd731adeacb" providerId="AD"/>
  <p188:author id="{FD70036B-2FB8-B434-2583-924DB4282736}" name="Zacks, Kevin" initials="KZ" userId="Zacks, Kevi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6E"/>
    <a:srgbClr val="EE2346"/>
    <a:srgbClr val="FFFFFF"/>
    <a:srgbClr val="000000"/>
    <a:srgbClr val="E7E8EC"/>
    <a:srgbClr val="00CC66"/>
    <a:srgbClr val="F8F8F8"/>
    <a:srgbClr val="2136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3F41C9-82D0-4F32-8CFB-31E3D53C2DEE}" v="9" dt="2022-03-08T19:03:34.736"/>
    <p1510:client id="{DC1578D5-CE17-45DC-A9F2-CB2732551E15}" v="1147" dt="2022-03-07T21:45:17.057"/>
    <p1510:client id="{F5435038-1B91-4248-B7E5-A80A520DFB48}" v="64" dt="2022-03-08T19:26:08.235"/>
  </p1510:revLst>
</p1510:revInfo>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3.fntdata"/><Relationship Id="rId58" Type="http://schemas.openxmlformats.org/officeDocument/2006/relationships/tableStyles" Target="tableStyles.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2.fntdata"/><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ssling, Alexandra" userId="48bfe5ca-7ea4-46fd-9d3e-9fd731adeacb" providerId="ADAL" clId="{54789F97-4EC5-4F43-A550-2F74DA2B1C67}"/>
    <pc:docChg chg="modSld">
      <pc:chgData name="Kissling, Alexandra" userId="48bfe5ca-7ea4-46fd-9d3e-9fd731adeacb" providerId="ADAL" clId="{54789F97-4EC5-4F43-A550-2F74DA2B1C67}" dt="2022-03-08T19:28:56.090" v="0" actId="20577"/>
      <pc:docMkLst>
        <pc:docMk/>
      </pc:docMkLst>
      <pc:sldChg chg="modSp mod">
        <pc:chgData name="Kissling, Alexandra" userId="48bfe5ca-7ea4-46fd-9d3e-9fd731adeacb" providerId="ADAL" clId="{54789F97-4EC5-4F43-A550-2F74DA2B1C67}" dt="2022-03-08T19:28:56.090" v="0" actId="20577"/>
        <pc:sldMkLst>
          <pc:docMk/>
          <pc:sldMk cId="2796586873" sldId="262"/>
        </pc:sldMkLst>
        <pc:spChg chg="mod">
          <ac:chgData name="Kissling, Alexandra" userId="48bfe5ca-7ea4-46fd-9d3e-9fd731adeacb" providerId="ADAL" clId="{54789F97-4EC5-4F43-A550-2F74DA2B1C67}" dt="2022-03-08T19:28:56.090" v="0" actId="20577"/>
          <ac:spMkLst>
            <pc:docMk/>
            <pc:sldMk cId="2796586873" sldId="262"/>
            <ac:spMk id="9" creationId="{7E1B5FEF-4283-4798-A011-110C104AFB4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publicconsultinggroup-my.sharepoint.com/personal/akissling_pcgus_com/Documents/Desktop/training%20.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publicconsultinggroup-my.sharepoint.com/personal/akissling_pcgus_com/Documents/Desktop/training%20.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Participation!$F$2</c:f>
              <c:strCache>
                <c:ptCount val="1"/>
                <c:pt idx="0">
                  <c:v>National</c:v>
                </c:pt>
              </c:strCache>
            </c:strRef>
          </c:tx>
          <c:spPr>
            <a:solidFill>
              <a:schemeClr val="accent1"/>
            </a:solidFill>
            <a:ln>
              <a:noFill/>
            </a:ln>
            <a:effectLst/>
          </c:spPr>
          <c:invertIfNegative val="0"/>
          <c:cat>
            <c:strRef>
              <c:f>Participation!$D$3:$D$10</c:f>
              <c:strCache>
                <c:ptCount val="8"/>
                <c:pt idx="0">
                  <c:v>Youth Participated</c:v>
                </c:pt>
                <c:pt idx="1">
                  <c:v>Youth Declined</c:v>
                </c:pt>
                <c:pt idx="2">
                  <c:v>Parent Declined</c:v>
                </c:pt>
                <c:pt idx="3">
                  <c:v>Youth Incapacitated</c:v>
                </c:pt>
                <c:pt idx="4">
                  <c:v>Youth Incarcerated</c:v>
                </c:pt>
                <c:pt idx="5">
                  <c:v>Runaway/Missing</c:v>
                </c:pt>
                <c:pt idx="6">
                  <c:v>Unable to Locate</c:v>
                </c:pt>
                <c:pt idx="7">
                  <c:v>Death</c:v>
                </c:pt>
              </c:strCache>
            </c:strRef>
          </c:cat>
          <c:val>
            <c:numRef>
              <c:f>Participation!$F$3:$F$10</c:f>
              <c:numCache>
                <c:formatCode>General</c:formatCode>
                <c:ptCount val="8"/>
                <c:pt idx="0">
                  <c:v>64</c:v>
                </c:pt>
                <c:pt idx="1">
                  <c:v>5</c:v>
                </c:pt>
                <c:pt idx="2">
                  <c:v>0</c:v>
                </c:pt>
                <c:pt idx="3">
                  <c:v>1</c:v>
                </c:pt>
                <c:pt idx="4">
                  <c:v>3</c:v>
                </c:pt>
                <c:pt idx="5">
                  <c:v>0.5</c:v>
                </c:pt>
                <c:pt idx="6">
                  <c:v>25</c:v>
                </c:pt>
                <c:pt idx="7">
                  <c:v>0.5</c:v>
                </c:pt>
              </c:numCache>
            </c:numRef>
          </c:val>
          <c:extLst>
            <c:ext xmlns:c16="http://schemas.microsoft.com/office/drawing/2014/chart" uri="{C3380CC4-5D6E-409C-BE32-E72D297353CC}">
              <c16:uniqueId val="{00000000-291C-4F60-A006-E600061FA0BC}"/>
            </c:ext>
          </c:extLst>
        </c:ser>
        <c:ser>
          <c:idx val="1"/>
          <c:order val="1"/>
          <c:tx>
            <c:strRef>
              <c:f>Participation!$G$2</c:f>
              <c:strCache>
                <c:ptCount val="1"/>
                <c:pt idx="0">
                  <c:v>PA</c:v>
                </c:pt>
              </c:strCache>
            </c:strRef>
          </c:tx>
          <c:spPr>
            <a:solidFill>
              <a:schemeClr val="accent2"/>
            </a:solidFill>
            <a:ln>
              <a:noFill/>
            </a:ln>
            <a:effectLst/>
          </c:spPr>
          <c:invertIfNegative val="0"/>
          <c:cat>
            <c:strRef>
              <c:f>Participation!$D$3:$D$10</c:f>
              <c:strCache>
                <c:ptCount val="8"/>
                <c:pt idx="0">
                  <c:v>Youth Participated</c:v>
                </c:pt>
                <c:pt idx="1">
                  <c:v>Youth Declined</c:v>
                </c:pt>
                <c:pt idx="2">
                  <c:v>Parent Declined</c:v>
                </c:pt>
                <c:pt idx="3">
                  <c:v>Youth Incapacitated</c:v>
                </c:pt>
                <c:pt idx="4">
                  <c:v>Youth Incarcerated</c:v>
                </c:pt>
                <c:pt idx="5">
                  <c:v>Runaway/Missing</c:v>
                </c:pt>
                <c:pt idx="6">
                  <c:v>Unable to Locate</c:v>
                </c:pt>
                <c:pt idx="7">
                  <c:v>Death</c:v>
                </c:pt>
              </c:strCache>
            </c:strRef>
          </c:cat>
          <c:val>
            <c:numRef>
              <c:f>Participation!$G$3:$G$10</c:f>
              <c:numCache>
                <c:formatCode>General</c:formatCode>
                <c:ptCount val="8"/>
                <c:pt idx="0">
                  <c:v>51.867219917012456</c:v>
                </c:pt>
                <c:pt idx="1">
                  <c:v>0.41493775933609961</c:v>
                </c:pt>
                <c:pt idx="2">
                  <c:v>0</c:v>
                </c:pt>
                <c:pt idx="3">
                  <c:v>0</c:v>
                </c:pt>
                <c:pt idx="4">
                  <c:v>2.4896265560165975</c:v>
                </c:pt>
                <c:pt idx="5">
                  <c:v>0</c:v>
                </c:pt>
                <c:pt idx="6">
                  <c:v>45.228215767634858</c:v>
                </c:pt>
                <c:pt idx="7">
                  <c:v>0</c:v>
                </c:pt>
              </c:numCache>
            </c:numRef>
          </c:val>
          <c:extLst>
            <c:ext xmlns:c16="http://schemas.microsoft.com/office/drawing/2014/chart" uri="{C3380CC4-5D6E-409C-BE32-E72D297353CC}">
              <c16:uniqueId val="{00000001-291C-4F60-A006-E600061FA0BC}"/>
            </c:ext>
          </c:extLst>
        </c:ser>
        <c:dLbls>
          <c:showLegendKey val="0"/>
          <c:showVal val="0"/>
          <c:showCatName val="0"/>
          <c:showSerName val="0"/>
          <c:showPercent val="0"/>
          <c:showBubbleSize val="0"/>
        </c:dLbls>
        <c:gapWidth val="219"/>
        <c:overlap val="-27"/>
        <c:axId val="1736902927"/>
        <c:axId val="1736904175"/>
      </c:barChart>
      <c:catAx>
        <c:axId val="1736902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36904175"/>
        <c:crosses val="autoZero"/>
        <c:auto val="1"/>
        <c:lblAlgn val="ctr"/>
        <c:lblOffset val="100"/>
        <c:noMultiLvlLbl val="0"/>
      </c:catAx>
      <c:valAx>
        <c:axId val="1736904175"/>
        <c:scaling>
          <c:orientation val="minMax"/>
          <c:max val="10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a:t>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36902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'Risk Behaviors'!$F$9</c:f>
              <c:strCache>
                <c:ptCount val="1"/>
                <c:pt idx="0">
                  <c:v>PA</c:v>
                </c:pt>
              </c:strCache>
            </c:strRef>
          </c:tx>
          <c:spPr>
            <a:solidFill>
              <a:schemeClr val="accent1"/>
            </a:solidFill>
            <a:ln>
              <a:noFill/>
            </a:ln>
            <a:effectLst/>
          </c:spPr>
          <c:invertIfNegative val="0"/>
          <c:cat>
            <c:strRef>
              <c:f>'Risk Behaviors'!$G$8:$I$8</c:f>
              <c:strCache>
                <c:ptCount val="3"/>
                <c:pt idx="0">
                  <c:v>Referred for substance abuse assessment/counseling</c:v>
                </c:pt>
                <c:pt idx="1">
                  <c:v>Currently incarcerated</c:v>
                </c:pt>
                <c:pt idx="2">
                  <c:v>Has children</c:v>
                </c:pt>
              </c:strCache>
            </c:strRef>
          </c:cat>
          <c:val>
            <c:numRef>
              <c:f>'Risk Behaviors'!$G$9:$I$9</c:f>
              <c:numCache>
                <c:formatCode>General</c:formatCode>
                <c:ptCount val="3"/>
                <c:pt idx="0">
                  <c:v>7.4688796680497926</c:v>
                </c:pt>
                <c:pt idx="1">
                  <c:v>8.2987551867219906</c:v>
                </c:pt>
                <c:pt idx="2">
                  <c:v>12.448132780082988</c:v>
                </c:pt>
              </c:numCache>
            </c:numRef>
          </c:val>
          <c:extLst>
            <c:ext xmlns:c16="http://schemas.microsoft.com/office/drawing/2014/chart" uri="{C3380CC4-5D6E-409C-BE32-E72D297353CC}">
              <c16:uniqueId val="{00000000-F249-4A58-8828-F496EDEC1ED8}"/>
            </c:ext>
          </c:extLst>
        </c:ser>
        <c:ser>
          <c:idx val="1"/>
          <c:order val="1"/>
          <c:tx>
            <c:strRef>
              <c:f>'Risk Behaviors'!$F$10</c:f>
              <c:strCache>
                <c:ptCount val="1"/>
                <c:pt idx="0">
                  <c:v>Southeast</c:v>
                </c:pt>
              </c:strCache>
            </c:strRef>
          </c:tx>
          <c:spPr>
            <a:solidFill>
              <a:schemeClr val="accent2"/>
            </a:solidFill>
            <a:ln>
              <a:noFill/>
            </a:ln>
            <a:effectLst/>
          </c:spPr>
          <c:invertIfNegative val="0"/>
          <c:cat>
            <c:strRef>
              <c:f>'Risk Behaviors'!$G$8:$I$8</c:f>
              <c:strCache>
                <c:ptCount val="3"/>
                <c:pt idx="0">
                  <c:v>Referred for substance abuse assessment/counseling</c:v>
                </c:pt>
                <c:pt idx="1">
                  <c:v>Currently incarcerated</c:v>
                </c:pt>
                <c:pt idx="2">
                  <c:v>Has children</c:v>
                </c:pt>
              </c:strCache>
            </c:strRef>
          </c:cat>
          <c:val>
            <c:numRef>
              <c:f>'Risk Behaviors'!$G$10:$I$10</c:f>
              <c:numCache>
                <c:formatCode>General</c:formatCode>
                <c:ptCount val="3"/>
                <c:pt idx="0">
                  <c:v>4</c:v>
                </c:pt>
                <c:pt idx="1">
                  <c:v>3</c:v>
                </c:pt>
                <c:pt idx="2">
                  <c:v>8</c:v>
                </c:pt>
              </c:numCache>
            </c:numRef>
          </c:val>
          <c:extLst>
            <c:ext xmlns:c16="http://schemas.microsoft.com/office/drawing/2014/chart" uri="{C3380CC4-5D6E-409C-BE32-E72D297353CC}">
              <c16:uniqueId val="{00000001-F249-4A58-8828-F496EDEC1ED8}"/>
            </c:ext>
          </c:extLst>
        </c:ser>
        <c:ser>
          <c:idx val="2"/>
          <c:order val="2"/>
          <c:tx>
            <c:strRef>
              <c:f>'Risk Behaviors'!$F$11</c:f>
              <c:strCache>
                <c:ptCount val="1"/>
                <c:pt idx="0">
                  <c:v>Central</c:v>
                </c:pt>
              </c:strCache>
            </c:strRef>
          </c:tx>
          <c:spPr>
            <a:solidFill>
              <a:schemeClr val="accent3"/>
            </a:solidFill>
            <a:ln>
              <a:noFill/>
            </a:ln>
            <a:effectLst/>
          </c:spPr>
          <c:invertIfNegative val="0"/>
          <c:cat>
            <c:strRef>
              <c:f>'Risk Behaviors'!$G$8:$I$8</c:f>
              <c:strCache>
                <c:ptCount val="3"/>
                <c:pt idx="0">
                  <c:v>Referred for substance abuse assessment/counseling</c:v>
                </c:pt>
                <c:pt idx="1">
                  <c:v>Currently incarcerated</c:v>
                </c:pt>
                <c:pt idx="2">
                  <c:v>Has children</c:v>
                </c:pt>
              </c:strCache>
            </c:strRef>
          </c:cat>
          <c:val>
            <c:numRef>
              <c:f>'Risk Behaviors'!$G$11:$I$11</c:f>
              <c:numCache>
                <c:formatCode>General</c:formatCode>
                <c:ptCount val="3"/>
                <c:pt idx="0">
                  <c:v>9.5238095238095237</c:v>
                </c:pt>
                <c:pt idx="1">
                  <c:v>11.904761904761903</c:v>
                </c:pt>
                <c:pt idx="2">
                  <c:v>14.285714285714285</c:v>
                </c:pt>
              </c:numCache>
            </c:numRef>
          </c:val>
          <c:extLst>
            <c:ext xmlns:c16="http://schemas.microsoft.com/office/drawing/2014/chart" uri="{C3380CC4-5D6E-409C-BE32-E72D297353CC}">
              <c16:uniqueId val="{00000002-F249-4A58-8828-F496EDEC1ED8}"/>
            </c:ext>
          </c:extLst>
        </c:ser>
        <c:ser>
          <c:idx val="3"/>
          <c:order val="3"/>
          <c:tx>
            <c:strRef>
              <c:f>'Risk Behaviors'!$F$12</c:f>
              <c:strCache>
                <c:ptCount val="1"/>
                <c:pt idx="0">
                  <c:v>Western</c:v>
                </c:pt>
              </c:strCache>
            </c:strRef>
          </c:tx>
          <c:spPr>
            <a:solidFill>
              <a:schemeClr val="accent4"/>
            </a:solidFill>
            <a:ln>
              <a:noFill/>
            </a:ln>
            <a:effectLst/>
          </c:spPr>
          <c:invertIfNegative val="0"/>
          <c:cat>
            <c:strRef>
              <c:f>'Risk Behaviors'!$G$8:$I$8</c:f>
              <c:strCache>
                <c:ptCount val="3"/>
                <c:pt idx="0">
                  <c:v>Referred for substance abuse assessment/counseling</c:v>
                </c:pt>
                <c:pt idx="1">
                  <c:v>Currently incarcerated</c:v>
                </c:pt>
                <c:pt idx="2">
                  <c:v>Has children</c:v>
                </c:pt>
              </c:strCache>
            </c:strRef>
          </c:cat>
          <c:val>
            <c:numRef>
              <c:f>'Risk Behaviors'!$G$12:$I$12</c:f>
              <c:numCache>
                <c:formatCode>General</c:formatCode>
                <c:ptCount val="3"/>
                <c:pt idx="0">
                  <c:v>10</c:v>
                </c:pt>
                <c:pt idx="1">
                  <c:v>12.5</c:v>
                </c:pt>
                <c:pt idx="2">
                  <c:v>16.25</c:v>
                </c:pt>
              </c:numCache>
            </c:numRef>
          </c:val>
          <c:extLst>
            <c:ext xmlns:c16="http://schemas.microsoft.com/office/drawing/2014/chart" uri="{C3380CC4-5D6E-409C-BE32-E72D297353CC}">
              <c16:uniqueId val="{00000003-F249-4A58-8828-F496EDEC1ED8}"/>
            </c:ext>
          </c:extLst>
        </c:ser>
        <c:ser>
          <c:idx val="4"/>
          <c:order val="4"/>
          <c:tx>
            <c:strRef>
              <c:f>'Risk Behaviors'!$F$13</c:f>
              <c:strCache>
                <c:ptCount val="1"/>
                <c:pt idx="0">
                  <c:v>Northeast</c:v>
                </c:pt>
              </c:strCache>
            </c:strRef>
          </c:tx>
          <c:spPr>
            <a:solidFill>
              <a:schemeClr val="accent5"/>
            </a:solidFill>
            <a:ln>
              <a:noFill/>
            </a:ln>
            <a:effectLst/>
          </c:spPr>
          <c:invertIfNegative val="0"/>
          <c:cat>
            <c:strRef>
              <c:f>'Risk Behaviors'!$G$8:$I$8</c:f>
              <c:strCache>
                <c:ptCount val="3"/>
                <c:pt idx="0">
                  <c:v>Referred for substance abuse assessment/counseling</c:v>
                </c:pt>
                <c:pt idx="1">
                  <c:v>Currently incarcerated</c:v>
                </c:pt>
                <c:pt idx="2">
                  <c:v>Has children</c:v>
                </c:pt>
              </c:strCache>
            </c:strRef>
          </c:cat>
          <c:val>
            <c:numRef>
              <c:f>'Risk Behaviors'!$G$13:$I$13</c:f>
              <c:numCache>
                <c:formatCode>General</c:formatCode>
                <c:ptCount val="3"/>
                <c:pt idx="0">
                  <c:v>10.526315789473683</c:v>
                </c:pt>
                <c:pt idx="1">
                  <c:v>10.526315789473683</c:v>
                </c:pt>
                <c:pt idx="2">
                  <c:v>15.789473684210526</c:v>
                </c:pt>
              </c:numCache>
            </c:numRef>
          </c:val>
          <c:extLst>
            <c:ext xmlns:c16="http://schemas.microsoft.com/office/drawing/2014/chart" uri="{C3380CC4-5D6E-409C-BE32-E72D297353CC}">
              <c16:uniqueId val="{00000004-F249-4A58-8828-F496EDEC1ED8}"/>
            </c:ext>
          </c:extLst>
        </c:ser>
        <c:dLbls>
          <c:showLegendKey val="0"/>
          <c:showVal val="0"/>
          <c:showCatName val="0"/>
          <c:showSerName val="0"/>
          <c:showPercent val="0"/>
          <c:showBubbleSize val="0"/>
        </c:dLbls>
        <c:gapWidth val="219"/>
        <c:overlap val="-27"/>
        <c:axId val="1186339599"/>
        <c:axId val="1186340015"/>
      </c:barChart>
      <c:catAx>
        <c:axId val="1186339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86340015"/>
        <c:crosses val="autoZero"/>
        <c:auto val="1"/>
        <c:lblAlgn val="ctr"/>
        <c:lblOffset val="100"/>
        <c:noMultiLvlLbl val="0"/>
      </c:catAx>
      <c:valAx>
        <c:axId val="1186340015"/>
        <c:scaling>
          <c:orientation val="minMax"/>
          <c:max val="10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Percent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86339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Figures!$B$1</c:f>
              <c:strCache>
                <c:ptCount val="1"/>
                <c:pt idx="0">
                  <c:v>USA</c:v>
                </c:pt>
              </c:strCache>
            </c:strRef>
          </c:tx>
          <c:spPr>
            <a:solidFill>
              <a:schemeClr val="accent1"/>
            </a:solidFill>
            <a:ln>
              <a:noFill/>
            </a:ln>
            <a:effectLst/>
          </c:spPr>
          <c:invertIfNegative val="0"/>
          <c:cat>
            <c:strRef>
              <c:f>Figures!$A$2:$A$15</c:f>
              <c:strCache>
                <c:ptCount val="14"/>
                <c:pt idx="0">
                  <c:v>Independent Living</c:v>
                </c:pt>
                <c:pt idx="1">
                  <c:v>Academic Support</c:v>
                </c:pt>
                <c:pt idx="2">
                  <c:v>Post Secondary</c:v>
                </c:pt>
                <c:pt idx="3">
                  <c:v>Career Preparation</c:v>
                </c:pt>
                <c:pt idx="4">
                  <c:v>Employment Programs</c:v>
                </c:pt>
                <c:pt idx="5">
                  <c:v>Budget Financial</c:v>
                </c:pt>
                <c:pt idx="6">
                  <c:v>Housing Education</c:v>
                </c:pt>
                <c:pt idx="7">
                  <c:v>Health Education</c:v>
                </c:pt>
                <c:pt idx="8">
                  <c:v>Family Support</c:v>
                </c:pt>
                <c:pt idx="9">
                  <c:v>Mentoring</c:v>
                </c:pt>
                <c:pt idx="10">
                  <c:v>Supervised Independent</c:v>
                </c:pt>
                <c:pt idx="11">
                  <c:v>Room Board</c:v>
                </c:pt>
                <c:pt idx="12">
                  <c:v>Education Financial</c:v>
                </c:pt>
                <c:pt idx="13">
                  <c:v>Other Financial</c:v>
                </c:pt>
              </c:strCache>
            </c:strRef>
          </c:cat>
          <c:val>
            <c:numRef>
              <c:f>Figures!$B$2:$B$15</c:f>
              <c:numCache>
                <c:formatCode>General</c:formatCode>
                <c:ptCount val="14"/>
                <c:pt idx="0">
                  <c:v>44</c:v>
                </c:pt>
                <c:pt idx="1">
                  <c:v>47</c:v>
                </c:pt>
                <c:pt idx="2">
                  <c:v>23</c:v>
                </c:pt>
                <c:pt idx="3">
                  <c:v>36</c:v>
                </c:pt>
                <c:pt idx="4">
                  <c:v>20</c:v>
                </c:pt>
                <c:pt idx="5">
                  <c:v>37</c:v>
                </c:pt>
                <c:pt idx="6">
                  <c:v>37</c:v>
                </c:pt>
                <c:pt idx="7">
                  <c:v>38</c:v>
                </c:pt>
                <c:pt idx="8">
                  <c:v>28.999999999999996</c:v>
                </c:pt>
                <c:pt idx="9">
                  <c:v>19</c:v>
                </c:pt>
                <c:pt idx="10">
                  <c:v>11</c:v>
                </c:pt>
                <c:pt idx="11">
                  <c:v>13</c:v>
                </c:pt>
                <c:pt idx="12">
                  <c:v>18</c:v>
                </c:pt>
                <c:pt idx="13">
                  <c:v>28.999999999999996</c:v>
                </c:pt>
              </c:numCache>
            </c:numRef>
          </c:val>
          <c:extLst>
            <c:ext xmlns:c16="http://schemas.microsoft.com/office/drawing/2014/chart" uri="{C3380CC4-5D6E-409C-BE32-E72D297353CC}">
              <c16:uniqueId val="{00000000-84F5-469B-AB8F-3FF7D9269451}"/>
            </c:ext>
          </c:extLst>
        </c:ser>
        <c:ser>
          <c:idx val="1"/>
          <c:order val="1"/>
          <c:tx>
            <c:strRef>
              <c:f>Figures!$C$1</c:f>
              <c:strCache>
                <c:ptCount val="1"/>
                <c:pt idx="0">
                  <c:v>PA</c:v>
                </c:pt>
              </c:strCache>
            </c:strRef>
          </c:tx>
          <c:spPr>
            <a:solidFill>
              <a:schemeClr val="accent2"/>
            </a:solidFill>
            <a:ln>
              <a:noFill/>
            </a:ln>
            <a:effectLst/>
          </c:spPr>
          <c:invertIfNegative val="0"/>
          <c:cat>
            <c:strRef>
              <c:f>Figures!$A$2:$A$15</c:f>
              <c:strCache>
                <c:ptCount val="14"/>
                <c:pt idx="0">
                  <c:v>Independent Living</c:v>
                </c:pt>
                <c:pt idx="1">
                  <c:v>Academic Support</c:v>
                </c:pt>
                <c:pt idx="2">
                  <c:v>Post Secondary</c:v>
                </c:pt>
                <c:pt idx="3">
                  <c:v>Career Preparation</c:v>
                </c:pt>
                <c:pt idx="4">
                  <c:v>Employment Programs</c:v>
                </c:pt>
                <c:pt idx="5">
                  <c:v>Budget Financial</c:v>
                </c:pt>
                <c:pt idx="6">
                  <c:v>Housing Education</c:v>
                </c:pt>
                <c:pt idx="7">
                  <c:v>Health Education</c:v>
                </c:pt>
                <c:pt idx="8">
                  <c:v>Family Support</c:v>
                </c:pt>
                <c:pt idx="9">
                  <c:v>Mentoring</c:v>
                </c:pt>
                <c:pt idx="10">
                  <c:v>Supervised Independent</c:v>
                </c:pt>
                <c:pt idx="11">
                  <c:v>Room Board</c:v>
                </c:pt>
                <c:pt idx="12">
                  <c:v>Education Financial</c:v>
                </c:pt>
                <c:pt idx="13">
                  <c:v>Other Financial</c:v>
                </c:pt>
              </c:strCache>
            </c:strRef>
          </c:cat>
          <c:val>
            <c:numRef>
              <c:f>Figures!$C$2:$C$15</c:f>
              <c:numCache>
                <c:formatCode>0</c:formatCode>
                <c:ptCount val="14"/>
                <c:pt idx="0">
                  <c:v>55.195642826429705</c:v>
                </c:pt>
                <c:pt idx="1">
                  <c:v>40.590511681238354</c:v>
                </c:pt>
                <c:pt idx="2">
                  <c:v>22.430844202379248</c:v>
                </c:pt>
                <c:pt idx="3">
                  <c:v>39.558549519850942</c:v>
                </c:pt>
                <c:pt idx="4">
                  <c:v>16.998710047298264</c:v>
                </c:pt>
                <c:pt idx="5">
                  <c:v>43.614734126415364</c:v>
                </c:pt>
                <c:pt idx="6">
                  <c:v>38.669915436433996</c:v>
                </c:pt>
                <c:pt idx="7">
                  <c:v>42.969757775548231</c:v>
                </c:pt>
                <c:pt idx="8">
                  <c:v>39.744876021212555</c:v>
                </c:pt>
                <c:pt idx="9">
                  <c:v>21.456213272180019</c:v>
                </c:pt>
                <c:pt idx="10">
                  <c:v>6.1201089293392572</c:v>
                </c:pt>
                <c:pt idx="11">
                  <c:v>8.9006736419664616</c:v>
                </c:pt>
                <c:pt idx="12">
                  <c:v>11.093593234914719</c:v>
                </c:pt>
                <c:pt idx="13">
                  <c:v>65.472266016912712</c:v>
                </c:pt>
              </c:numCache>
            </c:numRef>
          </c:val>
          <c:extLst>
            <c:ext xmlns:c16="http://schemas.microsoft.com/office/drawing/2014/chart" uri="{C3380CC4-5D6E-409C-BE32-E72D297353CC}">
              <c16:uniqueId val="{00000001-84F5-469B-AB8F-3FF7D9269451}"/>
            </c:ext>
          </c:extLst>
        </c:ser>
        <c:dLbls>
          <c:showLegendKey val="0"/>
          <c:showVal val="0"/>
          <c:showCatName val="0"/>
          <c:showSerName val="0"/>
          <c:showPercent val="0"/>
          <c:showBubbleSize val="0"/>
        </c:dLbls>
        <c:gapWidth val="219"/>
        <c:overlap val="-27"/>
        <c:axId val="426418703"/>
        <c:axId val="426419535"/>
      </c:barChart>
      <c:catAx>
        <c:axId val="426418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26419535"/>
        <c:crosses val="autoZero"/>
        <c:auto val="1"/>
        <c:lblAlgn val="ctr"/>
        <c:lblOffset val="100"/>
        <c:noMultiLvlLbl val="0"/>
      </c:catAx>
      <c:valAx>
        <c:axId val="426419535"/>
        <c:scaling>
          <c:orientation val="minMax"/>
          <c:max val="10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Percent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6418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Figures!$C$1</c:f>
              <c:strCache>
                <c:ptCount val="1"/>
                <c:pt idx="0">
                  <c:v>PA</c:v>
                </c:pt>
              </c:strCache>
            </c:strRef>
          </c:tx>
          <c:spPr>
            <a:solidFill>
              <a:schemeClr val="accent1"/>
            </a:solidFill>
            <a:ln>
              <a:noFill/>
            </a:ln>
            <a:effectLst/>
          </c:spPr>
          <c:invertIfNegative val="0"/>
          <c:cat>
            <c:strRef>
              <c:f>Figures!$A$2:$A$15</c:f>
              <c:strCache>
                <c:ptCount val="14"/>
                <c:pt idx="0">
                  <c:v>Independent Living</c:v>
                </c:pt>
                <c:pt idx="1">
                  <c:v>Academic Support</c:v>
                </c:pt>
                <c:pt idx="2">
                  <c:v>Post Secondary</c:v>
                </c:pt>
                <c:pt idx="3">
                  <c:v>Career Preparation</c:v>
                </c:pt>
                <c:pt idx="4">
                  <c:v>Employment Programs</c:v>
                </c:pt>
                <c:pt idx="5">
                  <c:v>Budget Financial</c:v>
                </c:pt>
                <c:pt idx="6">
                  <c:v>Housing Education</c:v>
                </c:pt>
                <c:pt idx="7">
                  <c:v>Health Education</c:v>
                </c:pt>
                <c:pt idx="8">
                  <c:v>Family Support</c:v>
                </c:pt>
                <c:pt idx="9">
                  <c:v>Mentoring</c:v>
                </c:pt>
                <c:pt idx="10">
                  <c:v>Supervised Independent</c:v>
                </c:pt>
                <c:pt idx="11">
                  <c:v>Room Board</c:v>
                </c:pt>
                <c:pt idx="12">
                  <c:v>Education Financial</c:v>
                </c:pt>
                <c:pt idx="13">
                  <c:v>Other Financial</c:v>
                </c:pt>
              </c:strCache>
            </c:strRef>
          </c:cat>
          <c:val>
            <c:numRef>
              <c:f>Figures!$C$2:$C$15</c:f>
              <c:numCache>
                <c:formatCode>0</c:formatCode>
                <c:ptCount val="14"/>
                <c:pt idx="0">
                  <c:v>55.195642826429705</c:v>
                </c:pt>
                <c:pt idx="1">
                  <c:v>40.590511681238354</c:v>
                </c:pt>
                <c:pt idx="2">
                  <c:v>22.430844202379248</c:v>
                </c:pt>
                <c:pt idx="3">
                  <c:v>39.558549519850942</c:v>
                </c:pt>
                <c:pt idx="4">
                  <c:v>16.998710047298264</c:v>
                </c:pt>
                <c:pt idx="5">
                  <c:v>43.614734126415364</c:v>
                </c:pt>
                <c:pt idx="6">
                  <c:v>38.669915436433996</c:v>
                </c:pt>
                <c:pt idx="7">
                  <c:v>42.969757775548231</c:v>
                </c:pt>
                <c:pt idx="8">
                  <c:v>39.744876021212555</c:v>
                </c:pt>
                <c:pt idx="9">
                  <c:v>21.456213272180019</c:v>
                </c:pt>
                <c:pt idx="10">
                  <c:v>6.1201089293392572</c:v>
                </c:pt>
                <c:pt idx="11">
                  <c:v>8.9006736419664616</c:v>
                </c:pt>
                <c:pt idx="12">
                  <c:v>11.093593234914719</c:v>
                </c:pt>
                <c:pt idx="13">
                  <c:v>65.472266016912712</c:v>
                </c:pt>
              </c:numCache>
            </c:numRef>
          </c:val>
          <c:extLst>
            <c:ext xmlns:c16="http://schemas.microsoft.com/office/drawing/2014/chart" uri="{C3380CC4-5D6E-409C-BE32-E72D297353CC}">
              <c16:uniqueId val="{00000000-A41E-4C2D-BC9F-EB0D97B9D41B}"/>
            </c:ext>
          </c:extLst>
        </c:ser>
        <c:ser>
          <c:idx val="1"/>
          <c:order val="1"/>
          <c:tx>
            <c:strRef>
              <c:f>Figures!$D$1</c:f>
              <c:strCache>
                <c:ptCount val="1"/>
                <c:pt idx="0">
                  <c:v>Central</c:v>
                </c:pt>
              </c:strCache>
            </c:strRef>
          </c:tx>
          <c:spPr>
            <a:solidFill>
              <a:schemeClr val="accent2"/>
            </a:solidFill>
            <a:ln>
              <a:noFill/>
            </a:ln>
            <a:effectLst/>
          </c:spPr>
          <c:invertIfNegative val="0"/>
          <c:cat>
            <c:strRef>
              <c:f>Figures!$A$2:$A$15</c:f>
              <c:strCache>
                <c:ptCount val="14"/>
                <c:pt idx="0">
                  <c:v>Independent Living</c:v>
                </c:pt>
                <c:pt idx="1">
                  <c:v>Academic Support</c:v>
                </c:pt>
                <c:pt idx="2">
                  <c:v>Post Secondary</c:v>
                </c:pt>
                <c:pt idx="3">
                  <c:v>Career Preparation</c:v>
                </c:pt>
                <c:pt idx="4">
                  <c:v>Employment Programs</c:v>
                </c:pt>
                <c:pt idx="5">
                  <c:v>Budget Financial</c:v>
                </c:pt>
                <c:pt idx="6">
                  <c:v>Housing Education</c:v>
                </c:pt>
                <c:pt idx="7">
                  <c:v>Health Education</c:v>
                </c:pt>
                <c:pt idx="8">
                  <c:v>Family Support</c:v>
                </c:pt>
                <c:pt idx="9">
                  <c:v>Mentoring</c:v>
                </c:pt>
                <c:pt idx="10">
                  <c:v>Supervised Independent</c:v>
                </c:pt>
                <c:pt idx="11">
                  <c:v>Room Board</c:v>
                </c:pt>
                <c:pt idx="12">
                  <c:v>Education Financial</c:v>
                </c:pt>
                <c:pt idx="13">
                  <c:v>Other Financial</c:v>
                </c:pt>
              </c:strCache>
            </c:strRef>
          </c:cat>
          <c:val>
            <c:numRef>
              <c:f>Figures!$D$2:$D$15</c:f>
              <c:numCache>
                <c:formatCode>0</c:formatCode>
                <c:ptCount val="14"/>
                <c:pt idx="0">
                  <c:v>10.434284076250536</c:v>
                </c:pt>
                <c:pt idx="1">
                  <c:v>8.1697004443170425</c:v>
                </c:pt>
                <c:pt idx="2">
                  <c:v>5.1598108069370792</c:v>
                </c:pt>
                <c:pt idx="3">
                  <c:v>9.2303282212985511</c:v>
                </c:pt>
                <c:pt idx="4">
                  <c:v>14.919071076706544</c:v>
                </c:pt>
                <c:pt idx="5">
                  <c:v>52.77973258268824</c:v>
                </c:pt>
                <c:pt idx="6">
                  <c:v>40.534834623504572</c:v>
                </c:pt>
                <c:pt idx="7">
                  <c:v>53.483462350457422</c:v>
                </c:pt>
                <c:pt idx="8">
                  <c:v>38.564391273750878</c:v>
                </c:pt>
                <c:pt idx="9">
                  <c:v>24.349049964813513</c:v>
                </c:pt>
                <c:pt idx="10">
                  <c:v>3.3779028852920479</c:v>
                </c:pt>
                <c:pt idx="11">
                  <c:v>7.2484166080225192</c:v>
                </c:pt>
                <c:pt idx="12">
                  <c:v>10.907811400422238</c:v>
                </c:pt>
                <c:pt idx="13">
                  <c:v>56.157635467980292</c:v>
                </c:pt>
              </c:numCache>
            </c:numRef>
          </c:val>
          <c:extLst>
            <c:ext xmlns:c16="http://schemas.microsoft.com/office/drawing/2014/chart" uri="{C3380CC4-5D6E-409C-BE32-E72D297353CC}">
              <c16:uniqueId val="{00000001-A41E-4C2D-BC9F-EB0D97B9D41B}"/>
            </c:ext>
          </c:extLst>
        </c:ser>
        <c:ser>
          <c:idx val="2"/>
          <c:order val="2"/>
          <c:tx>
            <c:strRef>
              <c:f>Figures!$E$1</c:f>
              <c:strCache>
                <c:ptCount val="1"/>
                <c:pt idx="0">
                  <c:v>Northeast</c:v>
                </c:pt>
              </c:strCache>
            </c:strRef>
          </c:tx>
          <c:spPr>
            <a:solidFill>
              <a:schemeClr val="accent3"/>
            </a:solidFill>
            <a:ln>
              <a:noFill/>
            </a:ln>
            <a:effectLst/>
          </c:spPr>
          <c:invertIfNegative val="0"/>
          <c:cat>
            <c:strRef>
              <c:f>Figures!$A$2:$A$15</c:f>
              <c:strCache>
                <c:ptCount val="14"/>
                <c:pt idx="0">
                  <c:v>Independent Living</c:v>
                </c:pt>
                <c:pt idx="1">
                  <c:v>Academic Support</c:v>
                </c:pt>
                <c:pt idx="2">
                  <c:v>Post Secondary</c:v>
                </c:pt>
                <c:pt idx="3">
                  <c:v>Career Preparation</c:v>
                </c:pt>
                <c:pt idx="4">
                  <c:v>Employment Programs</c:v>
                </c:pt>
                <c:pt idx="5">
                  <c:v>Budget Financial</c:v>
                </c:pt>
                <c:pt idx="6">
                  <c:v>Housing Education</c:v>
                </c:pt>
                <c:pt idx="7">
                  <c:v>Health Education</c:v>
                </c:pt>
                <c:pt idx="8">
                  <c:v>Family Support</c:v>
                </c:pt>
                <c:pt idx="9">
                  <c:v>Mentoring</c:v>
                </c:pt>
                <c:pt idx="10">
                  <c:v>Supervised Independent</c:v>
                </c:pt>
                <c:pt idx="11">
                  <c:v>Room Board</c:v>
                </c:pt>
                <c:pt idx="12">
                  <c:v>Education Financial</c:v>
                </c:pt>
                <c:pt idx="13">
                  <c:v>Other Financial</c:v>
                </c:pt>
              </c:strCache>
            </c:strRef>
          </c:cat>
          <c:val>
            <c:numRef>
              <c:f>Figures!$E$2:$E$15</c:f>
              <c:numCache>
                <c:formatCode>0</c:formatCode>
                <c:ptCount val="14"/>
                <c:pt idx="0">
                  <c:v>82.063882063882062</c:v>
                </c:pt>
                <c:pt idx="1">
                  <c:v>47.174447174447174</c:v>
                </c:pt>
                <c:pt idx="2">
                  <c:v>30.712530712530711</c:v>
                </c:pt>
                <c:pt idx="3">
                  <c:v>59.090909090909093</c:v>
                </c:pt>
                <c:pt idx="4">
                  <c:v>25.798525798525802</c:v>
                </c:pt>
                <c:pt idx="5">
                  <c:v>62.899262899262901</c:v>
                </c:pt>
                <c:pt idx="6">
                  <c:v>51.965601965601969</c:v>
                </c:pt>
                <c:pt idx="7">
                  <c:v>60.687960687960683</c:v>
                </c:pt>
                <c:pt idx="8">
                  <c:v>47.542997542997547</c:v>
                </c:pt>
                <c:pt idx="9">
                  <c:v>14.987714987714988</c:v>
                </c:pt>
                <c:pt idx="10">
                  <c:v>7.4938574938574938</c:v>
                </c:pt>
                <c:pt idx="11">
                  <c:v>6.5110565110565108</c:v>
                </c:pt>
                <c:pt idx="12">
                  <c:v>10.687960687960688</c:v>
                </c:pt>
                <c:pt idx="13">
                  <c:v>72.235872235872236</c:v>
                </c:pt>
              </c:numCache>
            </c:numRef>
          </c:val>
          <c:extLst>
            <c:ext xmlns:c16="http://schemas.microsoft.com/office/drawing/2014/chart" uri="{C3380CC4-5D6E-409C-BE32-E72D297353CC}">
              <c16:uniqueId val="{00000002-A41E-4C2D-BC9F-EB0D97B9D41B}"/>
            </c:ext>
          </c:extLst>
        </c:ser>
        <c:ser>
          <c:idx val="3"/>
          <c:order val="3"/>
          <c:tx>
            <c:strRef>
              <c:f>Figures!$F$1</c:f>
              <c:strCache>
                <c:ptCount val="1"/>
                <c:pt idx="0">
                  <c:v>Southeast</c:v>
                </c:pt>
              </c:strCache>
            </c:strRef>
          </c:tx>
          <c:spPr>
            <a:solidFill>
              <a:schemeClr val="accent4"/>
            </a:solidFill>
            <a:ln>
              <a:noFill/>
            </a:ln>
            <a:effectLst/>
          </c:spPr>
          <c:invertIfNegative val="0"/>
          <c:cat>
            <c:strRef>
              <c:f>Figures!$A$2:$A$15</c:f>
              <c:strCache>
                <c:ptCount val="14"/>
                <c:pt idx="0">
                  <c:v>Independent Living</c:v>
                </c:pt>
                <c:pt idx="1">
                  <c:v>Academic Support</c:v>
                </c:pt>
                <c:pt idx="2">
                  <c:v>Post Secondary</c:v>
                </c:pt>
                <c:pt idx="3">
                  <c:v>Career Preparation</c:v>
                </c:pt>
                <c:pt idx="4">
                  <c:v>Employment Programs</c:v>
                </c:pt>
                <c:pt idx="5">
                  <c:v>Budget Financial</c:v>
                </c:pt>
                <c:pt idx="6">
                  <c:v>Housing Education</c:v>
                </c:pt>
                <c:pt idx="7">
                  <c:v>Health Education</c:v>
                </c:pt>
                <c:pt idx="8">
                  <c:v>Family Support</c:v>
                </c:pt>
                <c:pt idx="9">
                  <c:v>Mentoring</c:v>
                </c:pt>
                <c:pt idx="10">
                  <c:v>Supervised Independent</c:v>
                </c:pt>
                <c:pt idx="11">
                  <c:v>Room Board</c:v>
                </c:pt>
                <c:pt idx="12">
                  <c:v>Education Financial</c:v>
                </c:pt>
                <c:pt idx="13">
                  <c:v>Other Financial</c:v>
                </c:pt>
              </c:strCache>
            </c:strRef>
          </c:cat>
          <c:val>
            <c:numRef>
              <c:f>Figures!$F$2:$F$15</c:f>
              <c:numCache>
                <c:formatCode>0</c:formatCode>
                <c:ptCount val="14"/>
                <c:pt idx="0">
                  <c:v>67.966101694915267</c:v>
                </c:pt>
                <c:pt idx="1">
                  <c:v>43.389830508474574</c:v>
                </c:pt>
                <c:pt idx="2">
                  <c:v>28.050847457627121</c:v>
                </c:pt>
                <c:pt idx="3">
                  <c:v>40.593220338983052</c:v>
                </c:pt>
                <c:pt idx="4">
                  <c:v>22.542372881355931</c:v>
                </c:pt>
                <c:pt idx="5">
                  <c:v>42.881355932203391</c:v>
                </c:pt>
                <c:pt idx="6">
                  <c:v>38.728813559322035</c:v>
                </c:pt>
                <c:pt idx="7">
                  <c:v>50.338983050847453</c:v>
                </c:pt>
                <c:pt idx="8">
                  <c:v>30</c:v>
                </c:pt>
                <c:pt idx="9">
                  <c:v>9.8305084745762716</c:v>
                </c:pt>
                <c:pt idx="10">
                  <c:v>9.7457627118644066</c:v>
                </c:pt>
                <c:pt idx="11">
                  <c:v>18.898305084745761</c:v>
                </c:pt>
                <c:pt idx="12">
                  <c:v>27.203389830508474</c:v>
                </c:pt>
                <c:pt idx="13">
                  <c:v>49.491525423728817</c:v>
                </c:pt>
              </c:numCache>
            </c:numRef>
          </c:val>
          <c:extLst>
            <c:ext xmlns:c16="http://schemas.microsoft.com/office/drawing/2014/chart" uri="{C3380CC4-5D6E-409C-BE32-E72D297353CC}">
              <c16:uniqueId val="{00000003-A41E-4C2D-BC9F-EB0D97B9D41B}"/>
            </c:ext>
          </c:extLst>
        </c:ser>
        <c:ser>
          <c:idx val="4"/>
          <c:order val="4"/>
          <c:tx>
            <c:strRef>
              <c:f>Figures!$G$1</c:f>
              <c:strCache>
                <c:ptCount val="1"/>
                <c:pt idx="0">
                  <c:v>Western</c:v>
                </c:pt>
              </c:strCache>
            </c:strRef>
          </c:tx>
          <c:spPr>
            <a:solidFill>
              <a:schemeClr val="accent5"/>
            </a:solidFill>
            <a:ln>
              <a:noFill/>
            </a:ln>
            <a:effectLst/>
          </c:spPr>
          <c:invertIfNegative val="0"/>
          <c:cat>
            <c:strRef>
              <c:f>Figures!$A$2:$A$15</c:f>
              <c:strCache>
                <c:ptCount val="14"/>
                <c:pt idx="0">
                  <c:v>Independent Living</c:v>
                </c:pt>
                <c:pt idx="1">
                  <c:v>Academic Support</c:v>
                </c:pt>
                <c:pt idx="2">
                  <c:v>Post Secondary</c:v>
                </c:pt>
                <c:pt idx="3">
                  <c:v>Career Preparation</c:v>
                </c:pt>
                <c:pt idx="4">
                  <c:v>Employment Programs</c:v>
                </c:pt>
                <c:pt idx="5">
                  <c:v>Budget Financial</c:v>
                </c:pt>
                <c:pt idx="6">
                  <c:v>Housing Education</c:v>
                </c:pt>
                <c:pt idx="7">
                  <c:v>Health Education</c:v>
                </c:pt>
                <c:pt idx="8">
                  <c:v>Family Support</c:v>
                </c:pt>
                <c:pt idx="9">
                  <c:v>Mentoring</c:v>
                </c:pt>
                <c:pt idx="10">
                  <c:v>Supervised Independent</c:v>
                </c:pt>
                <c:pt idx="11">
                  <c:v>Room Board</c:v>
                </c:pt>
                <c:pt idx="12">
                  <c:v>Education Financial</c:v>
                </c:pt>
                <c:pt idx="13">
                  <c:v>Other Financial</c:v>
                </c:pt>
              </c:strCache>
            </c:strRef>
          </c:cat>
          <c:val>
            <c:numRef>
              <c:f>Figures!$G$2:$G$15</c:f>
              <c:numCache>
                <c:formatCode>0</c:formatCode>
                <c:ptCount val="14"/>
                <c:pt idx="0">
                  <c:v>46.120813054680795</c:v>
                </c:pt>
                <c:pt idx="1">
                  <c:v>38.391067849985689</c:v>
                </c:pt>
                <c:pt idx="2">
                  <c:v>17.520755797308905</c:v>
                </c:pt>
                <c:pt idx="3">
                  <c:v>32.293157744059549</c:v>
                </c:pt>
                <c:pt idx="4">
                  <c:v>14.113942170054393</c:v>
                </c:pt>
                <c:pt idx="5">
                  <c:v>35.270541082164328</c:v>
                </c:pt>
                <c:pt idx="6">
                  <c:v>34.096764958488407</c:v>
                </c:pt>
                <c:pt idx="7">
                  <c:v>31.978242198683084</c:v>
                </c:pt>
                <c:pt idx="8">
                  <c:v>41.683366733466933</c:v>
                </c:pt>
                <c:pt idx="9">
                  <c:v>26.109361580303464</c:v>
                </c:pt>
                <c:pt idx="10">
                  <c:v>5.582593758946464</c:v>
                </c:pt>
                <c:pt idx="11">
                  <c:v>6.498711709132551</c:v>
                </c:pt>
                <c:pt idx="12">
                  <c:v>5.8688806183796158</c:v>
                </c:pt>
                <c:pt idx="13">
                  <c:v>73.232178643000296</c:v>
                </c:pt>
              </c:numCache>
            </c:numRef>
          </c:val>
          <c:extLst>
            <c:ext xmlns:c16="http://schemas.microsoft.com/office/drawing/2014/chart" uri="{C3380CC4-5D6E-409C-BE32-E72D297353CC}">
              <c16:uniqueId val="{00000004-A41E-4C2D-BC9F-EB0D97B9D41B}"/>
            </c:ext>
          </c:extLst>
        </c:ser>
        <c:dLbls>
          <c:showLegendKey val="0"/>
          <c:showVal val="0"/>
          <c:showCatName val="0"/>
          <c:showSerName val="0"/>
          <c:showPercent val="0"/>
          <c:showBubbleSize val="0"/>
        </c:dLbls>
        <c:gapWidth val="219"/>
        <c:overlap val="-27"/>
        <c:axId val="2004828431"/>
        <c:axId val="2004828847"/>
      </c:barChart>
      <c:catAx>
        <c:axId val="2004828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04828847"/>
        <c:crosses val="autoZero"/>
        <c:auto val="1"/>
        <c:lblAlgn val="ctr"/>
        <c:lblOffset val="100"/>
        <c:noMultiLvlLbl val="0"/>
      </c:catAx>
      <c:valAx>
        <c:axId val="2004828847"/>
        <c:scaling>
          <c:orientation val="minMax"/>
          <c:max val="10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Percent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04828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Participation!$G$13</c:f>
              <c:strCache>
                <c:ptCount val="1"/>
                <c:pt idx="0">
                  <c:v>PA</c:v>
                </c:pt>
              </c:strCache>
            </c:strRef>
          </c:tx>
          <c:spPr>
            <a:solidFill>
              <a:schemeClr val="accent1"/>
            </a:solidFill>
            <a:ln>
              <a:noFill/>
            </a:ln>
            <a:effectLst/>
          </c:spPr>
          <c:invertIfNegative val="0"/>
          <c:cat>
            <c:strRef>
              <c:f>Participation!$F$14:$F$21</c:f>
              <c:strCache>
                <c:ptCount val="8"/>
                <c:pt idx="0">
                  <c:v>Youth Participated</c:v>
                </c:pt>
                <c:pt idx="1">
                  <c:v>Youth Declined</c:v>
                </c:pt>
                <c:pt idx="2">
                  <c:v>Parent Declined</c:v>
                </c:pt>
                <c:pt idx="3">
                  <c:v>Youth Incapacitated</c:v>
                </c:pt>
                <c:pt idx="4">
                  <c:v>Youth Incarcerated</c:v>
                </c:pt>
                <c:pt idx="5">
                  <c:v>Runaway/Missing</c:v>
                </c:pt>
                <c:pt idx="6">
                  <c:v>Unable to Locate</c:v>
                </c:pt>
                <c:pt idx="7">
                  <c:v>Death</c:v>
                </c:pt>
              </c:strCache>
            </c:strRef>
          </c:cat>
          <c:val>
            <c:numRef>
              <c:f>Participation!$G$14:$G$21</c:f>
              <c:numCache>
                <c:formatCode>General</c:formatCode>
                <c:ptCount val="8"/>
                <c:pt idx="0">
                  <c:v>51.867219917012456</c:v>
                </c:pt>
                <c:pt idx="1">
                  <c:v>0.41493775933609961</c:v>
                </c:pt>
                <c:pt idx="2">
                  <c:v>0</c:v>
                </c:pt>
                <c:pt idx="3">
                  <c:v>0</c:v>
                </c:pt>
                <c:pt idx="4">
                  <c:v>2.4896265560165975</c:v>
                </c:pt>
                <c:pt idx="5">
                  <c:v>0</c:v>
                </c:pt>
                <c:pt idx="6">
                  <c:v>45.228215767634858</c:v>
                </c:pt>
                <c:pt idx="7">
                  <c:v>0</c:v>
                </c:pt>
              </c:numCache>
            </c:numRef>
          </c:val>
          <c:extLst>
            <c:ext xmlns:c16="http://schemas.microsoft.com/office/drawing/2014/chart" uri="{C3380CC4-5D6E-409C-BE32-E72D297353CC}">
              <c16:uniqueId val="{00000000-D60C-4F1A-86A9-37B73289E74D}"/>
            </c:ext>
          </c:extLst>
        </c:ser>
        <c:ser>
          <c:idx val="1"/>
          <c:order val="1"/>
          <c:tx>
            <c:strRef>
              <c:f>Participation!$H$13</c:f>
              <c:strCache>
                <c:ptCount val="1"/>
                <c:pt idx="0">
                  <c:v>Southeast</c:v>
                </c:pt>
              </c:strCache>
            </c:strRef>
          </c:tx>
          <c:spPr>
            <a:solidFill>
              <a:schemeClr val="accent2"/>
            </a:solidFill>
            <a:ln>
              <a:noFill/>
            </a:ln>
            <a:effectLst/>
          </c:spPr>
          <c:invertIfNegative val="0"/>
          <c:cat>
            <c:strRef>
              <c:f>Participation!$F$14:$F$21</c:f>
              <c:strCache>
                <c:ptCount val="8"/>
                <c:pt idx="0">
                  <c:v>Youth Participated</c:v>
                </c:pt>
                <c:pt idx="1">
                  <c:v>Youth Declined</c:v>
                </c:pt>
                <c:pt idx="2">
                  <c:v>Parent Declined</c:v>
                </c:pt>
                <c:pt idx="3">
                  <c:v>Youth Incapacitated</c:v>
                </c:pt>
                <c:pt idx="4">
                  <c:v>Youth Incarcerated</c:v>
                </c:pt>
                <c:pt idx="5">
                  <c:v>Runaway/Missing</c:v>
                </c:pt>
                <c:pt idx="6">
                  <c:v>Unable to Locate</c:v>
                </c:pt>
                <c:pt idx="7">
                  <c:v>Death</c:v>
                </c:pt>
              </c:strCache>
            </c:strRef>
          </c:cat>
          <c:val>
            <c:numRef>
              <c:f>Participation!$H$14:$H$21</c:f>
              <c:numCache>
                <c:formatCode>General</c:formatCode>
                <c:ptCount val="8"/>
                <c:pt idx="0">
                  <c:v>37</c:v>
                </c:pt>
                <c:pt idx="1">
                  <c:v>0</c:v>
                </c:pt>
                <c:pt idx="2">
                  <c:v>0</c:v>
                </c:pt>
                <c:pt idx="3">
                  <c:v>0</c:v>
                </c:pt>
                <c:pt idx="4">
                  <c:v>3</c:v>
                </c:pt>
                <c:pt idx="5">
                  <c:v>0</c:v>
                </c:pt>
                <c:pt idx="6">
                  <c:v>60</c:v>
                </c:pt>
                <c:pt idx="7">
                  <c:v>0</c:v>
                </c:pt>
              </c:numCache>
            </c:numRef>
          </c:val>
          <c:extLst>
            <c:ext xmlns:c16="http://schemas.microsoft.com/office/drawing/2014/chart" uri="{C3380CC4-5D6E-409C-BE32-E72D297353CC}">
              <c16:uniqueId val="{00000001-D60C-4F1A-86A9-37B73289E74D}"/>
            </c:ext>
          </c:extLst>
        </c:ser>
        <c:ser>
          <c:idx val="2"/>
          <c:order val="2"/>
          <c:tx>
            <c:strRef>
              <c:f>Participation!$I$13</c:f>
              <c:strCache>
                <c:ptCount val="1"/>
                <c:pt idx="0">
                  <c:v>Central</c:v>
                </c:pt>
              </c:strCache>
            </c:strRef>
          </c:tx>
          <c:spPr>
            <a:solidFill>
              <a:schemeClr val="accent3"/>
            </a:solidFill>
            <a:ln>
              <a:noFill/>
            </a:ln>
            <a:effectLst/>
          </c:spPr>
          <c:invertIfNegative val="0"/>
          <c:cat>
            <c:strRef>
              <c:f>Participation!$F$14:$F$21</c:f>
              <c:strCache>
                <c:ptCount val="8"/>
                <c:pt idx="0">
                  <c:v>Youth Participated</c:v>
                </c:pt>
                <c:pt idx="1">
                  <c:v>Youth Declined</c:v>
                </c:pt>
                <c:pt idx="2">
                  <c:v>Parent Declined</c:v>
                </c:pt>
                <c:pt idx="3">
                  <c:v>Youth Incapacitated</c:v>
                </c:pt>
                <c:pt idx="4">
                  <c:v>Youth Incarcerated</c:v>
                </c:pt>
                <c:pt idx="5">
                  <c:v>Runaway/Missing</c:v>
                </c:pt>
                <c:pt idx="6">
                  <c:v>Unable to Locate</c:v>
                </c:pt>
                <c:pt idx="7">
                  <c:v>Death</c:v>
                </c:pt>
              </c:strCache>
            </c:strRef>
          </c:cat>
          <c:val>
            <c:numRef>
              <c:f>Participation!$I$14:$I$21</c:f>
              <c:numCache>
                <c:formatCode>General</c:formatCode>
                <c:ptCount val="8"/>
                <c:pt idx="0">
                  <c:v>66.666666666666657</c:v>
                </c:pt>
                <c:pt idx="1">
                  <c:v>0</c:v>
                </c:pt>
                <c:pt idx="2">
                  <c:v>0</c:v>
                </c:pt>
                <c:pt idx="3">
                  <c:v>0</c:v>
                </c:pt>
                <c:pt idx="4">
                  <c:v>0</c:v>
                </c:pt>
                <c:pt idx="5">
                  <c:v>0</c:v>
                </c:pt>
                <c:pt idx="6">
                  <c:v>33.333333333333329</c:v>
                </c:pt>
                <c:pt idx="7">
                  <c:v>0</c:v>
                </c:pt>
              </c:numCache>
            </c:numRef>
          </c:val>
          <c:extLst>
            <c:ext xmlns:c16="http://schemas.microsoft.com/office/drawing/2014/chart" uri="{C3380CC4-5D6E-409C-BE32-E72D297353CC}">
              <c16:uniqueId val="{00000002-D60C-4F1A-86A9-37B73289E74D}"/>
            </c:ext>
          </c:extLst>
        </c:ser>
        <c:ser>
          <c:idx val="3"/>
          <c:order val="3"/>
          <c:tx>
            <c:strRef>
              <c:f>Participation!$J$13</c:f>
              <c:strCache>
                <c:ptCount val="1"/>
                <c:pt idx="0">
                  <c:v>Western</c:v>
                </c:pt>
              </c:strCache>
            </c:strRef>
          </c:tx>
          <c:spPr>
            <a:solidFill>
              <a:schemeClr val="accent4"/>
            </a:solidFill>
            <a:ln>
              <a:noFill/>
            </a:ln>
            <a:effectLst/>
          </c:spPr>
          <c:invertIfNegative val="0"/>
          <c:cat>
            <c:strRef>
              <c:f>Participation!$F$14:$F$21</c:f>
              <c:strCache>
                <c:ptCount val="8"/>
                <c:pt idx="0">
                  <c:v>Youth Participated</c:v>
                </c:pt>
                <c:pt idx="1">
                  <c:v>Youth Declined</c:v>
                </c:pt>
                <c:pt idx="2">
                  <c:v>Parent Declined</c:v>
                </c:pt>
                <c:pt idx="3">
                  <c:v>Youth Incapacitated</c:v>
                </c:pt>
                <c:pt idx="4">
                  <c:v>Youth Incarcerated</c:v>
                </c:pt>
                <c:pt idx="5">
                  <c:v>Runaway/Missing</c:v>
                </c:pt>
                <c:pt idx="6">
                  <c:v>Unable to Locate</c:v>
                </c:pt>
                <c:pt idx="7">
                  <c:v>Death</c:v>
                </c:pt>
              </c:strCache>
            </c:strRef>
          </c:cat>
          <c:val>
            <c:numRef>
              <c:f>Participation!$J$14:$J$21</c:f>
              <c:numCache>
                <c:formatCode>General</c:formatCode>
                <c:ptCount val="8"/>
                <c:pt idx="0">
                  <c:v>67.5</c:v>
                </c:pt>
                <c:pt idx="1">
                  <c:v>0</c:v>
                </c:pt>
                <c:pt idx="2">
                  <c:v>0</c:v>
                </c:pt>
                <c:pt idx="3">
                  <c:v>0</c:v>
                </c:pt>
                <c:pt idx="4">
                  <c:v>2.5</c:v>
                </c:pt>
                <c:pt idx="5">
                  <c:v>0</c:v>
                </c:pt>
                <c:pt idx="6">
                  <c:v>30</c:v>
                </c:pt>
                <c:pt idx="7">
                  <c:v>0</c:v>
                </c:pt>
              </c:numCache>
            </c:numRef>
          </c:val>
          <c:extLst>
            <c:ext xmlns:c16="http://schemas.microsoft.com/office/drawing/2014/chart" uri="{C3380CC4-5D6E-409C-BE32-E72D297353CC}">
              <c16:uniqueId val="{00000003-D60C-4F1A-86A9-37B73289E74D}"/>
            </c:ext>
          </c:extLst>
        </c:ser>
        <c:ser>
          <c:idx val="4"/>
          <c:order val="4"/>
          <c:tx>
            <c:strRef>
              <c:f>Participation!$K$13</c:f>
              <c:strCache>
                <c:ptCount val="1"/>
                <c:pt idx="0">
                  <c:v>Northeast</c:v>
                </c:pt>
              </c:strCache>
            </c:strRef>
          </c:tx>
          <c:spPr>
            <a:solidFill>
              <a:schemeClr val="accent5"/>
            </a:solidFill>
            <a:ln>
              <a:noFill/>
            </a:ln>
            <a:effectLst/>
          </c:spPr>
          <c:invertIfNegative val="0"/>
          <c:cat>
            <c:strRef>
              <c:f>Participation!$F$14:$F$21</c:f>
              <c:strCache>
                <c:ptCount val="8"/>
                <c:pt idx="0">
                  <c:v>Youth Participated</c:v>
                </c:pt>
                <c:pt idx="1">
                  <c:v>Youth Declined</c:v>
                </c:pt>
                <c:pt idx="2">
                  <c:v>Parent Declined</c:v>
                </c:pt>
                <c:pt idx="3">
                  <c:v>Youth Incapacitated</c:v>
                </c:pt>
                <c:pt idx="4">
                  <c:v>Youth Incarcerated</c:v>
                </c:pt>
                <c:pt idx="5">
                  <c:v>Runaway/Missing</c:v>
                </c:pt>
                <c:pt idx="6">
                  <c:v>Unable to Locate</c:v>
                </c:pt>
                <c:pt idx="7">
                  <c:v>Death</c:v>
                </c:pt>
              </c:strCache>
            </c:strRef>
          </c:cat>
          <c:val>
            <c:numRef>
              <c:f>Participation!$K$14:$K$21</c:f>
              <c:numCache>
                <c:formatCode>General</c:formatCode>
                <c:ptCount val="8"/>
                <c:pt idx="0">
                  <c:v>31.578947368421051</c:v>
                </c:pt>
                <c:pt idx="1">
                  <c:v>5.2631578947368416</c:v>
                </c:pt>
                <c:pt idx="2">
                  <c:v>0</c:v>
                </c:pt>
                <c:pt idx="3">
                  <c:v>0</c:v>
                </c:pt>
                <c:pt idx="4">
                  <c:v>5.2631578947368416</c:v>
                </c:pt>
                <c:pt idx="5">
                  <c:v>0</c:v>
                </c:pt>
                <c:pt idx="6">
                  <c:v>57.894736842105267</c:v>
                </c:pt>
                <c:pt idx="7">
                  <c:v>0</c:v>
                </c:pt>
              </c:numCache>
            </c:numRef>
          </c:val>
          <c:extLst>
            <c:ext xmlns:c16="http://schemas.microsoft.com/office/drawing/2014/chart" uri="{C3380CC4-5D6E-409C-BE32-E72D297353CC}">
              <c16:uniqueId val="{00000004-D60C-4F1A-86A9-37B73289E74D}"/>
            </c:ext>
          </c:extLst>
        </c:ser>
        <c:dLbls>
          <c:showLegendKey val="0"/>
          <c:showVal val="0"/>
          <c:showCatName val="0"/>
          <c:showSerName val="0"/>
          <c:showPercent val="0"/>
          <c:showBubbleSize val="0"/>
        </c:dLbls>
        <c:gapWidth val="219"/>
        <c:overlap val="-27"/>
        <c:axId val="732652719"/>
        <c:axId val="732652303"/>
      </c:barChart>
      <c:catAx>
        <c:axId val="732652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32652303"/>
        <c:crosses val="autoZero"/>
        <c:auto val="1"/>
        <c:lblAlgn val="ctr"/>
        <c:lblOffset val="100"/>
        <c:noMultiLvlLbl val="0"/>
      </c:catAx>
      <c:valAx>
        <c:axId val="732652303"/>
        <c:scaling>
          <c:orientation val="minMax"/>
          <c:max val="10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Percent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326527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Employment!$P$2</c:f>
              <c:strCache>
                <c:ptCount val="1"/>
                <c:pt idx="0">
                  <c:v>National</c:v>
                </c:pt>
              </c:strCache>
            </c:strRef>
          </c:tx>
          <c:spPr>
            <a:solidFill>
              <a:schemeClr val="accent1"/>
            </a:solidFill>
            <a:ln>
              <a:noFill/>
            </a:ln>
            <a:effectLst/>
          </c:spPr>
          <c:invertIfNegative val="0"/>
          <c:cat>
            <c:strRef>
              <c:f>Employment!$O$3:$O$8</c:f>
              <c:strCache>
                <c:ptCount val="6"/>
                <c:pt idx="0">
                  <c:v>Employed full or part time</c:v>
                </c:pt>
                <c:pt idx="1">
                  <c:v>Receiving job training</c:v>
                </c:pt>
                <c:pt idx="2">
                  <c:v>Receiving Social Security</c:v>
                </c:pt>
                <c:pt idx="3">
                  <c:v>Receiving education aid</c:v>
                </c:pt>
                <c:pt idx="4">
                  <c:v>Receiving other financial support</c:v>
                </c:pt>
                <c:pt idx="5">
                  <c:v>Receiving public assistance</c:v>
                </c:pt>
              </c:strCache>
            </c:strRef>
          </c:cat>
          <c:val>
            <c:numRef>
              <c:f>Employment!$P$3:$P$8</c:f>
              <c:numCache>
                <c:formatCode>General</c:formatCode>
                <c:ptCount val="6"/>
                <c:pt idx="0">
                  <c:v>55</c:v>
                </c:pt>
                <c:pt idx="1">
                  <c:v>31</c:v>
                </c:pt>
                <c:pt idx="2">
                  <c:v>11</c:v>
                </c:pt>
                <c:pt idx="3">
                  <c:v>11</c:v>
                </c:pt>
                <c:pt idx="4">
                  <c:v>3</c:v>
                </c:pt>
                <c:pt idx="5">
                  <c:v>8</c:v>
                </c:pt>
              </c:numCache>
            </c:numRef>
          </c:val>
          <c:extLst>
            <c:ext xmlns:c16="http://schemas.microsoft.com/office/drawing/2014/chart" uri="{C3380CC4-5D6E-409C-BE32-E72D297353CC}">
              <c16:uniqueId val="{00000000-2F35-4A41-8A33-EB20F7EDC1AF}"/>
            </c:ext>
          </c:extLst>
        </c:ser>
        <c:ser>
          <c:idx val="1"/>
          <c:order val="1"/>
          <c:tx>
            <c:strRef>
              <c:f>Employment!$Q$2</c:f>
              <c:strCache>
                <c:ptCount val="1"/>
                <c:pt idx="0">
                  <c:v>PA</c:v>
                </c:pt>
              </c:strCache>
            </c:strRef>
          </c:tx>
          <c:spPr>
            <a:solidFill>
              <a:schemeClr val="accent2"/>
            </a:solidFill>
            <a:ln>
              <a:noFill/>
            </a:ln>
            <a:effectLst/>
          </c:spPr>
          <c:invertIfNegative val="0"/>
          <c:cat>
            <c:strRef>
              <c:f>Employment!$O$3:$O$8</c:f>
              <c:strCache>
                <c:ptCount val="6"/>
                <c:pt idx="0">
                  <c:v>Employed full or part time</c:v>
                </c:pt>
                <c:pt idx="1">
                  <c:v>Receiving job training</c:v>
                </c:pt>
                <c:pt idx="2">
                  <c:v>Receiving Social Security</c:v>
                </c:pt>
                <c:pt idx="3">
                  <c:v>Receiving education aid</c:v>
                </c:pt>
                <c:pt idx="4">
                  <c:v>Receiving other financial support</c:v>
                </c:pt>
                <c:pt idx="5">
                  <c:v>Receiving public assistance</c:v>
                </c:pt>
              </c:strCache>
            </c:strRef>
          </c:cat>
          <c:val>
            <c:numRef>
              <c:f>Employment!$Q$3:$Q$8</c:f>
              <c:numCache>
                <c:formatCode>General</c:formatCode>
                <c:ptCount val="6"/>
                <c:pt idx="0">
                  <c:v>25.726141078838172</c:v>
                </c:pt>
                <c:pt idx="1">
                  <c:v>12.448132780082988</c:v>
                </c:pt>
                <c:pt idx="2">
                  <c:v>2.904564315352697</c:v>
                </c:pt>
                <c:pt idx="3">
                  <c:v>11.20331950207469</c:v>
                </c:pt>
                <c:pt idx="4">
                  <c:v>8.7136929460580905</c:v>
                </c:pt>
                <c:pt idx="5">
                  <c:v>19.087136929460581</c:v>
                </c:pt>
              </c:numCache>
            </c:numRef>
          </c:val>
          <c:extLst>
            <c:ext xmlns:c16="http://schemas.microsoft.com/office/drawing/2014/chart" uri="{C3380CC4-5D6E-409C-BE32-E72D297353CC}">
              <c16:uniqueId val="{00000001-2F35-4A41-8A33-EB20F7EDC1AF}"/>
            </c:ext>
          </c:extLst>
        </c:ser>
        <c:dLbls>
          <c:showLegendKey val="0"/>
          <c:showVal val="0"/>
          <c:showCatName val="0"/>
          <c:showSerName val="0"/>
          <c:showPercent val="0"/>
          <c:showBubbleSize val="0"/>
        </c:dLbls>
        <c:gapWidth val="219"/>
        <c:overlap val="-27"/>
        <c:axId val="1569539055"/>
        <c:axId val="1569541967"/>
      </c:barChart>
      <c:catAx>
        <c:axId val="1569539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69541967"/>
        <c:crosses val="autoZero"/>
        <c:auto val="1"/>
        <c:lblAlgn val="ctr"/>
        <c:lblOffset val="100"/>
        <c:noMultiLvlLbl val="0"/>
      </c:catAx>
      <c:valAx>
        <c:axId val="1569541967"/>
        <c:scaling>
          <c:orientation val="minMax"/>
          <c:max val="10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t>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69539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Education!$J$2</c:f>
              <c:strCache>
                <c:ptCount val="1"/>
                <c:pt idx="0">
                  <c:v>National</c:v>
                </c:pt>
              </c:strCache>
            </c:strRef>
          </c:tx>
          <c:spPr>
            <a:solidFill>
              <a:schemeClr val="accent1"/>
            </a:solidFill>
            <a:ln>
              <a:noFill/>
            </a:ln>
            <a:effectLst/>
          </c:spPr>
          <c:invertIfNegative val="0"/>
          <c:cat>
            <c:strRef>
              <c:f>Education!$I$3:$I$5</c:f>
              <c:strCache>
                <c:ptCount val="3"/>
                <c:pt idx="0">
                  <c:v>Received GED or high school diploma</c:v>
                </c:pt>
                <c:pt idx="1">
                  <c:v>Received vocational certificate or license, associate's degree, bachelor's degree or higher</c:v>
                </c:pt>
                <c:pt idx="2">
                  <c:v>Enrolled and attending an education program</c:v>
                </c:pt>
              </c:strCache>
            </c:strRef>
          </c:cat>
          <c:val>
            <c:numRef>
              <c:f>Education!$J$3:$J$5</c:f>
              <c:numCache>
                <c:formatCode>General</c:formatCode>
                <c:ptCount val="3"/>
                <c:pt idx="0">
                  <c:v>69</c:v>
                </c:pt>
                <c:pt idx="1">
                  <c:v>7</c:v>
                </c:pt>
                <c:pt idx="2">
                  <c:v>24</c:v>
                </c:pt>
              </c:numCache>
            </c:numRef>
          </c:val>
          <c:extLst>
            <c:ext xmlns:c16="http://schemas.microsoft.com/office/drawing/2014/chart" uri="{C3380CC4-5D6E-409C-BE32-E72D297353CC}">
              <c16:uniqueId val="{00000000-900E-4F76-913A-8B4A80B5218D}"/>
            </c:ext>
          </c:extLst>
        </c:ser>
        <c:ser>
          <c:idx val="1"/>
          <c:order val="1"/>
          <c:tx>
            <c:strRef>
              <c:f>Education!$K$2</c:f>
              <c:strCache>
                <c:ptCount val="1"/>
                <c:pt idx="0">
                  <c:v>PA</c:v>
                </c:pt>
              </c:strCache>
            </c:strRef>
          </c:tx>
          <c:spPr>
            <a:solidFill>
              <a:schemeClr val="accent2"/>
            </a:solidFill>
            <a:ln>
              <a:noFill/>
            </a:ln>
            <a:effectLst/>
          </c:spPr>
          <c:invertIfNegative val="0"/>
          <c:cat>
            <c:strRef>
              <c:f>Education!$I$3:$I$5</c:f>
              <c:strCache>
                <c:ptCount val="3"/>
                <c:pt idx="0">
                  <c:v>Received GED or high school diploma</c:v>
                </c:pt>
                <c:pt idx="1">
                  <c:v>Received vocational certificate or license, associate's degree, bachelor's degree or higher</c:v>
                </c:pt>
                <c:pt idx="2">
                  <c:v>Enrolled and attending an education program</c:v>
                </c:pt>
              </c:strCache>
            </c:strRef>
          </c:cat>
          <c:val>
            <c:numRef>
              <c:f>Education!$K$3:$K$5</c:f>
              <c:numCache>
                <c:formatCode>General</c:formatCode>
                <c:ptCount val="3"/>
                <c:pt idx="0">
                  <c:v>37.759336099585063</c:v>
                </c:pt>
                <c:pt idx="1">
                  <c:v>3.3195020746887969</c:v>
                </c:pt>
                <c:pt idx="2">
                  <c:v>13.278008298755188</c:v>
                </c:pt>
              </c:numCache>
            </c:numRef>
          </c:val>
          <c:extLst>
            <c:ext xmlns:c16="http://schemas.microsoft.com/office/drawing/2014/chart" uri="{C3380CC4-5D6E-409C-BE32-E72D297353CC}">
              <c16:uniqueId val="{00000001-900E-4F76-913A-8B4A80B5218D}"/>
            </c:ext>
          </c:extLst>
        </c:ser>
        <c:dLbls>
          <c:showLegendKey val="0"/>
          <c:showVal val="0"/>
          <c:showCatName val="0"/>
          <c:showSerName val="0"/>
          <c:showPercent val="0"/>
          <c:showBubbleSize val="0"/>
        </c:dLbls>
        <c:gapWidth val="219"/>
        <c:overlap val="-27"/>
        <c:axId val="1727876191"/>
        <c:axId val="1727874943"/>
      </c:barChart>
      <c:catAx>
        <c:axId val="1727876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27874943"/>
        <c:crosses val="autoZero"/>
        <c:auto val="1"/>
        <c:lblAlgn val="ctr"/>
        <c:lblOffset val="100"/>
        <c:noMultiLvlLbl val="0"/>
      </c:catAx>
      <c:valAx>
        <c:axId val="1727874943"/>
        <c:scaling>
          <c:orientation val="minMax"/>
          <c:max val="10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t>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278761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Employment!$L$11</c:f>
              <c:strCache>
                <c:ptCount val="1"/>
                <c:pt idx="0">
                  <c:v>PA</c:v>
                </c:pt>
              </c:strCache>
            </c:strRef>
          </c:tx>
          <c:spPr>
            <a:solidFill>
              <a:schemeClr val="accent1"/>
            </a:solidFill>
            <a:ln>
              <a:noFill/>
            </a:ln>
            <a:effectLst/>
          </c:spPr>
          <c:invertIfNegative val="0"/>
          <c:cat>
            <c:strRef>
              <c:f>Employment!$M$10:$R$10</c:f>
              <c:strCache>
                <c:ptCount val="6"/>
                <c:pt idx="0">
                  <c:v>Employed full or part time</c:v>
                </c:pt>
                <c:pt idx="1">
                  <c:v>Receiving job training</c:v>
                </c:pt>
                <c:pt idx="2">
                  <c:v>Receiving Social Security</c:v>
                </c:pt>
                <c:pt idx="3">
                  <c:v>Receiving education aid</c:v>
                </c:pt>
                <c:pt idx="4">
                  <c:v>Receiving other financial support</c:v>
                </c:pt>
                <c:pt idx="5">
                  <c:v>Receiving public assistance</c:v>
                </c:pt>
              </c:strCache>
            </c:strRef>
          </c:cat>
          <c:val>
            <c:numRef>
              <c:f>Employment!$M$11:$R$11</c:f>
              <c:numCache>
                <c:formatCode>General</c:formatCode>
                <c:ptCount val="6"/>
                <c:pt idx="0">
                  <c:v>25.726141078838172</c:v>
                </c:pt>
                <c:pt idx="1">
                  <c:v>12.448132780082988</c:v>
                </c:pt>
                <c:pt idx="2">
                  <c:v>2.904564315352697</c:v>
                </c:pt>
                <c:pt idx="3">
                  <c:v>11.20331950207469</c:v>
                </c:pt>
                <c:pt idx="4">
                  <c:v>8.7136929460580905</c:v>
                </c:pt>
                <c:pt idx="5">
                  <c:v>19.087136929460581</c:v>
                </c:pt>
              </c:numCache>
            </c:numRef>
          </c:val>
          <c:extLst>
            <c:ext xmlns:c16="http://schemas.microsoft.com/office/drawing/2014/chart" uri="{C3380CC4-5D6E-409C-BE32-E72D297353CC}">
              <c16:uniqueId val="{00000000-0267-43F4-92E9-52EDF50947D8}"/>
            </c:ext>
          </c:extLst>
        </c:ser>
        <c:ser>
          <c:idx val="1"/>
          <c:order val="1"/>
          <c:tx>
            <c:strRef>
              <c:f>Employment!$L$12</c:f>
              <c:strCache>
                <c:ptCount val="1"/>
                <c:pt idx="0">
                  <c:v>Southeast</c:v>
                </c:pt>
              </c:strCache>
            </c:strRef>
          </c:tx>
          <c:spPr>
            <a:solidFill>
              <a:schemeClr val="accent2"/>
            </a:solidFill>
            <a:ln>
              <a:noFill/>
            </a:ln>
            <a:effectLst/>
          </c:spPr>
          <c:invertIfNegative val="0"/>
          <c:cat>
            <c:strRef>
              <c:f>Employment!$M$10:$R$10</c:f>
              <c:strCache>
                <c:ptCount val="6"/>
                <c:pt idx="0">
                  <c:v>Employed full or part time</c:v>
                </c:pt>
                <c:pt idx="1">
                  <c:v>Receiving job training</c:v>
                </c:pt>
                <c:pt idx="2">
                  <c:v>Receiving Social Security</c:v>
                </c:pt>
                <c:pt idx="3">
                  <c:v>Receiving education aid</c:v>
                </c:pt>
                <c:pt idx="4">
                  <c:v>Receiving other financial support</c:v>
                </c:pt>
                <c:pt idx="5">
                  <c:v>Receiving public assistance</c:v>
                </c:pt>
              </c:strCache>
            </c:strRef>
          </c:cat>
          <c:val>
            <c:numRef>
              <c:f>Employment!$M$12:$R$12</c:f>
              <c:numCache>
                <c:formatCode>General</c:formatCode>
                <c:ptCount val="6"/>
                <c:pt idx="0">
                  <c:v>23</c:v>
                </c:pt>
                <c:pt idx="1">
                  <c:v>30</c:v>
                </c:pt>
                <c:pt idx="2">
                  <c:v>3</c:v>
                </c:pt>
                <c:pt idx="3">
                  <c:v>9</c:v>
                </c:pt>
                <c:pt idx="4">
                  <c:v>8</c:v>
                </c:pt>
                <c:pt idx="5">
                  <c:v>10</c:v>
                </c:pt>
              </c:numCache>
            </c:numRef>
          </c:val>
          <c:extLst>
            <c:ext xmlns:c16="http://schemas.microsoft.com/office/drawing/2014/chart" uri="{C3380CC4-5D6E-409C-BE32-E72D297353CC}">
              <c16:uniqueId val="{00000001-0267-43F4-92E9-52EDF50947D8}"/>
            </c:ext>
          </c:extLst>
        </c:ser>
        <c:ser>
          <c:idx val="2"/>
          <c:order val="2"/>
          <c:tx>
            <c:strRef>
              <c:f>Employment!$L$13</c:f>
              <c:strCache>
                <c:ptCount val="1"/>
                <c:pt idx="0">
                  <c:v>Central</c:v>
                </c:pt>
              </c:strCache>
            </c:strRef>
          </c:tx>
          <c:spPr>
            <a:solidFill>
              <a:schemeClr val="accent3"/>
            </a:solidFill>
            <a:ln>
              <a:noFill/>
            </a:ln>
            <a:effectLst/>
          </c:spPr>
          <c:invertIfNegative val="0"/>
          <c:cat>
            <c:strRef>
              <c:f>Employment!$M$10:$R$10</c:f>
              <c:strCache>
                <c:ptCount val="6"/>
                <c:pt idx="0">
                  <c:v>Employed full or part time</c:v>
                </c:pt>
                <c:pt idx="1">
                  <c:v>Receiving job training</c:v>
                </c:pt>
                <c:pt idx="2">
                  <c:v>Receiving Social Security</c:v>
                </c:pt>
                <c:pt idx="3">
                  <c:v>Receiving education aid</c:v>
                </c:pt>
                <c:pt idx="4">
                  <c:v>Receiving other financial support</c:v>
                </c:pt>
                <c:pt idx="5">
                  <c:v>Receiving public assistance</c:v>
                </c:pt>
              </c:strCache>
            </c:strRef>
          </c:cat>
          <c:val>
            <c:numRef>
              <c:f>Employment!$M$13:$R$13</c:f>
              <c:numCache>
                <c:formatCode>General</c:formatCode>
                <c:ptCount val="6"/>
                <c:pt idx="0">
                  <c:v>21.428571428571427</c:v>
                </c:pt>
                <c:pt idx="1">
                  <c:v>26.190476190476193</c:v>
                </c:pt>
                <c:pt idx="2">
                  <c:v>0</c:v>
                </c:pt>
                <c:pt idx="3">
                  <c:v>11.904761904761903</c:v>
                </c:pt>
                <c:pt idx="4">
                  <c:v>14.285714285714285</c:v>
                </c:pt>
                <c:pt idx="5">
                  <c:v>16.666666666666664</c:v>
                </c:pt>
              </c:numCache>
            </c:numRef>
          </c:val>
          <c:extLst>
            <c:ext xmlns:c16="http://schemas.microsoft.com/office/drawing/2014/chart" uri="{C3380CC4-5D6E-409C-BE32-E72D297353CC}">
              <c16:uniqueId val="{00000002-0267-43F4-92E9-52EDF50947D8}"/>
            </c:ext>
          </c:extLst>
        </c:ser>
        <c:ser>
          <c:idx val="3"/>
          <c:order val="3"/>
          <c:tx>
            <c:strRef>
              <c:f>Employment!$L$14</c:f>
              <c:strCache>
                <c:ptCount val="1"/>
                <c:pt idx="0">
                  <c:v>Western</c:v>
                </c:pt>
              </c:strCache>
            </c:strRef>
          </c:tx>
          <c:spPr>
            <a:solidFill>
              <a:schemeClr val="accent4"/>
            </a:solidFill>
            <a:ln>
              <a:noFill/>
            </a:ln>
            <a:effectLst/>
          </c:spPr>
          <c:invertIfNegative val="0"/>
          <c:cat>
            <c:strRef>
              <c:f>Employment!$M$10:$R$10</c:f>
              <c:strCache>
                <c:ptCount val="6"/>
                <c:pt idx="0">
                  <c:v>Employed full or part time</c:v>
                </c:pt>
                <c:pt idx="1">
                  <c:v>Receiving job training</c:v>
                </c:pt>
                <c:pt idx="2">
                  <c:v>Receiving Social Security</c:v>
                </c:pt>
                <c:pt idx="3">
                  <c:v>Receiving education aid</c:v>
                </c:pt>
                <c:pt idx="4">
                  <c:v>Receiving other financial support</c:v>
                </c:pt>
                <c:pt idx="5">
                  <c:v>Receiving public assistance</c:v>
                </c:pt>
              </c:strCache>
            </c:strRef>
          </c:cat>
          <c:val>
            <c:numRef>
              <c:f>Employment!$M$14:$R$14</c:f>
              <c:numCache>
                <c:formatCode>General</c:formatCode>
                <c:ptCount val="6"/>
                <c:pt idx="0">
                  <c:v>37.5</c:v>
                </c:pt>
                <c:pt idx="1">
                  <c:v>13.750000000000002</c:v>
                </c:pt>
                <c:pt idx="2">
                  <c:v>3.75</c:v>
                </c:pt>
                <c:pt idx="3">
                  <c:v>13.750000000000002</c:v>
                </c:pt>
                <c:pt idx="4">
                  <c:v>8.75</c:v>
                </c:pt>
                <c:pt idx="5">
                  <c:v>31.25</c:v>
                </c:pt>
              </c:numCache>
            </c:numRef>
          </c:val>
          <c:extLst>
            <c:ext xmlns:c16="http://schemas.microsoft.com/office/drawing/2014/chart" uri="{C3380CC4-5D6E-409C-BE32-E72D297353CC}">
              <c16:uniqueId val="{00000003-0267-43F4-92E9-52EDF50947D8}"/>
            </c:ext>
          </c:extLst>
        </c:ser>
        <c:ser>
          <c:idx val="4"/>
          <c:order val="4"/>
          <c:tx>
            <c:strRef>
              <c:f>Employment!$L$15</c:f>
              <c:strCache>
                <c:ptCount val="1"/>
                <c:pt idx="0">
                  <c:v>Northeast</c:v>
                </c:pt>
              </c:strCache>
            </c:strRef>
          </c:tx>
          <c:spPr>
            <a:solidFill>
              <a:schemeClr val="accent5"/>
            </a:solidFill>
            <a:ln>
              <a:noFill/>
            </a:ln>
            <a:effectLst/>
          </c:spPr>
          <c:invertIfNegative val="0"/>
          <c:cat>
            <c:strRef>
              <c:f>Employment!$M$10:$R$10</c:f>
              <c:strCache>
                <c:ptCount val="6"/>
                <c:pt idx="0">
                  <c:v>Employed full or part time</c:v>
                </c:pt>
                <c:pt idx="1">
                  <c:v>Receiving job training</c:v>
                </c:pt>
                <c:pt idx="2">
                  <c:v>Receiving Social Security</c:v>
                </c:pt>
                <c:pt idx="3">
                  <c:v>Receiving education aid</c:v>
                </c:pt>
                <c:pt idx="4">
                  <c:v>Receiving other financial support</c:v>
                </c:pt>
                <c:pt idx="5">
                  <c:v>Receiving public assistance</c:v>
                </c:pt>
              </c:strCache>
            </c:strRef>
          </c:cat>
          <c:val>
            <c:numRef>
              <c:f>Employment!$M$15:$R$15</c:f>
              <c:numCache>
                <c:formatCode>General</c:formatCode>
                <c:ptCount val="6"/>
                <c:pt idx="0">
                  <c:v>0</c:v>
                </c:pt>
                <c:pt idx="1">
                  <c:v>42.105263157894733</c:v>
                </c:pt>
                <c:pt idx="2">
                  <c:v>5.2631578947368416</c:v>
                </c:pt>
                <c:pt idx="3">
                  <c:v>10.526315789473683</c:v>
                </c:pt>
                <c:pt idx="4">
                  <c:v>0</c:v>
                </c:pt>
                <c:pt idx="5">
                  <c:v>21.052631578947366</c:v>
                </c:pt>
              </c:numCache>
            </c:numRef>
          </c:val>
          <c:extLst>
            <c:ext xmlns:c16="http://schemas.microsoft.com/office/drawing/2014/chart" uri="{C3380CC4-5D6E-409C-BE32-E72D297353CC}">
              <c16:uniqueId val="{00000004-0267-43F4-92E9-52EDF50947D8}"/>
            </c:ext>
          </c:extLst>
        </c:ser>
        <c:dLbls>
          <c:showLegendKey val="0"/>
          <c:showVal val="0"/>
          <c:showCatName val="0"/>
          <c:showSerName val="0"/>
          <c:showPercent val="0"/>
          <c:showBubbleSize val="0"/>
        </c:dLbls>
        <c:gapWidth val="219"/>
        <c:overlap val="-27"/>
        <c:axId val="1186340431"/>
        <c:axId val="1186343759"/>
      </c:barChart>
      <c:catAx>
        <c:axId val="1186340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86343759"/>
        <c:crosses val="autoZero"/>
        <c:auto val="1"/>
        <c:lblAlgn val="ctr"/>
        <c:lblOffset val="100"/>
        <c:noMultiLvlLbl val="0"/>
      </c:catAx>
      <c:valAx>
        <c:axId val="1186343759"/>
        <c:scaling>
          <c:orientation val="minMax"/>
          <c:max val="10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Percent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86340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Education!$G$12</c:f>
              <c:strCache>
                <c:ptCount val="1"/>
                <c:pt idx="0">
                  <c:v>PA</c:v>
                </c:pt>
              </c:strCache>
            </c:strRef>
          </c:tx>
          <c:spPr>
            <a:solidFill>
              <a:schemeClr val="accent1"/>
            </a:solidFill>
            <a:ln>
              <a:noFill/>
            </a:ln>
            <a:effectLst/>
          </c:spPr>
          <c:invertIfNegative val="0"/>
          <c:cat>
            <c:strRef>
              <c:f>Education!$F$13:$F$15</c:f>
              <c:strCache>
                <c:ptCount val="3"/>
                <c:pt idx="0">
                  <c:v>Received GED or high school diploma</c:v>
                </c:pt>
                <c:pt idx="1">
                  <c:v>Received vocational certificate or license, associate's degree, bachelor's degree or higher</c:v>
                </c:pt>
                <c:pt idx="2">
                  <c:v>Enrolled and attending an education program</c:v>
                </c:pt>
              </c:strCache>
            </c:strRef>
          </c:cat>
          <c:val>
            <c:numRef>
              <c:f>Education!$G$13:$G$15</c:f>
              <c:numCache>
                <c:formatCode>General</c:formatCode>
                <c:ptCount val="3"/>
                <c:pt idx="0">
                  <c:v>37.759336099585063</c:v>
                </c:pt>
                <c:pt idx="1">
                  <c:v>3.3195020746887969</c:v>
                </c:pt>
                <c:pt idx="2">
                  <c:v>13.278008298755188</c:v>
                </c:pt>
              </c:numCache>
            </c:numRef>
          </c:val>
          <c:extLst>
            <c:ext xmlns:c16="http://schemas.microsoft.com/office/drawing/2014/chart" uri="{C3380CC4-5D6E-409C-BE32-E72D297353CC}">
              <c16:uniqueId val="{00000000-6B04-4049-BB16-93CAA7031862}"/>
            </c:ext>
          </c:extLst>
        </c:ser>
        <c:ser>
          <c:idx val="1"/>
          <c:order val="1"/>
          <c:tx>
            <c:strRef>
              <c:f>Education!$H$12</c:f>
              <c:strCache>
                <c:ptCount val="1"/>
                <c:pt idx="0">
                  <c:v>Southeast</c:v>
                </c:pt>
              </c:strCache>
            </c:strRef>
          </c:tx>
          <c:spPr>
            <a:solidFill>
              <a:schemeClr val="accent2"/>
            </a:solidFill>
            <a:ln>
              <a:noFill/>
            </a:ln>
            <a:effectLst/>
          </c:spPr>
          <c:invertIfNegative val="0"/>
          <c:cat>
            <c:strRef>
              <c:f>Education!$F$13:$F$15</c:f>
              <c:strCache>
                <c:ptCount val="3"/>
                <c:pt idx="0">
                  <c:v>Received GED or high school diploma</c:v>
                </c:pt>
                <c:pt idx="1">
                  <c:v>Received vocational certificate or license, associate's degree, bachelor's degree or higher</c:v>
                </c:pt>
                <c:pt idx="2">
                  <c:v>Enrolled and attending an education program</c:v>
                </c:pt>
              </c:strCache>
            </c:strRef>
          </c:cat>
          <c:val>
            <c:numRef>
              <c:f>Education!$H$13:$H$15</c:f>
              <c:numCache>
                <c:formatCode>General</c:formatCode>
                <c:ptCount val="3"/>
                <c:pt idx="0">
                  <c:v>25</c:v>
                </c:pt>
                <c:pt idx="1">
                  <c:v>3</c:v>
                </c:pt>
                <c:pt idx="2">
                  <c:v>11</c:v>
                </c:pt>
              </c:numCache>
            </c:numRef>
          </c:val>
          <c:extLst>
            <c:ext xmlns:c16="http://schemas.microsoft.com/office/drawing/2014/chart" uri="{C3380CC4-5D6E-409C-BE32-E72D297353CC}">
              <c16:uniqueId val="{00000001-6B04-4049-BB16-93CAA7031862}"/>
            </c:ext>
          </c:extLst>
        </c:ser>
        <c:ser>
          <c:idx val="2"/>
          <c:order val="2"/>
          <c:tx>
            <c:strRef>
              <c:f>Education!$I$12</c:f>
              <c:strCache>
                <c:ptCount val="1"/>
                <c:pt idx="0">
                  <c:v>Central</c:v>
                </c:pt>
              </c:strCache>
            </c:strRef>
          </c:tx>
          <c:spPr>
            <a:solidFill>
              <a:schemeClr val="accent3"/>
            </a:solidFill>
            <a:ln>
              <a:noFill/>
            </a:ln>
            <a:effectLst/>
          </c:spPr>
          <c:invertIfNegative val="0"/>
          <c:cat>
            <c:strRef>
              <c:f>Education!$F$13:$F$15</c:f>
              <c:strCache>
                <c:ptCount val="3"/>
                <c:pt idx="0">
                  <c:v>Received GED or high school diploma</c:v>
                </c:pt>
                <c:pt idx="1">
                  <c:v>Received vocational certificate or license, associate's degree, bachelor's degree or higher</c:v>
                </c:pt>
                <c:pt idx="2">
                  <c:v>Enrolled and attending an education program</c:v>
                </c:pt>
              </c:strCache>
            </c:strRef>
          </c:cat>
          <c:val>
            <c:numRef>
              <c:f>Education!$I$13:$I$15</c:f>
              <c:numCache>
                <c:formatCode>General</c:formatCode>
                <c:ptCount val="3"/>
                <c:pt idx="0">
                  <c:v>50</c:v>
                </c:pt>
                <c:pt idx="1">
                  <c:v>1.25</c:v>
                </c:pt>
                <c:pt idx="2">
                  <c:v>16.666666666666664</c:v>
                </c:pt>
              </c:numCache>
            </c:numRef>
          </c:val>
          <c:extLst>
            <c:ext xmlns:c16="http://schemas.microsoft.com/office/drawing/2014/chart" uri="{C3380CC4-5D6E-409C-BE32-E72D297353CC}">
              <c16:uniqueId val="{00000002-6B04-4049-BB16-93CAA7031862}"/>
            </c:ext>
          </c:extLst>
        </c:ser>
        <c:ser>
          <c:idx val="3"/>
          <c:order val="3"/>
          <c:tx>
            <c:strRef>
              <c:f>Education!$J$12</c:f>
              <c:strCache>
                <c:ptCount val="1"/>
                <c:pt idx="0">
                  <c:v>Western</c:v>
                </c:pt>
              </c:strCache>
            </c:strRef>
          </c:tx>
          <c:spPr>
            <a:solidFill>
              <a:schemeClr val="accent4"/>
            </a:solidFill>
            <a:ln>
              <a:noFill/>
            </a:ln>
            <a:effectLst/>
          </c:spPr>
          <c:invertIfNegative val="0"/>
          <c:cat>
            <c:strRef>
              <c:f>Education!$F$13:$F$15</c:f>
              <c:strCache>
                <c:ptCount val="3"/>
                <c:pt idx="0">
                  <c:v>Received GED or high school diploma</c:v>
                </c:pt>
                <c:pt idx="1">
                  <c:v>Received vocational certificate or license, associate's degree, bachelor's degree or higher</c:v>
                </c:pt>
                <c:pt idx="2">
                  <c:v>Enrolled and attending an education program</c:v>
                </c:pt>
              </c:strCache>
            </c:strRef>
          </c:cat>
          <c:val>
            <c:numRef>
              <c:f>Education!$J$13:$J$15</c:f>
              <c:numCache>
                <c:formatCode>General</c:formatCode>
                <c:ptCount val="3"/>
                <c:pt idx="0">
                  <c:v>51.249999999999993</c:v>
                </c:pt>
                <c:pt idx="1">
                  <c:v>1.6597510373443984</c:v>
                </c:pt>
                <c:pt idx="2">
                  <c:v>15</c:v>
                </c:pt>
              </c:numCache>
            </c:numRef>
          </c:val>
          <c:extLst>
            <c:ext xmlns:c16="http://schemas.microsoft.com/office/drawing/2014/chart" uri="{C3380CC4-5D6E-409C-BE32-E72D297353CC}">
              <c16:uniqueId val="{00000003-6B04-4049-BB16-93CAA7031862}"/>
            </c:ext>
          </c:extLst>
        </c:ser>
        <c:ser>
          <c:idx val="4"/>
          <c:order val="4"/>
          <c:tx>
            <c:strRef>
              <c:f>Education!$K$12</c:f>
              <c:strCache>
                <c:ptCount val="1"/>
                <c:pt idx="0">
                  <c:v>Northeast</c:v>
                </c:pt>
              </c:strCache>
            </c:strRef>
          </c:tx>
          <c:spPr>
            <a:solidFill>
              <a:schemeClr val="accent5"/>
            </a:solidFill>
            <a:ln>
              <a:noFill/>
            </a:ln>
            <a:effectLst/>
          </c:spPr>
          <c:invertIfNegative val="0"/>
          <c:cat>
            <c:strRef>
              <c:f>Education!$F$13:$F$15</c:f>
              <c:strCache>
                <c:ptCount val="3"/>
                <c:pt idx="0">
                  <c:v>Received GED or high school diploma</c:v>
                </c:pt>
                <c:pt idx="1">
                  <c:v>Received vocational certificate or license, associate's degree, bachelor's degree or higher</c:v>
                </c:pt>
                <c:pt idx="2">
                  <c:v>Enrolled and attending an education program</c:v>
                </c:pt>
              </c:strCache>
            </c:strRef>
          </c:cat>
          <c:val>
            <c:numRef>
              <c:f>Education!$K$13:$K$15</c:f>
              <c:numCache>
                <c:formatCode>General</c:formatCode>
                <c:ptCount val="3"/>
                <c:pt idx="0">
                  <c:v>21.052631578947366</c:v>
                </c:pt>
                <c:pt idx="1">
                  <c:v>0</c:v>
                </c:pt>
                <c:pt idx="2">
                  <c:v>10.526315789473683</c:v>
                </c:pt>
              </c:numCache>
            </c:numRef>
          </c:val>
          <c:extLst>
            <c:ext xmlns:c16="http://schemas.microsoft.com/office/drawing/2014/chart" uri="{C3380CC4-5D6E-409C-BE32-E72D297353CC}">
              <c16:uniqueId val="{00000004-6B04-4049-BB16-93CAA7031862}"/>
            </c:ext>
          </c:extLst>
        </c:ser>
        <c:dLbls>
          <c:showLegendKey val="0"/>
          <c:showVal val="0"/>
          <c:showCatName val="0"/>
          <c:showSerName val="0"/>
          <c:showPercent val="0"/>
          <c:showBubbleSize val="0"/>
        </c:dLbls>
        <c:gapWidth val="219"/>
        <c:overlap val="-27"/>
        <c:axId val="1820030447"/>
        <c:axId val="1820020047"/>
      </c:barChart>
      <c:catAx>
        <c:axId val="1820030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0020047"/>
        <c:crosses val="autoZero"/>
        <c:auto val="1"/>
        <c:lblAlgn val="ctr"/>
        <c:lblOffset val="100"/>
        <c:noMultiLvlLbl val="0"/>
      </c:catAx>
      <c:valAx>
        <c:axId val="1820020047"/>
        <c:scaling>
          <c:orientation val="minMax"/>
          <c:max val="10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Percent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200304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'Health Insurance'!$H$5</c:f>
              <c:strCache>
                <c:ptCount val="1"/>
                <c:pt idx="0">
                  <c:v>National</c:v>
                </c:pt>
              </c:strCache>
            </c:strRef>
          </c:tx>
          <c:spPr>
            <a:solidFill>
              <a:schemeClr val="accent1"/>
            </a:solidFill>
            <a:ln>
              <a:noFill/>
            </a:ln>
            <a:effectLst/>
          </c:spPr>
          <c:invertIfNegative val="0"/>
          <c:cat>
            <c:strRef>
              <c:f>'Health Insurance'!$I$4:$M$4</c:f>
              <c:strCache>
                <c:ptCount val="5"/>
                <c:pt idx="0">
                  <c:v>Medicaid</c:v>
                </c:pt>
                <c:pt idx="1">
                  <c:v>Other Health Insurance</c:v>
                </c:pt>
                <c:pt idx="2">
                  <c:v>Health Insurance- medical</c:v>
                </c:pt>
                <c:pt idx="3">
                  <c:v>Health Insurance- mental health</c:v>
                </c:pt>
                <c:pt idx="4">
                  <c:v>Health Insurance- perscrptions</c:v>
                </c:pt>
              </c:strCache>
            </c:strRef>
          </c:cat>
          <c:val>
            <c:numRef>
              <c:f>'Health Insurance'!$I$5:$M$5</c:f>
              <c:numCache>
                <c:formatCode>General</c:formatCode>
                <c:ptCount val="5"/>
                <c:pt idx="0">
                  <c:v>69</c:v>
                </c:pt>
                <c:pt idx="1">
                  <c:v>17</c:v>
                </c:pt>
                <c:pt idx="2">
                  <c:v>0</c:v>
                </c:pt>
                <c:pt idx="3">
                  <c:v>0</c:v>
                </c:pt>
                <c:pt idx="4">
                  <c:v>0</c:v>
                </c:pt>
              </c:numCache>
            </c:numRef>
          </c:val>
          <c:extLst>
            <c:ext xmlns:c16="http://schemas.microsoft.com/office/drawing/2014/chart" uri="{C3380CC4-5D6E-409C-BE32-E72D297353CC}">
              <c16:uniqueId val="{00000000-2E50-4D37-8472-027C4400DECC}"/>
            </c:ext>
          </c:extLst>
        </c:ser>
        <c:ser>
          <c:idx val="1"/>
          <c:order val="1"/>
          <c:tx>
            <c:strRef>
              <c:f>'Health Insurance'!$H$6</c:f>
              <c:strCache>
                <c:ptCount val="1"/>
                <c:pt idx="0">
                  <c:v>PA</c:v>
                </c:pt>
              </c:strCache>
            </c:strRef>
          </c:tx>
          <c:spPr>
            <a:solidFill>
              <a:schemeClr val="accent2"/>
            </a:solidFill>
            <a:ln>
              <a:noFill/>
            </a:ln>
            <a:effectLst/>
          </c:spPr>
          <c:invertIfNegative val="0"/>
          <c:cat>
            <c:strRef>
              <c:f>'Health Insurance'!$I$4:$M$4</c:f>
              <c:strCache>
                <c:ptCount val="5"/>
                <c:pt idx="0">
                  <c:v>Medicaid</c:v>
                </c:pt>
                <c:pt idx="1">
                  <c:v>Other Health Insurance</c:v>
                </c:pt>
                <c:pt idx="2">
                  <c:v>Health Insurance- medical</c:v>
                </c:pt>
                <c:pt idx="3">
                  <c:v>Health Insurance- mental health</c:v>
                </c:pt>
                <c:pt idx="4">
                  <c:v>Health Insurance- perscrptions</c:v>
                </c:pt>
              </c:strCache>
            </c:strRef>
          </c:cat>
          <c:val>
            <c:numRef>
              <c:f>'Health Insurance'!$I$6:$M$6</c:f>
              <c:numCache>
                <c:formatCode>General</c:formatCode>
                <c:ptCount val="5"/>
                <c:pt idx="0">
                  <c:v>30.70539419087137</c:v>
                </c:pt>
                <c:pt idx="1">
                  <c:v>24.066390041493776</c:v>
                </c:pt>
                <c:pt idx="2">
                  <c:v>34.854771784232362</c:v>
                </c:pt>
                <c:pt idx="3">
                  <c:v>31.535269709543567</c:v>
                </c:pt>
                <c:pt idx="4">
                  <c:v>36.099585062240664</c:v>
                </c:pt>
              </c:numCache>
            </c:numRef>
          </c:val>
          <c:extLst>
            <c:ext xmlns:c16="http://schemas.microsoft.com/office/drawing/2014/chart" uri="{C3380CC4-5D6E-409C-BE32-E72D297353CC}">
              <c16:uniqueId val="{00000001-2E50-4D37-8472-027C4400DECC}"/>
            </c:ext>
          </c:extLst>
        </c:ser>
        <c:dLbls>
          <c:showLegendKey val="0"/>
          <c:showVal val="0"/>
          <c:showCatName val="0"/>
          <c:showSerName val="0"/>
          <c:showPercent val="0"/>
          <c:showBubbleSize val="0"/>
        </c:dLbls>
        <c:gapWidth val="219"/>
        <c:overlap val="-27"/>
        <c:axId val="1191206079"/>
        <c:axId val="1191206495"/>
      </c:barChart>
      <c:catAx>
        <c:axId val="1191206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91206495"/>
        <c:crosses val="autoZero"/>
        <c:auto val="1"/>
        <c:lblAlgn val="ctr"/>
        <c:lblOffset val="100"/>
        <c:noMultiLvlLbl val="0"/>
      </c:catAx>
      <c:valAx>
        <c:axId val="1191206495"/>
        <c:scaling>
          <c:orientation val="minMax"/>
          <c:max val="10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Percent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912060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'Health Insurance'!$H$9</c:f>
              <c:strCache>
                <c:ptCount val="1"/>
                <c:pt idx="0">
                  <c:v>PA</c:v>
                </c:pt>
              </c:strCache>
            </c:strRef>
          </c:tx>
          <c:spPr>
            <a:solidFill>
              <a:schemeClr val="accent1"/>
            </a:solidFill>
            <a:ln>
              <a:noFill/>
            </a:ln>
            <a:effectLst/>
          </c:spPr>
          <c:invertIfNegative val="0"/>
          <c:cat>
            <c:strRef>
              <c:f>'Health Insurance'!$I$8:$M$8</c:f>
              <c:strCache>
                <c:ptCount val="5"/>
                <c:pt idx="0">
                  <c:v>Medicaid</c:v>
                </c:pt>
                <c:pt idx="1">
                  <c:v>Other Health Insurance</c:v>
                </c:pt>
                <c:pt idx="2">
                  <c:v>Health Insurance- medical</c:v>
                </c:pt>
                <c:pt idx="3">
                  <c:v>Health Insurance- mental health</c:v>
                </c:pt>
                <c:pt idx="4">
                  <c:v>Health Insurance- perscrptions</c:v>
                </c:pt>
              </c:strCache>
            </c:strRef>
          </c:cat>
          <c:val>
            <c:numRef>
              <c:f>'Health Insurance'!$I$9:$M$9</c:f>
              <c:numCache>
                <c:formatCode>General</c:formatCode>
                <c:ptCount val="5"/>
                <c:pt idx="0">
                  <c:v>30.70539419087137</c:v>
                </c:pt>
                <c:pt idx="1">
                  <c:v>24.066390041493776</c:v>
                </c:pt>
                <c:pt idx="2">
                  <c:v>34.854771784232362</c:v>
                </c:pt>
                <c:pt idx="3">
                  <c:v>31.535269709543567</c:v>
                </c:pt>
                <c:pt idx="4">
                  <c:v>36.099585062240664</c:v>
                </c:pt>
              </c:numCache>
            </c:numRef>
          </c:val>
          <c:extLst>
            <c:ext xmlns:c16="http://schemas.microsoft.com/office/drawing/2014/chart" uri="{C3380CC4-5D6E-409C-BE32-E72D297353CC}">
              <c16:uniqueId val="{00000000-9FAE-4BE4-B254-2F5AB56A5BA2}"/>
            </c:ext>
          </c:extLst>
        </c:ser>
        <c:ser>
          <c:idx val="1"/>
          <c:order val="1"/>
          <c:tx>
            <c:strRef>
              <c:f>'Health Insurance'!$H$10</c:f>
              <c:strCache>
                <c:ptCount val="1"/>
                <c:pt idx="0">
                  <c:v>Southeast</c:v>
                </c:pt>
              </c:strCache>
            </c:strRef>
          </c:tx>
          <c:spPr>
            <a:solidFill>
              <a:schemeClr val="accent2"/>
            </a:solidFill>
            <a:ln>
              <a:noFill/>
            </a:ln>
            <a:effectLst/>
          </c:spPr>
          <c:invertIfNegative val="0"/>
          <c:cat>
            <c:strRef>
              <c:f>'Health Insurance'!$I$8:$M$8</c:f>
              <c:strCache>
                <c:ptCount val="5"/>
                <c:pt idx="0">
                  <c:v>Medicaid</c:v>
                </c:pt>
                <c:pt idx="1">
                  <c:v>Other Health Insurance</c:v>
                </c:pt>
                <c:pt idx="2">
                  <c:v>Health Insurance- medical</c:v>
                </c:pt>
                <c:pt idx="3">
                  <c:v>Health Insurance- mental health</c:v>
                </c:pt>
                <c:pt idx="4">
                  <c:v>Health Insurance- perscrptions</c:v>
                </c:pt>
              </c:strCache>
            </c:strRef>
          </c:cat>
          <c:val>
            <c:numRef>
              <c:f>'Health Insurance'!$I$10:$M$10</c:f>
              <c:numCache>
                <c:formatCode>General</c:formatCode>
                <c:ptCount val="5"/>
                <c:pt idx="0">
                  <c:v>21</c:v>
                </c:pt>
                <c:pt idx="1">
                  <c:v>16</c:v>
                </c:pt>
                <c:pt idx="2">
                  <c:v>24</c:v>
                </c:pt>
                <c:pt idx="3">
                  <c:v>19</c:v>
                </c:pt>
                <c:pt idx="4">
                  <c:v>23</c:v>
                </c:pt>
              </c:numCache>
            </c:numRef>
          </c:val>
          <c:extLst>
            <c:ext xmlns:c16="http://schemas.microsoft.com/office/drawing/2014/chart" uri="{C3380CC4-5D6E-409C-BE32-E72D297353CC}">
              <c16:uniqueId val="{00000001-9FAE-4BE4-B254-2F5AB56A5BA2}"/>
            </c:ext>
          </c:extLst>
        </c:ser>
        <c:ser>
          <c:idx val="2"/>
          <c:order val="2"/>
          <c:tx>
            <c:strRef>
              <c:f>'Health Insurance'!$H$11</c:f>
              <c:strCache>
                <c:ptCount val="1"/>
                <c:pt idx="0">
                  <c:v>Central</c:v>
                </c:pt>
              </c:strCache>
            </c:strRef>
          </c:tx>
          <c:spPr>
            <a:solidFill>
              <a:schemeClr val="accent3"/>
            </a:solidFill>
            <a:ln>
              <a:noFill/>
            </a:ln>
            <a:effectLst/>
          </c:spPr>
          <c:invertIfNegative val="0"/>
          <c:cat>
            <c:strRef>
              <c:f>'Health Insurance'!$I$8:$M$8</c:f>
              <c:strCache>
                <c:ptCount val="5"/>
                <c:pt idx="0">
                  <c:v>Medicaid</c:v>
                </c:pt>
                <c:pt idx="1">
                  <c:v>Other Health Insurance</c:v>
                </c:pt>
                <c:pt idx="2">
                  <c:v>Health Insurance- medical</c:v>
                </c:pt>
                <c:pt idx="3">
                  <c:v>Health Insurance- mental health</c:v>
                </c:pt>
                <c:pt idx="4">
                  <c:v>Health Insurance- perscrptions</c:v>
                </c:pt>
              </c:strCache>
            </c:strRef>
          </c:cat>
          <c:val>
            <c:numRef>
              <c:f>'Health Insurance'!$I$11:$M$11</c:f>
              <c:numCache>
                <c:formatCode>General</c:formatCode>
                <c:ptCount val="5"/>
                <c:pt idx="0">
                  <c:v>38.095238095238095</c:v>
                </c:pt>
                <c:pt idx="1">
                  <c:v>19.047619047619047</c:v>
                </c:pt>
                <c:pt idx="2">
                  <c:v>45.238095238095241</c:v>
                </c:pt>
                <c:pt idx="3">
                  <c:v>47.619047619047613</c:v>
                </c:pt>
                <c:pt idx="4">
                  <c:v>52.380952380952387</c:v>
                </c:pt>
              </c:numCache>
            </c:numRef>
          </c:val>
          <c:extLst>
            <c:ext xmlns:c16="http://schemas.microsoft.com/office/drawing/2014/chart" uri="{C3380CC4-5D6E-409C-BE32-E72D297353CC}">
              <c16:uniqueId val="{00000002-9FAE-4BE4-B254-2F5AB56A5BA2}"/>
            </c:ext>
          </c:extLst>
        </c:ser>
        <c:ser>
          <c:idx val="3"/>
          <c:order val="3"/>
          <c:tx>
            <c:strRef>
              <c:f>'Health Insurance'!$H$12</c:f>
              <c:strCache>
                <c:ptCount val="1"/>
                <c:pt idx="0">
                  <c:v>Western</c:v>
                </c:pt>
              </c:strCache>
            </c:strRef>
          </c:tx>
          <c:spPr>
            <a:solidFill>
              <a:schemeClr val="accent4"/>
            </a:solidFill>
            <a:ln>
              <a:noFill/>
            </a:ln>
            <a:effectLst/>
          </c:spPr>
          <c:invertIfNegative val="0"/>
          <c:cat>
            <c:strRef>
              <c:f>'Health Insurance'!$I$8:$M$8</c:f>
              <c:strCache>
                <c:ptCount val="5"/>
                <c:pt idx="0">
                  <c:v>Medicaid</c:v>
                </c:pt>
                <c:pt idx="1">
                  <c:v>Other Health Insurance</c:v>
                </c:pt>
                <c:pt idx="2">
                  <c:v>Health Insurance- medical</c:v>
                </c:pt>
                <c:pt idx="3">
                  <c:v>Health Insurance- mental health</c:v>
                </c:pt>
                <c:pt idx="4">
                  <c:v>Health Insurance- perscrptions</c:v>
                </c:pt>
              </c:strCache>
            </c:strRef>
          </c:cat>
          <c:val>
            <c:numRef>
              <c:f>'Health Insurance'!$I$12:$M$12</c:f>
              <c:numCache>
                <c:formatCode>General</c:formatCode>
                <c:ptCount val="5"/>
                <c:pt idx="0">
                  <c:v>40</c:v>
                </c:pt>
                <c:pt idx="1">
                  <c:v>40</c:v>
                </c:pt>
                <c:pt idx="2">
                  <c:v>45</c:v>
                </c:pt>
                <c:pt idx="3">
                  <c:v>40</c:v>
                </c:pt>
                <c:pt idx="4">
                  <c:v>46.25</c:v>
                </c:pt>
              </c:numCache>
            </c:numRef>
          </c:val>
          <c:extLst>
            <c:ext xmlns:c16="http://schemas.microsoft.com/office/drawing/2014/chart" uri="{C3380CC4-5D6E-409C-BE32-E72D297353CC}">
              <c16:uniqueId val="{00000003-9FAE-4BE4-B254-2F5AB56A5BA2}"/>
            </c:ext>
          </c:extLst>
        </c:ser>
        <c:ser>
          <c:idx val="4"/>
          <c:order val="4"/>
          <c:tx>
            <c:strRef>
              <c:f>'Health Insurance'!$H$13</c:f>
              <c:strCache>
                <c:ptCount val="1"/>
                <c:pt idx="0">
                  <c:v>Northeast</c:v>
                </c:pt>
              </c:strCache>
            </c:strRef>
          </c:tx>
          <c:spPr>
            <a:solidFill>
              <a:schemeClr val="accent5"/>
            </a:solidFill>
            <a:ln>
              <a:noFill/>
            </a:ln>
            <a:effectLst/>
          </c:spPr>
          <c:invertIfNegative val="0"/>
          <c:cat>
            <c:strRef>
              <c:f>'Health Insurance'!$I$8:$M$8</c:f>
              <c:strCache>
                <c:ptCount val="5"/>
                <c:pt idx="0">
                  <c:v>Medicaid</c:v>
                </c:pt>
                <c:pt idx="1">
                  <c:v>Other Health Insurance</c:v>
                </c:pt>
                <c:pt idx="2">
                  <c:v>Health Insurance- medical</c:v>
                </c:pt>
                <c:pt idx="3">
                  <c:v>Health Insurance- mental health</c:v>
                </c:pt>
                <c:pt idx="4">
                  <c:v>Health Insurance- perscrptions</c:v>
                </c:pt>
              </c:strCache>
            </c:strRef>
          </c:cat>
          <c:val>
            <c:numRef>
              <c:f>'Health Insurance'!$I$13:$M$13</c:f>
              <c:numCache>
                <c:formatCode>General</c:formatCode>
                <c:ptCount val="5"/>
                <c:pt idx="0">
                  <c:v>26.315789473684209</c:v>
                </c:pt>
                <c:pt idx="1">
                  <c:v>10.526315789473683</c:v>
                </c:pt>
                <c:pt idx="2">
                  <c:v>26.315789473684209</c:v>
                </c:pt>
                <c:pt idx="3">
                  <c:v>26.315789473684209</c:v>
                </c:pt>
                <c:pt idx="4">
                  <c:v>26.315789473684209</c:v>
                </c:pt>
              </c:numCache>
            </c:numRef>
          </c:val>
          <c:extLst>
            <c:ext xmlns:c16="http://schemas.microsoft.com/office/drawing/2014/chart" uri="{C3380CC4-5D6E-409C-BE32-E72D297353CC}">
              <c16:uniqueId val="{00000004-9FAE-4BE4-B254-2F5AB56A5BA2}"/>
            </c:ext>
          </c:extLst>
        </c:ser>
        <c:dLbls>
          <c:showLegendKey val="0"/>
          <c:showVal val="0"/>
          <c:showCatName val="0"/>
          <c:showSerName val="0"/>
          <c:showPercent val="0"/>
          <c:showBubbleSize val="0"/>
        </c:dLbls>
        <c:gapWidth val="219"/>
        <c:overlap val="-27"/>
        <c:axId val="1186338767"/>
        <c:axId val="1186343343"/>
      </c:barChart>
      <c:catAx>
        <c:axId val="1186338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86343343"/>
        <c:crosses val="autoZero"/>
        <c:auto val="1"/>
        <c:lblAlgn val="ctr"/>
        <c:lblOffset val="100"/>
        <c:noMultiLvlLbl val="0"/>
      </c:catAx>
      <c:valAx>
        <c:axId val="1186343343"/>
        <c:scaling>
          <c:orientation val="minMax"/>
          <c:max val="10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863387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'High Risk Behaviors'!$E$7</c:f>
              <c:strCache>
                <c:ptCount val="1"/>
                <c:pt idx="0">
                  <c:v>National</c:v>
                </c:pt>
              </c:strCache>
            </c:strRef>
          </c:tx>
          <c:spPr>
            <a:solidFill>
              <a:schemeClr val="accent1"/>
            </a:solidFill>
            <a:ln>
              <a:noFill/>
            </a:ln>
            <a:effectLst/>
          </c:spPr>
          <c:invertIfNegative val="0"/>
          <c:cat>
            <c:strRef>
              <c:f>'High Risk Behaviors'!$F$6:$H$6</c:f>
              <c:strCache>
                <c:ptCount val="3"/>
                <c:pt idx="0">
                  <c:v>Referred for substance abuse assessment/counseling</c:v>
                </c:pt>
                <c:pt idx="1">
                  <c:v>Currently incarcerated</c:v>
                </c:pt>
                <c:pt idx="2">
                  <c:v>Has children</c:v>
                </c:pt>
              </c:strCache>
            </c:strRef>
          </c:cat>
          <c:val>
            <c:numRef>
              <c:f>'High Risk Behaviors'!$F$7:$H$7</c:f>
              <c:numCache>
                <c:formatCode>General</c:formatCode>
                <c:ptCount val="3"/>
                <c:pt idx="0">
                  <c:v>11</c:v>
                </c:pt>
                <c:pt idx="1">
                  <c:v>20</c:v>
                </c:pt>
                <c:pt idx="2">
                  <c:v>22</c:v>
                </c:pt>
              </c:numCache>
            </c:numRef>
          </c:val>
          <c:extLst>
            <c:ext xmlns:c16="http://schemas.microsoft.com/office/drawing/2014/chart" uri="{C3380CC4-5D6E-409C-BE32-E72D297353CC}">
              <c16:uniqueId val="{00000000-FBEE-489E-89E9-36FD0325D519}"/>
            </c:ext>
          </c:extLst>
        </c:ser>
        <c:ser>
          <c:idx val="1"/>
          <c:order val="1"/>
          <c:tx>
            <c:strRef>
              <c:f>'High Risk Behaviors'!$E$8</c:f>
              <c:strCache>
                <c:ptCount val="1"/>
                <c:pt idx="0">
                  <c:v>PA</c:v>
                </c:pt>
              </c:strCache>
            </c:strRef>
          </c:tx>
          <c:spPr>
            <a:solidFill>
              <a:schemeClr val="accent2"/>
            </a:solidFill>
            <a:ln>
              <a:noFill/>
            </a:ln>
            <a:effectLst/>
          </c:spPr>
          <c:invertIfNegative val="0"/>
          <c:cat>
            <c:strRef>
              <c:f>'High Risk Behaviors'!$F$6:$H$6</c:f>
              <c:strCache>
                <c:ptCount val="3"/>
                <c:pt idx="0">
                  <c:v>Referred for substance abuse assessment/counseling</c:v>
                </c:pt>
                <c:pt idx="1">
                  <c:v>Currently incarcerated</c:v>
                </c:pt>
                <c:pt idx="2">
                  <c:v>Has children</c:v>
                </c:pt>
              </c:strCache>
            </c:strRef>
          </c:cat>
          <c:val>
            <c:numRef>
              <c:f>'High Risk Behaviors'!$F$8:$H$8</c:f>
              <c:numCache>
                <c:formatCode>General</c:formatCode>
                <c:ptCount val="3"/>
                <c:pt idx="0">
                  <c:v>7.4688796680497926</c:v>
                </c:pt>
                <c:pt idx="1">
                  <c:v>8.2987551867219906</c:v>
                </c:pt>
                <c:pt idx="2">
                  <c:v>12.448132780082988</c:v>
                </c:pt>
              </c:numCache>
            </c:numRef>
          </c:val>
          <c:extLst>
            <c:ext xmlns:c16="http://schemas.microsoft.com/office/drawing/2014/chart" uri="{C3380CC4-5D6E-409C-BE32-E72D297353CC}">
              <c16:uniqueId val="{00000001-FBEE-489E-89E9-36FD0325D519}"/>
            </c:ext>
          </c:extLst>
        </c:ser>
        <c:dLbls>
          <c:showLegendKey val="0"/>
          <c:showVal val="0"/>
          <c:showCatName val="0"/>
          <c:showSerName val="0"/>
          <c:showPercent val="0"/>
          <c:showBubbleSize val="0"/>
        </c:dLbls>
        <c:gapWidth val="219"/>
        <c:overlap val="-27"/>
        <c:axId val="1736754783"/>
        <c:axId val="1736755199"/>
      </c:barChart>
      <c:catAx>
        <c:axId val="1736754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36755199"/>
        <c:crosses val="autoZero"/>
        <c:auto val="1"/>
        <c:lblAlgn val="ctr"/>
        <c:lblOffset val="100"/>
        <c:noMultiLvlLbl val="0"/>
      </c:catAx>
      <c:valAx>
        <c:axId val="1736755199"/>
        <c:scaling>
          <c:orientation val="minMax"/>
          <c:max val="10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36754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87CA41-8206-4087-9AB8-0274BD993165}"/>
              </a:ext>
            </a:extLst>
          </p:cNvPr>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32C93F7-59A3-4C2F-85F1-FE87DBB27335}"/>
              </a:ext>
            </a:extLst>
          </p:cNvPr>
          <p:cNvSpPr>
            <a:spLocks noGrp="1"/>
          </p:cNvSpPr>
          <p:nvPr>
            <p:ph type="dt" sz="quarter" idx="1"/>
          </p:nvPr>
        </p:nvSpPr>
        <p:spPr>
          <a:xfrm>
            <a:off x="3885010" y="0"/>
            <a:ext cx="2971800" cy="459317"/>
          </a:xfrm>
          <a:prstGeom prst="rect">
            <a:avLst/>
          </a:prstGeom>
        </p:spPr>
        <p:txBody>
          <a:bodyPr vert="horz" lIns="91440" tIns="45720" rIns="91440" bIns="45720" rtlCol="0"/>
          <a:lstStyle>
            <a:lvl1pPr algn="r">
              <a:defRPr sz="1200"/>
            </a:lvl1pPr>
          </a:lstStyle>
          <a:p>
            <a:fld id="{11293413-27DD-4552-9F7E-A052450CD805}" type="datetimeFigureOut">
              <a:rPr lang="en-US" smtClean="0"/>
              <a:t>3/8/2022</a:t>
            </a:fld>
            <a:endParaRPr lang="en-US"/>
          </a:p>
        </p:txBody>
      </p:sp>
      <p:sp>
        <p:nvSpPr>
          <p:cNvPr id="4" name="Footer Placeholder 3">
            <a:extLst>
              <a:ext uri="{FF2B5EF4-FFF2-40B4-BE49-F238E27FC236}">
                <a16:creationId xmlns:a16="http://schemas.microsoft.com/office/drawing/2014/main" id="{17059F18-2E61-4365-A7F3-A7CC73626298}"/>
              </a:ext>
            </a:extLst>
          </p:cNvPr>
          <p:cNvSpPr>
            <a:spLocks noGrp="1"/>
          </p:cNvSpPr>
          <p:nvPr>
            <p:ph type="ftr" sz="quarter" idx="2"/>
          </p:nvPr>
        </p:nvSpPr>
        <p:spPr>
          <a:xfrm>
            <a:off x="0" y="8684685"/>
            <a:ext cx="2971800" cy="459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EDF2FD9-602D-4CA7-A804-A497B04579D3}"/>
              </a:ext>
            </a:extLst>
          </p:cNvPr>
          <p:cNvSpPr>
            <a:spLocks noGrp="1"/>
          </p:cNvSpPr>
          <p:nvPr>
            <p:ph type="sldNum" sz="quarter" idx="3"/>
          </p:nvPr>
        </p:nvSpPr>
        <p:spPr>
          <a:xfrm>
            <a:off x="3885010" y="8684685"/>
            <a:ext cx="2971800" cy="459316"/>
          </a:xfrm>
          <a:prstGeom prst="rect">
            <a:avLst/>
          </a:prstGeom>
        </p:spPr>
        <p:txBody>
          <a:bodyPr vert="horz" lIns="91440" tIns="45720" rIns="91440" bIns="45720" rtlCol="0" anchor="b"/>
          <a:lstStyle>
            <a:lvl1pPr algn="r">
              <a:defRPr sz="1200"/>
            </a:lvl1pPr>
          </a:lstStyle>
          <a:p>
            <a:fld id="{1CB501C4-043C-4266-83F1-3A49BDEB0028}" type="slidenum">
              <a:rPr lang="en-US" smtClean="0"/>
              <a:t>‹#›</a:t>
            </a:fld>
            <a:endParaRPr lang="en-US"/>
          </a:p>
        </p:txBody>
      </p:sp>
    </p:spTree>
    <p:extLst>
      <p:ext uri="{BB962C8B-B14F-4D97-AF65-F5344CB8AC3E}">
        <p14:creationId xmlns:p14="http://schemas.microsoft.com/office/powerpoint/2010/main" val="214603847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7120833A-09A0-43C9-8AD2-8913D42103BF}" type="datetimeFigureOut">
              <a:rPr lang="en-US" smtClean="0"/>
              <a:t>3/8/2022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6597F-3EB5-4D51-9570-4CB353ED80C2}" type="slidenum">
              <a:rPr lang="en-US" smtClean="0"/>
              <a:t>‹#›</a:t>
            </a:fld>
            <a:endParaRPr lang="en-US"/>
          </a:p>
        </p:txBody>
      </p:sp>
    </p:spTree>
    <p:extLst>
      <p:ext uri="{BB962C8B-B14F-4D97-AF65-F5344CB8AC3E}">
        <p14:creationId xmlns:p14="http://schemas.microsoft.com/office/powerpoint/2010/main" val="360271512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70701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Overall, 14% of surveyed youth reported having been referred for substance abuse assessment or counseling at some point between ages 17 and 19. </a:t>
            </a:r>
          </a:p>
          <a:p>
            <a:r>
              <a:rPr lang="en-US"/>
              <a:t>  A higher proportion of youth who had left foster care by age 19 reported being incarcerated within the past two years compared to youth who remained in care (26% versus 13%). </a:t>
            </a:r>
          </a:p>
          <a:p>
            <a:r>
              <a:rPr lang="en-US"/>
              <a:t>  In the past two years, 12% of all 19-year-olds (17% of young women and 6% of young men) reported having given birth to or fathered a child. Of those, 9% of youth were in foster care and </a:t>
            </a:r>
          </a:p>
          <a:p>
            <a:r>
              <a:rPr lang="en-US"/>
              <a:t>13% were not in foster care. </a:t>
            </a:r>
          </a:p>
        </p:txBody>
      </p:sp>
      <p:sp>
        <p:nvSpPr>
          <p:cNvPr id="4" name="Slide Number Placeholder 3"/>
          <p:cNvSpPr>
            <a:spLocks noGrp="1"/>
          </p:cNvSpPr>
          <p:nvPr>
            <p:ph type="sldNum" sz="quarter" idx="10"/>
          </p:nvPr>
        </p:nvSpPr>
        <p:spPr/>
        <p:txBody>
          <a:bodyPr/>
          <a:lstStyle/>
          <a:p>
            <a:fld id="{363E70E9-4BF8-4F1B-9EB1-08DEF0D6D518}" type="slidenum">
              <a:rPr lang="en-US" smtClean="0"/>
              <a:pPr/>
              <a:t>20</a:t>
            </a:fld>
            <a:endParaRPr lang="en-US"/>
          </a:p>
        </p:txBody>
      </p:sp>
    </p:spTree>
    <p:extLst>
      <p:ext uri="{BB962C8B-B14F-4D97-AF65-F5344CB8AC3E}">
        <p14:creationId xmlns:p14="http://schemas.microsoft.com/office/powerpoint/2010/main" val="2867701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Overall, 14% of surveyed youth reported having been referred for substance abuse assessment or counseling at some point between ages 17 and 19. </a:t>
            </a:r>
          </a:p>
          <a:p>
            <a:r>
              <a:rPr lang="en-US"/>
              <a:t>  A higher proportion of youth who had left foster care by age 19 reported being incarcerated within the past two years compared to youth who remained in care (26% versus 13%). </a:t>
            </a:r>
          </a:p>
          <a:p>
            <a:r>
              <a:rPr lang="en-US"/>
              <a:t>  In the past two years, 12% of all 19-year-olds (17% of young women and 6% of young men) reported having given birth to or fathered a child. Of those, 9% of youth were in foster care and </a:t>
            </a:r>
          </a:p>
          <a:p>
            <a:r>
              <a:rPr lang="en-US"/>
              <a:t>13% were not in foster care. </a:t>
            </a:r>
          </a:p>
        </p:txBody>
      </p:sp>
      <p:sp>
        <p:nvSpPr>
          <p:cNvPr id="4" name="Slide Number Placeholder 3"/>
          <p:cNvSpPr>
            <a:spLocks noGrp="1"/>
          </p:cNvSpPr>
          <p:nvPr>
            <p:ph type="sldNum" sz="quarter" idx="10"/>
          </p:nvPr>
        </p:nvSpPr>
        <p:spPr/>
        <p:txBody>
          <a:bodyPr/>
          <a:lstStyle/>
          <a:p>
            <a:fld id="{363E70E9-4BF8-4F1B-9EB1-08DEF0D6D518}" type="slidenum">
              <a:rPr lang="en-US" smtClean="0"/>
              <a:pPr/>
              <a:t>21</a:t>
            </a:fld>
            <a:endParaRPr lang="en-US"/>
          </a:p>
        </p:txBody>
      </p:sp>
    </p:spTree>
    <p:extLst>
      <p:ext uri="{BB962C8B-B14F-4D97-AF65-F5344CB8AC3E}">
        <p14:creationId xmlns:p14="http://schemas.microsoft.com/office/powerpoint/2010/main" val="3097536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3E70E9-4BF8-4F1B-9EB1-08DEF0D6D518}" type="slidenum">
              <a:rPr lang="en-US" smtClean="0"/>
              <a:pPr/>
              <a:t>22</a:t>
            </a:fld>
            <a:endParaRPr lang="en-US"/>
          </a:p>
        </p:txBody>
      </p:sp>
    </p:spTree>
    <p:extLst>
      <p:ext uri="{BB962C8B-B14F-4D97-AF65-F5344CB8AC3E}">
        <p14:creationId xmlns:p14="http://schemas.microsoft.com/office/powerpoint/2010/main" val="2882742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3E70E9-4BF8-4F1B-9EB1-08DEF0D6D518}" type="slidenum">
              <a:rPr lang="en-US" smtClean="0"/>
              <a:pPr/>
              <a:t>23</a:t>
            </a:fld>
            <a:endParaRPr lang="en-US"/>
          </a:p>
        </p:txBody>
      </p:sp>
    </p:spTree>
    <p:extLst>
      <p:ext uri="{BB962C8B-B14F-4D97-AF65-F5344CB8AC3E}">
        <p14:creationId xmlns:p14="http://schemas.microsoft.com/office/powerpoint/2010/main" val="972994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94829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Remember: Not every county will have records in both (or even either) sample.</a:t>
            </a:r>
          </a:p>
        </p:txBody>
      </p:sp>
      <p:sp>
        <p:nvSpPr>
          <p:cNvPr id="4" name="Slide Number Placeholder 3"/>
          <p:cNvSpPr>
            <a:spLocks noGrp="1"/>
          </p:cNvSpPr>
          <p:nvPr>
            <p:ph type="sldNum" sz="quarter" idx="10"/>
          </p:nvPr>
        </p:nvSpPr>
        <p:spPr/>
        <p:txBody>
          <a:bodyPr/>
          <a:lstStyle/>
          <a:p>
            <a:fld id="{2DC42E85-2FCF-46BD-9A1B-88A3957937E5}" type="slidenum">
              <a:rPr lang="en-US" smtClean="0"/>
              <a:t>25</a:t>
            </a:fld>
            <a:endParaRPr lang="en-US"/>
          </a:p>
        </p:txBody>
      </p:sp>
    </p:spTree>
    <p:extLst>
      <p:ext uri="{BB962C8B-B14F-4D97-AF65-F5344CB8AC3E}">
        <p14:creationId xmlns:p14="http://schemas.microsoft.com/office/powerpoint/2010/main" val="2463439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Remember: Not every county will have records in both (or even either) sample.</a:t>
            </a:r>
          </a:p>
        </p:txBody>
      </p:sp>
      <p:sp>
        <p:nvSpPr>
          <p:cNvPr id="4" name="Slide Number Placeholder 3"/>
          <p:cNvSpPr>
            <a:spLocks noGrp="1"/>
          </p:cNvSpPr>
          <p:nvPr>
            <p:ph type="sldNum" sz="quarter" idx="10"/>
          </p:nvPr>
        </p:nvSpPr>
        <p:spPr/>
        <p:txBody>
          <a:bodyPr/>
          <a:lstStyle/>
          <a:p>
            <a:fld id="{2DC42E85-2FCF-46BD-9A1B-88A3957937E5}" type="slidenum">
              <a:rPr lang="en-US" smtClean="0"/>
              <a:t>28</a:t>
            </a:fld>
            <a:endParaRPr lang="en-US"/>
          </a:p>
        </p:txBody>
      </p:sp>
    </p:spTree>
    <p:extLst>
      <p:ext uri="{BB962C8B-B14F-4D97-AF65-F5344CB8AC3E}">
        <p14:creationId xmlns:p14="http://schemas.microsoft.com/office/powerpoint/2010/main" val="1943580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4570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Baseline survey at 17, follow-up surveys at 19 &amp; 21</a:t>
            </a:r>
          </a:p>
        </p:txBody>
      </p:sp>
      <p:sp>
        <p:nvSpPr>
          <p:cNvPr id="4" name="Slide Number Placeholder 3"/>
          <p:cNvSpPr>
            <a:spLocks noGrp="1"/>
          </p:cNvSpPr>
          <p:nvPr>
            <p:ph type="sldNum" sz="quarter" idx="10"/>
          </p:nvPr>
        </p:nvSpPr>
        <p:spPr/>
        <p:txBody>
          <a:bodyPr/>
          <a:lstStyle/>
          <a:p>
            <a:fld id="{2DC42E85-2FCF-46BD-9A1B-88A3957937E5}" type="slidenum">
              <a:rPr lang="en-US" smtClean="0"/>
              <a:t>6</a:t>
            </a:fld>
            <a:endParaRPr lang="en-US"/>
          </a:p>
        </p:txBody>
      </p:sp>
    </p:spTree>
    <p:extLst>
      <p:ext uri="{BB962C8B-B14F-4D97-AF65-F5344CB8AC3E}">
        <p14:creationId xmlns:p14="http://schemas.microsoft.com/office/powerpoint/2010/main" val="2547551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baseline and follow-up surveys, states must report on youth who receive IL services during each six-month period.</a:t>
            </a:r>
          </a:p>
          <a:p>
            <a:endParaRPr lang="en-US"/>
          </a:p>
          <a:p>
            <a:r>
              <a:rPr lang="en-US"/>
              <a:t>We will be posting a document with detailed element descriptions with this presentation and session recording.  Additionally, on the web site, element descriptions can be found if you mouse over the element name when doing data entry in the served screens in getnytdpa.org</a:t>
            </a:r>
          </a:p>
        </p:txBody>
      </p:sp>
      <p:sp>
        <p:nvSpPr>
          <p:cNvPr id="4" name="Slide Number Placeholder 3"/>
          <p:cNvSpPr>
            <a:spLocks noGrp="1"/>
          </p:cNvSpPr>
          <p:nvPr>
            <p:ph type="sldNum" sz="quarter" idx="10"/>
          </p:nvPr>
        </p:nvSpPr>
        <p:spPr/>
        <p:txBody>
          <a:bodyPr/>
          <a:lstStyle/>
          <a:p>
            <a:fld id="{2DC42E85-2FCF-46BD-9A1B-88A3957937E5}" type="slidenum">
              <a:rPr lang="en-US" smtClean="0"/>
              <a:t>7</a:t>
            </a:fld>
            <a:endParaRPr lang="en-US"/>
          </a:p>
        </p:txBody>
      </p:sp>
    </p:spTree>
    <p:extLst>
      <p:ext uri="{BB962C8B-B14F-4D97-AF65-F5344CB8AC3E}">
        <p14:creationId xmlns:p14="http://schemas.microsoft.com/office/powerpoint/2010/main" val="3065139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Every year counties</a:t>
            </a:r>
            <a:r>
              <a:rPr lang="en-US" baseline="0"/>
              <a:t> are to collect served data and baseline data</a:t>
            </a:r>
            <a:endParaRPr lang="en-US"/>
          </a:p>
        </p:txBody>
      </p:sp>
      <p:sp>
        <p:nvSpPr>
          <p:cNvPr id="4" name="Slide Number Placeholder 3"/>
          <p:cNvSpPr>
            <a:spLocks noGrp="1"/>
          </p:cNvSpPr>
          <p:nvPr>
            <p:ph type="sldNum" sz="quarter" idx="10"/>
          </p:nvPr>
        </p:nvSpPr>
        <p:spPr/>
        <p:txBody>
          <a:bodyPr/>
          <a:lstStyle/>
          <a:p>
            <a:fld id="{2DC42E85-2FCF-46BD-9A1B-88A3957937E5}" type="slidenum">
              <a:rPr lang="en-US" smtClean="0"/>
              <a:t>9</a:t>
            </a:fld>
            <a:endParaRPr lang="en-US"/>
          </a:p>
        </p:txBody>
      </p:sp>
    </p:spTree>
    <p:extLst>
      <p:ext uri="{BB962C8B-B14F-4D97-AF65-F5344CB8AC3E}">
        <p14:creationId xmlns:p14="http://schemas.microsoft.com/office/powerpoint/2010/main" val="3348556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all youth participate in follow-up survey</a:t>
            </a:r>
          </a:p>
        </p:txBody>
      </p:sp>
      <p:sp>
        <p:nvSpPr>
          <p:cNvPr id="4" name="Slide Number Placeholder 3"/>
          <p:cNvSpPr>
            <a:spLocks noGrp="1"/>
          </p:cNvSpPr>
          <p:nvPr>
            <p:ph type="sldNum" sz="quarter" idx="10"/>
          </p:nvPr>
        </p:nvSpPr>
        <p:spPr/>
        <p:txBody>
          <a:bodyPr/>
          <a:lstStyle/>
          <a:p>
            <a:fld id="{2DC42E85-2FCF-46BD-9A1B-88A3957937E5}" type="slidenum">
              <a:rPr lang="en-US" smtClean="0"/>
              <a:t>10</a:t>
            </a:fld>
            <a:endParaRPr lang="en-US"/>
          </a:p>
        </p:txBody>
      </p:sp>
    </p:spTree>
    <p:extLst>
      <p:ext uri="{BB962C8B-B14F-4D97-AF65-F5344CB8AC3E}">
        <p14:creationId xmlns:p14="http://schemas.microsoft.com/office/powerpoint/2010/main" val="416928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lower rate of incarceration in PA.</a:t>
            </a:r>
            <a:r>
              <a:rPr lang="en-US" baseline="0"/>
              <a:t> That can actually help our response rate.</a:t>
            </a:r>
            <a:endParaRPr lang="en-US"/>
          </a:p>
        </p:txBody>
      </p:sp>
      <p:sp>
        <p:nvSpPr>
          <p:cNvPr id="4" name="Slide Number Placeholder 3"/>
          <p:cNvSpPr>
            <a:spLocks noGrp="1"/>
          </p:cNvSpPr>
          <p:nvPr>
            <p:ph type="sldNum" sz="quarter" idx="10"/>
          </p:nvPr>
        </p:nvSpPr>
        <p:spPr/>
        <p:txBody>
          <a:bodyPr/>
          <a:lstStyle/>
          <a:p>
            <a:fld id="{363E70E9-4BF8-4F1B-9EB1-08DEF0D6D518}" type="slidenum">
              <a:rPr lang="en-US" smtClean="0"/>
              <a:pPr/>
              <a:t>14</a:t>
            </a:fld>
            <a:endParaRPr lang="en-US"/>
          </a:p>
        </p:txBody>
      </p:sp>
    </p:spTree>
    <p:extLst>
      <p:ext uri="{BB962C8B-B14F-4D97-AF65-F5344CB8AC3E}">
        <p14:creationId xmlns:p14="http://schemas.microsoft.com/office/powerpoint/2010/main" val="2810818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lower rate of incarceration in PA.</a:t>
            </a:r>
            <a:r>
              <a:rPr lang="en-US" baseline="0"/>
              <a:t> That can actually help our response rate.</a:t>
            </a:r>
            <a:endParaRPr lang="en-US"/>
          </a:p>
        </p:txBody>
      </p:sp>
      <p:sp>
        <p:nvSpPr>
          <p:cNvPr id="4" name="Slide Number Placeholder 3"/>
          <p:cNvSpPr>
            <a:spLocks noGrp="1"/>
          </p:cNvSpPr>
          <p:nvPr>
            <p:ph type="sldNum" sz="quarter" idx="10"/>
          </p:nvPr>
        </p:nvSpPr>
        <p:spPr/>
        <p:txBody>
          <a:bodyPr/>
          <a:lstStyle/>
          <a:p>
            <a:fld id="{363E70E9-4BF8-4F1B-9EB1-08DEF0D6D518}" type="slidenum">
              <a:rPr lang="en-US" smtClean="0"/>
              <a:pPr/>
              <a:t>15</a:t>
            </a:fld>
            <a:endParaRPr lang="en-US"/>
          </a:p>
        </p:txBody>
      </p:sp>
    </p:spTree>
    <p:extLst>
      <p:ext uri="{BB962C8B-B14F-4D97-AF65-F5344CB8AC3E}">
        <p14:creationId xmlns:p14="http://schemas.microsoft.com/office/powerpoint/2010/main" val="1250159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Overall, 14% of surveyed youth reported having been referred for substance abuse assessment or counseling at some point between ages 17 and 19. </a:t>
            </a:r>
          </a:p>
          <a:p>
            <a:r>
              <a:rPr lang="en-US"/>
              <a:t>  A higher proportion of youth who had left foster care by age 19 reported being incarcerated within the past two years compared to youth who remained in care (26% versus 13%). </a:t>
            </a:r>
          </a:p>
          <a:p>
            <a:r>
              <a:rPr lang="en-US"/>
              <a:t>  In the past two years, 12% of all 19-year-olds (17% of young women and 6% of young men) reported having given birth to or fathered a child. Of those, 9% of youth were in foster care and </a:t>
            </a:r>
          </a:p>
          <a:p>
            <a:r>
              <a:rPr lang="en-US"/>
              <a:t>13% were not in foster care. </a:t>
            </a:r>
          </a:p>
        </p:txBody>
      </p:sp>
      <p:sp>
        <p:nvSpPr>
          <p:cNvPr id="4" name="Slide Number Placeholder 3"/>
          <p:cNvSpPr>
            <a:spLocks noGrp="1"/>
          </p:cNvSpPr>
          <p:nvPr>
            <p:ph type="sldNum" sz="quarter" idx="10"/>
          </p:nvPr>
        </p:nvSpPr>
        <p:spPr/>
        <p:txBody>
          <a:bodyPr/>
          <a:lstStyle/>
          <a:p>
            <a:fld id="{363E70E9-4BF8-4F1B-9EB1-08DEF0D6D518}" type="slidenum">
              <a:rPr lang="en-US" smtClean="0"/>
              <a:pPr/>
              <a:t>18</a:t>
            </a:fld>
            <a:endParaRPr lang="en-US"/>
          </a:p>
        </p:txBody>
      </p:sp>
    </p:spTree>
    <p:extLst>
      <p:ext uri="{BB962C8B-B14F-4D97-AF65-F5344CB8AC3E}">
        <p14:creationId xmlns:p14="http://schemas.microsoft.com/office/powerpoint/2010/main" val="3131360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Overall, 14% of surveyed youth reported having been referred for substance abuse assessment or counseling at some point between ages 17 and 19. </a:t>
            </a:r>
          </a:p>
          <a:p>
            <a:r>
              <a:rPr lang="en-US"/>
              <a:t>  A higher proportion of youth who had left foster care by age 19 reported being incarcerated within the past two years compared to youth who remained in care (26% versus 13%). </a:t>
            </a:r>
          </a:p>
          <a:p>
            <a:r>
              <a:rPr lang="en-US"/>
              <a:t>  In the past two years, 12% of all 19-year-olds (17% of young women and 6% of young men) reported having given birth to or fathered a child. Of those, 9% of youth were in foster care and </a:t>
            </a:r>
          </a:p>
          <a:p>
            <a:r>
              <a:rPr lang="en-US"/>
              <a:t>13% were not in foster care. </a:t>
            </a:r>
          </a:p>
        </p:txBody>
      </p:sp>
      <p:sp>
        <p:nvSpPr>
          <p:cNvPr id="4" name="Slide Number Placeholder 3"/>
          <p:cNvSpPr>
            <a:spLocks noGrp="1"/>
          </p:cNvSpPr>
          <p:nvPr>
            <p:ph type="sldNum" sz="quarter" idx="10"/>
          </p:nvPr>
        </p:nvSpPr>
        <p:spPr/>
        <p:txBody>
          <a:bodyPr/>
          <a:lstStyle/>
          <a:p>
            <a:fld id="{363E70E9-4BF8-4F1B-9EB1-08DEF0D6D518}" type="slidenum">
              <a:rPr lang="en-US" smtClean="0"/>
              <a:pPr/>
              <a:t>19</a:t>
            </a:fld>
            <a:endParaRPr lang="en-US"/>
          </a:p>
        </p:txBody>
      </p:sp>
    </p:spTree>
    <p:extLst>
      <p:ext uri="{BB962C8B-B14F-4D97-AF65-F5344CB8AC3E}">
        <p14:creationId xmlns:p14="http://schemas.microsoft.com/office/powerpoint/2010/main" val="2292635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8B89BE29-628D-4B04-B3D5-911B368C0B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751"/>
          <a:stretch/>
        </p:blipFill>
        <p:spPr>
          <a:xfrm>
            <a:off x="1" y="-5009"/>
            <a:ext cx="12192000" cy="5629008"/>
          </a:xfrm>
          <a:prstGeom prst="rect">
            <a:avLst/>
          </a:prstGeom>
        </p:spPr>
      </p:pic>
      <p:sp>
        <p:nvSpPr>
          <p:cNvPr id="2" name="Title 1"/>
          <p:cNvSpPr>
            <a:spLocks noGrp="1"/>
          </p:cNvSpPr>
          <p:nvPr>
            <p:ph type="ctrTitle"/>
          </p:nvPr>
        </p:nvSpPr>
        <p:spPr>
          <a:xfrm>
            <a:off x="2408420" y="451110"/>
            <a:ext cx="8259580" cy="2503430"/>
          </a:xfrm>
        </p:spPr>
        <p:txBody>
          <a:bodyPr anchor="b">
            <a:normAutofit/>
          </a:bodyPr>
          <a:lstStyle>
            <a:lvl1pPr algn="l">
              <a:defRPr sz="4000">
                <a:solidFill>
                  <a:schemeClr val="accent3"/>
                </a:solidFill>
              </a:defRPr>
            </a:lvl1pPr>
          </a:lstStyle>
          <a:p>
            <a:r>
              <a:rPr lang="en-US"/>
              <a:t>Click to edit Master title style</a:t>
            </a:r>
          </a:p>
        </p:txBody>
      </p:sp>
      <p:sp>
        <p:nvSpPr>
          <p:cNvPr id="3" name="Subtitle 2"/>
          <p:cNvSpPr>
            <a:spLocks noGrp="1"/>
          </p:cNvSpPr>
          <p:nvPr>
            <p:ph type="subTitle" idx="1"/>
          </p:nvPr>
        </p:nvSpPr>
        <p:spPr>
          <a:xfrm>
            <a:off x="2408420" y="3042256"/>
            <a:ext cx="8259580" cy="149943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B66A7041-0962-4FF8-A6AE-6178673931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26" y="5964953"/>
            <a:ext cx="1960394" cy="583373"/>
          </a:xfrm>
          <a:prstGeom prst="rect">
            <a:avLst/>
          </a:prstGeom>
        </p:spPr>
      </p:pic>
      <p:sp>
        <p:nvSpPr>
          <p:cNvPr id="5" name="Text Placeholder 4">
            <a:extLst>
              <a:ext uri="{FF2B5EF4-FFF2-40B4-BE49-F238E27FC236}">
                <a16:creationId xmlns:a16="http://schemas.microsoft.com/office/drawing/2014/main" id="{63431557-7C90-4B71-9C47-ED4764EF5FA5}"/>
              </a:ext>
            </a:extLst>
          </p:cNvPr>
          <p:cNvSpPr>
            <a:spLocks noGrp="1"/>
          </p:cNvSpPr>
          <p:nvPr>
            <p:ph type="body" sz="quarter" idx="10"/>
          </p:nvPr>
        </p:nvSpPr>
        <p:spPr>
          <a:xfrm>
            <a:off x="2408628" y="4706712"/>
            <a:ext cx="8259372" cy="382054"/>
          </a:xfrm>
        </p:spPr>
        <p:txBody>
          <a:bodyPr/>
          <a:lstStyle>
            <a:lvl1pPr>
              <a:defRPr i="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grpSp>
        <p:nvGrpSpPr>
          <p:cNvPr id="10" name="Group 9">
            <a:extLst>
              <a:ext uri="{FF2B5EF4-FFF2-40B4-BE49-F238E27FC236}">
                <a16:creationId xmlns:a16="http://schemas.microsoft.com/office/drawing/2014/main" id="{F7FA76DA-B7DC-4251-B8F3-B095793D8AB0}"/>
              </a:ext>
            </a:extLst>
          </p:cNvPr>
          <p:cNvGrpSpPr/>
          <p:nvPr userDrawn="1"/>
        </p:nvGrpSpPr>
        <p:grpSpPr>
          <a:xfrm>
            <a:off x="-2411509" y="-2283760"/>
            <a:ext cx="5435076" cy="6677116"/>
            <a:chOff x="-224263" y="-265649"/>
            <a:chExt cx="5435076" cy="6677116"/>
          </a:xfrm>
        </p:grpSpPr>
        <p:sp>
          <p:nvSpPr>
            <p:cNvPr id="11" name="Rectangle: Rounded Corners 10">
              <a:extLst>
                <a:ext uri="{FF2B5EF4-FFF2-40B4-BE49-F238E27FC236}">
                  <a16:creationId xmlns:a16="http://schemas.microsoft.com/office/drawing/2014/main" id="{4279FE31-A63A-434B-8E92-CDB4964408DB}"/>
                </a:ext>
              </a:extLst>
            </p:cNvPr>
            <p:cNvSpPr/>
            <p:nvPr userDrawn="1"/>
          </p:nvSpPr>
          <p:spPr>
            <a:xfrm>
              <a:off x="2812889" y="503236"/>
              <a:ext cx="2023628" cy="2614457"/>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5D396A7A-969E-4940-B0E4-00EDBBE538AC}"/>
                </a:ext>
              </a:extLst>
            </p:cNvPr>
            <p:cNvSpPr/>
            <p:nvPr userDrawn="1"/>
          </p:nvSpPr>
          <p:spPr>
            <a:xfrm>
              <a:off x="1433621" y="3004234"/>
              <a:ext cx="1271008" cy="1271008"/>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4A8F3989-6C57-4C45-9932-5154CEE2E96F}"/>
                </a:ext>
              </a:extLst>
            </p:cNvPr>
            <p:cNvSpPr/>
            <p:nvPr userDrawn="1"/>
          </p:nvSpPr>
          <p:spPr>
            <a:xfrm>
              <a:off x="4245773" y="3395554"/>
              <a:ext cx="606554" cy="60655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8C37B7F4-5FE6-4ABD-A69B-0CD46DB0A3CF}"/>
                </a:ext>
              </a:extLst>
            </p:cNvPr>
            <p:cNvSpPr/>
            <p:nvPr userDrawn="1"/>
          </p:nvSpPr>
          <p:spPr>
            <a:xfrm>
              <a:off x="4368731" y="1481069"/>
              <a:ext cx="384624" cy="38462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BB685A2-D9FE-4B5C-9007-B49E44D3EFE4}"/>
                </a:ext>
              </a:extLst>
            </p:cNvPr>
            <p:cNvSpPr/>
            <p:nvPr userDrawn="1"/>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C693C56C-FC47-41AF-9727-8A42BDEC3ED8}"/>
                </a:ext>
              </a:extLst>
            </p:cNvPr>
            <p:cNvSpPr/>
            <p:nvPr userDrawn="1"/>
          </p:nvSpPr>
          <p:spPr>
            <a:xfrm>
              <a:off x="-224263" y="2318415"/>
              <a:ext cx="592307" cy="592307"/>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98547C5A-711A-42DF-84CC-1CE01EAE6392}"/>
                </a:ext>
              </a:extLst>
            </p:cNvPr>
            <p:cNvSpPr/>
            <p:nvPr userDrawn="1"/>
          </p:nvSpPr>
          <p:spPr>
            <a:xfrm>
              <a:off x="1699975" y="2687713"/>
              <a:ext cx="633042" cy="633042"/>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7C0DA8B1-3361-4107-AE72-E1D0C98A31E8}"/>
                </a:ext>
              </a:extLst>
            </p:cNvPr>
            <p:cNvSpPr/>
            <p:nvPr userDrawn="1"/>
          </p:nvSpPr>
          <p:spPr>
            <a:xfrm>
              <a:off x="2893998" y="4364190"/>
              <a:ext cx="735479" cy="735479"/>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9FB1AA91-5D02-45DD-B763-DD612B4EE6C9}"/>
                </a:ext>
              </a:extLst>
            </p:cNvPr>
            <p:cNvSpPr/>
            <p:nvPr userDrawn="1"/>
          </p:nvSpPr>
          <p:spPr>
            <a:xfrm>
              <a:off x="3344190" y="4013081"/>
              <a:ext cx="621320" cy="621320"/>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41693E89-8FE9-429C-A523-07D1F9BE6224}"/>
                </a:ext>
              </a:extLst>
            </p:cNvPr>
            <p:cNvSpPr/>
            <p:nvPr userDrawn="1"/>
          </p:nvSpPr>
          <p:spPr>
            <a:xfrm>
              <a:off x="4602496" y="3662024"/>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983FCCCA-4A3E-43AD-A656-292CE97F5339}"/>
                </a:ext>
              </a:extLst>
            </p:cNvPr>
            <p:cNvSpPr/>
            <p:nvPr userDrawn="1"/>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27351A2B-6930-45D6-8068-D9247E48E76B}"/>
                </a:ext>
              </a:extLst>
            </p:cNvPr>
            <p:cNvSpPr/>
            <p:nvPr userDrawn="1"/>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6E7870B-5A63-426A-9A68-0683DFD578CB}"/>
                </a:ext>
              </a:extLst>
            </p:cNvPr>
            <p:cNvSpPr/>
            <p:nvPr userDrawn="1"/>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FF6F133F-D053-4C6F-925B-5F5C1F40597F}"/>
                </a:ext>
              </a:extLst>
            </p:cNvPr>
            <p:cNvSpPr/>
            <p:nvPr userDrawn="1"/>
          </p:nvSpPr>
          <p:spPr>
            <a:xfrm>
              <a:off x="194582" y="804821"/>
              <a:ext cx="725416" cy="725416"/>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9E5DD984-A9B7-4BA2-BD4E-CA014551384A}"/>
              </a:ext>
            </a:extLst>
          </p:cNvPr>
          <p:cNvGrpSpPr/>
          <p:nvPr userDrawn="1"/>
        </p:nvGrpSpPr>
        <p:grpSpPr>
          <a:xfrm>
            <a:off x="9007996" y="2636166"/>
            <a:ext cx="5968803" cy="6677116"/>
            <a:chOff x="-757990" y="-265649"/>
            <a:chExt cx="5968803" cy="6677116"/>
          </a:xfrm>
        </p:grpSpPr>
        <p:sp>
          <p:nvSpPr>
            <p:cNvPr id="27" name="Rectangle: Rounded Corners 26">
              <a:extLst>
                <a:ext uri="{FF2B5EF4-FFF2-40B4-BE49-F238E27FC236}">
                  <a16:creationId xmlns:a16="http://schemas.microsoft.com/office/drawing/2014/main" id="{18B66020-0DAD-4A64-BD0B-F8D4A76945A2}"/>
                </a:ext>
              </a:extLst>
            </p:cNvPr>
            <p:cNvSpPr/>
            <p:nvPr userDrawn="1"/>
          </p:nvSpPr>
          <p:spPr>
            <a:xfrm>
              <a:off x="1433621" y="3004234"/>
              <a:ext cx="1271008" cy="1271008"/>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B1D05C7E-2664-48A8-A683-3DB37E027E0D}"/>
                </a:ext>
              </a:extLst>
            </p:cNvPr>
            <p:cNvSpPr/>
            <p:nvPr userDrawn="1"/>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53E8E372-1142-4FB2-9DCF-590E00FBDECB}"/>
                </a:ext>
              </a:extLst>
            </p:cNvPr>
            <p:cNvSpPr/>
            <p:nvPr userDrawn="1"/>
          </p:nvSpPr>
          <p:spPr>
            <a:xfrm>
              <a:off x="-757990" y="2122384"/>
              <a:ext cx="1032243" cy="950748"/>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CABB51F1-C9D7-45A5-A07E-6ABECE3BD4F8}"/>
                </a:ext>
              </a:extLst>
            </p:cNvPr>
            <p:cNvSpPr/>
            <p:nvPr userDrawn="1"/>
          </p:nvSpPr>
          <p:spPr>
            <a:xfrm>
              <a:off x="1699975" y="2687713"/>
              <a:ext cx="633042" cy="633042"/>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811063A2-9055-433D-B8DF-6411E6C5BBE0}"/>
                </a:ext>
              </a:extLst>
            </p:cNvPr>
            <p:cNvSpPr/>
            <p:nvPr userDrawn="1"/>
          </p:nvSpPr>
          <p:spPr>
            <a:xfrm>
              <a:off x="2893998" y="4364190"/>
              <a:ext cx="735479" cy="735479"/>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B4CB5F01-3806-4217-A892-7488920970EE}"/>
                </a:ext>
              </a:extLst>
            </p:cNvPr>
            <p:cNvSpPr/>
            <p:nvPr userDrawn="1"/>
          </p:nvSpPr>
          <p:spPr>
            <a:xfrm>
              <a:off x="3344190" y="4013081"/>
              <a:ext cx="621320" cy="621320"/>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6A7A9DBC-B8DC-45E9-9AC8-B7D1DBC298BD}"/>
                </a:ext>
              </a:extLst>
            </p:cNvPr>
            <p:cNvSpPr/>
            <p:nvPr userDrawn="1"/>
          </p:nvSpPr>
          <p:spPr>
            <a:xfrm>
              <a:off x="4355984" y="3458647"/>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3C174529-3C78-4B49-AEB4-A9901C12A8F6}"/>
                </a:ext>
              </a:extLst>
            </p:cNvPr>
            <p:cNvSpPr/>
            <p:nvPr userDrawn="1"/>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C7364F28-F3D7-40B3-B2DB-4D08F25F8248}"/>
                </a:ext>
              </a:extLst>
            </p:cNvPr>
            <p:cNvSpPr/>
            <p:nvPr userDrawn="1"/>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40F86C98-71D4-4953-97F0-133A306DA6B9}"/>
                </a:ext>
              </a:extLst>
            </p:cNvPr>
            <p:cNvSpPr/>
            <p:nvPr userDrawn="1"/>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D28EAB82-2A09-45BA-966D-B94A654AC669}"/>
                </a:ext>
              </a:extLst>
            </p:cNvPr>
            <p:cNvSpPr/>
            <p:nvPr userDrawn="1"/>
          </p:nvSpPr>
          <p:spPr>
            <a:xfrm>
              <a:off x="194582" y="804821"/>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3F3C8EAE-CFCF-4599-A5ED-E6AD50072FD3}"/>
              </a:ext>
            </a:extLst>
          </p:cNvPr>
          <p:cNvPicPr>
            <a:picLocks noChangeAspect="1"/>
          </p:cNvPicPr>
          <p:nvPr userDrawn="1"/>
        </p:nvPicPr>
        <p:blipFill>
          <a:blip r:embed="rId4"/>
          <a:stretch>
            <a:fillRect/>
          </a:stretch>
        </p:blipFill>
        <p:spPr>
          <a:xfrm>
            <a:off x="9814606" y="6127953"/>
            <a:ext cx="1845732" cy="257373"/>
          </a:xfrm>
          <a:prstGeom prst="rect">
            <a:avLst/>
          </a:prstGeom>
        </p:spPr>
      </p:pic>
    </p:spTree>
    <p:extLst>
      <p:ext uri="{BB962C8B-B14F-4D97-AF65-F5344CB8AC3E}">
        <p14:creationId xmlns:p14="http://schemas.microsoft.com/office/powerpoint/2010/main" val="2203174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7DF622-ADD8-4ACE-BD14-7D0B8010B0B2}"/>
              </a:ext>
            </a:extLst>
          </p:cNvPr>
          <p:cNvSpPr/>
          <p:nvPr userDrawn="1"/>
        </p:nvSpPr>
        <p:spPr>
          <a:xfrm>
            <a:off x="-68094" y="-1"/>
            <a:ext cx="12260094" cy="69260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normAutofit/>
          </a:bodyPr>
          <a:lstStyle>
            <a:lvl1pPr>
              <a:defRPr sz="440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11955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 Plai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4400">
                <a:solidFill>
                  <a:schemeClr val="accent2"/>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72586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0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7CF866-7D2C-48EB-83B5-06ACC41492F4}"/>
              </a:ext>
            </a:extLst>
          </p:cNvPr>
          <p:cNvSpPr/>
          <p:nvPr userDrawn="1"/>
        </p:nvSpPr>
        <p:spPr>
          <a:xfrm>
            <a:off x="-68094" y="-1"/>
            <a:ext cx="12260094" cy="69260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normAutofit/>
          </a:bodyPr>
          <a:lstStyle>
            <a:lvl1pPr>
              <a:defRPr sz="44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96384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0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7CF866-7D2C-48EB-83B5-06ACC41492F4}"/>
              </a:ext>
            </a:extLst>
          </p:cNvPr>
          <p:cNvSpPr/>
          <p:nvPr userDrawn="1"/>
        </p:nvSpPr>
        <p:spPr>
          <a:xfrm>
            <a:off x="-68094" y="-1"/>
            <a:ext cx="12260094" cy="69260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normAutofit/>
          </a:bodyPr>
          <a:lstStyle>
            <a:lvl1pPr>
              <a:defRPr sz="44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50970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0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7DF622-ADD8-4ACE-BD14-7D0B8010B0B2}"/>
              </a:ext>
            </a:extLst>
          </p:cNvPr>
          <p:cNvSpPr/>
          <p:nvPr userDrawn="1"/>
        </p:nvSpPr>
        <p:spPr>
          <a:xfrm>
            <a:off x="-68094" y="-1"/>
            <a:ext cx="12260094" cy="69260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endParaRPr>
          </a:p>
        </p:txBody>
      </p:sp>
      <p:sp>
        <p:nvSpPr>
          <p:cNvPr id="2" name="Title 1"/>
          <p:cNvSpPr>
            <a:spLocks noGrp="1"/>
          </p:cNvSpPr>
          <p:nvPr>
            <p:ph type="title" hasCustomPrompt="1"/>
          </p:nvPr>
        </p:nvSpPr>
        <p:spPr>
          <a:xfrm>
            <a:off x="5394847" y="350196"/>
            <a:ext cx="5952602" cy="4212279"/>
          </a:xfrm>
        </p:spPr>
        <p:txBody>
          <a:bodyPr anchor="b">
            <a:normAutofit/>
          </a:bodyPr>
          <a:lstStyle>
            <a:lvl1pPr marL="0" marR="0" indent="0" algn="l" defTabSz="914400" rtl="0" eaLnBrk="1" fontAlgn="auto" latinLnBrk="0" hangingPunct="1">
              <a:lnSpc>
                <a:spcPct val="90000"/>
              </a:lnSpc>
              <a:spcBef>
                <a:spcPct val="0"/>
              </a:spcBef>
              <a:spcAft>
                <a:spcPts val="0"/>
              </a:spcAft>
              <a:buClrTx/>
              <a:buSzTx/>
              <a:buFontTx/>
              <a:buNone/>
              <a:tabLst/>
              <a:defRPr sz="440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Use this slide to pull out a quote from text. It makes a big impact!</a:t>
            </a:r>
          </a:p>
        </p:txBody>
      </p:sp>
      <p:grpSp>
        <p:nvGrpSpPr>
          <p:cNvPr id="5" name="Group 4">
            <a:extLst>
              <a:ext uri="{FF2B5EF4-FFF2-40B4-BE49-F238E27FC236}">
                <a16:creationId xmlns:a16="http://schemas.microsoft.com/office/drawing/2014/main" id="{1443FA4C-9DEB-42AF-ABB2-0C8D7DD8270F}"/>
              </a:ext>
            </a:extLst>
          </p:cNvPr>
          <p:cNvGrpSpPr/>
          <p:nvPr userDrawn="1"/>
        </p:nvGrpSpPr>
        <p:grpSpPr>
          <a:xfrm>
            <a:off x="-471913" y="-265649"/>
            <a:ext cx="5682726" cy="6677116"/>
            <a:chOff x="-471913" y="-265649"/>
            <a:chExt cx="5682726" cy="6677116"/>
          </a:xfrm>
        </p:grpSpPr>
        <p:sp>
          <p:nvSpPr>
            <p:cNvPr id="6" name="Rectangle: Rounded Corners 5">
              <a:extLst>
                <a:ext uri="{FF2B5EF4-FFF2-40B4-BE49-F238E27FC236}">
                  <a16:creationId xmlns:a16="http://schemas.microsoft.com/office/drawing/2014/main" id="{4E0822AB-24C7-4627-BDE0-20F99085F786}"/>
                </a:ext>
              </a:extLst>
            </p:cNvPr>
            <p:cNvSpPr/>
            <p:nvPr userDrawn="1"/>
          </p:nvSpPr>
          <p:spPr>
            <a:xfrm>
              <a:off x="2450594" y="503236"/>
              <a:ext cx="2385923" cy="2385923"/>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EF72770-DA63-43D3-8C7C-AFCE4C387A31}"/>
                </a:ext>
              </a:extLst>
            </p:cNvPr>
            <p:cNvSpPr/>
            <p:nvPr userDrawn="1"/>
          </p:nvSpPr>
          <p:spPr>
            <a:xfrm>
              <a:off x="1433621" y="3004234"/>
              <a:ext cx="1271008" cy="1271008"/>
            </a:xfrm>
            <a:prstGeom prst="roundRect">
              <a:avLst>
                <a:gd name="adj" fmla="val 9869"/>
              </a:avLst>
            </a:prstGeom>
            <a:noFill/>
            <a:ln w="19050">
              <a:solidFill>
                <a:srgbClr val="F2F2F2">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D8C23D4-790F-4B37-8728-706C17C8FFBE}"/>
                </a:ext>
              </a:extLst>
            </p:cNvPr>
            <p:cNvSpPr/>
            <p:nvPr userDrawn="1"/>
          </p:nvSpPr>
          <p:spPr>
            <a:xfrm>
              <a:off x="3862442" y="3125723"/>
              <a:ext cx="606554" cy="60655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99087A6-E3C8-4A46-A931-3FF2B489FCE9}"/>
                </a:ext>
              </a:extLst>
            </p:cNvPr>
            <p:cNvSpPr/>
            <p:nvPr userDrawn="1"/>
          </p:nvSpPr>
          <p:spPr>
            <a:xfrm>
              <a:off x="4368731" y="1481069"/>
              <a:ext cx="384624" cy="38462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CCEE751-FF4F-497A-9733-5C7B215E1873}"/>
                </a:ext>
              </a:extLst>
            </p:cNvPr>
            <p:cNvSpPr/>
            <p:nvPr userDrawn="1"/>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0E136E11-DC3E-4D79-84E0-8A7F45B57CBD}"/>
                </a:ext>
              </a:extLst>
            </p:cNvPr>
            <p:cNvSpPr/>
            <p:nvPr userDrawn="1"/>
          </p:nvSpPr>
          <p:spPr>
            <a:xfrm>
              <a:off x="-471913" y="2727990"/>
              <a:ext cx="399777" cy="399777"/>
            </a:xfrm>
            <a:prstGeom prst="roundRect">
              <a:avLst>
                <a:gd name="adj" fmla="val 9869"/>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DB854EF-E80C-4C65-BC62-2DA162A592C6}"/>
                </a:ext>
              </a:extLst>
            </p:cNvPr>
            <p:cNvSpPr/>
            <p:nvPr userDrawn="1"/>
          </p:nvSpPr>
          <p:spPr>
            <a:xfrm>
              <a:off x="-224263" y="2318415"/>
              <a:ext cx="592307" cy="592307"/>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7A3B932B-5B1F-45F0-ADF1-4E984078B698}"/>
                </a:ext>
              </a:extLst>
            </p:cNvPr>
            <p:cNvSpPr/>
            <p:nvPr userDrawn="1"/>
          </p:nvSpPr>
          <p:spPr>
            <a:xfrm>
              <a:off x="1699975" y="2687713"/>
              <a:ext cx="633042" cy="633042"/>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0A3A591-AE6B-4B02-8CB4-C8FAEE346FE2}"/>
                </a:ext>
              </a:extLst>
            </p:cNvPr>
            <p:cNvSpPr/>
            <p:nvPr userDrawn="1"/>
          </p:nvSpPr>
          <p:spPr>
            <a:xfrm>
              <a:off x="2893998" y="4364190"/>
              <a:ext cx="735479" cy="735479"/>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1019A04-8AE2-4CA4-8FBF-B55CA73B0B59}"/>
                </a:ext>
              </a:extLst>
            </p:cNvPr>
            <p:cNvSpPr/>
            <p:nvPr userDrawn="1"/>
          </p:nvSpPr>
          <p:spPr>
            <a:xfrm>
              <a:off x="3344190" y="4013081"/>
              <a:ext cx="621320" cy="621320"/>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F069F16D-A6A1-414A-A74F-BEF8B1945676}"/>
                </a:ext>
              </a:extLst>
            </p:cNvPr>
            <p:cNvSpPr/>
            <p:nvPr userDrawn="1"/>
          </p:nvSpPr>
          <p:spPr>
            <a:xfrm>
              <a:off x="4355984" y="3458647"/>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23A2C8DA-E339-41B1-A258-8EF6952EF2EC}"/>
                </a:ext>
              </a:extLst>
            </p:cNvPr>
            <p:cNvSpPr/>
            <p:nvPr userDrawn="1"/>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C97CD1E5-7CAA-4645-A8AC-7F52E520A8EF}"/>
                </a:ext>
              </a:extLst>
            </p:cNvPr>
            <p:cNvSpPr/>
            <p:nvPr userDrawn="1"/>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CB291836-B85D-4DCC-A0C3-43E092A991F5}"/>
                </a:ext>
              </a:extLst>
            </p:cNvPr>
            <p:cNvSpPr/>
            <p:nvPr userDrawn="1"/>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520092B3-8572-4660-8711-60FD907203A1}"/>
                </a:ext>
              </a:extLst>
            </p:cNvPr>
            <p:cNvSpPr/>
            <p:nvPr userDrawn="1"/>
          </p:nvSpPr>
          <p:spPr>
            <a:xfrm>
              <a:off x="194582" y="804821"/>
              <a:ext cx="725416" cy="725416"/>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9EA8F192-8211-44A1-BC5C-9927C4A98595}"/>
              </a:ext>
            </a:extLst>
          </p:cNvPr>
          <p:cNvSpPr/>
          <p:nvPr userDrawn="1"/>
        </p:nvSpPr>
        <p:spPr>
          <a:xfrm>
            <a:off x="2559347" y="355160"/>
            <a:ext cx="2736647" cy="3154710"/>
          </a:xfrm>
          <a:prstGeom prst="rect">
            <a:avLst/>
          </a:prstGeom>
        </p:spPr>
        <p:txBody>
          <a:bodyPr wrap="none">
            <a:spAutoFit/>
          </a:bodyPr>
          <a:lstStyle/>
          <a:p>
            <a:pPr algn="r"/>
            <a:r>
              <a:rPr lang="en-US" sz="19900" b="1">
                <a:solidFill>
                  <a:schemeClr val="accent3"/>
                </a:solidFill>
              </a:rPr>
              <a:t>“”</a:t>
            </a:r>
          </a:p>
        </p:txBody>
      </p:sp>
      <p:sp>
        <p:nvSpPr>
          <p:cNvPr id="22" name="Text Placeholder 2">
            <a:extLst>
              <a:ext uri="{FF2B5EF4-FFF2-40B4-BE49-F238E27FC236}">
                <a16:creationId xmlns:a16="http://schemas.microsoft.com/office/drawing/2014/main" id="{79B0F232-E0C6-4CE5-88D0-15B84342B67E}"/>
              </a:ext>
            </a:extLst>
          </p:cNvPr>
          <p:cNvSpPr>
            <a:spLocks noGrp="1"/>
          </p:cNvSpPr>
          <p:nvPr>
            <p:ph type="body" idx="1" hasCustomPrompt="1"/>
          </p:nvPr>
        </p:nvSpPr>
        <p:spPr>
          <a:xfrm>
            <a:off x="5366982" y="4777852"/>
            <a:ext cx="5980468" cy="1311798"/>
          </a:xfrm>
        </p:spPr>
        <p:txBody>
          <a:bodyPr>
            <a:normAutofit/>
          </a:bodyPr>
          <a:lstStyle>
            <a:lvl1pPr marL="0" indent="0">
              <a:buNone/>
              <a:defRPr sz="1600" cap="none" baseline="0">
                <a:solidFill>
                  <a:srgbClr val="F8F8F8"/>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  Name of the Author</a:t>
            </a:r>
          </a:p>
        </p:txBody>
      </p:sp>
    </p:spTree>
    <p:extLst>
      <p:ext uri="{BB962C8B-B14F-4D97-AF65-F5344CB8AC3E}">
        <p14:creationId xmlns:p14="http://schemas.microsoft.com/office/powerpoint/2010/main" val="604382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7DF622-ADD8-4ACE-BD14-7D0B8010B0B2}"/>
              </a:ext>
            </a:extLst>
          </p:cNvPr>
          <p:cNvSpPr/>
          <p:nvPr userDrawn="1"/>
        </p:nvSpPr>
        <p:spPr>
          <a:xfrm>
            <a:off x="-68094" y="-1"/>
            <a:ext cx="12260094" cy="6926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endParaRPr>
          </a:p>
        </p:txBody>
      </p:sp>
      <p:sp>
        <p:nvSpPr>
          <p:cNvPr id="2" name="Title 1"/>
          <p:cNvSpPr>
            <a:spLocks noGrp="1"/>
          </p:cNvSpPr>
          <p:nvPr>
            <p:ph type="title" hasCustomPrompt="1"/>
          </p:nvPr>
        </p:nvSpPr>
        <p:spPr>
          <a:xfrm>
            <a:off x="5394847" y="350196"/>
            <a:ext cx="5952602" cy="4212279"/>
          </a:xfrm>
        </p:spPr>
        <p:txBody>
          <a:bodyPr anchor="b">
            <a:normAutofit/>
          </a:bodyPr>
          <a:lstStyle>
            <a:lvl1pPr marL="0" marR="0" indent="0" algn="l" defTabSz="914400" rtl="0" eaLnBrk="1" fontAlgn="auto" latinLnBrk="0" hangingPunct="1">
              <a:lnSpc>
                <a:spcPct val="90000"/>
              </a:lnSpc>
              <a:spcBef>
                <a:spcPct val="0"/>
              </a:spcBef>
              <a:spcAft>
                <a:spcPts val="0"/>
              </a:spcAft>
              <a:buClrTx/>
              <a:buSzTx/>
              <a:buFontTx/>
              <a:buNone/>
              <a:tabLst/>
              <a:defRPr sz="440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Use this slide to pull out a quote from text. It makes a big impact!</a:t>
            </a:r>
          </a:p>
        </p:txBody>
      </p:sp>
      <p:grpSp>
        <p:nvGrpSpPr>
          <p:cNvPr id="5" name="Group 4">
            <a:extLst>
              <a:ext uri="{FF2B5EF4-FFF2-40B4-BE49-F238E27FC236}">
                <a16:creationId xmlns:a16="http://schemas.microsoft.com/office/drawing/2014/main" id="{1443FA4C-9DEB-42AF-ABB2-0C8D7DD8270F}"/>
              </a:ext>
            </a:extLst>
          </p:cNvPr>
          <p:cNvGrpSpPr/>
          <p:nvPr userDrawn="1"/>
        </p:nvGrpSpPr>
        <p:grpSpPr>
          <a:xfrm>
            <a:off x="-471913" y="-265649"/>
            <a:ext cx="5682726" cy="6677116"/>
            <a:chOff x="-471913" y="-265649"/>
            <a:chExt cx="5682726" cy="6677116"/>
          </a:xfrm>
        </p:grpSpPr>
        <p:sp>
          <p:nvSpPr>
            <p:cNvPr id="6" name="Rectangle: Rounded Corners 5">
              <a:extLst>
                <a:ext uri="{FF2B5EF4-FFF2-40B4-BE49-F238E27FC236}">
                  <a16:creationId xmlns:a16="http://schemas.microsoft.com/office/drawing/2014/main" id="{4E0822AB-24C7-4627-BDE0-20F99085F786}"/>
                </a:ext>
              </a:extLst>
            </p:cNvPr>
            <p:cNvSpPr/>
            <p:nvPr userDrawn="1"/>
          </p:nvSpPr>
          <p:spPr>
            <a:xfrm>
              <a:off x="2450594" y="503236"/>
              <a:ext cx="2385923" cy="2385923"/>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EF72770-DA63-43D3-8C7C-AFCE4C387A31}"/>
                </a:ext>
              </a:extLst>
            </p:cNvPr>
            <p:cNvSpPr/>
            <p:nvPr userDrawn="1"/>
          </p:nvSpPr>
          <p:spPr>
            <a:xfrm>
              <a:off x="1433621" y="3004234"/>
              <a:ext cx="1271008" cy="1271008"/>
            </a:xfrm>
            <a:prstGeom prst="roundRect">
              <a:avLst>
                <a:gd name="adj" fmla="val 9869"/>
              </a:avLst>
            </a:prstGeom>
            <a:noFill/>
            <a:ln w="19050">
              <a:solidFill>
                <a:srgbClr val="F2F2F2">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D8C23D4-790F-4B37-8728-706C17C8FFBE}"/>
                </a:ext>
              </a:extLst>
            </p:cNvPr>
            <p:cNvSpPr/>
            <p:nvPr userDrawn="1"/>
          </p:nvSpPr>
          <p:spPr>
            <a:xfrm>
              <a:off x="3862442" y="3125723"/>
              <a:ext cx="606554" cy="60655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99087A6-E3C8-4A46-A931-3FF2B489FCE9}"/>
                </a:ext>
              </a:extLst>
            </p:cNvPr>
            <p:cNvSpPr/>
            <p:nvPr userDrawn="1"/>
          </p:nvSpPr>
          <p:spPr>
            <a:xfrm>
              <a:off x="4368731" y="1481069"/>
              <a:ext cx="384624" cy="38462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CCEE751-FF4F-497A-9733-5C7B215E1873}"/>
                </a:ext>
              </a:extLst>
            </p:cNvPr>
            <p:cNvSpPr/>
            <p:nvPr userDrawn="1"/>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0E136E11-DC3E-4D79-84E0-8A7F45B57CBD}"/>
                </a:ext>
              </a:extLst>
            </p:cNvPr>
            <p:cNvSpPr/>
            <p:nvPr userDrawn="1"/>
          </p:nvSpPr>
          <p:spPr>
            <a:xfrm>
              <a:off x="-471913" y="2727990"/>
              <a:ext cx="399777" cy="399777"/>
            </a:xfrm>
            <a:prstGeom prst="roundRect">
              <a:avLst>
                <a:gd name="adj" fmla="val 9869"/>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DB854EF-E80C-4C65-BC62-2DA162A592C6}"/>
                </a:ext>
              </a:extLst>
            </p:cNvPr>
            <p:cNvSpPr/>
            <p:nvPr userDrawn="1"/>
          </p:nvSpPr>
          <p:spPr>
            <a:xfrm>
              <a:off x="-224263" y="2318415"/>
              <a:ext cx="592307" cy="592307"/>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7A3B932B-5B1F-45F0-ADF1-4E984078B698}"/>
                </a:ext>
              </a:extLst>
            </p:cNvPr>
            <p:cNvSpPr/>
            <p:nvPr userDrawn="1"/>
          </p:nvSpPr>
          <p:spPr>
            <a:xfrm>
              <a:off x="1699975" y="2687713"/>
              <a:ext cx="633042" cy="633042"/>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0A3A591-AE6B-4B02-8CB4-C8FAEE346FE2}"/>
                </a:ext>
              </a:extLst>
            </p:cNvPr>
            <p:cNvSpPr/>
            <p:nvPr userDrawn="1"/>
          </p:nvSpPr>
          <p:spPr>
            <a:xfrm>
              <a:off x="2893998" y="4364190"/>
              <a:ext cx="735479" cy="735479"/>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1019A04-8AE2-4CA4-8FBF-B55CA73B0B59}"/>
                </a:ext>
              </a:extLst>
            </p:cNvPr>
            <p:cNvSpPr/>
            <p:nvPr userDrawn="1"/>
          </p:nvSpPr>
          <p:spPr>
            <a:xfrm>
              <a:off x="3344190" y="4013081"/>
              <a:ext cx="621320" cy="621320"/>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F069F16D-A6A1-414A-A74F-BEF8B1945676}"/>
                </a:ext>
              </a:extLst>
            </p:cNvPr>
            <p:cNvSpPr/>
            <p:nvPr userDrawn="1"/>
          </p:nvSpPr>
          <p:spPr>
            <a:xfrm>
              <a:off x="4355984" y="3458647"/>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23A2C8DA-E339-41B1-A258-8EF6952EF2EC}"/>
                </a:ext>
              </a:extLst>
            </p:cNvPr>
            <p:cNvSpPr/>
            <p:nvPr userDrawn="1"/>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C97CD1E5-7CAA-4645-A8AC-7F52E520A8EF}"/>
                </a:ext>
              </a:extLst>
            </p:cNvPr>
            <p:cNvSpPr/>
            <p:nvPr userDrawn="1"/>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CB291836-B85D-4DCC-A0C3-43E092A991F5}"/>
                </a:ext>
              </a:extLst>
            </p:cNvPr>
            <p:cNvSpPr/>
            <p:nvPr userDrawn="1"/>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520092B3-8572-4660-8711-60FD907203A1}"/>
                </a:ext>
              </a:extLst>
            </p:cNvPr>
            <p:cNvSpPr/>
            <p:nvPr userDrawn="1"/>
          </p:nvSpPr>
          <p:spPr>
            <a:xfrm>
              <a:off x="194582" y="804821"/>
              <a:ext cx="725416" cy="725416"/>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9EA8F192-8211-44A1-BC5C-9927C4A98595}"/>
              </a:ext>
            </a:extLst>
          </p:cNvPr>
          <p:cNvSpPr/>
          <p:nvPr userDrawn="1"/>
        </p:nvSpPr>
        <p:spPr>
          <a:xfrm>
            <a:off x="2559347" y="355160"/>
            <a:ext cx="2736647" cy="3154710"/>
          </a:xfrm>
          <a:prstGeom prst="rect">
            <a:avLst/>
          </a:prstGeom>
        </p:spPr>
        <p:txBody>
          <a:bodyPr wrap="none">
            <a:spAutoFit/>
          </a:bodyPr>
          <a:lstStyle/>
          <a:p>
            <a:pPr algn="r"/>
            <a:r>
              <a:rPr lang="en-US" sz="19900" b="1">
                <a:solidFill>
                  <a:schemeClr val="accent3"/>
                </a:solidFill>
              </a:rPr>
              <a:t>“”</a:t>
            </a:r>
          </a:p>
        </p:txBody>
      </p:sp>
      <p:sp>
        <p:nvSpPr>
          <p:cNvPr id="22" name="Text Placeholder 2">
            <a:extLst>
              <a:ext uri="{FF2B5EF4-FFF2-40B4-BE49-F238E27FC236}">
                <a16:creationId xmlns:a16="http://schemas.microsoft.com/office/drawing/2014/main" id="{8A980837-423F-47C7-8A75-01D853972DD2}"/>
              </a:ext>
            </a:extLst>
          </p:cNvPr>
          <p:cNvSpPr>
            <a:spLocks noGrp="1"/>
          </p:cNvSpPr>
          <p:nvPr>
            <p:ph type="body" idx="1" hasCustomPrompt="1"/>
          </p:nvPr>
        </p:nvSpPr>
        <p:spPr>
          <a:xfrm>
            <a:off x="5366982" y="4777852"/>
            <a:ext cx="5980468" cy="1311798"/>
          </a:xfrm>
        </p:spPr>
        <p:txBody>
          <a:bodyPr>
            <a:normAutofit/>
          </a:bodyPr>
          <a:lstStyle>
            <a:lvl1pPr marL="0" indent="0">
              <a:buNone/>
              <a:defRPr sz="1600" cap="none" baseline="0">
                <a:solidFill>
                  <a:srgbClr val="F8F8F8"/>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  Name of the Author</a:t>
            </a:r>
          </a:p>
        </p:txBody>
      </p:sp>
    </p:spTree>
    <p:extLst>
      <p:ext uri="{BB962C8B-B14F-4D97-AF65-F5344CB8AC3E}">
        <p14:creationId xmlns:p14="http://schemas.microsoft.com/office/powerpoint/2010/main" val="1215300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0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7DF622-ADD8-4ACE-BD14-7D0B8010B0B2}"/>
              </a:ext>
            </a:extLst>
          </p:cNvPr>
          <p:cNvSpPr/>
          <p:nvPr userDrawn="1"/>
        </p:nvSpPr>
        <p:spPr>
          <a:xfrm>
            <a:off x="-68094" y="-1"/>
            <a:ext cx="12260094" cy="692609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bg1"/>
              </a:solidFill>
            </a:endParaRPr>
          </a:p>
        </p:txBody>
      </p:sp>
      <p:sp>
        <p:nvSpPr>
          <p:cNvPr id="2" name="Title 1"/>
          <p:cNvSpPr>
            <a:spLocks noGrp="1"/>
          </p:cNvSpPr>
          <p:nvPr>
            <p:ph type="title" hasCustomPrompt="1"/>
          </p:nvPr>
        </p:nvSpPr>
        <p:spPr>
          <a:xfrm>
            <a:off x="5394847" y="350196"/>
            <a:ext cx="5952602" cy="4212279"/>
          </a:xfrm>
        </p:spPr>
        <p:txBody>
          <a:bodyPr anchor="b">
            <a:normAutofit/>
          </a:bodyPr>
          <a:lstStyle>
            <a:lvl1pPr marL="0" marR="0" indent="0" algn="l" defTabSz="914400" rtl="0" eaLnBrk="1" fontAlgn="auto" latinLnBrk="0" hangingPunct="1">
              <a:lnSpc>
                <a:spcPct val="90000"/>
              </a:lnSpc>
              <a:spcBef>
                <a:spcPct val="0"/>
              </a:spcBef>
              <a:spcAft>
                <a:spcPts val="0"/>
              </a:spcAft>
              <a:buClrTx/>
              <a:buSzTx/>
              <a:buFontTx/>
              <a:buNone/>
              <a:tabLst/>
              <a:defRPr sz="440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Use this slide to pull out a quote from text. It makes a big impact!</a:t>
            </a:r>
          </a:p>
        </p:txBody>
      </p:sp>
      <p:grpSp>
        <p:nvGrpSpPr>
          <p:cNvPr id="5" name="Group 4">
            <a:extLst>
              <a:ext uri="{FF2B5EF4-FFF2-40B4-BE49-F238E27FC236}">
                <a16:creationId xmlns:a16="http://schemas.microsoft.com/office/drawing/2014/main" id="{1443FA4C-9DEB-42AF-ABB2-0C8D7DD8270F}"/>
              </a:ext>
            </a:extLst>
          </p:cNvPr>
          <p:cNvGrpSpPr/>
          <p:nvPr userDrawn="1"/>
        </p:nvGrpSpPr>
        <p:grpSpPr>
          <a:xfrm>
            <a:off x="-471913" y="-265649"/>
            <a:ext cx="5682726" cy="6677116"/>
            <a:chOff x="-471913" y="-265649"/>
            <a:chExt cx="5682726" cy="6677116"/>
          </a:xfrm>
        </p:grpSpPr>
        <p:sp>
          <p:nvSpPr>
            <p:cNvPr id="6" name="Rectangle: Rounded Corners 5">
              <a:extLst>
                <a:ext uri="{FF2B5EF4-FFF2-40B4-BE49-F238E27FC236}">
                  <a16:creationId xmlns:a16="http://schemas.microsoft.com/office/drawing/2014/main" id="{4E0822AB-24C7-4627-BDE0-20F99085F786}"/>
                </a:ext>
              </a:extLst>
            </p:cNvPr>
            <p:cNvSpPr/>
            <p:nvPr userDrawn="1"/>
          </p:nvSpPr>
          <p:spPr>
            <a:xfrm>
              <a:off x="2450594" y="503236"/>
              <a:ext cx="2385923" cy="2385923"/>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EF72770-DA63-43D3-8C7C-AFCE4C387A31}"/>
                </a:ext>
              </a:extLst>
            </p:cNvPr>
            <p:cNvSpPr/>
            <p:nvPr userDrawn="1"/>
          </p:nvSpPr>
          <p:spPr>
            <a:xfrm>
              <a:off x="1433621" y="3004234"/>
              <a:ext cx="1271008" cy="1271008"/>
            </a:xfrm>
            <a:prstGeom prst="roundRect">
              <a:avLst>
                <a:gd name="adj" fmla="val 9869"/>
              </a:avLst>
            </a:prstGeom>
            <a:noFill/>
            <a:ln w="19050">
              <a:solidFill>
                <a:srgbClr val="F2F2F2">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D8C23D4-790F-4B37-8728-706C17C8FFBE}"/>
                </a:ext>
              </a:extLst>
            </p:cNvPr>
            <p:cNvSpPr/>
            <p:nvPr userDrawn="1"/>
          </p:nvSpPr>
          <p:spPr>
            <a:xfrm>
              <a:off x="3862442" y="3125723"/>
              <a:ext cx="606554" cy="60655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99087A6-E3C8-4A46-A931-3FF2B489FCE9}"/>
                </a:ext>
              </a:extLst>
            </p:cNvPr>
            <p:cNvSpPr/>
            <p:nvPr userDrawn="1"/>
          </p:nvSpPr>
          <p:spPr>
            <a:xfrm>
              <a:off x="4368731" y="1481069"/>
              <a:ext cx="384624" cy="38462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CCEE751-FF4F-497A-9733-5C7B215E1873}"/>
                </a:ext>
              </a:extLst>
            </p:cNvPr>
            <p:cNvSpPr/>
            <p:nvPr userDrawn="1"/>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0E136E11-DC3E-4D79-84E0-8A7F45B57CBD}"/>
                </a:ext>
              </a:extLst>
            </p:cNvPr>
            <p:cNvSpPr/>
            <p:nvPr userDrawn="1"/>
          </p:nvSpPr>
          <p:spPr>
            <a:xfrm>
              <a:off x="-471913" y="2727990"/>
              <a:ext cx="399777" cy="399777"/>
            </a:xfrm>
            <a:prstGeom prst="roundRect">
              <a:avLst>
                <a:gd name="adj" fmla="val 9869"/>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DB854EF-E80C-4C65-BC62-2DA162A592C6}"/>
                </a:ext>
              </a:extLst>
            </p:cNvPr>
            <p:cNvSpPr/>
            <p:nvPr userDrawn="1"/>
          </p:nvSpPr>
          <p:spPr>
            <a:xfrm>
              <a:off x="-224263" y="2318415"/>
              <a:ext cx="592307" cy="592307"/>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7A3B932B-5B1F-45F0-ADF1-4E984078B698}"/>
                </a:ext>
              </a:extLst>
            </p:cNvPr>
            <p:cNvSpPr/>
            <p:nvPr userDrawn="1"/>
          </p:nvSpPr>
          <p:spPr>
            <a:xfrm>
              <a:off x="1699975" y="2687713"/>
              <a:ext cx="633042" cy="633042"/>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0A3A591-AE6B-4B02-8CB4-C8FAEE346FE2}"/>
                </a:ext>
              </a:extLst>
            </p:cNvPr>
            <p:cNvSpPr/>
            <p:nvPr userDrawn="1"/>
          </p:nvSpPr>
          <p:spPr>
            <a:xfrm>
              <a:off x="2893998" y="4364190"/>
              <a:ext cx="735479" cy="735479"/>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1019A04-8AE2-4CA4-8FBF-B55CA73B0B59}"/>
                </a:ext>
              </a:extLst>
            </p:cNvPr>
            <p:cNvSpPr/>
            <p:nvPr userDrawn="1"/>
          </p:nvSpPr>
          <p:spPr>
            <a:xfrm>
              <a:off x="3344190" y="4013081"/>
              <a:ext cx="621320" cy="621320"/>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F069F16D-A6A1-414A-A74F-BEF8B1945676}"/>
                </a:ext>
              </a:extLst>
            </p:cNvPr>
            <p:cNvSpPr/>
            <p:nvPr userDrawn="1"/>
          </p:nvSpPr>
          <p:spPr>
            <a:xfrm>
              <a:off x="4355984" y="3458647"/>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23A2C8DA-E339-41B1-A258-8EF6952EF2EC}"/>
                </a:ext>
              </a:extLst>
            </p:cNvPr>
            <p:cNvSpPr/>
            <p:nvPr userDrawn="1"/>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C97CD1E5-7CAA-4645-A8AC-7F52E520A8EF}"/>
                </a:ext>
              </a:extLst>
            </p:cNvPr>
            <p:cNvSpPr/>
            <p:nvPr userDrawn="1"/>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CB291836-B85D-4DCC-A0C3-43E092A991F5}"/>
                </a:ext>
              </a:extLst>
            </p:cNvPr>
            <p:cNvSpPr/>
            <p:nvPr userDrawn="1"/>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520092B3-8572-4660-8711-60FD907203A1}"/>
                </a:ext>
              </a:extLst>
            </p:cNvPr>
            <p:cNvSpPr/>
            <p:nvPr userDrawn="1"/>
          </p:nvSpPr>
          <p:spPr>
            <a:xfrm>
              <a:off x="194582" y="804821"/>
              <a:ext cx="725416" cy="725416"/>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9EA8F192-8211-44A1-BC5C-9927C4A98595}"/>
              </a:ext>
            </a:extLst>
          </p:cNvPr>
          <p:cNvSpPr/>
          <p:nvPr userDrawn="1"/>
        </p:nvSpPr>
        <p:spPr>
          <a:xfrm>
            <a:off x="2559347" y="355160"/>
            <a:ext cx="2736647" cy="3154710"/>
          </a:xfrm>
          <a:prstGeom prst="rect">
            <a:avLst/>
          </a:prstGeom>
        </p:spPr>
        <p:txBody>
          <a:bodyPr wrap="none">
            <a:spAutoFit/>
          </a:bodyPr>
          <a:lstStyle/>
          <a:p>
            <a:pPr algn="r"/>
            <a:r>
              <a:rPr lang="en-US" sz="19900" b="1">
                <a:solidFill>
                  <a:schemeClr val="accent3"/>
                </a:solidFill>
              </a:rPr>
              <a:t>“”</a:t>
            </a:r>
          </a:p>
        </p:txBody>
      </p:sp>
      <p:sp>
        <p:nvSpPr>
          <p:cNvPr id="22" name="Text Placeholder 2">
            <a:extLst>
              <a:ext uri="{FF2B5EF4-FFF2-40B4-BE49-F238E27FC236}">
                <a16:creationId xmlns:a16="http://schemas.microsoft.com/office/drawing/2014/main" id="{308410C0-392B-46B5-BA4A-BDD03EE48183}"/>
              </a:ext>
            </a:extLst>
          </p:cNvPr>
          <p:cNvSpPr>
            <a:spLocks noGrp="1"/>
          </p:cNvSpPr>
          <p:nvPr>
            <p:ph type="body" idx="1" hasCustomPrompt="1"/>
          </p:nvPr>
        </p:nvSpPr>
        <p:spPr>
          <a:xfrm>
            <a:off x="5366982" y="4777852"/>
            <a:ext cx="5980468" cy="1311798"/>
          </a:xfrm>
        </p:spPr>
        <p:txBody>
          <a:bodyPr>
            <a:normAutofit/>
          </a:bodyPr>
          <a:lstStyle>
            <a:lvl1pPr marL="0" indent="0">
              <a:buNone/>
              <a:defRPr sz="1600" cap="none" baseline="0">
                <a:solidFill>
                  <a:srgbClr val="F8F8F8"/>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  Name of the Author</a:t>
            </a:r>
          </a:p>
        </p:txBody>
      </p:sp>
    </p:spTree>
    <p:extLst>
      <p:ext uri="{BB962C8B-B14F-4D97-AF65-F5344CB8AC3E}">
        <p14:creationId xmlns:p14="http://schemas.microsoft.com/office/powerpoint/2010/main" val="1260853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3493432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9692" y="457200"/>
            <a:ext cx="4372333" cy="1600200"/>
          </a:xfrm>
        </p:spPr>
        <p:txBody>
          <a:bodyPr anchor="b"/>
          <a:lstStyle>
            <a:lvl1pPr>
              <a:defRPr sz="3200" b="1" i="0">
                <a:solidFill>
                  <a:schemeClr val="accent1"/>
                </a:solidFill>
                <a:latin typeface="+mn-lt"/>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99692" y="2057400"/>
            <a:ext cx="4372333" cy="3811588"/>
          </a:xfrm>
        </p:spPr>
        <p:txBody>
          <a:bodyPr/>
          <a:lstStyle>
            <a:lvl1pPr marL="285750" indent="-285750">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914750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2134" y="457200"/>
            <a:ext cx="4339891" cy="1600200"/>
          </a:xfrm>
        </p:spPr>
        <p:txBody>
          <a:bodyPr anchor="b"/>
          <a:lstStyle>
            <a:lvl1pPr>
              <a:defRPr sz="3200" b="1">
                <a:solidFill>
                  <a:schemeClr val="accent1"/>
                </a:solidFill>
                <a:latin typeface="+mn-lt"/>
              </a:defRPr>
            </a:lvl1pPr>
          </a:lstStyle>
          <a:p>
            <a:r>
              <a:rPr lang="en-US"/>
              <a:t>Click to edit Master title style</a:t>
            </a:r>
          </a:p>
        </p:txBody>
      </p:sp>
      <p:sp>
        <p:nvSpPr>
          <p:cNvPr id="3" name="Picture Placeholder 2"/>
          <p:cNvSpPr>
            <a:spLocks noGrp="1" noChangeAspect="1"/>
          </p:cNvSpPr>
          <p:nvPr>
            <p:ph type="pic" idx="1"/>
          </p:nvPr>
        </p:nvSpPr>
        <p:spPr>
          <a:xfrm>
            <a:off x="5183188" y="987425"/>
            <a:ext cx="6576678" cy="4873625"/>
          </a:xfrm>
          <a:solidFill>
            <a:schemeClr val="bg1">
              <a:lumMod val="95000"/>
            </a:schemeClr>
          </a:solidFill>
        </p:spPr>
        <p:txBody>
          <a:bodyPr anchor="ctr"/>
          <a:lstStyle>
            <a:lvl1pPr marL="0" indent="0" algn="ctr">
              <a:buNone/>
              <a:defRPr sz="3200">
                <a:solidFill>
                  <a:srgbClr val="C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32134" y="2057400"/>
            <a:ext cx="4339891" cy="3811588"/>
          </a:xfrm>
        </p:spPr>
        <p:txBody>
          <a:bodyPr/>
          <a:lstStyle>
            <a:lvl1pPr marL="285750" indent="-285750">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1634584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Plain">
    <p:spTree>
      <p:nvGrpSpPr>
        <p:cNvPr id="1" name=""/>
        <p:cNvGrpSpPr/>
        <p:nvPr/>
      </p:nvGrpSpPr>
      <p:grpSpPr>
        <a:xfrm>
          <a:off x="0" y="0"/>
          <a:ext cx="0" cy="0"/>
          <a:chOff x="0" y="0"/>
          <a:chExt cx="0" cy="0"/>
        </a:xfrm>
      </p:grpSpPr>
      <p:sp>
        <p:nvSpPr>
          <p:cNvPr id="2" name="Title 1"/>
          <p:cNvSpPr>
            <a:spLocks noGrp="1"/>
          </p:cNvSpPr>
          <p:nvPr>
            <p:ph type="ctrTitle"/>
          </p:nvPr>
        </p:nvSpPr>
        <p:spPr>
          <a:xfrm>
            <a:off x="2408420" y="479425"/>
            <a:ext cx="8259580" cy="2387600"/>
          </a:xfrm>
        </p:spPr>
        <p:txBody>
          <a:bodyPr anchor="b">
            <a:normAutofit/>
          </a:bodyPr>
          <a:lstStyle>
            <a:lvl1pPr algn="l">
              <a:defRPr sz="4000"/>
            </a:lvl1pPr>
          </a:lstStyle>
          <a:p>
            <a:r>
              <a:rPr lang="en-US"/>
              <a:t>Click to edit Master title style</a:t>
            </a:r>
          </a:p>
        </p:txBody>
      </p:sp>
      <p:sp>
        <p:nvSpPr>
          <p:cNvPr id="3" name="Subtitle 2"/>
          <p:cNvSpPr>
            <a:spLocks noGrp="1"/>
          </p:cNvSpPr>
          <p:nvPr>
            <p:ph type="subTitle" idx="1"/>
          </p:nvPr>
        </p:nvSpPr>
        <p:spPr>
          <a:xfrm>
            <a:off x="2408420" y="2959100"/>
            <a:ext cx="825958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 Placeholder 4">
            <a:extLst>
              <a:ext uri="{FF2B5EF4-FFF2-40B4-BE49-F238E27FC236}">
                <a16:creationId xmlns:a16="http://schemas.microsoft.com/office/drawing/2014/main" id="{99D5F235-7CC5-46C5-A724-7B2919B96836}"/>
              </a:ext>
            </a:extLst>
          </p:cNvPr>
          <p:cNvSpPr>
            <a:spLocks noGrp="1"/>
          </p:cNvSpPr>
          <p:nvPr>
            <p:ph type="body" sz="quarter" idx="10"/>
          </p:nvPr>
        </p:nvSpPr>
        <p:spPr>
          <a:xfrm>
            <a:off x="2408628" y="4802721"/>
            <a:ext cx="8259372" cy="382054"/>
          </a:xfrm>
        </p:spPr>
        <p:txBody>
          <a:bodyPr/>
          <a:lstStyle>
            <a:lvl1pPr>
              <a:defRPr i="1">
                <a:solidFill>
                  <a:schemeClr val="tx1">
                    <a:lumMod val="5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7" name="Picture 6">
            <a:extLst>
              <a:ext uri="{FF2B5EF4-FFF2-40B4-BE49-F238E27FC236}">
                <a16:creationId xmlns:a16="http://schemas.microsoft.com/office/drawing/2014/main" id="{731533AE-F199-4EE6-AFD2-3F09A42469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026" y="5964953"/>
            <a:ext cx="1960394" cy="583373"/>
          </a:xfrm>
          <a:prstGeom prst="rect">
            <a:avLst/>
          </a:prstGeom>
        </p:spPr>
      </p:pic>
      <p:pic>
        <p:nvPicPr>
          <p:cNvPr id="11" name="Picture 10">
            <a:extLst>
              <a:ext uri="{FF2B5EF4-FFF2-40B4-BE49-F238E27FC236}">
                <a16:creationId xmlns:a16="http://schemas.microsoft.com/office/drawing/2014/main" id="{680CCB15-A071-4650-9704-8A40A50F8F3D}"/>
              </a:ext>
            </a:extLst>
          </p:cNvPr>
          <p:cNvPicPr>
            <a:picLocks noChangeAspect="1"/>
          </p:cNvPicPr>
          <p:nvPr userDrawn="1"/>
        </p:nvPicPr>
        <p:blipFill>
          <a:blip r:embed="rId3"/>
          <a:stretch>
            <a:fillRect/>
          </a:stretch>
        </p:blipFill>
        <p:spPr>
          <a:xfrm>
            <a:off x="9814606" y="6127953"/>
            <a:ext cx="1845732" cy="257373"/>
          </a:xfrm>
          <a:prstGeom prst="rect">
            <a:avLst/>
          </a:prstGeom>
        </p:spPr>
      </p:pic>
    </p:spTree>
    <p:extLst>
      <p:ext uri="{BB962C8B-B14F-4D97-AF65-F5344CB8AC3E}">
        <p14:creationId xmlns:p14="http://schemas.microsoft.com/office/powerpoint/2010/main" val="2450057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with Description">
    <p:spTree>
      <p:nvGrpSpPr>
        <p:cNvPr id="1" name=""/>
        <p:cNvGrpSpPr/>
        <p:nvPr/>
      </p:nvGrpSpPr>
      <p:grpSpPr>
        <a:xfrm>
          <a:off x="0" y="0"/>
          <a:ext cx="0" cy="0"/>
          <a:chOff x="0" y="0"/>
          <a:chExt cx="0" cy="0"/>
        </a:xfrm>
      </p:grpSpPr>
      <p:sp>
        <p:nvSpPr>
          <p:cNvPr id="2" name="Title 1"/>
          <p:cNvSpPr>
            <a:spLocks noGrp="1"/>
          </p:cNvSpPr>
          <p:nvPr>
            <p:ph type="title"/>
          </p:nvPr>
        </p:nvSpPr>
        <p:spPr>
          <a:xfrm>
            <a:off x="431800" y="457199"/>
            <a:ext cx="4340225" cy="1600201"/>
          </a:xfrm>
        </p:spPr>
        <p:txBody>
          <a:bodyPr anchor="b"/>
          <a:lstStyle>
            <a:lvl1pPr>
              <a:defRPr sz="3200" b="1">
                <a:solidFill>
                  <a:schemeClr val="accent1"/>
                </a:solidFill>
                <a:latin typeface="+mn-lt"/>
              </a:defRPr>
            </a:lvl1pPr>
          </a:lstStyle>
          <a:p>
            <a:r>
              <a:rPr lang="en-US"/>
              <a:t>Click to edit Master title style</a:t>
            </a:r>
          </a:p>
        </p:txBody>
      </p:sp>
      <p:sp>
        <p:nvSpPr>
          <p:cNvPr id="4" name="Text Placeholder 3"/>
          <p:cNvSpPr>
            <a:spLocks noGrp="1"/>
          </p:cNvSpPr>
          <p:nvPr>
            <p:ph type="body" sz="half" idx="2"/>
          </p:nvPr>
        </p:nvSpPr>
        <p:spPr>
          <a:xfrm>
            <a:off x="431800" y="2057398"/>
            <a:ext cx="4340225" cy="3811590"/>
          </a:xfrm>
        </p:spPr>
        <p:txBody>
          <a:bodyPr/>
          <a:lstStyle>
            <a:lvl1pPr marL="285750" indent="-285750">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a:p>
        </p:txBody>
      </p:sp>
      <p:sp>
        <p:nvSpPr>
          <p:cNvPr id="8" name="Chart Placeholder 7">
            <a:extLst>
              <a:ext uri="{FF2B5EF4-FFF2-40B4-BE49-F238E27FC236}">
                <a16:creationId xmlns:a16="http://schemas.microsoft.com/office/drawing/2014/main" id="{669D88E3-A84B-4408-A8C6-4C378561C41D}"/>
              </a:ext>
            </a:extLst>
          </p:cNvPr>
          <p:cNvSpPr>
            <a:spLocks noGrp="1"/>
          </p:cNvSpPr>
          <p:nvPr>
            <p:ph type="chart" sz="quarter" idx="13" hasCustomPrompt="1"/>
          </p:nvPr>
        </p:nvSpPr>
        <p:spPr>
          <a:xfrm>
            <a:off x="5175250" y="2057398"/>
            <a:ext cx="6584950" cy="3811589"/>
          </a:xfrm>
          <a:solidFill>
            <a:schemeClr val="bg1">
              <a:lumMod val="95000"/>
            </a:schemeClr>
          </a:solidFill>
        </p:spPr>
        <p:txBody>
          <a:bodyPr anchor="ctr">
            <a:normAutofit/>
          </a:bodyPr>
          <a:lstStyle>
            <a:lvl1pPr algn="ctr">
              <a:defRPr sz="2800">
                <a:solidFill>
                  <a:srgbClr val="C00000"/>
                </a:solidFill>
              </a:defRPr>
            </a:lvl1pPr>
          </a:lstStyle>
          <a:p>
            <a:r>
              <a:rPr lang="en-US"/>
              <a:t>Click here to start making a chart</a:t>
            </a:r>
          </a:p>
        </p:txBody>
      </p:sp>
    </p:spTree>
    <p:extLst>
      <p:ext uri="{BB962C8B-B14F-4D97-AF65-F5344CB8AC3E}">
        <p14:creationId xmlns:p14="http://schemas.microsoft.com/office/powerpoint/2010/main" val="3128456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Char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a:p>
        </p:txBody>
      </p:sp>
      <p:sp>
        <p:nvSpPr>
          <p:cNvPr id="8" name="Chart Placeholder 7">
            <a:extLst>
              <a:ext uri="{FF2B5EF4-FFF2-40B4-BE49-F238E27FC236}">
                <a16:creationId xmlns:a16="http://schemas.microsoft.com/office/drawing/2014/main" id="{669D88E3-A84B-4408-A8C6-4C378561C41D}"/>
              </a:ext>
            </a:extLst>
          </p:cNvPr>
          <p:cNvSpPr>
            <a:spLocks noGrp="1"/>
          </p:cNvSpPr>
          <p:nvPr>
            <p:ph type="chart" sz="quarter" idx="13" hasCustomPrompt="1"/>
          </p:nvPr>
        </p:nvSpPr>
        <p:spPr>
          <a:xfrm>
            <a:off x="486383" y="642026"/>
            <a:ext cx="11176540" cy="5207505"/>
          </a:xfrm>
          <a:solidFill>
            <a:schemeClr val="bg1">
              <a:lumMod val="95000"/>
            </a:schemeClr>
          </a:solidFill>
        </p:spPr>
        <p:txBody>
          <a:bodyPr anchor="ctr">
            <a:normAutofit/>
          </a:bodyPr>
          <a:lstStyle>
            <a:lvl1pPr algn="ctr">
              <a:defRPr sz="2800">
                <a:solidFill>
                  <a:srgbClr val="C00000"/>
                </a:solidFill>
              </a:defRPr>
            </a:lvl1pPr>
          </a:lstStyle>
          <a:p>
            <a:r>
              <a:rPr lang="en-US"/>
              <a:t>Click here to start making a chart</a:t>
            </a:r>
          </a:p>
        </p:txBody>
      </p:sp>
    </p:spTree>
    <p:extLst>
      <p:ext uri="{BB962C8B-B14F-4D97-AF65-F5344CB8AC3E}">
        <p14:creationId xmlns:p14="http://schemas.microsoft.com/office/powerpoint/2010/main" val="648456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p:nvPr>
        </p:nvSpPr>
        <p:spPr>
          <a:xfrm>
            <a:off x="2919489" y="1370159"/>
            <a:ext cx="8706563" cy="678840"/>
          </a:xfrm>
        </p:spPr>
        <p:txBody>
          <a:bodyPr anchor="b"/>
          <a:lstStyle>
            <a:lvl1pPr>
              <a:defRPr sz="3200">
                <a:solidFill>
                  <a:schemeClr val="accent1"/>
                </a:solidFill>
                <a:latin typeface="+mn-lt"/>
              </a:defRPr>
            </a:lvl1pPr>
          </a:lstStyle>
          <a:p>
            <a:r>
              <a:rPr lang="en-US"/>
              <a:t>Click to edit Master title style</a:t>
            </a:r>
          </a:p>
        </p:txBody>
      </p:sp>
      <p:sp>
        <p:nvSpPr>
          <p:cNvPr id="3" name="Picture Placeholder 2"/>
          <p:cNvSpPr>
            <a:spLocks noGrp="1" noChangeAspect="1"/>
          </p:cNvSpPr>
          <p:nvPr>
            <p:ph type="pic" idx="1"/>
          </p:nvPr>
        </p:nvSpPr>
        <p:spPr>
          <a:xfrm>
            <a:off x="835695" y="1370159"/>
            <a:ext cx="2015181" cy="1873245"/>
          </a:xfrm>
          <a:solidFill>
            <a:schemeClr val="bg1">
              <a:lumMod val="95000"/>
            </a:schemeClr>
          </a:solidFill>
        </p:spPr>
        <p:txBody>
          <a:bodyPr anchor="ctr">
            <a:normAutofit/>
          </a:bodyPr>
          <a:lstStyle>
            <a:lvl1pPr marL="0" indent="0" algn="ctr">
              <a:buNone/>
              <a:defRPr sz="2800">
                <a:solidFill>
                  <a:srgbClr val="C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919489" y="2175017"/>
            <a:ext cx="8706563" cy="10683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a:p>
        </p:txBody>
      </p:sp>
      <p:sp>
        <p:nvSpPr>
          <p:cNvPr id="9" name="Picture Placeholder 2">
            <a:extLst>
              <a:ext uri="{FF2B5EF4-FFF2-40B4-BE49-F238E27FC236}">
                <a16:creationId xmlns:a16="http://schemas.microsoft.com/office/drawing/2014/main" id="{74C0DA23-3C51-470E-A2A2-2CD8738418CA}"/>
              </a:ext>
            </a:extLst>
          </p:cNvPr>
          <p:cNvSpPr>
            <a:spLocks noGrp="1" noChangeAspect="1"/>
          </p:cNvSpPr>
          <p:nvPr>
            <p:ph type="pic" idx="13"/>
          </p:nvPr>
        </p:nvSpPr>
        <p:spPr>
          <a:xfrm>
            <a:off x="835695" y="3588065"/>
            <a:ext cx="2015181" cy="1873245"/>
          </a:xfrm>
          <a:solidFill>
            <a:schemeClr val="bg1">
              <a:lumMod val="95000"/>
            </a:schemeClr>
          </a:solidFill>
        </p:spPr>
        <p:txBody>
          <a:bodyPr anchor="ctr">
            <a:normAutofit/>
          </a:bodyPr>
          <a:lstStyle>
            <a:lvl1pPr marL="0" indent="0" algn="ctr">
              <a:buNone/>
              <a:defRPr sz="2800">
                <a:solidFill>
                  <a:srgbClr val="C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Text Placeholder 3">
            <a:extLst>
              <a:ext uri="{FF2B5EF4-FFF2-40B4-BE49-F238E27FC236}">
                <a16:creationId xmlns:a16="http://schemas.microsoft.com/office/drawing/2014/main" id="{B38BCF90-8107-4D0E-9869-19CA118AB8C6}"/>
              </a:ext>
            </a:extLst>
          </p:cNvPr>
          <p:cNvSpPr>
            <a:spLocks noGrp="1"/>
          </p:cNvSpPr>
          <p:nvPr>
            <p:ph type="body" sz="half" idx="14"/>
          </p:nvPr>
        </p:nvSpPr>
        <p:spPr>
          <a:xfrm>
            <a:off x="2919489" y="4392923"/>
            <a:ext cx="8706563" cy="10683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ext Placeholder 12">
            <a:extLst>
              <a:ext uri="{FF2B5EF4-FFF2-40B4-BE49-F238E27FC236}">
                <a16:creationId xmlns:a16="http://schemas.microsoft.com/office/drawing/2014/main" id="{99062B09-44D3-477D-8C67-D2A529E5978D}"/>
              </a:ext>
            </a:extLst>
          </p:cNvPr>
          <p:cNvSpPr>
            <a:spLocks noGrp="1"/>
          </p:cNvSpPr>
          <p:nvPr>
            <p:ph type="body" sz="quarter" idx="15"/>
          </p:nvPr>
        </p:nvSpPr>
        <p:spPr>
          <a:xfrm>
            <a:off x="2919489" y="3587039"/>
            <a:ext cx="8706563" cy="679450"/>
          </a:xfrm>
        </p:spPr>
        <p:txBody>
          <a:bodyPr/>
          <a:lstStyle>
            <a:lvl1pPr algn="l" defTabSz="914400" rtl="0" eaLnBrk="1" latinLnBrk="0" hangingPunct="1">
              <a:lnSpc>
                <a:spcPct val="90000"/>
              </a:lnSpc>
              <a:spcBef>
                <a:spcPct val="0"/>
              </a:spcBef>
              <a:buNone/>
              <a:defRPr lang="en-US" sz="3200" b="1" kern="1200" dirty="0" smtClean="0">
                <a:solidFill>
                  <a:schemeClr val="accent1"/>
                </a:solidFill>
                <a:latin typeface="+mn-lt"/>
                <a:ea typeface="+mj-ea"/>
                <a:cs typeface="+mj-cs"/>
              </a:defRPr>
            </a:lvl1pPr>
            <a:lvl2pPr marL="457200" indent="0" algn="l" defTabSz="914400" rtl="0" eaLnBrk="1" latinLnBrk="0" hangingPunct="1">
              <a:lnSpc>
                <a:spcPct val="90000"/>
              </a:lnSpc>
              <a:spcBef>
                <a:spcPct val="0"/>
              </a:spcBef>
              <a:buNone/>
              <a:defRPr lang="en-US" sz="3200" b="1" kern="1200" dirty="0" smtClean="0">
                <a:solidFill>
                  <a:schemeClr val="accent1"/>
                </a:solidFill>
                <a:latin typeface="+mn-lt"/>
                <a:ea typeface="+mj-ea"/>
                <a:cs typeface="+mj-cs"/>
              </a:defRPr>
            </a:lvl2pPr>
          </a:lstStyle>
          <a:p>
            <a:pPr lvl="0"/>
            <a:r>
              <a:rPr lang="en-US"/>
              <a:t>Click to edit Master text styles</a:t>
            </a:r>
          </a:p>
        </p:txBody>
      </p:sp>
    </p:spTree>
    <p:extLst>
      <p:ext uri="{BB962C8B-B14F-4D97-AF65-F5344CB8AC3E}">
        <p14:creationId xmlns:p14="http://schemas.microsoft.com/office/powerpoint/2010/main" val="2730341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nd P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B5256F-4B16-4DE8-BA64-7D8911B5CF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3796" y="2254320"/>
            <a:ext cx="4373988" cy="1301609"/>
          </a:xfrm>
          <a:prstGeom prst="rect">
            <a:avLst/>
          </a:prstGeom>
        </p:spPr>
      </p:pic>
      <p:pic>
        <p:nvPicPr>
          <p:cNvPr id="6" name="Picture 5">
            <a:extLst>
              <a:ext uri="{FF2B5EF4-FFF2-40B4-BE49-F238E27FC236}">
                <a16:creationId xmlns:a16="http://schemas.microsoft.com/office/drawing/2014/main" id="{336A0612-0F36-436E-9240-9FA63EDA29E5}"/>
              </a:ext>
            </a:extLst>
          </p:cNvPr>
          <p:cNvPicPr>
            <a:picLocks noChangeAspect="1"/>
          </p:cNvPicPr>
          <p:nvPr userDrawn="1"/>
        </p:nvPicPr>
        <p:blipFill>
          <a:blip r:embed="rId3"/>
          <a:stretch>
            <a:fillRect/>
          </a:stretch>
        </p:blipFill>
        <p:spPr>
          <a:xfrm>
            <a:off x="4962525" y="4746036"/>
            <a:ext cx="2266950" cy="316108"/>
          </a:xfrm>
          <a:prstGeom prst="rect">
            <a:avLst/>
          </a:prstGeom>
        </p:spPr>
      </p:pic>
    </p:spTree>
    <p:extLst>
      <p:ext uri="{BB962C8B-B14F-4D97-AF65-F5344CB8AC3E}">
        <p14:creationId xmlns:p14="http://schemas.microsoft.com/office/powerpoint/2010/main" val="2829162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Larg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9693" y="457199"/>
            <a:ext cx="4372334" cy="1600185"/>
          </a:xfrm>
        </p:spPr>
        <p:txBody>
          <a:bodyPr anchor="b">
            <a:normAutofit/>
          </a:bodyPr>
          <a:lstStyle>
            <a:lvl1pPr>
              <a:defRPr lang="en-US" dirty="0"/>
            </a:lvl1pPr>
          </a:lstStyle>
          <a:p>
            <a:r>
              <a:rPr lang="en-US"/>
              <a:t>Text here</a:t>
            </a:r>
          </a:p>
        </p:txBody>
      </p:sp>
      <p:sp>
        <p:nvSpPr>
          <p:cNvPr id="4" name="Text Placeholder 3"/>
          <p:cNvSpPr>
            <a:spLocks noGrp="1"/>
          </p:cNvSpPr>
          <p:nvPr>
            <p:ph type="body" sz="half" idx="2"/>
          </p:nvPr>
        </p:nvSpPr>
        <p:spPr>
          <a:xfrm>
            <a:off x="399692" y="2057400"/>
            <a:ext cx="4372334" cy="3811588"/>
          </a:xfrm>
        </p:spPr>
        <p:txBody>
          <a:bodyPr/>
          <a:lstStyle>
            <a:lvl1pPr marL="285750" indent="-285750">
              <a:buFont typeface="Arial" panose="020B0604020202020204" pitchFamily="34" charset="0"/>
              <a:buChar char="•"/>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a:p>
        </p:txBody>
      </p:sp>
      <p:sp>
        <p:nvSpPr>
          <p:cNvPr id="3" name="Picture Placeholder 2"/>
          <p:cNvSpPr>
            <a:spLocks noGrp="1" noChangeAspect="1"/>
          </p:cNvSpPr>
          <p:nvPr>
            <p:ph type="pic" idx="1"/>
          </p:nvPr>
        </p:nvSpPr>
        <p:spPr>
          <a:xfrm>
            <a:off x="5183188" y="531551"/>
            <a:ext cx="6609120" cy="5337438"/>
          </a:xfrm>
          <a:solidFill>
            <a:schemeClr val="bg1">
              <a:lumMod val="95000"/>
            </a:schemeClr>
          </a:solidFill>
        </p:spPr>
        <p:txBody>
          <a:bodyPr anchor="ctr">
            <a:normAutofit/>
          </a:bodyPr>
          <a:lstStyle>
            <a:lvl1pPr marL="0" indent="0" algn="ctr">
              <a:buNone/>
              <a:defRPr sz="2800">
                <a:solidFill>
                  <a:srgbClr val="C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Box 12">
            <a:extLst>
              <a:ext uri="{FF2B5EF4-FFF2-40B4-BE49-F238E27FC236}">
                <a16:creationId xmlns:a16="http://schemas.microsoft.com/office/drawing/2014/main" id="{0B376039-793F-465F-912D-18BD4C48AB31}"/>
              </a:ext>
            </a:extLst>
          </p:cNvPr>
          <p:cNvSpPr txBox="1"/>
          <p:nvPr userDrawn="1"/>
        </p:nvSpPr>
        <p:spPr>
          <a:xfrm>
            <a:off x="381725" y="6449232"/>
            <a:ext cx="3534667" cy="253917"/>
          </a:xfrm>
          <a:prstGeom prst="rect">
            <a:avLst/>
          </a:prstGeom>
          <a:noFill/>
        </p:spPr>
        <p:txBody>
          <a:bodyPr wrap="square" rtlCol="0">
            <a:spAutoFit/>
          </a:bodyPr>
          <a:lstStyle/>
          <a:p>
            <a:r>
              <a:rPr lang="en-US" sz="1000" spc="50">
                <a:solidFill>
                  <a:schemeClr val="bg2">
                    <a:lumMod val="75000"/>
                  </a:schemeClr>
                </a:solidFill>
                <a:latin typeface="Arial" panose="020B0604020202020204" pitchFamily="34" charset="0"/>
                <a:cs typeface="Arial" panose="020B0604020202020204" pitchFamily="34" charset="0"/>
              </a:rPr>
              <a:t>www.publicconsultinggroup.com</a:t>
            </a:r>
            <a:endParaRPr lang="en-US" sz="1000" b="1" spc="50">
              <a:solidFill>
                <a:schemeClr val="bg2">
                  <a:lumMod val="75000"/>
                </a:schemeClr>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24F49915-C066-4EBD-822F-B45E0A565597}"/>
              </a:ext>
            </a:extLst>
          </p:cNvPr>
          <p:cNvCxnSpPr>
            <a:cxnSpLocks/>
            <a:endCxn id="15" idx="1"/>
          </p:cNvCxnSpPr>
          <p:nvPr userDrawn="1"/>
        </p:nvCxnSpPr>
        <p:spPr>
          <a:xfrm>
            <a:off x="381725" y="6377491"/>
            <a:ext cx="10286275"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01E6A17-2325-46E1-9716-F8FA681197CF}"/>
              </a:ext>
            </a:extLst>
          </p:cNvPr>
          <p:cNvCxnSpPr>
            <a:cxnSpLocks/>
            <a:stCxn id="15" idx="3"/>
          </p:cNvCxnSpPr>
          <p:nvPr userDrawn="1"/>
        </p:nvCxnSpPr>
        <p:spPr>
          <a:xfrm>
            <a:off x="11294074" y="6377491"/>
            <a:ext cx="465793" cy="0"/>
          </a:xfrm>
          <a:prstGeom prst="line">
            <a:avLst/>
          </a:prstGeom>
          <a:ln>
            <a:solidFill>
              <a:schemeClr val="bg2">
                <a:lumMod val="85000"/>
              </a:schemeClr>
            </a:solidFill>
          </a:ln>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D26CC2A4-7DFE-4D87-8822-5EC4B74FB565}"/>
              </a:ext>
            </a:extLst>
          </p:cNvPr>
          <p:cNvPicPr>
            <a:picLocks noChangeAspect="1"/>
          </p:cNvPicPr>
          <p:nvPr userDrawn="1"/>
        </p:nvPicPr>
        <p:blipFill>
          <a:blip r:embed="rId2">
            <a:alphaModFix amt="85000"/>
          </a:blip>
          <a:stretch>
            <a:fillRect/>
          </a:stretch>
        </p:blipFill>
        <p:spPr>
          <a:xfrm>
            <a:off x="10668000" y="6064454"/>
            <a:ext cx="626074" cy="626074"/>
          </a:xfrm>
          <a:prstGeom prst="rect">
            <a:avLst/>
          </a:prstGeom>
          <a:ln w="76200">
            <a:solidFill>
              <a:srgbClr val="FFFFFF"/>
            </a:solidFill>
          </a:ln>
        </p:spPr>
      </p:pic>
    </p:spTree>
    <p:extLst>
      <p:ext uri="{BB962C8B-B14F-4D97-AF65-F5344CB8AC3E}">
        <p14:creationId xmlns:p14="http://schemas.microsoft.com/office/powerpoint/2010/main" val="980553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9691" y="365125"/>
            <a:ext cx="11392617" cy="1325563"/>
          </a:xfrm>
        </p:spPr>
        <p:txBody>
          <a:bodyPr/>
          <a:lstStyle>
            <a:lvl1pPr>
              <a:defRPr b="1">
                <a:latin typeface="+mn-lt"/>
              </a:defRPr>
            </a:lvl1pPr>
          </a:lstStyle>
          <a:p>
            <a:r>
              <a:rPr lang="en-US"/>
              <a:t>Click to edit Master title style</a:t>
            </a:r>
          </a:p>
        </p:txBody>
      </p:sp>
      <p:sp>
        <p:nvSpPr>
          <p:cNvPr id="3" name="Content Placeholder 2"/>
          <p:cNvSpPr>
            <a:spLocks noGrp="1"/>
          </p:cNvSpPr>
          <p:nvPr>
            <p:ph idx="1"/>
          </p:nvPr>
        </p:nvSpPr>
        <p:spPr>
          <a:xfrm>
            <a:off x="399691" y="1825625"/>
            <a:ext cx="11392617"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142091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9693" y="365125"/>
            <a:ext cx="11392616" cy="1325563"/>
          </a:xfrm>
        </p:spPr>
        <p:txBody>
          <a:bodyPr vert="horz" lIns="91440" tIns="45720" rIns="91440" bIns="45720" rtlCol="0" anchor="ctr">
            <a:normAutofit/>
          </a:bodyPr>
          <a:lstStyle>
            <a:lvl1pPr>
              <a:defRPr lang="en-US" b="1" dirty="0">
                <a:latin typeface="+mn-lt"/>
              </a:defRPr>
            </a:lvl1pPr>
          </a:lstStyle>
          <a:p>
            <a:pPr lvl="0"/>
            <a:r>
              <a:rPr lang="en-US"/>
              <a:t>Click to edit Master title style</a:t>
            </a:r>
          </a:p>
        </p:txBody>
      </p:sp>
      <p:sp>
        <p:nvSpPr>
          <p:cNvPr id="3" name="Content Placeholder 2"/>
          <p:cNvSpPr>
            <a:spLocks noGrp="1"/>
          </p:cNvSpPr>
          <p:nvPr>
            <p:ph sz="half" idx="1"/>
          </p:nvPr>
        </p:nvSpPr>
        <p:spPr>
          <a:xfrm>
            <a:off x="399693" y="1825625"/>
            <a:ext cx="5620107"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620105"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1378241" y="6393628"/>
            <a:ext cx="381625" cy="365125"/>
          </a:xfrm>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1892427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sp>
        <p:nvSpPr>
          <p:cNvPr id="2" name="Title 1"/>
          <p:cNvSpPr>
            <a:spLocks noGrp="1"/>
          </p:cNvSpPr>
          <p:nvPr>
            <p:ph type="title"/>
          </p:nvPr>
        </p:nvSpPr>
        <p:spPr>
          <a:xfrm>
            <a:off x="399693" y="365125"/>
            <a:ext cx="11392616" cy="1325563"/>
          </a:xfrm>
        </p:spPr>
        <p:txBody>
          <a:bodyPr vert="horz" lIns="91440" tIns="45720" rIns="91440" bIns="45720" rtlCol="0" anchor="ctr">
            <a:normAutofit/>
          </a:bodyPr>
          <a:lstStyle>
            <a:lvl1pPr>
              <a:defRPr lang="en-US" b="1" dirty="0">
                <a:latin typeface="+mn-lt"/>
              </a:defRPr>
            </a:lvl1pPr>
          </a:lstStyle>
          <a:p>
            <a:pPr lvl="0"/>
            <a:r>
              <a:rPr lang="en-US"/>
              <a:t>Click to edit Master title style</a:t>
            </a:r>
          </a:p>
        </p:txBody>
      </p:sp>
      <p:sp>
        <p:nvSpPr>
          <p:cNvPr id="3" name="Content Placeholder 2"/>
          <p:cNvSpPr>
            <a:spLocks noGrp="1"/>
          </p:cNvSpPr>
          <p:nvPr>
            <p:ph sz="half" idx="1"/>
          </p:nvPr>
        </p:nvSpPr>
        <p:spPr>
          <a:xfrm>
            <a:off x="399693" y="1812511"/>
            <a:ext cx="6017436" cy="4351338"/>
          </a:xfrm>
        </p:spPr>
        <p:txBody>
          <a:bodyPr>
            <a:normAutofit/>
          </a:bodyPr>
          <a:lstStyle>
            <a:lvl1pPr marL="285750" indent="-285750">
              <a:buFont typeface="Arial" panose="020B0604020202020204" pitchFamily="34" charset="0"/>
              <a:buChar cha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1378241" y="6393628"/>
            <a:ext cx="381625" cy="365125"/>
          </a:xfrm>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3540976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9692" y="365125"/>
            <a:ext cx="10955696" cy="1325563"/>
          </a:xfrm>
        </p:spPr>
        <p:txBody>
          <a:bodyPr/>
          <a:lstStyle>
            <a:lvl1pPr>
              <a:defRPr lang="en-US" sz="4400" b="1" kern="1200" dirty="0" smtClean="0">
                <a:solidFill>
                  <a:schemeClr val="accent1"/>
                </a:solidFill>
                <a:latin typeface="+mn-lt"/>
                <a:ea typeface="+mj-ea"/>
                <a:cs typeface="+mj-cs"/>
              </a:defRPr>
            </a:lvl1pPr>
          </a:lstStyle>
          <a:p>
            <a:r>
              <a:rPr lang="en-US"/>
              <a:t>Click to edit Master title style</a:t>
            </a:r>
          </a:p>
        </p:txBody>
      </p:sp>
      <p:sp>
        <p:nvSpPr>
          <p:cNvPr id="3" name="Text Placeholder 2"/>
          <p:cNvSpPr>
            <a:spLocks noGrp="1"/>
          </p:cNvSpPr>
          <p:nvPr>
            <p:ph type="body" idx="1"/>
          </p:nvPr>
        </p:nvSpPr>
        <p:spPr>
          <a:xfrm>
            <a:off x="399692"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9692" y="2505075"/>
            <a:ext cx="5157787" cy="368458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04273" y="1681163"/>
            <a:ext cx="527396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04273" y="2505075"/>
            <a:ext cx="5273968" cy="368458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1928806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9691" y="365125"/>
            <a:ext cx="11392617" cy="1325563"/>
          </a:xfrm>
        </p:spPr>
        <p:txBody>
          <a:bodyPr/>
          <a:lstStyle>
            <a:lvl1pPr>
              <a:defRPr lang="en-US" sz="4400" b="1" kern="1200" dirty="0" smtClean="0">
                <a:solidFill>
                  <a:schemeClr val="accent1"/>
                </a:solidFill>
                <a:latin typeface="+mn-lt"/>
                <a:ea typeface="+mj-ea"/>
                <a:cs typeface="+mj-cs"/>
              </a:defRPr>
            </a:lvl1p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3706725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0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7CF866-7D2C-48EB-83B5-06ACC41492F4}"/>
              </a:ext>
            </a:extLst>
          </p:cNvPr>
          <p:cNvSpPr/>
          <p:nvPr userDrawn="1"/>
        </p:nvSpPr>
        <p:spPr>
          <a:xfrm>
            <a:off x="-68094" y="-1"/>
            <a:ext cx="12260094" cy="6926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normAutofit/>
          </a:bodyPr>
          <a:lstStyle>
            <a:lvl1pPr>
              <a:defRPr sz="4400">
                <a:solidFill>
                  <a:schemeClr val="accent3"/>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61389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2309" y="365125"/>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62309"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789653" y="166426"/>
            <a:ext cx="4002655" cy="365125"/>
          </a:xfrm>
          <a:prstGeom prst="rect">
            <a:avLst/>
          </a:prstGeom>
        </p:spPr>
        <p:txBody>
          <a:bodyPr vert="horz" lIns="91440" tIns="45720" rIns="91440" bIns="45720" rtlCol="0" anchor="ctr"/>
          <a:lstStyle>
            <a:lvl1pPr algn="r">
              <a:defRPr lang="en-US" sz="1000" kern="1200" spc="50" dirty="0">
                <a:solidFill>
                  <a:schemeClr val="bg2">
                    <a:lumMod val="75000"/>
                  </a:schemeClr>
                </a:solidFill>
                <a:latin typeface="Arial" panose="020B0604020202020204" pitchFamily="34" charset="0"/>
                <a:ea typeface="+mn-ea"/>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1378241" y="6393628"/>
            <a:ext cx="381625" cy="365125"/>
          </a:xfrm>
          <a:prstGeom prst="rect">
            <a:avLst/>
          </a:prstGeom>
        </p:spPr>
        <p:txBody>
          <a:bodyPr vert="horz" lIns="91440" tIns="45720" rIns="91440" bIns="45720" rtlCol="0" anchor="ctr"/>
          <a:lstStyle>
            <a:lvl1pPr algn="r">
              <a:defRPr lang="en-US" sz="1000" kern="1200" spc="50" smtClean="0">
                <a:solidFill>
                  <a:schemeClr val="bg2">
                    <a:lumMod val="75000"/>
                  </a:schemeClr>
                </a:solidFill>
                <a:latin typeface="Arial" panose="020B0604020202020204" pitchFamily="34" charset="0"/>
                <a:ea typeface="+mn-ea"/>
                <a:cs typeface="Arial" panose="020B0604020202020204" pitchFamily="34" charset="0"/>
              </a:defRPr>
            </a:lvl1pPr>
          </a:lstStyle>
          <a:p>
            <a:fld id="{899FFD16-B25A-457E-9C72-CDC3BAF3ACB3}" type="slidenum">
              <a:rPr lang="en-US" smtClean="0"/>
              <a:pPr/>
              <a:t>‹#›</a:t>
            </a:fld>
            <a:endParaRPr lang="en-US"/>
          </a:p>
        </p:txBody>
      </p:sp>
      <p:sp>
        <p:nvSpPr>
          <p:cNvPr id="7" name="TextBox 6">
            <a:extLst>
              <a:ext uri="{FF2B5EF4-FFF2-40B4-BE49-F238E27FC236}">
                <a16:creationId xmlns:a16="http://schemas.microsoft.com/office/drawing/2014/main" id="{F4652DAF-A6BA-4721-915C-0A184846B842}"/>
              </a:ext>
            </a:extLst>
          </p:cNvPr>
          <p:cNvSpPr txBox="1"/>
          <p:nvPr userDrawn="1"/>
        </p:nvSpPr>
        <p:spPr>
          <a:xfrm>
            <a:off x="381725" y="6449232"/>
            <a:ext cx="3534667" cy="253917"/>
          </a:xfrm>
          <a:prstGeom prst="rect">
            <a:avLst/>
          </a:prstGeom>
          <a:noFill/>
        </p:spPr>
        <p:txBody>
          <a:bodyPr wrap="square" rtlCol="0">
            <a:spAutoFit/>
          </a:bodyPr>
          <a:lstStyle/>
          <a:p>
            <a:r>
              <a:rPr lang="en-US" sz="1000" spc="50">
                <a:solidFill>
                  <a:schemeClr val="bg2">
                    <a:lumMod val="75000"/>
                  </a:schemeClr>
                </a:solidFill>
                <a:latin typeface="Arial" panose="020B0604020202020204" pitchFamily="34" charset="0"/>
                <a:cs typeface="Arial" panose="020B0604020202020204" pitchFamily="34" charset="0"/>
              </a:rPr>
              <a:t>www.publicconsultinggroup.com</a:t>
            </a:r>
            <a:endParaRPr lang="en-US" sz="1000" b="1" spc="50">
              <a:solidFill>
                <a:schemeClr val="bg2">
                  <a:lumMod val="75000"/>
                </a:schemeClr>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3F3BCFD-40FF-4E65-ABE1-3C18AF37411E}"/>
              </a:ext>
            </a:extLst>
          </p:cNvPr>
          <p:cNvCxnSpPr>
            <a:cxnSpLocks/>
            <a:endCxn id="10" idx="1"/>
          </p:cNvCxnSpPr>
          <p:nvPr userDrawn="1"/>
        </p:nvCxnSpPr>
        <p:spPr>
          <a:xfrm>
            <a:off x="381725" y="6377491"/>
            <a:ext cx="10286275"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C0D13EF-4F16-4731-9E99-FA58B10DDFB2}"/>
              </a:ext>
            </a:extLst>
          </p:cNvPr>
          <p:cNvCxnSpPr>
            <a:cxnSpLocks/>
            <a:stCxn id="10" idx="3"/>
          </p:cNvCxnSpPr>
          <p:nvPr userDrawn="1"/>
        </p:nvCxnSpPr>
        <p:spPr>
          <a:xfrm>
            <a:off x="11294074" y="6377491"/>
            <a:ext cx="465793" cy="0"/>
          </a:xfrm>
          <a:prstGeom prst="line">
            <a:avLst/>
          </a:prstGeom>
          <a:ln>
            <a:solidFill>
              <a:schemeClr val="bg2">
                <a:lumMod val="85000"/>
              </a:schemeClr>
            </a:solidFill>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FDA4A795-A99D-453D-8579-B45AD3C0F02E}"/>
              </a:ext>
            </a:extLst>
          </p:cNvPr>
          <p:cNvPicPr>
            <a:picLocks noChangeAspect="1"/>
          </p:cNvPicPr>
          <p:nvPr userDrawn="1"/>
        </p:nvPicPr>
        <p:blipFill>
          <a:blip r:embed="rId25">
            <a:alphaModFix amt="85000"/>
          </a:blip>
          <a:stretch>
            <a:fillRect/>
          </a:stretch>
        </p:blipFill>
        <p:spPr>
          <a:xfrm>
            <a:off x="10668000" y="6064454"/>
            <a:ext cx="626074" cy="626074"/>
          </a:xfrm>
          <a:prstGeom prst="rect">
            <a:avLst/>
          </a:prstGeom>
          <a:ln w="76200">
            <a:solidFill>
              <a:srgbClr val="FFFFFF"/>
            </a:solidFill>
          </a:ln>
        </p:spPr>
      </p:pic>
    </p:spTree>
    <p:extLst>
      <p:ext uri="{BB962C8B-B14F-4D97-AF65-F5344CB8AC3E}">
        <p14:creationId xmlns:p14="http://schemas.microsoft.com/office/powerpoint/2010/main" val="3924359012"/>
      </p:ext>
    </p:extLst>
  </p:cSld>
  <p:clrMap bg1="lt1" tx1="dk1" bg2="lt2" tx2="dk2" accent1="accent1" accent2="accent2" accent3="accent3" accent4="accent4" accent5="accent5" accent6="accent6" hlink="hlink" folHlink="folHlink"/>
  <p:sldLayoutIdLst>
    <p:sldLayoutId id="2147483881" r:id="rId1"/>
    <p:sldLayoutId id="2147483870" r:id="rId2"/>
    <p:sldLayoutId id="2147483891" r:id="rId3"/>
    <p:sldLayoutId id="2147483871" r:id="rId4"/>
    <p:sldLayoutId id="2147483873" r:id="rId5"/>
    <p:sldLayoutId id="2147483897" r:id="rId6"/>
    <p:sldLayoutId id="2147483874" r:id="rId7"/>
    <p:sldLayoutId id="2147483875" r:id="rId8"/>
    <p:sldLayoutId id="2147483884" r:id="rId9"/>
    <p:sldLayoutId id="2147483885" r:id="rId10"/>
    <p:sldLayoutId id="2147483872" r:id="rId11"/>
    <p:sldLayoutId id="2147483895" r:id="rId12"/>
    <p:sldLayoutId id="2147483896" r:id="rId13"/>
    <p:sldLayoutId id="2147483889" r:id="rId14"/>
    <p:sldLayoutId id="2147483890" r:id="rId15"/>
    <p:sldLayoutId id="2147483892" r:id="rId16"/>
    <p:sldLayoutId id="2147483876" r:id="rId17"/>
    <p:sldLayoutId id="2147483877" r:id="rId18"/>
    <p:sldLayoutId id="2147483878" r:id="rId19"/>
    <p:sldLayoutId id="2147483887" r:id="rId20"/>
    <p:sldLayoutId id="2147483888" r:id="rId21"/>
    <p:sldLayoutId id="2147483886" r:id="rId22"/>
    <p:sldLayoutId id="2147483883" r:id="rId23"/>
  </p:sldLayoutIdLst>
  <p:hf sldNum="0" hdr="0" ftr="0" dt="0"/>
  <p:txStyles>
    <p:title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acf.hhs.gov/sites/default/files/cb/nytd_data_brief_7.pdf"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 Id="rId4" Type="http://schemas.openxmlformats.org/officeDocument/2006/relationships/hyperlink" Target="https://www.acf.hhs.gov/sites/default/files/cb/nytd_data_brief_7.pdf" TargetMode="Externa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acf.hhs.gov/sites/default/files/cb/nytd_data_brief_7.pdf" TargetMode="Externa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acf.hhs.gov/sites/default/files/cb/nytd_data_brief_7.pdf" TargetMode="Externa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www.acf.hhs.gov/sites/default/files/cb/nytd_data_brief_7.pdf" TargetMode="Externa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mailto:support@getnytdpa.org" TargetMode="External"/><Relationship Id="rId2" Type="http://schemas.openxmlformats.org/officeDocument/2006/relationships/hyperlink" Target="mailto:support@getnytd.org"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612B6-D43C-4185-B89C-094B6CE8BD86}"/>
              </a:ext>
            </a:extLst>
          </p:cNvPr>
          <p:cNvSpPr>
            <a:spLocks noGrp="1"/>
          </p:cNvSpPr>
          <p:nvPr>
            <p:ph type="ctrTitle"/>
          </p:nvPr>
        </p:nvSpPr>
        <p:spPr/>
        <p:txBody>
          <a:bodyPr/>
          <a:lstStyle/>
          <a:p>
            <a:r>
              <a:rPr lang="en-US" sz="4800"/>
              <a:t>National Youth in Transition Database (NYTD)</a:t>
            </a:r>
          </a:p>
        </p:txBody>
      </p:sp>
    </p:spTree>
    <p:extLst>
      <p:ext uri="{BB962C8B-B14F-4D97-AF65-F5344CB8AC3E}">
        <p14:creationId xmlns:p14="http://schemas.microsoft.com/office/powerpoint/2010/main" val="3862159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9B745B-57FD-43CD-862D-A50ECEE35E56}"/>
              </a:ext>
            </a:extLst>
          </p:cNvPr>
          <p:cNvSpPr>
            <a:spLocks noGrp="1"/>
          </p:cNvSpPr>
          <p:nvPr>
            <p:ph type="title"/>
          </p:nvPr>
        </p:nvSpPr>
        <p:spPr>
          <a:xfrm>
            <a:off x="399691" y="365125"/>
            <a:ext cx="11392617" cy="1015619"/>
          </a:xfrm>
        </p:spPr>
        <p:txBody>
          <a:bodyPr>
            <a:normAutofit fontScale="90000"/>
          </a:bodyPr>
          <a:lstStyle/>
          <a:p>
            <a:r>
              <a:rPr lang="en-US"/>
              <a:t>Youth Surveys - Follow-Up</a:t>
            </a:r>
            <a:br>
              <a:rPr lang="en-US"/>
            </a:br>
            <a:r>
              <a:rPr lang="en-US"/>
              <a:t>(</a:t>
            </a:r>
            <a:r>
              <a:rPr lang="en-US">
                <a:solidFill>
                  <a:srgbClr val="FF0000"/>
                </a:solidFill>
              </a:rPr>
              <a:t>PCG is Responsible</a:t>
            </a:r>
            <a:r>
              <a:rPr lang="en-US"/>
              <a:t>)</a:t>
            </a:r>
          </a:p>
        </p:txBody>
      </p:sp>
      <p:sp>
        <p:nvSpPr>
          <p:cNvPr id="5" name="Content Placeholder 4">
            <a:extLst>
              <a:ext uri="{FF2B5EF4-FFF2-40B4-BE49-F238E27FC236}">
                <a16:creationId xmlns:a16="http://schemas.microsoft.com/office/drawing/2014/main" id="{4D8AAFE2-1012-4030-8D7B-AA3FF601E0CA}"/>
              </a:ext>
            </a:extLst>
          </p:cNvPr>
          <p:cNvSpPr>
            <a:spLocks noGrp="1"/>
          </p:cNvSpPr>
          <p:nvPr>
            <p:ph idx="1"/>
          </p:nvPr>
        </p:nvSpPr>
        <p:spPr>
          <a:xfrm>
            <a:off x="660017" y="1690688"/>
            <a:ext cx="4697412" cy="4190609"/>
          </a:xfrm>
        </p:spPr>
        <p:txBody>
          <a:bodyPr>
            <a:normAutofit lnSpcReduction="10000"/>
          </a:bodyPr>
          <a:lstStyle/>
          <a:p>
            <a:pPr marL="285750" indent="-285750">
              <a:buFont typeface="Arial" panose="020B0604020202020204" pitchFamily="34" charset="0"/>
              <a:buChar char="•"/>
            </a:pPr>
            <a:r>
              <a:rPr lang="en-US"/>
              <a:t>Follow-Up surveys are administered </a:t>
            </a:r>
            <a:r>
              <a:rPr lang="en-US" b="1">
                <a:solidFill>
                  <a:srgbClr val="002060"/>
                </a:solidFill>
              </a:rPr>
              <a:t>two and four years after baseline surveys</a:t>
            </a:r>
          </a:p>
          <a:p>
            <a:pPr marL="971550" lvl="1" indent="-285750"/>
            <a:r>
              <a:rPr lang="en-US" b="1">
                <a:solidFill>
                  <a:schemeClr val="accent1">
                    <a:lumMod val="75000"/>
                  </a:schemeClr>
                </a:solidFill>
              </a:rPr>
              <a:t>We are in </a:t>
            </a:r>
            <a:r>
              <a:rPr lang="en-US" b="1">
                <a:solidFill>
                  <a:srgbClr val="002060"/>
                </a:solidFill>
              </a:rPr>
              <a:t>a 19 year old follow up year </a:t>
            </a:r>
            <a:r>
              <a:rPr lang="en-US"/>
              <a:t>- FFY 2022 (October 1, 2021 – September 30, 2022)</a:t>
            </a:r>
          </a:p>
          <a:p>
            <a:pPr marL="285750" indent="-285750">
              <a:buFont typeface="Arial" panose="020B0604020202020204" pitchFamily="34" charset="0"/>
              <a:buChar char="•"/>
            </a:pPr>
            <a:r>
              <a:rPr lang="en-US"/>
              <a:t>A </a:t>
            </a:r>
            <a:r>
              <a:rPr lang="en-US" b="1">
                <a:solidFill>
                  <a:srgbClr val="002060"/>
                </a:solidFill>
              </a:rPr>
              <a:t>random sample </a:t>
            </a:r>
            <a:r>
              <a:rPr lang="en-US"/>
              <a:t>of participants is identified for follow-up surveys</a:t>
            </a:r>
          </a:p>
          <a:p>
            <a:endParaRPr lang="en-US"/>
          </a:p>
          <a:p>
            <a:pPr marL="285750" indent="-285750">
              <a:buFont typeface="Arial" panose="020B0604020202020204" pitchFamily="34" charset="0"/>
              <a:buChar char="•"/>
            </a:pPr>
            <a:r>
              <a:rPr lang="en-US" b="1">
                <a:solidFill>
                  <a:srgbClr val="002060"/>
                </a:solidFill>
              </a:rPr>
              <a:t>PCG is responsible </a:t>
            </a:r>
            <a:r>
              <a:rPr lang="en-US"/>
              <a:t>for administering both follow-up surveys</a:t>
            </a:r>
          </a:p>
          <a:p>
            <a:endParaRPr lang="en-US"/>
          </a:p>
          <a:p>
            <a:pPr marL="285750" indent="-285750">
              <a:buFont typeface="Arial" panose="020B0604020202020204" pitchFamily="34" charset="0"/>
              <a:buChar char="•"/>
            </a:pPr>
            <a:r>
              <a:rPr lang="en-US"/>
              <a:t>The state is penalized if the response rate is below </a:t>
            </a:r>
            <a:r>
              <a:rPr lang="en-US" b="1">
                <a:solidFill>
                  <a:srgbClr val="002060"/>
                </a:solidFill>
              </a:rPr>
              <a:t>60 percent</a:t>
            </a:r>
          </a:p>
          <a:p>
            <a:pPr marL="971550" lvl="1" indent="-285750"/>
            <a:r>
              <a:rPr lang="en-US"/>
              <a:t>Exclusions for incarceration, incapacitation or death</a:t>
            </a:r>
          </a:p>
          <a:p>
            <a:endParaRPr lang="en-US"/>
          </a:p>
        </p:txBody>
      </p:sp>
      <p:sp>
        <p:nvSpPr>
          <p:cNvPr id="6" name="Arrow: Down 5">
            <a:extLst>
              <a:ext uri="{FF2B5EF4-FFF2-40B4-BE49-F238E27FC236}">
                <a16:creationId xmlns:a16="http://schemas.microsoft.com/office/drawing/2014/main" id="{4CFD9D6F-68FB-463E-A9E4-1E4C51C35D63}"/>
              </a:ext>
            </a:extLst>
          </p:cNvPr>
          <p:cNvSpPr/>
          <p:nvPr/>
        </p:nvSpPr>
        <p:spPr>
          <a:xfrm>
            <a:off x="10964178" y="832104"/>
            <a:ext cx="310896" cy="54864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AB811922-1AC2-445A-997B-6B54D4109A25}"/>
              </a:ext>
            </a:extLst>
          </p:cNvPr>
          <p:cNvSpPr/>
          <p:nvPr/>
        </p:nvSpPr>
        <p:spPr>
          <a:xfrm>
            <a:off x="9281682" y="832104"/>
            <a:ext cx="310896" cy="54864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BE484AD6-E89E-47B8-BC61-E59755F06D2C}"/>
              </a:ext>
            </a:extLst>
          </p:cNvPr>
          <p:cNvGraphicFramePr>
            <a:graphicFrameLocks noGrp="1"/>
          </p:cNvGraphicFramePr>
          <p:nvPr>
            <p:extLst>
              <p:ext uri="{D42A27DB-BD31-4B8C-83A1-F6EECF244321}">
                <p14:modId xmlns:p14="http://schemas.microsoft.com/office/powerpoint/2010/main" val="397882906"/>
              </p:ext>
            </p:extLst>
          </p:nvPr>
        </p:nvGraphicFramePr>
        <p:xfrm>
          <a:off x="5911956" y="1452334"/>
          <a:ext cx="6167323" cy="4347469"/>
        </p:xfrm>
        <a:graphic>
          <a:graphicData uri="http://schemas.openxmlformats.org/drawingml/2006/table">
            <a:tbl>
              <a:tblPr firstRow="1" bandRow="1">
                <a:tableStyleId>{5C22544A-7EE6-4342-B048-85BDC9FD1C3A}</a:tableStyleId>
              </a:tblPr>
              <a:tblGrid>
                <a:gridCol w="1326107">
                  <a:extLst>
                    <a:ext uri="{9D8B030D-6E8A-4147-A177-3AD203B41FA5}">
                      <a16:colId xmlns:a16="http://schemas.microsoft.com/office/drawing/2014/main" val="1503310278"/>
                    </a:ext>
                  </a:extLst>
                </a:gridCol>
                <a:gridCol w="1413601">
                  <a:extLst>
                    <a:ext uri="{9D8B030D-6E8A-4147-A177-3AD203B41FA5}">
                      <a16:colId xmlns:a16="http://schemas.microsoft.com/office/drawing/2014/main" val="3410856521"/>
                    </a:ext>
                  </a:extLst>
                </a:gridCol>
                <a:gridCol w="1721094">
                  <a:extLst>
                    <a:ext uri="{9D8B030D-6E8A-4147-A177-3AD203B41FA5}">
                      <a16:colId xmlns:a16="http://schemas.microsoft.com/office/drawing/2014/main" val="2667613455"/>
                    </a:ext>
                  </a:extLst>
                </a:gridCol>
                <a:gridCol w="1706521">
                  <a:extLst>
                    <a:ext uri="{9D8B030D-6E8A-4147-A177-3AD203B41FA5}">
                      <a16:colId xmlns:a16="http://schemas.microsoft.com/office/drawing/2014/main" val="2896084418"/>
                    </a:ext>
                  </a:extLst>
                </a:gridCol>
              </a:tblGrid>
              <a:tr h="661615">
                <a:tc>
                  <a:txBody>
                    <a:bodyPr/>
                    <a:lstStyle/>
                    <a:p>
                      <a:r>
                        <a:rPr lang="en-US"/>
                        <a:t>Year</a:t>
                      </a:r>
                    </a:p>
                  </a:txBody>
                  <a:tcPr/>
                </a:tc>
                <a:tc>
                  <a:txBody>
                    <a:bodyPr/>
                    <a:lstStyle/>
                    <a:p>
                      <a:r>
                        <a:rPr lang="en-US"/>
                        <a:t>Baseline</a:t>
                      </a:r>
                    </a:p>
                    <a:p>
                      <a:r>
                        <a:rPr lang="en-US"/>
                        <a:t>Age 17</a:t>
                      </a:r>
                    </a:p>
                  </a:txBody>
                  <a:tcPr/>
                </a:tc>
                <a:tc>
                  <a:txBody>
                    <a:bodyPr/>
                    <a:lstStyle/>
                    <a:p>
                      <a:r>
                        <a:rPr lang="en-US"/>
                        <a:t>19-Year-Old</a:t>
                      </a:r>
                    </a:p>
                    <a:p>
                      <a:r>
                        <a:rPr lang="en-US"/>
                        <a:t>Follow-Up</a:t>
                      </a:r>
                    </a:p>
                  </a:txBody>
                  <a:tcPr/>
                </a:tc>
                <a:tc>
                  <a:txBody>
                    <a:bodyPr/>
                    <a:lstStyle/>
                    <a:p>
                      <a:r>
                        <a:rPr lang="en-US"/>
                        <a:t>21-Year-Old</a:t>
                      </a:r>
                    </a:p>
                    <a:p>
                      <a:r>
                        <a:rPr lang="en-US"/>
                        <a:t>Follow-Up</a:t>
                      </a:r>
                    </a:p>
                  </a:txBody>
                  <a:tcPr/>
                </a:tc>
                <a:extLst>
                  <a:ext uri="{0D108BD9-81ED-4DB2-BD59-A6C34878D82A}">
                    <a16:rowId xmlns:a16="http://schemas.microsoft.com/office/drawing/2014/main" val="1042867053"/>
                  </a:ext>
                </a:extLst>
              </a:tr>
              <a:tr h="394014">
                <a:tc>
                  <a:txBody>
                    <a:bodyPr/>
                    <a:lstStyle/>
                    <a:p>
                      <a:r>
                        <a:rPr lang="en-US"/>
                        <a:t>FFY 2017</a:t>
                      </a:r>
                    </a:p>
                  </a:txBody>
                  <a:tcPr/>
                </a:tc>
                <a:tc>
                  <a:txBody>
                    <a:bodyPr/>
                    <a:lstStyle/>
                    <a:p>
                      <a:r>
                        <a:rPr lang="en-US">
                          <a:solidFill>
                            <a:schemeClr val="tx1"/>
                          </a:solidFill>
                        </a:rPr>
                        <a:t>Cohort #3</a:t>
                      </a:r>
                    </a:p>
                  </a:txBody>
                  <a:tcPr>
                    <a:solidFill>
                      <a:schemeClr val="bg2">
                        <a:lumMod val="50000"/>
                      </a:schemeClr>
                    </a:solidFill>
                  </a:tcPr>
                </a:tc>
                <a:tc>
                  <a:txBody>
                    <a:bodyPr/>
                    <a:lstStyle/>
                    <a:p>
                      <a:endParaRPr lang="en-US"/>
                    </a:p>
                  </a:txBody>
                  <a:tcPr/>
                </a:tc>
                <a:tc>
                  <a:txBody>
                    <a:bodyPr/>
                    <a:lstStyle/>
                    <a:p>
                      <a:endParaRPr lang="en-US"/>
                    </a:p>
                  </a:txBody>
                  <a:tcPr/>
                </a:tc>
                <a:extLst>
                  <a:ext uri="{0D108BD9-81ED-4DB2-BD59-A6C34878D82A}">
                    <a16:rowId xmlns:a16="http://schemas.microsoft.com/office/drawing/2014/main" val="742750781"/>
                  </a:ext>
                </a:extLst>
              </a:tr>
              <a:tr h="361566">
                <a:tc>
                  <a:txBody>
                    <a:bodyPr/>
                    <a:lstStyle/>
                    <a:p>
                      <a:r>
                        <a:rPr lang="en-US"/>
                        <a:t>FFY 2018</a:t>
                      </a:r>
                    </a:p>
                  </a:txBody>
                  <a:tcPr/>
                </a:tc>
                <a:tc>
                  <a:txBody>
                    <a:bodyPr/>
                    <a:lstStyle/>
                    <a:p>
                      <a:pPr algn="ctr"/>
                      <a:endParaRPr lang="en-US"/>
                    </a:p>
                  </a:txBody>
                  <a:tcPr/>
                </a:tc>
                <a:tc>
                  <a:txBody>
                    <a:bodyPr/>
                    <a:lstStyle/>
                    <a:p>
                      <a:endParaRPr lang="en-US"/>
                    </a:p>
                  </a:txBody>
                  <a:tcPr/>
                </a:tc>
                <a:tc>
                  <a:txBody>
                    <a:bodyPr/>
                    <a:lstStyle/>
                    <a:p>
                      <a:r>
                        <a:rPr lang="en-US"/>
                        <a:t>Cohort #2</a:t>
                      </a:r>
                    </a:p>
                  </a:txBody>
                  <a:tcPr>
                    <a:solidFill>
                      <a:schemeClr val="accent1">
                        <a:lumMod val="40000"/>
                        <a:lumOff val="60000"/>
                      </a:schemeClr>
                    </a:solidFill>
                  </a:tcPr>
                </a:tc>
                <a:extLst>
                  <a:ext uri="{0D108BD9-81ED-4DB2-BD59-A6C34878D82A}">
                    <a16:rowId xmlns:a16="http://schemas.microsoft.com/office/drawing/2014/main" val="1843092361"/>
                  </a:ext>
                </a:extLst>
              </a:tr>
              <a:tr h="361566">
                <a:tc>
                  <a:txBody>
                    <a:bodyPr/>
                    <a:lstStyle/>
                    <a:p>
                      <a:r>
                        <a:rPr lang="en-US"/>
                        <a:t>FFY 2019</a:t>
                      </a:r>
                    </a:p>
                  </a:txBody>
                  <a:tcPr/>
                </a:tc>
                <a:tc>
                  <a:txBody>
                    <a:bodyPr/>
                    <a:lstStyle/>
                    <a:p>
                      <a:endParaRPr lang="en-US"/>
                    </a:p>
                  </a:txBody>
                  <a:tcPr/>
                </a:tc>
                <a:tc>
                  <a:txBody>
                    <a:bodyPr/>
                    <a:lstStyle/>
                    <a:p>
                      <a:r>
                        <a:rPr lang="en-US">
                          <a:solidFill>
                            <a:schemeClr val="tx1"/>
                          </a:solidFill>
                        </a:rPr>
                        <a:t>Cohort #3</a:t>
                      </a:r>
                    </a:p>
                  </a:txBody>
                  <a:tcPr>
                    <a:solidFill>
                      <a:schemeClr val="bg2">
                        <a:lumMod val="50000"/>
                      </a:schemeClr>
                    </a:solidFill>
                  </a:tcPr>
                </a:tc>
                <a:tc>
                  <a:txBody>
                    <a:bodyPr/>
                    <a:lstStyle/>
                    <a:p>
                      <a:endParaRPr lang="en-US"/>
                    </a:p>
                  </a:txBody>
                  <a:tcPr/>
                </a:tc>
                <a:extLst>
                  <a:ext uri="{0D108BD9-81ED-4DB2-BD59-A6C34878D82A}">
                    <a16:rowId xmlns:a16="http://schemas.microsoft.com/office/drawing/2014/main" val="2686579922"/>
                  </a:ext>
                </a:extLst>
              </a:tr>
              <a:tr h="361566">
                <a:tc>
                  <a:txBody>
                    <a:bodyPr/>
                    <a:lstStyle/>
                    <a:p>
                      <a:r>
                        <a:rPr lang="en-US"/>
                        <a:t>FFY 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Cohort #4</a:t>
                      </a:r>
                    </a:p>
                  </a:txBody>
                  <a:tcPr>
                    <a:solidFill>
                      <a:schemeClr val="accent4">
                        <a:lumMod val="60000"/>
                        <a:lumOff val="40000"/>
                      </a:schemeClr>
                    </a:solidFill>
                  </a:tcPr>
                </a:tc>
                <a:tc>
                  <a:txBody>
                    <a:bodyPr/>
                    <a:lstStyle/>
                    <a:p>
                      <a:endParaRPr lang="en-US"/>
                    </a:p>
                  </a:txBody>
                  <a:tcPr/>
                </a:tc>
                <a:tc>
                  <a:txBody>
                    <a:bodyPr/>
                    <a:lstStyle/>
                    <a:p>
                      <a:endParaRPr lang="en-US"/>
                    </a:p>
                  </a:txBody>
                  <a:tcPr/>
                </a:tc>
                <a:extLst>
                  <a:ext uri="{0D108BD9-81ED-4DB2-BD59-A6C34878D82A}">
                    <a16:rowId xmlns:a16="http://schemas.microsoft.com/office/drawing/2014/main" val="4201493789"/>
                  </a:ext>
                </a:extLst>
              </a:tr>
              <a:tr h="361566">
                <a:tc>
                  <a:txBody>
                    <a:bodyPr/>
                    <a:lstStyle/>
                    <a:p>
                      <a:r>
                        <a:rPr lang="en-US"/>
                        <a:t>FFY 2021</a:t>
                      </a:r>
                    </a:p>
                  </a:txBody>
                  <a:tcPr/>
                </a:tc>
                <a:tc>
                  <a:txBody>
                    <a:bodyPr/>
                    <a:lstStyle/>
                    <a:p>
                      <a:endParaRPr lang="en-US"/>
                    </a:p>
                  </a:txBody>
                  <a:tcPr/>
                </a:tc>
                <a:tc>
                  <a:txBody>
                    <a:bodyPr/>
                    <a:lstStyle/>
                    <a:p>
                      <a:endParaRPr lang="en-US"/>
                    </a:p>
                  </a:txBody>
                  <a:tcPr/>
                </a:tc>
                <a:tc>
                  <a:txBody>
                    <a:bodyPr/>
                    <a:lstStyle/>
                    <a:p>
                      <a:r>
                        <a:rPr lang="en-US" dirty="0">
                          <a:solidFill>
                            <a:schemeClr val="tx1"/>
                          </a:solidFill>
                        </a:rPr>
                        <a:t>Cohort #3</a:t>
                      </a:r>
                    </a:p>
                  </a:txBody>
                  <a:tcPr>
                    <a:solidFill>
                      <a:schemeClr val="bg2">
                        <a:lumMod val="50000"/>
                      </a:schemeClr>
                    </a:solidFill>
                  </a:tcPr>
                </a:tc>
                <a:extLst>
                  <a:ext uri="{0D108BD9-81ED-4DB2-BD59-A6C34878D82A}">
                    <a16:rowId xmlns:a16="http://schemas.microsoft.com/office/drawing/2014/main" val="783023888"/>
                  </a:ext>
                </a:extLst>
              </a:tr>
              <a:tr h="361566">
                <a:tc>
                  <a:txBody>
                    <a:bodyPr/>
                    <a:lstStyle/>
                    <a:p>
                      <a:r>
                        <a:rPr lang="en-US"/>
                        <a:t>FFY 2022</a:t>
                      </a:r>
                    </a:p>
                  </a:txBody>
                  <a:tcPr/>
                </a:tc>
                <a:tc>
                  <a:txBody>
                    <a:bodyPr/>
                    <a:lstStyle/>
                    <a:p>
                      <a:endParaRPr lang="en-US"/>
                    </a:p>
                  </a:txBody>
                  <a:tcPr/>
                </a:tc>
                <a:tc>
                  <a:txBody>
                    <a:bodyPr/>
                    <a:lstStyle/>
                    <a:p>
                      <a:r>
                        <a:rPr lang="en-US">
                          <a:solidFill>
                            <a:schemeClr val="tx1"/>
                          </a:solidFill>
                        </a:rPr>
                        <a:t>Cohort #4</a:t>
                      </a:r>
                    </a:p>
                  </a:txBody>
                  <a:tcPr>
                    <a:solidFill>
                      <a:schemeClr val="accent4">
                        <a:lumMod val="60000"/>
                        <a:lumOff val="40000"/>
                      </a:schemeClr>
                    </a:solidFill>
                  </a:tcPr>
                </a:tc>
                <a:tc>
                  <a:txBody>
                    <a:bodyPr/>
                    <a:lstStyle/>
                    <a:p>
                      <a:endParaRPr lang="en-US"/>
                    </a:p>
                  </a:txBody>
                  <a:tcPr/>
                </a:tc>
                <a:extLst>
                  <a:ext uri="{0D108BD9-81ED-4DB2-BD59-A6C34878D82A}">
                    <a16:rowId xmlns:a16="http://schemas.microsoft.com/office/drawing/2014/main" val="2647576729"/>
                  </a:ext>
                </a:extLst>
              </a:tr>
              <a:tr h="361566">
                <a:tc>
                  <a:txBody>
                    <a:bodyPr/>
                    <a:lstStyle/>
                    <a:p>
                      <a:r>
                        <a:rPr lang="en-US"/>
                        <a:t>FFY 2023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Cohort #5</a:t>
                      </a:r>
                    </a:p>
                  </a:txBody>
                  <a:tcPr>
                    <a:solidFill>
                      <a:schemeClr val="accent2">
                        <a:lumMod val="40000"/>
                        <a:lumOff val="60000"/>
                      </a:schemeClr>
                    </a:solidFill>
                  </a:tcPr>
                </a:tc>
                <a:tc>
                  <a:txBody>
                    <a:bodyPr/>
                    <a:lstStyle/>
                    <a:p>
                      <a:endParaRPr lang="en-US"/>
                    </a:p>
                  </a:txBody>
                  <a:tcPr/>
                </a:tc>
                <a:tc>
                  <a:txBody>
                    <a:bodyPr/>
                    <a:lstStyle/>
                    <a:p>
                      <a:endParaRPr lang="en-US"/>
                    </a:p>
                  </a:txBody>
                  <a:tcPr/>
                </a:tc>
                <a:extLst>
                  <a:ext uri="{0D108BD9-81ED-4DB2-BD59-A6C34878D82A}">
                    <a16:rowId xmlns:a16="http://schemas.microsoft.com/office/drawing/2014/main" val="2703797844"/>
                  </a:ext>
                </a:extLst>
              </a:tr>
              <a:tr h="361566">
                <a:tc>
                  <a:txBody>
                    <a:bodyPr/>
                    <a:lstStyle/>
                    <a:p>
                      <a:r>
                        <a:rPr lang="en-US"/>
                        <a:t>FFY 2024</a:t>
                      </a:r>
                    </a:p>
                  </a:txBody>
                  <a:tcPr/>
                </a:tc>
                <a:tc>
                  <a:txBody>
                    <a:bodyPr/>
                    <a:lstStyle/>
                    <a:p>
                      <a:endParaRPr lang="en-US"/>
                    </a:p>
                  </a:txBody>
                  <a:tcPr/>
                </a:tc>
                <a:tc>
                  <a:txBody>
                    <a:bodyPr/>
                    <a:lstStyle/>
                    <a:p>
                      <a:endParaRPr lang="en-US"/>
                    </a:p>
                  </a:txBody>
                  <a:tcPr/>
                </a:tc>
                <a:tc>
                  <a:txBody>
                    <a:bodyPr/>
                    <a:lstStyle/>
                    <a:p>
                      <a:r>
                        <a:rPr lang="en-US">
                          <a:solidFill>
                            <a:schemeClr val="tx1"/>
                          </a:solidFill>
                        </a:rPr>
                        <a:t>Cohort #4</a:t>
                      </a:r>
                    </a:p>
                  </a:txBody>
                  <a:tcPr>
                    <a:solidFill>
                      <a:schemeClr val="accent4">
                        <a:lumMod val="60000"/>
                        <a:lumOff val="40000"/>
                      </a:schemeClr>
                    </a:solidFill>
                  </a:tcPr>
                </a:tc>
                <a:extLst>
                  <a:ext uri="{0D108BD9-81ED-4DB2-BD59-A6C34878D82A}">
                    <a16:rowId xmlns:a16="http://schemas.microsoft.com/office/drawing/2014/main" val="1082627749"/>
                  </a:ext>
                </a:extLst>
              </a:tr>
              <a:tr h="361566">
                <a:tc>
                  <a:txBody>
                    <a:bodyPr/>
                    <a:lstStyle/>
                    <a:p>
                      <a:r>
                        <a:rPr lang="en-US"/>
                        <a:t>FFY 2025</a:t>
                      </a:r>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Cohort #5</a:t>
                      </a:r>
                    </a:p>
                  </a:txBody>
                  <a:tcPr>
                    <a:solidFill>
                      <a:schemeClr val="accent2">
                        <a:lumMod val="60000"/>
                        <a:lumOff val="40000"/>
                      </a:schemeClr>
                    </a:solidFill>
                  </a:tcPr>
                </a:tc>
                <a:tc>
                  <a:txBody>
                    <a:bodyPr/>
                    <a:lstStyle/>
                    <a:p>
                      <a:endParaRPr lang="en-US"/>
                    </a:p>
                  </a:txBody>
                  <a:tcPr/>
                </a:tc>
                <a:extLst>
                  <a:ext uri="{0D108BD9-81ED-4DB2-BD59-A6C34878D82A}">
                    <a16:rowId xmlns:a16="http://schemas.microsoft.com/office/drawing/2014/main" val="2108848445"/>
                  </a:ext>
                </a:extLst>
              </a:tr>
              <a:tr h="361566">
                <a:tc>
                  <a:txBody>
                    <a:bodyPr/>
                    <a:lstStyle/>
                    <a:p>
                      <a:r>
                        <a:rPr lang="en-US"/>
                        <a:t>FFY 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Cohort #6</a:t>
                      </a:r>
                    </a:p>
                  </a:txBody>
                  <a:tcPr>
                    <a:solidFill>
                      <a:schemeClr val="accent3">
                        <a:lumMod val="75000"/>
                      </a:schemeClr>
                    </a:solidFill>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396009235"/>
                  </a:ext>
                </a:extLst>
              </a:tr>
            </a:tbl>
          </a:graphicData>
        </a:graphic>
      </p:graphicFrame>
      <p:sp>
        <p:nvSpPr>
          <p:cNvPr id="9" name="Rectangle 8">
            <a:extLst>
              <a:ext uri="{FF2B5EF4-FFF2-40B4-BE49-F238E27FC236}">
                <a16:creationId xmlns:a16="http://schemas.microsoft.com/office/drawing/2014/main" id="{4071DB3E-DC0A-437E-A0B4-430E0A88EB3B}"/>
              </a:ext>
            </a:extLst>
          </p:cNvPr>
          <p:cNvSpPr/>
          <p:nvPr/>
        </p:nvSpPr>
        <p:spPr>
          <a:xfrm>
            <a:off x="10415433" y="3586295"/>
            <a:ext cx="1663846" cy="386615"/>
          </a:xfrm>
          <a:prstGeom prst="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5261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D55E0-4FC7-4090-93A2-A3F7FEC16A54}"/>
              </a:ext>
            </a:extLst>
          </p:cNvPr>
          <p:cNvSpPr>
            <a:spLocks noGrp="1"/>
          </p:cNvSpPr>
          <p:nvPr>
            <p:ph type="title"/>
          </p:nvPr>
        </p:nvSpPr>
        <p:spPr/>
        <p:txBody>
          <a:bodyPr/>
          <a:lstStyle/>
          <a:p>
            <a:r>
              <a:rPr lang="en-US"/>
              <a:t>Educate Youth &amp; Maintain Engagement</a:t>
            </a:r>
          </a:p>
        </p:txBody>
      </p:sp>
      <p:sp>
        <p:nvSpPr>
          <p:cNvPr id="3" name="Content Placeholder 2">
            <a:extLst>
              <a:ext uri="{FF2B5EF4-FFF2-40B4-BE49-F238E27FC236}">
                <a16:creationId xmlns:a16="http://schemas.microsoft.com/office/drawing/2014/main" id="{0E4E8FFC-D6C1-47DA-9FD0-3E1BBBEB57F6}"/>
              </a:ext>
            </a:extLst>
          </p:cNvPr>
          <p:cNvSpPr>
            <a:spLocks noGrp="1"/>
          </p:cNvSpPr>
          <p:nvPr>
            <p:ph idx="1"/>
          </p:nvPr>
        </p:nvSpPr>
        <p:spPr/>
        <p:txBody>
          <a:bodyPr>
            <a:normAutofit/>
          </a:bodyPr>
          <a:lstStyle/>
          <a:p>
            <a:pPr marL="285750" indent="-285750">
              <a:buFont typeface="Arial" panose="020B0604020202020204" pitchFamily="34" charset="0"/>
              <a:buChar char="•"/>
            </a:pPr>
            <a:r>
              <a:rPr lang="en-US" sz="2400"/>
              <a:t>It is important to educate young adults about NYTD when they participate in the 17-year old baseline survey, to include:</a:t>
            </a:r>
          </a:p>
          <a:p>
            <a:pPr marL="971550" lvl="1" indent="-285750"/>
            <a:r>
              <a:rPr lang="en-US" sz="2000"/>
              <a:t>they may be contacted at ages 19 and/or 21 to complete follow-up survey</a:t>
            </a:r>
          </a:p>
          <a:p>
            <a:pPr marL="971550" lvl="1" indent="-285750"/>
            <a:r>
              <a:rPr lang="en-US" sz="2000"/>
              <a:t>there are gift card incentives for completing these follow-up surveys</a:t>
            </a:r>
          </a:p>
          <a:p>
            <a:endParaRPr lang="en-US" sz="2400"/>
          </a:p>
          <a:p>
            <a:pPr marL="285750" indent="-285750">
              <a:buFont typeface="Arial" panose="020B0604020202020204" pitchFamily="34" charset="0"/>
              <a:buChar char="•"/>
            </a:pPr>
            <a:r>
              <a:rPr lang="en-US" sz="2400"/>
              <a:t>Continuously engage youth </a:t>
            </a:r>
          </a:p>
          <a:p>
            <a:pPr marL="971550" lvl="1" indent="-285750"/>
            <a:r>
              <a:rPr lang="en-US" sz="2000"/>
              <a:t>As you know, life circumstances can be fluid for these youth,</a:t>
            </a:r>
          </a:p>
          <a:p>
            <a:pPr marL="971550" lvl="1" indent="-285750"/>
            <a:r>
              <a:rPr lang="en-US" sz="2000"/>
              <a:t>Maintain accurate contact information in order to facilitate follow-up surveys</a:t>
            </a:r>
          </a:p>
          <a:p>
            <a:pPr marL="971550" lvl="1" indent="-285750"/>
            <a:endParaRPr lang="en-US" sz="2000"/>
          </a:p>
          <a:p>
            <a:pPr marL="285750" indent="-285750">
              <a:buFont typeface="Arial" panose="020B0604020202020204" pitchFamily="34" charset="0"/>
              <a:buChar char="•"/>
            </a:pPr>
            <a:r>
              <a:rPr lang="en-US" sz="2400"/>
              <a:t>An answer to at least one outcome question constitutes a valid survey. </a:t>
            </a:r>
          </a:p>
          <a:p>
            <a:pPr marL="285750" indent="-285750"/>
            <a:endParaRPr lang="en-US" sz="2400"/>
          </a:p>
        </p:txBody>
      </p:sp>
    </p:spTree>
    <p:extLst>
      <p:ext uri="{BB962C8B-B14F-4D97-AF65-F5344CB8AC3E}">
        <p14:creationId xmlns:p14="http://schemas.microsoft.com/office/powerpoint/2010/main" val="32099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9B745B-57FD-43CD-862D-A50ECEE35E56}"/>
              </a:ext>
            </a:extLst>
          </p:cNvPr>
          <p:cNvSpPr>
            <a:spLocks noGrp="1"/>
          </p:cNvSpPr>
          <p:nvPr>
            <p:ph type="title"/>
          </p:nvPr>
        </p:nvSpPr>
        <p:spPr/>
        <p:txBody>
          <a:bodyPr/>
          <a:lstStyle/>
          <a:p>
            <a:r>
              <a:rPr lang="en-US"/>
              <a:t>Independent Living (IL) Service / Served Data</a:t>
            </a:r>
          </a:p>
        </p:txBody>
      </p:sp>
      <p:sp>
        <p:nvSpPr>
          <p:cNvPr id="5" name="Content Placeholder 4">
            <a:extLst>
              <a:ext uri="{FF2B5EF4-FFF2-40B4-BE49-F238E27FC236}">
                <a16:creationId xmlns:a16="http://schemas.microsoft.com/office/drawing/2014/main" id="{4D8AAFE2-1012-4030-8D7B-AA3FF601E0CA}"/>
              </a:ext>
            </a:extLst>
          </p:cNvPr>
          <p:cNvSpPr>
            <a:spLocks noGrp="1"/>
          </p:cNvSpPr>
          <p:nvPr>
            <p:ph idx="1"/>
          </p:nvPr>
        </p:nvSpPr>
        <p:spPr>
          <a:xfrm>
            <a:off x="680321" y="1849821"/>
            <a:ext cx="10838579" cy="4195379"/>
          </a:xfrm>
        </p:spPr>
        <p:txBody>
          <a:bodyPr>
            <a:normAutofit lnSpcReduction="10000"/>
          </a:bodyPr>
          <a:lstStyle/>
          <a:p>
            <a:pPr marL="285750" indent="-285750">
              <a:buFont typeface="Arial" panose="020B0604020202020204" pitchFamily="34" charset="0"/>
              <a:buChar char="•"/>
            </a:pPr>
            <a:r>
              <a:rPr lang="en-US" dirty="0"/>
              <a:t>At the end of </a:t>
            </a:r>
            <a:r>
              <a:rPr lang="en-US" b="1" dirty="0">
                <a:solidFill>
                  <a:srgbClr val="002060"/>
                </a:solidFill>
              </a:rPr>
              <a:t>every six-month period</a:t>
            </a:r>
            <a:r>
              <a:rPr lang="en-US" dirty="0"/>
              <a:t>, counties will either enter service data at GetNYTDPA.org or submit a spreadsheet to PCG.</a:t>
            </a:r>
          </a:p>
          <a:p>
            <a:pPr lvl="1"/>
            <a:r>
              <a:rPr lang="en-US" dirty="0"/>
              <a:t>Youth’s MCI number</a:t>
            </a:r>
          </a:p>
          <a:p>
            <a:pPr lvl="1"/>
            <a:r>
              <a:rPr lang="en-US" dirty="0"/>
              <a:t>Youth’s name</a:t>
            </a:r>
          </a:p>
          <a:p>
            <a:pPr lvl="1"/>
            <a:r>
              <a:rPr lang="en-US" dirty="0"/>
              <a:t>Youth’s demographics</a:t>
            </a:r>
          </a:p>
          <a:p>
            <a:pPr lvl="1"/>
            <a:r>
              <a:rPr lang="en-US" dirty="0"/>
              <a:t>Youth’s highest achieved education level</a:t>
            </a:r>
          </a:p>
          <a:p>
            <a:pPr lvl="1"/>
            <a:r>
              <a:rPr lang="en-US" dirty="0"/>
              <a:t>Yes/No for each service category</a:t>
            </a:r>
          </a:p>
          <a:p>
            <a:endParaRPr lang="en-US" dirty="0"/>
          </a:p>
          <a:p>
            <a:pPr marL="285750" indent="-285750">
              <a:buFont typeface="Arial" panose="020B0604020202020204" pitchFamily="34" charset="0"/>
              <a:buChar char="•"/>
            </a:pPr>
            <a:r>
              <a:rPr lang="en-US" dirty="0"/>
              <a:t>Service data must be submitted </a:t>
            </a:r>
            <a:r>
              <a:rPr lang="en-US" b="1" dirty="0">
                <a:solidFill>
                  <a:srgbClr val="002060"/>
                </a:solidFill>
              </a:rPr>
              <a:t>within 15 days </a:t>
            </a:r>
            <a:r>
              <a:rPr lang="en-US" dirty="0"/>
              <a:t>of the end of the period</a:t>
            </a:r>
          </a:p>
          <a:p>
            <a:pPr lvl="1"/>
            <a:r>
              <a:rPr lang="en-US" dirty="0"/>
              <a:t>We are in the 2022A reporting period (October to March)</a:t>
            </a:r>
          </a:p>
          <a:p>
            <a:pPr lvl="1"/>
            <a:r>
              <a:rPr lang="en-US" dirty="0"/>
              <a:t>Current period’s service data must be submitted by April 15</a:t>
            </a:r>
            <a:r>
              <a:rPr lang="en-US" baseline="30000" dirty="0"/>
              <a:t>th</a:t>
            </a:r>
            <a:r>
              <a:rPr lang="en-US" dirty="0"/>
              <a:t>  through GetNYTDPA.org or a spreadsheet submitted to PCG.</a:t>
            </a:r>
          </a:p>
          <a:p>
            <a:endParaRPr lang="en-US" dirty="0"/>
          </a:p>
          <a:p>
            <a:pPr marL="0" indent="0">
              <a:buNone/>
            </a:pPr>
            <a:r>
              <a:rPr lang="en-US" b="1" dirty="0">
                <a:solidFill>
                  <a:srgbClr val="EE2346"/>
                </a:solidFill>
              </a:rPr>
              <a:t>Note: It is recommended that counties update their IL service data on an ongoing basis to improve accuracy of data and to minimize challenges with end-of-period submission deadlines.</a:t>
            </a:r>
          </a:p>
        </p:txBody>
      </p:sp>
    </p:spTree>
    <p:extLst>
      <p:ext uri="{BB962C8B-B14F-4D97-AF65-F5344CB8AC3E}">
        <p14:creationId xmlns:p14="http://schemas.microsoft.com/office/powerpoint/2010/main" val="639563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5E2597-1B95-4381-B832-5A09F3A791B0}"/>
              </a:ext>
            </a:extLst>
          </p:cNvPr>
          <p:cNvSpPr>
            <a:spLocks noGrp="1"/>
          </p:cNvSpPr>
          <p:nvPr>
            <p:ph type="title"/>
          </p:nvPr>
        </p:nvSpPr>
        <p:spPr/>
        <p:txBody>
          <a:bodyPr/>
          <a:lstStyle/>
          <a:p>
            <a:r>
              <a:rPr lang="en-US"/>
              <a:t>NYTD Program Statistics</a:t>
            </a:r>
          </a:p>
        </p:txBody>
      </p:sp>
      <p:sp>
        <p:nvSpPr>
          <p:cNvPr id="2" name="Text Placeholder 1">
            <a:extLst>
              <a:ext uri="{FF2B5EF4-FFF2-40B4-BE49-F238E27FC236}">
                <a16:creationId xmlns:a16="http://schemas.microsoft.com/office/drawing/2014/main" id="{D16B18F8-7BE5-4477-A547-2445CA7C60DE}"/>
              </a:ext>
            </a:extLst>
          </p:cNvPr>
          <p:cNvSpPr>
            <a:spLocks noGrp="1"/>
          </p:cNvSpPr>
          <p:nvPr>
            <p:ph type="body" idx="1"/>
          </p:nvPr>
        </p:nvSpPr>
        <p:spPr/>
        <p:txBody>
          <a:bodyPr/>
          <a:lstStyle/>
          <a:p>
            <a:r>
              <a:rPr lang="en-US"/>
              <a:t>PA vs. National &amp; PA Regional Outcomes from </a:t>
            </a:r>
          </a:p>
          <a:p>
            <a:r>
              <a:rPr lang="en-US"/>
              <a:t>21yr. old Baseline Survey</a:t>
            </a:r>
          </a:p>
          <a:p>
            <a:endParaRPr lang="en-US"/>
          </a:p>
        </p:txBody>
      </p:sp>
    </p:spTree>
    <p:extLst>
      <p:ext uri="{BB962C8B-B14F-4D97-AF65-F5344CB8AC3E}">
        <p14:creationId xmlns:p14="http://schemas.microsoft.com/office/powerpoint/2010/main" val="2994156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cap="none" dirty="0">
                <a:cs typeface="Arial" panose="020B0604020202020204" pitchFamily="34" charset="0"/>
              </a:rPr>
              <a:t>Participation Rates </a:t>
            </a:r>
            <a:br>
              <a:rPr lang="en-US" b="1" cap="none" dirty="0">
                <a:cs typeface="Arial" panose="020B0604020202020204" pitchFamily="34" charset="0"/>
              </a:rPr>
            </a:br>
            <a:r>
              <a:rPr lang="en-US" sz="2000" dirty="0">
                <a:cs typeface="Arial" panose="020B0604020202020204" pitchFamily="34" charset="0"/>
              </a:rPr>
              <a:t>FFY 2021 </a:t>
            </a:r>
            <a:r>
              <a:rPr lang="en-US" sz="2000" b="1" cap="none" dirty="0">
                <a:cs typeface="Arial" panose="020B0604020202020204" pitchFamily="34" charset="0"/>
              </a:rPr>
              <a:t>21-year-old Follow Up Surveys</a:t>
            </a:r>
            <a:br>
              <a:rPr lang="en-US" sz="2000" b="1" cap="none" dirty="0">
                <a:cs typeface="Arial" panose="020B0604020202020204" pitchFamily="34" charset="0"/>
              </a:rPr>
            </a:br>
            <a:r>
              <a:rPr lang="en-US" sz="2000" b="1" cap="none" dirty="0">
                <a:cs typeface="Arial" panose="020B0604020202020204" pitchFamily="34" charset="0"/>
              </a:rPr>
              <a:t>Pennsylvania vs. National</a:t>
            </a:r>
            <a:br>
              <a:rPr lang="en-US" sz="2000" b="1" cap="none" dirty="0">
                <a:cs typeface="Arial" panose="020B0604020202020204" pitchFamily="34" charset="0"/>
              </a:rPr>
            </a:br>
            <a:endParaRPr lang="en-US" sz="2000" b="1" cap="none" dirty="0">
              <a:cs typeface="Arial" panose="020B0604020202020204" pitchFamily="34" charset="0"/>
            </a:endParaRPr>
          </a:p>
        </p:txBody>
      </p:sp>
      <p:graphicFrame>
        <p:nvGraphicFramePr>
          <p:cNvPr id="10" name="Content Placeholder 9">
            <a:extLst>
              <a:ext uri="{FF2B5EF4-FFF2-40B4-BE49-F238E27FC236}">
                <a16:creationId xmlns:a16="http://schemas.microsoft.com/office/drawing/2014/main" id="{A933C1C1-29B1-4A9C-8422-8C82F70794A5}"/>
              </a:ext>
            </a:extLst>
          </p:cNvPr>
          <p:cNvGraphicFramePr>
            <a:graphicFrameLocks noGrp="1"/>
          </p:cNvGraphicFramePr>
          <p:nvPr>
            <p:ph idx="1"/>
            <p:extLst>
              <p:ext uri="{D42A27DB-BD31-4B8C-83A1-F6EECF244321}">
                <p14:modId xmlns:p14="http://schemas.microsoft.com/office/powerpoint/2010/main" val="1498538247"/>
              </p:ext>
            </p:extLst>
          </p:nvPr>
        </p:nvGraphicFramePr>
        <p:xfrm>
          <a:off x="400050" y="1825625"/>
          <a:ext cx="113919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7D2E132-7E61-498F-A26D-29BACED413D5}"/>
              </a:ext>
            </a:extLst>
          </p:cNvPr>
          <p:cNvSpPr txBox="1"/>
          <p:nvPr/>
        </p:nvSpPr>
        <p:spPr>
          <a:xfrm>
            <a:off x="0" y="5924482"/>
            <a:ext cx="9584462" cy="553998"/>
          </a:xfrm>
          <a:prstGeom prst="rect">
            <a:avLst/>
          </a:prstGeom>
          <a:noFill/>
        </p:spPr>
        <p:txBody>
          <a:bodyPr wrap="square" rtlCol="0">
            <a:spAutoFit/>
          </a:bodyPr>
          <a:lstStyle/>
          <a:p>
            <a:r>
              <a:rPr lang="en-US" sz="1000" dirty="0"/>
              <a:t>PA Statistics for Cohort #3 from 2021 Submission  </a:t>
            </a:r>
          </a:p>
          <a:p>
            <a:r>
              <a:rPr lang="en-US" sz="1000" dirty="0"/>
              <a:t>National Statistics for Cohort #2 (2014) reported in NYTD Brief #7, November 2019 - </a:t>
            </a:r>
            <a:r>
              <a:rPr lang="en-US" sz="1000" dirty="0">
                <a:hlinkClick r:id="rId4"/>
              </a:rPr>
              <a:t>https://www.acf.hhs.gov/sites/default/files/cb/nytd_data_brief_7.pdf</a:t>
            </a:r>
            <a:r>
              <a:rPr lang="en-US" sz="1000" dirty="0"/>
              <a:t> (Federal Cohort #3 data not yet available)</a:t>
            </a:r>
          </a:p>
        </p:txBody>
      </p:sp>
    </p:spTree>
    <p:extLst>
      <p:ext uri="{BB962C8B-B14F-4D97-AF65-F5344CB8AC3E}">
        <p14:creationId xmlns:p14="http://schemas.microsoft.com/office/powerpoint/2010/main" val="3618247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cap="none" dirty="0"/>
              <a:t>Participation Rates</a:t>
            </a:r>
            <a:br>
              <a:rPr lang="en-US" b="1" cap="none" dirty="0"/>
            </a:br>
            <a:r>
              <a:rPr lang="en-US" sz="2000" b="1" cap="none" dirty="0"/>
              <a:t>FFY 2021 21-year-old Follow Up Surveys</a:t>
            </a:r>
            <a:br>
              <a:rPr lang="en-US" sz="2000" b="1" cap="none" dirty="0"/>
            </a:br>
            <a:r>
              <a:rPr lang="en-US" sz="2000" b="1" cap="none" dirty="0"/>
              <a:t>Statewide vs. Regional</a:t>
            </a:r>
            <a:br>
              <a:rPr lang="en-US" sz="2000" b="1" cap="none" dirty="0"/>
            </a:br>
            <a:endParaRPr lang="en-US" sz="2000" b="1" cap="none" dirty="0"/>
          </a:p>
        </p:txBody>
      </p:sp>
      <p:graphicFrame>
        <p:nvGraphicFramePr>
          <p:cNvPr id="9" name="Content Placeholder 8">
            <a:extLst>
              <a:ext uri="{FF2B5EF4-FFF2-40B4-BE49-F238E27FC236}">
                <a16:creationId xmlns:a16="http://schemas.microsoft.com/office/drawing/2014/main" id="{8A21D605-F047-4224-AD18-A2544FBAE7B2}"/>
              </a:ext>
            </a:extLst>
          </p:cNvPr>
          <p:cNvGraphicFramePr>
            <a:graphicFrameLocks noGrp="1"/>
          </p:cNvGraphicFramePr>
          <p:nvPr>
            <p:ph idx="1"/>
            <p:extLst>
              <p:ext uri="{D42A27DB-BD31-4B8C-83A1-F6EECF244321}">
                <p14:modId xmlns:p14="http://schemas.microsoft.com/office/powerpoint/2010/main" val="140417596"/>
              </p:ext>
            </p:extLst>
          </p:nvPr>
        </p:nvGraphicFramePr>
        <p:xfrm>
          <a:off x="400050" y="1825625"/>
          <a:ext cx="113919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2006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585E8075-B99C-49CE-89A3-BCECBF4EF59A}"/>
              </a:ext>
            </a:extLst>
          </p:cNvPr>
          <p:cNvGraphicFramePr>
            <a:graphicFrameLocks/>
          </p:cNvGraphicFramePr>
          <p:nvPr>
            <p:extLst>
              <p:ext uri="{D42A27DB-BD31-4B8C-83A1-F6EECF244321}">
                <p14:modId xmlns:p14="http://schemas.microsoft.com/office/powerpoint/2010/main" val="2205770052"/>
              </p:ext>
            </p:extLst>
          </p:nvPr>
        </p:nvGraphicFramePr>
        <p:xfrm>
          <a:off x="398463" y="1825625"/>
          <a:ext cx="565785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69F49B91-F8D8-4D6E-8513-30B5E10F8BDA}"/>
              </a:ext>
            </a:extLst>
          </p:cNvPr>
          <p:cNvGraphicFramePr>
            <a:graphicFrameLocks/>
          </p:cNvGraphicFramePr>
          <p:nvPr>
            <p:extLst>
              <p:ext uri="{D42A27DB-BD31-4B8C-83A1-F6EECF244321}">
                <p14:modId xmlns:p14="http://schemas.microsoft.com/office/powerpoint/2010/main" val="1193809044"/>
              </p:ext>
            </p:extLst>
          </p:nvPr>
        </p:nvGraphicFramePr>
        <p:xfrm>
          <a:off x="6134100" y="1825625"/>
          <a:ext cx="565785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chor="ctr">
            <a:noAutofit/>
          </a:bodyPr>
          <a:lstStyle/>
          <a:p>
            <a:pPr algn="ctr"/>
            <a:r>
              <a:rPr lang="en-US" sz="3600" b="1" cap="none" dirty="0"/>
              <a:t>Financial Self-Sufficiency &amp; Education</a:t>
            </a:r>
            <a:br>
              <a:rPr lang="en-US" sz="3600" b="1" cap="none" dirty="0"/>
            </a:br>
            <a:r>
              <a:rPr lang="en-US" sz="1800" b="1" cap="none" dirty="0"/>
              <a:t>FFY 2021 </a:t>
            </a:r>
            <a:r>
              <a:rPr lang="en-US" sz="1800" dirty="0"/>
              <a:t>21-year-old Follow Up Surveys</a:t>
            </a:r>
            <a:br>
              <a:rPr lang="en-US" sz="1800" dirty="0"/>
            </a:br>
            <a:r>
              <a:rPr lang="en-US" sz="1800" b="1" cap="none" dirty="0"/>
              <a:t>Pennsylvania vs. National</a:t>
            </a:r>
            <a:endParaRPr lang="en-US" sz="1800" dirty="0"/>
          </a:p>
        </p:txBody>
      </p:sp>
      <p:sp>
        <p:nvSpPr>
          <p:cNvPr id="11" name="TextBox 10">
            <a:extLst>
              <a:ext uri="{FF2B5EF4-FFF2-40B4-BE49-F238E27FC236}">
                <a16:creationId xmlns:a16="http://schemas.microsoft.com/office/drawing/2014/main" id="{2082D3FA-E89B-41DC-B55D-5BA52DD188EC}"/>
              </a:ext>
            </a:extLst>
          </p:cNvPr>
          <p:cNvSpPr txBox="1"/>
          <p:nvPr/>
        </p:nvSpPr>
        <p:spPr>
          <a:xfrm>
            <a:off x="247651" y="6062702"/>
            <a:ext cx="8799512" cy="553998"/>
          </a:xfrm>
          <a:prstGeom prst="rect">
            <a:avLst/>
          </a:prstGeom>
          <a:noFill/>
        </p:spPr>
        <p:txBody>
          <a:bodyPr wrap="square" rtlCol="0">
            <a:spAutoFit/>
          </a:bodyPr>
          <a:lstStyle/>
          <a:p>
            <a:r>
              <a:rPr lang="en-US" sz="1000"/>
              <a:t>*PA Statistics for Cohort #3 from 2021 Submission  </a:t>
            </a:r>
          </a:p>
          <a:p>
            <a:r>
              <a:rPr lang="en-US" sz="1000"/>
              <a:t>**National Statistics for Cohort #2 (2014) reported in NYTD Brief #7, November 2019 - </a:t>
            </a:r>
            <a:r>
              <a:rPr lang="en-US" sz="1000">
                <a:hlinkClick r:id="rId4"/>
              </a:rPr>
              <a:t>https://www.acf.hhs.gov/sites/default/files/cb/nytd_data_brief_7.pdf</a:t>
            </a:r>
            <a:r>
              <a:rPr lang="en-US" sz="1000"/>
              <a:t> (Federal Cohort #3 data not yet available)</a:t>
            </a:r>
          </a:p>
        </p:txBody>
      </p:sp>
    </p:spTree>
    <p:extLst>
      <p:ext uri="{BB962C8B-B14F-4D97-AF65-F5344CB8AC3E}">
        <p14:creationId xmlns:p14="http://schemas.microsoft.com/office/powerpoint/2010/main" val="4204080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cap="none" dirty="0">
                <a:cs typeface="Arial" panose="020B0604020202020204" pitchFamily="34" charset="0"/>
              </a:rPr>
              <a:t>Financial Self-Sufficiency &amp; Education </a:t>
            </a:r>
            <a:br>
              <a:rPr lang="en-US" b="1" cap="none" dirty="0">
                <a:cs typeface="Arial" panose="020B0604020202020204" pitchFamily="34" charset="0"/>
              </a:rPr>
            </a:br>
            <a:r>
              <a:rPr lang="en-US" sz="2000" b="1" cap="none" dirty="0">
                <a:cs typeface="Arial" panose="020B0604020202020204" pitchFamily="34" charset="0"/>
              </a:rPr>
              <a:t>FFY 2021 21-year-old Follow Up Surveys</a:t>
            </a:r>
            <a:br>
              <a:rPr lang="en-US" sz="2000" b="1" cap="none" dirty="0">
                <a:cs typeface="Arial" panose="020B0604020202020204" pitchFamily="34" charset="0"/>
              </a:rPr>
            </a:br>
            <a:r>
              <a:rPr lang="en-US" sz="2000" b="1" cap="none" dirty="0">
                <a:cs typeface="Arial" panose="020B0604020202020204" pitchFamily="34" charset="0"/>
              </a:rPr>
              <a:t>Statewide vs. Regional</a:t>
            </a:r>
            <a:endParaRPr lang="en-US" sz="2000" dirty="0">
              <a:cs typeface="Arial" panose="020B0604020202020204" pitchFamily="34" charset="0"/>
            </a:endParaRPr>
          </a:p>
        </p:txBody>
      </p:sp>
      <p:graphicFrame>
        <p:nvGraphicFramePr>
          <p:cNvPr id="13" name="Chart 12">
            <a:extLst>
              <a:ext uri="{FF2B5EF4-FFF2-40B4-BE49-F238E27FC236}">
                <a16:creationId xmlns:a16="http://schemas.microsoft.com/office/drawing/2014/main" id="{19491D00-63DA-400E-9ECF-66AB1D11C796}"/>
              </a:ext>
            </a:extLst>
          </p:cNvPr>
          <p:cNvGraphicFramePr>
            <a:graphicFrameLocks/>
          </p:cNvGraphicFramePr>
          <p:nvPr>
            <p:extLst>
              <p:ext uri="{D42A27DB-BD31-4B8C-83A1-F6EECF244321}">
                <p14:modId xmlns:p14="http://schemas.microsoft.com/office/powerpoint/2010/main" val="651285134"/>
              </p:ext>
            </p:extLst>
          </p:nvPr>
        </p:nvGraphicFramePr>
        <p:xfrm>
          <a:off x="104775" y="1857374"/>
          <a:ext cx="6067425" cy="43719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A47947CD-BC08-4093-841B-00992B3F6C8B}"/>
              </a:ext>
            </a:extLst>
          </p:cNvPr>
          <p:cNvGraphicFramePr>
            <a:graphicFrameLocks/>
          </p:cNvGraphicFramePr>
          <p:nvPr>
            <p:extLst>
              <p:ext uri="{D42A27DB-BD31-4B8C-83A1-F6EECF244321}">
                <p14:modId xmlns:p14="http://schemas.microsoft.com/office/powerpoint/2010/main" val="1996424923"/>
              </p:ext>
            </p:extLst>
          </p:nvPr>
        </p:nvGraphicFramePr>
        <p:xfrm>
          <a:off x="6172200" y="1857374"/>
          <a:ext cx="5915025" cy="4124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6254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68EE-1C6E-44F3-B2E1-F37BC4E56034}"/>
              </a:ext>
            </a:extLst>
          </p:cNvPr>
          <p:cNvSpPr>
            <a:spLocks noGrp="1"/>
          </p:cNvSpPr>
          <p:nvPr>
            <p:ph type="title"/>
          </p:nvPr>
        </p:nvSpPr>
        <p:spPr/>
        <p:txBody>
          <a:bodyPr>
            <a:normAutofit fontScale="90000"/>
          </a:bodyPr>
          <a:lstStyle/>
          <a:p>
            <a:pPr algn="ctr" defTabSz="914400">
              <a:lnSpc>
                <a:spcPct val="90000"/>
              </a:lnSpc>
              <a:spcBef>
                <a:spcPct val="0"/>
              </a:spcBef>
            </a:pPr>
            <a:r>
              <a:rPr lang="en-US" b="1" dirty="0">
                <a:solidFill>
                  <a:schemeClr val="accent1"/>
                </a:solidFill>
                <a:ea typeface="+mj-ea"/>
                <a:cs typeface="Arial" panose="020B0604020202020204" pitchFamily="34" charset="0"/>
              </a:rPr>
              <a:t>Access to Health Insurance </a:t>
            </a:r>
            <a:br>
              <a:rPr lang="en-US" sz="6600" b="1" dirty="0">
                <a:solidFill>
                  <a:schemeClr val="accent1"/>
                </a:solidFill>
                <a:ea typeface="+mj-ea"/>
                <a:cs typeface="Arial" panose="020B0604020202020204" pitchFamily="34" charset="0"/>
              </a:rPr>
            </a:br>
            <a:r>
              <a:rPr lang="en-US" sz="2000" b="1" dirty="0">
                <a:solidFill>
                  <a:schemeClr val="accent1"/>
                </a:solidFill>
                <a:ea typeface="+mj-ea"/>
                <a:cs typeface="Arial" panose="020B0604020202020204" pitchFamily="34" charset="0"/>
              </a:rPr>
              <a:t>FFY 2021 21-Year-Old Follow Up Surveys</a:t>
            </a:r>
            <a:br>
              <a:rPr lang="en-US" sz="2000" b="1" dirty="0">
                <a:solidFill>
                  <a:schemeClr val="accent1"/>
                </a:solidFill>
                <a:ea typeface="+mj-ea"/>
                <a:cs typeface="Arial" panose="020B0604020202020204" pitchFamily="34" charset="0"/>
              </a:rPr>
            </a:br>
            <a:r>
              <a:rPr lang="en-US" sz="2000" b="1" dirty="0">
                <a:solidFill>
                  <a:schemeClr val="accent1"/>
                </a:solidFill>
                <a:ea typeface="+mj-ea"/>
                <a:cs typeface="Arial" panose="020B0604020202020204" pitchFamily="34" charset="0"/>
              </a:rPr>
              <a:t>Pennsylvania vs. National</a:t>
            </a:r>
            <a:br>
              <a:rPr lang="en-US" b="1" dirty="0">
                <a:solidFill>
                  <a:schemeClr val="accent1"/>
                </a:solidFill>
                <a:ea typeface="+mj-ea"/>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8B3E0BBA-3140-405D-878F-6ECC543BD6D3}"/>
              </a:ext>
            </a:extLst>
          </p:cNvPr>
          <p:cNvGraphicFramePr>
            <a:graphicFrameLocks noGrp="1"/>
          </p:cNvGraphicFramePr>
          <p:nvPr>
            <p:ph idx="1"/>
            <p:extLst>
              <p:ext uri="{D42A27DB-BD31-4B8C-83A1-F6EECF244321}">
                <p14:modId xmlns:p14="http://schemas.microsoft.com/office/powerpoint/2010/main" val="1094010895"/>
              </p:ext>
            </p:extLst>
          </p:nvPr>
        </p:nvGraphicFramePr>
        <p:xfrm>
          <a:off x="400050" y="1825625"/>
          <a:ext cx="113919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EA000407-9543-4111-811C-AEAAF56D7FF0}"/>
              </a:ext>
            </a:extLst>
          </p:cNvPr>
          <p:cNvSpPr txBox="1"/>
          <p:nvPr/>
        </p:nvSpPr>
        <p:spPr>
          <a:xfrm>
            <a:off x="400050" y="6014244"/>
            <a:ext cx="10001250" cy="553998"/>
          </a:xfrm>
          <a:prstGeom prst="rect">
            <a:avLst/>
          </a:prstGeom>
          <a:noFill/>
        </p:spPr>
        <p:txBody>
          <a:bodyPr wrap="square" rtlCol="0">
            <a:spAutoFit/>
          </a:bodyPr>
          <a:lstStyle/>
          <a:p>
            <a:r>
              <a:rPr lang="en-US" sz="1000"/>
              <a:t>*PA Statistics for Cohort #3 from 2021 Submission  </a:t>
            </a:r>
          </a:p>
          <a:p>
            <a:r>
              <a:rPr lang="en-US" sz="1000"/>
              <a:t>**National Statistics for Cohort #2 (2014) reported in NYTD Brief #7, November 2019 - </a:t>
            </a:r>
            <a:r>
              <a:rPr lang="en-US" sz="1000">
                <a:hlinkClick r:id="rId4"/>
              </a:rPr>
              <a:t>https://www.acf.hhs.gov/sites/default/files/cb/nytd_data_brief_7.pdf</a:t>
            </a:r>
            <a:r>
              <a:rPr lang="en-US" sz="1000"/>
              <a:t> (Federal Cohort #3 data not yet available)</a:t>
            </a:r>
          </a:p>
        </p:txBody>
      </p:sp>
    </p:spTree>
    <p:extLst>
      <p:ext uri="{BB962C8B-B14F-4D97-AF65-F5344CB8AC3E}">
        <p14:creationId xmlns:p14="http://schemas.microsoft.com/office/powerpoint/2010/main" val="4024017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3E50D-626D-4008-9F26-20B68FADE328}"/>
              </a:ext>
            </a:extLst>
          </p:cNvPr>
          <p:cNvSpPr>
            <a:spLocks noGrp="1"/>
          </p:cNvSpPr>
          <p:nvPr>
            <p:ph type="title"/>
          </p:nvPr>
        </p:nvSpPr>
        <p:spPr/>
        <p:txBody>
          <a:bodyPr>
            <a:normAutofit fontScale="90000"/>
          </a:bodyPr>
          <a:lstStyle/>
          <a:p>
            <a:pPr algn="ctr" defTabSz="914400">
              <a:lnSpc>
                <a:spcPct val="90000"/>
              </a:lnSpc>
              <a:spcBef>
                <a:spcPct val="0"/>
              </a:spcBef>
            </a:pPr>
            <a:r>
              <a:rPr lang="en-US" b="1" dirty="0">
                <a:solidFill>
                  <a:schemeClr val="accent1"/>
                </a:solidFill>
                <a:ea typeface="+mj-ea"/>
                <a:cs typeface="Arial" panose="020B0604020202020204" pitchFamily="34" charset="0"/>
              </a:rPr>
              <a:t>Access to Health Insurance </a:t>
            </a:r>
            <a:br>
              <a:rPr lang="en-US" sz="6600" b="1" dirty="0">
                <a:solidFill>
                  <a:schemeClr val="accent1"/>
                </a:solidFill>
                <a:ea typeface="+mj-ea"/>
                <a:cs typeface="Arial" panose="020B0604020202020204" pitchFamily="34" charset="0"/>
              </a:rPr>
            </a:br>
            <a:r>
              <a:rPr lang="en-US" sz="2000" b="1" dirty="0">
                <a:solidFill>
                  <a:schemeClr val="accent1"/>
                </a:solidFill>
                <a:ea typeface="+mj-ea"/>
                <a:cs typeface="Arial" panose="020B0604020202020204" pitchFamily="34" charset="0"/>
              </a:rPr>
              <a:t>FFY 2021 21-Year-Old Follow Up Surveys</a:t>
            </a:r>
            <a:br>
              <a:rPr lang="en-US" sz="2000" b="1" dirty="0">
                <a:solidFill>
                  <a:schemeClr val="accent1"/>
                </a:solidFill>
                <a:ea typeface="+mj-ea"/>
                <a:cs typeface="Arial" panose="020B0604020202020204" pitchFamily="34" charset="0"/>
              </a:rPr>
            </a:br>
            <a:r>
              <a:rPr lang="en-US" sz="2000" b="1" dirty="0">
                <a:solidFill>
                  <a:schemeClr val="accent1"/>
                </a:solidFill>
                <a:ea typeface="+mj-ea"/>
                <a:cs typeface="Arial" panose="020B0604020202020204" pitchFamily="34" charset="0"/>
              </a:rPr>
              <a:t>Statewide vs. Regional</a:t>
            </a:r>
            <a:br>
              <a:rPr lang="en-US" b="1" dirty="0">
                <a:solidFill>
                  <a:schemeClr val="accent1"/>
                </a:solidFill>
                <a:ea typeface="+mj-ea"/>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457E86B5-F978-41E6-AF4B-934B7D7A6330}"/>
              </a:ext>
            </a:extLst>
          </p:cNvPr>
          <p:cNvGraphicFramePr>
            <a:graphicFrameLocks noGrp="1"/>
          </p:cNvGraphicFramePr>
          <p:nvPr>
            <p:ph idx="1"/>
            <p:extLst>
              <p:ext uri="{D42A27DB-BD31-4B8C-83A1-F6EECF244321}">
                <p14:modId xmlns:p14="http://schemas.microsoft.com/office/powerpoint/2010/main" val="582692249"/>
              </p:ext>
            </p:extLst>
          </p:nvPr>
        </p:nvGraphicFramePr>
        <p:xfrm>
          <a:off x="400050" y="1825625"/>
          <a:ext cx="113919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5910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1337F7D-8304-43D9-A184-4B6E2F154167}"/>
              </a:ext>
            </a:extLst>
          </p:cNvPr>
          <p:cNvSpPr>
            <a:spLocks noGrp="1"/>
          </p:cNvSpPr>
          <p:nvPr>
            <p:ph type="title"/>
          </p:nvPr>
        </p:nvSpPr>
        <p:spPr>
          <a:xfrm>
            <a:off x="399693" y="457200"/>
            <a:ext cx="4372334" cy="1091698"/>
          </a:xfrm>
        </p:spPr>
        <p:txBody>
          <a:bodyPr/>
          <a:lstStyle/>
          <a:p>
            <a:r>
              <a:rPr lang="en-US"/>
              <a:t>Agenda</a:t>
            </a:r>
          </a:p>
        </p:txBody>
      </p:sp>
      <p:sp>
        <p:nvSpPr>
          <p:cNvPr id="9" name="Text Placeholder 8">
            <a:extLst>
              <a:ext uri="{FF2B5EF4-FFF2-40B4-BE49-F238E27FC236}">
                <a16:creationId xmlns:a16="http://schemas.microsoft.com/office/drawing/2014/main" id="{7E1B5FEF-4283-4798-A011-110C104AFB45}"/>
              </a:ext>
            </a:extLst>
          </p:cNvPr>
          <p:cNvSpPr>
            <a:spLocks noGrp="1"/>
          </p:cNvSpPr>
          <p:nvPr>
            <p:ph type="body" sz="half" idx="2"/>
          </p:nvPr>
        </p:nvSpPr>
        <p:spPr>
          <a:xfrm>
            <a:off x="286327" y="1548898"/>
            <a:ext cx="4896861" cy="4320090"/>
          </a:xfrm>
        </p:spPr>
        <p:txBody>
          <a:bodyPr>
            <a:normAutofit/>
          </a:bodyPr>
          <a:lstStyle/>
          <a:p>
            <a:pPr marL="0" indent="0">
              <a:buNone/>
            </a:pPr>
            <a:r>
              <a:rPr lang="en-US" dirty="0">
                <a:solidFill>
                  <a:srgbClr val="EE2346"/>
                </a:solidFill>
              </a:rPr>
              <a:t>-Today’s Session Is Being Recorded-</a:t>
            </a:r>
          </a:p>
          <a:p>
            <a:r>
              <a:rPr lang="en-US" dirty="0"/>
              <a:t>Opening Remarks</a:t>
            </a:r>
          </a:p>
          <a:p>
            <a:r>
              <a:rPr lang="en-US" dirty="0"/>
              <a:t>NYTD Overview</a:t>
            </a:r>
          </a:p>
          <a:p>
            <a:r>
              <a:rPr lang="en-US" dirty="0"/>
              <a:t>NYTD Program Statistics</a:t>
            </a:r>
          </a:p>
          <a:p>
            <a:r>
              <a:rPr lang="en-US" dirty="0"/>
              <a:t>What Now / What’s Next?</a:t>
            </a:r>
          </a:p>
          <a:p>
            <a:pPr lvl="1"/>
            <a:r>
              <a:rPr lang="en-US" dirty="0"/>
              <a:t>FFY 2022 Follow-up: 19 year </a:t>
            </a:r>
            <a:r>
              <a:rPr lang="en-US" dirty="0" err="1"/>
              <a:t>olds</a:t>
            </a:r>
            <a:endParaRPr lang="en-US" dirty="0"/>
          </a:p>
          <a:p>
            <a:pPr lvl="1"/>
            <a:r>
              <a:rPr lang="en-US" dirty="0"/>
              <a:t>FFY 2023 Baseline Surveys</a:t>
            </a:r>
          </a:p>
          <a:p>
            <a:r>
              <a:rPr lang="en-US" dirty="0"/>
              <a:t>Next Steps</a:t>
            </a:r>
          </a:p>
          <a:p>
            <a:r>
              <a:rPr lang="en-US" dirty="0"/>
              <a:t>FAQs</a:t>
            </a:r>
          </a:p>
          <a:p>
            <a:pPr marL="0" indent="0">
              <a:buNone/>
            </a:pPr>
            <a:r>
              <a:rPr lang="en-US" sz="800" b="1" dirty="0">
                <a:solidFill>
                  <a:srgbClr val="FF0000"/>
                </a:solidFill>
              </a:rPr>
              <a:t>(This slide deck and a recording of this session will be made available after the presentation)</a:t>
            </a:r>
          </a:p>
        </p:txBody>
      </p:sp>
      <p:pic>
        <p:nvPicPr>
          <p:cNvPr id="11" name="Picture Placeholder 10" descr="A picture containing person, indoor&#10;&#10;Description automatically generated">
            <a:extLst>
              <a:ext uri="{FF2B5EF4-FFF2-40B4-BE49-F238E27FC236}">
                <a16:creationId xmlns:a16="http://schemas.microsoft.com/office/drawing/2014/main" id="{D992B84D-0ECC-4AB8-8E03-81743C4B5E16}"/>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538" r="3538"/>
          <a:stretch/>
        </p:blipFill>
        <p:spPr/>
      </p:pic>
      <p:grpSp>
        <p:nvGrpSpPr>
          <p:cNvPr id="2" name="Group 1">
            <a:extLst>
              <a:ext uri="{FF2B5EF4-FFF2-40B4-BE49-F238E27FC236}">
                <a16:creationId xmlns:a16="http://schemas.microsoft.com/office/drawing/2014/main" id="{7CD72CE1-AC66-4408-9C49-0FB24B6F320A}"/>
              </a:ext>
            </a:extLst>
          </p:cNvPr>
          <p:cNvGrpSpPr/>
          <p:nvPr/>
        </p:nvGrpSpPr>
        <p:grpSpPr>
          <a:xfrm>
            <a:off x="381725" y="6064454"/>
            <a:ext cx="11378142" cy="626074"/>
            <a:chOff x="381725" y="6064454"/>
            <a:chExt cx="11378142" cy="626074"/>
          </a:xfrm>
        </p:grpSpPr>
        <p:cxnSp>
          <p:nvCxnSpPr>
            <p:cNvPr id="13" name="Straight Connector 12">
              <a:extLst>
                <a:ext uri="{FF2B5EF4-FFF2-40B4-BE49-F238E27FC236}">
                  <a16:creationId xmlns:a16="http://schemas.microsoft.com/office/drawing/2014/main" id="{F2084993-DD49-4621-A58E-71B54D78F264}"/>
                </a:ext>
              </a:extLst>
            </p:cNvPr>
            <p:cNvCxnSpPr>
              <a:cxnSpLocks/>
            </p:cNvCxnSpPr>
            <p:nvPr/>
          </p:nvCxnSpPr>
          <p:spPr>
            <a:xfrm>
              <a:off x="381725" y="6377491"/>
              <a:ext cx="4801463"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E63EDE9A-8238-4EFB-BA77-96DB4D18BE7D}"/>
                </a:ext>
              </a:extLst>
            </p:cNvPr>
            <p:cNvGrpSpPr/>
            <p:nvPr/>
          </p:nvGrpSpPr>
          <p:grpSpPr>
            <a:xfrm>
              <a:off x="5183188" y="6064454"/>
              <a:ext cx="6576679" cy="626074"/>
              <a:chOff x="5183188" y="6064454"/>
              <a:chExt cx="6576679" cy="626074"/>
            </a:xfrm>
          </p:grpSpPr>
          <p:cxnSp>
            <p:nvCxnSpPr>
              <p:cNvPr id="14" name="Straight Connector 13">
                <a:extLst>
                  <a:ext uri="{FF2B5EF4-FFF2-40B4-BE49-F238E27FC236}">
                    <a16:creationId xmlns:a16="http://schemas.microsoft.com/office/drawing/2014/main" id="{221C7DC3-2298-4C5D-B07D-CB481894CD2A}"/>
                  </a:ext>
                </a:extLst>
              </p:cNvPr>
              <p:cNvCxnSpPr>
                <a:cxnSpLocks/>
              </p:cNvCxnSpPr>
              <p:nvPr/>
            </p:nvCxnSpPr>
            <p:spPr>
              <a:xfrm>
                <a:off x="11408569" y="6377491"/>
                <a:ext cx="3512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A774F918-E0C1-4D5C-A82F-A9F9B049D098}"/>
                  </a:ext>
                </a:extLst>
              </p:cNvPr>
              <p:cNvPicPr>
                <a:picLocks noChangeAspect="1"/>
              </p:cNvPicPr>
              <p:nvPr/>
            </p:nvPicPr>
            <p:blipFill>
              <a:blip r:embed="rId4">
                <a:alphaModFix/>
              </a:blip>
              <a:stretch>
                <a:fillRect/>
              </a:stretch>
            </p:blipFill>
            <p:spPr>
              <a:xfrm>
                <a:off x="10668000" y="6064454"/>
                <a:ext cx="626074" cy="626074"/>
              </a:xfrm>
              <a:prstGeom prst="roundRect">
                <a:avLst>
                  <a:gd name="adj" fmla="val 20396"/>
                </a:avLst>
              </a:prstGeom>
              <a:ln>
                <a:noFill/>
              </a:ln>
              <a:effectLst/>
            </p:spPr>
          </p:pic>
          <p:cxnSp>
            <p:nvCxnSpPr>
              <p:cNvPr id="19" name="Straight Connector 18">
                <a:extLst>
                  <a:ext uri="{FF2B5EF4-FFF2-40B4-BE49-F238E27FC236}">
                    <a16:creationId xmlns:a16="http://schemas.microsoft.com/office/drawing/2014/main" id="{A3318BEA-3536-4DE0-B4DD-B2A85EA8699E}"/>
                  </a:ext>
                </a:extLst>
              </p:cNvPr>
              <p:cNvCxnSpPr>
                <a:cxnSpLocks/>
              </p:cNvCxnSpPr>
              <p:nvPr/>
            </p:nvCxnSpPr>
            <p:spPr>
              <a:xfrm>
                <a:off x="5183188" y="6377491"/>
                <a:ext cx="536813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96586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A2B6F-F459-44C9-95AC-8F2F855AFE5C}"/>
              </a:ext>
            </a:extLst>
          </p:cNvPr>
          <p:cNvSpPr>
            <a:spLocks noGrp="1"/>
          </p:cNvSpPr>
          <p:nvPr>
            <p:ph type="title"/>
          </p:nvPr>
        </p:nvSpPr>
        <p:spPr/>
        <p:txBody>
          <a:bodyPr>
            <a:normAutofit fontScale="90000"/>
          </a:bodyPr>
          <a:lstStyle/>
          <a:p>
            <a:pPr algn="ctr" defTabSz="914400">
              <a:lnSpc>
                <a:spcPct val="90000"/>
              </a:lnSpc>
              <a:spcBef>
                <a:spcPct val="0"/>
              </a:spcBef>
            </a:pPr>
            <a:r>
              <a:rPr lang="en-US" b="1" dirty="0">
                <a:solidFill>
                  <a:schemeClr val="accent1"/>
                </a:solidFill>
                <a:ea typeface="+mj-ea"/>
                <a:cs typeface="Arial" panose="020B0604020202020204" pitchFamily="34" charset="0"/>
              </a:rPr>
              <a:t>Youth Indicators of High-Risk</a:t>
            </a:r>
            <a:br>
              <a:rPr lang="en-US" b="1" dirty="0">
                <a:solidFill>
                  <a:schemeClr val="accent1"/>
                </a:solidFill>
                <a:ea typeface="+mj-ea"/>
                <a:cs typeface="Arial" panose="020B0604020202020204" pitchFamily="34" charset="0"/>
              </a:rPr>
            </a:br>
            <a:r>
              <a:rPr lang="en-US" b="1" dirty="0">
                <a:solidFill>
                  <a:schemeClr val="accent1"/>
                </a:solidFill>
                <a:ea typeface="+mj-ea"/>
                <a:cs typeface="Arial" panose="020B0604020202020204" pitchFamily="34" charset="0"/>
              </a:rPr>
              <a:t>Behaviors</a:t>
            </a:r>
            <a:br>
              <a:rPr lang="en-US" sz="6600" b="1" dirty="0">
                <a:solidFill>
                  <a:schemeClr val="accent1"/>
                </a:solidFill>
                <a:ea typeface="+mj-ea"/>
                <a:cs typeface="Arial" panose="020B0604020202020204" pitchFamily="34" charset="0"/>
              </a:rPr>
            </a:br>
            <a:r>
              <a:rPr lang="en-US" sz="2000" b="1" dirty="0">
                <a:solidFill>
                  <a:schemeClr val="accent1"/>
                </a:solidFill>
                <a:ea typeface="+mj-ea"/>
                <a:cs typeface="Arial" panose="020B0604020202020204" pitchFamily="34" charset="0"/>
              </a:rPr>
              <a:t>FFY 2021 21-Year-Old Follow Up Surveys</a:t>
            </a:r>
            <a:br>
              <a:rPr lang="en-US" sz="2000" b="1" dirty="0">
                <a:solidFill>
                  <a:schemeClr val="accent1"/>
                </a:solidFill>
                <a:ea typeface="+mj-ea"/>
                <a:cs typeface="Arial" panose="020B0604020202020204" pitchFamily="34" charset="0"/>
              </a:rPr>
            </a:br>
            <a:r>
              <a:rPr lang="en-US" sz="2000" b="1" dirty="0">
                <a:solidFill>
                  <a:schemeClr val="accent1"/>
                </a:solidFill>
                <a:ea typeface="+mj-ea"/>
                <a:cs typeface="Arial" panose="020B0604020202020204" pitchFamily="34" charset="0"/>
              </a:rPr>
              <a:t>Pennsylvania vs. National</a:t>
            </a:r>
            <a:br>
              <a:rPr lang="en-US" b="1" dirty="0">
                <a:solidFill>
                  <a:schemeClr val="accent1"/>
                </a:solidFill>
                <a:ea typeface="+mj-ea"/>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B87D6377-3952-4516-9CF4-30F8E84002C0}"/>
              </a:ext>
            </a:extLst>
          </p:cNvPr>
          <p:cNvGraphicFramePr>
            <a:graphicFrameLocks noGrp="1"/>
          </p:cNvGraphicFramePr>
          <p:nvPr>
            <p:ph idx="1"/>
            <p:extLst>
              <p:ext uri="{D42A27DB-BD31-4B8C-83A1-F6EECF244321}">
                <p14:modId xmlns:p14="http://schemas.microsoft.com/office/powerpoint/2010/main" val="2796747597"/>
              </p:ext>
            </p:extLst>
          </p:nvPr>
        </p:nvGraphicFramePr>
        <p:xfrm>
          <a:off x="400050" y="1825625"/>
          <a:ext cx="113919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B2F0C0A-CC85-4865-A45A-AEB2C70E5EB3}"/>
              </a:ext>
            </a:extLst>
          </p:cNvPr>
          <p:cNvSpPr txBox="1"/>
          <p:nvPr/>
        </p:nvSpPr>
        <p:spPr>
          <a:xfrm>
            <a:off x="304800" y="5899964"/>
            <a:ext cx="10001250" cy="553998"/>
          </a:xfrm>
          <a:prstGeom prst="rect">
            <a:avLst/>
          </a:prstGeom>
          <a:noFill/>
        </p:spPr>
        <p:txBody>
          <a:bodyPr wrap="square" rtlCol="0">
            <a:spAutoFit/>
          </a:bodyPr>
          <a:lstStyle/>
          <a:p>
            <a:r>
              <a:rPr lang="en-US" sz="1000"/>
              <a:t>*PA Statistics for Cohort #3 from 2021 Submission  </a:t>
            </a:r>
          </a:p>
          <a:p>
            <a:r>
              <a:rPr lang="en-US" sz="1000"/>
              <a:t>**National Statistics for Cohort #2 (2014) reported in NYTD Brief #7, November 2019 - </a:t>
            </a:r>
            <a:r>
              <a:rPr lang="en-US" sz="1000">
                <a:hlinkClick r:id="rId4"/>
              </a:rPr>
              <a:t>https://www.acf.hhs.gov/sites/default/files/cb/nytd_data_brief_7.pdf</a:t>
            </a:r>
            <a:r>
              <a:rPr lang="en-US" sz="1000"/>
              <a:t> (Federal Cohort #3 data not yet available)</a:t>
            </a:r>
          </a:p>
        </p:txBody>
      </p:sp>
    </p:spTree>
    <p:extLst>
      <p:ext uri="{BB962C8B-B14F-4D97-AF65-F5344CB8AC3E}">
        <p14:creationId xmlns:p14="http://schemas.microsoft.com/office/powerpoint/2010/main" val="656389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7280F-C664-4600-9394-08D8B172BB6E}"/>
              </a:ext>
            </a:extLst>
          </p:cNvPr>
          <p:cNvSpPr>
            <a:spLocks noGrp="1"/>
          </p:cNvSpPr>
          <p:nvPr>
            <p:ph type="title"/>
          </p:nvPr>
        </p:nvSpPr>
        <p:spPr/>
        <p:txBody>
          <a:bodyPr>
            <a:normAutofit fontScale="90000"/>
          </a:bodyPr>
          <a:lstStyle/>
          <a:p>
            <a:pPr algn="ctr" defTabSz="914400">
              <a:lnSpc>
                <a:spcPct val="90000"/>
              </a:lnSpc>
              <a:spcBef>
                <a:spcPct val="0"/>
              </a:spcBef>
            </a:pPr>
            <a:r>
              <a:rPr lang="en-US" b="1" dirty="0">
                <a:solidFill>
                  <a:schemeClr val="accent1"/>
                </a:solidFill>
                <a:ea typeface="+mj-ea"/>
                <a:cs typeface="Arial" panose="020B0604020202020204" pitchFamily="34" charset="0"/>
              </a:rPr>
              <a:t>Youth Indicators of High-Risk</a:t>
            </a:r>
            <a:br>
              <a:rPr lang="en-US" b="1" dirty="0">
                <a:solidFill>
                  <a:schemeClr val="accent1"/>
                </a:solidFill>
                <a:ea typeface="+mj-ea"/>
                <a:cs typeface="Arial" panose="020B0604020202020204" pitchFamily="34" charset="0"/>
              </a:rPr>
            </a:br>
            <a:r>
              <a:rPr lang="en-US" b="1" dirty="0">
                <a:solidFill>
                  <a:schemeClr val="accent1"/>
                </a:solidFill>
                <a:ea typeface="+mj-ea"/>
                <a:cs typeface="Arial" panose="020B0604020202020204" pitchFamily="34" charset="0"/>
              </a:rPr>
              <a:t>Behaviors</a:t>
            </a:r>
            <a:br>
              <a:rPr lang="en-US" sz="6600" b="1" dirty="0">
                <a:solidFill>
                  <a:schemeClr val="accent1"/>
                </a:solidFill>
                <a:ea typeface="+mj-ea"/>
                <a:cs typeface="Arial" panose="020B0604020202020204" pitchFamily="34" charset="0"/>
              </a:rPr>
            </a:br>
            <a:r>
              <a:rPr lang="en-US" sz="2000" b="1" dirty="0">
                <a:solidFill>
                  <a:schemeClr val="accent1"/>
                </a:solidFill>
                <a:ea typeface="+mj-ea"/>
                <a:cs typeface="Arial" panose="020B0604020202020204" pitchFamily="34" charset="0"/>
              </a:rPr>
              <a:t>FFY 2021 21-Year-Old Follow Up Surveys</a:t>
            </a:r>
            <a:br>
              <a:rPr lang="en-US" sz="2000" b="1" dirty="0">
                <a:solidFill>
                  <a:schemeClr val="accent1"/>
                </a:solidFill>
                <a:ea typeface="+mj-ea"/>
                <a:cs typeface="Arial" panose="020B0604020202020204" pitchFamily="34" charset="0"/>
              </a:rPr>
            </a:br>
            <a:r>
              <a:rPr lang="en-US" sz="2000" b="1" dirty="0">
                <a:solidFill>
                  <a:schemeClr val="accent1"/>
                </a:solidFill>
                <a:ea typeface="+mj-ea"/>
                <a:cs typeface="Arial" panose="020B0604020202020204" pitchFamily="34" charset="0"/>
              </a:rPr>
              <a:t>Statewide vs. Regional</a:t>
            </a:r>
            <a:br>
              <a:rPr lang="en-US" b="1" dirty="0"/>
            </a:br>
            <a:endParaRPr lang="en-US" dirty="0"/>
          </a:p>
        </p:txBody>
      </p:sp>
      <p:graphicFrame>
        <p:nvGraphicFramePr>
          <p:cNvPr id="6" name="Content Placeholder 5">
            <a:extLst>
              <a:ext uri="{FF2B5EF4-FFF2-40B4-BE49-F238E27FC236}">
                <a16:creationId xmlns:a16="http://schemas.microsoft.com/office/drawing/2014/main" id="{3842E7C9-7534-4F4F-BC06-F4E574BA8B13}"/>
              </a:ext>
            </a:extLst>
          </p:cNvPr>
          <p:cNvGraphicFramePr>
            <a:graphicFrameLocks noGrp="1"/>
          </p:cNvGraphicFramePr>
          <p:nvPr>
            <p:ph idx="1"/>
            <p:extLst>
              <p:ext uri="{D42A27DB-BD31-4B8C-83A1-F6EECF244321}">
                <p14:modId xmlns:p14="http://schemas.microsoft.com/office/powerpoint/2010/main" val="2687468560"/>
              </p:ext>
            </p:extLst>
          </p:nvPr>
        </p:nvGraphicFramePr>
        <p:xfrm>
          <a:off x="400050" y="1825625"/>
          <a:ext cx="113919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6046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cs typeface="Arial" panose="020B0604020202020204" pitchFamily="34" charset="0"/>
              </a:rPr>
              <a:t>Services Provided</a:t>
            </a:r>
            <a:br>
              <a:rPr lang="en-US" sz="3600" dirty="0">
                <a:cs typeface="Arial" panose="020B0604020202020204" pitchFamily="34" charset="0"/>
              </a:rPr>
            </a:br>
            <a:r>
              <a:rPr lang="en-US" sz="1800" dirty="0">
                <a:cs typeface="Arial" panose="020B0604020202020204" pitchFamily="34" charset="0"/>
              </a:rPr>
              <a:t>FFY 2021B</a:t>
            </a:r>
            <a:br>
              <a:rPr lang="en-US" sz="1800" dirty="0">
                <a:cs typeface="Arial" panose="020B0604020202020204" pitchFamily="34" charset="0"/>
              </a:rPr>
            </a:br>
            <a:r>
              <a:rPr lang="en-US" sz="1800" dirty="0">
                <a:cs typeface="Arial" panose="020B0604020202020204" pitchFamily="34" charset="0"/>
              </a:rPr>
              <a:t>Pennsylvania vs. National</a:t>
            </a:r>
            <a:endParaRPr lang="en-US" sz="3600" dirty="0">
              <a:cs typeface="Arial" panose="020B0604020202020204" pitchFamily="34" charset="0"/>
            </a:endParaRPr>
          </a:p>
        </p:txBody>
      </p:sp>
      <p:graphicFrame>
        <p:nvGraphicFramePr>
          <p:cNvPr id="9" name="Content Placeholder 8">
            <a:extLst>
              <a:ext uri="{FF2B5EF4-FFF2-40B4-BE49-F238E27FC236}">
                <a16:creationId xmlns:a16="http://schemas.microsoft.com/office/drawing/2014/main" id="{EBB12249-F171-46E3-8385-4E46095DDEED}"/>
              </a:ext>
            </a:extLst>
          </p:cNvPr>
          <p:cNvGraphicFramePr>
            <a:graphicFrameLocks noGrp="1"/>
          </p:cNvGraphicFramePr>
          <p:nvPr>
            <p:ph idx="1"/>
            <p:extLst>
              <p:ext uri="{D42A27DB-BD31-4B8C-83A1-F6EECF244321}">
                <p14:modId xmlns:p14="http://schemas.microsoft.com/office/powerpoint/2010/main" val="2931692323"/>
              </p:ext>
            </p:extLst>
          </p:nvPr>
        </p:nvGraphicFramePr>
        <p:xfrm>
          <a:off x="400050" y="1825625"/>
          <a:ext cx="113919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C3288FDD-F99C-4649-B648-EB0C0158C139}"/>
              </a:ext>
            </a:extLst>
          </p:cNvPr>
          <p:cNvSpPr txBox="1"/>
          <p:nvPr/>
        </p:nvSpPr>
        <p:spPr>
          <a:xfrm>
            <a:off x="304800" y="5899964"/>
            <a:ext cx="10001250" cy="553998"/>
          </a:xfrm>
          <a:prstGeom prst="rect">
            <a:avLst/>
          </a:prstGeom>
          <a:noFill/>
        </p:spPr>
        <p:txBody>
          <a:bodyPr wrap="square" rtlCol="0">
            <a:spAutoFit/>
          </a:bodyPr>
          <a:lstStyle/>
          <a:p>
            <a:r>
              <a:rPr lang="en-US" sz="1000"/>
              <a:t>*PA Statistics for 2021B Submission  </a:t>
            </a:r>
          </a:p>
          <a:p>
            <a:r>
              <a:rPr lang="en-US" sz="1000"/>
              <a:t>**National Statistics for Cohort #2 (2014) reported in NYTD Brief #7, November 2019 - </a:t>
            </a:r>
            <a:r>
              <a:rPr lang="en-US" sz="1000">
                <a:hlinkClick r:id="rId4"/>
              </a:rPr>
              <a:t>https://www.acf.hhs.gov/sites/default/files/cb/nytd_data_brief_7.pdf</a:t>
            </a:r>
            <a:r>
              <a:rPr lang="en-US" sz="1000"/>
              <a:t> (Federal Cohort #3 data not yet available)</a:t>
            </a:r>
          </a:p>
        </p:txBody>
      </p:sp>
    </p:spTree>
    <p:extLst>
      <p:ext uri="{BB962C8B-B14F-4D97-AF65-F5344CB8AC3E}">
        <p14:creationId xmlns:p14="http://schemas.microsoft.com/office/powerpoint/2010/main" val="1264126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C32D39B-DBB3-4BFA-996B-3FD58D8F917B}"/>
              </a:ext>
            </a:extLst>
          </p:cNvPr>
          <p:cNvSpPr>
            <a:spLocks noGrp="1"/>
          </p:cNvSpPr>
          <p:nvPr>
            <p:ph type="title"/>
          </p:nvPr>
        </p:nvSpPr>
        <p:spPr/>
        <p:txBody>
          <a:bodyPr>
            <a:noAutofit/>
          </a:bodyPr>
          <a:lstStyle/>
          <a:p>
            <a:pPr algn="ctr"/>
            <a:r>
              <a:rPr lang="en-US" sz="3600" dirty="0">
                <a:cs typeface="Arial" panose="020B0604020202020204" pitchFamily="34" charset="0"/>
              </a:rPr>
              <a:t>Services Provided</a:t>
            </a:r>
            <a:br>
              <a:rPr lang="en-US" sz="3600" dirty="0">
                <a:cs typeface="Arial" panose="020B0604020202020204" pitchFamily="34" charset="0"/>
              </a:rPr>
            </a:br>
            <a:r>
              <a:rPr lang="en-US" sz="1800" dirty="0">
                <a:cs typeface="Arial" panose="020B0604020202020204" pitchFamily="34" charset="0"/>
              </a:rPr>
              <a:t>FFY 2021B</a:t>
            </a:r>
            <a:br>
              <a:rPr lang="en-US" sz="1800" dirty="0">
                <a:cs typeface="Arial" panose="020B0604020202020204" pitchFamily="34" charset="0"/>
              </a:rPr>
            </a:br>
            <a:r>
              <a:rPr lang="en-US" sz="1800" dirty="0">
                <a:cs typeface="Arial" panose="020B0604020202020204" pitchFamily="34" charset="0"/>
              </a:rPr>
              <a:t>Statewide vs. Regional</a:t>
            </a:r>
            <a:endParaRPr lang="en-US" sz="3600" dirty="0">
              <a:cs typeface="Arial" panose="020B0604020202020204" pitchFamily="34" charset="0"/>
            </a:endParaRPr>
          </a:p>
        </p:txBody>
      </p:sp>
      <p:graphicFrame>
        <p:nvGraphicFramePr>
          <p:cNvPr id="9" name="Content Placeholder 8">
            <a:extLst>
              <a:ext uri="{FF2B5EF4-FFF2-40B4-BE49-F238E27FC236}">
                <a16:creationId xmlns:a16="http://schemas.microsoft.com/office/drawing/2014/main" id="{DE804B10-D3ED-4AD5-8F0D-C5868CAB5639}"/>
              </a:ext>
            </a:extLst>
          </p:cNvPr>
          <p:cNvGraphicFramePr>
            <a:graphicFrameLocks noGrp="1"/>
          </p:cNvGraphicFramePr>
          <p:nvPr>
            <p:ph idx="1"/>
            <p:extLst>
              <p:ext uri="{D42A27DB-BD31-4B8C-83A1-F6EECF244321}">
                <p14:modId xmlns:p14="http://schemas.microsoft.com/office/powerpoint/2010/main" val="1547326505"/>
              </p:ext>
            </p:extLst>
          </p:nvPr>
        </p:nvGraphicFramePr>
        <p:xfrm>
          <a:off x="400050" y="1825625"/>
          <a:ext cx="113919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1799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5E2597-1B95-4381-B832-5A09F3A791B0}"/>
              </a:ext>
            </a:extLst>
          </p:cNvPr>
          <p:cNvSpPr>
            <a:spLocks noGrp="1"/>
          </p:cNvSpPr>
          <p:nvPr>
            <p:ph type="title"/>
          </p:nvPr>
        </p:nvSpPr>
        <p:spPr/>
        <p:txBody>
          <a:bodyPr/>
          <a:lstStyle/>
          <a:p>
            <a:r>
              <a:rPr lang="en-US"/>
              <a:t>What Now / What’s Next?</a:t>
            </a:r>
            <a:br>
              <a:rPr lang="en-US"/>
            </a:br>
            <a:r>
              <a:rPr lang="en-US"/>
              <a:t>	-FFY 2022 Follow-up: 19-year-olds</a:t>
            </a:r>
            <a:br>
              <a:rPr lang="en-US"/>
            </a:br>
            <a:r>
              <a:rPr lang="en-US"/>
              <a:t>	-FFY 2023 Baseline</a:t>
            </a:r>
          </a:p>
        </p:txBody>
      </p:sp>
    </p:spTree>
    <p:extLst>
      <p:ext uri="{BB962C8B-B14F-4D97-AF65-F5344CB8AC3E}">
        <p14:creationId xmlns:p14="http://schemas.microsoft.com/office/powerpoint/2010/main" val="1319732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9B745B-57FD-43CD-862D-A50ECEE35E56}"/>
              </a:ext>
            </a:extLst>
          </p:cNvPr>
          <p:cNvSpPr>
            <a:spLocks noGrp="1"/>
          </p:cNvSpPr>
          <p:nvPr>
            <p:ph type="title"/>
          </p:nvPr>
        </p:nvSpPr>
        <p:spPr/>
        <p:txBody>
          <a:bodyPr/>
          <a:lstStyle/>
          <a:p>
            <a:r>
              <a:rPr lang="en-US"/>
              <a:t>FFY 2022 Follow-Up Surveys</a:t>
            </a:r>
          </a:p>
        </p:txBody>
      </p:sp>
      <p:sp>
        <p:nvSpPr>
          <p:cNvPr id="5" name="Content Placeholder 4">
            <a:extLst>
              <a:ext uri="{FF2B5EF4-FFF2-40B4-BE49-F238E27FC236}">
                <a16:creationId xmlns:a16="http://schemas.microsoft.com/office/drawing/2014/main" id="{4D8AAFE2-1012-4030-8D7B-AA3FF601E0CA}"/>
              </a:ext>
            </a:extLst>
          </p:cNvPr>
          <p:cNvSpPr>
            <a:spLocks noGrp="1"/>
          </p:cNvSpPr>
          <p:nvPr>
            <p:ph idx="1"/>
          </p:nvPr>
        </p:nvSpPr>
        <p:spPr>
          <a:xfrm>
            <a:off x="680321" y="1481959"/>
            <a:ext cx="10838579" cy="4454230"/>
          </a:xfrm>
        </p:spPr>
        <p:txBody>
          <a:bodyPr>
            <a:normAutofit lnSpcReduction="10000"/>
          </a:bodyPr>
          <a:lstStyle/>
          <a:p>
            <a:pPr marL="285750" indent="-285750">
              <a:buFont typeface="Arial" panose="020B0604020202020204" pitchFamily="34" charset="0"/>
              <a:buChar char="•"/>
            </a:pPr>
            <a:r>
              <a:rPr lang="en-US" sz="2400" dirty="0"/>
              <a:t>The sample is divided into two parts based on the youth’s date of birth</a:t>
            </a:r>
          </a:p>
          <a:p>
            <a:pPr marL="971550" lvl="1" indent="-285750"/>
            <a:r>
              <a:rPr lang="en-US" sz="2000" b="1" dirty="0">
                <a:solidFill>
                  <a:srgbClr val="002060"/>
                </a:solidFill>
              </a:rPr>
              <a:t>A Sample: </a:t>
            </a:r>
            <a:r>
              <a:rPr lang="en-US" sz="2000" dirty="0"/>
              <a:t>youth with 19</a:t>
            </a:r>
            <a:r>
              <a:rPr lang="en-US" sz="2000" baseline="30000" dirty="0"/>
              <a:t>th</a:t>
            </a:r>
            <a:r>
              <a:rPr lang="en-US" sz="2000" dirty="0"/>
              <a:t> birthday between October 2021 - March 2022</a:t>
            </a:r>
          </a:p>
          <a:p>
            <a:pPr marL="1428750" lvl="2" indent="-285750"/>
            <a:r>
              <a:rPr lang="en-US" sz="1800" dirty="0"/>
              <a:t>Samples were sent to counties in October 2021 via </a:t>
            </a:r>
            <a:r>
              <a:rPr lang="en-US" sz="1800" dirty="0" err="1"/>
              <a:t>SeGov</a:t>
            </a:r>
            <a:endParaRPr lang="en-US" sz="1800" dirty="0"/>
          </a:p>
          <a:p>
            <a:pPr marL="1428750" lvl="2" indent="-285750"/>
            <a:r>
              <a:rPr lang="en-US" sz="1800" dirty="0"/>
              <a:t>County can also log in to GetNYTDPA.org to see the list of youth in sample</a:t>
            </a:r>
          </a:p>
          <a:p>
            <a:pPr marL="1428750" lvl="2" indent="-285750"/>
            <a:r>
              <a:rPr lang="en-US" sz="1800" dirty="0"/>
              <a:t>PCG has mailed out survey packets to youth in this sample</a:t>
            </a:r>
          </a:p>
          <a:p>
            <a:pPr marL="1428750" lvl="2" indent="-285750"/>
            <a:r>
              <a:rPr lang="en-US" sz="1800" dirty="0"/>
              <a:t>Completed surveys are due March 31, 2022</a:t>
            </a:r>
          </a:p>
          <a:p>
            <a:pPr marL="1428750" lvl="2" indent="-285750"/>
            <a:r>
              <a:rPr lang="en-US" sz="1800" b="1" dirty="0">
                <a:solidFill>
                  <a:srgbClr val="00186E"/>
                </a:solidFill>
              </a:rPr>
              <a:t>Counties should be wrapping up any outstanding surveys for this group, as we are still short of the 60% required for the A period.</a:t>
            </a:r>
          </a:p>
          <a:p>
            <a:pPr marL="1428750" lvl="2" indent="-285750"/>
            <a:endParaRPr lang="en-US" sz="2000" dirty="0"/>
          </a:p>
          <a:p>
            <a:pPr marL="971550" lvl="1" indent="-285750"/>
            <a:r>
              <a:rPr lang="en-US" sz="2000" b="1" dirty="0">
                <a:solidFill>
                  <a:srgbClr val="002060"/>
                </a:solidFill>
              </a:rPr>
              <a:t>B Sample:</a:t>
            </a:r>
            <a:r>
              <a:rPr lang="en-US" sz="2000" dirty="0"/>
              <a:t> youth with 19</a:t>
            </a:r>
            <a:r>
              <a:rPr lang="en-US" sz="2000" baseline="30000" dirty="0"/>
              <a:t>th</a:t>
            </a:r>
            <a:r>
              <a:rPr lang="en-US" sz="2000" dirty="0"/>
              <a:t> birthday between April 2022 - September 2022</a:t>
            </a:r>
          </a:p>
          <a:p>
            <a:pPr marL="1428750" lvl="2" indent="-285750"/>
            <a:r>
              <a:rPr lang="en-US" sz="1800" dirty="0"/>
              <a:t>Samples will be sent to counties in late March 2022 via </a:t>
            </a:r>
            <a:r>
              <a:rPr lang="en-US" sz="1800" dirty="0" err="1"/>
              <a:t>SeGov</a:t>
            </a:r>
            <a:endParaRPr lang="en-US" sz="1800" dirty="0"/>
          </a:p>
          <a:p>
            <a:pPr marL="1428750" lvl="2" indent="-285750"/>
            <a:r>
              <a:rPr lang="en-US" sz="1800" dirty="0"/>
              <a:t>County can also log in to GetNYTDPA.org to see the list of youth in sample</a:t>
            </a:r>
          </a:p>
          <a:p>
            <a:pPr marL="1428750" lvl="2" indent="-285750"/>
            <a:r>
              <a:rPr lang="en-US" sz="1800" dirty="0"/>
              <a:t>PCG will mail out survey packets to youth in this sample on or about April 1, 2021</a:t>
            </a:r>
          </a:p>
          <a:p>
            <a:pPr marL="1428750" lvl="2" indent="-285750"/>
            <a:r>
              <a:rPr lang="en-US" sz="1800" dirty="0"/>
              <a:t>Completed surveys are due September 30, 2022</a:t>
            </a:r>
          </a:p>
        </p:txBody>
      </p:sp>
    </p:spTree>
    <p:extLst>
      <p:ext uri="{BB962C8B-B14F-4D97-AF65-F5344CB8AC3E}">
        <p14:creationId xmlns:p14="http://schemas.microsoft.com/office/powerpoint/2010/main" val="1366868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9B745B-57FD-43CD-862D-A50ECEE35E56}"/>
              </a:ext>
            </a:extLst>
          </p:cNvPr>
          <p:cNvSpPr>
            <a:spLocks noGrp="1"/>
          </p:cNvSpPr>
          <p:nvPr>
            <p:ph type="title"/>
          </p:nvPr>
        </p:nvSpPr>
        <p:spPr/>
        <p:txBody>
          <a:bodyPr/>
          <a:lstStyle/>
          <a:p>
            <a:r>
              <a:rPr lang="en-US"/>
              <a:t>FFY 2022 Follow-Up Surveys</a:t>
            </a:r>
          </a:p>
        </p:txBody>
      </p:sp>
      <p:sp>
        <p:nvSpPr>
          <p:cNvPr id="5" name="Content Placeholder 4">
            <a:extLst>
              <a:ext uri="{FF2B5EF4-FFF2-40B4-BE49-F238E27FC236}">
                <a16:creationId xmlns:a16="http://schemas.microsoft.com/office/drawing/2014/main" id="{4D8AAFE2-1012-4030-8D7B-AA3FF601E0CA}"/>
              </a:ext>
            </a:extLst>
          </p:cNvPr>
          <p:cNvSpPr>
            <a:spLocks noGrp="1"/>
          </p:cNvSpPr>
          <p:nvPr>
            <p:ph idx="1"/>
          </p:nvPr>
        </p:nvSpPr>
        <p:spPr>
          <a:xfrm>
            <a:off x="680322" y="1764792"/>
            <a:ext cx="4120278" cy="4171397"/>
          </a:xfrm>
        </p:spPr>
        <p:txBody>
          <a:bodyPr>
            <a:normAutofit/>
          </a:bodyPr>
          <a:lstStyle/>
          <a:p>
            <a:pPr marL="285750" indent="-285750">
              <a:buFont typeface="Arial" panose="020B0604020202020204" pitchFamily="34" charset="0"/>
              <a:buChar char="•"/>
            </a:pPr>
            <a:r>
              <a:rPr lang="en-US"/>
              <a:t>The current round of follow-up surveys began </a:t>
            </a:r>
            <a:r>
              <a:rPr lang="en-US" b="1">
                <a:solidFill>
                  <a:srgbClr val="002060"/>
                </a:solidFill>
              </a:rPr>
              <a:t>October 1, 2021</a:t>
            </a:r>
          </a:p>
          <a:p>
            <a:endParaRPr lang="en-US"/>
          </a:p>
          <a:p>
            <a:pPr marL="285750" indent="-285750">
              <a:buFont typeface="Arial" panose="020B0604020202020204" pitchFamily="34" charset="0"/>
              <a:buChar char="•"/>
            </a:pPr>
            <a:r>
              <a:rPr lang="en-US"/>
              <a:t>A random sample of youth who completed a baseline survey in FFY 2020 have been identified to participate in the 19-year-old follow up surveys</a:t>
            </a:r>
          </a:p>
          <a:p>
            <a:pPr marL="0" indent="0">
              <a:buNone/>
            </a:pPr>
            <a:endParaRPr lang="en-US"/>
          </a:p>
        </p:txBody>
      </p:sp>
      <p:sp>
        <p:nvSpPr>
          <p:cNvPr id="6" name="Arrow: Right 5">
            <a:extLst>
              <a:ext uri="{FF2B5EF4-FFF2-40B4-BE49-F238E27FC236}">
                <a16:creationId xmlns:a16="http://schemas.microsoft.com/office/drawing/2014/main" id="{9C478EE3-E119-4B21-9BC5-F035BA0D064A}"/>
              </a:ext>
            </a:extLst>
          </p:cNvPr>
          <p:cNvSpPr/>
          <p:nvPr/>
        </p:nvSpPr>
        <p:spPr>
          <a:xfrm>
            <a:off x="5056251" y="4058507"/>
            <a:ext cx="694944" cy="23774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1D670874-1D92-4F62-930C-08E0D5A576E3}"/>
              </a:ext>
            </a:extLst>
          </p:cNvPr>
          <p:cNvGraphicFramePr>
            <a:graphicFrameLocks noGrp="1"/>
          </p:cNvGraphicFramePr>
          <p:nvPr>
            <p:extLst>
              <p:ext uri="{D42A27DB-BD31-4B8C-83A1-F6EECF244321}">
                <p14:modId xmlns:p14="http://schemas.microsoft.com/office/powerpoint/2010/main" val="2696703613"/>
              </p:ext>
            </p:extLst>
          </p:nvPr>
        </p:nvGraphicFramePr>
        <p:xfrm>
          <a:off x="5862794" y="1450428"/>
          <a:ext cx="6095149" cy="4347469"/>
        </p:xfrm>
        <a:graphic>
          <a:graphicData uri="http://schemas.openxmlformats.org/drawingml/2006/table">
            <a:tbl>
              <a:tblPr firstRow="1" bandRow="1">
                <a:tableStyleId>{5C22544A-7EE6-4342-B048-85BDC9FD1C3A}</a:tableStyleId>
              </a:tblPr>
              <a:tblGrid>
                <a:gridCol w="1326107">
                  <a:extLst>
                    <a:ext uri="{9D8B030D-6E8A-4147-A177-3AD203B41FA5}">
                      <a16:colId xmlns:a16="http://schemas.microsoft.com/office/drawing/2014/main" val="1503310278"/>
                    </a:ext>
                  </a:extLst>
                </a:gridCol>
                <a:gridCol w="1413601">
                  <a:extLst>
                    <a:ext uri="{9D8B030D-6E8A-4147-A177-3AD203B41FA5}">
                      <a16:colId xmlns:a16="http://schemas.microsoft.com/office/drawing/2014/main" val="3410856521"/>
                    </a:ext>
                  </a:extLst>
                </a:gridCol>
                <a:gridCol w="1721094">
                  <a:extLst>
                    <a:ext uri="{9D8B030D-6E8A-4147-A177-3AD203B41FA5}">
                      <a16:colId xmlns:a16="http://schemas.microsoft.com/office/drawing/2014/main" val="2667613455"/>
                    </a:ext>
                  </a:extLst>
                </a:gridCol>
                <a:gridCol w="1634347">
                  <a:extLst>
                    <a:ext uri="{9D8B030D-6E8A-4147-A177-3AD203B41FA5}">
                      <a16:colId xmlns:a16="http://schemas.microsoft.com/office/drawing/2014/main" val="2896084418"/>
                    </a:ext>
                  </a:extLst>
                </a:gridCol>
              </a:tblGrid>
              <a:tr h="661615">
                <a:tc>
                  <a:txBody>
                    <a:bodyPr/>
                    <a:lstStyle/>
                    <a:p>
                      <a:r>
                        <a:rPr lang="en-US"/>
                        <a:t>Year</a:t>
                      </a:r>
                    </a:p>
                  </a:txBody>
                  <a:tcPr/>
                </a:tc>
                <a:tc>
                  <a:txBody>
                    <a:bodyPr/>
                    <a:lstStyle/>
                    <a:p>
                      <a:r>
                        <a:rPr lang="en-US"/>
                        <a:t>Baseline</a:t>
                      </a:r>
                    </a:p>
                    <a:p>
                      <a:r>
                        <a:rPr lang="en-US"/>
                        <a:t>Age 17</a:t>
                      </a:r>
                    </a:p>
                  </a:txBody>
                  <a:tcPr/>
                </a:tc>
                <a:tc>
                  <a:txBody>
                    <a:bodyPr/>
                    <a:lstStyle/>
                    <a:p>
                      <a:r>
                        <a:rPr lang="en-US"/>
                        <a:t>19-Year-Old</a:t>
                      </a:r>
                    </a:p>
                    <a:p>
                      <a:r>
                        <a:rPr lang="en-US"/>
                        <a:t>Follow-Up</a:t>
                      </a:r>
                    </a:p>
                  </a:txBody>
                  <a:tcPr/>
                </a:tc>
                <a:tc>
                  <a:txBody>
                    <a:bodyPr/>
                    <a:lstStyle/>
                    <a:p>
                      <a:r>
                        <a:rPr lang="en-US"/>
                        <a:t>21-Year-Old</a:t>
                      </a:r>
                    </a:p>
                    <a:p>
                      <a:r>
                        <a:rPr lang="en-US"/>
                        <a:t>Follow-Up</a:t>
                      </a:r>
                    </a:p>
                  </a:txBody>
                  <a:tcPr/>
                </a:tc>
                <a:extLst>
                  <a:ext uri="{0D108BD9-81ED-4DB2-BD59-A6C34878D82A}">
                    <a16:rowId xmlns:a16="http://schemas.microsoft.com/office/drawing/2014/main" val="1042867053"/>
                  </a:ext>
                </a:extLst>
              </a:tr>
              <a:tr h="394014">
                <a:tc>
                  <a:txBody>
                    <a:bodyPr/>
                    <a:lstStyle/>
                    <a:p>
                      <a:r>
                        <a:rPr lang="en-US"/>
                        <a:t>FFY 2017</a:t>
                      </a:r>
                    </a:p>
                  </a:txBody>
                  <a:tcPr/>
                </a:tc>
                <a:tc>
                  <a:txBody>
                    <a:bodyPr/>
                    <a:lstStyle/>
                    <a:p>
                      <a:r>
                        <a:rPr lang="en-US">
                          <a:solidFill>
                            <a:schemeClr val="tx1"/>
                          </a:solidFill>
                        </a:rPr>
                        <a:t>Cohort #3</a:t>
                      </a:r>
                    </a:p>
                  </a:txBody>
                  <a:tcPr>
                    <a:solidFill>
                      <a:schemeClr val="bg2">
                        <a:lumMod val="50000"/>
                      </a:schemeClr>
                    </a:solidFill>
                  </a:tcPr>
                </a:tc>
                <a:tc>
                  <a:txBody>
                    <a:bodyPr/>
                    <a:lstStyle/>
                    <a:p>
                      <a:endParaRPr lang="en-US"/>
                    </a:p>
                  </a:txBody>
                  <a:tcPr/>
                </a:tc>
                <a:tc>
                  <a:txBody>
                    <a:bodyPr/>
                    <a:lstStyle/>
                    <a:p>
                      <a:endParaRPr lang="en-US"/>
                    </a:p>
                  </a:txBody>
                  <a:tcPr/>
                </a:tc>
                <a:extLst>
                  <a:ext uri="{0D108BD9-81ED-4DB2-BD59-A6C34878D82A}">
                    <a16:rowId xmlns:a16="http://schemas.microsoft.com/office/drawing/2014/main" val="742750781"/>
                  </a:ext>
                </a:extLst>
              </a:tr>
              <a:tr h="361566">
                <a:tc>
                  <a:txBody>
                    <a:bodyPr/>
                    <a:lstStyle/>
                    <a:p>
                      <a:r>
                        <a:rPr lang="en-US"/>
                        <a:t>FFY 2018</a:t>
                      </a:r>
                    </a:p>
                  </a:txBody>
                  <a:tcPr/>
                </a:tc>
                <a:tc gridSpan="3">
                  <a:txBody>
                    <a:bodyPr/>
                    <a:lstStyle/>
                    <a:p>
                      <a:pPr algn="ctr"/>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3092361"/>
                  </a:ext>
                </a:extLst>
              </a:tr>
              <a:tr h="361566">
                <a:tc>
                  <a:txBody>
                    <a:bodyPr/>
                    <a:lstStyle/>
                    <a:p>
                      <a:r>
                        <a:rPr lang="en-US"/>
                        <a:t>FFY 2019</a:t>
                      </a:r>
                    </a:p>
                  </a:txBody>
                  <a:tcPr/>
                </a:tc>
                <a:tc>
                  <a:txBody>
                    <a:bodyPr/>
                    <a:lstStyle/>
                    <a:p>
                      <a:endParaRPr lang="en-US"/>
                    </a:p>
                  </a:txBody>
                  <a:tcPr/>
                </a:tc>
                <a:tc>
                  <a:txBody>
                    <a:bodyPr/>
                    <a:lstStyle/>
                    <a:p>
                      <a:r>
                        <a:rPr lang="en-US">
                          <a:solidFill>
                            <a:schemeClr val="tx1"/>
                          </a:solidFill>
                        </a:rPr>
                        <a:t>Cohort #3</a:t>
                      </a:r>
                    </a:p>
                  </a:txBody>
                  <a:tcPr>
                    <a:solidFill>
                      <a:schemeClr val="bg2">
                        <a:lumMod val="50000"/>
                      </a:schemeClr>
                    </a:solidFill>
                  </a:tcPr>
                </a:tc>
                <a:tc>
                  <a:txBody>
                    <a:bodyPr/>
                    <a:lstStyle/>
                    <a:p>
                      <a:endParaRPr lang="en-US"/>
                    </a:p>
                  </a:txBody>
                  <a:tcPr/>
                </a:tc>
                <a:extLst>
                  <a:ext uri="{0D108BD9-81ED-4DB2-BD59-A6C34878D82A}">
                    <a16:rowId xmlns:a16="http://schemas.microsoft.com/office/drawing/2014/main" val="2686579922"/>
                  </a:ext>
                </a:extLst>
              </a:tr>
              <a:tr h="361566">
                <a:tc>
                  <a:txBody>
                    <a:bodyPr/>
                    <a:lstStyle/>
                    <a:p>
                      <a:r>
                        <a:rPr lang="en-US"/>
                        <a:t>FFY 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Cohort #4</a:t>
                      </a:r>
                    </a:p>
                  </a:txBody>
                  <a:tcPr>
                    <a:solidFill>
                      <a:schemeClr val="accent4">
                        <a:lumMod val="60000"/>
                        <a:lumOff val="40000"/>
                      </a:schemeClr>
                    </a:solidFill>
                  </a:tcPr>
                </a:tc>
                <a:tc>
                  <a:txBody>
                    <a:bodyPr/>
                    <a:lstStyle/>
                    <a:p>
                      <a:endParaRPr lang="en-US"/>
                    </a:p>
                  </a:txBody>
                  <a:tcPr/>
                </a:tc>
                <a:tc>
                  <a:txBody>
                    <a:bodyPr/>
                    <a:lstStyle/>
                    <a:p>
                      <a:endParaRPr lang="en-US"/>
                    </a:p>
                  </a:txBody>
                  <a:tcPr/>
                </a:tc>
                <a:extLst>
                  <a:ext uri="{0D108BD9-81ED-4DB2-BD59-A6C34878D82A}">
                    <a16:rowId xmlns:a16="http://schemas.microsoft.com/office/drawing/2014/main" val="4201493789"/>
                  </a:ext>
                </a:extLst>
              </a:tr>
              <a:tr h="361566">
                <a:tc>
                  <a:txBody>
                    <a:bodyPr/>
                    <a:lstStyle/>
                    <a:p>
                      <a:r>
                        <a:rPr lang="en-US"/>
                        <a:t>FFY 2021</a:t>
                      </a:r>
                    </a:p>
                  </a:txBody>
                  <a:tcPr/>
                </a:tc>
                <a:tc>
                  <a:txBody>
                    <a:bodyPr/>
                    <a:lstStyle/>
                    <a:p>
                      <a:endParaRPr lang="en-US"/>
                    </a:p>
                  </a:txBody>
                  <a:tcPr/>
                </a:tc>
                <a:tc>
                  <a:txBody>
                    <a:bodyPr/>
                    <a:lstStyle/>
                    <a:p>
                      <a:endParaRPr lang="en-US"/>
                    </a:p>
                  </a:txBody>
                  <a:tcPr/>
                </a:tc>
                <a:tc>
                  <a:txBody>
                    <a:bodyPr/>
                    <a:lstStyle/>
                    <a:p>
                      <a:r>
                        <a:rPr lang="en-US" b="0">
                          <a:solidFill>
                            <a:schemeClr val="tx1"/>
                          </a:solidFill>
                        </a:rPr>
                        <a:t>Cohort #3</a:t>
                      </a:r>
                    </a:p>
                  </a:txBody>
                  <a:tcPr>
                    <a:solidFill>
                      <a:schemeClr val="bg2">
                        <a:lumMod val="50000"/>
                      </a:schemeClr>
                    </a:solidFill>
                  </a:tcPr>
                </a:tc>
                <a:extLst>
                  <a:ext uri="{0D108BD9-81ED-4DB2-BD59-A6C34878D82A}">
                    <a16:rowId xmlns:a16="http://schemas.microsoft.com/office/drawing/2014/main" val="783023888"/>
                  </a:ext>
                </a:extLst>
              </a:tr>
              <a:tr h="361566">
                <a:tc>
                  <a:txBody>
                    <a:bodyPr/>
                    <a:lstStyle/>
                    <a:p>
                      <a:r>
                        <a:rPr lang="en-US"/>
                        <a:t>FFY 2022</a:t>
                      </a:r>
                    </a:p>
                  </a:txBody>
                  <a:tcPr/>
                </a:tc>
                <a:tc>
                  <a:txBody>
                    <a:bodyPr/>
                    <a:lstStyle/>
                    <a:p>
                      <a:endParaRPr lang="en-US"/>
                    </a:p>
                  </a:txBody>
                  <a:tcPr/>
                </a:tc>
                <a:tc>
                  <a:txBody>
                    <a:bodyPr/>
                    <a:lstStyle/>
                    <a:p>
                      <a:r>
                        <a:rPr lang="en-US">
                          <a:solidFill>
                            <a:schemeClr val="tx1"/>
                          </a:solidFill>
                        </a:rPr>
                        <a:t>Cohort #4</a:t>
                      </a:r>
                    </a:p>
                  </a:txBody>
                  <a:tcPr>
                    <a:solidFill>
                      <a:schemeClr val="accent4">
                        <a:lumMod val="60000"/>
                        <a:lumOff val="40000"/>
                      </a:schemeClr>
                    </a:solidFill>
                  </a:tcPr>
                </a:tc>
                <a:tc>
                  <a:txBody>
                    <a:bodyPr/>
                    <a:lstStyle/>
                    <a:p>
                      <a:endParaRPr lang="en-US"/>
                    </a:p>
                  </a:txBody>
                  <a:tcPr/>
                </a:tc>
                <a:extLst>
                  <a:ext uri="{0D108BD9-81ED-4DB2-BD59-A6C34878D82A}">
                    <a16:rowId xmlns:a16="http://schemas.microsoft.com/office/drawing/2014/main" val="2647576729"/>
                  </a:ext>
                </a:extLst>
              </a:tr>
              <a:tr h="361566">
                <a:tc>
                  <a:txBody>
                    <a:bodyPr/>
                    <a:lstStyle/>
                    <a:p>
                      <a:r>
                        <a:rPr lang="en-US"/>
                        <a:t>FFY 2023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Cohort #5</a:t>
                      </a:r>
                    </a:p>
                  </a:txBody>
                  <a:tcPr>
                    <a:solidFill>
                      <a:schemeClr val="accent2">
                        <a:lumMod val="40000"/>
                        <a:lumOff val="60000"/>
                      </a:schemeClr>
                    </a:solidFill>
                  </a:tcPr>
                </a:tc>
                <a:tc>
                  <a:txBody>
                    <a:bodyPr/>
                    <a:lstStyle/>
                    <a:p>
                      <a:endParaRPr lang="en-US"/>
                    </a:p>
                  </a:txBody>
                  <a:tcPr/>
                </a:tc>
                <a:tc>
                  <a:txBody>
                    <a:bodyPr/>
                    <a:lstStyle/>
                    <a:p>
                      <a:endParaRPr lang="en-US"/>
                    </a:p>
                  </a:txBody>
                  <a:tcPr/>
                </a:tc>
                <a:extLst>
                  <a:ext uri="{0D108BD9-81ED-4DB2-BD59-A6C34878D82A}">
                    <a16:rowId xmlns:a16="http://schemas.microsoft.com/office/drawing/2014/main" val="2703797844"/>
                  </a:ext>
                </a:extLst>
              </a:tr>
              <a:tr h="361566">
                <a:tc>
                  <a:txBody>
                    <a:bodyPr/>
                    <a:lstStyle/>
                    <a:p>
                      <a:r>
                        <a:rPr lang="en-US"/>
                        <a:t>FFY 2024</a:t>
                      </a:r>
                    </a:p>
                  </a:txBody>
                  <a:tcPr/>
                </a:tc>
                <a:tc>
                  <a:txBody>
                    <a:bodyPr/>
                    <a:lstStyle/>
                    <a:p>
                      <a:endParaRPr lang="en-US"/>
                    </a:p>
                  </a:txBody>
                  <a:tcPr/>
                </a:tc>
                <a:tc>
                  <a:txBody>
                    <a:bodyPr/>
                    <a:lstStyle/>
                    <a:p>
                      <a:endParaRPr lang="en-US"/>
                    </a:p>
                  </a:txBody>
                  <a:tcPr/>
                </a:tc>
                <a:tc>
                  <a:txBody>
                    <a:bodyPr/>
                    <a:lstStyle/>
                    <a:p>
                      <a:r>
                        <a:rPr lang="en-US">
                          <a:solidFill>
                            <a:schemeClr val="tx1"/>
                          </a:solidFill>
                        </a:rPr>
                        <a:t>Cohort #4</a:t>
                      </a:r>
                    </a:p>
                  </a:txBody>
                  <a:tcPr>
                    <a:solidFill>
                      <a:schemeClr val="accent4">
                        <a:lumMod val="60000"/>
                        <a:lumOff val="40000"/>
                      </a:schemeClr>
                    </a:solidFill>
                  </a:tcPr>
                </a:tc>
                <a:extLst>
                  <a:ext uri="{0D108BD9-81ED-4DB2-BD59-A6C34878D82A}">
                    <a16:rowId xmlns:a16="http://schemas.microsoft.com/office/drawing/2014/main" val="1082627749"/>
                  </a:ext>
                </a:extLst>
              </a:tr>
              <a:tr h="361566">
                <a:tc>
                  <a:txBody>
                    <a:bodyPr/>
                    <a:lstStyle/>
                    <a:p>
                      <a:r>
                        <a:rPr lang="en-US"/>
                        <a:t>FFY 2025</a:t>
                      </a:r>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Cohort #5</a:t>
                      </a:r>
                    </a:p>
                  </a:txBody>
                  <a:tcPr>
                    <a:solidFill>
                      <a:schemeClr val="accent2">
                        <a:lumMod val="60000"/>
                        <a:lumOff val="40000"/>
                      </a:schemeClr>
                    </a:solidFill>
                  </a:tcPr>
                </a:tc>
                <a:tc>
                  <a:txBody>
                    <a:bodyPr/>
                    <a:lstStyle/>
                    <a:p>
                      <a:endParaRPr lang="en-US"/>
                    </a:p>
                  </a:txBody>
                  <a:tcPr/>
                </a:tc>
                <a:extLst>
                  <a:ext uri="{0D108BD9-81ED-4DB2-BD59-A6C34878D82A}">
                    <a16:rowId xmlns:a16="http://schemas.microsoft.com/office/drawing/2014/main" val="2108848445"/>
                  </a:ext>
                </a:extLst>
              </a:tr>
              <a:tr h="361566">
                <a:tc>
                  <a:txBody>
                    <a:bodyPr/>
                    <a:lstStyle/>
                    <a:p>
                      <a:r>
                        <a:rPr lang="en-US"/>
                        <a:t>FFY 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Cohort #6</a:t>
                      </a:r>
                    </a:p>
                  </a:txBody>
                  <a:tcPr>
                    <a:solidFill>
                      <a:schemeClr val="accent3">
                        <a:lumMod val="75000"/>
                      </a:schemeClr>
                    </a:solidFill>
                  </a:tcPr>
                </a:tc>
                <a:tc>
                  <a:txBody>
                    <a:bodyPr/>
                    <a:lstStyle/>
                    <a:p>
                      <a:endParaRPr lang="en-US"/>
                    </a:p>
                  </a:txBody>
                  <a:tcPr/>
                </a:tc>
                <a:tc>
                  <a:txBody>
                    <a:bodyPr/>
                    <a:lstStyle/>
                    <a:p>
                      <a:endParaRPr lang="en-US"/>
                    </a:p>
                  </a:txBody>
                  <a:tcPr/>
                </a:tc>
                <a:extLst>
                  <a:ext uri="{0D108BD9-81ED-4DB2-BD59-A6C34878D82A}">
                    <a16:rowId xmlns:a16="http://schemas.microsoft.com/office/drawing/2014/main" val="1396009235"/>
                  </a:ext>
                </a:extLst>
              </a:tr>
            </a:tbl>
          </a:graphicData>
        </a:graphic>
      </p:graphicFrame>
      <p:sp>
        <p:nvSpPr>
          <p:cNvPr id="2" name="Circle: Hollow 1">
            <a:extLst>
              <a:ext uri="{FF2B5EF4-FFF2-40B4-BE49-F238E27FC236}">
                <a16:creationId xmlns:a16="http://schemas.microsoft.com/office/drawing/2014/main" id="{A005570E-49DD-46D7-84CB-B9D74EE43B43}"/>
              </a:ext>
            </a:extLst>
          </p:cNvPr>
          <p:cNvSpPr/>
          <p:nvPr/>
        </p:nvSpPr>
        <p:spPr>
          <a:xfrm>
            <a:off x="8362950" y="3790950"/>
            <a:ext cx="2085976" cy="723900"/>
          </a:xfrm>
          <a:prstGeom prst="donut">
            <a:avLst>
              <a:gd name="adj" fmla="val 6752"/>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66473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9B745B-57FD-43CD-862D-A50ECEE35E56}"/>
              </a:ext>
            </a:extLst>
          </p:cNvPr>
          <p:cNvSpPr>
            <a:spLocks noGrp="1"/>
          </p:cNvSpPr>
          <p:nvPr>
            <p:ph type="title"/>
          </p:nvPr>
        </p:nvSpPr>
        <p:spPr/>
        <p:txBody>
          <a:bodyPr/>
          <a:lstStyle/>
          <a:p>
            <a:r>
              <a:rPr lang="en-US"/>
              <a:t>FFY 2022 Follow-Up Surveys</a:t>
            </a:r>
          </a:p>
        </p:txBody>
      </p:sp>
      <p:sp>
        <p:nvSpPr>
          <p:cNvPr id="5" name="Content Placeholder 4">
            <a:extLst>
              <a:ext uri="{FF2B5EF4-FFF2-40B4-BE49-F238E27FC236}">
                <a16:creationId xmlns:a16="http://schemas.microsoft.com/office/drawing/2014/main" id="{4D8AAFE2-1012-4030-8D7B-AA3FF601E0CA}"/>
              </a:ext>
            </a:extLst>
          </p:cNvPr>
          <p:cNvSpPr>
            <a:spLocks noGrp="1"/>
          </p:cNvSpPr>
          <p:nvPr>
            <p:ph idx="1"/>
          </p:nvPr>
        </p:nvSpPr>
        <p:spPr>
          <a:xfrm>
            <a:off x="680321" y="1418897"/>
            <a:ext cx="10482979" cy="4517292"/>
          </a:xfrm>
        </p:spPr>
        <p:txBody>
          <a:bodyPr>
            <a:normAutofit/>
          </a:bodyPr>
          <a:lstStyle/>
          <a:p>
            <a:pPr marL="285750" indent="-285750">
              <a:buFont typeface="Arial" panose="020B0604020202020204" pitchFamily="34" charset="0"/>
              <a:buChar char="•"/>
            </a:pPr>
            <a:r>
              <a:rPr lang="en-US"/>
              <a:t>Once the county receives their list, staff start conducting research to locate the youth</a:t>
            </a:r>
          </a:p>
          <a:p>
            <a:pPr lvl="1"/>
            <a:r>
              <a:rPr lang="en-US"/>
              <a:t>In addition to county efforts, PCG and SWAN LSI will also conduct research of publicly-accessible resources to help find contact information of youth.</a:t>
            </a:r>
          </a:p>
          <a:p>
            <a:pPr marL="0" indent="0" algn="ctr">
              <a:buNone/>
            </a:pPr>
            <a:endParaRPr lang="en-US" sz="2800" b="1"/>
          </a:p>
          <a:p>
            <a:pPr marL="0" indent="0" algn="ctr">
              <a:buNone/>
            </a:pPr>
            <a:r>
              <a:rPr lang="en-US" sz="2800" b="1"/>
              <a:t>“I found contact information for a youth in my county’s follow-up sample. What do I do now?”</a:t>
            </a:r>
          </a:p>
          <a:p>
            <a:pPr lvl="1"/>
            <a:endParaRPr lang="en-US"/>
          </a:p>
          <a:p>
            <a:pPr lvl="1"/>
            <a:endParaRPr lang="en-US"/>
          </a:p>
          <a:p>
            <a:pPr marL="285750" indent="-285750">
              <a:buFont typeface="Arial" panose="020B0604020202020204" pitchFamily="34" charset="0"/>
              <a:buChar char="•"/>
            </a:pPr>
            <a:r>
              <a:rPr lang="en-US"/>
              <a:t>Contact PCG to provide that contact information</a:t>
            </a:r>
          </a:p>
          <a:p>
            <a:pPr marL="285750" indent="-285750">
              <a:buFont typeface="Arial" panose="020B0604020202020204" pitchFamily="34" charset="0"/>
              <a:buChar char="•"/>
            </a:pPr>
            <a:r>
              <a:rPr lang="en-US"/>
              <a:t>County may also administer the survey to the youth by phone or in person</a:t>
            </a:r>
          </a:p>
          <a:p>
            <a:pPr marL="285750" indent="-285750">
              <a:buFont typeface="Arial" panose="020B0604020202020204" pitchFamily="34" charset="0"/>
              <a:buChar char="•"/>
            </a:pPr>
            <a:r>
              <a:rPr lang="en-US"/>
              <a:t>Youth who complete a follow-up survey receive a gift card (Walmart or Sheetz)</a:t>
            </a:r>
          </a:p>
        </p:txBody>
      </p:sp>
    </p:spTree>
    <p:extLst>
      <p:ext uri="{BB962C8B-B14F-4D97-AF65-F5344CB8AC3E}">
        <p14:creationId xmlns:p14="http://schemas.microsoft.com/office/powerpoint/2010/main" val="3801440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9B745B-57FD-43CD-862D-A50ECEE35E56}"/>
              </a:ext>
            </a:extLst>
          </p:cNvPr>
          <p:cNvSpPr>
            <a:spLocks noGrp="1"/>
          </p:cNvSpPr>
          <p:nvPr>
            <p:ph type="title"/>
          </p:nvPr>
        </p:nvSpPr>
        <p:spPr/>
        <p:txBody>
          <a:bodyPr/>
          <a:lstStyle/>
          <a:p>
            <a:r>
              <a:rPr lang="en-US" dirty="0"/>
              <a:t>FFY 2023 Baseline Surveys</a:t>
            </a:r>
          </a:p>
        </p:txBody>
      </p:sp>
      <p:sp>
        <p:nvSpPr>
          <p:cNvPr id="5" name="Content Placeholder 4">
            <a:extLst>
              <a:ext uri="{FF2B5EF4-FFF2-40B4-BE49-F238E27FC236}">
                <a16:creationId xmlns:a16="http://schemas.microsoft.com/office/drawing/2014/main" id="{4D8AAFE2-1012-4030-8D7B-AA3FF601E0CA}"/>
              </a:ext>
            </a:extLst>
          </p:cNvPr>
          <p:cNvSpPr>
            <a:spLocks noGrp="1"/>
          </p:cNvSpPr>
          <p:nvPr>
            <p:ph idx="1"/>
          </p:nvPr>
        </p:nvSpPr>
        <p:spPr>
          <a:xfrm>
            <a:off x="680322" y="1294544"/>
            <a:ext cx="10549332" cy="4641645"/>
          </a:xfrm>
        </p:spPr>
        <p:txBody>
          <a:bodyPr>
            <a:normAutofit/>
          </a:bodyPr>
          <a:lstStyle/>
          <a:p>
            <a:pPr marL="285750" indent="-285750">
              <a:buFont typeface="Arial" panose="020B0604020202020204" pitchFamily="34" charset="0"/>
              <a:buChar char="•"/>
            </a:pPr>
            <a:r>
              <a:rPr lang="en-US" sz="2400" dirty="0"/>
              <a:t>A Baseline Survey must be completed when a youth turns 17 while in out-of-home care or enters out of home care within 45 days following their 17th birthday.</a:t>
            </a:r>
          </a:p>
          <a:p>
            <a:pPr marL="285750" indent="-285750">
              <a:buFont typeface="Arial" panose="020B0604020202020204" pitchFamily="34" charset="0"/>
              <a:buChar char="•"/>
            </a:pPr>
            <a:r>
              <a:rPr lang="en-US" sz="2400" dirty="0"/>
              <a:t>During the year, the group is divided into two parts based on the youth’s date of birth</a:t>
            </a:r>
            <a:endParaRPr lang="en-US" sz="2000" dirty="0"/>
          </a:p>
          <a:p>
            <a:pPr marL="971550" lvl="1" indent="-285750"/>
            <a:r>
              <a:rPr lang="en-US" sz="2000" dirty="0"/>
              <a:t>“A” sample: youth with 17</a:t>
            </a:r>
            <a:r>
              <a:rPr lang="en-US" sz="2000" baseline="30000" dirty="0"/>
              <a:t>th</a:t>
            </a:r>
            <a:r>
              <a:rPr lang="en-US" sz="2000" dirty="0"/>
              <a:t> birthday between October 2022 - March 2023</a:t>
            </a:r>
          </a:p>
          <a:p>
            <a:pPr marL="1428750" lvl="2" indent="-285750"/>
            <a:r>
              <a:rPr lang="en-US" sz="1800" dirty="0"/>
              <a:t>Surveys will be due by April 15, 2023</a:t>
            </a:r>
          </a:p>
          <a:p>
            <a:pPr marL="971550" lvl="1" indent="-285750"/>
            <a:r>
              <a:rPr lang="en-US" sz="2000" dirty="0"/>
              <a:t>“B” sample: youth with 17</a:t>
            </a:r>
            <a:r>
              <a:rPr lang="en-US" sz="2000" baseline="30000" dirty="0"/>
              <a:t>th</a:t>
            </a:r>
            <a:r>
              <a:rPr lang="en-US" sz="2000" dirty="0"/>
              <a:t> birthday between April 2023 - September 2023</a:t>
            </a:r>
          </a:p>
          <a:p>
            <a:pPr marL="1428750" lvl="2" indent="-285750"/>
            <a:r>
              <a:rPr lang="en-US" sz="1800" dirty="0"/>
              <a:t>Surveys will be due by October 15, 2023</a:t>
            </a:r>
          </a:p>
          <a:p>
            <a:pPr marL="342900" indent="-342900">
              <a:buFont typeface="Arial" panose="020B0604020202020204" pitchFamily="34" charset="0"/>
              <a:buChar char="•"/>
            </a:pPr>
            <a:r>
              <a:rPr lang="en-US" sz="2200" dirty="0"/>
              <a:t>This information will become relevant in October, when the FFY2023 starts</a:t>
            </a:r>
          </a:p>
          <a:p>
            <a:pPr marL="1428750" lvl="2" indent="-285750"/>
            <a:endParaRPr lang="en-US" sz="1800" b="1" dirty="0">
              <a:solidFill>
                <a:srgbClr val="FF0000"/>
              </a:solidFill>
            </a:endParaRPr>
          </a:p>
        </p:txBody>
      </p:sp>
    </p:spTree>
    <p:extLst>
      <p:ext uri="{BB962C8B-B14F-4D97-AF65-F5344CB8AC3E}">
        <p14:creationId xmlns:p14="http://schemas.microsoft.com/office/powerpoint/2010/main" val="1600916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9B745B-57FD-43CD-862D-A50ECEE35E56}"/>
              </a:ext>
            </a:extLst>
          </p:cNvPr>
          <p:cNvSpPr>
            <a:spLocks noGrp="1"/>
          </p:cNvSpPr>
          <p:nvPr>
            <p:ph type="title"/>
          </p:nvPr>
        </p:nvSpPr>
        <p:spPr/>
        <p:txBody>
          <a:bodyPr/>
          <a:lstStyle/>
          <a:p>
            <a:r>
              <a:rPr lang="en-US"/>
              <a:t>FFY 2023 Baseline Surveys</a:t>
            </a:r>
          </a:p>
        </p:txBody>
      </p:sp>
      <p:sp>
        <p:nvSpPr>
          <p:cNvPr id="5" name="Content Placeholder 4">
            <a:extLst>
              <a:ext uri="{FF2B5EF4-FFF2-40B4-BE49-F238E27FC236}">
                <a16:creationId xmlns:a16="http://schemas.microsoft.com/office/drawing/2014/main" id="{4D8AAFE2-1012-4030-8D7B-AA3FF601E0CA}"/>
              </a:ext>
            </a:extLst>
          </p:cNvPr>
          <p:cNvSpPr>
            <a:spLocks noGrp="1"/>
          </p:cNvSpPr>
          <p:nvPr>
            <p:ph idx="1"/>
          </p:nvPr>
        </p:nvSpPr>
        <p:spPr>
          <a:xfrm>
            <a:off x="680321" y="1418897"/>
            <a:ext cx="10482979" cy="4517292"/>
          </a:xfrm>
        </p:spPr>
        <p:txBody>
          <a:bodyPr>
            <a:normAutofit fontScale="92500" lnSpcReduction="10000"/>
          </a:bodyPr>
          <a:lstStyle/>
          <a:p>
            <a:pPr marL="285750" indent="-285750">
              <a:buFont typeface="Arial" panose="020B0604020202020204" pitchFamily="34" charset="0"/>
              <a:buChar char="•"/>
            </a:pPr>
            <a:r>
              <a:rPr lang="en-US" sz="2000"/>
              <a:t>Baseline surveys must be administered when</a:t>
            </a:r>
          </a:p>
          <a:p>
            <a:pPr marL="971550" lvl="1" indent="-285750"/>
            <a:r>
              <a:rPr lang="en-US" sz="1800"/>
              <a:t>A youth turns 17 while in out-of-home care; or</a:t>
            </a:r>
          </a:p>
          <a:p>
            <a:pPr marL="971550" lvl="1" indent="-285750"/>
            <a:r>
              <a:rPr lang="en-US" sz="1800"/>
              <a:t>A youth enters out-of-home care within 45 days following their 17th birthday</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When a youth becomes eligible for a baseline survey, register them in GetNYTDPA.org, including:</a:t>
            </a:r>
          </a:p>
          <a:p>
            <a:pPr marL="971550" lvl="1" indent="-285750"/>
            <a:r>
              <a:rPr lang="en-US" sz="1800"/>
              <a:t>Name</a:t>
            </a:r>
          </a:p>
          <a:p>
            <a:pPr marL="971550" lvl="1" indent="-285750"/>
            <a:r>
              <a:rPr lang="en-US" sz="1800"/>
              <a:t>MCI number</a:t>
            </a:r>
          </a:p>
          <a:p>
            <a:pPr marL="971550" lvl="1" indent="-285750"/>
            <a:r>
              <a:rPr lang="en-US" sz="1800"/>
              <a:t>Demographics (DOB, race, ethnicity)</a:t>
            </a:r>
          </a:p>
          <a:p>
            <a:pPr lvl="1" indent="0">
              <a:buNone/>
            </a:pPr>
            <a:endParaRPr lang="en-US" sz="1800"/>
          </a:p>
          <a:p>
            <a:pPr marL="285750" indent="-285750">
              <a:buFont typeface="Arial" panose="020B0604020202020204" pitchFamily="34" charset="0"/>
              <a:buChar char="•"/>
            </a:pPr>
            <a:r>
              <a:rPr lang="en-US" sz="2000"/>
              <a:t>GetNYTDPA.org will provide a seven-character “passcode” that allows the youth to complete the survey</a:t>
            </a:r>
          </a:p>
          <a:p>
            <a:pPr marL="971550" lvl="1" indent="-285750"/>
            <a:r>
              <a:rPr lang="en-US" sz="1800"/>
              <a:t>Youth then enters that passcode at GetNYTDPA.org to complete the survey</a:t>
            </a:r>
          </a:p>
          <a:p>
            <a:pPr marL="971550" lvl="1" indent="-285750"/>
            <a:endParaRPr lang="en-US" sz="1800"/>
          </a:p>
          <a:p>
            <a:pPr marL="285750" indent="-285750">
              <a:buFont typeface="Arial" panose="020B0604020202020204" pitchFamily="34" charset="0"/>
              <a:buChar char="•"/>
            </a:pPr>
            <a:r>
              <a:rPr lang="en-US" sz="2000"/>
              <a:t>A paper survey option is also available.</a:t>
            </a:r>
          </a:p>
        </p:txBody>
      </p:sp>
    </p:spTree>
    <p:extLst>
      <p:ext uri="{BB962C8B-B14F-4D97-AF65-F5344CB8AC3E}">
        <p14:creationId xmlns:p14="http://schemas.microsoft.com/office/powerpoint/2010/main" val="239245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2F192-5F71-4914-A570-C8061C9A6559}"/>
              </a:ext>
            </a:extLst>
          </p:cNvPr>
          <p:cNvSpPr>
            <a:spLocks noGrp="1"/>
          </p:cNvSpPr>
          <p:nvPr>
            <p:ph type="title"/>
          </p:nvPr>
        </p:nvSpPr>
        <p:spPr/>
        <p:txBody>
          <a:bodyPr/>
          <a:lstStyle/>
          <a:p>
            <a:r>
              <a:rPr lang="en-US"/>
              <a:t>NYTD Overview</a:t>
            </a:r>
          </a:p>
        </p:txBody>
      </p:sp>
    </p:spTree>
    <p:extLst>
      <p:ext uri="{BB962C8B-B14F-4D97-AF65-F5344CB8AC3E}">
        <p14:creationId xmlns:p14="http://schemas.microsoft.com/office/powerpoint/2010/main" val="999268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D1D18-01C3-46D1-A4B9-2CFD3B9E25FF}"/>
              </a:ext>
            </a:extLst>
          </p:cNvPr>
          <p:cNvSpPr>
            <a:spLocks noGrp="1"/>
          </p:cNvSpPr>
          <p:nvPr>
            <p:ph type="title"/>
          </p:nvPr>
        </p:nvSpPr>
        <p:spPr>
          <a:xfrm>
            <a:off x="399693" y="365125"/>
            <a:ext cx="11392616" cy="1325563"/>
          </a:xfrm>
        </p:spPr>
        <p:txBody>
          <a:bodyPr anchor="ctr">
            <a:normAutofit/>
          </a:bodyPr>
          <a:lstStyle/>
          <a:p>
            <a:r>
              <a:rPr lang="en-US"/>
              <a:t>Baseline Survey Timeline</a:t>
            </a:r>
          </a:p>
        </p:txBody>
      </p:sp>
      <p:sp>
        <p:nvSpPr>
          <p:cNvPr id="13" name="Text Placeholder 2">
            <a:extLst>
              <a:ext uri="{FF2B5EF4-FFF2-40B4-BE49-F238E27FC236}">
                <a16:creationId xmlns:a16="http://schemas.microsoft.com/office/drawing/2014/main" id="{FB9383CC-DCF0-45E8-8390-9B609CC2B213}"/>
              </a:ext>
            </a:extLst>
          </p:cNvPr>
          <p:cNvSpPr>
            <a:spLocks noGrp="1"/>
          </p:cNvSpPr>
          <p:nvPr>
            <p:ph sz="half" idx="1"/>
          </p:nvPr>
        </p:nvSpPr>
        <p:spPr>
          <a:xfrm>
            <a:off x="399693" y="1825625"/>
            <a:ext cx="5620107" cy="4351338"/>
          </a:xfrm>
        </p:spPr>
        <p:txBody>
          <a:bodyPr>
            <a:normAutofit/>
          </a:bodyPr>
          <a:lstStyle/>
          <a:p>
            <a:r>
              <a:rPr lang="en-US"/>
              <a:t>Baseline surveys must be administered when:</a:t>
            </a:r>
          </a:p>
          <a:p>
            <a:pPr marL="742950" lvl="1" indent="-285750">
              <a:buFont typeface="Arial" panose="020B0604020202020204" pitchFamily="34" charset="0"/>
              <a:buChar char="•"/>
            </a:pPr>
            <a:r>
              <a:rPr lang="en-US" sz="1800"/>
              <a:t>A youth turns 17 while in out-of-home care; or</a:t>
            </a:r>
          </a:p>
          <a:p>
            <a:pPr marL="742950" lvl="1" indent="-285750">
              <a:buFont typeface="Arial" panose="020B0604020202020204" pitchFamily="34" charset="0"/>
              <a:buChar char="•"/>
            </a:pPr>
            <a:r>
              <a:rPr lang="en-US" sz="1800"/>
              <a:t>A youth enters out-of-home care within 45 days following their 17th birthday</a:t>
            </a:r>
          </a:p>
          <a:p>
            <a:endParaRPr lang="en-US"/>
          </a:p>
        </p:txBody>
      </p:sp>
      <p:pic>
        <p:nvPicPr>
          <p:cNvPr id="30" name="Picture 29">
            <a:extLst>
              <a:ext uri="{FF2B5EF4-FFF2-40B4-BE49-F238E27FC236}">
                <a16:creationId xmlns:a16="http://schemas.microsoft.com/office/drawing/2014/main" id="{088A44BB-E1F0-48B9-8263-3C593E265040}"/>
              </a:ext>
            </a:extLst>
          </p:cNvPr>
          <p:cNvPicPr>
            <a:picLocks noChangeAspect="1"/>
          </p:cNvPicPr>
          <p:nvPr/>
        </p:nvPicPr>
        <p:blipFill>
          <a:blip r:embed="rId2"/>
          <a:stretch>
            <a:fillRect/>
          </a:stretch>
        </p:blipFill>
        <p:spPr>
          <a:xfrm>
            <a:off x="6172201" y="2000537"/>
            <a:ext cx="5620105" cy="4001514"/>
          </a:xfrm>
          <a:prstGeom prst="rect">
            <a:avLst/>
          </a:prstGeom>
          <a:noFill/>
        </p:spPr>
      </p:pic>
    </p:spTree>
    <p:extLst>
      <p:ext uri="{BB962C8B-B14F-4D97-AF65-F5344CB8AC3E}">
        <p14:creationId xmlns:p14="http://schemas.microsoft.com/office/powerpoint/2010/main" val="2468987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9B745B-57FD-43CD-862D-A50ECEE35E56}"/>
              </a:ext>
            </a:extLst>
          </p:cNvPr>
          <p:cNvSpPr>
            <a:spLocks noGrp="1"/>
          </p:cNvSpPr>
          <p:nvPr>
            <p:ph type="title"/>
          </p:nvPr>
        </p:nvSpPr>
        <p:spPr>
          <a:xfrm>
            <a:off x="399691" y="397321"/>
            <a:ext cx="11392617" cy="1325563"/>
          </a:xfrm>
        </p:spPr>
        <p:txBody>
          <a:bodyPr/>
          <a:lstStyle/>
          <a:p>
            <a:r>
              <a:rPr lang="en-US" dirty="0"/>
              <a:t>FFY 2023 Baseline Surveys</a:t>
            </a:r>
          </a:p>
        </p:txBody>
      </p:sp>
      <p:sp>
        <p:nvSpPr>
          <p:cNvPr id="5" name="Content Placeholder 4">
            <a:extLst>
              <a:ext uri="{FF2B5EF4-FFF2-40B4-BE49-F238E27FC236}">
                <a16:creationId xmlns:a16="http://schemas.microsoft.com/office/drawing/2014/main" id="{4D8AAFE2-1012-4030-8D7B-AA3FF601E0CA}"/>
              </a:ext>
            </a:extLst>
          </p:cNvPr>
          <p:cNvSpPr>
            <a:spLocks noGrp="1"/>
          </p:cNvSpPr>
          <p:nvPr>
            <p:ph idx="1"/>
          </p:nvPr>
        </p:nvSpPr>
        <p:spPr>
          <a:xfrm>
            <a:off x="680322" y="2336873"/>
            <a:ext cx="4467750" cy="3599316"/>
          </a:xfrm>
        </p:spPr>
        <p:txBody>
          <a:bodyPr>
            <a:normAutofit/>
          </a:bodyPr>
          <a:lstStyle/>
          <a:p>
            <a:pPr marL="285750" indent="-285750">
              <a:buFont typeface="Arial" panose="020B0604020202020204" pitchFamily="34" charset="0"/>
              <a:buChar char="•"/>
            </a:pPr>
            <a:r>
              <a:rPr lang="en-US" dirty="0"/>
              <a:t>Baseline surveys for FFY 2023 should be completed through September 2023.</a:t>
            </a:r>
          </a:p>
          <a:p>
            <a:pPr marL="285750" indent="-285750">
              <a:buFont typeface="Arial" panose="020B0604020202020204" pitchFamily="34" charset="0"/>
              <a:buChar char="•"/>
            </a:pPr>
            <a:r>
              <a:rPr lang="en-US" dirty="0"/>
              <a:t>A random sample of youth who complete a baseline survey in FFY 2023 will participate in the 19- and 21-year-old follow up surveys in FFYs 2025 and 2027.</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solidFill>
                  <a:srgbClr val="002060"/>
                </a:solidFill>
              </a:rPr>
              <a:t>County is responsible </a:t>
            </a:r>
            <a:r>
              <a:rPr lang="en-US" dirty="0"/>
              <a:t>for registering eligible youth and administering the baseline survey</a:t>
            </a:r>
          </a:p>
          <a:p>
            <a:pPr marL="0" indent="0">
              <a:buNone/>
            </a:pPr>
            <a:endParaRPr lang="en-US" dirty="0"/>
          </a:p>
        </p:txBody>
      </p:sp>
      <p:sp>
        <p:nvSpPr>
          <p:cNvPr id="6" name="Arrow: Right 5">
            <a:extLst>
              <a:ext uri="{FF2B5EF4-FFF2-40B4-BE49-F238E27FC236}">
                <a16:creationId xmlns:a16="http://schemas.microsoft.com/office/drawing/2014/main" id="{800517AC-57A4-40BD-9408-48A879D6E92A}"/>
              </a:ext>
            </a:extLst>
          </p:cNvPr>
          <p:cNvSpPr/>
          <p:nvPr/>
        </p:nvSpPr>
        <p:spPr>
          <a:xfrm>
            <a:off x="4999101" y="4405979"/>
            <a:ext cx="694944" cy="23774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991C6096-EA6A-4A6E-A01A-BE0A21390F6D}"/>
              </a:ext>
            </a:extLst>
          </p:cNvPr>
          <p:cNvGraphicFramePr>
            <a:graphicFrameLocks noGrp="1"/>
          </p:cNvGraphicFramePr>
          <p:nvPr>
            <p:extLst>
              <p:ext uri="{D42A27DB-BD31-4B8C-83A1-F6EECF244321}">
                <p14:modId xmlns:p14="http://schemas.microsoft.com/office/powerpoint/2010/main" val="436325635"/>
              </p:ext>
            </p:extLst>
          </p:nvPr>
        </p:nvGraphicFramePr>
        <p:xfrm>
          <a:off x="5862794" y="1450428"/>
          <a:ext cx="6095149" cy="4347469"/>
        </p:xfrm>
        <a:graphic>
          <a:graphicData uri="http://schemas.openxmlformats.org/drawingml/2006/table">
            <a:tbl>
              <a:tblPr firstRow="1" bandRow="1">
                <a:tableStyleId>{5C22544A-7EE6-4342-B048-85BDC9FD1C3A}</a:tableStyleId>
              </a:tblPr>
              <a:tblGrid>
                <a:gridCol w="1326107">
                  <a:extLst>
                    <a:ext uri="{9D8B030D-6E8A-4147-A177-3AD203B41FA5}">
                      <a16:colId xmlns:a16="http://schemas.microsoft.com/office/drawing/2014/main" val="1503310278"/>
                    </a:ext>
                  </a:extLst>
                </a:gridCol>
                <a:gridCol w="1413601">
                  <a:extLst>
                    <a:ext uri="{9D8B030D-6E8A-4147-A177-3AD203B41FA5}">
                      <a16:colId xmlns:a16="http://schemas.microsoft.com/office/drawing/2014/main" val="3410856521"/>
                    </a:ext>
                  </a:extLst>
                </a:gridCol>
                <a:gridCol w="1721094">
                  <a:extLst>
                    <a:ext uri="{9D8B030D-6E8A-4147-A177-3AD203B41FA5}">
                      <a16:colId xmlns:a16="http://schemas.microsoft.com/office/drawing/2014/main" val="2667613455"/>
                    </a:ext>
                  </a:extLst>
                </a:gridCol>
                <a:gridCol w="1634347">
                  <a:extLst>
                    <a:ext uri="{9D8B030D-6E8A-4147-A177-3AD203B41FA5}">
                      <a16:colId xmlns:a16="http://schemas.microsoft.com/office/drawing/2014/main" val="2896084418"/>
                    </a:ext>
                  </a:extLst>
                </a:gridCol>
              </a:tblGrid>
              <a:tr h="661615">
                <a:tc>
                  <a:txBody>
                    <a:bodyPr/>
                    <a:lstStyle/>
                    <a:p>
                      <a:r>
                        <a:rPr lang="en-US"/>
                        <a:t>Year</a:t>
                      </a:r>
                    </a:p>
                  </a:txBody>
                  <a:tcPr/>
                </a:tc>
                <a:tc>
                  <a:txBody>
                    <a:bodyPr/>
                    <a:lstStyle/>
                    <a:p>
                      <a:r>
                        <a:rPr lang="en-US"/>
                        <a:t>Baseline</a:t>
                      </a:r>
                    </a:p>
                    <a:p>
                      <a:r>
                        <a:rPr lang="en-US"/>
                        <a:t>Age 17</a:t>
                      </a:r>
                    </a:p>
                  </a:txBody>
                  <a:tcPr/>
                </a:tc>
                <a:tc>
                  <a:txBody>
                    <a:bodyPr/>
                    <a:lstStyle/>
                    <a:p>
                      <a:r>
                        <a:rPr lang="en-US"/>
                        <a:t>19-Year-Old</a:t>
                      </a:r>
                    </a:p>
                    <a:p>
                      <a:r>
                        <a:rPr lang="en-US"/>
                        <a:t>Follow-Up</a:t>
                      </a:r>
                    </a:p>
                  </a:txBody>
                  <a:tcPr/>
                </a:tc>
                <a:tc>
                  <a:txBody>
                    <a:bodyPr/>
                    <a:lstStyle/>
                    <a:p>
                      <a:r>
                        <a:rPr lang="en-US"/>
                        <a:t>21-Year-Old</a:t>
                      </a:r>
                    </a:p>
                    <a:p>
                      <a:r>
                        <a:rPr lang="en-US"/>
                        <a:t>Follow-Up</a:t>
                      </a:r>
                    </a:p>
                  </a:txBody>
                  <a:tcPr/>
                </a:tc>
                <a:extLst>
                  <a:ext uri="{0D108BD9-81ED-4DB2-BD59-A6C34878D82A}">
                    <a16:rowId xmlns:a16="http://schemas.microsoft.com/office/drawing/2014/main" val="1042867053"/>
                  </a:ext>
                </a:extLst>
              </a:tr>
              <a:tr h="394014">
                <a:tc>
                  <a:txBody>
                    <a:bodyPr/>
                    <a:lstStyle/>
                    <a:p>
                      <a:r>
                        <a:rPr lang="en-US"/>
                        <a:t>FFY 2017</a:t>
                      </a:r>
                    </a:p>
                  </a:txBody>
                  <a:tcPr/>
                </a:tc>
                <a:tc>
                  <a:txBody>
                    <a:bodyPr/>
                    <a:lstStyle/>
                    <a:p>
                      <a:r>
                        <a:rPr lang="en-US">
                          <a:solidFill>
                            <a:schemeClr val="tx1"/>
                          </a:solidFill>
                        </a:rPr>
                        <a:t>Cohort #3</a:t>
                      </a:r>
                    </a:p>
                  </a:txBody>
                  <a:tcPr>
                    <a:solidFill>
                      <a:schemeClr val="bg2">
                        <a:lumMod val="50000"/>
                      </a:schemeClr>
                    </a:solidFill>
                  </a:tcPr>
                </a:tc>
                <a:tc>
                  <a:txBody>
                    <a:bodyPr/>
                    <a:lstStyle/>
                    <a:p>
                      <a:endParaRPr lang="en-US"/>
                    </a:p>
                  </a:txBody>
                  <a:tcPr/>
                </a:tc>
                <a:tc>
                  <a:txBody>
                    <a:bodyPr/>
                    <a:lstStyle/>
                    <a:p>
                      <a:endParaRPr lang="en-US"/>
                    </a:p>
                  </a:txBody>
                  <a:tcPr/>
                </a:tc>
                <a:extLst>
                  <a:ext uri="{0D108BD9-81ED-4DB2-BD59-A6C34878D82A}">
                    <a16:rowId xmlns:a16="http://schemas.microsoft.com/office/drawing/2014/main" val="742750781"/>
                  </a:ext>
                </a:extLst>
              </a:tr>
              <a:tr h="361566">
                <a:tc>
                  <a:txBody>
                    <a:bodyPr/>
                    <a:lstStyle/>
                    <a:p>
                      <a:r>
                        <a:rPr lang="en-US"/>
                        <a:t>FFY 2018</a:t>
                      </a:r>
                    </a:p>
                  </a:txBody>
                  <a:tcPr/>
                </a:tc>
                <a:tc gridSpan="3">
                  <a:txBody>
                    <a:bodyPr/>
                    <a:lstStyle/>
                    <a:p>
                      <a:pPr algn="ctr"/>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3092361"/>
                  </a:ext>
                </a:extLst>
              </a:tr>
              <a:tr h="361566">
                <a:tc>
                  <a:txBody>
                    <a:bodyPr/>
                    <a:lstStyle/>
                    <a:p>
                      <a:r>
                        <a:rPr lang="en-US"/>
                        <a:t>FFY 2019</a:t>
                      </a:r>
                    </a:p>
                  </a:txBody>
                  <a:tcPr/>
                </a:tc>
                <a:tc>
                  <a:txBody>
                    <a:bodyPr/>
                    <a:lstStyle/>
                    <a:p>
                      <a:endParaRPr lang="en-US"/>
                    </a:p>
                  </a:txBody>
                  <a:tcPr/>
                </a:tc>
                <a:tc>
                  <a:txBody>
                    <a:bodyPr/>
                    <a:lstStyle/>
                    <a:p>
                      <a:r>
                        <a:rPr lang="en-US">
                          <a:solidFill>
                            <a:schemeClr val="tx1"/>
                          </a:solidFill>
                        </a:rPr>
                        <a:t>Cohort #3</a:t>
                      </a:r>
                    </a:p>
                  </a:txBody>
                  <a:tcPr>
                    <a:solidFill>
                      <a:schemeClr val="bg2">
                        <a:lumMod val="50000"/>
                      </a:schemeClr>
                    </a:solidFill>
                  </a:tcPr>
                </a:tc>
                <a:tc>
                  <a:txBody>
                    <a:bodyPr/>
                    <a:lstStyle/>
                    <a:p>
                      <a:endParaRPr lang="en-US"/>
                    </a:p>
                  </a:txBody>
                  <a:tcPr/>
                </a:tc>
                <a:extLst>
                  <a:ext uri="{0D108BD9-81ED-4DB2-BD59-A6C34878D82A}">
                    <a16:rowId xmlns:a16="http://schemas.microsoft.com/office/drawing/2014/main" val="2686579922"/>
                  </a:ext>
                </a:extLst>
              </a:tr>
              <a:tr h="361566">
                <a:tc>
                  <a:txBody>
                    <a:bodyPr/>
                    <a:lstStyle/>
                    <a:p>
                      <a:r>
                        <a:rPr lang="en-US"/>
                        <a:t>FFY 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solidFill>
                            <a:schemeClr val="tx1"/>
                          </a:solidFill>
                        </a:rPr>
                        <a:t>Cohort #4</a:t>
                      </a:r>
                    </a:p>
                  </a:txBody>
                  <a:tcPr>
                    <a:solidFill>
                      <a:schemeClr val="accent4">
                        <a:lumMod val="60000"/>
                        <a:lumOff val="40000"/>
                      </a:schemeClr>
                    </a:solidFill>
                  </a:tcPr>
                </a:tc>
                <a:tc>
                  <a:txBody>
                    <a:bodyPr/>
                    <a:lstStyle/>
                    <a:p>
                      <a:endParaRPr lang="en-US"/>
                    </a:p>
                  </a:txBody>
                  <a:tcPr/>
                </a:tc>
                <a:tc>
                  <a:txBody>
                    <a:bodyPr/>
                    <a:lstStyle/>
                    <a:p>
                      <a:endParaRPr lang="en-US"/>
                    </a:p>
                  </a:txBody>
                  <a:tcPr/>
                </a:tc>
                <a:extLst>
                  <a:ext uri="{0D108BD9-81ED-4DB2-BD59-A6C34878D82A}">
                    <a16:rowId xmlns:a16="http://schemas.microsoft.com/office/drawing/2014/main" val="4201493789"/>
                  </a:ext>
                </a:extLst>
              </a:tr>
              <a:tr h="361566">
                <a:tc>
                  <a:txBody>
                    <a:bodyPr/>
                    <a:lstStyle/>
                    <a:p>
                      <a:r>
                        <a:rPr lang="en-US"/>
                        <a:t>FFY 2021</a:t>
                      </a:r>
                    </a:p>
                  </a:txBody>
                  <a:tcPr/>
                </a:tc>
                <a:tc>
                  <a:txBody>
                    <a:bodyPr/>
                    <a:lstStyle/>
                    <a:p>
                      <a:endParaRPr lang="en-US"/>
                    </a:p>
                  </a:txBody>
                  <a:tcPr/>
                </a:tc>
                <a:tc>
                  <a:txBody>
                    <a:bodyPr/>
                    <a:lstStyle/>
                    <a:p>
                      <a:endParaRPr lang="en-US"/>
                    </a:p>
                  </a:txBody>
                  <a:tcPr/>
                </a:tc>
                <a:tc>
                  <a:txBody>
                    <a:bodyPr/>
                    <a:lstStyle/>
                    <a:p>
                      <a:r>
                        <a:rPr lang="en-US">
                          <a:solidFill>
                            <a:schemeClr val="tx1"/>
                          </a:solidFill>
                        </a:rPr>
                        <a:t>Cohort #3</a:t>
                      </a:r>
                    </a:p>
                  </a:txBody>
                  <a:tcPr>
                    <a:solidFill>
                      <a:schemeClr val="bg2">
                        <a:lumMod val="50000"/>
                      </a:schemeClr>
                    </a:solidFill>
                  </a:tcPr>
                </a:tc>
                <a:extLst>
                  <a:ext uri="{0D108BD9-81ED-4DB2-BD59-A6C34878D82A}">
                    <a16:rowId xmlns:a16="http://schemas.microsoft.com/office/drawing/2014/main" val="783023888"/>
                  </a:ext>
                </a:extLst>
              </a:tr>
              <a:tr h="361566">
                <a:tc>
                  <a:txBody>
                    <a:bodyPr/>
                    <a:lstStyle/>
                    <a:p>
                      <a:r>
                        <a:rPr lang="en-US"/>
                        <a:t>FFY 2022</a:t>
                      </a:r>
                    </a:p>
                  </a:txBody>
                  <a:tcPr/>
                </a:tc>
                <a:tc>
                  <a:txBody>
                    <a:bodyPr/>
                    <a:lstStyle/>
                    <a:p>
                      <a:endParaRPr lang="en-US"/>
                    </a:p>
                  </a:txBody>
                  <a:tcPr/>
                </a:tc>
                <a:tc>
                  <a:txBody>
                    <a:bodyPr/>
                    <a:lstStyle/>
                    <a:p>
                      <a:r>
                        <a:rPr lang="en-US">
                          <a:solidFill>
                            <a:schemeClr val="tx1"/>
                          </a:solidFill>
                        </a:rPr>
                        <a:t>Cohort #4</a:t>
                      </a:r>
                    </a:p>
                  </a:txBody>
                  <a:tcPr>
                    <a:solidFill>
                      <a:schemeClr val="accent4">
                        <a:lumMod val="60000"/>
                        <a:lumOff val="40000"/>
                      </a:schemeClr>
                    </a:solidFill>
                  </a:tcPr>
                </a:tc>
                <a:tc>
                  <a:txBody>
                    <a:bodyPr/>
                    <a:lstStyle/>
                    <a:p>
                      <a:endParaRPr lang="en-US"/>
                    </a:p>
                  </a:txBody>
                  <a:tcPr/>
                </a:tc>
                <a:extLst>
                  <a:ext uri="{0D108BD9-81ED-4DB2-BD59-A6C34878D82A}">
                    <a16:rowId xmlns:a16="http://schemas.microsoft.com/office/drawing/2014/main" val="2647576729"/>
                  </a:ext>
                </a:extLst>
              </a:tr>
              <a:tr h="361566">
                <a:tc>
                  <a:txBody>
                    <a:bodyPr/>
                    <a:lstStyle/>
                    <a:p>
                      <a:r>
                        <a:rPr lang="en-US"/>
                        <a:t>FFY 2023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Cohort #5</a:t>
                      </a:r>
                    </a:p>
                  </a:txBody>
                  <a:tcPr>
                    <a:solidFill>
                      <a:schemeClr val="accent2">
                        <a:lumMod val="40000"/>
                        <a:lumOff val="60000"/>
                      </a:schemeClr>
                    </a:solidFill>
                  </a:tcPr>
                </a:tc>
                <a:tc>
                  <a:txBody>
                    <a:bodyPr/>
                    <a:lstStyle/>
                    <a:p>
                      <a:endParaRPr lang="en-US"/>
                    </a:p>
                  </a:txBody>
                  <a:tcPr/>
                </a:tc>
                <a:tc>
                  <a:txBody>
                    <a:bodyPr/>
                    <a:lstStyle/>
                    <a:p>
                      <a:endParaRPr lang="en-US"/>
                    </a:p>
                  </a:txBody>
                  <a:tcPr/>
                </a:tc>
                <a:extLst>
                  <a:ext uri="{0D108BD9-81ED-4DB2-BD59-A6C34878D82A}">
                    <a16:rowId xmlns:a16="http://schemas.microsoft.com/office/drawing/2014/main" val="2703797844"/>
                  </a:ext>
                </a:extLst>
              </a:tr>
              <a:tr h="361566">
                <a:tc>
                  <a:txBody>
                    <a:bodyPr/>
                    <a:lstStyle/>
                    <a:p>
                      <a:r>
                        <a:rPr lang="en-US"/>
                        <a:t>FFY 2024</a:t>
                      </a:r>
                    </a:p>
                  </a:txBody>
                  <a:tcPr/>
                </a:tc>
                <a:tc>
                  <a:txBody>
                    <a:bodyPr/>
                    <a:lstStyle/>
                    <a:p>
                      <a:endParaRPr lang="en-US"/>
                    </a:p>
                  </a:txBody>
                  <a:tcPr/>
                </a:tc>
                <a:tc>
                  <a:txBody>
                    <a:bodyPr/>
                    <a:lstStyle/>
                    <a:p>
                      <a:endParaRPr lang="en-US"/>
                    </a:p>
                  </a:txBody>
                  <a:tcPr/>
                </a:tc>
                <a:tc>
                  <a:txBody>
                    <a:bodyPr/>
                    <a:lstStyle/>
                    <a:p>
                      <a:r>
                        <a:rPr lang="en-US">
                          <a:solidFill>
                            <a:schemeClr val="tx1"/>
                          </a:solidFill>
                        </a:rPr>
                        <a:t>Cohort #4</a:t>
                      </a:r>
                    </a:p>
                  </a:txBody>
                  <a:tcPr>
                    <a:solidFill>
                      <a:schemeClr val="accent4">
                        <a:lumMod val="60000"/>
                        <a:lumOff val="40000"/>
                      </a:schemeClr>
                    </a:solidFill>
                  </a:tcPr>
                </a:tc>
                <a:extLst>
                  <a:ext uri="{0D108BD9-81ED-4DB2-BD59-A6C34878D82A}">
                    <a16:rowId xmlns:a16="http://schemas.microsoft.com/office/drawing/2014/main" val="1082627749"/>
                  </a:ext>
                </a:extLst>
              </a:tr>
              <a:tr h="361566">
                <a:tc>
                  <a:txBody>
                    <a:bodyPr/>
                    <a:lstStyle/>
                    <a:p>
                      <a:r>
                        <a:rPr lang="en-US"/>
                        <a:t>FFY 2025</a:t>
                      </a:r>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Cohort #5</a:t>
                      </a:r>
                    </a:p>
                  </a:txBody>
                  <a:tcPr>
                    <a:solidFill>
                      <a:schemeClr val="accent2">
                        <a:lumMod val="60000"/>
                        <a:lumOff val="40000"/>
                      </a:schemeClr>
                    </a:solidFill>
                  </a:tcPr>
                </a:tc>
                <a:tc>
                  <a:txBody>
                    <a:bodyPr/>
                    <a:lstStyle/>
                    <a:p>
                      <a:endParaRPr lang="en-US"/>
                    </a:p>
                  </a:txBody>
                  <a:tcPr/>
                </a:tc>
                <a:extLst>
                  <a:ext uri="{0D108BD9-81ED-4DB2-BD59-A6C34878D82A}">
                    <a16:rowId xmlns:a16="http://schemas.microsoft.com/office/drawing/2014/main" val="2108848445"/>
                  </a:ext>
                </a:extLst>
              </a:tr>
              <a:tr h="361566">
                <a:tc>
                  <a:txBody>
                    <a:bodyPr/>
                    <a:lstStyle/>
                    <a:p>
                      <a:r>
                        <a:rPr lang="en-US"/>
                        <a:t>FFY 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Cohort #6</a:t>
                      </a:r>
                    </a:p>
                  </a:txBody>
                  <a:tcPr>
                    <a:solidFill>
                      <a:schemeClr val="accent3">
                        <a:lumMod val="75000"/>
                      </a:schemeClr>
                    </a:solidFill>
                  </a:tcPr>
                </a:tc>
                <a:tc>
                  <a:txBody>
                    <a:bodyPr/>
                    <a:lstStyle/>
                    <a:p>
                      <a:endParaRPr lang="en-US"/>
                    </a:p>
                  </a:txBody>
                  <a:tcPr/>
                </a:tc>
                <a:tc>
                  <a:txBody>
                    <a:bodyPr/>
                    <a:lstStyle/>
                    <a:p>
                      <a:endParaRPr lang="en-US"/>
                    </a:p>
                  </a:txBody>
                  <a:tcPr/>
                </a:tc>
                <a:extLst>
                  <a:ext uri="{0D108BD9-81ED-4DB2-BD59-A6C34878D82A}">
                    <a16:rowId xmlns:a16="http://schemas.microsoft.com/office/drawing/2014/main" val="1396009235"/>
                  </a:ext>
                </a:extLst>
              </a:tr>
            </a:tbl>
          </a:graphicData>
        </a:graphic>
      </p:graphicFrame>
      <p:sp>
        <p:nvSpPr>
          <p:cNvPr id="7" name="Circle: Hollow 6">
            <a:extLst>
              <a:ext uri="{FF2B5EF4-FFF2-40B4-BE49-F238E27FC236}">
                <a16:creationId xmlns:a16="http://schemas.microsoft.com/office/drawing/2014/main" id="{618F743F-CAEF-45B6-B373-1800D3465E8B}"/>
              </a:ext>
            </a:extLst>
          </p:cNvPr>
          <p:cNvSpPr/>
          <p:nvPr/>
        </p:nvSpPr>
        <p:spPr>
          <a:xfrm>
            <a:off x="6943725" y="4162901"/>
            <a:ext cx="2085976" cy="723900"/>
          </a:xfrm>
          <a:prstGeom prst="donut">
            <a:avLst>
              <a:gd name="adj" fmla="val 6752"/>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55900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5E2597-1B95-4381-B832-5A09F3A791B0}"/>
              </a:ext>
            </a:extLst>
          </p:cNvPr>
          <p:cNvSpPr>
            <a:spLocks noGrp="1"/>
          </p:cNvSpPr>
          <p:nvPr>
            <p:ph type="title"/>
          </p:nvPr>
        </p:nvSpPr>
        <p:spPr/>
        <p:txBody>
          <a:bodyPr/>
          <a:lstStyle/>
          <a:p>
            <a:r>
              <a:rPr lang="en-US"/>
              <a:t>Next Steps &amp; Questions</a:t>
            </a:r>
          </a:p>
        </p:txBody>
      </p:sp>
    </p:spTree>
    <p:extLst>
      <p:ext uri="{BB962C8B-B14F-4D97-AF65-F5344CB8AC3E}">
        <p14:creationId xmlns:p14="http://schemas.microsoft.com/office/powerpoint/2010/main" val="837945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9B745B-57FD-43CD-862D-A50ECEE35E56}"/>
              </a:ext>
            </a:extLst>
          </p:cNvPr>
          <p:cNvSpPr>
            <a:spLocks noGrp="1"/>
          </p:cNvSpPr>
          <p:nvPr>
            <p:ph type="title"/>
          </p:nvPr>
        </p:nvSpPr>
        <p:spPr/>
        <p:txBody>
          <a:bodyPr/>
          <a:lstStyle/>
          <a:p>
            <a:r>
              <a:rPr lang="en-US"/>
              <a:t>Next Steps</a:t>
            </a:r>
          </a:p>
        </p:txBody>
      </p:sp>
      <p:sp>
        <p:nvSpPr>
          <p:cNvPr id="6" name="Arrow: Right 5">
            <a:extLst>
              <a:ext uri="{FF2B5EF4-FFF2-40B4-BE49-F238E27FC236}">
                <a16:creationId xmlns:a16="http://schemas.microsoft.com/office/drawing/2014/main" id="{391EE33C-7807-4CB0-8877-E1469BDA80A8}"/>
              </a:ext>
            </a:extLst>
          </p:cNvPr>
          <p:cNvSpPr/>
          <p:nvPr/>
        </p:nvSpPr>
        <p:spPr>
          <a:xfrm>
            <a:off x="1011084" y="4216018"/>
            <a:ext cx="1271293" cy="567759"/>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7716A75-5A64-40FB-9FE4-428C6B9ECBDE}"/>
              </a:ext>
            </a:extLst>
          </p:cNvPr>
          <p:cNvSpPr txBox="1"/>
          <p:nvPr/>
        </p:nvSpPr>
        <p:spPr>
          <a:xfrm>
            <a:off x="1011084" y="4783777"/>
            <a:ext cx="966996" cy="646331"/>
          </a:xfrm>
          <a:prstGeom prst="rect">
            <a:avLst/>
          </a:prstGeom>
          <a:noFill/>
        </p:spPr>
        <p:txBody>
          <a:bodyPr wrap="none" rtlCol="0">
            <a:spAutoFit/>
          </a:bodyPr>
          <a:lstStyle/>
          <a:p>
            <a:pPr algn="ctr"/>
            <a:r>
              <a:rPr lang="en-US" b="1">
                <a:solidFill>
                  <a:srgbClr val="C00000"/>
                </a:solidFill>
              </a:rPr>
              <a:t>We Are</a:t>
            </a:r>
          </a:p>
          <a:p>
            <a:pPr algn="ctr"/>
            <a:r>
              <a:rPr lang="en-US" b="1">
                <a:solidFill>
                  <a:srgbClr val="C00000"/>
                </a:solidFill>
              </a:rPr>
              <a:t>Here</a:t>
            </a:r>
          </a:p>
        </p:txBody>
      </p:sp>
      <p:graphicFrame>
        <p:nvGraphicFramePr>
          <p:cNvPr id="2" name="Table 1">
            <a:extLst>
              <a:ext uri="{FF2B5EF4-FFF2-40B4-BE49-F238E27FC236}">
                <a16:creationId xmlns:a16="http://schemas.microsoft.com/office/drawing/2014/main" id="{2CFE1C03-DEFC-4F74-841C-380C2AC986D2}"/>
              </a:ext>
            </a:extLst>
          </p:cNvPr>
          <p:cNvGraphicFramePr>
            <a:graphicFrameLocks noGrp="1"/>
          </p:cNvGraphicFramePr>
          <p:nvPr>
            <p:extLst>
              <p:ext uri="{D42A27DB-BD31-4B8C-83A1-F6EECF244321}">
                <p14:modId xmlns:p14="http://schemas.microsoft.com/office/powerpoint/2010/main" val="2763027331"/>
              </p:ext>
            </p:extLst>
          </p:nvPr>
        </p:nvGraphicFramePr>
        <p:xfrm>
          <a:off x="2391068" y="1491498"/>
          <a:ext cx="7409862" cy="4772778"/>
        </p:xfrm>
        <a:graphic>
          <a:graphicData uri="http://schemas.openxmlformats.org/drawingml/2006/table">
            <a:tbl>
              <a:tblPr firstRow="1" bandRow="1">
                <a:tableStyleId>{5C22544A-7EE6-4342-B048-85BDC9FD1C3A}</a:tableStyleId>
              </a:tblPr>
              <a:tblGrid>
                <a:gridCol w="1612146">
                  <a:extLst>
                    <a:ext uri="{9D8B030D-6E8A-4147-A177-3AD203B41FA5}">
                      <a16:colId xmlns:a16="http://schemas.microsoft.com/office/drawing/2014/main" val="1503310278"/>
                    </a:ext>
                  </a:extLst>
                </a:gridCol>
                <a:gridCol w="1718512">
                  <a:extLst>
                    <a:ext uri="{9D8B030D-6E8A-4147-A177-3AD203B41FA5}">
                      <a16:colId xmlns:a16="http://schemas.microsoft.com/office/drawing/2014/main" val="3410856521"/>
                    </a:ext>
                  </a:extLst>
                </a:gridCol>
                <a:gridCol w="2092331">
                  <a:extLst>
                    <a:ext uri="{9D8B030D-6E8A-4147-A177-3AD203B41FA5}">
                      <a16:colId xmlns:a16="http://schemas.microsoft.com/office/drawing/2014/main" val="2667613455"/>
                    </a:ext>
                  </a:extLst>
                </a:gridCol>
                <a:gridCol w="1986873">
                  <a:extLst>
                    <a:ext uri="{9D8B030D-6E8A-4147-A177-3AD203B41FA5}">
                      <a16:colId xmlns:a16="http://schemas.microsoft.com/office/drawing/2014/main" val="2896084418"/>
                    </a:ext>
                  </a:extLst>
                </a:gridCol>
              </a:tblGrid>
              <a:tr h="726340">
                <a:tc>
                  <a:txBody>
                    <a:bodyPr/>
                    <a:lstStyle/>
                    <a:p>
                      <a:r>
                        <a:rPr lang="en-US"/>
                        <a:t>Year</a:t>
                      </a:r>
                    </a:p>
                  </a:txBody>
                  <a:tcPr/>
                </a:tc>
                <a:tc>
                  <a:txBody>
                    <a:bodyPr/>
                    <a:lstStyle/>
                    <a:p>
                      <a:r>
                        <a:rPr lang="en-US"/>
                        <a:t>Baseline</a:t>
                      </a:r>
                    </a:p>
                    <a:p>
                      <a:r>
                        <a:rPr lang="en-US"/>
                        <a:t>Age 17</a:t>
                      </a:r>
                    </a:p>
                  </a:txBody>
                  <a:tcPr/>
                </a:tc>
                <a:tc>
                  <a:txBody>
                    <a:bodyPr/>
                    <a:lstStyle/>
                    <a:p>
                      <a:r>
                        <a:rPr lang="en-US"/>
                        <a:t>19-Year-Old</a:t>
                      </a:r>
                    </a:p>
                    <a:p>
                      <a:r>
                        <a:rPr lang="en-US"/>
                        <a:t>Follow-Up</a:t>
                      </a:r>
                    </a:p>
                  </a:txBody>
                  <a:tcPr/>
                </a:tc>
                <a:tc>
                  <a:txBody>
                    <a:bodyPr/>
                    <a:lstStyle/>
                    <a:p>
                      <a:r>
                        <a:rPr lang="en-US"/>
                        <a:t>21-Year-Old</a:t>
                      </a:r>
                    </a:p>
                    <a:p>
                      <a:r>
                        <a:rPr lang="en-US"/>
                        <a:t>Follow-Up</a:t>
                      </a:r>
                    </a:p>
                  </a:txBody>
                  <a:tcPr/>
                </a:tc>
                <a:extLst>
                  <a:ext uri="{0D108BD9-81ED-4DB2-BD59-A6C34878D82A}">
                    <a16:rowId xmlns:a16="http://schemas.microsoft.com/office/drawing/2014/main" val="1042867053"/>
                  </a:ext>
                </a:extLst>
              </a:tr>
              <a:tr h="432560">
                <a:tc>
                  <a:txBody>
                    <a:bodyPr/>
                    <a:lstStyle/>
                    <a:p>
                      <a:r>
                        <a:rPr lang="en-US"/>
                        <a:t>FFY 2017</a:t>
                      </a:r>
                    </a:p>
                  </a:txBody>
                  <a:tcPr/>
                </a:tc>
                <a:tc>
                  <a:txBody>
                    <a:bodyPr/>
                    <a:lstStyle/>
                    <a:p>
                      <a:r>
                        <a:rPr lang="en-US">
                          <a:solidFill>
                            <a:schemeClr val="tx1"/>
                          </a:solidFill>
                        </a:rPr>
                        <a:t>Cohort #3</a:t>
                      </a:r>
                    </a:p>
                  </a:txBody>
                  <a:tcPr>
                    <a:solidFill>
                      <a:schemeClr val="bg2">
                        <a:lumMod val="50000"/>
                      </a:schemeClr>
                    </a:solidFill>
                  </a:tcPr>
                </a:tc>
                <a:tc>
                  <a:txBody>
                    <a:bodyPr/>
                    <a:lstStyle/>
                    <a:p>
                      <a:endParaRPr lang="en-US"/>
                    </a:p>
                  </a:txBody>
                  <a:tcPr/>
                </a:tc>
                <a:tc>
                  <a:txBody>
                    <a:bodyPr/>
                    <a:lstStyle/>
                    <a:p>
                      <a:endParaRPr lang="en-US"/>
                    </a:p>
                  </a:txBody>
                  <a:tcPr/>
                </a:tc>
                <a:extLst>
                  <a:ext uri="{0D108BD9-81ED-4DB2-BD59-A6C34878D82A}">
                    <a16:rowId xmlns:a16="http://schemas.microsoft.com/office/drawing/2014/main" val="742750781"/>
                  </a:ext>
                </a:extLst>
              </a:tr>
              <a:tr h="401542">
                <a:tc>
                  <a:txBody>
                    <a:bodyPr/>
                    <a:lstStyle/>
                    <a:p>
                      <a:r>
                        <a:rPr lang="en-US"/>
                        <a:t>FFY 2018</a:t>
                      </a:r>
                    </a:p>
                  </a:txBody>
                  <a:tcPr/>
                </a:tc>
                <a:tc gridSpan="3">
                  <a:txBody>
                    <a:bodyPr/>
                    <a:lstStyle/>
                    <a:p>
                      <a:pPr algn="ctr"/>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3092361"/>
                  </a:ext>
                </a:extLst>
              </a:tr>
              <a:tr h="401542">
                <a:tc>
                  <a:txBody>
                    <a:bodyPr/>
                    <a:lstStyle/>
                    <a:p>
                      <a:r>
                        <a:rPr lang="en-US"/>
                        <a:t>FFY 2019</a:t>
                      </a:r>
                    </a:p>
                  </a:txBody>
                  <a:tcPr/>
                </a:tc>
                <a:tc>
                  <a:txBody>
                    <a:bodyPr/>
                    <a:lstStyle/>
                    <a:p>
                      <a:endParaRPr lang="en-US"/>
                    </a:p>
                  </a:txBody>
                  <a:tcPr/>
                </a:tc>
                <a:tc>
                  <a:txBody>
                    <a:bodyPr/>
                    <a:lstStyle/>
                    <a:p>
                      <a:r>
                        <a:rPr lang="en-US" dirty="0">
                          <a:solidFill>
                            <a:schemeClr val="tx1"/>
                          </a:solidFill>
                        </a:rPr>
                        <a:t>Cohort #3</a:t>
                      </a:r>
                    </a:p>
                  </a:txBody>
                  <a:tcPr>
                    <a:solidFill>
                      <a:schemeClr val="bg2">
                        <a:lumMod val="50000"/>
                      </a:schemeClr>
                    </a:solidFill>
                  </a:tcPr>
                </a:tc>
                <a:tc>
                  <a:txBody>
                    <a:bodyPr/>
                    <a:lstStyle/>
                    <a:p>
                      <a:endParaRPr lang="en-US"/>
                    </a:p>
                  </a:txBody>
                  <a:tcPr/>
                </a:tc>
                <a:extLst>
                  <a:ext uri="{0D108BD9-81ED-4DB2-BD59-A6C34878D82A}">
                    <a16:rowId xmlns:a16="http://schemas.microsoft.com/office/drawing/2014/main" val="2686579922"/>
                  </a:ext>
                </a:extLst>
              </a:tr>
              <a:tr h="401542">
                <a:tc>
                  <a:txBody>
                    <a:bodyPr/>
                    <a:lstStyle/>
                    <a:p>
                      <a:r>
                        <a:rPr lang="en-US"/>
                        <a:t>FFY 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Cohort #4</a:t>
                      </a:r>
                    </a:p>
                  </a:txBody>
                  <a:tcPr>
                    <a:solidFill>
                      <a:schemeClr val="accent4">
                        <a:lumMod val="60000"/>
                        <a:lumOff val="40000"/>
                      </a:schemeClr>
                    </a:solidFill>
                  </a:tcPr>
                </a:tc>
                <a:tc>
                  <a:txBody>
                    <a:bodyPr/>
                    <a:lstStyle/>
                    <a:p>
                      <a:endParaRPr lang="en-US"/>
                    </a:p>
                  </a:txBody>
                  <a:tcPr/>
                </a:tc>
                <a:tc>
                  <a:txBody>
                    <a:bodyPr/>
                    <a:lstStyle/>
                    <a:p>
                      <a:endParaRPr lang="en-US"/>
                    </a:p>
                  </a:txBody>
                  <a:tcPr/>
                </a:tc>
                <a:extLst>
                  <a:ext uri="{0D108BD9-81ED-4DB2-BD59-A6C34878D82A}">
                    <a16:rowId xmlns:a16="http://schemas.microsoft.com/office/drawing/2014/main" val="4201493789"/>
                  </a:ext>
                </a:extLst>
              </a:tr>
              <a:tr h="401542">
                <a:tc>
                  <a:txBody>
                    <a:bodyPr/>
                    <a:lstStyle/>
                    <a:p>
                      <a:r>
                        <a:rPr lang="en-US"/>
                        <a:t>FFY 2021</a:t>
                      </a:r>
                    </a:p>
                  </a:txBody>
                  <a:tcPr/>
                </a:tc>
                <a:tc>
                  <a:txBody>
                    <a:bodyPr/>
                    <a:lstStyle/>
                    <a:p>
                      <a:endParaRPr lang="en-US"/>
                    </a:p>
                  </a:txBody>
                  <a:tcPr/>
                </a:tc>
                <a:tc>
                  <a:txBody>
                    <a:bodyPr/>
                    <a:lstStyle/>
                    <a:p>
                      <a:endParaRPr lang="en-US"/>
                    </a:p>
                  </a:txBody>
                  <a:tcPr/>
                </a:tc>
                <a:tc>
                  <a:txBody>
                    <a:bodyPr/>
                    <a:lstStyle/>
                    <a:p>
                      <a:r>
                        <a:rPr lang="en-US" b="0" dirty="0">
                          <a:solidFill>
                            <a:schemeClr val="tx1"/>
                          </a:solidFill>
                        </a:rPr>
                        <a:t>Cohort #3</a:t>
                      </a:r>
                    </a:p>
                  </a:txBody>
                  <a:tcPr>
                    <a:solidFill>
                      <a:schemeClr val="bg2">
                        <a:lumMod val="50000"/>
                      </a:schemeClr>
                    </a:solidFill>
                  </a:tcPr>
                </a:tc>
                <a:extLst>
                  <a:ext uri="{0D108BD9-81ED-4DB2-BD59-A6C34878D82A}">
                    <a16:rowId xmlns:a16="http://schemas.microsoft.com/office/drawing/2014/main" val="783023888"/>
                  </a:ext>
                </a:extLst>
              </a:tr>
              <a:tr h="401542">
                <a:tc>
                  <a:txBody>
                    <a:bodyPr/>
                    <a:lstStyle/>
                    <a:p>
                      <a:r>
                        <a:rPr lang="en-US"/>
                        <a:t>FFY 2022</a:t>
                      </a:r>
                    </a:p>
                  </a:txBody>
                  <a:tcPr/>
                </a:tc>
                <a:tc>
                  <a:txBody>
                    <a:bodyPr/>
                    <a:lstStyle/>
                    <a:p>
                      <a:endParaRPr lang="en-US"/>
                    </a:p>
                  </a:txBody>
                  <a:tcPr/>
                </a:tc>
                <a:tc>
                  <a:txBody>
                    <a:bodyPr/>
                    <a:lstStyle/>
                    <a:p>
                      <a:r>
                        <a:rPr lang="en-US" dirty="0">
                          <a:solidFill>
                            <a:schemeClr val="bg1"/>
                          </a:solidFill>
                        </a:rPr>
                        <a:t>Cohort #4</a:t>
                      </a:r>
                    </a:p>
                  </a:txBody>
                  <a:tcPr>
                    <a:solidFill>
                      <a:schemeClr val="accent5"/>
                    </a:solidFill>
                  </a:tcPr>
                </a:tc>
                <a:tc>
                  <a:txBody>
                    <a:bodyPr/>
                    <a:lstStyle/>
                    <a:p>
                      <a:endParaRPr lang="en-US"/>
                    </a:p>
                  </a:txBody>
                  <a:tcPr/>
                </a:tc>
                <a:extLst>
                  <a:ext uri="{0D108BD9-81ED-4DB2-BD59-A6C34878D82A}">
                    <a16:rowId xmlns:a16="http://schemas.microsoft.com/office/drawing/2014/main" val="2647576729"/>
                  </a:ext>
                </a:extLst>
              </a:tr>
              <a:tr h="401542">
                <a:tc>
                  <a:txBody>
                    <a:bodyPr/>
                    <a:lstStyle/>
                    <a:p>
                      <a:r>
                        <a:rPr lang="en-US"/>
                        <a:t>FFY 2023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Cohort #5</a:t>
                      </a:r>
                    </a:p>
                  </a:txBody>
                  <a:tcPr>
                    <a:solidFill>
                      <a:schemeClr val="accent2">
                        <a:lumMod val="40000"/>
                        <a:lumOff val="60000"/>
                      </a:schemeClr>
                    </a:solidFill>
                  </a:tcPr>
                </a:tc>
                <a:tc>
                  <a:txBody>
                    <a:bodyPr/>
                    <a:lstStyle/>
                    <a:p>
                      <a:endParaRPr lang="en-US"/>
                    </a:p>
                  </a:txBody>
                  <a:tcPr/>
                </a:tc>
                <a:tc>
                  <a:txBody>
                    <a:bodyPr/>
                    <a:lstStyle/>
                    <a:p>
                      <a:endParaRPr lang="en-US"/>
                    </a:p>
                  </a:txBody>
                  <a:tcPr/>
                </a:tc>
                <a:extLst>
                  <a:ext uri="{0D108BD9-81ED-4DB2-BD59-A6C34878D82A}">
                    <a16:rowId xmlns:a16="http://schemas.microsoft.com/office/drawing/2014/main" val="2703797844"/>
                  </a:ext>
                </a:extLst>
              </a:tr>
              <a:tr h="401542">
                <a:tc>
                  <a:txBody>
                    <a:bodyPr/>
                    <a:lstStyle/>
                    <a:p>
                      <a:r>
                        <a:rPr lang="en-US"/>
                        <a:t>FFY 2024</a:t>
                      </a:r>
                    </a:p>
                  </a:txBody>
                  <a:tcPr/>
                </a:tc>
                <a:tc>
                  <a:txBody>
                    <a:bodyPr/>
                    <a:lstStyle/>
                    <a:p>
                      <a:endParaRPr lang="en-US"/>
                    </a:p>
                  </a:txBody>
                  <a:tcPr/>
                </a:tc>
                <a:tc>
                  <a:txBody>
                    <a:bodyPr/>
                    <a:lstStyle/>
                    <a:p>
                      <a:endParaRPr lang="en-US"/>
                    </a:p>
                  </a:txBody>
                  <a:tcPr/>
                </a:tc>
                <a:tc>
                  <a:txBody>
                    <a:bodyPr/>
                    <a:lstStyle/>
                    <a:p>
                      <a:r>
                        <a:rPr lang="en-US">
                          <a:solidFill>
                            <a:schemeClr val="tx1"/>
                          </a:solidFill>
                        </a:rPr>
                        <a:t>Cohort #4</a:t>
                      </a:r>
                    </a:p>
                  </a:txBody>
                  <a:tcPr>
                    <a:solidFill>
                      <a:schemeClr val="accent4">
                        <a:lumMod val="60000"/>
                        <a:lumOff val="40000"/>
                      </a:schemeClr>
                    </a:solidFill>
                  </a:tcPr>
                </a:tc>
                <a:extLst>
                  <a:ext uri="{0D108BD9-81ED-4DB2-BD59-A6C34878D82A}">
                    <a16:rowId xmlns:a16="http://schemas.microsoft.com/office/drawing/2014/main" val="1082627749"/>
                  </a:ext>
                </a:extLst>
              </a:tr>
              <a:tr h="401542">
                <a:tc>
                  <a:txBody>
                    <a:bodyPr/>
                    <a:lstStyle/>
                    <a:p>
                      <a:r>
                        <a:rPr lang="en-US"/>
                        <a:t>FFY 2025</a:t>
                      </a:r>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Cohort #5</a:t>
                      </a:r>
                    </a:p>
                  </a:txBody>
                  <a:tcPr>
                    <a:solidFill>
                      <a:schemeClr val="accent2">
                        <a:lumMod val="60000"/>
                        <a:lumOff val="40000"/>
                      </a:schemeClr>
                    </a:solidFill>
                  </a:tcPr>
                </a:tc>
                <a:tc>
                  <a:txBody>
                    <a:bodyPr/>
                    <a:lstStyle/>
                    <a:p>
                      <a:endParaRPr lang="en-US"/>
                    </a:p>
                  </a:txBody>
                  <a:tcPr/>
                </a:tc>
                <a:extLst>
                  <a:ext uri="{0D108BD9-81ED-4DB2-BD59-A6C34878D82A}">
                    <a16:rowId xmlns:a16="http://schemas.microsoft.com/office/drawing/2014/main" val="2108848445"/>
                  </a:ext>
                </a:extLst>
              </a:tr>
              <a:tr h="401542">
                <a:tc>
                  <a:txBody>
                    <a:bodyPr/>
                    <a:lstStyle/>
                    <a:p>
                      <a:r>
                        <a:rPr lang="en-US"/>
                        <a:t>FFY 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Cohort #6</a:t>
                      </a:r>
                    </a:p>
                  </a:txBody>
                  <a:tcPr>
                    <a:solidFill>
                      <a:schemeClr val="accent3">
                        <a:lumMod val="75000"/>
                      </a:schemeClr>
                    </a:solidFill>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396009235"/>
                  </a:ext>
                </a:extLst>
              </a:tr>
            </a:tbl>
          </a:graphicData>
        </a:graphic>
      </p:graphicFrame>
    </p:spTree>
    <p:extLst>
      <p:ext uri="{BB962C8B-B14F-4D97-AF65-F5344CB8AC3E}">
        <p14:creationId xmlns:p14="http://schemas.microsoft.com/office/powerpoint/2010/main" val="4259648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7A49B-453B-4345-8A8C-FEA80F11382E}"/>
              </a:ext>
            </a:extLst>
          </p:cNvPr>
          <p:cNvSpPr>
            <a:spLocks noGrp="1"/>
          </p:cNvSpPr>
          <p:nvPr>
            <p:ph type="title"/>
          </p:nvPr>
        </p:nvSpPr>
        <p:spPr/>
        <p:txBody>
          <a:bodyPr/>
          <a:lstStyle/>
          <a:p>
            <a:r>
              <a:rPr lang="en-US"/>
              <a:t>Going forward with NYTD…</a:t>
            </a:r>
          </a:p>
        </p:txBody>
      </p:sp>
      <p:sp>
        <p:nvSpPr>
          <p:cNvPr id="3" name="Content Placeholder 2">
            <a:extLst>
              <a:ext uri="{FF2B5EF4-FFF2-40B4-BE49-F238E27FC236}">
                <a16:creationId xmlns:a16="http://schemas.microsoft.com/office/drawing/2014/main" id="{DE098788-6240-4A1A-A42D-96B95BA8951C}"/>
              </a:ext>
            </a:extLst>
          </p:cNvPr>
          <p:cNvSpPr>
            <a:spLocks noGrp="1"/>
          </p:cNvSpPr>
          <p:nvPr>
            <p:ph idx="1"/>
          </p:nvPr>
        </p:nvSpPr>
        <p:spPr/>
        <p:txBody>
          <a:bodyPr/>
          <a:lstStyle/>
          <a:p>
            <a:pPr marL="285750" indent="-285750">
              <a:buFont typeface="Arial" panose="020B0604020202020204" pitchFamily="34" charset="0"/>
              <a:buChar char="•"/>
            </a:pPr>
            <a:r>
              <a:rPr lang="en-US" b="1">
                <a:solidFill>
                  <a:srgbClr val="002060"/>
                </a:solidFill>
              </a:rPr>
              <a:t>Record on an ongoing basis </a:t>
            </a:r>
            <a:r>
              <a:rPr lang="en-US"/>
              <a:t>which youth are receiving any of the fifteen independent living </a:t>
            </a:r>
            <a:r>
              <a:rPr lang="en-US" b="1">
                <a:solidFill>
                  <a:srgbClr val="002060"/>
                </a:solidFill>
              </a:rPr>
              <a:t>services</a:t>
            </a:r>
            <a:r>
              <a:rPr lang="en-US"/>
              <a:t> that must be reported through NYTD</a:t>
            </a:r>
          </a:p>
          <a:p>
            <a:pPr marL="971550" lvl="1" indent="-285750"/>
            <a:r>
              <a:rPr lang="en-US"/>
              <a:t>Send data to PCG after period ends on March 31</a:t>
            </a:r>
            <a:r>
              <a:rPr lang="en-US" baseline="30000"/>
              <a:t>st</a:t>
            </a:r>
            <a:endParaRPr lang="en-US"/>
          </a:p>
          <a:p>
            <a:pPr marL="971550" lvl="1" indent="-285750"/>
            <a:r>
              <a:rPr lang="en-US"/>
              <a:t>Send data to PCG after period ends on September 30</a:t>
            </a:r>
            <a:r>
              <a:rPr lang="en-US" baseline="30000"/>
              <a:t>th</a:t>
            </a:r>
            <a:r>
              <a:rPr lang="en-US"/>
              <a:t> </a:t>
            </a:r>
          </a:p>
          <a:p>
            <a:pPr marL="971550" lvl="1" indent="-285750"/>
            <a:r>
              <a:rPr lang="en-US"/>
              <a:t>Keep sending data to PCG at the end of each six-month period</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Through September 30</a:t>
            </a:r>
            <a:r>
              <a:rPr lang="en-US" baseline="30000"/>
              <a:t>th</a:t>
            </a:r>
            <a:r>
              <a:rPr lang="en-US"/>
              <a:t>, during a Baseline Year, </a:t>
            </a:r>
            <a:r>
              <a:rPr lang="en-US" b="1">
                <a:solidFill>
                  <a:srgbClr val="002060"/>
                </a:solidFill>
              </a:rPr>
              <a:t>when a youth turns 17 </a:t>
            </a:r>
            <a:r>
              <a:rPr lang="en-US"/>
              <a:t>while in out-of-home care, or enters out of home care within 45 days following their 17</a:t>
            </a:r>
            <a:r>
              <a:rPr lang="en-US" baseline="30000"/>
              <a:t>th</a:t>
            </a:r>
            <a:r>
              <a:rPr lang="en-US"/>
              <a:t> birthday:</a:t>
            </a:r>
          </a:p>
          <a:p>
            <a:pPr marL="971550" lvl="1" indent="-285750"/>
            <a:r>
              <a:rPr lang="en-US"/>
              <a:t>Register the youth in GetNYTDPA.org and get a passcode</a:t>
            </a:r>
          </a:p>
          <a:p>
            <a:pPr marL="971550" lvl="1" indent="-285750"/>
            <a:r>
              <a:rPr lang="en-US"/>
              <a:t>Administer the survey to the youth or give them the passcode and GetNYTDPA.org address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Through September 30</a:t>
            </a:r>
            <a:r>
              <a:rPr lang="en-US" baseline="30000"/>
              <a:t>th</a:t>
            </a:r>
            <a:r>
              <a:rPr lang="en-US"/>
              <a:t>, during a Follow-Up year for </a:t>
            </a:r>
            <a:r>
              <a:rPr lang="en-US" b="1">
                <a:solidFill>
                  <a:srgbClr val="002060"/>
                </a:solidFill>
              </a:rPr>
              <a:t>19-year olds and 21-year olds</a:t>
            </a:r>
            <a:r>
              <a:rPr lang="en-US"/>
              <a:t>:</a:t>
            </a:r>
          </a:p>
          <a:p>
            <a:pPr marL="971550" lvl="1" indent="-285750"/>
            <a:r>
              <a:rPr lang="en-US"/>
              <a:t>Administer the survey to the youth or give them the passcode and GetNYTDPA.org address</a:t>
            </a:r>
          </a:p>
          <a:p>
            <a:pPr marL="971550" lvl="1" indent="-285750"/>
            <a:r>
              <a:rPr lang="en-US"/>
              <a:t>Coordinate with PCG in identifying viable contact information for youth in the follow up sample.</a:t>
            </a:r>
          </a:p>
        </p:txBody>
      </p:sp>
    </p:spTree>
    <p:extLst>
      <p:ext uri="{BB962C8B-B14F-4D97-AF65-F5344CB8AC3E}">
        <p14:creationId xmlns:p14="http://schemas.microsoft.com/office/powerpoint/2010/main" val="3772992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CE906-1804-466F-9847-AA5BEE8D841E}"/>
              </a:ext>
            </a:extLst>
          </p:cNvPr>
          <p:cNvSpPr>
            <a:spLocks noGrp="1"/>
          </p:cNvSpPr>
          <p:nvPr>
            <p:ph type="title"/>
          </p:nvPr>
        </p:nvSpPr>
        <p:spPr/>
        <p:txBody>
          <a:bodyPr/>
          <a:lstStyle/>
          <a:p>
            <a:r>
              <a:rPr lang="en-US"/>
              <a:t>Frequently Asked Questions </a:t>
            </a:r>
          </a:p>
        </p:txBody>
      </p:sp>
      <p:sp>
        <p:nvSpPr>
          <p:cNvPr id="3" name="Content Placeholder 2">
            <a:extLst>
              <a:ext uri="{FF2B5EF4-FFF2-40B4-BE49-F238E27FC236}">
                <a16:creationId xmlns:a16="http://schemas.microsoft.com/office/drawing/2014/main" id="{D039491E-6EE3-49A5-ACBD-45805E940680}"/>
              </a:ext>
            </a:extLst>
          </p:cNvPr>
          <p:cNvSpPr>
            <a:spLocks noGrp="1"/>
          </p:cNvSpPr>
          <p:nvPr>
            <p:ph idx="1"/>
          </p:nvPr>
        </p:nvSpPr>
        <p:spPr/>
        <p:txBody>
          <a:bodyPr>
            <a:normAutofit/>
          </a:bodyPr>
          <a:lstStyle/>
          <a:p>
            <a:pPr algn="ctr"/>
            <a:endParaRPr lang="en-US" b="1" dirty="0"/>
          </a:p>
          <a:p>
            <a:pPr algn="ctr"/>
            <a:endParaRPr lang="en-US" b="1" dirty="0"/>
          </a:p>
          <a:p>
            <a:pPr algn="ctr"/>
            <a:endParaRPr lang="en-US" b="1" dirty="0"/>
          </a:p>
          <a:p>
            <a:pPr algn="ctr"/>
            <a:endParaRPr lang="en-US" b="1" dirty="0"/>
          </a:p>
          <a:p>
            <a:pPr algn="ctr"/>
            <a:r>
              <a:rPr lang="en-US" b="1" dirty="0"/>
              <a:t>Question:</a:t>
            </a:r>
            <a:r>
              <a:rPr lang="en-US" dirty="0"/>
              <a:t> How do you avoid a late submission when a youth’s birthday occurs at the end of a reporting period?</a:t>
            </a:r>
          </a:p>
          <a:p>
            <a:pPr algn="ctr"/>
            <a:r>
              <a:rPr lang="en-US" b="1" dirty="0">
                <a:solidFill>
                  <a:schemeClr val="accent6">
                    <a:lumMod val="50000"/>
                  </a:schemeClr>
                </a:solidFill>
              </a:rPr>
              <a:t>Answer: </a:t>
            </a:r>
            <a:r>
              <a:rPr lang="en-US" dirty="0"/>
              <a:t>Unfortunately, there is nothing we can do. If a youth happens to turn 17 two days before the end of the reporting period, you have two days to get the survey done. In most cases, youth are in care at a known location, which can help getting surveys completed quickly.</a:t>
            </a:r>
          </a:p>
          <a:p>
            <a:endParaRPr lang="en-US" dirty="0"/>
          </a:p>
          <a:p>
            <a:endParaRPr lang="en-US" dirty="0"/>
          </a:p>
        </p:txBody>
      </p:sp>
    </p:spTree>
    <p:extLst>
      <p:ext uri="{BB962C8B-B14F-4D97-AF65-F5344CB8AC3E}">
        <p14:creationId xmlns:p14="http://schemas.microsoft.com/office/powerpoint/2010/main" val="1961440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CF9062-CDC1-4C71-AB3F-BDE7D319EC8F}"/>
              </a:ext>
            </a:extLst>
          </p:cNvPr>
          <p:cNvSpPr>
            <a:spLocks noGrp="1"/>
          </p:cNvSpPr>
          <p:nvPr>
            <p:ph type="title"/>
          </p:nvPr>
        </p:nvSpPr>
        <p:spPr/>
        <p:txBody>
          <a:bodyPr/>
          <a:lstStyle/>
          <a:p>
            <a:r>
              <a:rPr lang="en-US"/>
              <a:t>Frequently Asked Questions </a:t>
            </a:r>
          </a:p>
        </p:txBody>
      </p:sp>
      <p:sp>
        <p:nvSpPr>
          <p:cNvPr id="6" name="Content Placeholder 5">
            <a:extLst>
              <a:ext uri="{FF2B5EF4-FFF2-40B4-BE49-F238E27FC236}">
                <a16:creationId xmlns:a16="http://schemas.microsoft.com/office/drawing/2014/main" id="{13C22F5C-3A64-4BAE-8FAF-D547A3467295}"/>
              </a:ext>
            </a:extLst>
          </p:cNvPr>
          <p:cNvSpPr>
            <a:spLocks noGrp="1"/>
          </p:cNvSpPr>
          <p:nvPr>
            <p:ph idx="1"/>
          </p:nvPr>
        </p:nvSpPr>
        <p:spPr/>
        <p:txBody>
          <a:bodyPr>
            <a:normAutofit/>
          </a:bodyPr>
          <a:lstStyle/>
          <a:p>
            <a:r>
              <a:rPr lang="en-US" b="1" dirty="0"/>
              <a:t>	Question:</a:t>
            </a:r>
            <a:r>
              <a:rPr lang="en-US" dirty="0"/>
              <a:t> What is the best approach to getting surveys completed when a youth enters care within a 	few days of the 45-day window closing?</a:t>
            </a:r>
          </a:p>
          <a:p>
            <a:pPr lvl="1" indent="0">
              <a:buNone/>
            </a:pPr>
            <a:endParaRPr lang="en-US" b="1" dirty="0">
              <a:solidFill>
                <a:schemeClr val="accent6">
                  <a:lumMod val="50000"/>
                </a:schemeClr>
              </a:solidFill>
            </a:endParaRPr>
          </a:p>
          <a:p>
            <a:pPr lvl="1" indent="0">
              <a:buNone/>
            </a:pPr>
            <a:r>
              <a:rPr lang="en-US" b="1" dirty="0">
                <a:solidFill>
                  <a:schemeClr val="accent6">
                    <a:lumMod val="50000"/>
                  </a:schemeClr>
                </a:solidFill>
              </a:rPr>
              <a:t>	Answer: </a:t>
            </a:r>
            <a:r>
              <a:rPr lang="en-US" dirty="0"/>
              <a:t>When preparing for intake of a youth after their 17</a:t>
            </a:r>
            <a:r>
              <a:rPr lang="en-US" baseline="30000" dirty="0"/>
              <a:t>th</a:t>
            </a:r>
            <a:r>
              <a:rPr lang="en-US" dirty="0"/>
              <a:t> birthday and with little time remaining in the 45-day 	window, it is suggested that the intake process could include the baseline survey. ACF does not offer any leniency 	regarding the baseline survey timeline. </a:t>
            </a:r>
          </a:p>
          <a:p>
            <a:pPr lvl="1" indent="0">
              <a:buNone/>
            </a:pPr>
            <a:endParaRPr lang="en-US" dirty="0"/>
          </a:p>
          <a:p>
            <a:pPr lvl="1" indent="0">
              <a:buNone/>
            </a:pPr>
            <a:endParaRPr lang="en-US" dirty="0"/>
          </a:p>
          <a:p>
            <a:pPr lvl="1" indent="0">
              <a:buNone/>
            </a:pPr>
            <a:endParaRPr lang="en-US" dirty="0"/>
          </a:p>
          <a:p>
            <a:pPr lvl="1" indent="0">
              <a:buNone/>
            </a:pPr>
            <a:r>
              <a:rPr lang="en-US" b="1" dirty="0"/>
              <a:t>	Question:</a:t>
            </a:r>
            <a:r>
              <a:rPr lang="en-US" dirty="0"/>
              <a:t> What is the best approach to getting surveys completed when a youth is leaving care within a few days 	of the 45-day window closing?</a:t>
            </a:r>
          </a:p>
          <a:p>
            <a:pPr lvl="1" indent="0">
              <a:buNone/>
            </a:pPr>
            <a:endParaRPr lang="en-US" dirty="0"/>
          </a:p>
          <a:p>
            <a:pPr lvl="1" indent="0">
              <a:buNone/>
            </a:pPr>
            <a:r>
              <a:rPr lang="en-US" dirty="0"/>
              <a:t>	</a:t>
            </a:r>
            <a:r>
              <a:rPr lang="en-US" b="1" dirty="0">
                <a:solidFill>
                  <a:schemeClr val="accent6">
                    <a:lumMod val="50000"/>
                  </a:schemeClr>
                </a:solidFill>
              </a:rPr>
              <a:t>Answer:</a:t>
            </a:r>
            <a:r>
              <a:rPr lang="en-US" dirty="0"/>
              <a:t> When preparing for the discharge of a youth after their 17th birthday and within a short period of time 	remaining in the 45-day window, it is suggested that the discharge process could include the baseline survey. ACF 	does not offer any leniency regarding the baseline survey timeline.</a:t>
            </a:r>
          </a:p>
          <a:p>
            <a:pPr lvl="1" indent="0">
              <a:buNone/>
            </a:pPr>
            <a:endParaRPr lang="en-US" dirty="0">
              <a:solidFill>
                <a:srgbClr val="FF0000"/>
              </a:solidFill>
            </a:endParaRPr>
          </a:p>
          <a:p>
            <a:pPr lvl="1" indent="0">
              <a:buNone/>
            </a:pPr>
            <a:endParaRPr lang="en-US" dirty="0">
              <a:solidFill>
                <a:srgbClr val="FF0000"/>
              </a:solidFill>
            </a:endParaRPr>
          </a:p>
        </p:txBody>
      </p:sp>
    </p:spTree>
    <p:extLst>
      <p:ext uri="{BB962C8B-B14F-4D97-AF65-F5344CB8AC3E}">
        <p14:creationId xmlns:p14="http://schemas.microsoft.com/office/powerpoint/2010/main" val="2224835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4ECBA-EC76-45E6-ACD3-B2AE7D01D614}"/>
              </a:ext>
            </a:extLst>
          </p:cNvPr>
          <p:cNvSpPr>
            <a:spLocks noGrp="1"/>
          </p:cNvSpPr>
          <p:nvPr>
            <p:ph type="title"/>
          </p:nvPr>
        </p:nvSpPr>
        <p:spPr/>
        <p:txBody>
          <a:bodyPr/>
          <a:lstStyle/>
          <a:p>
            <a:r>
              <a:rPr lang="en-US" dirty="0"/>
              <a:t>Frequently Asked Questions</a:t>
            </a:r>
          </a:p>
        </p:txBody>
      </p:sp>
      <p:sp>
        <p:nvSpPr>
          <p:cNvPr id="3" name="Content Placeholder 2">
            <a:extLst>
              <a:ext uri="{FF2B5EF4-FFF2-40B4-BE49-F238E27FC236}">
                <a16:creationId xmlns:a16="http://schemas.microsoft.com/office/drawing/2014/main" id="{2B93BC9C-1A86-4F60-B27A-FD761BF427A2}"/>
              </a:ext>
            </a:extLst>
          </p:cNvPr>
          <p:cNvSpPr>
            <a:spLocks noGrp="1"/>
          </p:cNvSpPr>
          <p:nvPr>
            <p:ph idx="1"/>
          </p:nvPr>
        </p:nvSpPr>
        <p:spPr/>
        <p:txBody>
          <a:bodyPr>
            <a:normAutofit/>
          </a:bodyPr>
          <a:lstStyle/>
          <a:p>
            <a:r>
              <a:rPr lang="en-US" b="1" dirty="0"/>
              <a:t>Question:</a:t>
            </a:r>
            <a:r>
              <a:rPr lang="en-US" dirty="0"/>
              <a:t> When submitting data for served youth what NYTD Element should the following activities fall under:</a:t>
            </a:r>
          </a:p>
          <a:p>
            <a:pPr marL="1428750" lvl="2" indent="-285750"/>
            <a:r>
              <a:rPr lang="en-US" sz="1900" dirty="0"/>
              <a:t>preparing a youth for driver’s permit/driver’s license/driver’s training </a:t>
            </a:r>
          </a:p>
          <a:p>
            <a:pPr marL="1428750" lvl="2" indent="-285750"/>
            <a:r>
              <a:rPr lang="en-US" sz="1900" dirty="0"/>
              <a:t>assisting a youth in obtaining birth certificate, social security card, state id </a:t>
            </a:r>
          </a:p>
          <a:p>
            <a:pPr lvl="2" indent="0">
              <a:buNone/>
            </a:pPr>
            <a:endParaRPr lang="en-US" sz="1900" dirty="0"/>
          </a:p>
          <a:p>
            <a:pPr algn="ctr"/>
            <a:r>
              <a:rPr lang="en-US" b="1" dirty="0">
                <a:solidFill>
                  <a:schemeClr val="accent6">
                    <a:lumMod val="50000"/>
                  </a:schemeClr>
                </a:solidFill>
              </a:rPr>
              <a:t>Answer: </a:t>
            </a:r>
            <a:r>
              <a:rPr lang="en-US" dirty="0"/>
              <a:t>These services should be categorized as </a:t>
            </a:r>
            <a:r>
              <a:rPr lang="en-US" b="1" dirty="0"/>
              <a:t>Independent Living Needs Assessment</a:t>
            </a:r>
            <a:r>
              <a:rPr lang="en-US" dirty="0"/>
              <a:t>. Per the IL Bulletin, these documents are ones a youth should receive when they transition from foster care. Independent Living Needs Assessment includes goal setting, task completion and transitional living needs. The assessment will identify a youth’s need for a learner’s permit or license, drivers training and put into action goals for youth to obtain these documents. In order to obtain a driver’s license or state ID, you have to have a birth certificate.</a:t>
            </a:r>
          </a:p>
          <a:p>
            <a:endParaRPr lang="en-US" dirty="0"/>
          </a:p>
        </p:txBody>
      </p:sp>
    </p:spTree>
    <p:extLst>
      <p:ext uri="{BB962C8B-B14F-4D97-AF65-F5344CB8AC3E}">
        <p14:creationId xmlns:p14="http://schemas.microsoft.com/office/powerpoint/2010/main" val="2966387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CF9062-CDC1-4C71-AB3F-BDE7D319EC8F}"/>
              </a:ext>
            </a:extLst>
          </p:cNvPr>
          <p:cNvSpPr>
            <a:spLocks noGrp="1"/>
          </p:cNvSpPr>
          <p:nvPr>
            <p:ph type="title"/>
          </p:nvPr>
        </p:nvSpPr>
        <p:spPr/>
        <p:txBody>
          <a:bodyPr/>
          <a:lstStyle/>
          <a:p>
            <a:r>
              <a:rPr lang="en-US"/>
              <a:t>Frequently Asked Questions </a:t>
            </a:r>
          </a:p>
        </p:txBody>
      </p:sp>
      <p:sp>
        <p:nvSpPr>
          <p:cNvPr id="6" name="Content Placeholder 5">
            <a:extLst>
              <a:ext uri="{FF2B5EF4-FFF2-40B4-BE49-F238E27FC236}">
                <a16:creationId xmlns:a16="http://schemas.microsoft.com/office/drawing/2014/main" id="{13C22F5C-3A64-4BAE-8FAF-D547A3467295}"/>
              </a:ext>
            </a:extLst>
          </p:cNvPr>
          <p:cNvSpPr>
            <a:spLocks noGrp="1"/>
          </p:cNvSpPr>
          <p:nvPr>
            <p:ph idx="1"/>
          </p:nvPr>
        </p:nvSpPr>
        <p:spPr/>
        <p:txBody>
          <a:bodyPr>
            <a:normAutofit/>
          </a:bodyPr>
          <a:lstStyle/>
          <a:p>
            <a:pPr marL="342900" lvl="0" indent="-342900">
              <a:buFont typeface="+mj-lt"/>
              <a:buAutoNum type="arabicPeriod"/>
            </a:pPr>
            <a:endParaRPr lang="en-US" b="1" dirty="0"/>
          </a:p>
          <a:p>
            <a:pPr marL="342900" lvl="0" indent="-342900">
              <a:buFont typeface="+mj-lt"/>
              <a:buAutoNum type="arabicPeriod"/>
            </a:pPr>
            <a:endParaRPr lang="en-US" b="1" dirty="0"/>
          </a:p>
          <a:p>
            <a:pPr marL="342900" lvl="0" indent="-342900">
              <a:buFont typeface="+mj-lt"/>
              <a:buAutoNum type="arabicPeriod"/>
            </a:pPr>
            <a:endParaRPr lang="en-US" b="1" dirty="0"/>
          </a:p>
          <a:p>
            <a:pPr lvl="0"/>
            <a:r>
              <a:rPr lang="en-US" b="1" dirty="0"/>
              <a:t>	Question:</a:t>
            </a:r>
            <a:r>
              <a:rPr lang="en-US" dirty="0"/>
              <a:t> Historically, people have different interpretations of what the service delivery categories 	are. Please clarify the categories.</a:t>
            </a:r>
            <a:endParaRPr lang="en-US" b="1" dirty="0">
              <a:solidFill>
                <a:schemeClr val="accent6">
                  <a:lumMod val="50000"/>
                </a:schemeClr>
              </a:solidFill>
            </a:endParaRPr>
          </a:p>
          <a:p>
            <a:pPr marL="1028700" lvl="1" indent="-342900"/>
            <a:endParaRPr lang="en-US" b="1" dirty="0">
              <a:solidFill>
                <a:schemeClr val="accent6">
                  <a:lumMod val="50000"/>
                </a:schemeClr>
              </a:solidFill>
            </a:endParaRPr>
          </a:p>
          <a:p>
            <a:pPr marL="1028700" lvl="1" indent="-342900"/>
            <a:endParaRPr lang="en-US" b="1" dirty="0">
              <a:solidFill>
                <a:schemeClr val="accent6">
                  <a:lumMod val="50000"/>
                </a:schemeClr>
              </a:solidFill>
            </a:endParaRPr>
          </a:p>
          <a:p>
            <a:pPr lvl="1" indent="0">
              <a:buNone/>
            </a:pPr>
            <a:r>
              <a:rPr lang="en-US" b="1" dirty="0">
                <a:solidFill>
                  <a:schemeClr val="accent6">
                    <a:lumMod val="50000"/>
                  </a:schemeClr>
                </a:solidFill>
              </a:rPr>
              <a:t>	Answer: </a:t>
            </a:r>
            <a:r>
              <a:rPr lang="en-US" dirty="0"/>
              <a:t>The NYTD Served Element Definitions are available when mousing over the element names on the 	IL/Served Population data entry screens at getnytdpa.org. Additionally, a separate document with the element 	definitions will be posted on the site with this presentation and session recording.</a:t>
            </a:r>
          </a:p>
        </p:txBody>
      </p:sp>
    </p:spTree>
    <p:extLst>
      <p:ext uri="{BB962C8B-B14F-4D97-AF65-F5344CB8AC3E}">
        <p14:creationId xmlns:p14="http://schemas.microsoft.com/office/powerpoint/2010/main" val="20108568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CF9062-CDC1-4C71-AB3F-BDE7D319EC8F}"/>
              </a:ext>
            </a:extLst>
          </p:cNvPr>
          <p:cNvSpPr>
            <a:spLocks noGrp="1"/>
          </p:cNvSpPr>
          <p:nvPr>
            <p:ph type="title"/>
          </p:nvPr>
        </p:nvSpPr>
        <p:spPr/>
        <p:txBody>
          <a:bodyPr/>
          <a:lstStyle/>
          <a:p>
            <a:r>
              <a:rPr lang="en-US"/>
              <a:t>Frequently Asked Questions </a:t>
            </a:r>
          </a:p>
        </p:txBody>
      </p:sp>
      <p:sp>
        <p:nvSpPr>
          <p:cNvPr id="6" name="Content Placeholder 5">
            <a:extLst>
              <a:ext uri="{FF2B5EF4-FFF2-40B4-BE49-F238E27FC236}">
                <a16:creationId xmlns:a16="http://schemas.microsoft.com/office/drawing/2014/main" id="{13C22F5C-3A64-4BAE-8FAF-D547A3467295}"/>
              </a:ext>
            </a:extLst>
          </p:cNvPr>
          <p:cNvSpPr>
            <a:spLocks noGrp="1"/>
          </p:cNvSpPr>
          <p:nvPr>
            <p:ph idx="1"/>
          </p:nvPr>
        </p:nvSpPr>
        <p:spPr/>
        <p:txBody>
          <a:bodyPr>
            <a:normAutofit/>
          </a:bodyPr>
          <a:lstStyle/>
          <a:p>
            <a:pPr lvl="0"/>
            <a:endParaRPr lang="en-US" b="1"/>
          </a:p>
          <a:p>
            <a:pPr lvl="0"/>
            <a:endParaRPr lang="en-US" b="1"/>
          </a:p>
          <a:p>
            <a:pPr lvl="0"/>
            <a:endParaRPr lang="en-US" b="1"/>
          </a:p>
          <a:p>
            <a:pPr lvl="0"/>
            <a:r>
              <a:rPr lang="en-US" b="1"/>
              <a:t>	Question:</a:t>
            </a:r>
            <a:r>
              <a:rPr lang="en-US"/>
              <a:t> Please clarify how to report service activities for shared/JPO cases.</a:t>
            </a:r>
          </a:p>
          <a:p>
            <a:pPr marL="1028700" lvl="1" indent="-342900"/>
            <a:endParaRPr lang="en-US" b="1">
              <a:solidFill>
                <a:schemeClr val="accent6">
                  <a:lumMod val="50000"/>
                </a:schemeClr>
              </a:solidFill>
            </a:endParaRPr>
          </a:p>
          <a:p>
            <a:pPr marL="1028700" lvl="1" indent="-342900"/>
            <a:endParaRPr lang="en-US" b="1">
              <a:solidFill>
                <a:schemeClr val="accent6">
                  <a:lumMod val="50000"/>
                </a:schemeClr>
              </a:solidFill>
            </a:endParaRPr>
          </a:p>
          <a:p>
            <a:pPr lvl="1" indent="0">
              <a:buNone/>
            </a:pPr>
            <a:r>
              <a:rPr lang="en-US" b="1">
                <a:solidFill>
                  <a:schemeClr val="accent6">
                    <a:lumMod val="50000"/>
                  </a:schemeClr>
                </a:solidFill>
              </a:rPr>
              <a:t>	Answer: </a:t>
            </a:r>
            <a:r>
              <a:rPr lang="en-US"/>
              <a:t>Understanding that youth transition in and out of various systems during their time in care, including the 	juvenile justice system, counties should report all Independent Living services it paid for or provided during the 	reporting period.</a:t>
            </a:r>
          </a:p>
        </p:txBody>
      </p:sp>
    </p:spTree>
    <p:extLst>
      <p:ext uri="{BB962C8B-B14F-4D97-AF65-F5344CB8AC3E}">
        <p14:creationId xmlns:p14="http://schemas.microsoft.com/office/powerpoint/2010/main" val="3355803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D830FA3-904F-4FB9-955D-EEA55C565473}"/>
              </a:ext>
            </a:extLst>
          </p:cNvPr>
          <p:cNvSpPr>
            <a:spLocks noGrp="1"/>
          </p:cNvSpPr>
          <p:nvPr>
            <p:ph type="title"/>
          </p:nvPr>
        </p:nvSpPr>
        <p:spPr/>
        <p:txBody>
          <a:bodyPr>
            <a:normAutofit fontScale="90000"/>
          </a:bodyPr>
          <a:lstStyle/>
          <a:p>
            <a:r>
              <a:rPr lang="en-US" sz="3600"/>
              <a:t>NYTD is more than a survey.  It is a </a:t>
            </a:r>
            <a:r>
              <a:rPr lang="en-US" sz="3600" i="1"/>
              <a:t>movement </a:t>
            </a:r>
            <a:r>
              <a:rPr lang="en-US" sz="3600"/>
              <a:t>to ensure that every youth has access to the resources they need to successfully transition out of foster care into adulthood.</a:t>
            </a:r>
            <a:br>
              <a:rPr lang="en-US"/>
            </a:br>
            <a:endParaRPr lang="en-US"/>
          </a:p>
        </p:txBody>
      </p:sp>
    </p:spTree>
    <p:extLst>
      <p:ext uri="{BB962C8B-B14F-4D97-AF65-F5344CB8AC3E}">
        <p14:creationId xmlns:p14="http://schemas.microsoft.com/office/powerpoint/2010/main" val="960680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CF9062-CDC1-4C71-AB3F-BDE7D319EC8F}"/>
              </a:ext>
            </a:extLst>
          </p:cNvPr>
          <p:cNvSpPr>
            <a:spLocks noGrp="1"/>
          </p:cNvSpPr>
          <p:nvPr>
            <p:ph type="title"/>
          </p:nvPr>
        </p:nvSpPr>
        <p:spPr/>
        <p:txBody>
          <a:bodyPr/>
          <a:lstStyle/>
          <a:p>
            <a:r>
              <a:rPr lang="en-US"/>
              <a:t>Frequently Asked Questions </a:t>
            </a:r>
          </a:p>
        </p:txBody>
      </p:sp>
      <p:sp>
        <p:nvSpPr>
          <p:cNvPr id="6" name="Content Placeholder 5">
            <a:extLst>
              <a:ext uri="{FF2B5EF4-FFF2-40B4-BE49-F238E27FC236}">
                <a16:creationId xmlns:a16="http://schemas.microsoft.com/office/drawing/2014/main" id="{13C22F5C-3A64-4BAE-8FAF-D547A3467295}"/>
              </a:ext>
            </a:extLst>
          </p:cNvPr>
          <p:cNvSpPr>
            <a:spLocks noGrp="1"/>
          </p:cNvSpPr>
          <p:nvPr>
            <p:ph idx="1"/>
          </p:nvPr>
        </p:nvSpPr>
        <p:spPr/>
        <p:txBody>
          <a:bodyPr>
            <a:normAutofit/>
          </a:bodyPr>
          <a:lstStyle/>
          <a:p>
            <a:r>
              <a:rPr lang="en-US" b="1"/>
              <a:t>	</a:t>
            </a:r>
          </a:p>
          <a:p>
            <a:endParaRPr lang="en-US" b="1"/>
          </a:p>
          <a:p>
            <a:endParaRPr lang="en-US" b="1"/>
          </a:p>
          <a:p>
            <a:r>
              <a:rPr lang="en-US" b="1"/>
              <a:t>	Question:</a:t>
            </a:r>
            <a:r>
              <a:rPr lang="en-US"/>
              <a:t> Can counties conduct surveys for youth who may be incarcerated?</a:t>
            </a:r>
          </a:p>
          <a:p>
            <a:pPr lvl="1" indent="0">
              <a:buNone/>
            </a:pPr>
            <a:endParaRPr lang="en-US" b="1">
              <a:solidFill>
                <a:schemeClr val="accent6">
                  <a:lumMod val="50000"/>
                </a:schemeClr>
              </a:solidFill>
            </a:endParaRPr>
          </a:p>
          <a:p>
            <a:pPr lvl="1" indent="0">
              <a:buNone/>
            </a:pPr>
            <a:endParaRPr lang="en-US" b="1">
              <a:solidFill>
                <a:schemeClr val="accent6">
                  <a:lumMod val="50000"/>
                </a:schemeClr>
              </a:solidFill>
            </a:endParaRPr>
          </a:p>
          <a:p>
            <a:pPr lvl="1" indent="0">
              <a:buNone/>
            </a:pPr>
            <a:r>
              <a:rPr lang="en-US" b="1">
                <a:solidFill>
                  <a:schemeClr val="accent6">
                    <a:lumMod val="50000"/>
                  </a:schemeClr>
                </a:solidFill>
              </a:rPr>
              <a:t>	Answer: </a:t>
            </a:r>
            <a:r>
              <a:rPr lang="en-US"/>
              <a:t>Yes, ACF wants to know about the “Risk Behaviors” foster care youth are experiencing.  Working with 	corrections treatment staff may be beneficial in getting surveys completed. Completed surveys from incarcerated 	youth can only help the county/state participation rate.</a:t>
            </a:r>
          </a:p>
        </p:txBody>
      </p:sp>
    </p:spTree>
    <p:extLst>
      <p:ext uri="{BB962C8B-B14F-4D97-AF65-F5344CB8AC3E}">
        <p14:creationId xmlns:p14="http://schemas.microsoft.com/office/powerpoint/2010/main" val="1326293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CF9062-CDC1-4C71-AB3F-BDE7D319EC8F}"/>
              </a:ext>
            </a:extLst>
          </p:cNvPr>
          <p:cNvSpPr>
            <a:spLocks noGrp="1"/>
          </p:cNvSpPr>
          <p:nvPr>
            <p:ph type="title"/>
          </p:nvPr>
        </p:nvSpPr>
        <p:spPr/>
        <p:txBody>
          <a:bodyPr/>
          <a:lstStyle/>
          <a:p>
            <a:r>
              <a:rPr lang="en-US"/>
              <a:t>Frequently Asked Questions </a:t>
            </a:r>
          </a:p>
        </p:txBody>
      </p:sp>
      <p:sp>
        <p:nvSpPr>
          <p:cNvPr id="6" name="Content Placeholder 5">
            <a:extLst>
              <a:ext uri="{FF2B5EF4-FFF2-40B4-BE49-F238E27FC236}">
                <a16:creationId xmlns:a16="http://schemas.microsoft.com/office/drawing/2014/main" id="{13C22F5C-3A64-4BAE-8FAF-D547A3467295}"/>
              </a:ext>
            </a:extLst>
          </p:cNvPr>
          <p:cNvSpPr>
            <a:spLocks noGrp="1"/>
          </p:cNvSpPr>
          <p:nvPr>
            <p:ph idx="1"/>
          </p:nvPr>
        </p:nvSpPr>
        <p:spPr/>
        <p:txBody>
          <a:bodyPr>
            <a:normAutofit/>
          </a:bodyPr>
          <a:lstStyle/>
          <a:p>
            <a:pPr lvl="0"/>
            <a:endParaRPr lang="en-US" b="1"/>
          </a:p>
          <a:p>
            <a:pPr lvl="0"/>
            <a:endParaRPr lang="en-US" b="1"/>
          </a:p>
          <a:p>
            <a:pPr lvl="0"/>
            <a:endParaRPr lang="en-US" b="1"/>
          </a:p>
          <a:p>
            <a:pPr lvl="0"/>
            <a:r>
              <a:rPr lang="en-US" b="1"/>
              <a:t>	Question:</a:t>
            </a:r>
            <a:r>
              <a:rPr lang="en-US"/>
              <a:t> What approach can be used to get surveys completed when youth express feeling 		overwhelmed by the survey?</a:t>
            </a:r>
          </a:p>
          <a:p>
            <a:pPr lvl="1" indent="0">
              <a:buNone/>
            </a:pPr>
            <a:endParaRPr lang="en-US" b="1">
              <a:solidFill>
                <a:schemeClr val="accent6">
                  <a:lumMod val="50000"/>
                </a:schemeClr>
              </a:solidFill>
            </a:endParaRPr>
          </a:p>
          <a:p>
            <a:pPr lvl="1" indent="0">
              <a:buNone/>
            </a:pPr>
            <a:endParaRPr lang="en-US" b="1">
              <a:solidFill>
                <a:schemeClr val="accent6">
                  <a:lumMod val="50000"/>
                </a:schemeClr>
              </a:solidFill>
            </a:endParaRPr>
          </a:p>
          <a:p>
            <a:pPr lvl="1" indent="0">
              <a:buNone/>
            </a:pPr>
            <a:r>
              <a:rPr lang="en-US" b="1">
                <a:solidFill>
                  <a:schemeClr val="accent6">
                    <a:lumMod val="50000"/>
                  </a:schemeClr>
                </a:solidFill>
              </a:rPr>
              <a:t>	Answer: </a:t>
            </a:r>
            <a:r>
              <a:rPr lang="en-US"/>
              <a:t>The best approach is to get the youth to complete as many questions as they are comfortable and 	capable of answering. The ACF does give credit for partially completed surveys.</a:t>
            </a:r>
          </a:p>
        </p:txBody>
      </p:sp>
    </p:spTree>
    <p:extLst>
      <p:ext uri="{BB962C8B-B14F-4D97-AF65-F5344CB8AC3E}">
        <p14:creationId xmlns:p14="http://schemas.microsoft.com/office/powerpoint/2010/main" val="3988621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CF9062-CDC1-4C71-AB3F-BDE7D319EC8F}"/>
              </a:ext>
            </a:extLst>
          </p:cNvPr>
          <p:cNvSpPr>
            <a:spLocks noGrp="1"/>
          </p:cNvSpPr>
          <p:nvPr>
            <p:ph type="title"/>
          </p:nvPr>
        </p:nvSpPr>
        <p:spPr/>
        <p:txBody>
          <a:bodyPr/>
          <a:lstStyle/>
          <a:p>
            <a:r>
              <a:rPr lang="en-US"/>
              <a:t>Frequently Asked Questions </a:t>
            </a:r>
          </a:p>
        </p:txBody>
      </p:sp>
      <p:sp>
        <p:nvSpPr>
          <p:cNvPr id="6" name="Content Placeholder 5">
            <a:extLst>
              <a:ext uri="{FF2B5EF4-FFF2-40B4-BE49-F238E27FC236}">
                <a16:creationId xmlns:a16="http://schemas.microsoft.com/office/drawing/2014/main" id="{13C22F5C-3A64-4BAE-8FAF-D547A3467295}"/>
              </a:ext>
            </a:extLst>
          </p:cNvPr>
          <p:cNvSpPr>
            <a:spLocks noGrp="1"/>
          </p:cNvSpPr>
          <p:nvPr>
            <p:ph idx="1"/>
          </p:nvPr>
        </p:nvSpPr>
        <p:spPr/>
        <p:txBody>
          <a:bodyPr>
            <a:normAutofit/>
          </a:bodyPr>
          <a:lstStyle/>
          <a:p>
            <a:endParaRPr lang="en-US" b="1"/>
          </a:p>
          <a:p>
            <a:endParaRPr lang="en-US" b="1"/>
          </a:p>
          <a:p>
            <a:endParaRPr lang="en-US" b="1"/>
          </a:p>
          <a:p>
            <a:r>
              <a:rPr lang="en-US" b="1"/>
              <a:t>	Question:</a:t>
            </a:r>
            <a:r>
              <a:rPr lang="en-US"/>
              <a:t> What is the best approach to getting surveys completed if a youth does not have an 	MCI#?   </a:t>
            </a:r>
          </a:p>
          <a:p>
            <a:pPr lvl="1" indent="0">
              <a:buNone/>
            </a:pPr>
            <a:endParaRPr lang="en-US" b="1">
              <a:solidFill>
                <a:schemeClr val="accent6">
                  <a:lumMod val="50000"/>
                </a:schemeClr>
              </a:solidFill>
            </a:endParaRPr>
          </a:p>
          <a:p>
            <a:pPr lvl="1" indent="0">
              <a:buNone/>
            </a:pPr>
            <a:endParaRPr lang="en-US" b="1">
              <a:solidFill>
                <a:schemeClr val="accent6">
                  <a:lumMod val="50000"/>
                </a:schemeClr>
              </a:solidFill>
            </a:endParaRPr>
          </a:p>
          <a:p>
            <a:pPr lvl="1" indent="0">
              <a:buNone/>
            </a:pPr>
            <a:r>
              <a:rPr lang="en-US" b="1">
                <a:solidFill>
                  <a:schemeClr val="accent6">
                    <a:lumMod val="50000"/>
                  </a:schemeClr>
                </a:solidFill>
              </a:rPr>
              <a:t>	Answer: </a:t>
            </a:r>
            <a:r>
              <a:rPr lang="en-US"/>
              <a:t> A hardcopy survey can be completed for a youth even if an MCI# is not readily available, The focus 	should be on getting the survey completed timely. The administrative processes of securing an MCI# and/or 	getting the survey into the system should be a secondary consideration that can be coordinated with appropriate 	county staff and/or the Help Desk at getnytdpa.org as needed.</a:t>
            </a:r>
            <a:endParaRPr lang="en-US">
              <a:solidFill>
                <a:srgbClr val="FF0000"/>
              </a:solidFill>
            </a:endParaRPr>
          </a:p>
        </p:txBody>
      </p:sp>
    </p:spTree>
    <p:extLst>
      <p:ext uri="{BB962C8B-B14F-4D97-AF65-F5344CB8AC3E}">
        <p14:creationId xmlns:p14="http://schemas.microsoft.com/office/powerpoint/2010/main" val="1360057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9B745B-57FD-43CD-862D-A50ECEE35E56}"/>
              </a:ext>
            </a:extLst>
          </p:cNvPr>
          <p:cNvSpPr>
            <a:spLocks noGrp="1"/>
          </p:cNvSpPr>
          <p:nvPr>
            <p:ph type="title"/>
          </p:nvPr>
        </p:nvSpPr>
        <p:spPr/>
        <p:txBody>
          <a:bodyPr/>
          <a:lstStyle/>
          <a:p>
            <a:r>
              <a:rPr lang="en-US"/>
              <a:t>Questions?</a:t>
            </a:r>
            <a:br>
              <a:rPr lang="en-US"/>
            </a:br>
            <a:endParaRPr lang="en-US"/>
          </a:p>
        </p:txBody>
      </p:sp>
      <p:graphicFrame>
        <p:nvGraphicFramePr>
          <p:cNvPr id="2" name="Table 1">
            <a:extLst>
              <a:ext uri="{FF2B5EF4-FFF2-40B4-BE49-F238E27FC236}">
                <a16:creationId xmlns:a16="http://schemas.microsoft.com/office/drawing/2014/main" id="{B1113177-1D13-411E-90B7-D20D564A08BA}"/>
              </a:ext>
            </a:extLst>
          </p:cNvPr>
          <p:cNvGraphicFramePr>
            <a:graphicFrameLocks noGrp="1"/>
          </p:cNvGraphicFramePr>
          <p:nvPr>
            <p:extLst>
              <p:ext uri="{D42A27DB-BD31-4B8C-83A1-F6EECF244321}">
                <p14:modId xmlns:p14="http://schemas.microsoft.com/office/powerpoint/2010/main" val="1259836173"/>
              </p:ext>
            </p:extLst>
          </p:nvPr>
        </p:nvGraphicFramePr>
        <p:xfrm>
          <a:off x="2031999" y="2613972"/>
          <a:ext cx="8128000" cy="1907648"/>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val="1976544979"/>
                    </a:ext>
                  </a:extLst>
                </a:gridCol>
                <a:gridCol w="4064000">
                  <a:extLst>
                    <a:ext uri="{9D8B030D-6E8A-4147-A177-3AD203B41FA5}">
                      <a16:colId xmlns:a16="http://schemas.microsoft.com/office/drawing/2014/main" val="692357102"/>
                    </a:ext>
                  </a:extLst>
                </a:gridCol>
              </a:tblGrid>
              <a:tr h="572824">
                <a:tc>
                  <a:txBody>
                    <a:bodyPr/>
                    <a:lstStyle/>
                    <a:p>
                      <a:pPr algn="r"/>
                      <a:r>
                        <a:rPr lang="en-US" sz="2200"/>
                        <a:t>PA NYTD Website:</a:t>
                      </a:r>
                    </a:p>
                  </a:txBody>
                  <a:tcPr/>
                </a:tc>
                <a:tc>
                  <a:txBody>
                    <a:bodyPr/>
                    <a:lstStyle/>
                    <a:p>
                      <a:r>
                        <a:rPr lang="en-US" sz="2200" b="1"/>
                        <a:t>www.getnytdpa.org</a:t>
                      </a:r>
                    </a:p>
                  </a:txBody>
                  <a:tcPr/>
                </a:tc>
                <a:extLst>
                  <a:ext uri="{0D108BD9-81ED-4DB2-BD59-A6C34878D82A}">
                    <a16:rowId xmlns:a16="http://schemas.microsoft.com/office/drawing/2014/main" val="3462222610"/>
                  </a:ext>
                </a:extLst>
              </a:tr>
              <a:tr h="572824">
                <a:tc>
                  <a:txBody>
                    <a:bodyPr/>
                    <a:lstStyle/>
                    <a:p>
                      <a:pPr algn="r"/>
                      <a:r>
                        <a:rPr lang="en-US" sz="2200"/>
                        <a:t>NYTD</a:t>
                      </a:r>
                      <a:r>
                        <a:rPr lang="en-US" sz="2200" baseline="0"/>
                        <a:t> </a:t>
                      </a:r>
                      <a:r>
                        <a:rPr lang="en-US" sz="2200"/>
                        <a:t>Help Desk and Email:</a:t>
                      </a:r>
                    </a:p>
                  </a:txBody>
                  <a:tcPr/>
                </a:tc>
                <a:tc>
                  <a:txBody>
                    <a:bodyPr/>
                    <a:lstStyle/>
                    <a:p>
                      <a:r>
                        <a:rPr lang="en-US" sz="2200" b="1">
                          <a:solidFill>
                            <a:schemeClr val="tx1"/>
                          </a:solidFill>
                          <a:hlinkClick r:id="rId2"/>
                        </a:rPr>
                        <a:t>(800)</a:t>
                      </a:r>
                      <a:r>
                        <a:rPr lang="en-US" sz="2200" b="1" baseline="0">
                          <a:solidFill>
                            <a:schemeClr val="tx1"/>
                          </a:solidFill>
                          <a:hlinkClick r:id="rId2"/>
                        </a:rPr>
                        <a:t> 436-4105</a:t>
                      </a:r>
                    </a:p>
                    <a:p>
                      <a:r>
                        <a:rPr lang="en-US" sz="2200" b="1">
                          <a:solidFill>
                            <a:schemeClr val="tx1"/>
                          </a:solidFill>
                          <a:hlinkClick r:id="rId3"/>
                        </a:rPr>
                        <a:t>support@getnytdpa.org</a:t>
                      </a:r>
                      <a:endParaRPr lang="en-US" sz="2200" b="1">
                        <a:solidFill>
                          <a:schemeClr val="tx1"/>
                        </a:solidFill>
                      </a:endParaRPr>
                    </a:p>
                  </a:txBody>
                  <a:tcPr/>
                </a:tc>
                <a:extLst>
                  <a:ext uri="{0D108BD9-81ED-4DB2-BD59-A6C34878D82A}">
                    <a16:rowId xmlns:a16="http://schemas.microsoft.com/office/drawing/2014/main" val="3900407333"/>
                  </a:ext>
                </a:extLst>
              </a:tr>
              <a:tr h="572824">
                <a:tc>
                  <a:txBody>
                    <a:bodyPr/>
                    <a:lstStyle/>
                    <a:p>
                      <a:pPr algn="r"/>
                      <a:endParaRPr lang="en-US" sz="2200"/>
                    </a:p>
                  </a:txBody>
                  <a:tcPr/>
                </a:tc>
                <a:tc>
                  <a:txBody>
                    <a:bodyPr/>
                    <a:lstStyle/>
                    <a:p>
                      <a:endParaRPr lang="en-US" sz="2200" b="1"/>
                    </a:p>
                  </a:txBody>
                  <a:tcPr/>
                </a:tc>
                <a:extLst>
                  <a:ext uri="{0D108BD9-81ED-4DB2-BD59-A6C34878D82A}">
                    <a16:rowId xmlns:a16="http://schemas.microsoft.com/office/drawing/2014/main" val="1562679897"/>
                  </a:ext>
                </a:extLst>
              </a:tr>
            </a:tbl>
          </a:graphicData>
        </a:graphic>
      </p:graphicFrame>
    </p:spTree>
    <p:extLst>
      <p:ext uri="{BB962C8B-B14F-4D97-AF65-F5344CB8AC3E}">
        <p14:creationId xmlns:p14="http://schemas.microsoft.com/office/powerpoint/2010/main" val="3437331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5209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9B745B-57FD-43CD-862D-A50ECEE35E56}"/>
              </a:ext>
            </a:extLst>
          </p:cNvPr>
          <p:cNvSpPr>
            <a:spLocks noGrp="1"/>
          </p:cNvSpPr>
          <p:nvPr>
            <p:ph type="title"/>
          </p:nvPr>
        </p:nvSpPr>
        <p:spPr/>
        <p:txBody>
          <a:bodyPr/>
          <a:lstStyle/>
          <a:p>
            <a:r>
              <a:rPr lang="en-US"/>
              <a:t>What is NYTD?</a:t>
            </a:r>
          </a:p>
        </p:txBody>
      </p:sp>
      <p:sp>
        <p:nvSpPr>
          <p:cNvPr id="5" name="Content Placeholder 4">
            <a:extLst>
              <a:ext uri="{FF2B5EF4-FFF2-40B4-BE49-F238E27FC236}">
                <a16:creationId xmlns:a16="http://schemas.microsoft.com/office/drawing/2014/main" id="{4D8AAFE2-1012-4030-8D7B-AA3FF601E0CA}"/>
              </a:ext>
            </a:extLst>
          </p:cNvPr>
          <p:cNvSpPr>
            <a:spLocks noGrp="1"/>
          </p:cNvSpPr>
          <p:nvPr>
            <p:ph idx="1"/>
          </p:nvPr>
        </p:nvSpPr>
        <p:spPr/>
        <p:txBody>
          <a:bodyPr>
            <a:normAutofit lnSpcReduction="10000"/>
          </a:bodyPr>
          <a:lstStyle/>
          <a:p>
            <a:pPr marL="285750" indent="-285750">
              <a:buFont typeface="Arial" panose="020B0604020202020204" pitchFamily="34" charset="0"/>
              <a:buChar char="•"/>
            </a:pPr>
            <a:r>
              <a:rPr lang="en-US" sz="2000"/>
              <a:t>National Youth in Transition Database</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This federal program requires states to collect information on youth transitioning out of foster care.</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The Administration for Children and Families (ACF) requires states to compile and report data about these youth every six months.</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There are two components – youth outcomes (survey-driven) and independent living services (service- driven).</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In PA, data is collected via the </a:t>
            </a:r>
            <a:r>
              <a:rPr lang="en-US" sz="2000" b="1">
                <a:solidFill>
                  <a:srgbClr val="002060"/>
                </a:solidFill>
              </a:rPr>
              <a:t>GetNYTDPA.org </a:t>
            </a:r>
            <a:r>
              <a:rPr lang="en-US" sz="2000"/>
              <a:t>website.</a:t>
            </a:r>
          </a:p>
          <a:p>
            <a:endParaRPr lang="en-US" sz="2000"/>
          </a:p>
        </p:txBody>
      </p:sp>
    </p:spTree>
    <p:extLst>
      <p:ext uri="{BB962C8B-B14F-4D97-AF65-F5344CB8AC3E}">
        <p14:creationId xmlns:p14="http://schemas.microsoft.com/office/powerpoint/2010/main" val="1053629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9B745B-57FD-43CD-862D-A50ECEE35E56}"/>
              </a:ext>
            </a:extLst>
          </p:cNvPr>
          <p:cNvSpPr>
            <a:spLocks noGrp="1"/>
          </p:cNvSpPr>
          <p:nvPr>
            <p:ph type="title"/>
          </p:nvPr>
        </p:nvSpPr>
        <p:spPr/>
        <p:txBody>
          <a:bodyPr/>
          <a:lstStyle/>
          <a:p>
            <a:r>
              <a:rPr lang="en-US"/>
              <a:t>Youth Outcomes</a:t>
            </a:r>
          </a:p>
        </p:txBody>
      </p:sp>
      <p:sp>
        <p:nvSpPr>
          <p:cNvPr id="5" name="Content Placeholder 4">
            <a:extLst>
              <a:ext uri="{FF2B5EF4-FFF2-40B4-BE49-F238E27FC236}">
                <a16:creationId xmlns:a16="http://schemas.microsoft.com/office/drawing/2014/main" id="{4D8AAFE2-1012-4030-8D7B-AA3FF601E0CA}"/>
              </a:ext>
            </a:extLst>
          </p:cNvPr>
          <p:cNvSpPr>
            <a:spLocks noGrp="1"/>
          </p:cNvSpPr>
          <p:nvPr>
            <p:ph idx="1"/>
          </p:nvPr>
        </p:nvSpPr>
        <p:spPr>
          <a:xfrm>
            <a:off x="399691" y="1481328"/>
            <a:ext cx="11392617" cy="4695635"/>
          </a:xfrm>
        </p:spPr>
        <p:txBody>
          <a:bodyPr>
            <a:normAutofit lnSpcReduction="10000"/>
          </a:bodyPr>
          <a:lstStyle/>
          <a:p>
            <a:pPr marL="342900" indent="-342900">
              <a:buFont typeface="Arial" panose="020B0604020202020204" pitchFamily="34" charset="0"/>
              <a:buChar char="•"/>
            </a:pPr>
            <a:r>
              <a:rPr lang="en-US" sz="2200" b="1">
                <a:solidFill>
                  <a:srgbClr val="002060"/>
                </a:solidFill>
              </a:rPr>
              <a:t>Baseline surveys </a:t>
            </a:r>
            <a:r>
              <a:rPr lang="en-US" sz="2200"/>
              <a:t>are administered to all 17-year-olds in out-of-home care</a:t>
            </a:r>
          </a:p>
          <a:p>
            <a:pPr marL="342900" indent="-342900">
              <a:buFont typeface="Arial" panose="020B0604020202020204" pitchFamily="34" charset="0"/>
              <a:buChar char="•"/>
            </a:pPr>
            <a:endParaRPr lang="en-US" sz="2200" b="1">
              <a:solidFill>
                <a:srgbClr val="002060"/>
              </a:solidFill>
            </a:endParaRPr>
          </a:p>
          <a:p>
            <a:pPr marL="342900" indent="-342900">
              <a:buFont typeface="Arial" panose="020B0604020202020204" pitchFamily="34" charset="0"/>
              <a:buChar char="•"/>
            </a:pPr>
            <a:r>
              <a:rPr lang="en-US" sz="2200" b="1">
                <a:solidFill>
                  <a:srgbClr val="002060"/>
                </a:solidFill>
              </a:rPr>
              <a:t>Follow-up surveys </a:t>
            </a:r>
            <a:r>
              <a:rPr lang="en-US" sz="2200"/>
              <a:t>are administered to a random sample of baseline youth when they turn 19 and 21.</a:t>
            </a:r>
          </a:p>
          <a:p>
            <a:pPr marL="342900" indent="-342900">
              <a:buFont typeface="Arial" panose="020B0604020202020204" pitchFamily="34" charset="0"/>
              <a:buChar char="•"/>
            </a:pPr>
            <a:endParaRPr lang="en-US" sz="2200"/>
          </a:p>
          <a:p>
            <a:pPr marL="342900" indent="-342900">
              <a:buFont typeface="Arial" panose="020B0604020202020204" pitchFamily="34" charset="0"/>
              <a:buChar char="•"/>
            </a:pPr>
            <a:r>
              <a:rPr lang="en-US" sz="2400" b="1">
                <a:solidFill>
                  <a:srgbClr val="002060"/>
                </a:solidFill>
              </a:rPr>
              <a:t>Six outcomes </a:t>
            </a:r>
            <a:r>
              <a:rPr lang="en-US" sz="2400"/>
              <a:t>are measured via baseline &amp; follow-up surveys:</a:t>
            </a:r>
          </a:p>
          <a:p>
            <a:pPr lvl="1"/>
            <a:endParaRPr lang="en-US" sz="2000"/>
          </a:p>
          <a:p>
            <a:pPr lvl="1"/>
            <a:r>
              <a:rPr lang="en-US" sz="2000"/>
              <a:t>Financial self-sufficiency</a:t>
            </a:r>
          </a:p>
          <a:p>
            <a:pPr lvl="1"/>
            <a:r>
              <a:rPr lang="en-US" sz="2000"/>
              <a:t>Experience with homelessness</a:t>
            </a:r>
          </a:p>
          <a:p>
            <a:pPr lvl="1"/>
            <a:r>
              <a:rPr lang="en-US" sz="2000"/>
              <a:t>Educational attainment</a:t>
            </a:r>
          </a:p>
          <a:p>
            <a:pPr lvl="1"/>
            <a:r>
              <a:rPr lang="en-US" sz="2000"/>
              <a:t>Positive connections with adults</a:t>
            </a:r>
          </a:p>
          <a:p>
            <a:pPr lvl="1"/>
            <a:r>
              <a:rPr lang="en-US" sz="2000"/>
              <a:t>High-risk behavior</a:t>
            </a:r>
          </a:p>
          <a:p>
            <a:pPr lvl="1"/>
            <a:r>
              <a:rPr lang="en-US" sz="2000"/>
              <a:t>Access to health insurance</a:t>
            </a:r>
          </a:p>
          <a:p>
            <a:pPr marL="342900" indent="-342900">
              <a:buFont typeface="Arial" panose="020B0604020202020204" pitchFamily="34" charset="0"/>
              <a:buChar char="•"/>
            </a:pPr>
            <a:endParaRPr lang="en-US" sz="2200"/>
          </a:p>
          <a:p>
            <a:endParaRPr lang="en-US" sz="2400"/>
          </a:p>
        </p:txBody>
      </p:sp>
    </p:spTree>
    <p:extLst>
      <p:ext uri="{BB962C8B-B14F-4D97-AF65-F5344CB8AC3E}">
        <p14:creationId xmlns:p14="http://schemas.microsoft.com/office/powerpoint/2010/main" val="4133339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9B745B-57FD-43CD-862D-A50ECEE35E56}"/>
              </a:ext>
            </a:extLst>
          </p:cNvPr>
          <p:cNvSpPr>
            <a:spLocks noGrp="1"/>
          </p:cNvSpPr>
          <p:nvPr>
            <p:ph type="title"/>
          </p:nvPr>
        </p:nvSpPr>
        <p:spPr/>
        <p:txBody>
          <a:bodyPr/>
          <a:lstStyle/>
          <a:p>
            <a:r>
              <a:rPr lang="en-US"/>
              <a:t>Independent Living (IL) Service / Served Data</a:t>
            </a:r>
          </a:p>
        </p:txBody>
      </p:sp>
      <p:sp>
        <p:nvSpPr>
          <p:cNvPr id="5" name="Content Placeholder 4">
            <a:extLst>
              <a:ext uri="{FF2B5EF4-FFF2-40B4-BE49-F238E27FC236}">
                <a16:creationId xmlns:a16="http://schemas.microsoft.com/office/drawing/2014/main" id="{4D8AAFE2-1012-4030-8D7B-AA3FF601E0CA}"/>
              </a:ext>
            </a:extLst>
          </p:cNvPr>
          <p:cNvSpPr>
            <a:spLocks noGrp="1"/>
          </p:cNvSpPr>
          <p:nvPr>
            <p:ph idx="1"/>
          </p:nvPr>
        </p:nvSpPr>
        <p:spPr>
          <a:xfrm>
            <a:off x="680321" y="1989401"/>
            <a:ext cx="10838579" cy="789099"/>
          </a:xfrm>
        </p:spPr>
        <p:txBody>
          <a:bodyPr>
            <a:normAutofit/>
          </a:bodyPr>
          <a:lstStyle/>
          <a:p>
            <a:r>
              <a:rPr lang="en-US" sz="2000"/>
              <a:t>Any IL service </a:t>
            </a:r>
            <a:r>
              <a:rPr lang="en-US" sz="2000" b="1">
                <a:solidFill>
                  <a:srgbClr val="002060"/>
                </a:solidFill>
              </a:rPr>
              <a:t>paid for or provided by </a:t>
            </a:r>
            <a:r>
              <a:rPr lang="en-US" sz="2000"/>
              <a:t>the agency, regardless of the youth’s age:</a:t>
            </a:r>
          </a:p>
          <a:p>
            <a:endParaRPr lang="en-US" sz="2000"/>
          </a:p>
          <a:p>
            <a:pPr marL="0" indent="0">
              <a:buNone/>
            </a:pPr>
            <a:endParaRPr lang="en-US" sz="2000"/>
          </a:p>
        </p:txBody>
      </p:sp>
      <p:sp>
        <p:nvSpPr>
          <p:cNvPr id="6" name="Content Placeholder 8">
            <a:extLst>
              <a:ext uri="{FF2B5EF4-FFF2-40B4-BE49-F238E27FC236}">
                <a16:creationId xmlns:a16="http://schemas.microsoft.com/office/drawing/2014/main" id="{99BB0BBD-2895-4A23-B06F-5734D3819171}"/>
              </a:ext>
            </a:extLst>
          </p:cNvPr>
          <p:cNvSpPr txBox="1">
            <a:spLocks/>
          </p:cNvSpPr>
          <p:nvPr/>
        </p:nvSpPr>
        <p:spPr>
          <a:xfrm>
            <a:off x="1066800" y="2923953"/>
            <a:ext cx="10452100" cy="3125973"/>
          </a:xfrm>
          <a:prstGeom prst="rect">
            <a:avLst/>
          </a:prstGeom>
        </p:spPr>
        <p:txBody>
          <a:bodyPr vert="horz" lIns="91440" tIns="45720" rIns="91440" bIns="45720" numCol="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lvl="1"/>
            <a:r>
              <a:rPr lang="en-US"/>
              <a:t>Special education</a:t>
            </a:r>
          </a:p>
          <a:p>
            <a:pPr lvl="1"/>
            <a:r>
              <a:rPr lang="en-US"/>
              <a:t>Independent living needs assessment</a:t>
            </a:r>
          </a:p>
          <a:p>
            <a:pPr lvl="1"/>
            <a:r>
              <a:rPr lang="en-US"/>
              <a:t>Academic support</a:t>
            </a:r>
          </a:p>
          <a:p>
            <a:pPr lvl="1"/>
            <a:r>
              <a:rPr lang="en-US"/>
              <a:t>Post-secondary educational support</a:t>
            </a:r>
          </a:p>
          <a:p>
            <a:pPr lvl="1"/>
            <a:r>
              <a:rPr lang="en-US"/>
              <a:t>Career preparation</a:t>
            </a:r>
          </a:p>
          <a:p>
            <a:pPr lvl="1"/>
            <a:r>
              <a:rPr lang="en-US"/>
              <a:t>Employment programs or vocational training</a:t>
            </a:r>
          </a:p>
          <a:p>
            <a:pPr lvl="1"/>
            <a:r>
              <a:rPr lang="en-US"/>
              <a:t>Budget and financial management</a:t>
            </a:r>
          </a:p>
          <a:p>
            <a:pPr lvl="1"/>
            <a:r>
              <a:rPr lang="en-US"/>
              <a:t>Housing education and home management training</a:t>
            </a:r>
          </a:p>
          <a:p>
            <a:pPr lvl="1"/>
            <a:r>
              <a:rPr lang="en-US"/>
              <a:t>Health education and risk prevention</a:t>
            </a:r>
          </a:p>
          <a:p>
            <a:pPr lvl="1"/>
            <a:r>
              <a:rPr lang="en-US"/>
              <a:t>Family Support/Healthy Marriage Education</a:t>
            </a:r>
          </a:p>
          <a:p>
            <a:pPr lvl="1"/>
            <a:r>
              <a:rPr lang="en-US"/>
              <a:t>Mentoring</a:t>
            </a:r>
          </a:p>
          <a:p>
            <a:pPr lvl="1"/>
            <a:r>
              <a:rPr lang="en-US"/>
              <a:t>Supervised independent living</a:t>
            </a:r>
          </a:p>
          <a:p>
            <a:pPr lvl="1"/>
            <a:r>
              <a:rPr lang="en-US"/>
              <a:t>Room and board financial assistance</a:t>
            </a:r>
          </a:p>
          <a:p>
            <a:pPr lvl="1"/>
            <a:r>
              <a:rPr lang="en-US"/>
              <a:t>Education financial assistance</a:t>
            </a:r>
          </a:p>
          <a:p>
            <a:pPr lvl="1"/>
            <a:r>
              <a:rPr lang="en-US"/>
              <a:t>Other financial assistance </a:t>
            </a:r>
          </a:p>
        </p:txBody>
      </p:sp>
    </p:spTree>
    <p:extLst>
      <p:ext uri="{BB962C8B-B14F-4D97-AF65-F5344CB8AC3E}">
        <p14:creationId xmlns:p14="http://schemas.microsoft.com/office/powerpoint/2010/main" val="1187673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165033-DE79-4274-8738-2D654A39F4E5}"/>
              </a:ext>
            </a:extLst>
          </p:cNvPr>
          <p:cNvSpPr>
            <a:spLocks noGrp="1"/>
          </p:cNvSpPr>
          <p:nvPr>
            <p:ph type="title"/>
          </p:nvPr>
        </p:nvSpPr>
        <p:spPr/>
        <p:txBody>
          <a:bodyPr/>
          <a:lstStyle/>
          <a:p>
            <a:r>
              <a:rPr lang="en-US"/>
              <a:t>With NYTD, There’s always something going on…</a:t>
            </a:r>
          </a:p>
        </p:txBody>
      </p:sp>
      <p:sp>
        <p:nvSpPr>
          <p:cNvPr id="7" name="Content Placeholder 6">
            <a:extLst>
              <a:ext uri="{FF2B5EF4-FFF2-40B4-BE49-F238E27FC236}">
                <a16:creationId xmlns:a16="http://schemas.microsoft.com/office/drawing/2014/main" id="{015A2C0D-E2B1-4751-8EE5-35465994E1B6}"/>
              </a:ext>
            </a:extLst>
          </p:cNvPr>
          <p:cNvSpPr>
            <a:spLocks noGrp="1"/>
          </p:cNvSpPr>
          <p:nvPr>
            <p:ph idx="1"/>
          </p:nvPr>
        </p:nvSpPr>
        <p:spPr/>
        <p:txBody>
          <a:bodyPr/>
          <a:lstStyle/>
          <a:p>
            <a:endParaRPr lang="en-US"/>
          </a:p>
          <a:p>
            <a:endParaRPr lang="en-US"/>
          </a:p>
          <a:p>
            <a:r>
              <a:rPr lang="en-US"/>
              <a:t>A baseline survey</a:t>
            </a:r>
          </a:p>
          <a:p>
            <a:r>
              <a:rPr lang="en-US"/>
              <a:t>OR</a:t>
            </a:r>
          </a:p>
          <a:p>
            <a:r>
              <a:rPr lang="en-US"/>
              <a:t>A follow up survey; and</a:t>
            </a:r>
          </a:p>
          <a:p>
            <a:r>
              <a:rPr lang="en-US"/>
              <a:t>Always IL service data</a:t>
            </a:r>
          </a:p>
        </p:txBody>
      </p:sp>
      <p:pic>
        <p:nvPicPr>
          <p:cNvPr id="4" name="Picture 3">
            <a:extLst>
              <a:ext uri="{FF2B5EF4-FFF2-40B4-BE49-F238E27FC236}">
                <a16:creationId xmlns:a16="http://schemas.microsoft.com/office/drawing/2014/main" id="{6F319661-ED66-41B0-A5E5-8CC8C93F42B9}"/>
              </a:ext>
            </a:extLst>
          </p:cNvPr>
          <p:cNvPicPr>
            <a:picLocks noChangeAspect="1"/>
          </p:cNvPicPr>
          <p:nvPr/>
        </p:nvPicPr>
        <p:blipFill>
          <a:blip r:embed="rId2"/>
          <a:stretch>
            <a:fillRect/>
          </a:stretch>
        </p:blipFill>
        <p:spPr>
          <a:xfrm>
            <a:off x="3037277" y="2186152"/>
            <a:ext cx="8484239" cy="3447393"/>
          </a:xfrm>
          <a:prstGeom prst="rect">
            <a:avLst/>
          </a:prstGeom>
        </p:spPr>
      </p:pic>
    </p:spTree>
    <p:extLst>
      <p:ext uri="{BB962C8B-B14F-4D97-AF65-F5344CB8AC3E}">
        <p14:creationId xmlns:p14="http://schemas.microsoft.com/office/powerpoint/2010/main" val="2304480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9B745B-57FD-43CD-862D-A50ECEE35E56}"/>
              </a:ext>
            </a:extLst>
          </p:cNvPr>
          <p:cNvSpPr>
            <a:spLocks noGrp="1"/>
          </p:cNvSpPr>
          <p:nvPr>
            <p:ph type="title"/>
          </p:nvPr>
        </p:nvSpPr>
        <p:spPr>
          <a:xfrm>
            <a:off x="399691" y="365125"/>
            <a:ext cx="11392617" cy="1085303"/>
          </a:xfrm>
        </p:spPr>
        <p:txBody>
          <a:bodyPr>
            <a:normAutofit fontScale="90000"/>
          </a:bodyPr>
          <a:lstStyle/>
          <a:p>
            <a:r>
              <a:rPr lang="en-US"/>
              <a:t>Youth Surveys – Baseline</a:t>
            </a:r>
            <a:br>
              <a:rPr lang="en-US"/>
            </a:br>
            <a:r>
              <a:rPr lang="en-US"/>
              <a:t>(</a:t>
            </a:r>
            <a:r>
              <a:rPr lang="en-US">
                <a:solidFill>
                  <a:srgbClr val="FF0000"/>
                </a:solidFill>
              </a:rPr>
              <a:t>Counties are Responsible</a:t>
            </a:r>
            <a:r>
              <a:rPr lang="en-US"/>
              <a:t>)</a:t>
            </a:r>
          </a:p>
        </p:txBody>
      </p:sp>
      <p:sp>
        <p:nvSpPr>
          <p:cNvPr id="5" name="Content Placeholder 4">
            <a:extLst>
              <a:ext uri="{FF2B5EF4-FFF2-40B4-BE49-F238E27FC236}">
                <a16:creationId xmlns:a16="http://schemas.microsoft.com/office/drawing/2014/main" id="{4D8AAFE2-1012-4030-8D7B-AA3FF601E0CA}"/>
              </a:ext>
            </a:extLst>
          </p:cNvPr>
          <p:cNvSpPr>
            <a:spLocks noGrp="1"/>
          </p:cNvSpPr>
          <p:nvPr>
            <p:ph idx="1"/>
          </p:nvPr>
        </p:nvSpPr>
        <p:spPr>
          <a:xfrm>
            <a:off x="680321" y="1527048"/>
            <a:ext cx="5016391" cy="4906025"/>
          </a:xfrm>
        </p:spPr>
        <p:txBody>
          <a:bodyPr>
            <a:normAutofit/>
          </a:bodyPr>
          <a:lstStyle/>
          <a:p>
            <a:pPr marL="285750" indent="-285750">
              <a:buFont typeface="Arial" panose="020B0604020202020204" pitchFamily="34" charset="0"/>
              <a:buChar char="•"/>
            </a:pPr>
            <a:r>
              <a:rPr lang="en-US" dirty="0"/>
              <a:t>Baseline survey data are submitted to the federal government </a:t>
            </a:r>
            <a:r>
              <a:rPr lang="en-US" b="1" dirty="0">
                <a:solidFill>
                  <a:srgbClr val="002060"/>
                </a:solidFill>
              </a:rPr>
              <a:t>every third FFY</a:t>
            </a:r>
          </a:p>
          <a:p>
            <a:pPr marL="971550" lvl="1" indent="-285750"/>
            <a:r>
              <a:rPr lang="en-US" dirty="0"/>
              <a:t>Next baseline will occur in 2023</a:t>
            </a:r>
            <a:endParaRPr lang="en-US" b="1" dirty="0">
              <a:solidFill>
                <a:srgbClr val="002060"/>
              </a:solidFill>
            </a:endParaRPr>
          </a:p>
          <a:p>
            <a:pPr marL="285750" indent="-285750">
              <a:buFont typeface="Arial" panose="020B0604020202020204" pitchFamily="34" charset="0"/>
              <a:buChar char="•"/>
            </a:pPr>
            <a:r>
              <a:rPr lang="en-US" dirty="0"/>
              <a:t>Baseline surveys are to be completed by every 17-year old in foster care on their 17</a:t>
            </a:r>
            <a:r>
              <a:rPr lang="en-US" baseline="30000" dirty="0"/>
              <a:t>th</a:t>
            </a:r>
            <a:r>
              <a:rPr lang="en-US" dirty="0"/>
              <a:t> birthday or who enter care up to 45 days following that 17</a:t>
            </a:r>
            <a:r>
              <a:rPr lang="en-US" baseline="30000" dirty="0"/>
              <a:t>th</a:t>
            </a:r>
            <a:r>
              <a:rPr lang="en-US" dirty="0"/>
              <a:t> birthday.</a:t>
            </a:r>
          </a:p>
          <a:p>
            <a:pPr marL="285750" indent="-285750">
              <a:buFont typeface="Arial" panose="020B0604020202020204" pitchFamily="34" charset="0"/>
              <a:buChar char="•"/>
            </a:pPr>
            <a:r>
              <a:rPr lang="en-US" b="1" dirty="0">
                <a:solidFill>
                  <a:srgbClr val="002060"/>
                </a:solidFill>
              </a:rPr>
              <a:t>Counties are responsible </a:t>
            </a:r>
            <a:r>
              <a:rPr lang="en-US" dirty="0"/>
              <a:t>for administering and educating youth on the importance of completing baseline surveys.</a:t>
            </a:r>
          </a:p>
          <a:p>
            <a:pPr marL="285750" indent="-285750">
              <a:buFont typeface="Arial" panose="020B0604020202020204" pitchFamily="34" charset="0"/>
              <a:buChar char="•"/>
            </a:pPr>
            <a:r>
              <a:rPr lang="en-US" dirty="0"/>
              <a:t>The state is to achieve an </a:t>
            </a:r>
            <a:r>
              <a:rPr lang="en-US" b="1" dirty="0">
                <a:solidFill>
                  <a:srgbClr val="002060"/>
                </a:solidFill>
              </a:rPr>
              <a:t>80 percent </a:t>
            </a:r>
            <a:r>
              <a:rPr lang="en-US" dirty="0"/>
              <a:t>participation rate.</a:t>
            </a:r>
          </a:p>
          <a:p>
            <a:pPr marL="285750" indent="-285750">
              <a:buFont typeface="Arial" panose="020B0604020202020204" pitchFamily="34" charset="0"/>
              <a:buChar char="•"/>
            </a:pPr>
            <a:r>
              <a:rPr lang="en-US" dirty="0"/>
              <a:t>Counties may choose to administer baseline surveys during “off” years</a:t>
            </a:r>
          </a:p>
          <a:p>
            <a:endParaRPr lang="en-US" dirty="0"/>
          </a:p>
        </p:txBody>
      </p:sp>
      <p:graphicFrame>
        <p:nvGraphicFramePr>
          <p:cNvPr id="6" name="Table 5">
            <a:extLst>
              <a:ext uri="{FF2B5EF4-FFF2-40B4-BE49-F238E27FC236}">
                <a16:creationId xmlns:a16="http://schemas.microsoft.com/office/drawing/2014/main" id="{389827BC-33D9-4040-BAFA-39044A22EED5}"/>
              </a:ext>
            </a:extLst>
          </p:cNvPr>
          <p:cNvGraphicFramePr>
            <a:graphicFrameLocks noGrp="1"/>
          </p:cNvGraphicFramePr>
          <p:nvPr>
            <p:extLst>
              <p:ext uri="{D42A27DB-BD31-4B8C-83A1-F6EECF244321}">
                <p14:modId xmlns:p14="http://schemas.microsoft.com/office/powerpoint/2010/main" val="3896145133"/>
              </p:ext>
            </p:extLst>
          </p:nvPr>
        </p:nvGraphicFramePr>
        <p:xfrm>
          <a:off x="5862794" y="1450428"/>
          <a:ext cx="6167323" cy="4347469"/>
        </p:xfrm>
        <a:graphic>
          <a:graphicData uri="http://schemas.openxmlformats.org/drawingml/2006/table">
            <a:tbl>
              <a:tblPr firstRow="1" bandRow="1">
                <a:tableStyleId>{5C22544A-7EE6-4342-B048-85BDC9FD1C3A}</a:tableStyleId>
              </a:tblPr>
              <a:tblGrid>
                <a:gridCol w="1326107">
                  <a:extLst>
                    <a:ext uri="{9D8B030D-6E8A-4147-A177-3AD203B41FA5}">
                      <a16:colId xmlns:a16="http://schemas.microsoft.com/office/drawing/2014/main" val="1503310278"/>
                    </a:ext>
                  </a:extLst>
                </a:gridCol>
                <a:gridCol w="1413601">
                  <a:extLst>
                    <a:ext uri="{9D8B030D-6E8A-4147-A177-3AD203B41FA5}">
                      <a16:colId xmlns:a16="http://schemas.microsoft.com/office/drawing/2014/main" val="3410856521"/>
                    </a:ext>
                  </a:extLst>
                </a:gridCol>
                <a:gridCol w="1721094">
                  <a:extLst>
                    <a:ext uri="{9D8B030D-6E8A-4147-A177-3AD203B41FA5}">
                      <a16:colId xmlns:a16="http://schemas.microsoft.com/office/drawing/2014/main" val="2667613455"/>
                    </a:ext>
                  </a:extLst>
                </a:gridCol>
                <a:gridCol w="1706521">
                  <a:extLst>
                    <a:ext uri="{9D8B030D-6E8A-4147-A177-3AD203B41FA5}">
                      <a16:colId xmlns:a16="http://schemas.microsoft.com/office/drawing/2014/main" val="2896084418"/>
                    </a:ext>
                  </a:extLst>
                </a:gridCol>
              </a:tblGrid>
              <a:tr h="661615">
                <a:tc>
                  <a:txBody>
                    <a:bodyPr/>
                    <a:lstStyle/>
                    <a:p>
                      <a:r>
                        <a:rPr lang="en-US"/>
                        <a:t>Year</a:t>
                      </a:r>
                    </a:p>
                  </a:txBody>
                  <a:tcPr/>
                </a:tc>
                <a:tc>
                  <a:txBody>
                    <a:bodyPr/>
                    <a:lstStyle/>
                    <a:p>
                      <a:r>
                        <a:rPr lang="en-US"/>
                        <a:t>Baseline</a:t>
                      </a:r>
                    </a:p>
                    <a:p>
                      <a:r>
                        <a:rPr lang="en-US"/>
                        <a:t>Age 17</a:t>
                      </a:r>
                    </a:p>
                  </a:txBody>
                  <a:tcPr/>
                </a:tc>
                <a:tc>
                  <a:txBody>
                    <a:bodyPr/>
                    <a:lstStyle/>
                    <a:p>
                      <a:r>
                        <a:rPr lang="en-US"/>
                        <a:t>19-Year-Old</a:t>
                      </a:r>
                    </a:p>
                    <a:p>
                      <a:r>
                        <a:rPr lang="en-US"/>
                        <a:t>Follow-Up</a:t>
                      </a:r>
                    </a:p>
                  </a:txBody>
                  <a:tcPr/>
                </a:tc>
                <a:tc>
                  <a:txBody>
                    <a:bodyPr/>
                    <a:lstStyle/>
                    <a:p>
                      <a:r>
                        <a:rPr lang="en-US"/>
                        <a:t>21-Year-Old</a:t>
                      </a:r>
                    </a:p>
                    <a:p>
                      <a:r>
                        <a:rPr lang="en-US"/>
                        <a:t>Follow-Up</a:t>
                      </a:r>
                    </a:p>
                  </a:txBody>
                  <a:tcPr/>
                </a:tc>
                <a:extLst>
                  <a:ext uri="{0D108BD9-81ED-4DB2-BD59-A6C34878D82A}">
                    <a16:rowId xmlns:a16="http://schemas.microsoft.com/office/drawing/2014/main" val="1042867053"/>
                  </a:ext>
                </a:extLst>
              </a:tr>
              <a:tr h="394014">
                <a:tc>
                  <a:txBody>
                    <a:bodyPr/>
                    <a:lstStyle/>
                    <a:p>
                      <a:r>
                        <a:rPr lang="en-US"/>
                        <a:t>FFY 2017</a:t>
                      </a:r>
                    </a:p>
                  </a:txBody>
                  <a:tcPr/>
                </a:tc>
                <a:tc>
                  <a:txBody>
                    <a:bodyPr/>
                    <a:lstStyle/>
                    <a:p>
                      <a:r>
                        <a:rPr lang="en-US">
                          <a:solidFill>
                            <a:schemeClr val="tx1"/>
                          </a:solidFill>
                        </a:rPr>
                        <a:t>Cohort #3</a:t>
                      </a:r>
                    </a:p>
                  </a:txBody>
                  <a:tcPr>
                    <a:solidFill>
                      <a:schemeClr val="bg2">
                        <a:lumMod val="50000"/>
                      </a:schemeClr>
                    </a:solidFill>
                  </a:tcPr>
                </a:tc>
                <a:tc>
                  <a:txBody>
                    <a:bodyPr/>
                    <a:lstStyle/>
                    <a:p>
                      <a:endParaRPr lang="en-US"/>
                    </a:p>
                  </a:txBody>
                  <a:tcPr/>
                </a:tc>
                <a:tc>
                  <a:txBody>
                    <a:bodyPr/>
                    <a:lstStyle/>
                    <a:p>
                      <a:endParaRPr lang="en-US"/>
                    </a:p>
                  </a:txBody>
                  <a:tcPr/>
                </a:tc>
                <a:extLst>
                  <a:ext uri="{0D108BD9-81ED-4DB2-BD59-A6C34878D82A}">
                    <a16:rowId xmlns:a16="http://schemas.microsoft.com/office/drawing/2014/main" val="742750781"/>
                  </a:ext>
                </a:extLst>
              </a:tr>
              <a:tr h="361566">
                <a:tc>
                  <a:txBody>
                    <a:bodyPr/>
                    <a:lstStyle/>
                    <a:p>
                      <a:r>
                        <a:rPr lang="en-US"/>
                        <a:t>FFY 2018</a:t>
                      </a:r>
                    </a:p>
                  </a:txBody>
                  <a:tcPr/>
                </a:tc>
                <a:tc>
                  <a:txBody>
                    <a:bodyPr/>
                    <a:lstStyle/>
                    <a:p>
                      <a:pPr algn="ctr"/>
                      <a:endParaRPr lang="en-US"/>
                    </a:p>
                  </a:txBody>
                  <a:tcPr/>
                </a:tc>
                <a:tc>
                  <a:txBody>
                    <a:bodyPr/>
                    <a:lstStyle/>
                    <a:p>
                      <a:endParaRPr lang="en-US"/>
                    </a:p>
                  </a:txBody>
                  <a:tcPr/>
                </a:tc>
                <a:tc>
                  <a:txBody>
                    <a:bodyPr/>
                    <a:lstStyle/>
                    <a:p>
                      <a:r>
                        <a:rPr lang="en-US"/>
                        <a:t>Cohort #2</a:t>
                      </a:r>
                    </a:p>
                  </a:txBody>
                  <a:tcPr>
                    <a:solidFill>
                      <a:schemeClr val="accent1">
                        <a:lumMod val="40000"/>
                        <a:lumOff val="60000"/>
                      </a:schemeClr>
                    </a:solidFill>
                  </a:tcPr>
                </a:tc>
                <a:extLst>
                  <a:ext uri="{0D108BD9-81ED-4DB2-BD59-A6C34878D82A}">
                    <a16:rowId xmlns:a16="http://schemas.microsoft.com/office/drawing/2014/main" val="1843092361"/>
                  </a:ext>
                </a:extLst>
              </a:tr>
              <a:tr h="361566">
                <a:tc>
                  <a:txBody>
                    <a:bodyPr/>
                    <a:lstStyle/>
                    <a:p>
                      <a:r>
                        <a:rPr lang="en-US"/>
                        <a:t>FFY 2019</a:t>
                      </a:r>
                    </a:p>
                  </a:txBody>
                  <a:tcPr/>
                </a:tc>
                <a:tc>
                  <a:txBody>
                    <a:bodyPr/>
                    <a:lstStyle/>
                    <a:p>
                      <a:endParaRPr lang="en-US"/>
                    </a:p>
                  </a:txBody>
                  <a:tcPr/>
                </a:tc>
                <a:tc>
                  <a:txBody>
                    <a:bodyPr/>
                    <a:lstStyle/>
                    <a:p>
                      <a:r>
                        <a:rPr lang="en-US">
                          <a:solidFill>
                            <a:schemeClr val="tx1"/>
                          </a:solidFill>
                        </a:rPr>
                        <a:t>Cohort #3</a:t>
                      </a:r>
                    </a:p>
                  </a:txBody>
                  <a:tcPr>
                    <a:solidFill>
                      <a:schemeClr val="bg2">
                        <a:lumMod val="50000"/>
                      </a:schemeClr>
                    </a:solidFill>
                  </a:tcPr>
                </a:tc>
                <a:tc>
                  <a:txBody>
                    <a:bodyPr/>
                    <a:lstStyle/>
                    <a:p>
                      <a:endParaRPr lang="en-US"/>
                    </a:p>
                  </a:txBody>
                  <a:tcPr/>
                </a:tc>
                <a:extLst>
                  <a:ext uri="{0D108BD9-81ED-4DB2-BD59-A6C34878D82A}">
                    <a16:rowId xmlns:a16="http://schemas.microsoft.com/office/drawing/2014/main" val="2686579922"/>
                  </a:ext>
                </a:extLst>
              </a:tr>
              <a:tr h="361566">
                <a:tc>
                  <a:txBody>
                    <a:bodyPr/>
                    <a:lstStyle/>
                    <a:p>
                      <a:r>
                        <a:rPr lang="en-US"/>
                        <a:t>FFY 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Cohort #4</a:t>
                      </a:r>
                    </a:p>
                  </a:txBody>
                  <a:tcPr>
                    <a:solidFill>
                      <a:schemeClr val="accent4">
                        <a:lumMod val="60000"/>
                        <a:lumOff val="40000"/>
                      </a:schemeClr>
                    </a:solidFill>
                  </a:tcPr>
                </a:tc>
                <a:tc>
                  <a:txBody>
                    <a:bodyPr/>
                    <a:lstStyle/>
                    <a:p>
                      <a:endParaRPr lang="en-US"/>
                    </a:p>
                  </a:txBody>
                  <a:tcPr/>
                </a:tc>
                <a:tc>
                  <a:txBody>
                    <a:bodyPr/>
                    <a:lstStyle/>
                    <a:p>
                      <a:endParaRPr lang="en-US"/>
                    </a:p>
                  </a:txBody>
                  <a:tcPr/>
                </a:tc>
                <a:extLst>
                  <a:ext uri="{0D108BD9-81ED-4DB2-BD59-A6C34878D82A}">
                    <a16:rowId xmlns:a16="http://schemas.microsoft.com/office/drawing/2014/main" val="4201493789"/>
                  </a:ext>
                </a:extLst>
              </a:tr>
              <a:tr h="361566">
                <a:tc>
                  <a:txBody>
                    <a:bodyPr/>
                    <a:lstStyle/>
                    <a:p>
                      <a:r>
                        <a:rPr lang="en-US"/>
                        <a:t>FFY 2021</a:t>
                      </a:r>
                    </a:p>
                  </a:txBody>
                  <a:tcPr/>
                </a:tc>
                <a:tc>
                  <a:txBody>
                    <a:bodyPr/>
                    <a:lstStyle/>
                    <a:p>
                      <a:endParaRPr lang="en-US"/>
                    </a:p>
                  </a:txBody>
                  <a:tcPr/>
                </a:tc>
                <a:tc>
                  <a:txBody>
                    <a:bodyPr/>
                    <a:lstStyle/>
                    <a:p>
                      <a:endParaRPr lang="en-US"/>
                    </a:p>
                  </a:txBody>
                  <a:tcPr/>
                </a:tc>
                <a:tc>
                  <a:txBody>
                    <a:bodyPr/>
                    <a:lstStyle/>
                    <a:p>
                      <a:r>
                        <a:rPr lang="en-US">
                          <a:solidFill>
                            <a:schemeClr val="tx1"/>
                          </a:solidFill>
                        </a:rPr>
                        <a:t>Cohort #3</a:t>
                      </a:r>
                    </a:p>
                  </a:txBody>
                  <a:tcPr>
                    <a:solidFill>
                      <a:schemeClr val="bg2">
                        <a:lumMod val="50000"/>
                      </a:schemeClr>
                    </a:solidFill>
                  </a:tcPr>
                </a:tc>
                <a:extLst>
                  <a:ext uri="{0D108BD9-81ED-4DB2-BD59-A6C34878D82A}">
                    <a16:rowId xmlns:a16="http://schemas.microsoft.com/office/drawing/2014/main" val="783023888"/>
                  </a:ext>
                </a:extLst>
              </a:tr>
              <a:tr h="361566">
                <a:tc>
                  <a:txBody>
                    <a:bodyPr/>
                    <a:lstStyle/>
                    <a:p>
                      <a:r>
                        <a:rPr lang="en-US"/>
                        <a:t>FFY 2022</a:t>
                      </a:r>
                    </a:p>
                  </a:txBody>
                  <a:tcPr/>
                </a:tc>
                <a:tc>
                  <a:txBody>
                    <a:bodyPr/>
                    <a:lstStyle/>
                    <a:p>
                      <a:endParaRPr lang="en-US"/>
                    </a:p>
                  </a:txBody>
                  <a:tcPr/>
                </a:tc>
                <a:tc>
                  <a:txBody>
                    <a:bodyPr/>
                    <a:lstStyle/>
                    <a:p>
                      <a:r>
                        <a:rPr lang="en-US">
                          <a:solidFill>
                            <a:schemeClr val="tx1"/>
                          </a:solidFill>
                        </a:rPr>
                        <a:t>Cohort #4</a:t>
                      </a:r>
                    </a:p>
                  </a:txBody>
                  <a:tcPr>
                    <a:solidFill>
                      <a:schemeClr val="accent4">
                        <a:lumMod val="60000"/>
                        <a:lumOff val="40000"/>
                      </a:schemeClr>
                    </a:solidFill>
                  </a:tcPr>
                </a:tc>
                <a:tc>
                  <a:txBody>
                    <a:bodyPr/>
                    <a:lstStyle/>
                    <a:p>
                      <a:endParaRPr lang="en-US"/>
                    </a:p>
                  </a:txBody>
                  <a:tcPr/>
                </a:tc>
                <a:extLst>
                  <a:ext uri="{0D108BD9-81ED-4DB2-BD59-A6C34878D82A}">
                    <a16:rowId xmlns:a16="http://schemas.microsoft.com/office/drawing/2014/main" val="2647576729"/>
                  </a:ext>
                </a:extLst>
              </a:tr>
              <a:tr h="361566">
                <a:tc>
                  <a:txBody>
                    <a:bodyPr/>
                    <a:lstStyle/>
                    <a:p>
                      <a:r>
                        <a:rPr lang="en-US"/>
                        <a:t>FFY 2023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Cohort #5</a:t>
                      </a:r>
                    </a:p>
                  </a:txBody>
                  <a:tcPr>
                    <a:solidFill>
                      <a:schemeClr val="accent2">
                        <a:lumMod val="40000"/>
                        <a:lumOff val="60000"/>
                      </a:schemeClr>
                    </a:solidFill>
                  </a:tcPr>
                </a:tc>
                <a:tc>
                  <a:txBody>
                    <a:bodyPr/>
                    <a:lstStyle/>
                    <a:p>
                      <a:endParaRPr lang="en-US"/>
                    </a:p>
                  </a:txBody>
                  <a:tcPr/>
                </a:tc>
                <a:tc>
                  <a:txBody>
                    <a:bodyPr/>
                    <a:lstStyle/>
                    <a:p>
                      <a:endParaRPr lang="en-US"/>
                    </a:p>
                  </a:txBody>
                  <a:tcPr/>
                </a:tc>
                <a:extLst>
                  <a:ext uri="{0D108BD9-81ED-4DB2-BD59-A6C34878D82A}">
                    <a16:rowId xmlns:a16="http://schemas.microsoft.com/office/drawing/2014/main" val="2703797844"/>
                  </a:ext>
                </a:extLst>
              </a:tr>
              <a:tr h="361566">
                <a:tc>
                  <a:txBody>
                    <a:bodyPr/>
                    <a:lstStyle/>
                    <a:p>
                      <a:r>
                        <a:rPr lang="en-US"/>
                        <a:t>FFY 2024</a:t>
                      </a:r>
                    </a:p>
                  </a:txBody>
                  <a:tcPr/>
                </a:tc>
                <a:tc>
                  <a:txBody>
                    <a:bodyPr/>
                    <a:lstStyle/>
                    <a:p>
                      <a:endParaRPr lang="en-US"/>
                    </a:p>
                  </a:txBody>
                  <a:tcPr/>
                </a:tc>
                <a:tc>
                  <a:txBody>
                    <a:bodyPr/>
                    <a:lstStyle/>
                    <a:p>
                      <a:endParaRPr lang="en-US"/>
                    </a:p>
                  </a:txBody>
                  <a:tcPr/>
                </a:tc>
                <a:tc>
                  <a:txBody>
                    <a:bodyPr/>
                    <a:lstStyle/>
                    <a:p>
                      <a:r>
                        <a:rPr lang="en-US">
                          <a:solidFill>
                            <a:schemeClr val="tx1"/>
                          </a:solidFill>
                        </a:rPr>
                        <a:t>Cohort #4</a:t>
                      </a:r>
                    </a:p>
                  </a:txBody>
                  <a:tcPr>
                    <a:solidFill>
                      <a:schemeClr val="accent4">
                        <a:lumMod val="60000"/>
                        <a:lumOff val="40000"/>
                      </a:schemeClr>
                    </a:solidFill>
                  </a:tcPr>
                </a:tc>
                <a:extLst>
                  <a:ext uri="{0D108BD9-81ED-4DB2-BD59-A6C34878D82A}">
                    <a16:rowId xmlns:a16="http://schemas.microsoft.com/office/drawing/2014/main" val="1082627749"/>
                  </a:ext>
                </a:extLst>
              </a:tr>
              <a:tr h="361566">
                <a:tc>
                  <a:txBody>
                    <a:bodyPr/>
                    <a:lstStyle/>
                    <a:p>
                      <a:r>
                        <a:rPr lang="en-US"/>
                        <a:t>FFY 2025</a:t>
                      </a:r>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Cohort #5</a:t>
                      </a:r>
                    </a:p>
                  </a:txBody>
                  <a:tcPr>
                    <a:solidFill>
                      <a:schemeClr val="accent2">
                        <a:lumMod val="60000"/>
                        <a:lumOff val="40000"/>
                      </a:schemeClr>
                    </a:solidFill>
                  </a:tcPr>
                </a:tc>
                <a:tc>
                  <a:txBody>
                    <a:bodyPr/>
                    <a:lstStyle/>
                    <a:p>
                      <a:endParaRPr lang="en-US"/>
                    </a:p>
                  </a:txBody>
                  <a:tcPr/>
                </a:tc>
                <a:extLst>
                  <a:ext uri="{0D108BD9-81ED-4DB2-BD59-A6C34878D82A}">
                    <a16:rowId xmlns:a16="http://schemas.microsoft.com/office/drawing/2014/main" val="2108848445"/>
                  </a:ext>
                </a:extLst>
              </a:tr>
              <a:tr h="361566">
                <a:tc>
                  <a:txBody>
                    <a:bodyPr/>
                    <a:lstStyle/>
                    <a:p>
                      <a:r>
                        <a:rPr lang="en-US"/>
                        <a:t>FFY 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Cohort #6</a:t>
                      </a:r>
                    </a:p>
                  </a:txBody>
                  <a:tcPr>
                    <a:solidFill>
                      <a:schemeClr val="accent3">
                        <a:lumMod val="75000"/>
                      </a:schemeClr>
                    </a:solidFill>
                  </a:tcPr>
                </a:tc>
                <a:tc>
                  <a:txBody>
                    <a:bodyPr/>
                    <a:lstStyle/>
                    <a:p>
                      <a:endParaRPr lang="en-US"/>
                    </a:p>
                  </a:txBody>
                  <a:tcPr/>
                </a:tc>
                <a:tc>
                  <a:txBody>
                    <a:bodyPr/>
                    <a:lstStyle/>
                    <a:p>
                      <a:endParaRPr lang="en-US"/>
                    </a:p>
                  </a:txBody>
                  <a:tcPr/>
                </a:tc>
                <a:extLst>
                  <a:ext uri="{0D108BD9-81ED-4DB2-BD59-A6C34878D82A}">
                    <a16:rowId xmlns:a16="http://schemas.microsoft.com/office/drawing/2014/main" val="1396009235"/>
                  </a:ext>
                </a:extLst>
              </a:tr>
            </a:tbl>
          </a:graphicData>
        </a:graphic>
      </p:graphicFrame>
      <p:sp>
        <p:nvSpPr>
          <p:cNvPr id="2" name="Arrow: Down 1">
            <a:extLst>
              <a:ext uri="{FF2B5EF4-FFF2-40B4-BE49-F238E27FC236}">
                <a16:creationId xmlns:a16="http://schemas.microsoft.com/office/drawing/2014/main" id="{58AB4B1B-F149-40E6-AC11-7354BBC00312}"/>
              </a:ext>
            </a:extLst>
          </p:cNvPr>
          <p:cNvSpPr/>
          <p:nvPr/>
        </p:nvSpPr>
        <p:spPr>
          <a:xfrm>
            <a:off x="7654050" y="832104"/>
            <a:ext cx="310896" cy="54864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153493"/>
      </p:ext>
    </p:extLst>
  </p:cSld>
  <p:clrMapOvr>
    <a:masterClrMapping/>
  </p:clrMapOvr>
</p:sld>
</file>

<file path=ppt/theme/theme1.xml><?xml version="1.0" encoding="utf-8"?>
<a:theme xmlns:a="http://schemas.openxmlformats.org/drawingml/2006/main" name="Office Theme">
  <a:themeElements>
    <a:clrScheme name="PCG Test">
      <a:dk1>
        <a:srgbClr val="3B3B3B"/>
      </a:dk1>
      <a:lt1>
        <a:srgbClr val="FFFFFF"/>
      </a:lt1>
      <a:dk2>
        <a:srgbClr val="051B3B"/>
      </a:dk2>
      <a:lt2>
        <a:srgbClr val="FFFFFF"/>
      </a:lt2>
      <a:accent1>
        <a:srgbClr val="0B3677"/>
      </a:accent1>
      <a:accent2>
        <a:srgbClr val="00A0CA"/>
      </a:accent2>
      <a:accent3>
        <a:srgbClr val="FAB81F"/>
      </a:accent3>
      <a:accent4>
        <a:srgbClr val="A11B7E"/>
      </a:accent4>
      <a:accent5>
        <a:srgbClr val="EE2346"/>
      </a:accent5>
      <a:accent6>
        <a:srgbClr val="00CC66"/>
      </a:accent6>
      <a:hlink>
        <a:srgbClr val="01C9FF"/>
      </a:hlink>
      <a:folHlink>
        <a:srgbClr val="5A6E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53BF7DB-8ACD-4FD0-A028-473A341EDAF9}" vid="{3C0BC4C8-2CA8-4A35-BB17-459AB54C2F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Properties xmlns="http://schemas.microsoft.com/sharepoint/v3" xsi:nil="true"/>
    <_ip_UnifiedCompliancePolicyUIAction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13F929BCFE3E4494DDE4BED0DE69EB" ma:contentTypeVersion="14" ma:contentTypeDescription="Create a new document." ma:contentTypeScope="" ma:versionID="3ff5677ea60bb3b53f9fa17ed913f757">
  <xsd:schema xmlns:xsd="http://www.w3.org/2001/XMLSchema" xmlns:xs="http://www.w3.org/2001/XMLSchema" xmlns:p="http://schemas.microsoft.com/office/2006/metadata/properties" xmlns:ns1="http://schemas.microsoft.com/sharepoint/v3" xmlns:ns2="fbb87335-bd56-4908-abc8-b78e877c1c4d" xmlns:ns3="9cfcc438-7b8f-4d1e-99a9-88bc4e3b505a" targetNamespace="http://schemas.microsoft.com/office/2006/metadata/properties" ma:root="true" ma:fieldsID="0e75fa53232343647b4e7c35844c6fa4" ns1:_="" ns2:_="" ns3:_="">
    <xsd:import namespace="http://schemas.microsoft.com/sharepoint/v3"/>
    <xsd:import namespace="fbb87335-bd56-4908-abc8-b78e877c1c4d"/>
    <xsd:import namespace="9cfcc438-7b8f-4d1e-99a9-88bc4e3b505a"/>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MediaServiceAutoKeyPoints" minOccurs="0"/>
                <xsd:element ref="ns2:MediaServiceKeyPoints"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b87335-bd56-4908-abc8-b78e877c1c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cfcc438-7b8f-4d1e-99a9-88bc4e3b505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39A431-36AA-4DF8-AFDB-6DC7ABC9761A}">
  <ds:schemaRefs>
    <ds:schemaRef ds:uri="http://schemas.microsoft.com/sharepoint/v3/contenttype/forms"/>
  </ds:schemaRefs>
</ds:datastoreItem>
</file>

<file path=customXml/itemProps2.xml><?xml version="1.0" encoding="utf-8"?>
<ds:datastoreItem xmlns:ds="http://schemas.openxmlformats.org/officeDocument/2006/customXml" ds:itemID="{904C01F6-5EE9-4983-9175-30D407413EF1}">
  <ds:schemaRefs>
    <ds:schemaRef ds:uri="9cfcc438-7b8f-4d1e-99a9-88bc4e3b505a"/>
    <ds:schemaRef ds:uri="fbb87335-bd56-4908-abc8-b78e877c1c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C9A2F86-E0F8-4B09-A417-496F904ECC82}">
  <ds:schemaRefs>
    <ds:schemaRef ds:uri="9cfcc438-7b8f-4d1e-99a9-88bc4e3b505a"/>
    <ds:schemaRef ds:uri="fbb87335-bd56-4908-abc8-b78e877c1c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66</TotalTime>
  <Words>3775</Words>
  <Application>Microsoft Office PowerPoint</Application>
  <PresentationFormat>Widescreen</PresentationFormat>
  <Paragraphs>453</Paragraphs>
  <Slides>44</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Calibri</vt:lpstr>
      <vt:lpstr>Arial</vt:lpstr>
      <vt:lpstr>Office Theme</vt:lpstr>
      <vt:lpstr>National Youth in Transition Database (NYTD)</vt:lpstr>
      <vt:lpstr>Agenda</vt:lpstr>
      <vt:lpstr>NYTD Overview</vt:lpstr>
      <vt:lpstr>NYTD is more than a survey.  It is a movement to ensure that every youth has access to the resources they need to successfully transition out of foster care into adulthood. </vt:lpstr>
      <vt:lpstr>What is NYTD?</vt:lpstr>
      <vt:lpstr>Youth Outcomes</vt:lpstr>
      <vt:lpstr>Independent Living (IL) Service / Served Data</vt:lpstr>
      <vt:lpstr>With NYTD, There’s always something going on…</vt:lpstr>
      <vt:lpstr>Youth Surveys – Baseline (Counties are Responsible)</vt:lpstr>
      <vt:lpstr>Youth Surveys - Follow-Up (PCG is Responsible)</vt:lpstr>
      <vt:lpstr>Educate Youth &amp; Maintain Engagement</vt:lpstr>
      <vt:lpstr>Independent Living (IL) Service / Served Data</vt:lpstr>
      <vt:lpstr>NYTD Program Statistics</vt:lpstr>
      <vt:lpstr>Participation Rates  FFY 2021 21-year-old Follow Up Surveys Pennsylvania vs. National </vt:lpstr>
      <vt:lpstr>Participation Rates FFY 2021 21-year-old Follow Up Surveys Statewide vs. Regional </vt:lpstr>
      <vt:lpstr>Financial Self-Sufficiency &amp; Education FFY 2021 21-year-old Follow Up Surveys Pennsylvania vs. National</vt:lpstr>
      <vt:lpstr>Financial Self-Sufficiency &amp; Education  FFY 2021 21-year-old Follow Up Surveys Statewide vs. Regional</vt:lpstr>
      <vt:lpstr>Access to Health Insurance  FFY 2021 21-Year-Old Follow Up Surveys Pennsylvania vs. National </vt:lpstr>
      <vt:lpstr>Access to Health Insurance  FFY 2021 21-Year-Old Follow Up Surveys Statewide vs. Regional </vt:lpstr>
      <vt:lpstr>Youth Indicators of High-Risk Behaviors FFY 2021 21-Year-Old Follow Up Surveys Pennsylvania vs. National </vt:lpstr>
      <vt:lpstr>Youth Indicators of High-Risk Behaviors FFY 2021 21-Year-Old Follow Up Surveys Statewide vs. Regional </vt:lpstr>
      <vt:lpstr>Services Provided FFY 2021B Pennsylvania vs. National</vt:lpstr>
      <vt:lpstr>Services Provided FFY 2021B Statewide vs. Regional</vt:lpstr>
      <vt:lpstr>What Now / What’s Next?  -FFY 2022 Follow-up: 19-year-olds  -FFY 2023 Baseline</vt:lpstr>
      <vt:lpstr>FFY 2022 Follow-Up Surveys</vt:lpstr>
      <vt:lpstr>FFY 2022 Follow-Up Surveys</vt:lpstr>
      <vt:lpstr>FFY 2022 Follow-Up Surveys</vt:lpstr>
      <vt:lpstr>FFY 2023 Baseline Surveys</vt:lpstr>
      <vt:lpstr>FFY 2023 Baseline Surveys</vt:lpstr>
      <vt:lpstr>Baseline Survey Timeline</vt:lpstr>
      <vt:lpstr>FFY 2023 Baseline Surveys</vt:lpstr>
      <vt:lpstr>Next Steps &amp; Questions</vt:lpstr>
      <vt:lpstr>Next Steps</vt:lpstr>
      <vt:lpstr>Going forward with NYTD…</vt:lpstr>
      <vt:lpstr>Frequently Asked Questions </vt:lpstr>
      <vt:lpstr>Frequently Asked Questions </vt:lpstr>
      <vt:lpstr>Frequently Asked Questions</vt:lpstr>
      <vt:lpstr>Frequently Asked Questions </vt:lpstr>
      <vt:lpstr>Frequently Asked Questions </vt:lpstr>
      <vt:lpstr>Frequently Asked Questions </vt:lpstr>
      <vt:lpstr>Frequently Asked Questions </vt:lpstr>
      <vt:lpstr>Frequently Asked Questions </vt:lpstr>
      <vt:lpstr>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Youth in Transition Database (NYTD)</dc:title>
  <dc:creator>Noon, Bryon;Kissling, Alexandra</dc:creator>
  <cp:lastModifiedBy>Kissling, Alexandra</cp:lastModifiedBy>
  <cp:revision>2</cp:revision>
  <dcterms:created xsi:type="dcterms:W3CDTF">2020-11-02T20:09:45Z</dcterms:created>
  <dcterms:modified xsi:type="dcterms:W3CDTF">2022-03-08T19:29:04Z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0x0101000D13F929BCFE3E4494DDE4BED0DE69EB</vt:lpwstr>
  </property>
</Properties>
</file>