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1"/>
  </p:notesMasterIdLst>
  <p:handoutMasterIdLst>
    <p:handoutMasterId r:id="rId32"/>
  </p:handoutMasterIdLst>
  <p:sldIdLst>
    <p:sldId id="305" r:id="rId2"/>
    <p:sldId id="261" r:id="rId3"/>
    <p:sldId id="262" r:id="rId4"/>
    <p:sldId id="263" r:id="rId5"/>
    <p:sldId id="264" r:id="rId6"/>
    <p:sldId id="300" r:id="rId7"/>
    <p:sldId id="301" r:id="rId8"/>
    <p:sldId id="286" r:id="rId9"/>
    <p:sldId id="287" r:id="rId10"/>
    <p:sldId id="295" r:id="rId11"/>
    <p:sldId id="268" r:id="rId12"/>
    <p:sldId id="288" r:id="rId13"/>
    <p:sldId id="289" r:id="rId14"/>
    <p:sldId id="277" r:id="rId15"/>
    <p:sldId id="282" r:id="rId16"/>
    <p:sldId id="283" r:id="rId17"/>
    <p:sldId id="294" r:id="rId18"/>
    <p:sldId id="269" r:id="rId19"/>
    <p:sldId id="271" r:id="rId20"/>
    <p:sldId id="302" r:id="rId21"/>
    <p:sldId id="303" r:id="rId22"/>
    <p:sldId id="304" r:id="rId23"/>
    <p:sldId id="273" r:id="rId24"/>
    <p:sldId id="296" r:id="rId25"/>
    <p:sldId id="298" r:id="rId26"/>
    <p:sldId id="275" r:id="rId27"/>
    <p:sldId id="280" r:id="rId28"/>
    <p:sldId id="276" r:id="rId29"/>
    <p:sldId id="299" r:id="rId3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38" autoAdjust="0"/>
    <p:restoredTop sz="90929"/>
  </p:normalViewPr>
  <p:slideViewPr>
    <p:cSldViewPr snapToGrid="0">
      <p:cViewPr varScale="1">
        <p:scale>
          <a:sx n="106" d="100"/>
          <a:sy n="10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408" y="83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2" name="Header Placeholder 1"/>
          <p:cNvSpPr>
            <a:spLocks noGrp="1"/>
          </p:cNvSpPr>
          <p:nvPr>
            <p:ph type="hdr" sz="quarter"/>
          </p:nvPr>
        </p:nvSpPr>
        <p:spPr>
          <a:xfrm>
            <a:off x="0" y="0"/>
            <a:ext cx="3623733" cy="640080"/>
          </a:xfrm>
          <a:prstGeom prst="rect">
            <a:avLst/>
          </a:prstGeom>
          <a:ln w="6350">
            <a:solidFill>
              <a:schemeClr val="tx1"/>
            </a:solidFill>
            <a:prstDash val="solid"/>
          </a:ln>
        </p:spPr>
        <p:txBody>
          <a:bodyPr vert="horz" lIns="96661" tIns="48331" rIns="96661" bIns="48331" rtlCol="0" anchor="ctr"/>
          <a:lstStyle>
            <a:lvl1pPr algn="l">
              <a:tabLst>
                <a:tab pos="659512" algn="l"/>
              </a:tabLst>
              <a:defRPr sz="1300">
                <a:latin typeface="Georgia" pitchFamily="18" charset="0"/>
              </a:defRPr>
            </a:lvl1pPr>
          </a:lstStyle>
          <a:p>
            <a:pPr>
              <a:defRPr/>
            </a:pPr>
            <a:r>
              <a:rPr lang="en-US"/>
              <a:t>	</a:t>
            </a:r>
            <a:r>
              <a:rPr lang="en-US" sz="1700"/>
              <a:t>University of Pittsburgh</a:t>
            </a:r>
          </a:p>
        </p:txBody>
      </p:sp>
      <p:sp>
        <p:nvSpPr>
          <p:cNvPr id="4" name="Footer Placeholder 3"/>
          <p:cNvSpPr>
            <a:spLocks noGrp="1"/>
          </p:cNvSpPr>
          <p:nvPr>
            <p:ph type="ftr" sz="quarter" idx="2"/>
          </p:nvPr>
        </p:nvSpPr>
        <p:spPr>
          <a:xfrm>
            <a:off x="9" y="9067799"/>
            <a:ext cx="2662879" cy="259082"/>
          </a:xfrm>
          <a:prstGeom prst="rect">
            <a:avLst/>
          </a:prstGeom>
        </p:spPr>
        <p:txBody>
          <a:bodyPr vert="horz" lIns="96661" tIns="48331" rIns="96661" bIns="48331" rtlCol="0" anchor="ctr"/>
          <a:lstStyle>
            <a:lvl1pPr algn="ctr">
              <a:defRPr sz="1300">
                <a:latin typeface="Georgia" pitchFamily="18" charset="0"/>
              </a:defRPr>
            </a:lvl1pPr>
          </a:lstStyle>
          <a:p>
            <a:pPr algn="l">
              <a:defRPr/>
            </a:pPr>
            <a:r>
              <a:rPr lang="en-US" sz="800" dirty="0"/>
              <a:t>The Pennsylvania Child Welfare Resource Center</a:t>
            </a:r>
          </a:p>
        </p:txBody>
      </p:sp>
      <p:sp>
        <p:nvSpPr>
          <p:cNvPr id="5" name="Slide Number Placeholder 4"/>
          <p:cNvSpPr>
            <a:spLocks noGrp="1"/>
          </p:cNvSpPr>
          <p:nvPr>
            <p:ph type="sldNum" sz="quarter" idx="3"/>
          </p:nvPr>
        </p:nvSpPr>
        <p:spPr>
          <a:xfrm>
            <a:off x="5020007" y="9294017"/>
            <a:ext cx="2129247" cy="164307"/>
          </a:xfrm>
          <a:prstGeom prst="rect">
            <a:avLst/>
          </a:prstGeom>
        </p:spPr>
        <p:txBody>
          <a:bodyPr vert="horz" lIns="96661" tIns="48331" rIns="96661" bIns="48331" rtlCol="0" anchor="ctr"/>
          <a:lstStyle>
            <a:lvl1pPr algn="r">
              <a:defRPr sz="1100">
                <a:latin typeface="Georgia" pitchFamily="18" charset="0"/>
              </a:defRPr>
            </a:lvl1pPr>
          </a:lstStyle>
          <a:p>
            <a:pPr>
              <a:defRPr/>
            </a:pPr>
            <a:r>
              <a:rPr lang="en-US" b="1" dirty="0" smtClean="0"/>
              <a:t>Handout #1 , Page </a:t>
            </a:r>
            <a:fld id="{1DEAAAA3-F7D2-420C-8044-4D8DB93005E2}" type="slidenum">
              <a:rPr lang="en-US" b="1" smtClean="0"/>
              <a:pPr>
                <a:defRPr/>
              </a:pPr>
              <a:t>‹#›</a:t>
            </a:fld>
            <a:r>
              <a:rPr lang="en-US" b="1" dirty="0" smtClean="0"/>
              <a:t> of 10</a:t>
            </a:r>
            <a:endParaRPr lang="en-US" b="1" dirty="0"/>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71027" y="100013"/>
            <a:ext cx="513079" cy="450056"/>
          </a:xfrm>
          <a:prstGeom prst="rect">
            <a:avLst/>
          </a:prstGeom>
          <a:noFill/>
          <a:ln w="9525">
            <a:noFill/>
            <a:miter lim="800000"/>
            <a:headEnd/>
            <a:tailEnd/>
          </a:ln>
        </p:spPr>
      </p:pic>
      <p:sp>
        <p:nvSpPr>
          <p:cNvPr id="9" name="TextBox 8"/>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4815" y="9067801"/>
            <a:ext cx="4590385" cy="226216"/>
          </a:xfrm>
          <a:prstGeom prst="rect">
            <a:avLst/>
          </a:prstGeom>
          <a:noFill/>
        </p:spPr>
        <p:txBody>
          <a:bodyPr wrap="square" lIns="96661" tIns="48331" rIns="96661" bIns="48331" rtlCol="0">
            <a:spAutoFit/>
          </a:bodyPr>
          <a:lstStyle/>
          <a:p>
            <a:pPr algn="r"/>
            <a:r>
              <a:rPr lang="en-US" sz="800" dirty="0" smtClean="0">
                <a:latin typeface="Georgia" pitchFamily="18" charset="0"/>
              </a:rPr>
              <a:t>102:  Supporting Families </a:t>
            </a:r>
            <a:r>
              <a:rPr lang="en-US" sz="800" dirty="0">
                <a:latin typeface="Georgia" pitchFamily="18" charset="0"/>
              </a:rPr>
              <a:t>in Using Critical Thinking Skills</a:t>
            </a:r>
          </a:p>
        </p:txBody>
      </p:sp>
    </p:spTree>
    <p:extLst>
      <p:ext uri="{BB962C8B-B14F-4D97-AF65-F5344CB8AC3E}">
        <p14:creationId xmlns:p14="http://schemas.microsoft.com/office/powerpoint/2010/main" val="30258398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257300" y="1025525"/>
            <a:ext cx="480060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0" y="4743926"/>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1" y="9121140"/>
            <a:ext cx="2631924" cy="230029"/>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lvl1pPr algn="ctr">
              <a:defRPr sz="800">
                <a:latin typeface="Georgia" pitchFamily="18" charset="0"/>
              </a:defRPr>
            </a:lvl1pPr>
          </a:lstStyle>
          <a:p>
            <a:pPr algn="l">
              <a:defRPr/>
            </a:pPr>
            <a:r>
              <a:rPr lang="en-US" dirty="0" smtClean="0"/>
              <a:t>The Pennsylvania Child Welfare Resource Center</a:t>
            </a:r>
            <a:endParaRPr lang="en-US" dirty="0"/>
          </a:p>
        </p:txBody>
      </p:sp>
      <p:sp>
        <p:nvSpPr>
          <p:cNvPr id="13319" name="Rectangle 7"/>
          <p:cNvSpPr>
            <a:spLocks noGrp="1" noChangeArrowheads="1"/>
          </p:cNvSpPr>
          <p:nvPr>
            <p:ph type="sldNum" sz="quarter" idx="5"/>
          </p:nvPr>
        </p:nvSpPr>
        <p:spPr bwMode="auto">
          <a:xfrm>
            <a:off x="6565054" y="9372600"/>
            <a:ext cx="750146" cy="19812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lvl1pPr algn="r">
              <a:defRPr sz="11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71027" y="100013"/>
            <a:ext cx="513079" cy="450056"/>
          </a:xfrm>
          <a:prstGeom prst="rect">
            <a:avLst/>
          </a:prstGeom>
          <a:noFill/>
          <a:ln w="9525">
            <a:noFill/>
            <a:miter lim="800000"/>
            <a:headEnd/>
            <a:tailEnd/>
          </a:ln>
        </p:spPr>
      </p:pic>
      <p:sp>
        <p:nvSpPr>
          <p:cNvPr id="10" name="Rectangle 9"/>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1" name="TextBox 10"/>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a:t>
            </a:r>
            <a:r>
              <a:rPr lang="en-US" sz="1200" dirty="0" smtClean="0">
                <a:latin typeface="Georgia" pitchFamily="18" charset="0"/>
              </a:rPr>
              <a:t>Resource</a:t>
            </a:r>
            <a:r>
              <a:rPr lang="en-US" sz="1200" baseline="0" dirty="0" smtClean="0">
                <a:latin typeface="Georgia" pitchFamily="18" charset="0"/>
              </a:rPr>
              <a:t>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0" y="0"/>
            <a:ext cx="3622766" cy="64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7" name="TextBox 16"/>
          <p:cNvSpPr txBox="1"/>
          <p:nvPr/>
        </p:nvSpPr>
        <p:spPr>
          <a:xfrm>
            <a:off x="0" y="15"/>
            <a:ext cx="3622766" cy="646331"/>
          </a:xfrm>
          <a:prstGeom prst="rect">
            <a:avLst/>
          </a:prstGeom>
          <a:noFill/>
          <a:ln w="15875">
            <a:noFill/>
          </a:ln>
        </p:spPr>
        <p:txBody>
          <a:bodyPr wrap="square" lIns="96661" tIns="48331" rIns="96661" bIns="48331" rtlCol="0">
            <a:spAutoFit/>
          </a:bodyPr>
          <a:lstStyle/>
          <a:p>
            <a:endParaRPr lang="en-US" sz="1000" dirty="0" smtClean="0">
              <a:latin typeface="Georgia" pitchFamily="18" charset="0"/>
            </a:endParaRPr>
          </a:p>
          <a:p>
            <a:pPr algn="l">
              <a:tabLst>
                <a:tab pos="659512" algn="l"/>
              </a:tabLst>
            </a:pPr>
            <a:r>
              <a:rPr lang="en-US" sz="1700" dirty="0" smtClean="0">
                <a:latin typeface="Georgia" pitchFamily="18" charset="0"/>
              </a:rPr>
              <a:t>	University of Pittsburgh</a:t>
            </a:r>
            <a:endParaRPr lang="en-US" sz="900" dirty="0" smtClean="0">
              <a:latin typeface="Georgia" pitchFamily="18" charset="0"/>
            </a:endParaRPr>
          </a:p>
          <a:p>
            <a:pPr algn="l">
              <a:tabLst>
                <a:tab pos="659512" algn="l"/>
              </a:tabLst>
            </a:pPr>
            <a:endParaRPr lang="en-US" sz="900" dirty="0">
              <a:latin typeface="Georgia" pitchFamily="18" charset="0"/>
            </a:endParaRPr>
          </a:p>
        </p:txBody>
      </p:sp>
      <p:sp>
        <p:nvSpPr>
          <p:cNvPr id="18" name="TextBox 17"/>
          <p:cNvSpPr txBox="1"/>
          <p:nvPr/>
        </p:nvSpPr>
        <p:spPr>
          <a:xfrm>
            <a:off x="2709333" y="9124521"/>
            <a:ext cx="4605867" cy="226216"/>
          </a:xfrm>
          <a:prstGeom prst="rect">
            <a:avLst/>
          </a:prstGeom>
          <a:noFill/>
        </p:spPr>
        <p:txBody>
          <a:bodyPr wrap="square" lIns="96661" tIns="48331" rIns="96661" bIns="48331" rtlCol="0" anchor="ctr">
            <a:spAutoFit/>
          </a:bodyPr>
          <a:lstStyle/>
          <a:p>
            <a:pPr algn="r"/>
            <a:r>
              <a:rPr lang="en-US" sz="800" dirty="0" smtClean="0">
                <a:latin typeface="Georgia" pitchFamily="18" charset="0"/>
              </a:rPr>
              <a:t>Update Title in Notes Master</a:t>
            </a:r>
            <a:endParaRPr lang="en-US" sz="800" dirty="0">
              <a:latin typeface="Georgia" pitchFamily="18" charset="0"/>
            </a:endParaRPr>
          </a:p>
        </p:txBody>
      </p:sp>
    </p:spTree>
    <p:extLst>
      <p:ext uri="{BB962C8B-B14F-4D97-AF65-F5344CB8AC3E}">
        <p14:creationId xmlns:p14="http://schemas.microsoft.com/office/powerpoint/2010/main" val="16046222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dirty="0" smtClean="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latin typeface="Georgia" pitchFamily="16" charset="0"/>
            </a:endParaRPr>
          </a:p>
        </p:txBody>
      </p:sp>
    </p:spTree>
    <p:extLst>
      <p:ext uri="{BB962C8B-B14F-4D97-AF65-F5344CB8AC3E}">
        <p14:creationId xmlns:p14="http://schemas.microsoft.com/office/powerpoint/2010/main" val="187619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lgn="l">
              <a:defRPr/>
            </a:pPr>
            <a:r>
              <a:rPr lang="en-US" smtClean="0"/>
              <a:t>The Pennsylvania Child Welfare Training Program</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of </a:t>
            </a:r>
            <a:r>
              <a:rPr lang="en-US" sz="1300" dirty="0">
                <a:latin typeface="+mn-lt"/>
                <a:ea typeface="+mn-ea"/>
              </a:rPr>
              <a:t>Pennsylvania’s Child Welfare Practice Model </a:t>
            </a:r>
            <a:r>
              <a:rPr lang="en-US" baseline="0" dirty="0" smtClean="0"/>
              <a:t>shapes and improves our ability to engage and team with the children, youth, and families served by our child welfare system.</a:t>
            </a:r>
          </a:p>
          <a:p>
            <a:r>
              <a:rPr lang="en-US" baseline="0" dirty="0" smtClean="0"/>
              <a:t>The model delineates the outcomes, values and principles, and essential skills of quality child welfare practice.</a:t>
            </a:r>
          </a:p>
          <a:p>
            <a:endParaRPr lang="en-US" baseline="0" dirty="0" smtClean="0"/>
          </a:p>
          <a:p>
            <a:endParaRPr lang="en-US" baseline="0" dirty="0" smtClean="0"/>
          </a:p>
          <a:p>
            <a:r>
              <a:rPr lang="en-US" dirty="0" smtClean="0"/>
              <a:t>Tech: </a:t>
            </a:r>
          </a:p>
          <a:p>
            <a:endParaRPr lang="en-US" dirty="0" smtClean="0"/>
          </a:p>
          <a:p>
            <a:pPr defTabSz="966559">
              <a:defRPr/>
            </a:pPr>
            <a:r>
              <a:rPr lang="en-US" dirty="0" smtClean="0"/>
              <a:t>Photo from </a:t>
            </a:r>
            <a:r>
              <a:rPr lang="en-US" baseline="0" dirty="0" smtClean="0"/>
              <a:t>MSOffice Online clip art</a:t>
            </a:r>
          </a:p>
          <a:p>
            <a:pPr defTabSz="966559">
              <a:defRPr/>
            </a:pPr>
            <a:r>
              <a:rPr lang="en-US" baseline="0" dirty="0" smtClean="0"/>
              <a:t>Alt.tag: figure standing on a peak supporting a rainbow</a:t>
            </a:r>
            <a:endParaRPr lang="en-US" dirty="0" smtClean="0"/>
          </a:p>
          <a:p>
            <a:endParaRPr lang="en-US" dirty="0"/>
          </a:p>
        </p:txBody>
      </p:sp>
      <p:sp>
        <p:nvSpPr>
          <p:cNvPr id="4" name="Slide Number Placeholder 3"/>
          <p:cNvSpPr>
            <a:spLocks noGrp="1"/>
          </p:cNvSpPr>
          <p:nvPr>
            <p:ph type="sldNum" sz="quarter" idx="10"/>
          </p:nvPr>
        </p:nvSpPr>
        <p:spPr/>
        <p:txBody>
          <a:bodyPr/>
          <a:lstStyle/>
          <a:p>
            <a:fld id="{11DCEB0A-980A-4FD3-9C58-7A216DA567AD}" type="slidenum">
              <a:rPr lang="en-US" smtClean="0"/>
              <a:pPr/>
              <a:t>8</a:t>
            </a:fld>
            <a:endParaRPr lang="en-US" dirty="0"/>
          </a:p>
        </p:txBody>
      </p:sp>
    </p:spTree>
    <p:extLst>
      <p:ext uri="{BB962C8B-B14F-4D97-AF65-F5344CB8AC3E}">
        <p14:creationId xmlns:p14="http://schemas.microsoft.com/office/powerpoint/2010/main" val="248930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a:t>
            </a:r>
          </a:p>
          <a:p>
            <a:r>
              <a:rPr lang="en-US" dirty="0"/>
              <a:t>Under Pennsylvania’s Child Welfare Practice Model,</a:t>
            </a:r>
            <a:r>
              <a:rPr lang="en-US" b="1" dirty="0"/>
              <a:t> </a:t>
            </a:r>
            <a:r>
              <a:rPr lang="en-US" dirty="0" smtClean="0"/>
              <a:t>team </a:t>
            </a:r>
            <a:r>
              <a:rPr lang="en-US" dirty="0"/>
              <a:t>members </a:t>
            </a:r>
            <a:r>
              <a:rPr lang="en-US" dirty="0" smtClean="0"/>
              <a:t>work together to </a:t>
            </a:r>
            <a:r>
              <a:rPr lang="en-US" dirty="0"/>
              <a:t>achieve and maintain six key outcomes:</a:t>
            </a:r>
          </a:p>
          <a:p>
            <a:pPr marL="181230" indent="-181230">
              <a:buFont typeface="Arial" pitchFamily="34" charset="0"/>
              <a:buChar char="•"/>
            </a:pPr>
            <a:r>
              <a:rPr lang="en-US" dirty="0"/>
              <a:t>Safety from abuse and neglect. </a:t>
            </a:r>
          </a:p>
          <a:p>
            <a:pPr marL="181230" indent="-181230">
              <a:buFont typeface="Arial" pitchFamily="34" charset="0"/>
              <a:buChar char="•"/>
            </a:pPr>
            <a:r>
              <a:rPr lang="en-US" dirty="0"/>
              <a:t>Enduring and certain permanence and timely achievement of stability, supports and lifelong connections. </a:t>
            </a:r>
          </a:p>
          <a:p>
            <a:pPr marL="181230" indent="-181230">
              <a:buFont typeface="Arial" pitchFamily="34" charset="0"/>
              <a:buChar char="•"/>
            </a:pPr>
            <a:r>
              <a:rPr lang="en-US" dirty="0"/>
              <a:t>Enhancement of the family’s ability to meet their child/youth’s wellbeing, including physical, emotional, behavioral and educational needs. </a:t>
            </a:r>
          </a:p>
          <a:p>
            <a:pPr marL="181230" indent="-181230">
              <a:buFont typeface="Arial" pitchFamily="34" charset="0"/>
              <a:buChar char="•"/>
            </a:pPr>
            <a:r>
              <a:rPr lang="en-US" dirty="0"/>
              <a:t>Support families within their own homes and communities through comprehensive and accessible services that build on strengths and address individual trauma, needs and concerns.</a:t>
            </a:r>
          </a:p>
          <a:p>
            <a:pPr marL="181230" indent="-181230">
              <a:buFont typeface="Arial" pitchFamily="34" charset="0"/>
              <a:buChar char="•"/>
            </a:pPr>
            <a:r>
              <a:rPr lang="en-US" dirty="0"/>
              <a:t>Strengthened families that successfully sustain positive changes that lead to safe, nurturing and healthy environments, and</a:t>
            </a:r>
          </a:p>
          <a:p>
            <a:pPr marL="181230" indent="-181230">
              <a:buFont typeface="Arial" pitchFamily="34" charset="0"/>
              <a:buChar char="•"/>
            </a:pPr>
            <a:r>
              <a:rPr lang="en-US" dirty="0"/>
              <a:t>Skilled and responsive child welfare professionals, who perform with a shared sense of accountability for assuring child-centered, family-focused policy, best practice and positive outcomes. </a:t>
            </a:r>
          </a:p>
          <a:p>
            <a:endParaRPr lang="en-US" dirty="0"/>
          </a:p>
          <a:p>
            <a:endParaRPr lang="en-US" dirty="0"/>
          </a:p>
        </p:txBody>
      </p:sp>
      <p:sp>
        <p:nvSpPr>
          <p:cNvPr id="4" name="Slide Number Placeholder 3"/>
          <p:cNvSpPr>
            <a:spLocks noGrp="1"/>
          </p:cNvSpPr>
          <p:nvPr>
            <p:ph type="sldNum" sz="quarter" idx="10"/>
          </p:nvPr>
        </p:nvSpPr>
        <p:spPr/>
        <p:txBody>
          <a:bodyPr/>
          <a:lstStyle/>
          <a:p>
            <a:fld id="{11DCEB0A-980A-4FD3-9C58-7A216DA567AD}" type="slidenum">
              <a:rPr lang="en-US" smtClean="0"/>
              <a:pPr/>
              <a:t>9</a:t>
            </a:fld>
            <a:endParaRPr lang="en-US" dirty="0"/>
          </a:p>
        </p:txBody>
      </p:sp>
    </p:spTree>
    <p:extLst>
      <p:ext uri="{BB962C8B-B14F-4D97-AF65-F5344CB8AC3E}">
        <p14:creationId xmlns:p14="http://schemas.microsoft.com/office/powerpoint/2010/main" val="175080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Pennsylvania’s Child Welfare Practice Model </a:t>
            </a:r>
            <a:r>
              <a:rPr lang="en-US" dirty="0" smtClean="0"/>
              <a:t>cites </a:t>
            </a:r>
            <a:r>
              <a:rPr lang="en-US" dirty="0"/>
              <a:t>and describes values and principles in seven areas, </a:t>
            </a:r>
            <a:r>
              <a:rPr lang="en-US" dirty="0" smtClean="0"/>
              <a:t>enumerating and </a:t>
            </a:r>
            <a:r>
              <a:rPr lang="en-US" dirty="0"/>
              <a:t>carrying into practice our belief in:</a:t>
            </a:r>
          </a:p>
          <a:p>
            <a:pPr marL="181230" indent="-181230">
              <a:buFont typeface="Arial" pitchFamily="34" charset="0"/>
              <a:buChar char="•"/>
            </a:pPr>
            <a:r>
              <a:rPr lang="en-US" dirty="0"/>
              <a:t>Children, Youth and Families,</a:t>
            </a:r>
          </a:p>
          <a:p>
            <a:pPr marL="181230" indent="-181230">
              <a:buFont typeface="Arial" pitchFamily="34" charset="0"/>
              <a:buChar char="•"/>
            </a:pPr>
            <a:r>
              <a:rPr lang="en-US" dirty="0"/>
              <a:t>Community,</a:t>
            </a:r>
          </a:p>
          <a:p>
            <a:pPr marL="181230" indent="-181230">
              <a:buFont typeface="Arial" pitchFamily="34" charset="0"/>
              <a:buChar char="•"/>
            </a:pPr>
            <a:r>
              <a:rPr lang="en-US" dirty="0"/>
              <a:t>Honesty,</a:t>
            </a:r>
          </a:p>
          <a:p>
            <a:pPr marL="181230" indent="-181230">
              <a:buFont typeface="Arial" pitchFamily="34" charset="0"/>
              <a:buChar char="•"/>
            </a:pPr>
            <a:r>
              <a:rPr lang="en-US" dirty="0"/>
              <a:t>Cultural awareness and responsiveness,</a:t>
            </a:r>
          </a:p>
          <a:p>
            <a:pPr marL="181230" indent="-181230">
              <a:buFont typeface="Arial" pitchFamily="34" charset="0"/>
              <a:buChar char="•"/>
            </a:pPr>
            <a:r>
              <a:rPr lang="en-US" dirty="0"/>
              <a:t>Respect, </a:t>
            </a:r>
          </a:p>
          <a:p>
            <a:pPr marL="181230" indent="-181230">
              <a:buFont typeface="Arial" pitchFamily="34" charset="0"/>
              <a:buChar char="•"/>
            </a:pPr>
            <a:r>
              <a:rPr lang="en-US" dirty="0"/>
              <a:t>Teaming, and</a:t>
            </a:r>
          </a:p>
          <a:p>
            <a:pPr marL="181230" indent="-181230">
              <a:buFont typeface="Arial" pitchFamily="34" charset="0"/>
              <a:buChar char="•"/>
            </a:pPr>
            <a:r>
              <a:rPr lang="en-US" dirty="0"/>
              <a:t>Organizational excellence. </a:t>
            </a:r>
          </a:p>
          <a:p>
            <a:pPr marL="181230" indent="-181230">
              <a:buFont typeface="Arial" pitchFamily="34" charset="0"/>
              <a:buChar char="•"/>
            </a:pPr>
            <a:endParaRPr lang="en-US" dirty="0"/>
          </a:p>
          <a:p>
            <a:pPr defTabSz="966559">
              <a:defRPr/>
            </a:pPr>
            <a:r>
              <a:rPr lang="en-US" baseline="0" dirty="0" smtClean="0"/>
              <a:t>Tech:</a:t>
            </a:r>
          </a:p>
          <a:p>
            <a:pPr defTabSz="966559">
              <a:defRPr/>
            </a:pPr>
            <a:r>
              <a:rPr lang="en-US" baseline="0" dirty="0" smtClean="0"/>
              <a:t>Photo from MSOffice Online clip art</a:t>
            </a:r>
          </a:p>
          <a:p>
            <a:r>
              <a:rPr lang="en-US" dirty="0" smtClean="0"/>
              <a:t>Alt.tag: handshake</a:t>
            </a:r>
            <a:endParaRPr lang="en-US" dirty="0"/>
          </a:p>
        </p:txBody>
      </p:sp>
      <p:sp>
        <p:nvSpPr>
          <p:cNvPr id="4" name="Slide Number Placeholder 3"/>
          <p:cNvSpPr>
            <a:spLocks noGrp="1"/>
          </p:cNvSpPr>
          <p:nvPr>
            <p:ph type="sldNum" sz="quarter" idx="10"/>
          </p:nvPr>
        </p:nvSpPr>
        <p:spPr/>
        <p:txBody>
          <a:bodyPr/>
          <a:lstStyle/>
          <a:p>
            <a:fld id="{11DCEB0A-980A-4FD3-9C58-7A216DA567AD}" type="slidenum">
              <a:rPr lang="en-US" smtClean="0"/>
              <a:pPr/>
              <a:t>12</a:t>
            </a:fld>
            <a:endParaRPr lang="en-US" dirty="0"/>
          </a:p>
        </p:txBody>
      </p:sp>
    </p:spTree>
    <p:extLst>
      <p:ext uri="{BB962C8B-B14F-4D97-AF65-F5344CB8AC3E}">
        <p14:creationId xmlns:p14="http://schemas.microsoft.com/office/powerpoint/2010/main" val="227329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Practice </a:t>
            </a:r>
            <a:r>
              <a:rPr lang="en-US" dirty="0" smtClean="0"/>
              <a:t>Model</a:t>
            </a:r>
            <a:r>
              <a:rPr lang="en-US" baseline="0" dirty="0" smtClean="0"/>
              <a:t> also describes six skills essential to achieving our desired outcomes:</a:t>
            </a:r>
          </a:p>
          <a:p>
            <a:pPr lvl="0"/>
            <a:endParaRPr lang="en-US" sz="1300" b="1" dirty="0">
              <a:latin typeface="+mn-lt"/>
              <a:ea typeface="+mn-ea"/>
            </a:endParaRPr>
          </a:p>
          <a:p>
            <a:pPr lvl="0"/>
            <a:r>
              <a:rPr lang="en-US" sz="1300" b="1" dirty="0">
                <a:latin typeface="+mn-lt"/>
                <a:ea typeface="+mn-ea"/>
              </a:rPr>
              <a:t>Engaging</a:t>
            </a:r>
            <a:r>
              <a:rPr lang="en-US" sz="1300" dirty="0">
                <a:latin typeface="+mn-lt"/>
                <a:ea typeface="+mn-ea"/>
              </a:rPr>
              <a:t>, or establishing and maintaining relationships;</a:t>
            </a:r>
          </a:p>
          <a:p>
            <a:pPr lvl="0"/>
            <a:r>
              <a:rPr lang="en-US" sz="1300" dirty="0">
                <a:latin typeface="+mn-lt"/>
                <a:ea typeface="+mn-ea"/>
              </a:rPr>
              <a:t> </a:t>
            </a:r>
          </a:p>
          <a:p>
            <a:pPr lvl="0"/>
            <a:r>
              <a:rPr lang="en-US" sz="1300" b="1" dirty="0">
                <a:latin typeface="+mn-lt"/>
                <a:ea typeface="+mn-ea"/>
              </a:rPr>
              <a:t>Teaming</a:t>
            </a:r>
            <a:r>
              <a:rPr lang="en-US" sz="1300" dirty="0">
                <a:latin typeface="+mn-lt"/>
                <a:ea typeface="+mn-ea"/>
              </a:rPr>
              <a:t>, or collaborating with others, including the family, in a unified effort throughout all phases of the change process;</a:t>
            </a:r>
          </a:p>
          <a:p>
            <a:pPr lvl="0"/>
            <a:endParaRPr lang="en-US" sz="1300" dirty="0">
              <a:latin typeface="+mn-lt"/>
              <a:ea typeface="+mn-ea"/>
            </a:endParaRPr>
          </a:p>
          <a:p>
            <a:pPr lvl="0"/>
            <a:r>
              <a:rPr lang="en-US" sz="1300" b="1" dirty="0">
                <a:latin typeface="+mn-lt"/>
                <a:ea typeface="+mn-ea"/>
              </a:rPr>
              <a:t>Assessing and Understanding</a:t>
            </a:r>
            <a:r>
              <a:rPr lang="en-US" sz="1300" dirty="0">
                <a:latin typeface="+mn-lt"/>
                <a:ea typeface="+mn-ea"/>
              </a:rPr>
              <a:t>, or gathering and sharing information to fully inform the team, and using that information to keep the team’s understanding current and comprehensive;</a:t>
            </a:r>
          </a:p>
          <a:p>
            <a:pPr lvl="0"/>
            <a:endParaRPr lang="en-US" sz="1300" dirty="0">
              <a:latin typeface="+mn-lt"/>
              <a:ea typeface="+mn-ea"/>
            </a:endParaRPr>
          </a:p>
          <a:p>
            <a:pPr lvl="0"/>
            <a:r>
              <a:rPr lang="en-US" sz="1300" b="1" dirty="0">
                <a:latin typeface="+mn-lt"/>
                <a:ea typeface="+mn-ea"/>
              </a:rPr>
              <a:t>Planning</a:t>
            </a:r>
            <a:r>
              <a:rPr lang="en-US" sz="1300" dirty="0">
                <a:latin typeface="+mn-lt"/>
                <a:ea typeface="+mn-ea"/>
              </a:rPr>
              <a:t>, or developing strategies and supports to achieve goals;</a:t>
            </a:r>
          </a:p>
          <a:p>
            <a:pPr lvl="0"/>
            <a:endParaRPr lang="en-US" sz="1300" dirty="0">
              <a:latin typeface="+mn-lt"/>
              <a:ea typeface="+mn-ea"/>
            </a:endParaRPr>
          </a:p>
          <a:p>
            <a:pPr lvl="0"/>
            <a:r>
              <a:rPr lang="en-US" sz="1300" b="1" dirty="0">
                <a:latin typeface="+mn-lt"/>
                <a:ea typeface="+mn-ea"/>
              </a:rPr>
              <a:t>Implementing</a:t>
            </a:r>
            <a:r>
              <a:rPr lang="en-US" sz="1300" dirty="0">
                <a:latin typeface="+mn-lt"/>
                <a:ea typeface="+mn-ea"/>
              </a:rPr>
              <a:t>, or actively performing roles to produce sustainable results; and</a:t>
            </a:r>
          </a:p>
          <a:p>
            <a:pPr lvl="0"/>
            <a:r>
              <a:rPr lang="en-US" sz="1300" dirty="0">
                <a:latin typeface="+mn-lt"/>
                <a:ea typeface="+mn-ea"/>
              </a:rPr>
              <a:t> </a:t>
            </a:r>
          </a:p>
          <a:p>
            <a:pPr lvl="0"/>
            <a:r>
              <a:rPr lang="en-US" sz="1300" b="1" dirty="0">
                <a:latin typeface="+mn-lt"/>
                <a:ea typeface="+mn-ea"/>
              </a:rPr>
              <a:t>Monitoring and Adjusting</a:t>
            </a:r>
            <a:r>
              <a:rPr lang="en-US" sz="1300" dirty="0">
                <a:latin typeface="+mn-lt"/>
                <a:ea typeface="+mn-ea"/>
              </a:rPr>
              <a:t>, or continuously evaluating effectiveness and modifying  until goals are achieved</a:t>
            </a:r>
          </a:p>
          <a:p>
            <a:endParaRPr lang="en-US" baseline="0" dirty="0" smtClean="0"/>
          </a:p>
          <a:p>
            <a:endParaRPr lang="en-US" dirty="0"/>
          </a:p>
          <a:p>
            <a:pPr defTabSz="966559">
              <a:defRPr/>
            </a:pPr>
            <a:r>
              <a:rPr lang="en-US" baseline="0" dirty="0" smtClean="0"/>
              <a:t>Tech:</a:t>
            </a:r>
          </a:p>
          <a:p>
            <a:pPr defTabSz="966559">
              <a:defRPr/>
            </a:pPr>
            <a:r>
              <a:rPr lang="en-US" baseline="0" dirty="0" smtClean="0"/>
              <a:t>Photo from MSOffice Online clip art</a:t>
            </a:r>
          </a:p>
          <a:p>
            <a:pPr defTabSz="966559">
              <a:defRPr/>
            </a:pPr>
            <a:r>
              <a:rPr lang="en-US" baseline="0" dirty="0" smtClean="0"/>
              <a:t>Alt.tag: team members talking together</a:t>
            </a:r>
          </a:p>
          <a:p>
            <a:endParaRPr lang="en-US" dirty="0"/>
          </a:p>
        </p:txBody>
      </p:sp>
      <p:sp>
        <p:nvSpPr>
          <p:cNvPr id="4" name="Slide Number Placeholder 3"/>
          <p:cNvSpPr>
            <a:spLocks noGrp="1"/>
          </p:cNvSpPr>
          <p:nvPr>
            <p:ph type="sldNum" sz="quarter" idx="10"/>
          </p:nvPr>
        </p:nvSpPr>
        <p:spPr/>
        <p:txBody>
          <a:bodyPr/>
          <a:lstStyle/>
          <a:p>
            <a:fld id="{11DCEB0A-980A-4FD3-9C58-7A216DA567AD}" type="slidenum">
              <a:rPr lang="en-US" smtClean="0"/>
              <a:pPr/>
              <a:t>13</a:t>
            </a:fld>
            <a:endParaRPr lang="en-US" dirty="0"/>
          </a:p>
        </p:txBody>
      </p:sp>
    </p:spTree>
    <p:extLst>
      <p:ext uri="{BB962C8B-B14F-4D97-AF65-F5344CB8AC3E}">
        <p14:creationId xmlns:p14="http://schemas.microsoft.com/office/powerpoint/2010/main" val="227329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lgn="l">
              <a:defRPr/>
            </a:pPr>
            <a:r>
              <a:rPr lang="en-US" smtClean="0"/>
              <a:t>The Pennsylvania Child Welfare Training Program</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3000" b="1">
                <a:solidFill>
                  <a:schemeClr val="bg1"/>
                </a:solidFill>
              </a:defRPr>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altLang="en-US" dirty="0" smtClean="0"/>
              <a:t>700: Supporting Supervisors in Using Critical Thinking Skills</a:t>
            </a:r>
          </a:p>
          <a:p>
            <a:pPr lvl="0"/>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a:latin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pic>
        <p:nvPicPr>
          <p:cNvPr id="8" name="Picture 7" descr="mecha_sm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228600" indent="-228600">
              <a:buNone/>
              <a:defRPr sz="3000" b="1">
                <a:solidFill>
                  <a:schemeClr val="tx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39"/>
            <a:ext cx="8543365" cy="37203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
        <p:nvSpPr>
          <p:cNvPr id="5" name="Text Placeholder 15"/>
          <p:cNvSpPr>
            <a:spLocks noGrp="1"/>
          </p:cNvSpPr>
          <p:nvPr>
            <p:ph type="body" sz="quarter" idx="12" hasCustomPrompt="1"/>
          </p:nvPr>
        </p:nvSpPr>
        <p:spPr>
          <a:xfrm>
            <a:off x="304800" y="2716306"/>
            <a:ext cx="3352800" cy="92784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dirty="0" smtClean="0"/>
              <a:t>Name of Presenter</a:t>
            </a:r>
            <a:endParaRPr lang="en-US" dirty="0"/>
          </a:p>
        </p:txBody>
      </p:sp>
      <p:sp>
        <p:nvSpPr>
          <p:cNvPr id="18" name="Date Placeholder 8"/>
          <p:cNvSpPr>
            <a:spLocks noGrp="1"/>
          </p:cNvSpPr>
          <p:nvPr>
            <p:ph type="dt" sz="half" idx="2"/>
          </p:nvPr>
        </p:nvSpPr>
        <p:spPr>
          <a:xfrm>
            <a:off x="304800" y="6437010"/>
            <a:ext cx="3325906" cy="365125"/>
          </a:xfrm>
          <a:prstGeom prst="rect">
            <a:avLst/>
          </a:prstGeom>
        </p:spPr>
        <p:txBody>
          <a:bodyPr vert="horz" lIns="91440" tIns="45720" rIns="91440" bIns="45720" rtlCol="0" anchor="ctr"/>
          <a:lstStyle>
            <a:lvl1pPr algn="l">
              <a:defRPr sz="1200" b="1">
                <a:solidFill>
                  <a:schemeClr val="bg1"/>
                </a:solidFill>
                <a:latin typeface="+mn-lt"/>
              </a:defRPr>
            </a:lvl1pPr>
          </a:lstStyle>
          <a:p>
            <a:fld id="{C9BBA4C9-A133-4504-A51E-FDE0C42DAF17}" type="datetime2">
              <a:rPr lang="en-US" smtClean="0"/>
              <a:pPr/>
              <a:t>Wednesday, May 18, 2016</a:t>
            </a:fld>
            <a:endParaRPr lang="en-US" dirty="0"/>
          </a:p>
        </p:txBody>
      </p:sp>
    </p:spTree>
    <p:extLst>
      <p:ext uri="{BB962C8B-B14F-4D97-AF65-F5344CB8AC3E}">
        <p14:creationId xmlns:p14="http://schemas.microsoft.com/office/powerpoint/2010/main" val="4052261288"/>
      </p:ext>
    </p:extLst>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7482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104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pPr>
                <a:defRPr/>
              </a:pPr>
              <a:t>‹#›</a:t>
            </a:fld>
            <a:endParaRPr lang="en-US" sz="1400">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5"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userDrawn="1"/>
        </p:nvSpPr>
        <p:spPr>
          <a:xfrm>
            <a:off x="4124325" y="6343650"/>
            <a:ext cx="4989513" cy="246221"/>
          </a:xfrm>
          <a:prstGeom prst="rect">
            <a:avLst/>
          </a:prstGeom>
          <a:solidFill>
            <a:srgbClr val="91A3BB"/>
          </a:solidFill>
          <a:ln>
            <a:solidFill>
              <a:schemeClr val="tx1"/>
            </a:solidFill>
          </a:ln>
        </p:spPr>
        <p:txBody>
          <a:bodyPr>
            <a:spAutoFit/>
          </a:bodyPr>
          <a:lstStyle/>
          <a:p>
            <a:pPr algn="r">
              <a:defRPr/>
            </a:pPr>
            <a:r>
              <a:rPr lang="en-US" sz="1000" dirty="0" smtClean="0">
                <a:latin typeface="+mn-lt"/>
              </a:rPr>
              <a:t>102:</a:t>
            </a:r>
            <a:r>
              <a:rPr lang="en-US" sz="1000" baseline="0" dirty="0" smtClean="0">
                <a:latin typeface="+mn-lt"/>
              </a:rPr>
              <a:t> Supporting Families in Using Critical Thinking  Skills</a:t>
            </a:r>
            <a:endParaRPr lang="en-US" sz="1000" dirty="0">
              <a:latin typeface="+mn-lt"/>
            </a:endParaRP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a:t>
              </a:r>
              <a:r>
                <a:rPr lang="en-US" sz="1000" dirty="0" smtClean="0">
                  <a:latin typeface="Georgia" pitchFamily="18" charset="0"/>
                  <a:ea typeface="ＭＳ Ｐゴシック" pitchFamily="16" charset="-128"/>
                  <a:cs typeface="+mn-cs"/>
                </a:rPr>
                <a:t>Resource</a:t>
              </a:r>
              <a:r>
                <a:rPr lang="en-US" sz="1000" baseline="0" dirty="0" smtClean="0">
                  <a:latin typeface="Georgia" pitchFamily="18" charset="0"/>
                  <a:ea typeface="ＭＳ Ｐゴシック" pitchFamily="16" charset="-128"/>
                  <a:cs typeface="+mn-cs"/>
                </a:rPr>
                <a:t> Center</a:t>
              </a:r>
              <a:endParaRPr lang="en-US" sz="1000" dirty="0">
                <a:latin typeface="Georgia" pitchFamily="18" charset="0"/>
                <a:ea typeface="ＭＳ Ｐゴシック" pitchFamily="16" charset="-128"/>
                <a:cs typeface="+mn-cs"/>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43" r:id="rId1"/>
    <p:sldLayoutId id="2147483835" r:id="rId2"/>
    <p:sldLayoutId id="2147483846" r:id="rId3"/>
    <p:sldLayoutId id="2147483845" r:id="rId4"/>
    <p:sldLayoutId id="2147483837" r:id="rId5"/>
    <p:sldLayoutId id="2147483847" r:id="rId6"/>
    <p:sldLayoutId id="2147483838" r:id="rId7"/>
    <p:sldLayoutId id="2147483839" r:id="rId8"/>
    <p:sldLayoutId id="2147483848" r:id="rId9"/>
    <p:sldLayoutId id="2147483840" r:id="rId10"/>
    <p:sldLayoutId id="2147483841" r:id="rId11"/>
    <p:sldLayoutId id="2147483842" r:id="rId12"/>
    <p:sldLayoutId id="2147483849" r:id="rId13"/>
  </p:sldLayoutIdLst>
  <p:timing>
    <p:tnLst>
      <p:par>
        <p:cTn id="1" dur="indefinite" restart="never" nodeType="tmRoot"/>
      </p:par>
    </p:tnLst>
  </p:timing>
  <p:hf hd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415159" y="2822028"/>
            <a:ext cx="8534400" cy="3883571"/>
          </a:xfrm>
        </p:spPr>
        <p:txBody>
          <a:bodyPr/>
          <a:lstStyle/>
          <a:p>
            <a:pPr marL="0" indent="0" algn="ctr"/>
            <a:r>
              <a:rPr lang="en-US" altLang="en-US" sz="3600" dirty="0" smtClean="0"/>
              <a:t>102: </a:t>
            </a:r>
            <a:r>
              <a:rPr lang="en-US" altLang="en-US" sz="3600" dirty="0"/>
              <a:t>Supporting </a:t>
            </a:r>
            <a:r>
              <a:rPr lang="en-US" altLang="en-US" sz="3600" dirty="0" smtClean="0"/>
              <a:t>Families </a:t>
            </a:r>
            <a:r>
              <a:rPr lang="en-US" altLang="en-US" sz="3600" dirty="0"/>
              <a:t>in Using Critical Thinking Skills</a:t>
            </a:r>
          </a:p>
          <a:p>
            <a:pPr marL="0" indent="0" algn="ctr"/>
            <a:endParaRPr lang="en-US" sz="3600" i="1" dirty="0" smtClean="0">
              <a:latin typeface="Georgia" pitchFamily="18" charset="0"/>
            </a:endParaRPr>
          </a:p>
          <a:p>
            <a:pPr marL="0" indent="0" algn="ctr"/>
            <a:endParaRPr lang="en-US" sz="3600" i="1" dirty="0" smtClean="0">
              <a:latin typeface="Georgia" pitchFamily="18" charset="0"/>
            </a:endParaRPr>
          </a:p>
          <a:p>
            <a:pPr marL="0" indent="0" algn="ctr"/>
            <a:endParaRPr lang="en-US" sz="3600" i="1" dirty="0">
              <a:latin typeface="Georgia" pitchFamily="18" charset="0"/>
            </a:endParaRPr>
          </a:p>
          <a:p>
            <a:pPr marL="0" indent="0" algn="ctr"/>
            <a:endParaRPr lang="en-US" sz="3600" i="1" dirty="0" smtClean="0">
              <a:latin typeface="Georgia" pitchFamily="18" charset="0"/>
            </a:endParaRPr>
          </a:p>
          <a:p>
            <a:pPr marL="0" indent="0" algn="r"/>
            <a:r>
              <a:rPr lang="en-US" sz="1000" i="1" dirty="0" smtClean="0">
                <a:latin typeface="Georgia" pitchFamily="18" charset="0"/>
              </a:rPr>
              <a:t>5-16</a:t>
            </a:r>
            <a:endParaRPr lang="en-US" sz="1000" i="1" dirty="0">
              <a:latin typeface="Georgia" pitchFamily="18" charset="0"/>
            </a:endParaRPr>
          </a:p>
        </p:txBody>
      </p:sp>
    </p:spTree>
    <p:extLst>
      <p:ext uri="{BB962C8B-B14F-4D97-AF65-F5344CB8AC3E}">
        <p14:creationId xmlns:p14="http://schemas.microsoft.com/office/powerpoint/2010/main" val="3688230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8" y="930442"/>
            <a:ext cx="8935452" cy="545432"/>
          </a:xfrm>
        </p:spPr>
        <p:txBody>
          <a:bodyPr/>
          <a:lstStyle/>
          <a:p>
            <a:pPr lvl="0"/>
            <a:r>
              <a:rPr lang="en-US" sz="2400" dirty="0" smtClean="0"/>
              <a:t>Activity: Why </a:t>
            </a:r>
            <a:r>
              <a:rPr lang="en-US" sz="2400" dirty="0"/>
              <a:t>Should We Care About Critical Thinking?</a:t>
            </a:r>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6167998"/>
              </p:ext>
            </p:extLst>
          </p:nvPr>
        </p:nvGraphicFramePr>
        <p:xfrm>
          <a:off x="448236" y="1443788"/>
          <a:ext cx="8184775" cy="4678389"/>
        </p:xfrm>
        <a:graphic>
          <a:graphicData uri="http://schemas.openxmlformats.org/drawingml/2006/table">
            <a:tbl>
              <a:tblPr firstRow="1" firstCol="1" bandRow="1">
                <a:tableStyleId>{5C22544A-7EE6-4342-B048-85BDC9FD1C3A}</a:tableStyleId>
              </a:tblPr>
              <a:tblGrid>
                <a:gridCol w="1873623"/>
                <a:gridCol w="3065929"/>
                <a:gridCol w="3245223"/>
              </a:tblGrid>
              <a:tr h="794733">
                <a:tc>
                  <a:txBody>
                    <a:bodyPr/>
                    <a:lstStyle/>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smtClean="0">
                          <a:solidFill>
                            <a:schemeClr val="tx1"/>
                          </a:solidFill>
                          <a:effectLst/>
                        </a:rPr>
                        <a:t>Biological </a:t>
                      </a:r>
                      <a:r>
                        <a:rPr lang="en-US" sz="2000" dirty="0">
                          <a:solidFill>
                            <a:schemeClr val="tx1"/>
                          </a:solidFill>
                          <a:effectLst/>
                        </a:rPr>
                        <a:t>Parent</a:t>
                      </a:r>
                      <a:endParaRPr lang="en-US" sz="20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chemeClr val="tx1"/>
                          </a:solidFill>
                          <a:effectLst/>
                        </a:rPr>
                        <a:t>Resource Parent </a:t>
                      </a:r>
                      <a:endParaRPr lang="en-US" sz="2000" dirty="0">
                        <a:solidFill>
                          <a:schemeClr val="tx1"/>
                        </a:solidFill>
                        <a:effectLst/>
                        <a:latin typeface="Times New Roman"/>
                        <a:ea typeface="Times New Roman"/>
                      </a:endParaRPr>
                    </a:p>
                  </a:txBody>
                  <a:tcPr marL="68580" marR="68580" marT="0" marB="0"/>
                </a:tc>
              </a:tr>
              <a:tr h="1220357">
                <a:tc>
                  <a:txBody>
                    <a:bodyPr/>
                    <a:lstStyle/>
                    <a:p>
                      <a:pPr marL="0" marR="0">
                        <a:spcBef>
                          <a:spcPts val="0"/>
                        </a:spcBef>
                        <a:spcAft>
                          <a:spcPts val="0"/>
                        </a:spcAft>
                      </a:pPr>
                      <a:r>
                        <a:rPr lang="en-US" sz="2000" dirty="0">
                          <a:solidFill>
                            <a:schemeClr val="tx1"/>
                          </a:solidFill>
                          <a:effectLst/>
                        </a:rPr>
                        <a:t>Safety</a:t>
                      </a:r>
                      <a:endParaRPr lang="en-US" sz="20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endParaRPr lang="en-US" sz="1200" dirty="0">
                        <a:solidFill>
                          <a:schemeClr val="tx1"/>
                        </a:solidFill>
                        <a:effectLst/>
                        <a:latin typeface="Times New Roman"/>
                        <a:ea typeface="Times New Roman"/>
                      </a:endParaRPr>
                    </a:p>
                  </a:txBody>
                  <a:tcPr marL="68580" marR="68580" marT="0" marB="0">
                    <a:solidFill>
                      <a:schemeClr val="bg1">
                        <a:lumMod val="85000"/>
                      </a:schemeClr>
                    </a:solidFill>
                  </a:tcPr>
                </a:tc>
                <a:tc>
                  <a:txBody>
                    <a:bodyPr/>
                    <a:lstStyle/>
                    <a:p>
                      <a:pPr marL="0" marR="0">
                        <a:spcBef>
                          <a:spcPts val="0"/>
                        </a:spcBef>
                        <a:spcAft>
                          <a:spcPts val="0"/>
                        </a:spcAft>
                      </a:pPr>
                      <a:endParaRPr lang="en-US" sz="1200" dirty="0">
                        <a:solidFill>
                          <a:schemeClr val="tx1"/>
                        </a:solidFill>
                        <a:effectLst/>
                        <a:latin typeface="Times New Roman"/>
                        <a:ea typeface="Times New Roman"/>
                      </a:endParaRPr>
                    </a:p>
                  </a:txBody>
                  <a:tcPr marL="68580" marR="68580" marT="0" marB="0">
                    <a:solidFill>
                      <a:schemeClr val="bg1">
                        <a:lumMod val="85000"/>
                      </a:schemeClr>
                    </a:solidFill>
                  </a:tcPr>
                </a:tc>
              </a:tr>
              <a:tr h="1212325">
                <a:tc>
                  <a:txBody>
                    <a:bodyPr/>
                    <a:lstStyle/>
                    <a:p>
                      <a:pPr marL="0" marR="0">
                        <a:spcBef>
                          <a:spcPts val="0"/>
                        </a:spcBef>
                        <a:spcAft>
                          <a:spcPts val="0"/>
                        </a:spcAft>
                      </a:pPr>
                      <a:r>
                        <a:rPr lang="en-US" sz="2000" dirty="0">
                          <a:solidFill>
                            <a:schemeClr val="tx1"/>
                          </a:solidFill>
                          <a:effectLst/>
                        </a:rPr>
                        <a:t>Permanency</a:t>
                      </a:r>
                      <a:endParaRPr lang="en-US" sz="20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endParaRPr lang="en-US" sz="1200" dirty="0">
                        <a:solidFill>
                          <a:schemeClr val="tx1"/>
                        </a:solidFill>
                        <a:effectLst/>
                        <a:latin typeface="Times New Roman"/>
                        <a:ea typeface="Times New Roman"/>
                      </a:endParaRPr>
                    </a:p>
                  </a:txBody>
                  <a:tcPr marL="68580" marR="68580" marT="0" marB="0">
                    <a:solidFill>
                      <a:schemeClr val="bg1">
                        <a:lumMod val="85000"/>
                      </a:schemeClr>
                    </a:solidFill>
                  </a:tcPr>
                </a:tc>
                <a:tc>
                  <a:txBody>
                    <a:bodyPr/>
                    <a:lstStyle/>
                    <a:p>
                      <a:pPr marL="0" marR="0">
                        <a:spcBef>
                          <a:spcPts val="0"/>
                        </a:spcBef>
                        <a:spcAft>
                          <a:spcPts val="0"/>
                        </a:spcAft>
                      </a:pPr>
                      <a:endParaRPr lang="en-US" sz="1200" dirty="0">
                        <a:solidFill>
                          <a:schemeClr val="tx1"/>
                        </a:solidFill>
                        <a:effectLst/>
                        <a:latin typeface="Times New Roman"/>
                        <a:ea typeface="Times New Roman"/>
                      </a:endParaRPr>
                    </a:p>
                  </a:txBody>
                  <a:tcPr marL="68580" marR="68580" marT="0" marB="0">
                    <a:solidFill>
                      <a:schemeClr val="bg1">
                        <a:lumMod val="85000"/>
                      </a:schemeClr>
                    </a:solidFill>
                  </a:tcPr>
                </a:tc>
              </a:tr>
              <a:tr h="1450974">
                <a:tc>
                  <a:txBody>
                    <a:bodyPr/>
                    <a:lstStyle/>
                    <a:p>
                      <a:pPr marL="0" marR="0">
                        <a:spcBef>
                          <a:spcPts val="0"/>
                        </a:spcBef>
                        <a:spcAft>
                          <a:spcPts val="0"/>
                        </a:spcAft>
                      </a:pPr>
                      <a:r>
                        <a:rPr lang="en-US" sz="2000" dirty="0">
                          <a:solidFill>
                            <a:schemeClr val="tx1"/>
                          </a:solidFill>
                          <a:effectLst/>
                        </a:rPr>
                        <a:t>Well-</a:t>
                      </a:r>
                    </a:p>
                    <a:p>
                      <a:pPr marL="0" marR="0">
                        <a:spcBef>
                          <a:spcPts val="0"/>
                        </a:spcBef>
                        <a:spcAft>
                          <a:spcPts val="0"/>
                        </a:spcAft>
                      </a:pPr>
                      <a:r>
                        <a:rPr lang="en-US" sz="2000" dirty="0">
                          <a:solidFill>
                            <a:schemeClr val="tx1"/>
                          </a:solidFill>
                          <a:effectLst/>
                        </a:rPr>
                        <a:t>being</a:t>
                      </a:r>
                      <a:endParaRPr lang="en-US" sz="20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endParaRPr lang="en-US" sz="1200" dirty="0">
                        <a:solidFill>
                          <a:schemeClr val="tx1"/>
                        </a:solidFill>
                        <a:effectLst/>
                        <a:latin typeface="Times New Roman"/>
                        <a:ea typeface="Times New Roman"/>
                      </a:endParaRPr>
                    </a:p>
                  </a:txBody>
                  <a:tcPr marL="68580" marR="68580" marT="0" marB="0">
                    <a:solidFill>
                      <a:schemeClr val="bg1">
                        <a:lumMod val="85000"/>
                      </a:schemeClr>
                    </a:solidFill>
                  </a:tcPr>
                </a:tc>
                <a:tc>
                  <a:txBody>
                    <a:bodyPr/>
                    <a:lstStyle/>
                    <a:p>
                      <a:pPr marL="0" marR="0">
                        <a:spcBef>
                          <a:spcPts val="0"/>
                        </a:spcBef>
                        <a:spcAft>
                          <a:spcPts val="0"/>
                        </a:spcAft>
                      </a:pPr>
                      <a:endParaRPr lang="en-US" sz="1200" dirty="0">
                        <a:solidFill>
                          <a:schemeClr val="tx1"/>
                        </a:solidFill>
                        <a:effectLst/>
                        <a:latin typeface="Times New Roman"/>
                        <a:ea typeface="Times New Roman"/>
                      </a:endParaRPr>
                    </a:p>
                  </a:txBody>
                  <a:tcPr marL="68580" marR="68580" marT="0" marB="0">
                    <a:solidFill>
                      <a:schemeClr val="bg1">
                        <a:lumMod val="85000"/>
                      </a:schemeClr>
                    </a:solidFill>
                  </a:tcPr>
                </a:tc>
              </a:tr>
            </a:tbl>
          </a:graphicData>
        </a:graphic>
      </p:graphicFrame>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10</a:t>
            </a:fld>
            <a:endParaRPr lang="en-US" dirty="0">
              <a:latin typeface="Arial" charset="0"/>
            </a:endParaRPr>
          </a:p>
        </p:txBody>
      </p:sp>
    </p:spTree>
    <p:extLst>
      <p:ext uri="{BB962C8B-B14F-4D97-AF65-F5344CB8AC3E}">
        <p14:creationId xmlns:p14="http://schemas.microsoft.com/office/powerpoint/2010/main" val="146115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1"/>
          <p:cNvSpPr>
            <a:spLocks noGrp="1"/>
          </p:cNvSpPr>
          <p:nvPr>
            <p:ph idx="1"/>
          </p:nvPr>
        </p:nvSpPr>
        <p:spPr>
          <a:xfrm>
            <a:off x="469900" y="1438275"/>
            <a:ext cx="8248650" cy="4733925"/>
          </a:xfrm>
        </p:spPr>
        <p:txBody>
          <a:bodyPr/>
          <a:lstStyle/>
          <a:p>
            <a:pPr>
              <a:spcAft>
                <a:spcPts val="1200"/>
              </a:spcAft>
              <a:defRPr/>
            </a:pPr>
            <a:r>
              <a:rPr lang="en-US" dirty="0"/>
              <a:t>Provide a clear focus on the question or </a:t>
            </a:r>
            <a:r>
              <a:rPr lang="en-US" dirty="0" smtClean="0"/>
              <a:t>problem</a:t>
            </a:r>
            <a:endParaRPr lang="en-US" dirty="0"/>
          </a:p>
          <a:p>
            <a:pPr>
              <a:spcAft>
                <a:spcPts val="1200"/>
              </a:spcAft>
              <a:defRPr/>
            </a:pPr>
            <a:r>
              <a:rPr lang="en-US" dirty="0" smtClean="0"/>
              <a:t>Increase </a:t>
            </a:r>
            <a:r>
              <a:rPr lang="en-US" dirty="0"/>
              <a:t>self-awareness and the recognition of cognitive </a:t>
            </a:r>
            <a:r>
              <a:rPr lang="en-US" dirty="0" smtClean="0"/>
              <a:t>biases</a:t>
            </a:r>
            <a:endParaRPr lang="en-US" dirty="0"/>
          </a:p>
          <a:p>
            <a:pPr>
              <a:spcAft>
                <a:spcPts val="1200"/>
              </a:spcAft>
              <a:defRPr/>
            </a:pPr>
            <a:r>
              <a:rPr lang="en-US" dirty="0"/>
              <a:t>Judge the credibility of sources of </a:t>
            </a:r>
            <a:r>
              <a:rPr lang="en-US" dirty="0" smtClean="0"/>
              <a:t>information</a:t>
            </a:r>
          </a:p>
          <a:p>
            <a:pPr>
              <a:spcAft>
                <a:spcPts val="1200"/>
              </a:spcAft>
              <a:defRPr/>
            </a:pPr>
            <a:r>
              <a:rPr lang="en-US" dirty="0" smtClean="0"/>
              <a:t>Analyze and evaluate information</a:t>
            </a:r>
            <a:endParaRPr lang="en-US" dirty="0"/>
          </a:p>
          <a:p>
            <a:pPr>
              <a:spcAft>
                <a:spcPts val="1200"/>
              </a:spcAft>
              <a:defRPr/>
            </a:pPr>
            <a:r>
              <a:rPr lang="en-US" dirty="0"/>
              <a:t>Formulate well-reasoned conclusions and </a:t>
            </a:r>
            <a:r>
              <a:rPr lang="en-US" dirty="0" smtClean="0"/>
              <a:t>decisions</a:t>
            </a:r>
            <a:endParaRPr lang="en-US" dirty="0"/>
          </a:p>
          <a:p>
            <a:pPr>
              <a:spcAft>
                <a:spcPts val="1200"/>
              </a:spcAft>
              <a:defRPr/>
            </a:pPr>
            <a:r>
              <a:rPr lang="en-US" dirty="0"/>
              <a:t>Communicate clearly and </a:t>
            </a:r>
            <a:r>
              <a:rPr lang="en-US" dirty="0" smtClean="0"/>
              <a:t>thoughtfully</a:t>
            </a:r>
            <a:endParaRPr lang="en-US" dirty="0"/>
          </a:p>
          <a:p>
            <a:pPr marL="0" indent="0">
              <a:buFontTx/>
              <a:buNone/>
              <a:defRPr/>
            </a:pPr>
            <a:r>
              <a:rPr lang="en-US" sz="1800" dirty="0" smtClean="0"/>
              <a:t>(University of Pittsburgh, 2011)</a:t>
            </a:r>
            <a:endParaRPr lang="en-US" sz="1800" dirty="0"/>
          </a:p>
          <a:p>
            <a:pPr marL="0" indent="0" eaLnBrk="1" hangingPunct="1">
              <a:buFontTx/>
              <a:buNone/>
              <a:defRPr/>
            </a:pPr>
            <a:endParaRPr lang="en-US" dirty="0" smtClean="0"/>
          </a:p>
        </p:txBody>
      </p:sp>
      <p:sp>
        <p:nvSpPr>
          <p:cNvPr id="18435" name="Title 2"/>
          <p:cNvSpPr>
            <a:spLocks noGrp="1"/>
          </p:cNvSpPr>
          <p:nvPr>
            <p:ph type="title"/>
          </p:nvPr>
        </p:nvSpPr>
        <p:spPr>
          <a:xfrm>
            <a:off x="469900" y="793750"/>
            <a:ext cx="8229600" cy="590550"/>
          </a:xfrm>
        </p:spPr>
        <p:txBody>
          <a:bodyPr/>
          <a:lstStyle/>
          <a:p>
            <a:pPr algn="ctr" eaLnBrk="1" hangingPunct="1"/>
            <a:r>
              <a:rPr lang="en-US" altLang="en-US" sz="2400" smtClean="0"/>
              <a:t>Tasks of Critical Thinkers</a:t>
            </a:r>
          </a:p>
        </p:txBody>
      </p:sp>
      <p:sp>
        <p:nvSpPr>
          <p:cNvPr id="6" name="Slide Number Placeholder 5"/>
          <p:cNvSpPr>
            <a:spLocks noGrp="1"/>
          </p:cNvSpPr>
          <p:nvPr>
            <p:ph type="sldNum" sz="quarter" idx="4294967295"/>
          </p:nvPr>
        </p:nvSpPr>
        <p:spPr>
          <a:xfrm>
            <a:off x="7392988" y="6616700"/>
            <a:ext cx="1751012" cy="241300"/>
          </a:xfrm>
          <a:prstGeom prst="rect">
            <a:avLst/>
          </a:prstGeom>
        </p:spPr>
        <p:txBody>
          <a:bodyPr/>
          <a:lstStyle/>
          <a:p>
            <a:pPr>
              <a:defRPr/>
            </a:pPr>
            <a:fld id="{8622299A-A302-484A-BCFA-154E4A217A0C}" type="slidenum">
              <a:rPr lang="en-US" smtClean="0"/>
              <a:pPr>
                <a:defRPr/>
              </a:pPr>
              <a:t>11</a:t>
            </a:fld>
            <a:endParaRPr lang="en-US" dirty="0">
              <a:latin typeface="Arial" charset="0"/>
            </a:endParaRPr>
          </a:p>
        </p:txBody>
      </p:sp>
    </p:spTree>
    <p:extLst>
      <p:ext uri="{BB962C8B-B14F-4D97-AF65-F5344CB8AC3E}">
        <p14:creationId xmlns:p14="http://schemas.microsoft.com/office/powerpoint/2010/main" val="2140517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4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649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649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64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8139"/>
            <a:ext cx="8229600" cy="1470991"/>
          </a:xfrm>
          <a:noFill/>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n-US" sz="3600" dirty="0">
                <a:solidFill>
                  <a:srgbClr val="948151"/>
                </a:solidFill>
              </a:rPr>
              <a:t>Pennsylvania’s </a:t>
            </a:r>
            <a:r>
              <a:rPr lang="en-US" sz="3600" dirty="0" smtClean="0">
                <a:solidFill>
                  <a:srgbClr val="948151"/>
                </a:solidFill>
              </a:rPr>
              <a:t/>
            </a:r>
            <a:br>
              <a:rPr lang="en-US" sz="3600" dirty="0" smtClean="0">
                <a:solidFill>
                  <a:srgbClr val="948151"/>
                </a:solidFill>
              </a:rPr>
            </a:br>
            <a:r>
              <a:rPr lang="en-US" sz="3600" dirty="0" smtClean="0">
                <a:solidFill>
                  <a:srgbClr val="948151"/>
                </a:solidFill>
              </a:rPr>
              <a:t>Child </a:t>
            </a:r>
            <a:r>
              <a:rPr lang="en-US" sz="3600" dirty="0">
                <a:solidFill>
                  <a:srgbClr val="948151"/>
                </a:solidFill>
              </a:rPr>
              <a:t>Welfare Practice Model : </a:t>
            </a:r>
            <a:r>
              <a:rPr lang="en-US" sz="3600" dirty="0" smtClean="0">
                <a:solidFill>
                  <a:srgbClr val="948151"/>
                </a:solidFill>
              </a:rPr>
              <a:t/>
            </a:r>
            <a:br>
              <a:rPr lang="en-US" sz="3600" dirty="0" smtClean="0">
                <a:solidFill>
                  <a:srgbClr val="948151"/>
                </a:solidFill>
              </a:rPr>
            </a:br>
            <a:r>
              <a:rPr lang="en-US" sz="3600" dirty="0" smtClean="0">
                <a:solidFill>
                  <a:srgbClr val="948151"/>
                </a:solidFill>
              </a:rPr>
              <a:t>Values and Principles</a:t>
            </a:r>
            <a:endParaRPr lang="en-US" sz="3600" dirty="0">
              <a:solidFill>
                <a:srgbClr val="948151"/>
              </a:solidFill>
            </a:endParaRPr>
          </a:p>
        </p:txBody>
      </p:sp>
      <p:sp>
        <p:nvSpPr>
          <p:cNvPr id="3" name="Content Placeholder 2"/>
          <p:cNvSpPr>
            <a:spLocks noGrp="1"/>
          </p:cNvSpPr>
          <p:nvPr>
            <p:ph sz="half" idx="1"/>
          </p:nvPr>
        </p:nvSpPr>
        <p:spPr>
          <a:xfrm>
            <a:off x="4267200" y="2639710"/>
            <a:ext cx="4751294" cy="3469542"/>
          </a:xfrm>
          <a:gradFill flip="none" rotWithShape="1">
            <a:gsLst>
              <a:gs pos="0">
                <a:srgbClr val="002B5E">
                  <a:tint val="66000"/>
                  <a:satMod val="160000"/>
                </a:srgbClr>
              </a:gs>
              <a:gs pos="50000">
                <a:srgbClr val="002B5E">
                  <a:tint val="44500"/>
                  <a:satMod val="160000"/>
                </a:srgbClr>
              </a:gs>
              <a:gs pos="100000">
                <a:srgbClr val="002B5E">
                  <a:tint val="23500"/>
                  <a:satMod val="160000"/>
                </a:srgbClr>
              </a:gs>
            </a:gsLst>
            <a:path path="circle">
              <a:fillToRect l="100000" t="100000"/>
            </a:path>
            <a:tileRect r="-100000" b="-100000"/>
          </a:gradFill>
        </p:spPr>
        <p:txBody>
          <a:bodyPr>
            <a:normAutofit fontScale="70000" lnSpcReduction="20000"/>
          </a:bodyPr>
          <a:lstStyle/>
          <a:p>
            <a:r>
              <a:rPr lang="en-US" sz="4000" dirty="0" smtClean="0">
                <a:solidFill>
                  <a:srgbClr val="002B5E"/>
                </a:solidFill>
              </a:rPr>
              <a:t>Children</a:t>
            </a:r>
            <a:r>
              <a:rPr lang="en-US" sz="4000" dirty="0">
                <a:solidFill>
                  <a:srgbClr val="002B5E"/>
                </a:solidFill>
              </a:rPr>
              <a:t>, </a:t>
            </a:r>
            <a:r>
              <a:rPr lang="en-US" sz="4000" dirty="0" smtClean="0">
                <a:solidFill>
                  <a:srgbClr val="002B5E"/>
                </a:solidFill>
              </a:rPr>
              <a:t>Youth, Families</a:t>
            </a:r>
          </a:p>
          <a:p>
            <a:r>
              <a:rPr lang="en-US" sz="4000" dirty="0" smtClean="0">
                <a:solidFill>
                  <a:srgbClr val="002B5E"/>
                </a:solidFill>
              </a:rPr>
              <a:t>Community</a:t>
            </a:r>
          </a:p>
          <a:p>
            <a:pPr lvl="0"/>
            <a:r>
              <a:rPr lang="en-US" sz="4000" dirty="0" smtClean="0">
                <a:solidFill>
                  <a:srgbClr val="002B5E"/>
                </a:solidFill>
              </a:rPr>
              <a:t>Honesty</a:t>
            </a:r>
          </a:p>
          <a:p>
            <a:r>
              <a:rPr lang="en-US" sz="4000" dirty="0" smtClean="0">
                <a:solidFill>
                  <a:srgbClr val="002B5E"/>
                </a:solidFill>
              </a:rPr>
              <a:t>Cultural Awareness</a:t>
            </a:r>
          </a:p>
          <a:p>
            <a:r>
              <a:rPr lang="en-US" sz="4000" dirty="0" smtClean="0">
                <a:solidFill>
                  <a:srgbClr val="002B5E"/>
                </a:solidFill>
              </a:rPr>
              <a:t>Respect</a:t>
            </a:r>
          </a:p>
          <a:p>
            <a:r>
              <a:rPr lang="en-US" sz="4000" dirty="0" smtClean="0">
                <a:solidFill>
                  <a:srgbClr val="002B5E"/>
                </a:solidFill>
              </a:rPr>
              <a:t>Teaming</a:t>
            </a:r>
          </a:p>
          <a:p>
            <a:r>
              <a:rPr lang="en-US" sz="4000" dirty="0" smtClean="0">
                <a:solidFill>
                  <a:srgbClr val="002B5E"/>
                </a:solidFill>
              </a:rPr>
              <a:t>Organizational Excellence</a:t>
            </a:r>
          </a:p>
          <a:p>
            <a:pPr marL="0" indent="0">
              <a:buNone/>
            </a:pPr>
            <a:endParaRPr lang="en-US" dirty="0"/>
          </a:p>
          <a:p>
            <a:pPr lvl="0"/>
            <a:endParaRPr lang="en-US" dirty="0"/>
          </a:p>
          <a:p>
            <a:endParaRPr lang="en-US" dirty="0"/>
          </a:p>
          <a:p>
            <a:pPr lvl="0"/>
            <a:endParaRPr lang="en-US" dirty="0"/>
          </a:p>
          <a:p>
            <a:endParaRPr lang="en-US" dirty="0"/>
          </a:p>
        </p:txBody>
      </p:sp>
      <p:pic>
        <p:nvPicPr>
          <p:cNvPr id="10242" name="Picture 2" descr="C:\Users\swatt\AppData\Local\Microsoft\Windows\Temporary Internet Files\Content.IE5\CADG9FOS\MP900399153[1].jpg"/>
          <p:cNvPicPr>
            <a:picLocks noGrp="1" noChangeAspect="1" noChangeArrowheads="1"/>
          </p:cNvPicPr>
          <p:nvPr>
            <p:ph sz="half" idx="2"/>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427449" y="2640496"/>
            <a:ext cx="3761410" cy="35007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FD2370A0-93E0-4FC1-9554-4B554DF00146}" type="slidenum">
              <a:rPr lang="en-US" smtClean="0"/>
              <a:pPr>
                <a:defRPr/>
              </a:pPr>
              <a:t>12</a:t>
            </a:fld>
            <a:endParaRPr lang="en-US" dirty="0">
              <a:latin typeface="Arial" charset="0"/>
            </a:endParaRPr>
          </a:p>
        </p:txBody>
      </p:sp>
    </p:spTree>
    <p:extLst>
      <p:ext uri="{BB962C8B-B14F-4D97-AF65-F5344CB8AC3E}">
        <p14:creationId xmlns:p14="http://schemas.microsoft.com/office/powerpoint/2010/main" val="2069182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8" y="1255059"/>
            <a:ext cx="8229600" cy="1640541"/>
          </a:xfrm>
          <a:noFill/>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n-US" sz="3600" dirty="0">
                <a:solidFill>
                  <a:srgbClr val="002B5E"/>
                </a:solidFill>
              </a:rPr>
              <a:t>Pennsylvania’s </a:t>
            </a:r>
            <a:r>
              <a:rPr lang="en-US" sz="3600" dirty="0" smtClean="0">
                <a:solidFill>
                  <a:srgbClr val="002B5E"/>
                </a:solidFill>
              </a:rPr>
              <a:t/>
            </a:r>
            <a:br>
              <a:rPr lang="en-US" sz="3600" dirty="0" smtClean="0">
                <a:solidFill>
                  <a:srgbClr val="002B5E"/>
                </a:solidFill>
              </a:rPr>
            </a:br>
            <a:r>
              <a:rPr lang="en-US" sz="3600" dirty="0" smtClean="0">
                <a:solidFill>
                  <a:srgbClr val="002B5E"/>
                </a:solidFill>
              </a:rPr>
              <a:t>Child </a:t>
            </a:r>
            <a:r>
              <a:rPr lang="en-US" sz="3600" dirty="0">
                <a:solidFill>
                  <a:srgbClr val="002B5E"/>
                </a:solidFill>
              </a:rPr>
              <a:t>Welfare Practice Model : </a:t>
            </a:r>
            <a:r>
              <a:rPr lang="en-US" sz="3600" dirty="0" smtClean="0">
                <a:solidFill>
                  <a:srgbClr val="002B5E"/>
                </a:solidFill>
              </a:rPr>
              <a:t/>
            </a:r>
            <a:br>
              <a:rPr lang="en-US" sz="3600" dirty="0" smtClean="0">
                <a:solidFill>
                  <a:srgbClr val="002B5E"/>
                </a:solidFill>
              </a:rPr>
            </a:br>
            <a:r>
              <a:rPr lang="en-US" sz="3600" dirty="0" smtClean="0">
                <a:solidFill>
                  <a:srgbClr val="002B5E"/>
                </a:solidFill>
              </a:rPr>
              <a:t>Skills</a:t>
            </a:r>
            <a:endParaRPr lang="en-US" sz="3600" dirty="0">
              <a:solidFill>
                <a:srgbClr val="002B5E"/>
              </a:solidFill>
            </a:endParaRPr>
          </a:p>
        </p:txBody>
      </p:sp>
      <p:sp>
        <p:nvSpPr>
          <p:cNvPr id="4" name="Content Placeholder 3"/>
          <p:cNvSpPr>
            <a:spLocks noGrp="1"/>
          </p:cNvSpPr>
          <p:nvPr>
            <p:ph sz="half" idx="2"/>
          </p:nvPr>
        </p:nvSpPr>
        <p:spPr>
          <a:xfrm>
            <a:off x="233084" y="3048000"/>
            <a:ext cx="5683624" cy="3276600"/>
          </a:xfrm>
        </p:spPr>
        <p:txBody>
          <a:bodyPr>
            <a:normAutofit/>
          </a:bodyPr>
          <a:lstStyle/>
          <a:p>
            <a:r>
              <a:rPr lang="en-US" sz="2800" dirty="0" smtClean="0">
                <a:solidFill>
                  <a:srgbClr val="002B5E"/>
                </a:solidFill>
              </a:rPr>
              <a:t>Engaging</a:t>
            </a:r>
          </a:p>
          <a:p>
            <a:r>
              <a:rPr lang="en-US" sz="2800" dirty="0" smtClean="0">
                <a:solidFill>
                  <a:srgbClr val="002B5E"/>
                </a:solidFill>
              </a:rPr>
              <a:t>Teaming</a:t>
            </a:r>
          </a:p>
          <a:p>
            <a:r>
              <a:rPr lang="en-US" sz="2800" dirty="0" smtClean="0">
                <a:solidFill>
                  <a:srgbClr val="002B5E"/>
                </a:solidFill>
              </a:rPr>
              <a:t>Assessing and Understanding</a:t>
            </a:r>
          </a:p>
          <a:p>
            <a:r>
              <a:rPr lang="en-US" sz="2800" dirty="0" smtClean="0">
                <a:solidFill>
                  <a:srgbClr val="002B5E"/>
                </a:solidFill>
              </a:rPr>
              <a:t>Planning</a:t>
            </a:r>
          </a:p>
          <a:p>
            <a:r>
              <a:rPr lang="en-US" sz="2800" dirty="0" smtClean="0">
                <a:solidFill>
                  <a:srgbClr val="002B5E"/>
                </a:solidFill>
              </a:rPr>
              <a:t>Implementing</a:t>
            </a:r>
          </a:p>
          <a:p>
            <a:r>
              <a:rPr lang="en-US" sz="2800" dirty="0" smtClean="0">
                <a:solidFill>
                  <a:srgbClr val="002B5E"/>
                </a:solidFill>
              </a:rPr>
              <a:t>Monitoring and Adjusting</a:t>
            </a:r>
          </a:p>
          <a:p>
            <a:endParaRPr lang="en-US" sz="2800" dirty="0"/>
          </a:p>
        </p:txBody>
      </p:sp>
      <p:pic>
        <p:nvPicPr>
          <p:cNvPr id="5122" name="Picture 2"/>
          <p:cNvPicPr>
            <a:picLocks noGrp="1" noChangeAspect="1" noChangeArrowheads="1"/>
          </p:cNvPicPr>
          <p:nvPr>
            <p:ph sz="half" idx="1"/>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96751" y="2967323"/>
            <a:ext cx="3361765" cy="336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FD2370A0-93E0-4FC1-9554-4B554DF00146}" type="slidenum">
              <a:rPr lang="en-US" smtClean="0"/>
              <a:pPr>
                <a:defRPr/>
              </a:pPr>
              <a:t>13</a:t>
            </a:fld>
            <a:endParaRPr lang="en-US" dirty="0">
              <a:latin typeface="Arial" charset="0"/>
            </a:endParaRPr>
          </a:p>
        </p:txBody>
      </p:sp>
    </p:spTree>
    <p:extLst>
      <p:ext uri="{BB962C8B-B14F-4D97-AF65-F5344CB8AC3E}">
        <p14:creationId xmlns:p14="http://schemas.microsoft.com/office/powerpoint/2010/main" val="3558245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Critical Thinking</a:t>
            </a:r>
          </a:p>
        </p:txBody>
      </p:sp>
      <p:sp>
        <p:nvSpPr>
          <p:cNvPr id="3" name="Content Placeholder 2"/>
          <p:cNvSpPr>
            <a:spLocks noGrp="1"/>
          </p:cNvSpPr>
          <p:nvPr>
            <p:ph idx="1"/>
          </p:nvPr>
        </p:nvSpPr>
        <p:spPr/>
        <p:txBody>
          <a:bodyPr/>
          <a:lstStyle/>
          <a:p>
            <a:pPr marL="0" indent="0" algn="ctr">
              <a:buNone/>
            </a:pPr>
            <a:r>
              <a:rPr lang="en-US" sz="4000" b="1" i="1" dirty="0" smtClean="0"/>
              <a:t>Thinking </a:t>
            </a:r>
            <a:r>
              <a:rPr lang="en-US" sz="4000" b="1" i="1" dirty="0"/>
              <a:t>is not driven by </a:t>
            </a:r>
            <a:r>
              <a:rPr lang="en-US" sz="4000" b="1" i="1" dirty="0" smtClean="0"/>
              <a:t>answers, </a:t>
            </a:r>
            <a:r>
              <a:rPr lang="en-US" sz="4000" b="1" i="1" dirty="0"/>
              <a:t>but by questions. </a:t>
            </a:r>
            <a:endParaRPr lang="en-US" sz="4000" b="1" i="1" dirty="0" smtClean="0"/>
          </a:p>
          <a:p>
            <a:pPr marL="0" indent="0" algn="ctr">
              <a:buNone/>
            </a:pPr>
            <a:endParaRPr lang="en-US" sz="4000" b="1" i="1" dirty="0"/>
          </a:p>
          <a:p>
            <a:pPr marL="0" indent="0" algn="ctr">
              <a:buNone/>
            </a:pPr>
            <a:endParaRPr lang="en-US" sz="4000" b="1" i="1" dirty="0" smtClean="0"/>
          </a:p>
          <a:p>
            <a:pPr marL="0" indent="0" algn="ctr">
              <a:buNone/>
            </a:pPr>
            <a:endParaRPr lang="en-US" sz="4000" b="1" i="1" dirty="0" smtClean="0"/>
          </a:p>
          <a:p>
            <a:pPr marL="400050" lvl="1" indent="0" algn="ctr">
              <a:buNone/>
            </a:pPr>
            <a:endParaRPr lang="en-US" sz="1800" dirty="0" smtClean="0"/>
          </a:p>
          <a:p>
            <a:pPr marL="400050" lvl="1" indent="0" algn="ctr">
              <a:buNone/>
            </a:pPr>
            <a:endParaRPr lang="en-US" sz="1800" dirty="0"/>
          </a:p>
          <a:p>
            <a:pPr marL="400050" lvl="1" indent="0" algn="ctr">
              <a:buNone/>
            </a:pPr>
            <a:r>
              <a:rPr lang="en-US" sz="1800" dirty="0" smtClean="0"/>
              <a:t>The Critical Thinking Community (2013)</a:t>
            </a:r>
            <a:endParaRPr lang="en-US" sz="18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14</a:t>
            </a:fld>
            <a:endParaRPr lang="en-US" dirty="0">
              <a:latin typeface="Arial" charset="0"/>
            </a:endParaRPr>
          </a:p>
        </p:txBody>
      </p:sp>
      <p:pic>
        <p:nvPicPr>
          <p:cNvPr id="3078" name="Picture 6" descr="C:\Users\mmarchi\AppData\Local\Microsoft\Windows\Temporary Internet Files\Content.IE5\OQZLJZSM\MC9003631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1112" y="2928938"/>
            <a:ext cx="1401775" cy="224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66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028700"/>
            <a:ext cx="8229600" cy="700087"/>
          </a:xfrm>
        </p:spPr>
        <p:txBody>
          <a:bodyPr/>
          <a:lstStyle/>
          <a:p>
            <a:r>
              <a:rPr lang="en-US" altLang="en-US" dirty="0"/>
              <a:t>Child/Youth and Family Status Indicators</a:t>
            </a:r>
            <a:br>
              <a:rPr lang="en-US" altLang="en-US" dirty="0"/>
            </a:br>
            <a:r>
              <a:rPr lang="en-US" altLang="en-US" dirty="0"/>
              <a:t/>
            </a:r>
            <a:br>
              <a:rPr lang="en-US" altLang="en-US" dirty="0"/>
            </a:br>
            <a:endParaRPr lang="en-US" dirty="0"/>
          </a:p>
        </p:txBody>
      </p:sp>
      <p:sp>
        <p:nvSpPr>
          <p:cNvPr id="3" name="Content Placeholder 2"/>
          <p:cNvSpPr>
            <a:spLocks noGrp="1"/>
          </p:cNvSpPr>
          <p:nvPr>
            <p:ph idx="1"/>
          </p:nvPr>
        </p:nvSpPr>
        <p:spPr>
          <a:xfrm>
            <a:off x="470645" y="1385888"/>
            <a:ext cx="8247888" cy="4934230"/>
          </a:xfrm>
        </p:spPr>
        <p:txBody>
          <a:bodyPr/>
          <a:lstStyle/>
          <a:p>
            <a:r>
              <a:rPr lang="en-US" altLang="en-US" sz="2400" dirty="0"/>
              <a:t>Safety: Exposure to Threats of Harm</a:t>
            </a:r>
          </a:p>
          <a:p>
            <a:r>
              <a:rPr lang="en-US" altLang="en-US" sz="2400" dirty="0"/>
              <a:t>Safety: Risk to Self/Others</a:t>
            </a:r>
          </a:p>
          <a:p>
            <a:r>
              <a:rPr lang="en-US" altLang="en-US" sz="2400" dirty="0"/>
              <a:t>Stability</a:t>
            </a:r>
          </a:p>
          <a:p>
            <a:r>
              <a:rPr lang="en-US" altLang="en-US" sz="2400" dirty="0"/>
              <a:t>Living Arrangement</a:t>
            </a:r>
          </a:p>
          <a:p>
            <a:r>
              <a:rPr lang="en-US" altLang="en-US" sz="2400" dirty="0"/>
              <a:t>Permanency</a:t>
            </a:r>
          </a:p>
          <a:p>
            <a:r>
              <a:rPr lang="en-US" altLang="en-US" sz="2400" dirty="0"/>
              <a:t>Physical Health</a:t>
            </a:r>
          </a:p>
          <a:p>
            <a:r>
              <a:rPr lang="en-US" altLang="en-US" sz="2400" dirty="0"/>
              <a:t>Emotional Well-Being</a:t>
            </a:r>
          </a:p>
          <a:p>
            <a:r>
              <a:rPr lang="en-US" altLang="en-US" sz="2400" dirty="0"/>
              <a:t>Early Learning and Development</a:t>
            </a:r>
          </a:p>
          <a:p>
            <a:r>
              <a:rPr lang="en-US" altLang="en-US" sz="2400" dirty="0"/>
              <a:t>Academic Status</a:t>
            </a:r>
          </a:p>
          <a:p>
            <a:r>
              <a:rPr lang="en-US" altLang="en-US" sz="2400" dirty="0"/>
              <a:t>Pathway to Independence</a:t>
            </a:r>
          </a:p>
          <a:p>
            <a:r>
              <a:rPr lang="en-US" altLang="en-US" sz="2400" dirty="0"/>
              <a:t>Parent or Caregiver Functioning</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15</a:t>
            </a:fld>
            <a:endParaRPr lang="en-US" dirty="0">
              <a:latin typeface="Arial" charset="0"/>
            </a:endParaRPr>
          </a:p>
        </p:txBody>
      </p:sp>
    </p:spTree>
    <p:extLst>
      <p:ext uri="{BB962C8B-B14F-4D97-AF65-F5344CB8AC3E}">
        <p14:creationId xmlns:p14="http://schemas.microsoft.com/office/powerpoint/2010/main" val="126853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935412"/>
          </a:xfrm>
        </p:spPr>
        <p:txBody>
          <a:bodyPr/>
          <a:lstStyle/>
          <a:p>
            <a:r>
              <a:rPr lang="en-US" altLang="en-US" dirty="0"/>
              <a:t>Practice Performance Indicators</a:t>
            </a:r>
            <a:br>
              <a:rPr lang="en-US" altLang="en-US" dirty="0"/>
            </a:br>
            <a:endParaRPr lang="en-US" dirty="0"/>
          </a:p>
        </p:txBody>
      </p:sp>
      <p:sp>
        <p:nvSpPr>
          <p:cNvPr id="3" name="Content Placeholder 2"/>
          <p:cNvSpPr>
            <a:spLocks noGrp="1"/>
          </p:cNvSpPr>
          <p:nvPr>
            <p:ph idx="1"/>
          </p:nvPr>
        </p:nvSpPr>
        <p:spPr/>
        <p:txBody>
          <a:bodyPr/>
          <a:lstStyle/>
          <a:p>
            <a:r>
              <a:rPr lang="en-US" altLang="en-US" sz="2200" dirty="0"/>
              <a:t>Engagement Efforts</a:t>
            </a:r>
          </a:p>
          <a:p>
            <a:r>
              <a:rPr lang="en-US" altLang="en-US" sz="2200" dirty="0"/>
              <a:t>Role &amp; Voice</a:t>
            </a:r>
          </a:p>
          <a:p>
            <a:r>
              <a:rPr lang="en-US" altLang="en-US" sz="2200" dirty="0"/>
              <a:t>Teaming</a:t>
            </a:r>
          </a:p>
          <a:p>
            <a:r>
              <a:rPr lang="en-US" altLang="en-US" sz="2200" dirty="0"/>
              <a:t>Cultural Awareness &amp; Responsiveness</a:t>
            </a:r>
          </a:p>
          <a:p>
            <a:r>
              <a:rPr lang="en-US" altLang="en-US" sz="2200" dirty="0"/>
              <a:t>Assessment &amp; Understanding</a:t>
            </a:r>
          </a:p>
          <a:p>
            <a:r>
              <a:rPr lang="en-US" altLang="en-US" sz="2200" dirty="0"/>
              <a:t>Long-Term View</a:t>
            </a:r>
          </a:p>
          <a:p>
            <a:r>
              <a:rPr lang="en-US" altLang="en-US" sz="2200" dirty="0"/>
              <a:t>Child/Youth &amp; Family Planning Process</a:t>
            </a:r>
          </a:p>
          <a:p>
            <a:r>
              <a:rPr lang="en-US" altLang="en-US" sz="2200" dirty="0"/>
              <a:t>Planning for Transitions &amp; Life Adjustments</a:t>
            </a:r>
          </a:p>
          <a:p>
            <a:r>
              <a:rPr lang="en-US" altLang="en-US" sz="2200" dirty="0"/>
              <a:t>Efforts to Timely Permanence</a:t>
            </a:r>
          </a:p>
          <a:p>
            <a:r>
              <a:rPr lang="en-US" altLang="en-US" sz="2200" dirty="0"/>
              <a:t>Intervention Adequacy &amp; Resource Availability</a:t>
            </a:r>
          </a:p>
          <a:p>
            <a:r>
              <a:rPr lang="en-US" altLang="en-US" sz="2200" dirty="0"/>
              <a:t>Maintaining Family Relationships</a:t>
            </a:r>
          </a:p>
          <a:p>
            <a:r>
              <a:rPr lang="en-US" altLang="en-US" sz="2200" dirty="0"/>
              <a:t>Tracking &amp; Adjusting</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16</a:t>
            </a:fld>
            <a:endParaRPr lang="en-US" dirty="0">
              <a:latin typeface="Arial" charset="0"/>
            </a:endParaRPr>
          </a:p>
        </p:txBody>
      </p:sp>
    </p:spTree>
    <p:extLst>
      <p:ext uri="{BB962C8B-B14F-4D97-AF65-F5344CB8AC3E}">
        <p14:creationId xmlns:p14="http://schemas.microsoft.com/office/powerpoint/2010/main" val="406229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Supervisor’s Guide: Small Group Discussion</a:t>
            </a:r>
            <a:endParaRPr lang="en-US" dirty="0"/>
          </a:p>
        </p:txBody>
      </p:sp>
      <p:sp>
        <p:nvSpPr>
          <p:cNvPr id="3" name="Content Placeholder 2"/>
          <p:cNvSpPr>
            <a:spLocks noGrp="1"/>
          </p:cNvSpPr>
          <p:nvPr>
            <p:ph idx="1"/>
          </p:nvPr>
        </p:nvSpPr>
        <p:spPr/>
        <p:txBody>
          <a:bodyPr/>
          <a:lstStyle/>
          <a:p>
            <a:pPr marL="457200" lvl="0" indent="-457200">
              <a:spcAft>
                <a:spcPts val="1200"/>
              </a:spcAft>
              <a:buFont typeface="+mj-lt"/>
              <a:buAutoNum type="arabicPeriod"/>
            </a:pPr>
            <a:r>
              <a:rPr lang="en-US" dirty="0"/>
              <a:t>What experiences have you had with your supervisors using the </a:t>
            </a:r>
            <a:r>
              <a:rPr lang="en-US" i="1" dirty="0"/>
              <a:t>Supervisor’s Guide</a:t>
            </a:r>
            <a:r>
              <a:rPr lang="en-US" dirty="0"/>
              <a:t> during supervision?</a:t>
            </a:r>
          </a:p>
          <a:p>
            <a:pPr marL="457200" lvl="0" indent="-457200">
              <a:spcAft>
                <a:spcPts val="1200"/>
              </a:spcAft>
              <a:buFont typeface="+mj-lt"/>
              <a:buAutoNum type="arabicPeriod"/>
            </a:pPr>
            <a:r>
              <a:rPr lang="en-US" dirty="0"/>
              <a:t>What are the various ways your supervisors are using it?</a:t>
            </a:r>
          </a:p>
          <a:p>
            <a:pPr marL="457200" lvl="0" indent="-457200">
              <a:spcAft>
                <a:spcPts val="1200"/>
              </a:spcAft>
              <a:buFont typeface="+mj-lt"/>
              <a:buAutoNum type="arabicPeriod"/>
            </a:pPr>
            <a:r>
              <a:rPr lang="en-US" dirty="0"/>
              <a:t>Has it changed the way you prepare for supervision? If so, how?</a:t>
            </a:r>
          </a:p>
          <a:p>
            <a:pPr marL="457200" lvl="0" indent="-457200">
              <a:spcAft>
                <a:spcPts val="1200"/>
              </a:spcAft>
              <a:buFont typeface="+mj-lt"/>
              <a:buAutoNum type="arabicPeriod"/>
            </a:pPr>
            <a:r>
              <a:rPr lang="en-US" dirty="0"/>
              <a:t>Has it changed the way you work with children, youth, and families? If so, how?</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17</a:t>
            </a:fld>
            <a:endParaRPr lang="en-US" dirty="0">
              <a:latin typeface="Arial" charset="0"/>
            </a:endParaRPr>
          </a:p>
        </p:txBody>
      </p:sp>
    </p:spTree>
    <p:extLst>
      <p:ext uri="{BB962C8B-B14F-4D97-AF65-F5344CB8AC3E}">
        <p14:creationId xmlns:p14="http://schemas.microsoft.com/office/powerpoint/2010/main" val="1298534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9900" y="793750"/>
            <a:ext cx="8229600" cy="1035050"/>
          </a:xfrm>
        </p:spPr>
        <p:txBody>
          <a:bodyPr/>
          <a:lstStyle/>
          <a:p>
            <a:r>
              <a:rPr lang="en-US" altLang="en-US" dirty="0" smtClean="0"/>
              <a:t>Ways a Supervisor Can Use the </a:t>
            </a:r>
            <a:r>
              <a:rPr lang="en-US" altLang="en-US" i="1" dirty="0" smtClean="0"/>
              <a:t>Enhancing Critical Thinking: A Supervisor’s Guide</a:t>
            </a:r>
          </a:p>
        </p:txBody>
      </p:sp>
      <p:sp>
        <p:nvSpPr>
          <p:cNvPr id="19459" name="Content Placeholder 2"/>
          <p:cNvSpPr>
            <a:spLocks noGrp="1"/>
          </p:cNvSpPr>
          <p:nvPr>
            <p:ph idx="1"/>
          </p:nvPr>
        </p:nvSpPr>
        <p:spPr>
          <a:xfrm>
            <a:off x="469900" y="1971675"/>
            <a:ext cx="8248650" cy="4348163"/>
          </a:xfrm>
        </p:spPr>
        <p:txBody>
          <a:bodyPr/>
          <a:lstStyle/>
          <a:p>
            <a:pPr>
              <a:spcAft>
                <a:spcPts val="4200"/>
              </a:spcAft>
            </a:pPr>
            <a:r>
              <a:rPr lang="en-US" altLang="en-US" sz="3200" dirty="0" smtClean="0"/>
              <a:t>Worker need</a:t>
            </a:r>
            <a:r>
              <a:rPr lang="en-US" altLang="en-US" sz="3200" i="1" dirty="0" smtClean="0"/>
              <a:t> </a:t>
            </a:r>
            <a:endParaRPr lang="en-US" altLang="en-US" sz="3200" dirty="0" smtClean="0"/>
          </a:p>
          <a:p>
            <a:pPr>
              <a:spcAft>
                <a:spcPts val="4200"/>
              </a:spcAft>
            </a:pPr>
            <a:r>
              <a:rPr lang="en-US" altLang="en-US" sz="3200" dirty="0" smtClean="0"/>
              <a:t>Department/unit focus area</a:t>
            </a:r>
            <a:r>
              <a:rPr lang="en-US" altLang="en-US" sz="3200" i="1" dirty="0" smtClean="0"/>
              <a:t> </a:t>
            </a:r>
          </a:p>
          <a:p>
            <a:pPr>
              <a:spcAft>
                <a:spcPts val="4200"/>
              </a:spcAft>
            </a:pPr>
            <a:r>
              <a:rPr lang="en-US" altLang="en-US" sz="3200" dirty="0" smtClean="0"/>
              <a:t>Supervisory skill development</a:t>
            </a:r>
            <a:r>
              <a:rPr lang="en-US" altLang="en-US" sz="3200" i="1" dirty="0" smtClean="0"/>
              <a:t> </a:t>
            </a:r>
            <a:endParaRPr lang="en-US" altLang="en-US" sz="3200" dirty="0" smtClean="0"/>
          </a:p>
        </p:txBody>
      </p:sp>
      <p:sp>
        <p:nvSpPr>
          <p:cNvPr id="4"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2619F8FA-D583-41E5-BC31-EFEA2B43DA74}" type="slidenum">
              <a:rPr lang="en-US" smtClean="0"/>
              <a:pPr>
                <a:defRPr/>
              </a:pPr>
              <a:t>18</a:t>
            </a:fld>
            <a:endParaRPr lang="en-US" dirty="0">
              <a:latin typeface="Arial" charset="0"/>
            </a:endParaRPr>
          </a:p>
        </p:txBody>
      </p:sp>
    </p:spTree>
    <p:extLst>
      <p:ext uri="{BB962C8B-B14F-4D97-AF65-F5344CB8AC3E}">
        <p14:creationId xmlns:p14="http://schemas.microsoft.com/office/powerpoint/2010/main" val="1308589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9900" y="793750"/>
            <a:ext cx="8229600" cy="590550"/>
          </a:xfrm>
        </p:spPr>
        <p:txBody>
          <a:bodyPr/>
          <a:lstStyle/>
          <a:p>
            <a:r>
              <a:rPr lang="en-US" altLang="en-US" i="1" smtClean="0"/>
              <a:t>“Quick Tool”</a:t>
            </a:r>
            <a:endParaRPr lang="en-US" altLang="en-US" smtClean="0"/>
          </a:p>
        </p:txBody>
      </p:sp>
      <p:sp>
        <p:nvSpPr>
          <p:cNvPr id="3" name="Content Placeholder 2"/>
          <p:cNvSpPr>
            <a:spLocks noGrp="1"/>
          </p:cNvSpPr>
          <p:nvPr>
            <p:ph idx="1"/>
          </p:nvPr>
        </p:nvSpPr>
        <p:spPr>
          <a:xfrm>
            <a:off x="469900" y="1438275"/>
            <a:ext cx="8248650" cy="4881563"/>
          </a:xfrm>
        </p:spPr>
        <p:txBody>
          <a:bodyPr/>
          <a:lstStyle/>
          <a:p>
            <a:pPr marL="0" indent="0">
              <a:buFontTx/>
              <a:buNone/>
              <a:defRPr/>
            </a:pPr>
            <a:r>
              <a:rPr lang="en-US" dirty="0" smtClean="0"/>
              <a:t>Follows the same type </a:t>
            </a:r>
            <a:r>
              <a:rPr lang="en-US" dirty="0"/>
              <a:t>of sequencing that the Supervisor Guide follows:</a:t>
            </a:r>
          </a:p>
          <a:p>
            <a:pPr>
              <a:spcAft>
                <a:spcPts val="1200"/>
              </a:spcAft>
              <a:defRPr/>
            </a:pPr>
            <a:endParaRPr lang="en-US" sz="1000" b="1" dirty="0"/>
          </a:p>
          <a:p>
            <a:pPr>
              <a:spcAft>
                <a:spcPts val="1200"/>
              </a:spcAft>
              <a:defRPr/>
            </a:pPr>
            <a:r>
              <a:rPr lang="en-US" b="1" dirty="0"/>
              <a:t>Description of Family/Current Status</a:t>
            </a:r>
          </a:p>
          <a:p>
            <a:pPr>
              <a:spcAft>
                <a:spcPts val="1200"/>
              </a:spcAft>
              <a:defRPr/>
            </a:pPr>
            <a:r>
              <a:rPr lang="en-US" b="1" dirty="0"/>
              <a:t>Perspective of the Team </a:t>
            </a:r>
          </a:p>
          <a:p>
            <a:pPr>
              <a:spcAft>
                <a:spcPts val="1200"/>
              </a:spcAft>
              <a:defRPr/>
            </a:pPr>
            <a:r>
              <a:rPr lang="en-US" b="1" dirty="0"/>
              <a:t>Worker Analysis </a:t>
            </a:r>
          </a:p>
          <a:p>
            <a:pPr>
              <a:spcAft>
                <a:spcPts val="1200"/>
              </a:spcAft>
              <a:defRPr/>
            </a:pPr>
            <a:r>
              <a:rPr lang="en-US" b="1" dirty="0"/>
              <a:t>Evaluation  </a:t>
            </a:r>
          </a:p>
          <a:p>
            <a:pPr>
              <a:spcAft>
                <a:spcPts val="1200"/>
              </a:spcAft>
              <a:defRPr/>
            </a:pPr>
            <a:r>
              <a:rPr lang="en-US" b="1" dirty="0"/>
              <a:t>Decisions and Next Steps</a:t>
            </a:r>
          </a:p>
          <a:p>
            <a:pPr>
              <a:defRPr/>
            </a:pPr>
            <a:endParaRPr lang="en-US" dirty="0"/>
          </a:p>
        </p:txBody>
      </p:sp>
      <p:sp>
        <p:nvSpPr>
          <p:cNvPr id="4"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54F7E0D9-BD5C-436C-99DA-1F2C251CF52F}" type="slidenum">
              <a:rPr lang="en-US" smtClean="0"/>
              <a:pPr>
                <a:defRPr/>
              </a:pPr>
              <a:t>19</a:t>
            </a:fld>
            <a:endParaRPr lang="en-US" dirty="0">
              <a:latin typeface="Arial" charset="0"/>
            </a:endParaRPr>
          </a:p>
        </p:txBody>
      </p:sp>
    </p:spTree>
    <p:extLst>
      <p:ext uri="{BB962C8B-B14F-4D97-AF65-F5344CB8AC3E}">
        <p14:creationId xmlns:p14="http://schemas.microsoft.com/office/powerpoint/2010/main" val="2706100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Learning Objectives</a:t>
            </a:r>
            <a:endParaRPr lang="en-US" dirty="0"/>
          </a:p>
        </p:txBody>
      </p:sp>
      <p:sp>
        <p:nvSpPr>
          <p:cNvPr id="10" name="Content Placeholder 9"/>
          <p:cNvSpPr>
            <a:spLocks noGrp="1"/>
          </p:cNvSpPr>
          <p:nvPr>
            <p:ph idx="1"/>
          </p:nvPr>
        </p:nvSpPr>
        <p:spPr/>
        <p:txBody>
          <a:bodyPr/>
          <a:lstStyle/>
          <a:p>
            <a:pPr lvl="0">
              <a:spcAft>
                <a:spcPts val="2400"/>
              </a:spcAft>
            </a:pPr>
            <a:r>
              <a:rPr lang="en-US" dirty="0"/>
              <a:t>Define critical thinking and its relationship to outcomes of safety, permanence, and well-being; </a:t>
            </a:r>
          </a:p>
          <a:p>
            <a:pPr lvl="0">
              <a:spcAft>
                <a:spcPts val="2400"/>
              </a:spcAft>
            </a:pPr>
            <a:r>
              <a:rPr lang="en-US" dirty="0"/>
              <a:t>Discuss how the parallel process applies to the use of critical thinking with families; </a:t>
            </a:r>
          </a:p>
          <a:p>
            <a:pPr lvl="0">
              <a:spcAft>
                <a:spcPts val="2400"/>
              </a:spcAft>
            </a:pPr>
            <a:r>
              <a:rPr lang="en-US" dirty="0"/>
              <a:t>Discuss potential uses of the Enhancing Critical Thinking: A Supervisor’s Guide with families; and</a:t>
            </a:r>
          </a:p>
          <a:p>
            <a:pPr lvl="0">
              <a:spcAft>
                <a:spcPts val="2400"/>
              </a:spcAft>
            </a:pPr>
            <a:r>
              <a:rPr lang="en-US" dirty="0"/>
              <a:t>Identify questions to use during interviews with families to stimulate critical thinking.</a:t>
            </a:r>
          </a:p>
          <a:p>
            <a:endParaRPr lang="en-US" dirty="0"/>
          </a:p>
          <a:p>
            <a:endParaRPr lang="en-US" dirty="0"/>
          </a:p>
        </p:txBody>
      </p:sp>
      <p:sp>
        <p:nvSpPr>
          <p:cNvPr id="6" name="Slide Number Placeholder 5"/>
          <p:cNvSpPr>
            <a:spLocks noGrp="1"/>
          </p:cNvSpPr>
          <p:nvPr>
            <p:ph type="sldNum" sz="quarter" idx="11"/>
          </p:nvPr>
        </p:nvSpPr>
        <p:spPr/>
        <p:txBody>
          <a:bodyPr/>
          <a:lstStyle/>
          <a:p>
            <a:fld id="{C49FAA35-CF82-4C62-BBAA-2977F00373C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According to Shulman…</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“…there are parallels between the dynamics of supervision and any other helping relationship. Therefore, the skills that are important in direct practices with clients or patients are also important to the supervisory relationship.” </a:t>
            </a:r>
          </a:p>
          <a:p>
            <a:pPr lvl="0"/>
            <a:endParaRPr lang="en-US" dirty="0"/>
          </a:p>
          <a:p>
            <a:pPr marL="0" lvl="0" indent="0">
              <a:buNone/>
            </a:pPr>
            <a:endParaRPr lang="en-US" dirty="0" smtClean="0"/>
          </a:p>
          <a:p>
            <a:pPr lvl="0"/>
            <a:endParaRPr lang="en-US" dirty="0"/>
          </a:p>
          <a:p>
            <a:pPr lvl="0"/>
            <a:endParaRPr lang="en-US" dirty="0" smtClean="0"/>
          </a:p>
          <a:p>
            <a:pPr marL="0" lvl="0" indent="0">
              <a:buNone/>
            </a:pPr>
            <a:r>
              <a:rPr lang="en-US" sz="1800" dirty="0" smtClean="0"/>
              <a:t>(</a:t>
            </a:r>
            <a:r>
              <a:rPr lang="en-US" sz="1800" dirty="0"/>
              <a:t>S</a:t>
            </a:r>
            <a:r>
              <a:rPr lang="en-US" sz="1800" dirty="0" smtClean="0"/>
              <a:t>hulman, 2010)</a:t>
            </a:r>
          </a:p>
        </p:txBody>
      </p:sp>
      <p:sp>
        <p:nvSpPr>
          <p:cNvPr id="4"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FD2370A0-93E0-4FC1-9554-4B554DF00146}" type="slidenum">
              <a:rPr lang="en-US" smtClean="0"/>
              <a:pPr>
                <a:defRPr/>
              </a:pPr>
              <a:t>20</a:t>
            </a:fld>
            <a:endParaRPr lang="en-US" dirty="0">
              <a:latin typeface="Arial" charset="0"/>
            </a:endParaRPr>
          </a:p>
        </p:txBody>
      </p:sp>
    </p:spTree>
    <p:extLst>
      <p:ext uri="{BB962C8B-B14F-4D97-AF65-F5344CB8AC3E}">
        <p14:creationId xmlns:p14="http://schemas.microsoft.com/office/powerpoint/2010/main" val="1359560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Parallel Process in Child Welfare</a:t>
            </a:r>
            <a:endParaRPr lang="en-US" dirty="0"/>
          </a:p>
        </p:txBody>
      </p:sp>
      <p:sp>
        <p:nvSpPr>
          <p:cNvPr id="3" name="Content Placeholder 2"/>
          <p:cNvSpPr>
            <a:spLocks noGrp="1"/>
          </p:cNvSpPr>
          <p:nvPr>
            <p:ph idx="1"/>
          </p:nvPr>
        </p:nvSpPr>
        <p:spPr>
          <a:xfrm>
            <a:off x="470645" y="1459832"/>
            <a:ext cx="8272302" cy="4860286"/>
          </a:xfrm>
        </p:spPr>
        <p:txBody>
          <a:bodyPr/>
          <a:lstStyle/>
          <a:p>
            <a:pPr marL="0" indent="0" algn="ctr">
              <a:buNone/>
            </a:pPr>
            <a:r>
              <a:rPr lang="en-US" dirty="0" smtClean="0"/>
              <a:t>Administrators and Managers</a:t>
            </a:r>
          </a:p>
          <a:p>
            <a:pPr marL="0" indent="0">
              <a:buNone/>
            </a:pPr>
            <a:endParaRPr lang="en-US" dirty="0" smtClean="0"/>
          </a:p>
          <a:p>
            <a:pPr marL="0" indent="0">
              <a:buNone/>
            </a:pPr>
            <a:r>
              <a:rPr lang="en-US" dirty="0" smtClean="0"/>
              <a:t>			      </a:t>
            </a:r>
          </a:p>
          <a:p>
            <a:pPr marL="0" indent="0">
              <a:buNone/>
            </a:pPr>
            <a:r>
              <a:rPr lang="en-US" dirty="0" smtClean="0"/>
              <a:t>			      Supervisors</a:t>
            </a:r>
          </a:p>
          <a:p>
            <a:pPr marL="0" indent="0">
              <a:buNone/>
            </a:pPr>
            <a:endParaRPr lang="en-US" dirty="0" smtClean="0"/>
          </a:p>
          <a:p>
            <a:pPr marL="0" indent="0">
              <a:buNone/>
            </a:pPr>
            <a:r>
              <a:rPr lang="en-US" dirty="0" smtClean="0"/>
              <a:t>			    </a:t>
            </a:r>
          </a:p>
          <a:p>
            <a:pPr marL="0" indent="0">
              <a:buNone/>
            </a:pPr>
            <a:r>
              <a:rPr lang="en-US" dirty="0" smtClean="0"/>
              <a:t>			      Caseworkers</a:t>
            </a:r>
          </a:p>
          <a:p>
            <a:pPr marL="0" indent="0">
              <a:buNone/>
            </a:pPr>
            <a:endParaRPr lang="en-US" dirty="0"/>
          </a:p>
          <a:p>
            <a:pPr marL="0" indent="0">
              <a:buNone/>
            </a:pPr>
            <a:endParaRPr lang="en-US" dirty="0" smtClean="0"/>
          </a:p>
          <a:p>
            <a:pPr marL="0" indent="0">
              <a:buNone/>
            </a:pPr>
            <a:r>
              <a:rPr lang="en-US" dirty="0" smtClean="0"/>
              <a:t>			</a:t>
            </a:r>
            <a:r>
              <a:rPr lang="en-US" dirty="0"/>
              <a:t> </a:t>
            </a:r>
            <a:r>
              <a:rPr lang="en-US" dirty="0" smtClean="0"/>
              <a:t>      Caregivers</a:t>
            </a:r>
          </a:p>
          <a:p>
            <a:pPr marL="0" indent="0">
              <a:buNone/>
            </a:pPr>
            <a:endParaRPr lang="en-US" dirty="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4DCAA38A-E268-4E8C-A1DA-BDFF37D8DB4B}" type="slidenum">
              <a:rPr lang="en-US" smtClean="0"/>
              <a:pPr>
                <a:defRPr/>
              </a:pPr>
              <a:t>21</a:t>
            </a:fld>
            <a:endParaRPr lang="en-US" dirty="0"/>
          </a:p>
        </p:txBody>
      </p:sp>
      <p:sp>
        <p:nvSpPr>
          <p:cNvPr id="6" name="Down Arrow 5"/>
          <p:cNvSpPr/>
          <p:nvPr/>
        </p:nvSpPr>
        <p:spPr bwMode="auto">
          <a:xfrm>
            <a:off x="4370164" y="1993539"/>
            <a:ext cx="484632" cy="4892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7" name="Down Arrow 6"/>
          <p:cNvSpPr/>
          <p:nvPr/>
        </p:nvSpPr>
        <p:spPr bwMode="auto">
          <a:xfrm>
            <a:off x="4370164" y="3512980"/>
            <a:ext cx="484632" cy="4892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8" name="Down Arrow 7"/>
          <p:cNvSpPr/>
          <p:nvPr/>
        </p:nvSpPr>
        <p:spPr bwMode="auto">
          <a:xfrm>
            <a:off x="4418076" y="4800600"/>
            <a:ext cx="484632" cy="4892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387415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 Parallel Process </a:t>
            </a:r>
            <a:endParaRPr lang="en-US" dirty="0"/>
          </a:p>
        </p:txBody>
      </p:sp>
      <p:sp>
        <p:nvSpPr>
          <p:cNvPr id="3" name="Content Placeholder 2"/>
          <p:cNvSpPr>
            <a:spLocks noGrp="1"/>
          </p:cNvSpPr>
          <p:nvPr>
            <p:ph idx="1"/>
          </p:nvPr>
        </p:nvSpPr>
        <p:spPr>
          <a:xfrm>
            <a:off x="0" y="1299411"/>
            <a:ext cx="9143999" cy="5020706"/>
          </a:xfrm>
        </p:spPr>
        <p:txBody>
          <a:bodyPr/>
          <a:lstStyle/>
          <a:p>
            <a:pPr marL="457200" lvl="0" indent="-457200">
              <a:buFont typeface="+mj-lt"/>
              <a:buAutoNum type="arabicPeriod"/>
            </a:pPr>
            <a:r>
              <a:rPr lang="en-US" sz="2200" b="1" dirty="0"/>
              <a:t>W</a:t>
            </a:r>
            <a:r>
              <a:rPr lang="en-US" sz="2200" b="1" dirty="0" smtClean="0"/>
              <a:t>hat </a:t>
            </a:r>
            <a:r>
              <a:rPr lang="en-US" sz="2200" b="1" dirty="0"/>
              <a:t>does this </a:t>
            </a:r>
            <a:r>
              <a:rPr lang="en-US" sz="2200" b="1" dirty="0" smtClean="0"/>
              <a:t>all mean </a:t>
            </a:r>
            <a:r>
              <a:rPr lang="en-US" sz="2200" b="1" dirty="0"/>
              <a:t>to you </a:t>
            </a:r>
            <a:r>
              <a:rPr lang="en-US" sz="2200" b="1" dirty="0" smtClean="0"/>
              <a:t>as you work </a:t>
            </a:r>
            <a:r>
              <a:rPr lang="en-US" sz="2200" b="1" dirty="0"/>
              <a:t>with </a:t>
            </a:r>
            <a:r>
              <a:rPr lang="en-US" sz="2200" b="1" dirty="0" smtClean="0"/>
              <a:t>families?</a:t>
            </a:r>
          </a:p>
          <a:p>
            <a:pPr marL="457200" lvl="0" indent="-457200">
              <a:buFont typeface="+mj-lt"/>
              <a:buAutoNum type="arabicPeriod"/>
            </a:pPr>
            <a:r>
              <a:rPr lang="en-US" sz="2200" b="1" dirty="0" smtClean="0"/>
              <a:t>How can a caseworker use the </a:t>
            </a:r>
            <a:r>
              <a:rPr lang="en-US" sz="2200" b="1" i="1" dirty="0" smtClean="0"/>
              <a:t>Supervisor’s Guide</a:t>
            </a:r>
            <a:r>
              <a:rPr lang="en-US" sz="2200" b="1" dirty="0" smtClean="0"/>
              <a:t>?  </a:t>
            </a:r>
            <a:endParaRPr lang="en-US" sz="2200" b="1"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22</a:t>
            </a:fld>
            <a:endParaRPr lang="en-US" dirty="0">
              <a:latin typeface="Arial" charset="0"/>
            </a:endParaRPr>
          </a:p>
        </p:txBody>
      </p:sp>
      <p:sp>
        <p:nvSpPr>
          <p:cNvPr id="7" name="Content Placeholder 2"/>
          <p:cNvSpPr txBox="1">
            <a:spLocks/>
          </p:cNvSpPr>
          <p:nvPr/>
        </p:nvSpPr>
        <p:spPr bwMode="auto">
          <a:xfrm>
            <a:off x="827058" y="2342147"/>
            <a:ext cx="7695754" cy="3821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FontTx/>
              <a:buNone/>
            </a:pPr>
            <a:r>
              <a:rPr lang="en-US" sz="2000" kern="0" dirty="0" smtClean="0"/>
              <a:t>Administrators and Manager</a:t>
            </a:r>
          </a:p>
          <a:p>
            <a:pPr marL="0" indent="0" algn="ctr">
              <a:buFontTx/>
              <a:buNone/>
            </a:pPr>
            <a:endParaRPr lang="en-US" sz="2000" kern="0" dirty="0" smtClean="0"/>
          </a:p>
          <a:p>
            <a:pPr marL="0" indent="0" algn="ctr">
              <a:buFontTx/>
              <a:buNone/>
            </a:pPr>
            <a:endParaRPr lang="en-US" sz="800" kern="0" dirty="0" smtClean="0"/>
          </a:p>
          <a:p>
            <a:pPr marL="0" indent="0" algn="ctr">
              <a:buFontTx/>
              <a:buNone/>
            </a:pPr>
            <a:r>
              <a:rPr lang="en-US" sz="2000" kern="0" dirty="0" smtClean="0"/>
              <a:t>Supervisors</a:t>
            </a:r>
          </a:p>
          <a:p>
            <a:pPr marL="0" indent="0" algn="ctr">
              <a:buFontTx/>
              <a:buNone/>
            </a:pPr>
            <a:endParaRPr lang="en-US" sz="2000" kern="0" dirty="0" smtClean="0"/>
          </a:p>
          <a:p>
            <a:pPr marL="0" indent="0" algn="ctr">
              <a:buFontTx/>
              <a:buNone/>
            </a:pPr>
            <a:endParaRPr lang="en-US" sz="800" kern="0" dirty="0" smtClean="0"/>
          </a:p>
          <a:p>
            <a:pPr marL="0" indent="0" algn="ctr">
              <a:buFontTx/>
              <a:buNone/>
            </a:pPr>
            <a:r>
              <a:rPr lang="en-US" sz="2000" kern="0" dirty="0" smtClean="0"/>
              <a:t>Caseworkers</a:t>
            </a:r>
          </a:p>
          <a:p>
            <a:pPr marL="0" indent="0" algn="ctr">
              <a:buFontTx/>
              <a:buNone/>
            </a:pPr>
            <a:endParaRPr lang="en-US" sz="2000" kern="0" dirty="0" smtClean="0"/>
          </a:p>
          <a:p>
            <a:pPr marL="0" indent="0" algn="ctr">
              <a:buFontTx/>
              <a:buNone/>
            </a:pPr>
            <a:endParaRPr lang="en-US" sz="800" kern="0" dirty="0" smtClean="0"/>
          </a:p>
          <a:p>
            <a:pPr marL="0" indent="0" algn="ctr">
              <a:buFontTx/>
              <a:buNone/>
            </a:pPr>
            <a:r>
              <a:rPr lang="en-US" sz="2000" kern="0" dirty="0" smtClean="0"/>
              <a:t>Caregivers</a:t>
            </a:r>
            <a:endParaRPr lang="en-US" sz="2000" kern="0" dirty="0"/>
          </a:p>
        </p:txBody>
      </p:sp>
      <p:sp>
        <p:nvSpPr>
          <p:cNvPr id="5" name="Down Arrow 4"/>
          <p:cNvSpPr/>
          <p:nvPr/>
        </p:nvSpPr>
        <p:spPr bwMode="auto">
          <a:xfrm>
            <a:off x="4344377" y="2779326"/>
            <a:ext cx="484632" cy="47871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6" name="Down Arrow 15"/>
          <p:cNvSpPr/>
          <p:nvPr/>
        </p:nvSpPr>
        <p:spPr bwMode="auto">
          <a:xfrm>
            <a:off x="4344377" y="3672930"/>
            <a:ext cx="484632" cy="47871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7" name="Down Arrow 16"/>
          <p:cNvSpPr/>
          <p:nvPr/>
        </p:nvSpPr>
        <p:spPr bwMode="auto">
          <a:xfrm>
            <a:off x="4356414" y="4484462"/>
            <a:ext cx="484632" cy="47871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8" name="Down Arrow 17"/>
          <p:cNvSpPr/>
          <p:nvPr/>
        </p:nvSpPr>
        <p:spPr bwMode="auto">
          <a:xfrm>
            <a:off x="4388498" y="5413233"/>
            <a:ext cx="484632" cy="47871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3439034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9900" y="793750"/>
            <a:ext cx="8229600" cy="839788"/>
          </a:xfrm>
        </p:spPr>
        <p:txBody>
          <a:bodyPr/>
          <a:lstStyle/>
          <a:p>
            <a:r>
              <a:rPr lang="en-US" altLang="en-US" dirty="0" smtClean="0"/>
              <a:t>Practice Performance Indicator Activity</a:t>
            </a:r>
          </a:p>
        </p:txBody>
      </p:sp>
      <p:sp>
        <p:nvSpPr>
          <p:cNvPr id="23555" name="Content Placeholder 2"/>
          <p:cNvSpPr>
            <a:spLocks noGrp="1"/>
          </p:cNvSpPr>
          <p:nvPr>
            <p:ph idx="1"/>
          </p:nvPr>
        </p:nvSpPr>
        <p:spPr>
          <a:xfrm>
            <a:off x="469900" y="1698625"/>
            <a:ext cx="8248650" cy="4498975"/>
          </a:xfrm>
        </p:spPr>
        <p:txBody>
          <a:bodyPr/>
          <a:lstStyle/>
          <a:p>
            <a:pPr marL="457200" indent="-457200">
              <a:spcAft>
                <a:spcPts val="1200"/>
              </a:spcAft>
              <a:buFont typeface="Georgia" pitchFamily="18" charset="0"/>
              <a:buAutoNum type="arabicPeriod"/>
            </a:pPr>
            <a:r>
              <a:rPr lang="en-US" altLang="en-US" sz="2400" dirty="0"/>
              <a:t>R</a:t>
            </a:r>
            <a:r>
              <a:rPr lang="en-US" altLang="en-US" sz="2400" dirty="0" smtClean="0"/>
              <a:t>eview the sections of </a:t>
            </a:r>
            <a:r>
              <a:rPr lang="en-US" altLang="en-US" sz="2400" b="1" dirty="0" smtClean="0"/>
              <a:t>Handouts #6 </a:t>
            </a:r>
            <a:r>
              <a:rPr lang="en-US" altLang="en-US" sz="2400" dirty="0" smtClean="0"/>
              <a:t>and </a:t>
            </a:r>
            <a:r>
              <a:rPr lang="en-US" altLang="en-US" sz="2400" b="1" dirty="0" smtClean="0"/>
              <a:t>Handout #7 </a:t>
            </a:r>
            <a:r>
              <a:rPr lang="en-US" altLang="en-US" sz="2400" dirty="0" smtClean="0"/>
              <a:t>pertaining to your assigned indicator(s) and discuss.</a:t>
            </a:r>
          </a:p>
          <a:p>
            <a:pPr marL="457200" indent="-457200">
              <a:spcAft>
                <a:spcPts val="1200"/>
              </a:spcAft>
              <a:buFont typeface="Georgia" pitchFamily="18" charset="0"/>
              <a:buAutoNum type="arabicPeriod"/>
            </a:pPr>
            <a:r>
              <a:rPr lang="en-US" altLang="en-US" sz="2400" dirty="0"/>
              <a:t>D</a:t>
            </a:r>
            <a:r>
              <a:rPr lang="en-US" altLang="en-US" sz="2400" dirty="0" smtClean="0"/>
              <a:t>evelop questions for your assigned indicator that you could ask family members to support the use of critical thinking skills and to help you assess how well the family demonstrates PA Practice Model values and skills.</a:t>
            </a:r>
          </a:p>
          <a:p>
            <a:pPr marL="457200" indent="-457200">
              <a:spcAft>
                <a:spcPts val="1200"/>
              </a:spcAft>
              <a:buFont typeface="Georgia" pitchFamily="18" charset="0"/>
              <a:buAutoNum type="arabicPeriod"/>
            </a:pPr>
            <a:r>
              <a:rPr lang="en-US" altLang="en-US" sz="2400" dirty="0" smtClean="0"/>
              <a:t>Be prepared to join other teams in a group discussion.</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6B115582-89B6-4FA1-A363-29DE708133DF}" type="slidenum">
              <a:rPr lang="en-US" smtClean="0"/>
              <a:pPr>
                <a:defRPr/>
              </a:pPr>
              <a:t>23</a:t>
            </a:fld>
            <a:endParaRPr lang="en-US" dirty="0">
              <a:latin typeface="Arial" charset="0"/>
            </a:endParaRPr>
          </a:p>
        </p:txBody>
      </p:sp>
    </p:spTree>
    <p:extLst>
      <p:ext uri="{BB962C8B-B14F-4D97-AF65-F5344CB8AC3E}">
        <p14:creationId xmlns:p14="http://schemas.microsoft.com/office/powerpoint/2010/main" val="230445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9900" y="793750"/>
            <a:ext cx="8229600" cy="839788"/>
          </a:xfrm>
        </p:spPr>
        <p:txBody>
          <a:bodyPr/>
          <a:lstStyle/>
          <a:p>
            <a:r>
              <a:rPr lang="en-US" altLang="en-US" dirty="0" smtClean="0"/>
              <a:t>Deciding Which Questions to Ask: Activity Instructions</a:t>
            </a:r>
          </a:p>
        </p:txBody>
      </p:sp>
      <p:sp>
        <p:nvSpPr>
          <p:cNvPr id="23555" name="Content Placeholder 2"/>
          <p:cNvSpPr>
            <a:spLocks noGrp="1"/>
          </p:cNvSpPr>
          <p:nvPr>
            <p:ph idx="1"/>
          </p:nvPr>
        </p:nvSpPr>
        <p:spPr>
          <a:xfrm>
            <a:off x="469900" y="2053389"/>
            <a:ext cx="8248650" cy="4144211"/>
          </a:xfrm>
        </p:spPr>
        <p:txBody>
          <a:bodyPr/>
          <a:lstStyle/>
          <a:p>
            <a:pPr marL="457200" lvl="0" indent="-457200">
              <a:spcAft>
                <a:spcPts val="1200"/>
              </a:spcAft>
              <a:buFont typeface="Georgia" pitchFamily="18" charset="0"/>
              <a:buAutoNum type="arabicPeriod"/>
            </a:pPr>
            <a:r>
              <a:rPr lang="en-US" altLang="en-US" sz="2800" dirty="0" smtClean="0"/>
              <a:t>Identify at least eight questions for your situation that you could ask the individual to support the use of critical thinking skills and to help you assess how well he/she has implemented the PA </a:t>
            </a:r>
            <a:r>
              <a:rPr lang="en-US" altLang="en-US" sz="2800" dirty="0"/>
              <a:t>P</a:t>
            </a:r>
            <a:r>
              <a:rPr lang="en-US" altLang="en-US" sz="2800" dirty="0" smtClean="0"/>
              <a:t>ractice </a:t>
            </a:r>
            <a:r>
              <a:rPr lang="en-US" altLang="en-US" sz="2800" dirty="0"/>
              <a:t>M</a:t>
            </a:r>
            <a:r>
              <a:rPr lang="en-US" altLang="en-US" sz="2800" dirty="0" smtClean="0"/>
              <a:t>odel. </a:t>
            </a:r>
          </a:p>
          <a:p>
            <a:pPr marL="457200" lvl="0" indent="-457200">
              <a:spcAft>
                <a:spcPts val="1200"/>
              </a:spcAft>
              <a:buFont typeface="Georgia" pitchFamily="18" charset="0"/>
              <a:buAutoNum type="arabicPeriod"/>
            </a:pPr>
            <a:r>
              <a:rPr lang="en-US" altLang="en-US" sz="2800" dirty="0" smtClean="0"/>
              <a:t>Write questions on flip chart. </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6B115582-89B6-4FA1-A363-29DE708133DF}" type="slidenum">
              <a:rPr lang="en-US" smtClean="0"/>
              <a:pPr>
                <a:defRPr/>
              </a:pPr>
              <a:t>24</a:t>
            </a:fld>
            <a:endParaRPr lang="en-US" dirty="0">
              <a:latin typeface="Arial" charset="0"/>
            </a:endParaRPr>
          </a:p>
        </p:txBody>
      </p:sp>
    </p:spTree>
    <p:extLst>
      <p:ext uri="{BB962C8B-B14F-4D97-AF65-F5344CB8AC3E}">
        <p14:creationId xmlns:p14="http://schemas.microsoft.com/office/powerpoint/2010/main" val="3431224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7"/>
            <a:ext cx="8229600" cy="472716"/>
          </a:xfrm>
        </p:spPr>
        <p:txBody>
          <a:bodyPr/>
          <a:lstStyle/>
          <a:p>
            <a:r>
              <a:rPr lang="en-US" sz="2600" dirty="0" smtClean="0"/>
              <a:t>Walk Around Instructions: For each scenario…</a:t>
            </a:r>
            <a:endParaRPr lang="en-US" sz="2600" dirty="0"/>
          </a:p>
        </p:txBody>
      </p:sp>
      <p:sp>
        <p:nvSpPr>
          <p:cNvPr id="3" name="Content Placeholder 2"/>
          <p:cNvSpPr>
            <a:spLocks noGrp="1"/>
          </p:cNvSpPr>
          <p:nvPr>
            <p:ph idx="1"/>
          </p:nvPr>
        </p:nvSpPr>
        <p:spPr>
          <a:xfrm>
            <a:off x="0" y="1299411"/>
            <a:ext cx="9144000" cy="4036264"/>
          </a:xfrm>
        </p:spPr>
        <p:txBody>
          <a:bodyPr/>
          <a:lstStyle/>
          <a:p>
            <a:pPr marL="457200" indent="-457200">
              <a:buFont typeface="+mj-lt"/>
              <a:buAutoNum type="arabicPeriod"/>
            </a:pPr>
            <a:r>
              <a:rPr lang="en-US" sz="2400" dirty="0" smtClean="0"/>
              <a:t>Read the scenario, discuss, and practice each set of questions.</a:t>
            </a:r>
          </a:p>
          <a:p>
            <a:pPr marL="457200" lvl="0" indent="-457200">
              <a:buFont typeface="+mj-lt"/>
              <a:buAutoNum type="arabicPeriod"/>
            </a:pPr>
            <a:r>
              <a:rPr lang="en-US" sz="2400" dirty="0" smtClean="0"/>
              <a:t>Put a check mark </a:t>
            </a:r>
            <a:r>
              <a:rPr lang="en-US" sz="2400" dirty="0" smtClean="0">
                <a:sym typeface="Wingdings"/>
              </a:rPr>
              <a:t>√ </a:t>
            </a:r>
            <a:r>
              <a:rPr lang="en-US" sz="2400" dirty="0" smtClean="0"/>
              <a:t>next to those questions that worked well in your role play.</a:t>
            </a:r>
          </a:p>
          <a:p>
            <a:pPr marL="457200" lvl="0" indent="-457200">
              <a:buFont typeface="+mj-lt"/>
              <a:buAutoNum type="arabicPeriod"/>
            </a:pPr>
            <a:r>
              <a:rPr lang="en-US" sz="2400" dirty="0" smtClean="0"/>
              <a:t>Put a question mark ? next to those that didn’t work or seemed awkward.</a:t>
            </a:r>
          </a:p>
          <a:p>
            <a:pPr marL="457200" lvl="0" indent="-457200">
              <a:buFont typeface="+mj-lt"/>
              <a:buAutoNum type="arabicPeriod"/>
            </a:pPr>
            <a:r>
              <a:rPr lang="en-US" sz="2400" dirty="0" smtClean="0"/>
              <a:t>Add </a:t>
            </a:r>
            <a:r>
              <a:rPr lang="en-US" sz="2400" dirty="0"/>
              <a:t>to the flip chart additional questions that you feel are critical to the situation. </a:t>
            </a:r>
          </a:p>
          <a:p>
            <a:pPr marL="0" lvl="0" indent="0">
              <a:buNone/>
            </a:pP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25</a:t>
            </a:fld>
            <a:endParaRPr lang="en-US" dirty="0">
              <a:latin typeface="Arial" charset="0"/>
            </a:endParaRPr>
          </a:p>
        </p:txBody>
      </p:sp>
      <p:pic>
        <p:nvPicPr>
          <p:cNvPr id="1026" name="Picture 2" descr="C:\Users\mmarchi\AppData\Local\Microsoft\Windows\Temporary Internet Files\Content.IE5\3OTFWGN6\MP9004308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1725" y="4154905"/>
            <a:ext cx="4058653" cy="210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73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9900" y="793750"/>
            <a:ext cx="8229600" cy="790575"/>
          </a:xfrm>
        </p:spPr>
        <p:txBody>
          <a:bodyPr/>
          <a:lstStyle/>
          <a:p>
            <a:r>
              <a:rPr lang="en-US" altLang="en-US" dirty="0" smtClean="0"/>
              <a:t>Questions to Consider</a:t>
            </a:r>
          </a:p>
        </p:txBody>
      </p:sp>
      <p:sp>
        <p:nvSpPr>
          <p:cNvPr id="25603" name="Content Placeholder 2"/>
          <p:cNvSpPr>
            <a:spLocks noGrp="1"/>
          </p:cNvSpPr>
          <p:nvPr>
            <p:ph idx="1"/>
          </p:nvPr>
        </p:nvSpPr>
        <p:spPr>
          <a:xfrm>
            <a:off x="469900" y="1712913"/>
            <a:ext cx="8248650" cy="4606925"/>
          </a:xfrm>
        </p:spPr>
        <p:txBody>
          <a:bodyPr/>
          <a:lstStyle/>
          <a:p>
            <a:pPr>
              <a:spcAft>
                <a:spcPts val="1200"/>
              </a:spcAft>
            </a:pPr>
            <a:r>
              <a:rPr lang="en-US" altLang="en-US" dirty="0" smtClean="0"/>
              <a:t>On a scale of 1 to 10, with 1 you have very little  commitment to using these identified questions with caregivers and 10 being you are strongly committed to using them with caregivers – how would you rate yourself? </a:t>
            </a:r>
          </a:p>
          <a:p>
            <a:pPr>
              <a:spcAft>
                <a:spcPts val="1200"/>
              </a:spcAft>
            </a:pPr>
            <a:r>
              <a:rPr lang="en-US" altLang="en-US" dirty="0" smtClean="0"/>
              <a:t>What would it take to move up the scale one point?</a:t>
            </a:r>
          </a:p>
          <a:p>
            <a:pPr>
              <a:spcAft>
                <a:spcPts val="1200"/>
              </a:spcAft>
            </a:pPr>
            <a:r>
              <a:rPr lang="en-US" altLang="en-US" dirty="0" smtClean="0"/>
              <a:t>How will you monitor that caregivers are critically thinking through challenges they face regarding their children’s care? </a:t>
            </a:r>
          </a:p>
        </p:txBody>
      </p:sp>
      <p:sp>
        <p:nvSpPr>
          <p:cNvPr id="4"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9D3A9DA8-126E-4692-A864-CBD88A69A499}" type="slidenum">
              <a:rPr lang="en-US" smtClean="0"/>
              <a:pPr>
                <a:defRPr/>
              </a:pPr>
              <a:t>26</a:t>
            </a:fld>
            <a:endParaRPr lang="en-US" dirty="0">
              <a:latin typeface="Arial" charset="0"/>
            </a:endParaRPr>
          </a:p>
        </p:txBody>
      </p:sp>
    </p:spTree>
    <p:extLst>
      <p:ext uri="{BB962C8B-B14F-4D97-AF65-F5344CB8AC3E}">
        <p14:creationId xmlns:p14="http://schemas.microsoft.com/office/powerpoint/2010/main" val="1012716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Planning</a:t>
            </a:r>
            <a:endParaRPr lang="en-US" dirty="0"/>
          </a:p>
        </p:txBody>
      </p:sp>
      <p:sp>
        <p:nvSpPr>
          <p:cNvPr id="3" name="Content Placeholder 2"/>
          <p:cNvSpPr>
            <a:spLocks noGrp="1"/>
          </p:cNvSpPr>
          <p:nvPr>
            <p:ph idx="1"/>
          </p:nvPr>
        </p:nvSpPr>
        <p:spPr/>
        <p:txBody>
          <a:bodyPr/>
          <a:lstStyle/>
          <a:p>
            <a:pPr marL="0" indent="0">
              <a:buNone/>
            </a:pPr>
            <a:r>
              <a:rPr lang="en-US" sz="3600" b="1" dirty="0" smtClean="0"/>
              <a:t>Identify </a:t>
            </a:r>
            <a:r>
              <a:rPr lang="en-US" sz="3600" b="1" dirty="0"/>
              <a:t>at least three questions </a:t>
            </a:r>
            <a:r>
              <a:rPr lang="en-US" sz="3600" b="1" dirty="0" smtClean="0"/>
              <a:t>you </a:t>
            </a:r>
            <a:r>
              <a:rPr lang="en-US" sz="3600" b="1" dirty="0"/>
              <a:t>will use during </a:t>
            </a:r>
            <a:r>
              <a:rPr lang="en-US" sz="3600" b="1" dirty="0" smtClean="0"/>
              <a:t>your next family interview. </a:t>
            </a:r>
            <a:endParaRPr lang="en-US" sz="3600" b="1"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27</a:t>
            </a:fld>
            <a:endParaRPr lang="en-US" dirty="0">
              <a:latin typeface="Arial" charset="0"/>
            </a:endParaRPr>
          </a:p>
        </p:txBody>
      </p:sp>
      <p:pic>
        <p:nvPicPr>
          <p:cNvPr id="2051" name="Picture 3" descr="C:\Users\mmarchi\AppData\Local\Microsoft\Windows\Temporary Internet Files\Content.IE5\3OTFWGN6\MC9000786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312" y="3814763"/>
            <a:ext cx="1857375" cy="222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34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9900" y="793750"/>
            <a:ext cx="8229600" cy="590550"/>
          </a:xfrm>
        </p:spPr>
        <p:txBody>
          <a:bodyPr/>
          <a:lstStyle/>
          <a:p>
            <a:endParaRPr lang="en-US" altLang="en-US" smtClean="0"/>
          </a:p>
        </p:txBody>
      </p:sp>
      <p:sp>
        <p:nvSpPr>
          <p:cNvPr id="26627" name="Content Placeholder 2"/>
          <p:cNvSpPr>
            <a:spLocks noGrp="1"/>
          </p:cNvSpPr>
          <p:nvPr>
            <p:ph idx="1"/>
          </p:nvPr>
        </p:nvSpPr>
        <p:spPr>
          <a:xfrm>
            <a:off x="469900" y="1438275"/>
            <a:ext cx="8248650" cy="4881563"/>
          </a:xfrm>
        </p:spPr>
        <p:txBody>
          <a:bodyPr/>
          <a:lstStyle/>
          <a:p>
            <a:pPr marL="0" indent="0" algn="ctr">
              <a:buFontTx/>
              <a:buNone/>
            </a:pPr>
            <a:r>
              <a:rPr lang="en-US" altLang="en-US" sz="4400" b="1" dirty="0" smtClean="0"/>
              <a:t>You Must Have Questions!</a:t>
            </a:r>
          </a:p>
          <a:p>
            <a:pPr marL="0" indent="0" algn="ctr">
              <a:buFontTx/>
              <a:buNone/>
            </a:pPr>
            <a:endParaRPr lang="en-US" altLang="en-US" sz="4400" b="1" dirty="0" smtClean="0"/>
          </a:p>
          <a:p>
            <a:pPr marL="0" indent="0" algn="ctr">
              <a:buFontTx/>
              <a:buNone/>
            </a:pPr>
            <a:endParaRPr lang="en-US" altLang="en-US" sz="4400" b="1"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AA78B4E7-C69C-4BE3-9B5E-74A928A79CA4}" type="slidenum">
              <a:rPr lang="en-US" smtClean="0"/>
              <a:pPr>
                <a:defRPr/>
              </a:pPr>
              <a:t>28</a:t>
            </a:fld>
            <a:endParaRPr lang="en-US" dirty="0">
              <a:latin typeface="Arial" charset="0"/>
            </a:endParaRPr>
          </a:p>
        </p:txBody>
      </p:sp>
      <p:grpSp>
        <p:nvGrpSpPr>
          <p:cNvPr id="26629" name="Group 6"/>
          <p:cNvGrpSpPr>
            <a:grpSpLocks/>
          </p:cNvGrpSpPr>
          <p:nvPr/>
        </p:nvGrpSpPr>
        <p:grpSpPr bwMode="auto">
          <a:xfrm>
            <a:off x="3336925" y="2162175"/>
            <a:ext cx="2514600" cy="3963988"/>
            <a:chOff x="3337020" y="2590796"/>
            <a:chExt cx="2514600" cy="3672001"/>
          </a:xfrm>
        </p:grpSpPr>
        <p:pic>
          <p:nvPicPr>
            <p:cNvPr id="2663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7020" y="2590796"/>
              <a:ext cx="2514600" cy="367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8"/>
            <p:cNvSpPr/>
            <p:nvPr/>
          </p:nvSpPr>
          <p:spPr>
            <a:xfrm>
              <a:off x="3337020" y="2590796"/>
              <a:ext cx="2514600" cy="3672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none" lIns="90004" tIns="46798" rIns="90004" bIns="46798" anchor="ctr" compatLnSpc="0"/>
            <a:lstStyle/>
            <a:p>
              <a:pPr fontAlgn="auto" hangingPunct="0">
                <a:spcBef>
                  <a:spcPts val="0"/>
                </a:spcBef>
                <a:spcAft>
                  <a:spcPts val="0"/>
                </a:spcAft>
                <a:defRPr sz="1800" b="0" i="0" u="none" strike="noStrike" kern="0" cap="none" spc="0" baseline="0">
                  <a:solidFill>
                    <a:srgbClr val="000000"/>
                  </a:solidFill>
                  <a:uFillTx/>
                </a:defRPr>
              </a:pPr>
              <a:endParaRPr lang="en-US" sz="1800" kern="0">
                <a:solidFill>
                  <a:srgbClr val="000000"/>
                </a:solidFill>
                <a:latin typeface="Times New Roman" pitchFamily="18"/>
                <a:ea typeface="Lucida Sans Unicode" pitchFamily="2"/>
                <a:cs typeface="Tahoma" pitchFamily="2"/>
              </a:endParaRPr>
            </a:p>
          </p:txBody>
        </p:sp>
      </p:grpSp>
    </p:spTree>
    <p:extLst>
      <p:ext uri="{BB962C8B-B14F-4D97-AF65-F5344CB8AC3E}">
        <p14:creationId xmlns:p14="http://schemas.microsoft.com/office/powerpoint/2010/main" val="3838065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Learning Objectives</a:t>
            </a:r>
            <a:endParaRPr lang="en-US" dirty="0"/>
          </a:p>
        </p:txBody>
      </p:sp>
      <p:sp>
        <p:nvSpPr>
          <p:cNvPr id="10" name="Content Placeholder 9"/>
          <p:cNvSpPr>
            <a:spLocks noGrp="1"/>
          </p:cNvSpPr>
          <p:nvPr>
            <p:ph idx="1"/>
          </p:nvPr>
        </p:nvSpPr>
        <p:spPr/>
        <p:txBody>
          <a:bodyPr/>
          <a:lstStyle/>
          <a:p>
            <a:pPr lvl="0">
              <a:spcAft>
                <a:spcPts val="2400"/>
              </a:spcAft>
            </a:pPr>
            <a:r>
              <a:rPr lang="en-US" dirty="0"/>
              <a:t>Define critical thinking and its relationship to outcomes of safety, permanence, and well-being; </a:t>
            </a:r>
          </a:p>
          <a:p>
            <a:pPr lvl="0">
              <a:spcAft>
                <a:spcPts val="2400"/>
              </a:spcAft>
            </a:pPr>
            <a:r>
              <a:rPr lang="en-US" dirty="0"/>
              <a:t>Discuss how the parallel process applies to the use of critical thinking with families; </a:t>
            </a:r>
          </a:p>
          <a:p>
            <a:pPr lvl="0">
              <a:spcAft>
                <a:spcPts val="2400"/>
              </a:spcAft>
            </a:pPr>
            <a:r>
              <a:rPr lang="en-US" dirty="0"/>
              <a:t>Discuss potential uses of the Enhancing Critical Thinking: A Supervisor’s Guide with families; and</a:t>
            </a:r>
          </a:p>
          <a:p>
            <a:pPr lvl="0">
              <a:spcAft>
                <a:spcPts val="2400"/>
              </a:spcAft>
            </a:pPr>
            <a:r>
              <a:rPr lang="en-US" dirty="0"/>
              <a:t>Identify questions to use during interviews with families to stimulate critical thinking.</a:t>
            </a:r>
          </a:p>
          <a:p>
            <a:endParaRPr lang="en-US" dirty="0"/>
          </a:p>
          <a:p>
            <a:endParaRPr lang="en-US" dirty="0"/>
          </a:p>
        </p:txBody>
      </p:sp>
      <p:sp>
        <p:nvSpPr>
          <p:cNvPr id="6" name="Slide Number Placeholder 5"/>
          <p:cNvSpPr>
            <a:spLocks noGrp="1"/>
          </p:cNvSpPr>
          <p:nvPr>
            <p:ph type="sldNum" sz="quarter" idx="11"/>
          </p:nvPr>
        </p:nvSpPr>
        <p:spPr/>
        <p:txBody>
          <a:bodyPr/>
          <a:lstStyle/>
          <a:p>
            <a:fld id="{C49FAA35-CF82-4C62-BBAA-2977F00373C6}" type="slidenum">
              <a:rPr lang="en-US" smtClean="0"/>
              <a:pPr/>
              <a:t>29</a:t>
            </a:fld>
            <a:endParaRPr lang="en-US" dirty="0"/>
          </a:p>
        </p:txBody>
      </p:sp>
    </p:spTree>
    <p:extLst>
      <p:ext uri="{BB962C8B-B14F-4D97-AF65-F5344CB8AC3E}">
        <p14:creationId xmlns:p14="http://schemas.microsoft.com/office/powerpoint/2010/main" val="1399999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69900" y="793750"/>
            <a:ext cx="8229600" cy="590550"/>
          </a:xfrm>
        </p:spPr>
        <p:txBody>
          <a:bodyPr/>
          <a:lstStyle/>
          <a:p>
            <a:pPr eaLnBrk="1" hangingPunct="1"/>
            <a:r>
              <a:rPr lang="en-US" altLang="en-US" sz="2400" dirty="0" smtClean="0"/>
              <a:t>Agenda</a:t>
            </a:r>
          </a:p>
        </p:txBody>
      </p:sp>
      <p:sp>
        <p:nvSpPr>
          <p:cNvPr id="12291" name="Content Placeholder 1"/>
          <p:cNvSpPr>
            <a:spLocks noGrp="1"/>
          </p:cNvSpPr>
          <p:nvPr>
            <p:ph idx="1"/>
          </p:nvPr>
        </p:nvSpPr>
        <p:spPr>
          <a:xfrm>
            <a:off x="469900" y="1438275"/>
            <a:ext cx="8248650" cy="4733925"/>
          </a:xfrm>
        </p:spPr>
        <p:txBody>
          <a:bodyPr/>
          <a:lstStyle/>
          <a:p>
            <a:pPr>
              <a:spcAft>
                <a:spcPts val="1200"/>
              </a:spcAft>
            </a:pPr>
            <a:r>
              <a:rPr lang="en-US" dirty="0"/>
              <a:t>Welcome and </a:t>
            </a:r>
            <a:r>
              <a:rPr lang="en-US" dirty="0" smtClean="0"/>
              <a:t>Introductions</a:t>
            </a:r>
            <a:endParaRPr lang="en-US" altLang="en-US" dirty="0" smtClean="0"/>
          </a:p>
          <a:p>
            <a:pPr eaLnBrk="1" hangingPunct="1">
              <a:spcAft>
                <a:spcPts val="1200"/>
              </a:spcAft>
            </a:pPr>
            <a:r>
              <a:rPr lang="en-US" altLang="en-US" dirty="0" smtClean="0"/>
              <a:t>Defining Critical Thinking</a:t>
            </a:r>
          </a:p>
          <a:p>
            <a:pPr>
              <a:spcAft>
                <a:spcPts val="1200"/>
              </a:spcAft>
            </a:pPr>
            <a:r>
              <a:rPr lang="en-US" dirty="0"/>
              <a:t>The </a:t>
            </a:r>
            <a:r>
              <a:rPr lang="en-US" i="1" dirty="0"/>
              <a:t>Enhancing Critical Thinking: A Supervisor’s Guide</a:t>
            </a:r>
            <a:endParaRPr lang="en-US" dirty="0"/>
          </a:p>
          <a:p>
            <a:pPr>
              <a:spcAft>
                <a:spcPts val="1200"/>
              </a:spcAft>
            </a:pPr>
            <a:r>
              <a:rPr lang="en-US" dirty="0"/>
              <a:t>The Parallel Process </a:t>
            </a:r>
            <a:endParaRPr lang="en-US" altLang="en-US" dirty="0" smtClean="0"/>
          </a:p>
          <a:p>
            <a:pPr>
              <a:spcAft>
                <a:spcPts val="1200"/>
              </a:spcAft>
            </a:pPr>
            <a:r>
              <a:rPr lang="en-US" dirty="0"/>
              <a:t>Supporting Critical Thinking</a:t>
            </a:r>
          </a:p>
          <a:p>
            <a:pPr eaLnBrk="1" hangingPunct="1">
              <a:spcAft>
                <a:spcPts val="1200"/>
              </a:spcAft>
            </a:pPr>
            <a:r>
              <a:rPr lang="en-US" altLang="en-US" dirty="0" smtClean="0"/>
              <a:t>Action Planning</a:t>
            </a:r>
          </a:p>
          <a:p>
            <a:pPr>
              <a:spcAft>
                <a:spcPts val="1200"/>
              </a:spcAft>
            </a:pPr>
            <a:r>
              <a:rPr lang="en-US" dirty="0"/>
              <a:t>Summary and Workshop Closure</a:t>
            </a:r>
            <a:endParaRPr lang="en-US" altLang="en-US" dirty="0" smtClean="0"/>
          </a:p>
        </p:txBody>
      </p:sp>
      <p:sp>
        <p:nvSpPr>
          <p:cNvPr id="13" name="Slide Number Placeholder 12"/>
          <p:cNvSpPr>
            <a:spLocks noGrp="1"/>
          </p:cNvSpPr>
          <p:nvPr>
            <p:ph type="sldNum" sz="quarter" idx="4294967295"/>
          </p:nvPr>
        </p:nvSpPr>
        <p:spPr>
          <a:xfrm>
            <a:off x="7392988" y="6616700"/>
            <a:ext cx="1751012" cy="241300"/>
          </a:xfrm>
          <a:prstGeom prst="rect">
            <a:avLst/>
          </a:prstGeom>
        </p:spPr>
        <p:txBody>
          <a:bodyPr/>
          <a:lstStyle/>
          <a:p>
            <a:pPr>
              <a:defRPr/>
            </a:pPr>
            <a:fld id="{01E558E2-4A63-4C1D-8CA8-FBD1310BD580}" type="slidenum">
              <a:rPr lang="en-US" smtClean="0"/>
              <a:pPr>
                <a:defRPr/>
              </a:pPr>
              <a:t>3</a:t>
            </a:fld>
            <a:endParaRPr lang="en-US" dirty="0"/>
          </a:p>
        </p:txBody>
      </p:sp>
    </p:spTree>
    <p:extLst>
      <p:ext uri="{BB962C8B-B14F-4D97-AF65-F5344CB8AC3E}">
        <p14:creationId xmlns:p14="http://schemas.microsoft.com/office/powerpoint/2010/main" val="80307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9900" y="793750"/>
            <a:ext cx="8229600" cy="590550"/>
          </a:xfrm>
        </p:spPr>
        <p:txBody>
          <a:bodyPr/>
          <a:lstStyle/>
          <a:p>
            <a:pPr algn="ctr"/>
            <a:r>
              <a:rPr lang="en-US" altLang="en-US" sz="2800" smtClean="0"/>
              <a:t>Critical Thinking Defined</a:t>
            </a:r>
            <a:endParaRPr lang="en-US" altLang="en-US" smtClean="0"/>
          </a:p>
        </p:txBody>
      </p:sp>
      <p:sp>
        <p:nvSpPr>
          <p:cNvPr id="3" name="Content Placeholder 2"/>
          <p:cNvSpPr>
            <a:spLocks noGrp="1"/>
          </p:cNvSpPr>
          <p:nvPr>
            <p:ph idx="1"/>
          </p:nvPr>
        </p:nvSpPr>
        <p:spPr>
          <a:xfrm>
            <a:off x="469900" y="1438275"/>
            <a:ext cx="8248650" cy="4881563"/>
          </a:xfrm>
        </p:spPr>
        <p:txBody>
          <a:bodyPr/>
          <a:lstStyle/>
          <a:p>
            <a:pPr marL="0" indent="0">
              <a:buFontTx/>
              <a:buNone/>
              <a:defRPr/>
            </a:pPr>
            <a:endParaRPr lang="en-US" sz="2800" dirty="0" smtClean="0"/>
          </a:p>
          <a:p>
            <a:pPr marL="0" indent="0">
              <a:buFontTx/>
              <a:buNone/>
              <a:defRPr/>
            </a:pPr>
            <a:r>
              <a:rPr lang="en-US" sz="2800" dirty="0" smtClean="0"/>
              <a:t>Seeing </a:t>
            </a:r>
            <a:r>
              <a:rPr lang="en-US" sz="2800" dirty="0"/>
              <a:t>both sides of an issue, being open to new evidence that disconfirms </a:t>
            </a:r>
            <a:r>
              <a:rPr lang="en-US" sz="2800" dirty="0" smtClean="0"/>
              <a:t>your </a:t>
            </a:r>
            <a:r>
              <a:rPr lang="en-US" sz="2800" dirty="0"/>
              <a:t>ideas, reasoning dispassionately, demanding that claims be backed by evidence, deducing and inferring conclusions based on </a:t>
            </a:r>
            <a:r>
              <a:rPr lang="en-US" sz="2800" dirty="0" smtClean="0"/>
              <a:t>available </a:t>
            </a:r>
            <a:r>
              <a:rPr lang="en-US" sz="2800" dirty="0"/>
              <a:t>facts (and) solving </a:t>
            </a:r>
            <a:r>
              <a:rPr lang="en-US" sz="2800" dirty="0" smtClean="0"/>
              <a:t>problems. </a:t>
            </a:r>
          </a:p>
          <a:p>
            <a:pPr>
              <a:defRPr/>
            </a:pPr>
            <a:endParaRPr lang="en-US" dirty="0" smtClean="0"/>
          </a:p>
          <a:p>
            <a:pPr marL="0" indent="0">
              <a:buFontTx/>
              <a:buNone/>
              <a:defRPr/>
            </a:pPr>
            <a:endParaRPr lang="en-US" dirty="0" smtClean="0"/>
          </a:p>
          <a:p>
            <a:pPr marL="0" indent="0">
              <a:buFontTx/>
              <a:buNone/>
              <a:defRPr/>
            </a:pPr>
            <a:endParaRPr lang="en-US" dirty="0"/>
          </a:p>
          <a:p>
            <a:pPr marL="0" indent="0">
              <a:buFontTx/>
              <a:buNone/>
              <a:defRPr/>
            </a:pPr>
            <a:r>
              <a:rPr lang="en-US" sz="1600" dirty="0" smtClean="0"/>
              <a:t>(Willingham, 2008).</a:t>
            </a:r>
            <a:endParaRPr lang="en-US" sz="1600" dirty="0"/>
          </a:p>
        </p:txBody>
      </p:sp>
      <p:sp>
        <p:nvSpPr>
          <p:cNvPr id="4"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3A1AC73C-8F56-4F5A-AD92-67D90E61AE7D}" type="slidenum">
              <a:rPr lang="en-US" smtClean="0"/>
              <a:pPr>
                <a:defRPr/>
              </a:pPr>
              <a:t>4</a:t>
            </a:fld>
            <a:endParaRPr lang="en-US" dirty="0">
              <a:latin typeface="Arial" charset="0"/>
            </a:endParaRPr>
          </a:p>
        </p:txBody>
      </p:sp>
      <p:pic>
        <p:nvPicPr>
          <p:cNvPr id="5" name="Picture 4" descr="C:\Users\mmarchi\AppData\Local\Microsoft\Windows\Temporary Internet Files\Content.IE5\CYFLFIE9\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0888" y="4343400"/>
            <a:ext cx="1625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536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a:xfrm>
            <a:off x="469900" y="1438275"/>
            <a:ext cx="8248650" cy="4749800"/>
          </a:xfrm>
        </p:spPr>
        <p:txBody>
          <a:bodyPr/>
          <a:lstStyle/>
          <a:p>
            <a:pPr eaLnBrk="1" hangingPunct="1">
              <a:defRPr/>
            </a:pPr>
            <a:endParaRPr lang="en-US" sz="1000" i="1" dirty="0" smtClean="0"/>
          </a:p>
          <a:p>
            <a:pPr marL="0" indent="0" eaLnBrk="1" hangingPunct="1">
              <a:buFontTx/>
              <a:buNone/>
              <a:defRPr/>
            </a:pPr>
            <a:r>
              <a:rPr lang="en-US" sz="2800" b="1" i="1" dirty="0" smtClean="0"/>
              <a:t>“Thinking is the hardest work there is, which is the probable reason so few engage in it.</a:t>
            </a:r>
            <a:r>
              <a:rPr lang="en-US" sz="2800" b="1" dirty="0" smtClean="0"/>
              <a:t>”         </a:t>
            </a:r>
          </a:p>
          <a:p>
            <a:pPr lvl="1" eaLnBrk="1" hangingPunct="1">
              <a:defRPr/>
            </a:pPr>
            <a:r>
              <a:rPr lang="en-US" dirty="0" smtClean="0"/>
              <a:t>Henry Ford</a:t>
            </a:r>
          </a:p>
          <a:p>
            <a:pPr eaLnBrk="1" hangingPunct="1">
              <a:buFontTx/>
              <a:buNone/>
              <a:defRPr/>
            </a:pPr>
            <a:endParaRPr lang="en-US" sz="2800" dirty="0" smtClean="0"/>
          </a:p>
          <a:p>
            <a:pPr marL="0" indent="0" eaLnBrk="1" hangingPunct="1">
              <a:buFontTx/>
              <a:buNone/>
              <a:defRPr/>
            </a:pPr>
            <a:r>
              <a:rPr lang="en-US" sz="2800" b="1" dirty="0" smtClean="0"/>
              <a:t>“ </a:t>
            </a:r>
            <a:r>
              <a:rPr lang="en-US" sz="2800" b="1" i="1" dirty="0" smtClean="0"/>
              <a:t>Many people think they are thinking when they are merely rearranging their prejudices.</a:t>
            </a:r>
            <a:r>
              <a:rPr lang="en-US" sz="2800" b="1" dirty="0" smtClean="0"/>
              <a:t>”          </a:t>
            </a:r>
          </a:p>
          <a:p>
            <a:pPr lvl="1" eaLnBrk="1" hangingPunct="1">
              <a:defRPr/>
            </a:pPr>
            <a:r>
              <a:rPr lang="en-US" dirty="0" smtClean="0"/>
              <a:t>William James</a:t>
            </a:r>
          </a:p>
          <a:p>
            <a:pPr eaLnBrk="1" hangingPunct="1">
              <a:buFontTx/>
              <a:buNone/>
              <a:defRPr/>
            </a:pPr>
            <a:endParaRPr lang="en-US" dirty="0" smtClean="0"/>
          </a:p>
        </p:txBody>
      </p:sp>
      <p:sp>
        <p:nvSpPr>
          <p:cNvPr id="14339" name="Title 2"/>
          <p:cNvSpPr>
            <a:spLocks noGrp="1"/>
          </p:cNvSpPr>
          <p:nvPr>
            <p:ph type="title"/>
          </p:nvPr>
        </p:nvSpPr>
        <p:spPr>
          <a:xfrm>
            <a:off x="469900" y="793750"/>
            <a:ext cx="8229600" cy="590550"/>
          </a:xfrm>
        </p:spPr>
        <p:txBody>
          <a:bodyPr/>
          <a:lstStyle/>
          <a:p>
            <a:pPr algn="ctr" eaLnBrk="1" hangingPunct="1"/>
            <a:r>
              <a:rPr lang="en-US" altLang="en-US" sz="2400" smtClean="0"/>
              <a:t>Thinkers’ Thoughts on Thinking</a:t>
            </a:r>
          </a:p>
        </p:txBody>
      </p:sp>
      <p:sp>
        <p:nvSpPr>
          <p:cNvPr id="6" name="Slide Number Placeholder 5"/>
          <p:cNvSpPr>
            <a:spLocks noGrp="1"/>
          </p:cNvSpPr>
          <p:nvPr>
            <p:ph type="sldNum" sz="quarter" idx="4294967295"/>
          </p:nvPr>
        </p:nvSpPr>
        <p:spPr>
          <a:xfrm>
            <a:off x="7392988" y="6616700"/>
            <a:ext cx="1751012" cy="241300"/>
          </a:xfrm>
          <a:prstGeom prst="rect">
            <a:avLst/>
          </a:prstGeom>
        </p:spPr>
        <p:txBody>
          <a:bodyPr/>
          <a:lstStyle/>
          <a:p>
            <a:pPr>
              <a:defRPr/>
            </a:pPr>
            <a:fld id="{E0D4CB2F-6C2F-45FF-B535-9DF9DD9BFF6E}" type="slidenum">
              <a:rPr lang="en-US" smtClean="0"/>
              <a:pPr>
                <a:defRPr/>
              </a:pPr>
              <a:t>5</a:t>
            </a:fld>
            <a:endParaRPr lang="en-US" dirty="0">
              <a:latin typeface="Arial" charset="0"/>
            </a:endParaRPr>
          </a:p>
        </p:txBody>
      </p:sp>
    </p:spTree>
    <p:extLst>
      <p:ext uri="{BB962C8B-B14F-4D97-AF65-F5344CB8AC3E}">
        <p14:creationId xmlns:p14="http://schemas.microsoft.com/office/powerpoint/2010/main" val="322105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38">
                                            <p:txEl>
                                              <p:pRg st="4" end="4"/>
                                            </p:txEl>
                                          </p:spTgt>
                                        </p:tgtEl>
                                        <p:attrNameLst>
                                          <p:attrName>style.visibility</p:attrName>
                                        </p:attrNameLst>
                                      </p:cBhvr>
                                      <p:to>
                                        <p:strVal val="visible"/>
                                      </p:to>
                                    </p:set>
                                    <p:anim calcmode="lin" valueType="num">
                                      <p:cBhvr additive="base">
                                        <p:cTn id="7" dur="500" fill="hold"/>
                                        <p:tgtEl>
                                          <p:spTgt spid="9113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8">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138">
                                            <p:txEl>
                                              <p:pRg st="5" end="5"/>
                                            </p:txEl>
                                          </p:spTgt>
                                        </p:tgtEl>
                                        <p:attrNameLst>
                                          <p:attrName>style.visibility</p:attrName>
                                        </p:attrNameLst>
                                      </p:cBhvr>
                                      <p:to>
                                        <p:strVal val="visible"/>
                                      </p:to>
                                    </p:set>
                                    <p:anim calcmode="lin" valueType="num">
                                      <p:cBhvr additive="base">
                                        <p:cTn id="11" dur="500" fill="hold"/>
                                        <p:tgtEl>
                                          <p:spTgt spid="91138">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11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9900" y="793750"/>
            <a:ext cx="8229600" cy="590550"/>
          </a:xfrm>
        </p:spPr>
        <p:txBody>
          <a:bodyPr/>
          <a:lstStyle/>
          <a:p>
            <a:endParaRPr lang="en-US" altLang="en-US" dirty="0" smtClean="0"/>
          </a:p>
        </p:txBody>
      </p:sp>
      <p:sp>
        <p:nvSpPr>
          <p:cNvPr id="15363" name="Content Placeholder 2"/>
          <p:cNvSpPr>
            <a:spLocks noGrp="1"/>
          </p:cNvSpPr>
          <p:nvPr>
            <p:ph idx="1"/>
          </p:nvPr>
        </p:nvSpPr>
        <p:spPr>
          <a:xfrm>
            <a:off x="469900" y="1438275"/>
            <a:ext cx="8248650" cy="4881563"/>
          </a:xfrm>
        </p:spPr>
        <p:txBody>
          <a:bodyPr/>
          <a:lstStyle/>
          <a:p>
            <a:pPr algn="ctr">
              <a:buFontTx/>
              <a:buNone/>
            </a:pPr>
            <a:r>
              <a:rPr lang="en-US" altLang="en-US" sz="3200" b="1" dirty="0" smtClean="0"/>
              <a:t>What gets in the way</a:t>
            </a:r>
          </a:p>
          <a:p>
            <a:pPr algn="ctr">
              <a:buFontTx/>
              <a:buNone/>
            </a:pPr>
            <a:r>
              <a:rPr lang="en-US" altLang="en-US" sz="3200" b="1" dirty="0" smtClean="0"/>
              <a:t>of critical thinking and</a:t>
            </a:r>
          </a:p>
          <a:p>
            <a:pPr algn="ctr">
              <a:buFontTx/>
              <a:buNone/>
            </a:pPr>
            <a:r>
              <a:rPr lang="en-US" altLang="en-US" sz="3200" b="1" dirty="0" smtClean="0"/>
              <a:t> sound decision </a:t>
            </a:r>
          </a:p>
          <a:p>
            <a:pPr algn="ctr">
              <a:buFontTx/>
              <a:buNone/>
            </a:pPr>
            <a:r>
              <a:rPr lang="en-US" altLang="en-US" sz="3200" b="1" dirty="0" smtClean="0"/>
              <a:t>making?</a:t>
            </a:r>
          </a:p>
          <a:p>
            <a:pPr algn="ctr">
              <a:buFontTx/>
              <a:buNone/>
            </a:pPr>
            <a:endParaRPr lang="en-US" altLang="en-US" sz="3200" b="1" dirty="0" smtClean="0"/>
          </a:p>
          <a:p>
            <a:pPr algn="ctr">
              <a:buFontTx/>
              <a:buNone/>
            </a:pPr>
            <a:r>
              <a:rPr lang="en-US" altLang="en-US" sz="4400" b="1" dirty="0" smtClean="0">
                <a:solidFill>
                  <a:srgbClr val="FF0000"/>
                </a:solidFill>
              </a:rPr>
              <a:t>Thinking Errors</a:t>
            </a:r>
          </a:p>
          <a:p>
            <a:endParaRPr lang="en-US" altLang="en-US" dirty="0" smtClean="0"/>
          </a:p>
        </p:txBody>
      </p:sp>
      <p:sp>
        <p:nvSpPr>
          <p:cNvPr id="4"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74459F64-DF3F-44E6-B997-763CE134B396}" type="slidenum">
              <a:rPr lang="en-US" smtClean="0"/>
              <a:pPr>
                <a:defRPr/>
              </a:pPr>
              <a:t>6</a:t>
            </a:fld>
            <a:endParaRPr lang="en-US" dirty="0">
              <a:latin typeface="Arial" charset="0"/>
            </a:endParaRPr>
          </a:p>
        </p:txBody>
      </p:sp>
    </p:spTree>
    <p:extLst>
      <p:ext uri="{BB962C8B-B14F-4D97-AF65-F5344CB8AC3E}">
        <p14:creationId xmlns:p14="http://schemas.microsoft.com/office/powerpoint/2010/main" val="27349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5" end="5"/>
                                            </p:txEl>
                                          </p:spTgt>
                                        </p:tgtEl>
                                        <p:attrNameLst>
                                          <p:attrName>style.visibility</p:attrName>
                                        </p:attrNameLst>
                                      </p:cBhvr>
                                      <p:to>
                                        <p:strVal val="visible"/>
                                      </p:to>
                                    </p:set>
                                    <p:animEffect transition="in" filter="fade">
                                      <p:cBhvr>
                                        <p:cTn id="7" dur="1000"/>
                                        <p:tgtEl>
                                          <p:spTgt spid="15363">
                                            <p:txEl>
                                              <p:pRg st="5" end="5"/>
                                            </p:txEl>
                                          </p:spTgt>
                                        </p:tgtEl>
                                      </p:cBhvr>
                                    </p:animEffect>
                                    <p:anim calcmode="lin" valueType="num">
                                      <p:cBhvr>
                                        <p:cTn id="8"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9900" y="793750"/>
            <a:ext cx="8229600" cy="590550"/>
          </a:xfrm>
        </p:spPr>
        <p:txBody>
          <a:bodyPr/>
          <a:lstStyle/>
          <a:p>
            <a:r>
              <a:rPr lang="en-US" altLang="en-US" smtClean="0"/>
              <a:t>Munro’s Findings re: Thinking Errors</a:t>
            </a:r>
          </a:p>
        </p:txBody>
      </p:sp>
      <p:sp>
        <p:nvSpPr>
          <p:cNvPr id="16387" name="Content Placeholder 2"/>
          <p:cNvSpPr>
            <a:spLocks noGrp="1"/>
          </p:cNvSpPr>
          <p:nvPr>
            <p:ph idx="1"/>
          </p:nvPr>
        </p:nvSpPr>
        <p:spPr>
          <a:xfrm>
            <a:off x="469900" y="1438275"/>
            <a:ext cx="8248650" cy="4881563"/>
          </a:xfrm>
        </p:spPr>
        <p:txBody>
          <a:bodyPr/>
          <a:lstStyle/>
          <a:p>
            <a:pPr marL="0" indent="0">
              <a:spcAft>
                <a:spcPts val="600"/>
              </a:spcAft>
              <a:buNone/>
            </a:pPr>
            <a:r>
              <a:rPr lang="en-US" altLang="en-US" sz="2800" u="sng" dirty="0" smtClean="0"/>
              <a:t>Errors not random but predictable</a:t>
            </a:r>
          </a:p>
          <a:p>
            <a:pPr lvl="1">
              <a:spcAft>
                <a:spcPts val="600"/>
              </a:spcAft>
            </a:pPr>
            <a:r>
              <a:rPr lang="en-US" altLang="en-US" sz="2800" dirty="0" smtClean="0"/>
              <a:t>Not using full range of evidence</a:t>
            </a:r>
          </a:p>
          <a:p>
            <a:pPr lvl="1">
              <a:spcAft>
                <a:spcPts val="600"/>
              </a:spcAft>
            </a:pPr>
            <a:r>
              <a:rPr lang="en-US" altLang="en-US" sz="2800" dirty="0" smtClean="0"/>
              <a:t>Persisting influence of 1</a:t>
            </a:r>
            <a:r>
              <a:rPr lang="en-US" altLang="en-US" sz="2800" baseline="30000" dirty="0" smtClean="0"/>
              <a:t>st</a:t>
            </a:r>
            <a:r>
              <a:rPr lang="en-US" altLang="en-US" sz="2800" dirty="0" smtClean="0"/>
              <a:t> impression</a:t>
            </a:r>
          </a:p>
          <a:p>
            <a:pPr lvl="1">
              <a:spcAft>
                <a:spcPts val="600"/>
              </a:spcAft>
            </a:pPr>
            <a:r>
              <a:rPr lang="en-US" altLang="en-US" sz="2800" dirty="0" smtClean="0"/>
              <a:t>Shortcuts made:  use facts most vivid, concrete or most recent</a:t>
            </a:r>
          </a:p>
          <a:p>
            <a:pPr lvl="1">
              <a:spcAft>
                <a:spcPts val="600"/>
              </a:spcAft>
            </a:pPr>
            <a:r>
              <a:rPr lang="en-US" altLang="en-US" sz="2800" dirty="0" smtClean="0"/>
              <a:t>Simplifying reasoning processes involving complex judgments</a:t>
            </a:r>
          </a:p>
          <a:p>
            <a:pPr lvl="1">
              <a:buFontTx/>
              <a:buNone/>
            </a:pPr>
            <a:endParaRPr lang="en-US" altLang="en-US" sz="1200" dirty="0" smtClean="0"/>
          </a:p>
          <a:p>
            <a:pPr lvl="1">
              <a:buFontTx/>
              <a:buNone/>
            </a:pPr>
            <a:endParaRPr lang="en-US" altLang="en-US" sz="1200" dirty="0" smtClean="0"/>
          </a:p>
          <a:p>
            <a:pPr lvl="1">
              <a:buFontTx/>
              <a:buNone/>
            </a:pPr>
            <a:r>
              <a:rPr lang="en-US" altLang="en-US" sz="1200" i="1" dirty="0" smtClean="0"/>
              <a:t>Common Errors or Reasoning in Child Protection Work : Eileen Munro:  1999</a:t>
            </a:r>
          </a:p>
          <a:p>
            <a:pPr lvl="1">
              <a:buFontTx/>
              <a:buNone/>
            </a:pPr>
            <a:r>
              <a:rPr lang="en-US" altLang="en-US" sz="1200" i="1" dirty="0" smtClean="0"/>
              <a:t>From conference workshop presented by Action for Protection at the National Conference on Child Abuse and Neglect, Portland, Oregon, 2007. </a:t>
            </a:r>
          </a:p>
          <a:p>
            <a:endParaRPr lang="en-US" altLang="en-US" dirty="0" smtClean="0"/>
          </a:p>
        </p:txBody>
      </p:sp>
      <p:sp>
        <p:nvSpPr>
          <p:cNvPr id="4"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FD2370A0-93E0-4FC1-9554-4B554DF00146}" type="slidenum">
              <a:rPr lang="en-US" smtClean="0"/>
              <a:pPr>
                <a:defRPr/>
              </a:pPr>
              <a:t>7</a:t>
            </a:fld>
            <a:endParaRPr lang="en-US" dirty="0">
              <a:latin typeface="Arial" charset="0"/>
            </a:endParaRPr>
          </a:p>
        </p:txBody>
      </p:sp>
    </p:spTree>
    <p:extLst>
      <p:ext uri="{BB962C8B-B14F-4D97-AF65-F5344CB8AC3E}">
        <p14:creationId xmlns:p14="http://schemas.microsoft.com/office/powerpoint/2010/main" val="1932861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36120"/>
            <a:ext cx="8763000" cy="1102923"/>
          </a:xfrm>
          <a:noFill/>
        </p:spPr>
        <p:style>
          <a:lnRef idx="1">
            <a:schemeClr val="accent5"/>
          </a:lnRef>
          <a:fillRef idx="2">
            <a:schemeClr val="accent5"/>
          </a:fillRef>
          <a:effectRef idx="1">
            <a:schemeClr val="accent5"/>
          </a:effectRef>
          <a:fontRef idx="minor">
            <a:schemeClr val="dk1"/>
          </a:fontRef>
        </p:style>
        <p:txBody>
          <a:bodyPr>
            <a:noAutofit/>
          </a:bodyPr>
          <a:lstStyle/>
          <a:p>
            <a:pPr algn="l"/>
            <a:r>
              <a:rPr lang="en-US" sz="3200" dirty="0" smtClean="0">
                <a:solidFill>
                  <a:srgbClr val="948151"/>
                </a:solidFill>
              </a:rPr>
              <a:t>Pennsylvania’s </a:t>
            </a:r>
            <a:br>
              <a:rPr lang="en-US" sz="3200" dirty="0" smtClean="0">
                <a:solidFill>
                  <a:srgbClr val="948151"/>
                </a:solidFill>
              </a:rPr>
            </a:br>
            <a:r>
              <a:rPr lang="en-US" sz="3200" dirty="0" smtClean="0">
                <a:solidFill>
                  <a:srgbClr val="948151"/>
                </a:solidFill>
              </a:rPr>
              <a:t>Child </a:t>
            </a:r>
            <a:r>
              <a:rPr lang="en-US" sz="3200" dirty="0">
                <a:solidFill>
                  <a:srgbClr val="948151"/>
                </a:solidFill>
              </a:rPr>
              <a:t>Welfare Practice </a:t>
            </a:r>
            <a:r>
              <a:rPr lang="en-US" sz="3200" dirty="0" smtClean="0">
                <a:solidFill>
                  <a:srgbClr val="948151"/>
                </a:solidFill>
              </a:rPr>
              <a:t>Model</a:t>
            </a:r>
            <a:br>
              <a:rPr lang="en-US" sz="3200" dirty="0" smtClean="0">
                <a:solidFill>
                  <a:srgbClr val="948151"/>
                </a:solidFill>
              </a:rPr>
            </a:br>
            <a:endParaRPr lang="en-US" sz="3200" dirty="0">
              <a:solidFill>
                <a:srgbClr val="948151"/>
              </a:solidFill>
            </a:endParaRPr>
          </a:p>
        </p:txBody>
      </p:sp>
      <p:sp>
        <p:nvSpPr>
          <p:cNvPr id="4" name="Content Placeholder 3"/>
          <p:cNvSpPr>
            <a:spLocks noGrp="1"/>
          </p:cNvSpPr>
          <p:nvPr>
            <p:ph sz="half" idx="1"/>
          </p:nvPr>
        </p:nvSpPr>
        <p:spPr>
          <a:xfrm>
            <a:off x="4865914" y="2955472"/>
            <a:ext cx="4049486" cy="3170692"/>
          </a:xfrm>
        </p:spPr>
        <p:txBody>
          <a:bodyPr>
            <a:normAutofit fontScale="85000" lnSpcReduction="20000"/>
          </a:bodyPr>
          <a:lstStyle/>
          <a:p>
            <a:r>
              <a:rPr lang="en-US" sz="4000" b="1" dirty="0" smtClean="0">
                <a:solidFill>
                  <a:srgbClr val="002B5E"/>
                </a:solidFill>
              </a:rPr>
              <a:t>Outcomes</a:t>
            </a:r>
          </a:p>
          <a:p>
            <a:endParaRPr lang="en-US" sz="4000" b="1" dirty="0" smtClean="0">
              <a:solidFill>
                <a:srgbClr val="002B5E"/>
              </a:solidFill>
            </a:endParaRPr>
          </a:p>
          <a:p>
            <a:r>
              <a:rPr lang="en-US" sz="4000" b="1" dirty="0" smtClean="0">
                <a:solidFill>
                  <a:srgbClr val="002B5E"/>
                </a:solidFill>
              </a:rPr>
              <a:t>Values and Principles</a:t>
            </a:r>
          </a:p>
          <a:p>
            <a:pPr marL="0" indent="0">
              <a:buNone/>
            </a:pPr>
            <a:endParaRPr lang="en-US" sz="4000" b="1" dirty="0" smtClean="0">
              <a:solidFill>
                <a:srgbClr val="002B5E"/>
              </a:solidFill>
            </a:endParaRPr>
          </a:p>
          <a:p>
            <a:r>
              <a:rPr lang="en-US" sz="4000" b="1" dirty="0" smtClean="0">
                <a:solidFill>
                  <a:srgbClr val="002B5E"/>
                </a:solidFill>
              </a:rPr>
              <a:t>Skills</a:t>
            </a:r>
            <a:endParaRPr lang="en-US" sz="4000" b="1" dirty="0">
              <a:solidFill>
                <a:srgbClr val="002B5E"/>
              </a:solidFill>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8570" y="2220686"/>
            <a:ext cx="4217588" cy="4311710"/>
          </a:xfrm>
        </p:spPr>
      </p:pic>
      <p:sp>
        <p:nvSpPr>
          <p:cNvPr id="6"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FD2370A0-93E0-4FC1-9554-4B554DF00146}" type="slidenum">
              <a:rPr lang="en-US" smtClean="0"/>
              <a:pPr>
                <a:defRPr/>
              </a:pPr>
              <a:t>8</a:t>
            </a:fld>
            <a:endParaRPr lang="en-US" dirty="0">
              <a:latin typeface="Arial" charset="0"/>
            </a:endParaRPr>
          </a:p>
        </p:txBody>
      </p:sp>
    </p:spTree>
    <p:extLst>
      <p:ext uri="{BB962C8B-B14F-4D97-AF65-F5344CB8AC3E}">
        <p14:creationId xmlns:p14="http://schemas.microsoft.com/office/powerpoint/2010/main" val="3237196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71" y="1183341"/>
            <a:ext cx="8686800" cy="1757083"/>
          </a:xfrm>
          <a:noFill/>
        </p:spPr>
        <p:style>
          <a:lnRef idx="1">
            <a:schemeClr val="accent5"/>
          </a:lnRef>
          <a:fillRef idx="2">
            <a:schemeClr val="accent5"/>
          </a:fillRef>
          <a:effectRef idx="1">
            <a:schemeClr val="accent5"/>
          </a:effectRef>
          <a:fontRef idx="minor">
            <a:schemeClr val="dk1"/>
          </a:fontRef>
        </p:style>
        <p:txBody>
          <a:bodyPr>
            <a:noAutofit/>
          </a:bodyPr>
          <a:lstStyle/>
          <a:p>
            <a:pPr algn="l"/>
            <a:r>
              <a:rPr lang="en-US" sz="3600" dirty="0">
                <a:solidFill>
                  <a:srgbClr val="002B5E"/>
                </a:solidFill>
              </a:rPr>
              <a:t>Pennsylvania’s </a:t>
            </a:r>
            <a:r>
              <a:rPr lang="en-US" sz="3600" dirty="0" smtClean="0">
                <a:solidFill>
                  <a:srgbClr val="002B5E"/>
                </a:solidFill>
              </a:rPr>
              <a:t/>
            </a:r>
            <a:br>
              <a:rPr lang="en-US" sz="3600" dirty="0" smtClean="0">
                <a:solidFill>
                  <a:srgbClr val="002B5E"/>
                </a:solidFill>
              </a:rPr>
            </a:br>
            <a:r>
              <a:rPr lang="en-US" sz="3600" dirty="0" smtClean="0">
                <a:solidFill>
                  <a:srgbClr val="002B5E"/>
                </a:solidFill>
              </a:rPr>
              <a:t>Child </a:t>
            </a:r>
            <a:r>
              <a:rPr lang="en-US" sz="3600" dirty="0">
                <a:solidFill>
                  <a:srgbClr val="002B5E"/>
                </a:solidFill>
              </a:rPr>
              <a:t>Welfare Practice Model</a:t>
            </a:r>
            <a:r>
              <a:rPr lang="en-US" sz="3600" dirty="0" smtClean="0">
                <a:solidFill>
                  <a:srgbClr val="002B5E"/>
                </a:solidFill>
              </a:rPr>
              <a:t>: Outcomes</a:t>
            </a:r>
            <a:endParaRPr lang="en-US" sz="3600" dirty="0">
              <a:solidFill>
                <a:srgbClr val="002B5E"/>
              </a:solidFill>
            </a:endParaRPr>
          </a:p>
        </p:txBody>
      </p:sp>
      <p:sp>
        <p:nvSpPr>
          <p:cNvPr id="3" name="Content Placeholder 2"/>
          <p:cNvSpPr>
            <a:spLocks noGrp="1"/>
          </p:cNvSpPr>
          <p:nvPr>
            <p:ph sz="half" idx="1"/>
          </p:nvPr>
        </p:nvSpPr>
        <p:spPr>
          <a:xfrm>
            <a:off x="394448" y="3277811"/>
            <a:ext cx="8426824" cy="3078163"/>
          </a:xfrm>
          <a:gradFill flip="none" rotWithShape="1">
            <a:gsLst>
              <a:gs pos="0">
                <a:srgbClr val="948151">
                  <a:tint val="66000"/>
                  <a:satMod val="160000"/>
                </a:srgbClr>
              </a:gs>
              <a:gs pos="50000">
                <a:srgbClr val="948151">
                  <a:tint val="44500"/>
                  <a:satMod val="160000"/>
                </a:srgbClr>
              </a:gs>
              <a:gs pos="100000">
                <a:srgbClr val="948151">
                  <a:tint val="23500"/>
                  <a:satMod val="160000"/>
                </a:srgbClr>
              </a:gs>
            </a:gsLst>
            <a:path path="circle">
              <a:fillToRect l="100000" b="100000"/>
            </a:path>
            <a:tileRect t="-100000" r="-100000"/>
          </a:gradFill>
        </p:spPr>
        <p:style>
          <a:lnRef idx="1">
            <a:schemeClr val="accent5"/>
          </a:lnRef>
          <a:fillRef idx="2">
            <a:schemeClr val="accent5"/>
          </a:fillRef>
          <a:effectRef idx="1">
            <a:schemeClr val="accent5"/>
          </a:effectRef>
          <a:fontRef idx="minor">
            <a:schemeClr val="dk1"/>
          </a:fontRef>
        </p:style>
        <p:txBody>
          <a:bodyPr>
            <a:noAutofit/>
          </a:bodyPr>
          <a:lstStyle/>
          <a:p>
            <a:pPr lvl="0"/>
            <a:r>
              <a:rPr lang="en-US" sz="2800" dirty="0">
                <a:solidFill>
                  <a:srgbClr val="002B5E"/>
                </a:solidFill>
              </a:rPr>
              <a:t>Safety from abuse and </a:t>
            </a:r>
            <a:r>
              <a:rPr lang="en-US" sz="2800" dirty="0" smtClean="0">
                <a:solidFill>
                  <a:srgbClr val="002B5E"/>
                </a:solidFill>
              </a:rPr>
              <a:t>neglect </a:t>
            </a:r>
            <a:endParaRPr lang="en-US" sz="2800" dirty="0">
              <a:solidFill>
                <a:srgbClr val="002B5E"/>
              </a:solidFill>
            </a:endParaRPr>
          </a:p>
          <a:p>
            <a:pPr lvl="0"/>
            <a:r>
              <a:rPr lang="en-US" sz="2800" dirty="0">
                <a:solidFill>
                  <a:srgbClr val="002B5E"/>
                </a:solidFill>
              </a:rPr>
              <a:t>P</a:t>
            </a:r>
            <a:r>
              <a:rPr lang="en-US" sz="2800" dirty="0" smtClean="0">
                <a:solidFill>
                  <a:srgbClr val="002B5E"/>
                </a:solidFill>
              </a:rPr>
              <a:t>ermanence</a:t>
            </a:r>
            <a:endParaRPr lang="en-US" sz="2800" dirty="0">
              <a:solidFill>
                <a:srgbClr val="002B5E"/>
              </a:solidFill>
            </a:endParaRPr>
          </a:p>
          <a:p>
            <a:pPr lvl="0"/>
            <a:r>
              <a:rPr lang="en-US" sz="2800" dirty="0" smtClean="0">
                <a:solidFill>
                  <a:srgbClr val="002B5E"/>
                </a:solidFill>
              </a:rPr>
              <a:t>Wellbeing</a:t>
            </a:r>
          </a:p>
          <a:p>
            <a:pPr lvl="0"/>
            <a:r>
              <a:rPr lang="en-US" sz="2800" dirty="0" smtClean="0">
                <a:solidFill>
                  <a:srgbClr val="002B5E"/>
                </a:solidFill>
              </a:rPr>
              <a:t>Support through services</a:t>
            </a:r>
          </a:p>
          <a:p>
            <a:pPr lvl="0"/>
            <a:r>
              <a:rPr lang="en-US" sz="2800" dirty="0" smtClean="0">
                <a:solidFill>
                  <a:srgbClr val="002B5E"/>
                </a:solidFill>
              </a:rPr>
              <a:t>Strengthened families</a:t>
            </a:r>
          </a:p>
          <a:p>
            <a:pPr lvl="0"/>
            <a:r>
              <a:rPr lang="en-US" sz="2800" dirty="0" smtClean="0">
                <a:solidFill>
                  <a:srgbClr val="002B5E"/>
                </a:solidFill>
              </a:rPr>
              <a:t>Skilled </a:t>
            </a:r>
            <a:r>
              <a:rPr lang="en-US" sz="2800" dirty="0">
                <a:solidFill>
                  <a:srgbClr val="002B5E"/>
                </a:solidFill>
              </a:rPr>
              <a:t>and responsive child welfare </a:t>
            </a:r>
            <a:r>
              <a:rPr lang="en-US" sz="2800" dirty="0" smtClean="0">
                <a:solidFill>
                  <a:srgbClr val="002B5E"/>
                </a:solidFill>
              </a:rPr>
              <a:t>professionals</a:t>
            </a:r>
            <a:endParaRPr lang="en-US" sz="2800" dirty="0">
              <a:solidFill>
                <a:srgbClr val="002B5E"/>
              </a:solidFill>
            </a:endParaRPr>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8400" l="0" r="100000">
                        <a14:backgroundMark x1="6623" y1="13067" x2="6623" y2="13067"/>
                        <a14:backgroundMark x1="12086" y1="84400" x2="12086" y2="84400"/>
                      </a14:backgroundRemoval>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5916715" y="2412852"/>
            <a:ext cx="2707317" cy="3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4294967295"/>
          </p:nvPr>
        </p:nvSpPr>
        <p:spPr>
          <a:xfrm>
            <a:off x="7392988" y="6616700"/>
            <a:ext cx="1751012" cy="241300"/>
          </a:xfrm>
          <a:prstGeom prst="rect">
            <a:avLst/>
          </a:prstGeom>
        </p:spPr>
        <p:txBody>
          <a:bodyPr/>
          <a:lstStyle/>
          <a:p>
            <a:pPr>
              <a:defRPr/>
            </a:pPr>
            <a:fld id="{FD2370A0-93E0-4FC1-9554-4B554DF00146}" type="slidenum">
              <a:rPr lang="en-US" smtClean="0"/>
              <a:pPr>
                <a:defRPr/>
              </a:pPr>
              <a:t>9</a:t>
            </a:fld>
            <a:endParaRPr lang="en-US" dirty="0">
              <a:latin typeface="Arial" charset="0"/>
            </a:endParaRPr>
          </a:p>
        </p:txBody>
      </p:sp>
    </p:spTree>
    <p:extLst>
      <p:ext uri="{BB962C8B-B14F-4D97-AF65-F5344CB8AC3E}">
        <p14:creationId xmlns:p14="http://schemas.microsoft.com/office/powerpoint/2010/main" val="21792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iterate type="wd">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8" fill="hold" nodeType="afterEffect">
                                  <p:stCondLst>
                                    <p:cond delay="0"/>
                                  </p:stCondLst>
                                  <p:iterate type="wd">
                                    <p:tmPct val="5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8" fill="hold" nodeType="afterEffect">
                                  <p:stCondLst>
                                    <p:cond delay="0"/>
                                  </p:stCondLst>
                                  <p:iterate type="wd">
                                    <p:tmPct val="500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600"/>
                            </p:stCondLst>
                            <p:childTnLst>
                              <p:par>
                                <p:cTn id="20" presetID="2" presetClass="entr" presetSubtype="8" fill="hold" nodeType="afterEffect">
                                  <p:stCondLst>
                                    <p:cond delay="0"/>
                                  </p:stCondLst>
                                  <p:iterate type="wd">
                                    <p:tmPct val="5000"/>
                                  </p:iterate>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150"/>
                            </p:stCondLst>
                            <p:childTnLst>
                              <p:par>
                                <p:cTn id="25" presetID="2" presetClass="entr" presetSubtype="8" fill="hold" nodeType="afterEffect">
                                  <p:stCondLst>
                                    <p:cond delay="0"/>
                                  </p:stCondLst>
                                  <p:iterate type="wd">
                                    <p:tmPct val="5000"/>
                                  </p:iterate>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675"/>
                            </p:stCondLst>
                            <p:childTnLst>
                              <p:par>
                                <p:cTn id="30" presetID="2" presetClass="entr" presetSubtype="8" fill="hold" nodeType="afterEffect">
                                  <p:stCondLst>
                                    <p:cond delay="0"/>
                                  </p:stCondLst>
                                  <p:iterate type="wd">
                                    <p:tmPct val="5000"/>
                                  </p:iterate>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PwrPntTrnrDvlpdTmplt081711</Template>
  <TotalTime>1972</TotalTime>
  <Words>1496</Words>
  <Application>Microsoft Office PowerPoint</Application>
  <PresentationFormat>On-screen Show (4:3)</PresentationFormat>
  <Paragraphs>284</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PwrPntTrnrDvlpdTmplt081711</vt:lpstr>
      <vt:lpstr>PowerPoint Presentation</vt:lpstr>
      <vt:lpstr>Learning Objectives</vt:lpstr>
      <vt:lpstr>Agenda</vt:lpstr>
      <vt:lpstr>Critical Thinking Defined</vt:lpstr>
      <vt:lpstr>Thinkers’ Thoughts on Thinking</vt:lpstr>
      <vt:lpstr>PowerPoint Presentation</vt:lpstr>
      <vt:lpstr>Munro’s Findings re: Thinking Errors</vt:lpstr>
      <vt:lpstr>Pennsylvania’s  Child Welfare Practice Model </vt:lpstr>
      <vt:lpstr>Pennsylvania’s  Child Welfare Practice Model: Outcomes</vt:lpstr>
      <vt:lpstr>Activity: Why Should We Care About Critical Thinking? </vt:lpstr>
      <vt:lpstr>Tasks of Critical Thinkers</vt:lpstr>
      <vt:lpstr>Pennsylvania’s  Child Welfare Practice Model :  Values and Principles</vt:lpstr>
      <vt:lpstr>Pennsylvania’s  Child Welfare Practice Model :  Skills</vt:lpstr>
      <vt:lpstr>Guiding Critical Thinking</vt:lpstr>
      <vt:lpstr>Child/Youth and Family Status Indicators  </vt:lpstr>
      <vt:lpstr>Practice Performance Indicators </vt:lpstr>
      <vt:lpstr>Supervisor’s Guide: Small Group Discussion</vt:lpstr>
      <vt:lpstr>Ways a Supervisor Can Use the Enhancing Critical Thinking: A Supervisor’s Guide</vt:lpstr>
      <vt:lpstr>“Quick Tool”</vt:lpstr>
      <vt:lpstr>According to Shulman…</vt:lpstr>
      <vt:lpstr>The Parallel Process in Child Welfare</vt:lpstr>
      <vt:lpstr>Small Group Discussion: Parallel Process </vt:lpstr>
      <vt:lpstr>Practice Performance Indicator Activity</vt:lpstr>
      <vt:lpstr>Deciding Which Questions to Ask: Activity Instructions</vt:lpstr>
      <vt:lpstr>Walk Around Instructions: For each scenario…</vt:lpstr>
      <vt:lpstr>Questions to Consider</vt:lpstr>
      <vt:lpstr>Action Planning</vt:lpstr>
      <vt:lpstr>PowerPoint Presentation</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MarryAnn Marchi</dc:creator>
  <cp:keywords>Templates</cp:keywords>
  <cp:lastModifiedBy>Maryann Marchi</cp:lastModifiedBy>
  <cp:revision>63</cp:revision>
  <cp:lastPrinted>2015-10-30T12:51:12Z</cp:lastPrinted>
  <dcterms:created xsi:type="dcterms:W3CDTF">2013-10-28T14:03:32Z</dcterms:created>
  <dcterms:modified xsi:type="dcterms:W3CDTF">2016-05-18T15:22:23Z</dcterms:modified>
</cp:coreProperties>
</file>