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60" r:id="rId2"/>
    <p:sldId id="258" r:id="rId3"/>
    <p:sldId id="262" r:id="rId4"/>
    <p:sldId id="259" r:id="rId5"/>
    <p:sldId id="256" r:id="rId6"/>
    <p:sldId id="257" r:id="rId7"/>
    <p:sldId id="261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1422" y="35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64000" y="8881110"/>
            <a:ext cx="3169920" cy="64008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 smtClean="0">
                <a:solidFill>
                  <a:prstClr val="black"/>
                </a:solidFill>
                <a:latin typeface="Arial" charset="0"/>
                <a:ea typeface="ＭＳ Ｐゴシック" pitchFamily="16" charset="-128"/>
              </a:rPr>
              <a:t>1300: </a:t>
            </a:r>
            <a:r>
              <a:rPr lang="en-US" sz="800" dirty="0">
                <a:solidFill>
                  <a:prstClr val="black"/>
                </a:solidFill>
                <a:latin typeface="Arial" charset="0"/>
                <a:ea typeface="ＭＳ Ｐゴシック" pitchFamily="16" charset="-128"/>
              </a:rPr>
              <a:t>In-Home Safety Assessment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  <a:ea typeface="ＭＳ Ｐゴシック" pitchFamily="16" charset="-128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 smtClean="0">
                <a:solidFill>
                  <a:prstClr val="black"/>
                </a:solidFill>
                <a:latin typeface="Arial" charset="0"/>
                <a:ea typeface="ＭＳ Ｐゴシック" pitchFamily="16" charset="-128"/>
              </a:rPr>
              <a:t> </a:t>
            </a:r>
            <a:r>
              <a:rPr lang="en-US" sz="800" dirty="0">
                <a:solidFill>
                  <a:prstClr val="black"/>
                </a:solidFill>
                <a:latin typeface="Arial" charset="0"/>
                <a:ea typeface="ＭＳ Ｐゴシック" pitchFamily="16" charset="-128"/>
              </a:rPr>
              <a:t>A Closer Look at the Fourteen Safety </a:t>
            </a:r>
            <a:r>
              <a:rPr lang="en-US" sz="800" dirty="0" smtClean="0">
                <a:solidFill>
                  <a:prstClr val="black"/>
                </a:solidFill>
                <a:latin typeface="Arial" charset="0"/>
                <a:ea typeface="ＭＳ Ｐゴシック" pitchFamily="16" charset="-128"/>
              </a:rPr>
              <a:t>Threats</a:t>
            </a:r>
            <a:r>
              <a:rPr lang="en-US" sz="800" dirty="0"/>
              <a:t>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Booster Shot</a:t>
            </a:r>
            <a:endParaRPr lang="en-US" sz="800" dirty="0">
              <a:solidFill>
                <a:prstClr val="black"/>
              </a:solidFill>
              <a:latin typeface="Arial" pitchFamily="34" charset="0"/>
              <a:ea typeface="ＭＳ Ｐゴシック" pitchFamily="16" charset="-128"/>
              <a:cs typeface="Arial" pitchFamily="34" charset="0"/>
            </a:endParaRPr>
          </a:p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Handout #1, Page </a:t>
            </a:r>
            <a:fld id="{EED97AA1-EA58-4FDC-A6AC-E1F9C7FCC703}" type="slidenum">
              <a:rPr lang="en-US" sz="1000" b="1" smtClean="0">
                <a:latin typeface="Arial" pitchFamily="34" charset="0"/>
                <a:cs typeface="Arial" pitchFamily="34" charset="0"/>
              </a:rPr>
              <a:t>‹#›</a:t>
            </a:fld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of 3</a:t>
            </a:r>
            <a:endParaRPr 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865315" cy="672084"/>
          </a:xfrm>
          <a:prstGeom prst="rect">
            <a:avLst/>
          </a:prstGeom>
          <a:ln w="6350">
            <a:solidFill>
              <a:schemeClr val="tx1"/>
            </a:solidFill>
            <a:prstDash val="solid"/>
          </a:ln>
        </p:spPr>
        <p:txBody>
          <a:bodyPr vert="horz" lIns="102171" tIns="51085" rIns="102171" bIns="51085" rtlCol="0" anchor="ctr"/>
          <a:lstStyle>
            <a:lvl1pPr algn="l">
              <a:tabLst>
                <a:tab pos="697100" algn="l"/>
              </a:tabLst>
              <a:defRPr sz="1400">
                <a:latin typeface="Georgia" pitchFamily="18" charset="0"/>
              </a:defRPr>
            </a:lvl1pPr>
          </a:lstStyle>
          <a:p>
            <a:pPr>
              <a:defRPr/>
            </a:pPr>
            <a:r>
              <a:rPr lang="en-US" dirty="0"/>
              <a:t>	</a:t>
            </a:r>
            <a:r>
              <a:rPr lang="en-US" sz="1800" dirty="0"/>
              <a:t>University of Pittsburgh</a:t>
            </a:r>
          </a:p>
        </p:txBody>
      </p:sp>
      <p:pic>
        <p:nvPicPr>
          <p:cNvPr id="7" name="Picture 2" descr="pittseal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82429" y="105014"/>
            <a:ext cx="547284" cy="472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89601" y="-2"/>
            <a:ext cx="1625600" cy="6720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102171" tIns="51085" rIns="102171" bIns="51085">
            <a:spAutoFit/>
          </a:bodyPr>
          <a:lstStyle/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Empower People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Lead Organizations</a:t>
            </a:r>
          </a:p>
          <a:p>
            <a:pPr>
              <a:defRPr/>
            </a:pPr>
            <a:r>
              <a:rPr lang="en-US" sz="1200" i="1" dirty="0">
                <a:latin typeface="Georgia" pitchFamily="18" charset="0"/>
              </a:rPr>
              <a:t>Grow Communities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38881" y="686086"/>
            <a:ext cx="3576319" cy="28783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lIns="102171" tIns="51085" rIns="102171" bIns="51085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The Pennsylvania Child Welfare Resource Center</a:t>
            </a:r>
          </a:p>
        </p:txBody>
      </p:sp>
      <p:sp>
        <p:nvSpPr>
          <p:cNvPr id="13" name="Slide Number Placeholder 4"/>
          <p:cNvSpPr txBox="1">
            <a:spLocks/>
          </p:cNvSpPr>
          <p:nvPr/>
        </p:nvSpPr>
        <p:spPr>
          <a:xfrm>
            <a:off x="208500" y="8881110"/>
            <a:ext cx="3169920" cy="64008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14" name="Slide Number Placeholder 4"/>
          <p:cNvSpPr txBox="1">
            <a:spLocks/>
          </p:cNvSpPr>
          <p:nvPr/>
        </p:nvSpPr>
        <p:spPr>
          <a:xfrm>
            <a:off x="81280" y="8873562"/>
            <a:ext cx="3169920" cy="64008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prstClr val="black"/>
                </a:solidFill>
                <a:latin typeface="Arial" charset="0"/>
                <a:ea typeface="ＭＳ Ｐゴシック" pitchFamily="16" charset="-128"/>
              </a:rPr>
              <a:t>The Pennsylvania Child Welfare Resource Center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solidFill>
                <a:prstClr val="black"/>
              </a:solidFill>
              <a:latin typeface="Arial" charset="0"/>
              <a:ea typeface="ＭＳ Ｐゴシック" pitchFamily="16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8881" y="1"/>
            <a:ext cx="1950721" cy="6680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lIns="102171" tIns="51085" rIns="102171" bIns="51085">
            <a:spAutoFit/>
          </a:bodyPr>
          <a:lstStyle/>
          <a:p>
            <a:pPr>
              <a:defRPr/>
            </a:pPr>
            <a:r>
              <a:rPr lang="en-US" sz="1200" dirty="0">
                <a:latin typeface="Georgia" pitchFamily="18" charset="0"/>
              </a:rPr>
              <a:t>SCHOOL OF</a:t>
            </a:r>
          </a:p>
          <a:p>
            <a:pPr>
              <a:defRPr/>
            </a:pPr>
            <a:r>
              <a:rPr lang="en-US" sz="2500" dirty="0">
                <a:latin typeface="Georgia" pitchFamily="18" charset="0"/>
              </a:rPr>
              <a:t>Social Work</a:t>
            </a:r>
          </a:p>
        </p:txBody>
      </p:sp>
    </p:spTree>
    <p:extLst>
      <p:ext uri="{BB962C8B-B14F-4D97-AF65-F5344CB8AC3E}">
        <p14:creationId xmlns:p14="http://schemas.microsoft.com/office/powerpoint/2010/main" val="856013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BF81918-0D5D-4517-9770-E0E9E20A411D}" type="datetimeFigureOut">
              <a:rPr lang="en-US" smtClean="0"/>
              <a:t>6/29/2012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08C8466-B3FF-4A9C-998C-EF28252A8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699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C8466-B3FF-4A9C-998C-EF28252A8E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65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cha_large_b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264022"/>
            <a:ext cx="8534400" cy="914400"/>
          </a:xfrm>
        </p:spPr>
        <p:txBody>
          <a:bodyPr/>
          <a:lstStyle>
            <a:lvl1pPr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250140"/>
            <a:ext cx="8531352" cy="304800"/>
          </a:xfrm>
        </p:spPr>
        <p:txBody>
          <a:bodyPr/>
          <a:lstStyle>
            <a:lvl1pPr>
              <a:buNone/>
              <a:defRPr lang="en-US" sz="1800" i="1" kern="1200" dirty="0">
                <a:solidFill>
                  <a:srgbClr val="CDB97D"/>
                </a:solidFill>
                <a:latin typeface="Georgia" pitchFamily="16" charset="0"/>
                <a:ea typeface="Osaka" pitchFamily="16" charset="-128"/>
                <a:cs typeface="+mn-cs"/>
              </a:defRPr>
            </a:lvl1pPr>
          </a:lstStyle>
          <a:p>
            <a:pPr lvl="0"/>
            <a:r>
              <a:rPr lang="en-US" dirty="0" smtClean="0"/>
              <a:t>Click to Add Subtitle of Presentation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2" y="6615952"/>
            <a:ext cx="1017588" cy="1882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B6B67E-647C-4C4F-8A7A-3077DB065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4036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6482"/>
            <a:ext cx="5111750" cy="556708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65729"/>
            <a:ext cx="3008313" cy="48678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6412" y="6615952"/>
            <a:ext cx="1017588" cy="1882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B6B67E-647C-4C4F-8A7A-3077DB065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4094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6481"/>
            <a:ext cx="5486400" cy="39668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87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6412" y="6615952"/>
            <a:ext cx="1017588" cy="1882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B6B67E-647C-4C4F-8A7A-3077DB065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126412" y="6615952"/>
            <a:ext cx="1017588" cy="1882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B6B67E-647C-4C4F-8A7A-3077DB065B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1438834"/>
            <a:ext cx="8247888" cy="48812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7" y="793376"/>
            <a:ext cx="8229600" cy="5916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5" y="2094807"/>
            <a:ext cx="8247888" cy="4225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65888" y="1429674"/>
            <a:ext cx="8229600" cy="594360"/>
          </a:xfrm>
        </p:spPr>
        <p:txBody>
          <a:bodyPr/>
          <a:lstStyle>
            <a:lvl1pPr>
              <a:buNone/>
              <a:defRPr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28200"/>
            <a:ext cx="7772400" cy="979772"/>
          </a:xfrm>
        </p:spPr>
        <p:txBody>
          <a:bodyPr anchor="ctr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38463"/>
            <a:ext cx="7772400" cy="1016912"/>
          </a:xfrm>
        </p:spPr>
        <p:txBody>
          <a:bodyPr anchor="ctr"/>
          <a:lstStyle>
            <a:lvl1pPr marL="0" indent="0">
              <a:buNone/>
              <a:defRPr sz="25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79929"/>
            <a:ext cx="7772400" cy="5244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85047"/>
            <a:ext cx="3810000" cy="492162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5047"/>
            <a:ext cx="3810000" cy="4921624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with Two-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79425" y="1437371"/>
            <a:ext cx="8229600" cy="60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04176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4673600" y="2111433"/>
            <a:ext cx="4040188" cy="4165995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9929"/>
            <a:ext cx="8229600" cy="47064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374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97741"/>
            <a:ext cx="4040188" cy="4208930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374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7741"/>
            <a:ext cx="4041775" cy="4208929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46" y="793376"/>
            <a:ext cx="8229600" cy="603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 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26412" y="6615952"/>
            <a:ext cx="1017588" cy="18825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B6B67E-647C-4C4F-8A7A-3077DB065B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81063" y="980902"/>
            <a:ext cx="7348537" cy="51706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W-Powerpt-3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0646" y="780210"/>
            <a:ext cx="8229601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0647" y="1438834"/>
            <a:ext cx="8243047" cy="4881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6343650"/>
            <a:ext cx="5608639" cy="246221"/>
          </a:xfrm>
          <a:prstGeom prst="rect">
            <a:avLst/>
          </a:prstGeom>
          <a:solidFill>
            <a:srgbClr val="91A3BB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00" dirty="0" smtClean="0">
                <a:latin typeface="+mn-lt"/>
              </a:rPr>
              <a:t>1300: In-Home Safety Assessment:</a:t>
            </a:r>
            <a:r>
              <a:rPr lang="en-US" sz="1000" baseline="0" dirty="0" smtClean="0">
                <a:latin typeface="+mn-lt"/>
              </a:rPr>
              <a:t> A Closer Look at the Fourteen Safety </a:t>
            </a:r>
            <a:r>
              <a:rPr lang="en-US" sz="1000" baseline="0" dirty="0" smtClean="0">
                <a:latin typeface="+mn-lt"/>
              </a:rPr>
              <a:t>Threats Booster Shot</a:t>
            </a:r>
            <a:endParaRPr lang="en-US" sz="1000" dirty="0">
              <a:latin typeface="+mn-lt"/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14288" y="6343650"/>
            <a:ext cx="3490912" cy="276182"/>
            <a:chOff x="14514" y="6343702"/>
            <a:chExt cx="4023360" cy="246221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14514" y="6343702"/>
              <a:ext cx="4023360" cy="246221"/>
            </a:xfrm>
            <a:prstGeom prst="rect">
              <a:avLst/>
            </a:prstGeom>
            <a:solidFill>
              <a:srgbClr val="91A3BB"/>
            </a:solidFill>
            <a:ln w="6350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000" dirty="0">
                  <a:latin typeface="Georgia" pitchFamily="18" charset="0"/>
                  <a:ea typeface="ＭＳ Ｐゴシック" pitchFamily="16" charset="-128"/>
                  <a:cs typeface="+mn-cs"/>
                </a:rPr>
                <a:t>The Pennsylvania Child Welfare </a:t>
              </a:r>
              <a:r>
                <a:rPr lang="en-US" sz="100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Resource</a:t>
              </a:r>
              <a:r>
                <a:rPr lang="en-US" sz="1000" baseline="0" dirty="0" smtClean="0">
                  <a:latin typeface="Georgia" pitchFamily="18" charset="0"/>
                  <a:ea typeface="ＭＳ Ｐゴシック" pitchFamily="16" charset="-128"/>
                  <a:cs typeface="+mn-cs"/>
                </a:rPr>
                <a:t> Center</a:t>
              </a:r>
              <a:endParaRPr lang="en-US" sz="1000" dirty="0">
                <a:latin typeface="Georgia" pitchFamily="18" charset="0"/>
                <a:ea typeface="ＭＳ Ｐゴシック" pitchFamily="16" charset="-128"/>
                <a:cs typeface="+mn-cs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95457" y="6554976"/>
              <a:ext cx="2845715" cy="4765"/>
            </a:xfrm>
            <a:prstGeom prst="line">
              <a:avLst/>
            </a:prstGeom>
            <a:ln w="9525">
              <a:solidFill>
                <a:srgbClr val="E5D1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 userDrawn="1"/>
        </p:nvSpPr>
        <p:spPr>
          <a:xfrm>
            <a:off x="8570259" y="6564868"/>
            <a:ext cx="649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CEFD7AF-CCA8-44D2-9BA1-648069939191}" type="slidenum">
              <a:rPr lang="en-US" sz="1400" smtClean="0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94815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48151"/>
          </a:solidFill>
          <a:latin typeface="Georgia" pitchFamily="16" charset="0"/>
          <a:ea typeface="Osaka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48151"/>
          </a:solidFill>
          <a:latin typeface="Georgia" pitchFamily="16" charset="0"/>
          <a:ea typeface="Osaka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04800" y="1524000"/>
            <a:ext cx="8534400" cy="914400"/>
          </a:xfrm>
        </p:spPr>
        <p:txBody>
          <a:bodyPr/>
          <a:lstStyle/>
          <a:p>
            <a:r>
              <a:rPr lang="en-US" dirty="0" smtClean="0"/>
              <a:t>1300: In-Home Safety Assessment: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2648" y="2209800"/>
            <a:ext cx="8531352" cy="304800"/>
          </a:xfrm>
        </p:spPr>
        <p:txBody>
          <a:bodyPr/>
          <a:lstStyle/>
          <a:p>
            <a:r>
              <a:rPr lang="en-US" dirty="0" smtClean="0"/>
              <a:t>A Closer Look At The Fourteen Safety </a:t>
            </a:r>
            <a:r>
              <a:rPr lang="en-US" dirty="0" smtClean="0"/>
              <a:t>Threats Booster Shot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The Fourteen Safety Threats</a:t>
            </a:r>
          </a:p>
          <a:p>
            <a:r>
              <a:rPr lang="en-US" dirty="0" smtClean="0"/>
              <a:t>The Safety Threshold</a:t>
            </a:r>
          </a:p>
          <a:p>
            <a:r>
              <a:rPr lang="en-US" dirty="0" smtClean="0"/>
              <a:t>Connecting the Fourteen Safety Threats and Safety Threshold Criteria to Practice</a:t>
            </a:r>
          </a:p>
          <a:p>
            <a:r>
              <a:rPr lang="en-US" dirty="0" smtClean="0"/>
              <a:t>Summary and Evaluations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Learning Objectives</a:t>
            </a:r>
            <a:br>
              <a:rPr lang="en-US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Participants will be able to:</a:t>
            </a:r>
          </a:p>
          <a:p>
            <a:pPr lvl="0"/>
            <a:r>
              <a:rPr lang="en-US" dirty="0" smtClean="0"/>
              <a:t>Discuss the importance of gathering information by using the six assessment domains; </a:t>
            </a:r>
          </a:p>
          <a:p>
            <a:pPr lvl="0"/>
            <a:r>
              <a:rPr lang="en-US" dirty="0" smtClean="0"/>
              <a:t>Interpret the 14 Safety Threats; and</a:t>
            </a:r>
          </a:p>
          <a:p>
            <a:r>
              <a:rPr lang="en-US" dirty="0" smtClean="0"/>
              <a:t>Apply the safety threshold criteria to the 14 Safety Threats.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Pennsylvania Safety Threshold Criteria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3657600" cy="13716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Out of Control</a:t>
            </a:r>
          </a:p>
          <a:p>
            <a:r>
              <a:rPr lang="en-US" sz="1600" dirty="0" smtClean="0"/>
              <a:t>When a condition is out of  control, there is no apparent natural, existing means within the family network that can assure control.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191000"/>
            <a:ext cx="3657600" cy="2062103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Observable &amp; Specific</a:t>
            </a:r>
          </a:p>
          <a:p>
            <a:r>
              <a:rPr lang="en-US" sz="1600" dirty="0" smtClean="0"/>
              <a:t>The condition must be specific and observable in the form of behavior, emotion, attitude, perception, intent, or situation.  The existence of condition is based on more than a gut feeling.  The condition is clearly identifiable.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524000"/>
            <a:ext cx="4648200" cy="3293209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Vulnerable</a:t>
            </a:r>
            <a:endParaRPr lang="en-US" sz="1400" dirty="0" smtClean="0"/>
          </a:p>
          <a:p>
            <a:pPr>
              <a:buFont typeface="Arial" pitchFamily="34" charset="0"/>
              <a:buChar char="•"/>
            </a:pPr>
            <a:r>
              <a:rPr lang="en-US" sz="1400" b="1" dirty="0" smtClean="0"/>
              <a:t> </a:t>
            </a:r>
            <a:r>
              <a:rPr lang="en-US" sz="1600" dirty="0" smtClean="0"/>
              <a:t>A child’s vulnerability is based on their emotional, behavioral, and cognitive functioning; health; and ability to care for himself/herself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A vulnerable child is susceptible to the effects of danger and is unable to protection himself/herself from danger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Vulnerability is not based on age alone.  A teenage youth with disabilities that affect his emotional, behavioral, or cognitive functioning may be more vulnerable to a threat of serious harm than a younger child without any disabilities.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3657600" cy="109728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Serious</a:t>
            </a:r>
            <a:r>
              <a:rPr lang="en-US" sz="1600" dirty="0" smtClean="0"/>
              <a:t>: </a:t>
            </a:r>
          </a:p>
          <a:p>
            <a:r>
              <a:rPr lang="en-US" sz="1600" dirty="0" smtClean="0"/>
              <a:t>Serious harm could include serious physical injury, significant pain, and suffering.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4953000"/>
            <a:ext cx="4648200" cy="1292662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Imminent-A Specific Time Frame</a:t>
            </a:r>
          </a:p>
          <a:p>
            <a:r>
              <a:rPr lang="en-US" sz="1600" dirty="0" smtClean="0"/>
              <a:t>Imminent means that serious harm could happen anytime within the near future-from later today, tomorrow, or up to but not exceeding 60 days</a:t>
            </a:r>
            <a:r>
              <a:rPr lang="en-US" sz="1400" dirty="0" smtClean="0"/>
              <a:t>.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0647" y="932329"/>
            <a:ext cx="8229600" cy="591671"/>
          </a:xfrm>
        </p:spPr>
        <p:txBody>
          <a:bodyPr/>
          <a:lstStyle/>
          <a:p>
            <a:r>
              <a:rPr lang="en-US" dirty="0" smtClean="0"/>
              <a:t>Safety Threshold Criteria as Questions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Serious: What serious harm will likely come to the child if the condition does not change?</a:t>
            </a:r>
          </a:p>
          <a:p>
            <a:pPr lvl="0"/>
            <a:r>
              <a:rPr lang="en-US" smtClean="0"/>
              <a:t>Observable: What is observable &amp; specific about the condition?</a:t>
            </a:r>
          </a:p>
          <a:p>
            <a:pPr lvl="0"/>
            <a:r>
              <a:rPr lang="en-US" smtClean="0"/>
              <a:t>Out of Control: How is the condition out of control or how is the condition managed?</a:t>
            </a:r>
          </a:p>
          <a:p>
            <a:pPr lvl="0"/>
            <a:r>
              <a:rPr lang="en-US" smtClean="0"/>
              <a:t>Vulnerable: What makes the child vulnerable or not vulnerable?</a:t>
            </a:r>
          </a:p>
          <a:p>
            <a:pPr lvl="0"/>
            <a:r>
              <a:rPr lang="en-US" smtClean="0"/>
              <a:t>Imminent: What leads you to believe that the condition is or is not imminent?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0647" y="932329"/>
            <a:ext cx="8229600" cy="591671"/>
          </a:xfrm>
        </p:spPr>
        <p:txBody>
          <a:bodyPr/>
          <a:lstStyle/>
          <a:p>
            <a:r>
              <a:rPr lang="en-US" dirty="0" smtClean="0"/>
              <a:t> Safety Threshold Documentation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Serious/It is not Serious because…</a:t>
            </a:r>
          </a:p>
          <a:p>
            <a:r>
              <a:rPr lang="en-US" dirty="0" smtClean="0"/>
              <a:t>It is Observable &amp; Specific/it is not </a:t>
            </a:r>
            <a:r>
              <a:rPr lang="en-US" smtClean="0"/>
              <a:t>Observable &amp; </a:t>
            </a:r>
            <a:r>
              <a:rPr lang="en-US" dirty="0" smtClean="0"/>
              <a:t>Specific because….</a:t>
            </a:r>
          </a:p>
          <a:p>
            <a:r>
              <a:rPr lang="en-US" dirty="0" smtClean="0"/>
              <a:t>It is Out of Control/It is not Out of Control because…</a:t>
            </a:r>
          </a:p>
          <a:p>
            <a:r>
              <a:rPr lang="en-US" dirty="0" smtClean="0"/>
              <a:t>Child(</a:t>
            </a:r>
            <a:r>
              <a:rPr lang="en-US" dirty="0" err="1" smtClean="0"/>
              <a:t>ren</a:t>
            </a:r>
            <a:r>
              <a:rPr lang="en-US" dirty="0" smtClean="0"/>
              <a:t>) is(are) Vulnerable/Child(</a:t>
            </a:r>
            <a:r>
              <a:rPr lang="en-US" dirty="0" err="1" smtClean="0"/>
              <a:t>ren</a:t>
            </a:r>
            <a:r>
              <a:rPr lang="en-US" dirty="0" smtClean="0"/>
              <a:t>) is (are) not Vulnerable because…</a:t>
            </a:r>
          </a:p>
          <a:p>
            <a:r>
              <a:rPr lang="en-US" dirty="0" smtClean="0"/>
              <a:t>It is Imminent/It is not Imminent because…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 dirty="0" smtClean="0"/>
          </a:p>
        </p:txBody>
      </p:sp>
      <p:pic>
        <p:nvPicPr>
          <p:cNvPr id="8" name="Picture 2" descr="C:\Documents and Settings\gene.PACBT\Local Settings\Temporary Internet Files\Content.IE5\I8VKKVHO\MP900439536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3825" y="2156936"/>
            <a:ext cx="6400800" cy="3444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Presentation Template 0803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Osaka"/>
        <a:cs typeface=""/>
      </a:majorFont>
      <a:minorFont>
        <a:latin typeface="Georgi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PwrPntTrnrDvlpdTmplt081711</Template>
  <TotalTime>5623</TotalTime>
  <Words>426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PowerPoint Presentation Template 080311</vt:lpstr>
      <vt:lpstr>PowerPoint Presentation</vt:lpstr>
      <vt:lpstr>Agenda</vt:lpstr>
      <vt:lpstr> Learning Objectives </vt:lpstr>
      <vt:lpstr>Pennsylvania Safety Threshold Criteria</vt:lpstr>
      <vt:lpstr>Safety Threshold Criteria as Questions </vt:lpstr>
      <vt:lpstr> Safety Threshold Documentation </vt:lpstr>
      <vt:lpstr>Questions?</vt:lpstr>
    </vt:vector>
  </TitlesOfParts>
  <Company>City of Philadelphia - 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dorsera</dc:creator>
  <cp:lastModifiedBy>Robert Winesickle</cp:lastModifiedBy>
  <cp:revision>54</cp:revision>
  <cp:lastPrinted>2012-05-18T16:16:48Z</cp:lastPrinted>
  <dcterms:created xsi:type="dcterms:W3CDTF">2012-04-30T20:00:07Z</dcterms:created>
  <dcterms:modified xsi:type="dcterms:W3CDTF">2012-06-29T13:41:56Z</dcterms:modified>
</cp:coreProperties>
</file>