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60" r:id="rId2"/>
    <p:sldId id="258" r:id="rId3"/>
    <p:sldId id="262" r:id="rId4"/>
    <p:sldId id="256" r:id="rId5"/>
    <p:sldId id="257" r:id="rId6"/>
    <p:sldId id="265" r:id="rId7"/>
    <p:sldId id="263" r:id="rId8"/>
    <p:sldId id="264" r:id="rId9"/>
    <p:sldId id="261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10" d="100"/>
          <a:sy n="110" d="100"/>
        </p:scale>
        <p:origin x="-1422" y="35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505201" y="8991600"/>
            <a:ext cx="3728720" cy="38100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r>
              <a:rPr lang="en-US" sz="800" dirty="0">
                <a:latin typeface="Arial" pitchFamily="34" charset="0"/>
                <a:cs typeface="Arial" pitchFamily="34" charset="0"/>
              </a:rPr>
              <a:t>1300: Protective Capacities for In-Home Safety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Assessment Booster Shot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Handout #1, Page </a:t>
            </a:r>
            <a:fld id="{EED97AA1-EA58-4FDC-A6AC-E1F9C7FCC703}" type="slidenum">
              <a:rPr lang="en-US" sz="1000" b="1" smtClean="0">
                <a:latin typeface="Arial" pitchFamily="34" charset="0"/>
                <a:cs typeface="Arial" pitchFamily="34" charset="0"/>
              </a:rPr>
              <a:t>‹#›</a:t>
            </a:fld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of 3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865315" cy="672084"/>
          </a:xfrm>
          <a:prstGeom prst="rect">
            <a:avLst/>
          </a:prstGeom>
          <a:ln w="6350">
            <a:solidFill>
              <a:schemeClr val="tx1"/>
            </a:solidFill>
            <a:prstDash val="solid"/>
          </a:ln>
        </p:spPr>
        <p:txBody>
          <a:bodyPr vert="horz" lIns="102171" tIns="51085" rIns="102171" bIns="51085" rtlCol="0" anchor="ctr"/>
          <a:lstStyle>
            <a:lvl1pPr algn="l">
              <a:tabLst>
                <a:tab pos="697100" algn="l"/>
              </a:tabLst>
              <a:defRPr sz="14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 dirty="0"/>
              <a:t>	</a:t>
            </a:r>
            <a:r>
              <a:rPr lang="en-US" sz="1800" dirty="0"/>
              <a:t>University of Pittsburgh</a:t>
            </a:r>
          </a:p>
        </p:txBody>
      </p:sp>
      <p:pic>
        <p:nvPicPr>
          <p:cNvPr id="7" name="Picture 2" descr="pittseal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82429" y="105014"/>
            <a:ext cx="547284" cy="472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689601" y="-2"/>
            <a:ext cx="1625600" cy="672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lIns="102171" tIns="51085" rIns="102171" bIns="51085">
            <a:spAutoFit/>
          </a:bodyPr>
          <a:lstStyle/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Grow Communities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38881" y="686086"/>
            <a:ext cx="3576319" cy="28783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lIns="102171" tIns="51085" rIns="102171" bIns="51085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The Pennsylvania Child Welfare Resource Center</a:t>
            </a:r>
          </a:p>
        </p:txBody>
      </p:sp>
      <p:sp>
        <p:nvSpPr>
          <p:cNvPr id="13" name="Slide Number Placeholder 4"/>
          <p:cNvSpPr txBox="1">
            <a:spLocks/>
          </p:cNvSpPr>
          <p:nvPr/>
        </p:nvSpPr>
        <p:spPr>
          <a:xfrm>
            <a:off x="208500" y="8881110"/>
            <a:ext cx="3169920" cy="64008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4" name="Slide Number Placeholder 4"/>
          <p:cNvSpPr txBox="1">
            <a:spLocks/>
          </p:cNvSpPr>
          <p:nvPr/>
        </p:nvSpPr>
        <p:spPr>
          <a:xfrm>
            <a:off x="81280" y="8873562"/>
            <a:ext cx="3169920" cy="64008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prstClr val="black"/>
                </a:solidFill>
                <a:latin typeface="Arial" charset="0"/>
                <a:ea typeface="ＭＳ Ｐゴシック" pitchFamily="16" charset="-128"/>
              </a:rPr>
              <a:t>The Pennsylvania Child Welfare Resource Center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solidFill>
                <a:prstClr val="black"/>
              </a:solidFill>
              <a:latin typeface="Arial" charset="0"/>
              <a:ea typeface="ＭＳ Ｐゴシック" pitchFamily="16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8881" y="1"/>
            <a:ext cx="1950721" cy="6680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lIns="102171" tIns="51085" rIns="102171" bIns="51085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sz="2500" dirty="0">
                <a:latin typeface="Georgia" pitchFamily="18" charset="0"/>
              </a:rPr>
              <a:t>Social Work</a:t>
            </a:r>
          </a:p>
        </p:txBody>
      </p:sp>
    </p:spTree>
    <p:extLst>
      <p:ext uri="{BB962C8B-B14F-4D97-AF65-F5344CB8AC3E}">
        <p14:creationId xmlns:p14="http://schemas.microsoft.com/office/powerpoint/2010/main" val="8560134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BF81918-0D5D-4517-9770-E0E9E20A411D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08C8466-B3FF-4A9C-998C-EF28252A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699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C8466-B3FF-4A9C-998C-EF28252A8E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6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echa_large_b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264022"/>
            <a:ext cx="8534400" cy="914400"/>
          </a:xfrm>
        </p:spPr>
        <p:txBody>
          <a:bodyPr/>
          <a:lstStyle>
            <a:lvl1pPr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250140"/>
            <a:ext cx="8531352" cy="304800"/>
          </a:xfrm>
        </p:spPr>
        <p:txBody>
          <a:bodyPr/>
          <a:lstStyle>
            <a:lvl1pPr>
              <a:buNone/>
              <a:defRPr lang="en-US" sz="1800" i="1" kern="1200" dirty="0">
                <a:solidFill>
                  <a:srgbClr val="CDB97D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Click to Add Subtitle of Presentation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26412" y="6615952"/>
            <a:ext cx="1017588" cy="18825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B6B67E-647C-4C4F-8A7A-3077DB065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4036"/>
            <a:ext cx="3008313" cy="6547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6482"/>
            <a:ext cx="5111750" cy="556708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65729"/>
            <a:ext cx="3008313" cy="48678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6412" y="6615952"/>
            <a:ext cx="1017588" cy="18825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B6B67E-647C-4C4F-8A7A-3077DB065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094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6481"/>
            <a:ext cx="5486400" cy="39668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870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6412" y="6615952"/>
            <a:ext cx="1017588" cy="18825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B6B67E-647C-4C4F-8A7A-3077DB065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8126412" y="6615952"/>
            <a:ext cx="1017588" cy="1882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B6B67E-647C-4C4F-8A7A-3077DB065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438834"/>
            <a:ext cx="8247888" cy="48812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2094807"/>
            <a:ext cx="8247888" cy="42253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65888" y="1429674"/>
            <a:ext cx="8229600" cy="594360"/>
          </a:xfrm>
        </p:spPr>
        <p:txBody>
          <a:bodyPr/>
          <a:lstStyle>
            <a:lvl1pPr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28200"/>
            <a:ext cx="7772400" cy="979772"/>
          </a:xfrm>
        </p:spPr>
        <p:txBody>
          <a:bodyPr anchor="ctr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38463"/>
            <a:ext cx="7772400" cy="1016912"/>
          </a:xfrm>
        </p:spPr>
        <p:txBody>
          <a:bodyPr anchor="ctr"/>
          <a:lstStyle>
            <a:lvl1pPr marL="0" indent="0">
              <a:buNone/>
              <a:defRPr sz="25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9929"/>
            <a:ext cx="7772400" cy="5244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85047"/>
            <a:ext cx="3810000" cy="492162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5047"/>
            <a:ext cx="3810000" cy="4921624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 with Two-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9425" y="1437371"/>
            <a:ext cx="8229600" cy="60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04176"/>
            <a:ext cx="4040188" cy="4165995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4673600" y="2111433"/>
            <a:ext cx="4040188" cy="4165995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9929"/>
            <a:ext cx="8229600" cy="47064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374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7741"/>
            <a:ext cx="4040188" cy="4208930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374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7741"/>
            <a:ext cx="4041775" cy="420892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6" y="793376"/>
            <a:ext cx="8229600" cy="6035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Title 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26412" y="6615952"/>
            <a:ext cx="1017588" cy="18825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B6B67E-647C-4C4F-8A7A-3077DB065B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81063" y="980902"/>
            <a:ext cx="7348537" cy="51706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W-Powerpt-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0646" y="780210"/>
            <a:ext cx="8229601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0647" y="1438834"/>
            <a:ext cx="8243047" cy="4881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24325" y="6343650"/>
            <a:ext cx="4989513" cy="246221"/>
          </a:xfrm>
          <a:prstGeom prst="rect">
            <a:avLst/>
          </a:prstGeom>
          <a:solidFill>
            <a:srgbClr val="91A3BB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 smtClean="0">
                <a:latin typeface="+mn-lt"/>
              </a:rPr>
              <a:t>1300: Protective Capacities for  In-Home Safety Assessment Booster Shot</a:t>
            </a:r>
            <a:endParaRPr lang="en-US" sz="1000" dirty="0">
              <a:latin typeface="+mn-lt"/>
            </a:endParaRPr>
          </a:p>
        </p:txBody>
      </p: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14288" y="6343650"/>
            <a:ext cx="4024312" cy="246063"/>
            <a:chOff x="14514" y="6343702"/>
            <a:chExt cx="4023360" cy="246221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14514" y="6343702"/>
              <a:ext cx="4023360" cy="246221"/>
            </a:xfrm>
            <a:prstGeom prst="rect">
              <a:avLst/>
            </a:prstGeom>
            <a:solidFill>
              <a:srgbClr val="91A3BB"/>
            </a:solidFill>
            <a:ln w="635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latin typeface="Georgia" pitchFamily="18" charset="0"/>
                  <a:ea typeface="ＭＳ Ｐゴシック" pitchFamily="16" charset="-128"/>
                  <a:cs typeface="+mn-cs"/>
                </a:rPr>
                <a:t>The Pennsylvania Child Welfare </a:t>
              </a:r>
              <a:r>
                <a:rPr lang="en-US" sz="1000" dirty="0" smtClean="0">
                  <a:latin typeface="Georgia" pitchFamily="18" charset="0"/>
                  <a:ea typeface="ＭＳ Ｐゴシック" pitchFamily="16" charset="-128"/>
                  <a:cs typeface="+mn-cs"/>
                </a:rPr>
                <a:t>Resource</a:t>
              </a:r>
              <a:r>
                <a:rPr lang="en-US" sz="1000" baseline="0" dirty="0" smtClean="0">
                  <a:latin typeface="Georgia" pitchFamily="18" charset="0"/>
                  <a:ea typeface="ＭＳ Ｐゴシック" pitchFamily="16" charset="-128"/>
                  <a:cs typeface="+mn-cs"/>
                </a:rPr>
                <a:t> Center</a:t>
              </a:r>
              <a:endParaRPr lang="en-US" sz="1000" dirty="0">
                <a:latin typeface="Georgia" pitchFamily="18" charset="0"/>
                <a:ea typeface="ＭＳ Ｐゴシック" pitchFamily="16" charset="-128"/>
                <a:cs typeface="+mn-cs"/>
              </a:endParaRP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>
              <a:off x="95457" y="6554976"/>
              <a:ext cx="2845715" cy="4765"/>
            </a:xfrm>
            <a:prstGeom prst="line">
              <a:avLst/>
            </a:prstGeom>
            <a:ln w="9525">
              <a:solidFill>
                <a:srgbClr val="E5D1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 userDrawn="1"/>
        </p:nvSpPr>
        <p:spPr>
          <a:xfrm>
            <a:off x="8570259" y="6564868"/>
            <a:ext cx="649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CEFD7AF-CCA8-44D2-9BA1-648069939191}" type="slidenum">
              <a:rPr lang="en-US" sz="1400" smtClean="0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94815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1524000"/>
            <a:ext cx="8534400" cy="914400"/>
          </a:xfrm>
        </p:spPr>
        <p:txBody>
          <a:bodyPr/>
          <a:lstStyle/>
          <a:p>
            <a:r>
              <a:rPr lang="en-US" dirty="0" smtClean="0"/>
              <a:t>1300: Protective Capacities for In-Home Safety Assessment Booster Shot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Welcome and Introductions</a:t>
            </a:r>
          </a:p>
          <a:p>
            <a:r>
              <a:rPr lang="en-US" dirty="0" smtClean="0"/>
              <a:t>Protective </a:t>
            </a:r>
            <a:r>
              <a:rPr lang="en-US" dirty="0"/>
              <a:t>Capacities Review</a:t>
            </a:r>
          </a:p>
          <a:p>
            <a:r>
              <a:rPr lang="en-US" dirty="0" smtClean="0"/>
              <a:t>Practical </a:t>
            </a:r>
            <a:r>
              <a:rPr lang="en-US" dirty="0"/>
              <a:t>Practice</a:t>
            </a:r>
          </a:p>
          <a:p>
            <a:r>
              <a:rPr lang="en-US" dirty="0" smtClean="0"/>
              <a:t>Summary </a:t>
            </a:r>
            <a:r>
              <a:rPr lang="en-US" dirty="0"/>
              <a:t>and Evaluation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Learning Objectives</a:t>
            </a:r>
            <a:br>
              <a:rPr lang="en-US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Participants will be able to:</a:t>
            </a:r>
          </a:p>
          <a:p>
            <a:pPr lvl="0"/>
            <a:r>
              <a:rPr lang="en-US" dirty="0"/>
              <a:t>Define Protective Capacities;</a:t>
            </a:r>
          </a:p>
          <a:p>
            <a:pPr lvl="0"/>
            <a:r>
              <a:rPr lang="en-US" dirty="0"/>
              <a:t>Discuss the differences between strengths and Protective Capacities; </a:t>
            </a:r>
          </a:p>
          <a:p>
            <a:pPr lvl="0"/>
            <a:r>
              <a:rPr lang="en-US" dirty="0"/>
              <a:t>Describe the categories and levels of Protective Capacities</a:t>
            </a:r>
          </a:p>
          <a:p>
            <a:pPr lvl="0"/>
            <a:r>
              <a:rPr lang="en-US" dirty="0"/>
              <a:t>Consider ways in which Safety Threats operate; and</a:t>
            </a:r>
          </a:p>
          <a:p>
            <a:pPr lvl="0"/>
            <a:r>
              <a:rPr lang="en-US" dirty="0"/>
              <a:t>Explain the connection between Protective Capacities and Family Service </a:t>
            </a:r>
            <a:r>
              <a:rPr lang="en-US" dirty="0" smtClean="0"/>
              <a:t>Plans.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94162" y="1770529"/>
            <a:ext cx="3955676" cy="591671"/>
          </a:xfrm>
        </p:spPr>
        <p:txBody>
          <a:bodyPr/>
          <a:lstStyle/>
          <a:p>
            <a:pPr algn="ctr"/>
            <a:r>
              <a:rPr lang="en-US" dirty="0"/>
              <a:t>Protective </a:t>
            </a:r>
            <a:r>
              <a:rPr lang="en-US" dirty="0" smtClean="0"/>
              <a:t>Capacities Defined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48056" y="2967317"/>
            <a:ext cx="8247888" cy="923366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/>
              <a:t>Specific </a:t>
            </a:r>
            <a:r>
              <a:rPr lang="en-US" dirty="0"/>
              <a:t>and explicit strengths that manage and control </a:t>
            </a:r>
            <a:r>
              <a:rPr lang="en-US" dirty="0" smtClean="0"/>
              <a:t>Safety Threats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0647" y="914400"/>
            <a:ext cx="8229600" cy="591671"/>
          </a:xfrm>
        </p:spPr>
        <p:txBody>
          <a:bodyPr/>
          <a:lstStyle/>
          <a:p>
            <a:r>
              <a:rPr lang="en-US" dirty="0" smtClean="0"/>
              <a:t> Categories </a:t>
            </a:r>
            <a:r>
              <a:rPr lang="en-US" dirty="0"/>
              <a:t>of Protective Capacities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70645" y="1595716"/>
            <a:ext cx="8247888" cy="4881284"/>
          </a:xfrm>
        </p:spPr>
        <p:txBody>
          <a:bodyPr/>
          <a:lstStyle/>
          <a:p>
            <a:r>
              <a:rPr lang="en-US" b="1" dirty="0"/>
              <a:t>Behavioral</a:t>
            </a:r>
            <a:r>
              <a:rPr lang="en-US" dirty="0"/>
              <a:t> </a:t>
            </a:r>
            <a:r>
              <a:rPr lang="en-US" dirty="0" smtClean="0"/>
              <a:t>- How </a:t>
            </a:r>
            <a:r>
              <a:rPr lang="en-US" dirty="0"/>
              <a:t>people </a:t>
            </a:r>
            <a:r>
              <a:rPr lang="en-US" dirty="0" smtClean="0"/>
              <a:t>act</a:t>
            </a:r>
            <a:endParaRPr lang="en-US" dirty="0"/>
          </a:p>
          <a:p>
            <a:r>
              <a:rPr lang="en-US" b="1" dirty="0" smtClean="0"/>
              <a:t>Cognitive -</a:t>
            </a:r>
            <a:r>
              <a:rPr lang="en-US" dirty="0" smtClean="0"/>
              <a:t> How </a:t>
            </a:r>
            <a:r>
              <a:rPr lang="en-US" dirty="0"/>
              <a:t>people think and perceive the </a:t>
            </a:r>
            <a:r>
              <a:rPr lang="en-US" dirty="0" smtClean="0"/>
              <a:t>world</a:t>
            </a:r>
            <a:endParaRPr lang="en-US" dirty="0"/>
          </a:p>
          <a:p>
            <a:r>
              <a:rPr lang="en-US" b="1" dirty="0"/>
              <a:t>Emotional</a:t>
            </a:r>
            <a:r>
              <a:rPr lang="en-US" dirty="0"/>
              <a:t> </a:t>
            </a:r>
            <a:r>
              <a:rPr lang="en-US" dirty="0" smtClean="0"/>
              <a:t>- How </a:t>
            </a:r>
            <a:r>
              <a:rPr lang="en-US" dirty="0"/>
              <a:t>people </a:t>
            </a:r>
            <a:r>
              <a:rPr lang="en-US" dirty="0" smtClean="0"/>
              <a:t>feel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Protective Capacities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Enhanced </a:t>
            </a:r>
            <a:r>
              <a:rPr lang="en-US" dirty="0"/>
              <a:t>- the caregiver has the capacity and is actively using that capacity to protect their </a:t>
            </a:r>
            <a:r>
              <a:rPr lang="en-US" dirty="0" smtClean="0"/>
              <a:t>child(ren).</a:t>
            </a:r>
            <a:r>
              <a:rPr lang="en-US" b="1" dirty="0" smtClean="0"/>
              <a:t> </a:t>
            </a:r>
            <a:endParaRPr lang="en-US" dirty="0"/>
          </a:p>
          <a:p>
            <a:r>
              <a:rPr lang="en-US" b="1" dirty="0" smtClean="0"/>
              <a:t>Diminished </a:t>
            </a:r>
            <a:r>
              <a:rPr lang="en-US" b="1" dirty="0"/>
              <a:t>– </a:t>
            </a:r>
            <a:r>
              <a:rPr lang="en-US" dirty="0"/>
              <a:t>the caregiver has the capacity but is not using it, due to life circumstances or other reasons, to protect their </a:t>
            </a:r>
            <a:r>
              <a:rPr lang="en-US" dirty="0" smtClean="0"/>
              <a:t>child(ren).</a:t>
            </a:r>
            <a:endParaRPr lang="en-US" dirty="0"/>
          </a:p>
          <a:p>
            <a:r>
              <a:rPr lang="en-US" b="1" dirty="0" smtClean="0"/>
              <a:t>Absent </a:t>
            </a:r>
            <a:r>
              <a:rPr lang="en-US" b="1" dirty="0"/>
              <a:t>– </a:t>
            </a:r>
            <a:r>
              <a:rPr lang="en-US" dirty="0"/>
              <a:t>the caregiver does not have the capacity at 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414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the Safety Threat in Operation?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Is the Safety Threat occurring due to a lack of knowledge?</a:t>
            </a:r>
          </a:p>
          <a:p>
            <a:pPr lvl="0"/>
            <a:r>
              <a:rPr lang="en-US" dirty="0" smtClean="0"/>
              <a:t>Does the caregiver have the knowledge, but the threat is occurring because they are not using the knowledge?</a:t>
            </a:r>
          </a:p>
          <a:p>
            <a:pPr lvl="0"/>
            <a:r>
              <a:rPr lang="en-US" dirty="0" smtClean="0"/>
              <a:t>Is the threat occurring due to a gap/deficit in the emotional alignment or attachment to the child(ren)?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71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is going on now? </a:t>
            </a:r>
          </a:p>
          <a:p>
            <a:pPr lvl="0"/>
            <a:r>
              <a:rPr lang="en-US" dirty="0" smtClean="0"/>
              <a:t>What must change? </a:t>
            </a:r>
          </a:p>
          <a:p>
            <a:pPr lvl="0"/>
            <a:r>
              <a:rPr lang="en-US" dirty="0" smtClean="0"/>
              <a:t>What must eventually exist?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1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 dirty="0" smtClean="0"/>
          </a:p>
        </p:txBody>
      </p:sp>
      <p:pic>
        <p:nvPicPr>
          <p:cNvPr id="8" name="Picture 2" descr="C:\Documents and Settings\gene.PACBT\Local Settings\Temporary Internet Files\Content.IE5\I8VKKVHO\MP900439536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93825" y="2156936"/>
            <a:ext cx="6400800" cy="34442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Presentation Template 08031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Osaka"/>
        <a:cs typeface=""/>
      </a:majorFont>
      <a:minorFont>
        <a:latin typeface="Georgi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PwrPntTrnrDvlpdTmplt081711</Template>
  <TotalTime>8304</TotalTime>
  <Words>245</Words>
  <Application>Microsoft Office PowerPoint</Application>
  <PresentationFormat>On-screen Show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PowerPoint Presentation Template 080311</vt:lpstr>
      <vt:lpstr>PowerPoint Presentation</vt:lpstr>
      <vt:lpstr>Agenda</vt:lpstr>
      <vt:lpstr> Learning Objectives </vt:lpstr>
      <vt:lpstr>Protective Capacities Defined</vt:lpstr>
      <vt:lpstr> Categories of Protective Capacities</vt:lpstr>
      <vt:lpstr>Levels of Protective Capacities</vt:lpstr>
      <vt:lpstr>How is the Safety Threat in Operation?</vt:lpstr>
      <vt:lpstr>Key Questions</vt:lpstr>
      <vt:lpstr>Questions?</vt:lpstr>
    </vt:vector>
  </TitlesOfParts>
  <Company>City of Philadelphia - 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dorsera</dc:creator>
  <cp:lastModifiedBy>Robert Winesickle</cp:lastModifiedBy>
  <cp:revision>65</cp:revision>
  <cp:lastPrinted>2012-06-28T19:17:58Z</cp:lastPrinted>
  <dcterms:created xsi:type="dcterms:W3CDTF">2012-04-30T20:00:07Z</dcterms:created>
  <dcterms:modified xsi:type="dcterms:W3CDTF">2012-06-28T19:36:23Z</dcterms:modified>
</cp:coreProperties>
</file>