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60" r:id="rId2"/>
    <p:sldId id="262" r:id="rId3"/>
    <p:sldId id="284" r:id="rId4"/>
    <p:sldId id="263" r:id="rId5"/>
    <p:sldId id="279" r:id="rId6"/>
    <p:sldId id="274" r:id="rId7"/>
    <p:sldId id="285" r:id="rId8"/>
    <p:sldId id="275" r:id="rId9"/>
    <p:sldId id="268" r:id="rId10"/>
    <p:sldId id="291" r:id="rId11"/>
    <p:sldId id="290" r:id="rId1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5E"/>
    <a:srgbClr val="948151"/>
    <a:srgbClr val="CDB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238" autoAdjust="0"/>
    <p:restoredTop sz="96980" autoAdjust="0"/>
  </p:normalViewPr>
  <p:slideViewPr>
    <p:cSldViewPr snapToGrid="0">
      <p:cViewPr>
        <p:scale>
          <a:sx n="70" d="100"/>
          <a:sy n="70" d="100"/>
        </p:scale>
        <p:origin x="-115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746" y="270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23733" y="0"/>
            <a:ext cx="367792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623733" cy="640080"/>
          </a:xfrm>
          <a:prstGeom prst="rect">
            <a:avLst/>
          </a:prstGeom>
          <a:ln w="6350">
            <a:solidFill>
              <a:schemeClr val="tx1"/>
            </a:solidFill>
            <a:prstDash val="solid"/>
          </a:ln>
        </p:spPr>
        <p:txBody>
          <a:bodyPr vert="horz" lIns="96661" tIns="48331" rIns="96661" bIns="48331" rtlCol="0" anchor="ctr"/>
          <a:lstStyle>
            <a:lvl1pPr algn="l">
              <a:tabLst>
                <a:tab pos="659512" algn="l"/>
              </a:tabLst>
              <a:defRPr sz="1300">
                <a:latin typeface="Georgia" pitchFamily="18" charset="0"/>
              </a:defRPr>
            </a:lvl1pPr>
          </a:lstStyle>
          <a:p>
            <a:pPr>
              <a:defRPr/>
            </a:pPr>
            <a:r>
              <a:rPr lang="en-US"/>
              <a:t>	</a:t>
            </a:r>
            <a:r>
              <a:rPr lang="en-US" sz="1700"/>
              <a:t>University of Pittsburgh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9" y="9067799"/>
            <a:ext cx="2662879" cy="259082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ctr">
              <a:defRPr sz="1300">
                <a:latin typeface="Georgia" pitchFamily="18" charset="0"/>
              </a:defRPr>
            </a:lvl1pPr>
          </a:lstStyle>
          <a:p>
            <a:pPr algn="l">
              <a:defRPr/>
            </a:pPr>
            <a:r>
              <a:rPr lang="en-US" sz="800" dirty="0">
                <a:latin typeface="Arial" pitchFamily="34" charset="0"/>
                <a:cs typeface="Arial" pitchFamily="34" charset="0"/>
              </a:rPr>
              <a:t>The Pennsylvania Child Welfare Resource Center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25441" y="9288518"/>
            <a:ext cx="1789854" cy="312682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r">
              <a:defRPr sz="1100">
                <a:latin typeface="Georgia" pitchFamily="18" charset="0"/>
              </a:defRPr>
            </a:lvl1pPr>
          </a:lstStyle>
          <a:p>
            <a:pPr>
              <a:defRPr/>
            </a:pP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Handout #1 Page</a:t>
            </a:r>
            <a:fld id="{1DEAAAA3-F7D2-420C-8044-4D8DB93005E2}" type="slidenum">
              <a:rPr lang="en-US" b="1" smtClean="0"/>
              <a:pPr>
                <a:defRPr/>
              </a:pPr>
              <a:t>‹#›</a:t>
            </a:fld>
            <a:endParaRPr lang="en-US" b="1" dirty="0"/>
          </a:p>
        </p:txBody>
      </p:sp>
      <p:pic>
        <p:nvPicPr>
          <p:cNvPr id="14343" name="Picture 2" descr="pittseal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71027" y="100013"/>
            <a:ext cx="513079" cy="4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667761" y="33337"/>
            <a:ext cx="1940560" cy="661750"/>
          </a:xfrm>
          <a:prstGeom prst="rect">
            <a:avLst/>
          </a:prstGeom>
          <a:noFill/>
        </p:spPr>
        <p:txBody>
          <a:bodyPr lIns="96661" tIns="48331" rIns="96661" bIns="48331">
            <a:spAutoFit/>
          </a:bodyPr>
          <a:lstStyle/>
          <a:p>
            <a:pPr>
              <a:defRPr/>
            </a:pPr>
            <a:r>
              <a:rPr lang="en-US" sz="1200" dirty="0">
                <a:latin typeface="Georgia" pitchFamily="18" charset="0"/>
              </a:rPr>
              <a:t>SCHOOL OF</a:t>
            </a:r>
          </a:p>
          <a:p>
            <a:pPr>
              <a:defRPr/>
            </a:pPr>
            <a:r>
              <a:rPr lang="en-US" dirty="0">
                <a:latin typeface="Georgia" pitchFamily="18" charset="0"/>
              </a:rPr>
              <a:t>Social Work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08320" y="0"/>
            <a:ext cx="1706880" cy="655082"/>
          </a:xfrm>
          <a:prstGeom prst="rect">
            <a:avLst/>
          </a:prstGeom>
          <a:noFill/>
        </p:spPr>
        <p:txBody>
          <a:bodyPr lIns="96661" tIns="48331" rIns="96661" bIns="48331">
            <a:spAutoFit/>
          </a:bodyPr>
          <a:lstStyle/>
          <a:p>
            <a:pPr>
              <a:defRPr/>
            </a:pPr>
            <a:r>
              <a:rPr lang="en-US" sz="1200" i="1" dirty="0">
                <a:latin typeface="Georgia" pitchFamily="18" charset="0"/>
              </a:rPr>
              <a:t>Empower People</a:t>
            </a:r>
          </a:p>
          <a:p>
            <a:pPr>
              <a:defRPr/>
            </a:pPr>
            <a:r>
              <a:rPr lang="en-US" sz="1200" i="1" dirty="0">
                <a:latin typeface="Georgia" pitchFamily="18" charset="0"/>
              </a:rPr>
              <a:t>Lead Organizations</a:t>
            </a:r>
          </a:p>
          <a:p>
            <a:pPr>
              <a:defRPr/>
            </a:pPr>
            <a:r>
              <a:rPr lang="en-US" sz="1200" i="1" dirty="0">
                <a:latin typeface="Georgia" pitchFamily="18" charset="0"/>
              </a:rPr>
              <a:t>Grow Communities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5346515" y="315040"/>
            <a:ext cx="510064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23733" y="653415"/>
            <a:ext cx="3677920" cy="31504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lIns="96661" tIns="48331" rIns="96661" bIns="48331">
            <a:spAutoFit/>
          </a:bodyPr>
          <a:lstStyle/>
          <a:p>
            <a:pPr>
              <a:defRPr/>
            </a:pPr>
            <a:r>
              <a:rPr lang="en-US" sz="1200" dirty="0">
                <a:latin typeface="Georgia" pitchFamily="18" charset="0"/>
              </a:rPr>
              <a:t>The Pennsylvania Child Welfare Resource Center</a:t>
            </a:r>
            <a:endParaRPr lang="en-US" sz="200" dirty="0">
              <a:latin typeface="Georgia" pitchFamily="18" charset="0"/>
            </a:endParaRPr>
          </a:p>
          <a:p>
            <a:pPr>
              <a:defRPr/>
            </a:pPr>
            <a:endParaRPr lang="en-US" sz="200" dirty="0">
              <a:latin typeface="Georgia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701627" y="913448"/>
            <a:ext cx="344762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24815" y="9067801"/>
            <a:ext cx="4590385" cy="220717"/>
          </a:xfrm>
          <a:prstGeom prst="rect">
            <a:avLst/>
          </a:prstGeom>
          <a:noFill/>
        </p:spPr>
        <p:txBody>
          <a:bodyPr wrap="square" lIns="96661" tIns="48331" rIns="96661" bIns="48331" rtlCol="0">
            <a:spAutoFit/>
          </a:bodyPr>
          <a:lstStyle/>
          <a:p>
            <a:pPr algn="r"/>
            <a:r>
              <a:rPr lang="en-US" sz="800" dirty="0" smtClean="0">
                <a:latin typeface="Arial" pitchFamily="34" charset="0"/>
                <a:cs typeface="Arial" pitchFamily="34" charset="0"/>
              </a:rPr>
              <a:t>202: Critical Thinking: Strategies for Understanding Older Youth in Care 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3989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10255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743926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140"/>
            <a:ext cx="2631924" cy="23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Georgia" pitchFamily="18" charset="0"/>
              </a:defRPr>
            </a:lvl1pPr>
          </a:lstStyle>
          <a:p>
            <a:pPr algn="l">
              <a:defRPr/>
            </a:pPr>
            <a:r>
              <a:rPr lang="en-US" dirty="0" smtClean="0"/>
              <a:t>The Pennsylvania Child Welfare Resource Center</a:t>
            </a:r>
            <a:endParaRPr lang="en-US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565054" y="9372600"/>
            <a:ext cx="750146" cy="19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latin typeface="Georgia" pitchFamily="18" charset="0"/>
              </a:defRPr>
            </a:lvl1pPr>
          </a:lstStyle>
          <a:p>
            <a:pPr>
              <a:defRPr/>
            </a:pPr>
            <a:fld id="{A5C0BF7D-DA9C-4BF7-8FB9-4639E92C44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296" name="Picture 2" descr="pittseal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171027" y="100013"/>
            <a:ext cx="513079" cy="4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623733" y="0"/>
            <a:ext cx="367792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08320" y="0"/>
            <a:ext cx="1706880" cy="655082"/>
          </a:xfrm>
          <a:prstGeom prst="rect">
            <a:avLst/>
          </a:prstGeom>
          <a:noFill/>
        </p:spPr>
        <p:txBody>
          <a:bodyPr lIns="96661" tIns="48331" rIns="96661" bIns="48331">
            <a:spAutoFit/>
          </a:bodyPr>
          <a:lstStyle/>
          <a:p>
            <a:pPr>
              <a:defRPr/>
            </a:pPr>
            <a:r>
              <a:rPr lang="en-US" sz="1200" i="1" dirty="0">
                <a:latin typeface="Georgia" pitchFamily="18" charset="0"/>
              </a:rPr>
              <a:t>Empower People</a:t>
            </a:r>
          </a:p>
          <a:p>
            <a:pPr>
              <a:defRPr/>
            </a:pPr>
            <a:r>
              <a:rPr lang="en-US" sz="1200" i="1" dirty="0">
                <a:latin typeface="Georgia" pitchFamily="18" charset="0"/>
              </a:rPr>
              <a:t>Lead Organizations</a:t>
            </a:r>
          </a:p>
          <a:p>
            <a:pPr>
              <a:defRPr/>
            </a:pPr>
            <a:r>
              <a:rPr lang="en-US" sz="1200" i="1" dirty="0">
                <a:latin typeface="Georgia" pitchFamily="18" charset="0"/>
              </a:rPr>
              <a:t>Grow Communities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5346515" y="315040"/>
            <a:ext cx="510064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23733" y="653415"/>
            <a:ext cx="3677920" cy="31504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lIns="96661" tIns="48331" rIns="96661" bIns="48331">
            <a:spAutoFit/>
          </a:bodyPr>
          <a:lstStyle/>
          <a:p>
            <a:pPr>
              <a:defRPr/>
            </a:pPr>
            <a:r>
              <a:rPr lang="en-US" sz="1200" dirty="0">
                <a:latin typeface="Georgia" pitchFamily="18" charset="0"/>
              </a:rPr>
              <a:t>The Pennsylvania Child Welfare </a:t>
            </a:r>
            <a:r>
              <a:rPr lang="en-US" sz="1200" dirty="0" smtClean="0">
                <a:latin typeface="Georgia" pitchFamily="18" charset="0"/>
              </a:rPr>
              <a:t>Resource</a:t>
            </a:r>
            <a:r>
              <a:rPr lang="en-US" sz="1200" baseline="0" dirty="0" smtClean="0">
                <a:latin typeface="Georgia" pitchFamily="18" charset="0"/>
              </a:rPr>
              <a:t> Center</a:t>
            </a:r>
            <a:endParaRPr lang="en-US" sz="200" dirty="0">
              <a:latin typeface="Georgia" pitchFamily="18" charset="0"/>
            </a:endParaRPr>
          </a:p>
          <a:p>
            <a:pPr>
              <a:defRPr/>
            </a:pPr>
            <a:endParaRPr lang="en-US" sz="200" dirty="0">
              <a:latin typeface="Georgia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701627" y="913448"/>
            <a:ext cx="344762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67761" y="33337"/>
            <a:ext cx="1940560" cy="661750"/>
          </a:xfrm>
          <a:prstGeom prst="rect">
            <a:avLst/>
          </a:prstGeom>
          <a:noFill/>
        </p:spPr>
        <p:txBody>
          <a:bodyPr lIns="96661" tIns="48331" rIns="96661" bIns="48331">
            <a:spAutoFit/>
          </a:bodyPr>
          <a:lstStyle/>
          <a:p>
            <a:pPr>
              <a:defRPr/>
            </a:pPr>
            <a:r>
              <a:rPr lang="en-US" sz="1200" dirty="0">
                <a:latin typeface="Georgia" pitchFamily="18" charset="0"/>
              </a:rPr>
              <a:t>SCHOOL OF</a:t>
            </a:r>
          </a:p>
          <a:p>
            <a:pPr>
              <a:defRPr/>
            </a:pPr>
            <a:r>
              <a:rPr lang="en-US" dirty="0">
                <a:latin typeface="Georgia" pitchFamily="18" charset="0"/>
              </a:rPr>
              <a:t>Social Work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3622766" cy="64008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15"/>
            <a:ext cx="3622766" cy="646331"/>
          </a:xfrm>
          <a:prstGeom prst="rect">
            <a:avLst/>
          </a:prstGeom>
          <a:noFill/>
          <a:ln w="15875">
            <a:noFill/>
          </a:ln>
        </p:spPr>
        <p:txBody>
          <a:bodyPr wrap="square" lIns="96661" tIns="48331" rIns="96661" bIns="48331" rtlCol="0">
            <a:spAutoFit/>
          </a:bodyPr>
          <a:lstStyle/>
          <a:p>
            <a:endParaRPr lang="en-US" sz="1000" dirty="0" smtClean="0">
              <a:latin typeface="Georgia" pitchFamily="18" charset="0"/>
            </a:endParaRPr>
          </a:p>
          <a:p>
            <a:pPr algn="l">
              <a:tabLst>
                <a:tab pos="659512" algn="l"/>
              </a:tabLst>
            </a:pPr>
            <a:r>
              <a:rPr lang="en-US" sz="1700" dirty="0" smtClean="0">
                <a:latin typeface="Georgia" pitchFamily="18" charset="0"/>
              </a:rPr>
              <a:t>	University of Pittsburgh</a:t>
            </a:r>
            <a:endParaRPr lang="en-US" sz="900" dirty="0" smtClean="0">
              <a:latin typeface="Georgia" pitchFamily="18" charset="0"/>
            </a:endParaRPr>
          </a:p>
          <a:p>
            <a:pPr algn="l">
              <a:tabLst>
                <a:tab pos="659512" algn="l"/>
              </a:tabLst>
            </a:pPr>
            <a:endParaRPr lang="en-US" sz="900" dirty="0"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09333" y="9124521"/>
            <a:ext cx="4605867" cy="226216"/>
          </a:xfrm>
          <a:prstGeom prst="rect">
            <a:avLst/>
          </a:prstGeom>
          <a:noFill/>
        </p:spPr>
        <p:txBody>
          <a:bodyPr wrap="square" lIns="96661" tIns="48331" rIns="96661" bIns="48331" rtlCol="0" anchor="ctr">
            <a:spAutoFit/>
          </a:bodyPr>
          <a:lstStyle/>
          <a:p>
            <a:pPr algn="r"/>
            <a:r>
              <a:rPr lang="en-US" sz="800" dirty="0" smtClean="0">
                <a:latin typeface="Georgia" pitchFamily="18" charset="0"/>
              </a:rPr>
              <a:t>Update Title in Notes Master</a:t>
            </a:r>
            <a:endParaRPr lang="en-US" sz="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62226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Georgia" pitchFamily="18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Georgia" pitchFamily="18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Georgia" pitchFamily="18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Georgia" pitchFamily="18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166BA7-0684-400B-BDBC-D100F67EB7F2}" type="slidenum">
              <a:rPr lang="en-US" smtClean="0">
                <a:latin typeface="Georgia" pitchFamily="16" charset="0"/>
              </a:rPr>
              <a:pPr/>
              <a:t>1</a:t>
            </a:fld>
            <a:endParaRPr lang="en-US" dirty="0" smtClean="0">
              <a:latin typeface="Georgia" pitchFamily="16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Georgia" pitchFamily="16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The Pennsylvania Child Welfare Training Program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The Pennsylvania Child Welfare Resource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C0BF7D-DA9C-4BF7-8FB9-4639E92C447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432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The Pennsylvania Child Welfare Resource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C0BF7D-DA9C-4BF7-8FB9-4639E92C447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08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cha_large_b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264022"/>
            <a:ext cx="8534400" cy="914400"/>
          </a:xfrm>
        </p:spPr>
        <p:txBody>
          <a:bodyPr/>
          <a:lstStyle>
            <a:lvl1pPr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 of Presentation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2250140"/>
            <a:ext cx="8531352" cy="304800"/>
          </a:xfrm>
        </p:spPr>
        <p:txBody>
          <a:bodyPr/>
          <a:lstStyle>
            <a:lvl1pPr>
              <a:buNone/>
              <a:defRPr lang="en-US" sz="1800" i="1" kern="1200" dirty="0">
                <a:solidFill>
                  <a:srgbClr val="CDB97D"/>
                </a:solidFill>
                <a:latin typeface="Georgia" pitchFamily="16" charset="0"/>
                <a:ea typeface="Osaka" pitchFamily="16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Add Subtitle of Presentation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58E50-2BAF-4EEB-9A5B-318E6BB72840}" type="slidenum">
              <a:rPr lang="en-US"/>
              <a:pPr>
                <a:defRPr/>
              </a:pPr>
              <a:t>‹#›</a:t>
            </a:fld>
            <a:endParaRPr lang="en-US" sz="14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4036"/>
            <a:ext cx="3008313" cy="6547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6482"/>
            <a:ext cx="5111750" cy="5567083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65729"/>
            <a:ext cx="3008313" cy="48678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61FEF-4ABB-46BC-8C42-BFA8DB212CCD}" type="slidenum">
              <a:rPr lang="en-US"/>
              <a:pPr>
                <a:defRPr/>
              </a:pPr>
              <a:t>‹#›</a:t>
            </a:fld>
            <a:endParaRPr lang="en-US" sz="14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4094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6481"/>
            <a:ext cx="5486400" cy="39668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2870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8B783-B8DF-4F22-AFC6-12EA8147E691}" type="slidenum">
              <a:rPr lang="en-US"/>
              <a:pPr>
                <a:defRPr/>
              </a:pPr>
              <a:t>‹#›</a:t>
            </a:fld>
            <a:endParaRPr lang="en-US" sz="14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7" y="793376"/>
            <a:ext cx="8229600" cy="5916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5" y="1438834"/>
            <a:ext cx="8247888" cy="48812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26412" y="6669741"/>
            <a:ext cx="1017588" cy="188259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E0BD697-C650-4553-8269-3DAFA0DE6DB9}" type="slidenum">
              <a:rPr lang="en-US"/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7" y="793376"/>
            <a:ext cx="8229600" cy="5916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5" y="2094807"/>
            <a:ext cx="8247888" cy="42253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E0BD697-C650-4553-8269-3DAFA0DE6DB9}" type="slidenum">
              <a:rPr lang="en-US"/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5888" y="1429674"/>
            <a:ext cx="8229600" cy="594360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28200"/>
            <a:ext cx="7772400" cy="979772"/>
          </a:xfrm>
        </p:spPr>
        <p:txBody>
          <a:bodyPr anchor="ctr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38463"/>
            <a:ext cx="7772400" cy="1016912"/>
          </a:xfrm>
        </p:spPr>
        <p:txBody>
          <a:bodyPr anchor="ctr"/>
          <a:lstStyle>
            <a:lvl1pPr marL="0" indent="0">
              <a:buNone/>
              <a:defRPr sz="25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1CFFA-8140-44CC-A40B-DFAEF2E958E3}" type="slidenum">
              <a:rPr lang="en-US"/>
              <a:pPr>
                <a:defRPr/>
              </a:pPr>
              <a:t>‹#›</a:t>
            </a:fld>
            <a:endParaRPr lang="en-US" sz="14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79929"/>
            <a:ext cx="7772400" cy="5244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85047"/>
            <a:ext cx="3810000" cy="4921623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047"/>
            <a:ext cx="3810000" cy="4921624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BBE67-B3D0-4F17-AB43-0FFFF70BD775}" type="slidenum">
              <a:rPr lang="en-US"/>
              <a:pPr>
                <a:defRPr/>
              </a:pPr>
              <a:t>‹#›</a:t>
            </a:fld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with Two-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24807-03D1-4D82-87D2-E5151F74A2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9425" y="1437371"/>
            <a:ext cx="8229600" cy="6075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04176"/>
            <a:ext cx="4040188" cy="4165995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4673600" y="2111433"/>
            <a:ext cx="4040188" cy="4165995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9929"/>
            <a:ext cx="8229600" cy="4706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374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97741"/>
            <a:ext cx="4040188" cy="4208930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374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97741"/>
            <a:ext cx="4041775" cy="420892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C9170-F4A7-4869-98A2-C5C61E4B3278}" type="slidenum">
              <a:rPr lang="en-US"/>
              <a:pPr>
                <a:defRPr/>
              </a:pPr>
              <a:t>‹#›</a:t>
            </a:fld>
            <a:endParaRPr lang="en-US" sz="14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6" y="793376"/>
            <a:ext cx="8229600" cy="6035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EB9F7-E20C-4A9F-A27B-04456B6CAFA0}" type="slidenum">
              <a:rPr lang="en-US"/>
              <a:pPr>
                <a:defRPr/>
              </a:pPr>
              <a:t>‹#›</a:t>
            </a:fld>
            <a:endParaRPr lang="en-US" sz="14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58E50-2BAF-4EEB-9A5B-318E6BB72840}" type="slidenum">
              <a:rPr lang="en-US"/>
              <a:pPr>
                <a:defRPr/>
              </a:pPr>
              <a:t>‹#›</a:t>
            </a:fld>
            <a:endParaRPr lang="en-US" sz="1400">
              <a:latin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81063" y="980902"/>
            <a:ext cx="7348537" cy="51706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W-Powerpt-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0646" y="780210"/>
            <a:ext cx="8229601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0647" y="1438834"/>
            <a:ext cx="8243047" cy="488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26412" y="6615952"/>
            <a:ext cx="1017588" cy="18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  <a:ea typeface="+mn-ea"/>
              </a:defRPr>
            </a:lvl1pPr>
          </a:lstStyle>
          <a:p>
            <a:pPr>
              <a:defRPr/>
            </a:pPr>
            <a:fld id="{A4624807-03D1-4D82-87D2-E5151F74A2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24325" y="6343650"/>
            <a:ext cx="4989513" cy="247650"/>
          </a:xfrm>
          <a:prstGeom prst="rect">
            <a:avLst/>
          </a:prstGeom>
          <a:solidFill>
            <a:srgbClr val="91A3BB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 smtClean="0">
                <a:latin typeface="Georgia" pitchFamily="18" charset="0"/>
              </a:rPr>
              <a:t>202:</a:t>
            </a:r>
            <a:r>
              <a:rPr lang="en-US" sz="1000" baseline="0" dirty="0" smtClean="0">
                <a:latin typeface="Georgia" pitchFamily="18" charset="0"/>
              </a:rPr>
              <a:t> Critical Thinking: </a:t>
            </a:r>
            <a:r>
              <a:rPr lang="en-US" sz="1000" baseline="0" dirty="0" smtClean="0">
                <a:latin typeface="Georgia" pitchFamily="18" charset="0"/>
              </a:rPr>
              <a:t>Strategies for Understanding Older </a:t>
            </a:r>
            <a:r>
              <a:rPr lang="en-US" sz="1000" baseline="0" dirty="0" smtClean="0">
                <a:latin typeface="Georgia" pitchFamily="18" charset="0"/>
              </a:rPr>
              <a:t>Youth in </a:t>
            </a:r>
            <a:r>
              <a:rPr lang="en-US" sz="1000" baseline="0" dirty="0" smtClean="0">
                <a:latin typeface="Georgia" pitchFamily="18" charset="0"/>
              </a:rPr>
              <a:t>Care</a:t>
            </a:r>
            <a:endParaRPr lang="en-US" sz="1000" dirty="0">
              <a:latin typeface="Georgia" pitchFamily="18" charset="0"/>
            </a:endParaRPr>
          </a:p>
        </p:txBody>
      </p: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14288" y="6343650"/>
            <a:ext cx="4024312" cy="246063"/>
            <a:chOff x="14514" y="6343702"/>
            <a:chExt cx="4023360" cy="246221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14514" y="6343702"/>
              <a:ext cx="4023360" cy="246221"/>
            </a:xfrm>
            <a:prstGeom prst="rect">
              <a:avLst/>
            </a:prstGeom>
            <a:solidFill>
              <a:srgbClr val="91A3BB"/>
            </a:solidFill>
            <a:ln w="635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000" dirty="0">
                  <a:latin typeface="Georgia" pitchFamily="18" charset="0"/>
                  <a:ea typeface="ＭＳ Ｐゴシック" pitchFamily="16" charset="-128"/>
                  <a:cs typeface="+mn-cs"/>
                </a:rPr>
                <a:t>The Pennsylvania Child Welfare </a:t>
              </a:r>
              <a:r>
                <a:rPr lang="en-US" sz="1000" dirty="0" smtClean="0">
                  <a:latin typeface="Georgia" pitchFamily="18" charset="0"/>
                  <a:ea typeface="ＭＳ Ｐゴシック" pitchFamily="16" charset="-128"/>
                  <a:cs typeface="+mn-cs"/>
                </a:rPr>
                <a:t>Resource</a:t>
              </a:r>
              <a:r>
                <a:rPr lang="en-US" sz="1000" baseline="0" dirty="0" smtClean="0">
                  <a:latin typeface="Georgia" pitchFamily="18" charset="0"/>
                  <a:ea typeface="ＭＳ Ｐゴシック" pitchFamily="16" charset="-128"/>
                  <a:cs typeface="+mn-cs"/>
                </a:rPr>
                <a:t> Center</a:t>
              </a:r>
              <a:endParaRPr lang="en-US" sz="1000" dirty="0">
                <a:latin typeface="Georgia" pitchFamily="18" charset="0"/>
                <a:ea typeface="ＭＳ Ｐゴシック" pitchFamily="16" charset="-128"/>
                <a:cs typeface="+mn-cs"/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>
              <a:off x="95457" y="6554976"/>
              <a:ext cx="2845715" cy="4765"/>
            </a:xfrm>
            <a:prstGeom prst="line">
              <a:avLst/>
            </a:prstGeom>
            <a:ln w="9525">
              <a:solidFill>
                <a:srgbClr val="E5D1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35" r:id="rId2"/>
    <p:sldLayoutId id="2147483846" r:id="rId3"/>
    <p:sldLayoutId id="2147483845" r:id="rId4"/>
    <p:sldLayoutId id="2147483837" r:id="rId5"/>
    <p:sldLayoutId id="2147483847" r:id="rId6"/>
    <p:sldLayoutId id="2147483838" r:id="rId7"/>
    <p:sldLayoutId id="2147483839" r:id="rId8"/>
    <p:sldLayoutId id="2147483848" r:id="rId9"/>
    <p:sldLayoutId id="2147483840" r:id="rId10"/>
    <p:sldLayoutId id="2147483841" r:id="rId11"/>
    <p:sldLayoutId id="214748384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94815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48151"/>
          </a:solidFill>
          <a:latin typeface="Georgia" pitchFamily="16" charset="0"/>
          <a:ea typeface="Osaka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48151"/>
          </a:solidFill>
          <a:latin typeface="Georgia" pitchFamily="16" charset="0"/>
          <a:ea typeface="Osaka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48151"/>
          </a:solidFill>
          <a:latin typeface="Georgia" pitchFamily="16" charset="0"/>
          <a:ea typeface="Osaka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48151"/>
          </a:solidFill>
          <a:latin typeface="Georgia" pitchFamily="16" charset="0"/>
          <a:ea typeface="Osaka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1468742"/>
            <a:ext cx="8534400" cy="914400"/>
          </a:xfrm>
        </p:spPr>
        <p:txBody>
          <a:bodyPr/>
          <a:lstStyle/>
          <a:p>
            <a:r>
              <a:rPr lang="en-US" dirty="0" smtClean="0"/>
              <a:t>Critical </a:t>
            </a:r>
            <a:r>
              <a:rPr lang="en-US" dirty="0"/>
              <a:t>Thinking: </a:t>
            </a:r>
            <a:r>
              <a:rPr lang="en-US" dirty="0" smtClean="0"/>
              <a:t>Strategies for Understanding Older Youth in Care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Group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few sentences to answer each of the questions below about your assigned “case”:</a:t>
            </a:r>
          </a:p>
          <a:p>
            <a:pPr marL="0" indent="0">
              <a:buNone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Very briefly, describe what you thought was happening when you first looked at this picture</a:t>
            </a:r>
            <a:r>
              <a:rPr lang="en-US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assumptions might a child welfare professional make when confronted with this type of situation</a:t>
            </a:r>
            <a:r>
              <a:rPr lang="en-US" dirty="0" smtClean="0"/>
              <a:t>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else might be happening?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Use </a:t>
            </a:r>
            <a:r>
              <a:rPr lang="en-US" dirty="0"/>
              <a:t>critical thinking to develop 3-4 questions to ask the youth involved, to find out what you need to know about the situation to be able to assist and support.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10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339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942" y="2690415"/>
            <a:ext cx="8229600" cy="1049072"/>
          </a:xfrm>
        </p:spPr>
        <p:txBody>
          <a:bodyPr/>
          <a:lstStyle/>
          <a:p>
            <a:r>
              <a:rPr lang="en-US" dirty="0" smtClean="0"/>
              <a:t>Wrap up and Evaluations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18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2</a:t>
            </a:fld>
            <a:endParaRPr lang="en-US" dirty="0">
              <a:latin typeface="Arial" charset="0"/>
            </a:endParaRPr>
          </a:p>
        </p:txBody>
      </p:sp>
      <p:pic>
        <p:nvPicPr>
          <p:cNvPr id="6" name="Picture 2" descr="X:\Pictures\Stock Photography\Photos of People\bigstock_Beligerant_Teen_Faces_Mom_3464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89" y="849572"/>
            <a:ext cx="8134066" cy="542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9182" y="1023576"/>
            <a:ext cx="382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6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3</a:t>
            </a:fld>
            <a:endParaRPr lang="en-US" dirty="0">
              <a:latin typeface="Arial" charset="0"/>
            </a:endParaRPr>
          </a:p>
        </p:txBody>
      </p:sp>
      <p:pic>
        <p:nvPicPr>
          <p:cNvPr id="12290" name="Picture 2" descr="X:\Curriculum Development\Private\Staff\FY 12-13\FallCTAGEvent\TchngCrtclThnkngInTheClssrm\PwrPntItms\Images\bigstock-A-policeman-talks-with-two-you-27810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61" y="951475"/>
            <a:ext cx="7275110" cy="533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182" y="1023576"/>
            <a:ext cx="382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pic>
        <p:nvPicPr>
          <p:cNvPr id="2050" name="Picture 2" descr="R:\Pictures\Stock Photography\Photos of People\bigstock-Gang-Of-Youths-Fighting-139014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78" y="846161"/>
            <a:ext cx="7874759" cy="544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2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4</a:t>
            </a:fld>
            <a:endParaRPr lang="en-US" dirty="0">
              <a:latin typeface="Arial" charset="0"/>
            </a:endParaRPr>
          </a:p>
        </p:txBody>
      </p:sp>
      <p:pic>
        <p:nvPicPr>
          <p:cNvPr id="7170" name="Picture 2" descr="X:\Curriculum Development\Private\Staff\FY 12-13\FallCTAGEvent\TchngCrtclThnkngInTheClssrm\PwrPntItms\Images\bigstock_Confrontation_Over_Computer_53264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2" y="925818"/>
            <a:ext cx="7397940" cy="533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182" y="1023576"/>
            <a:ext cx="382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276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5</a:t>
            </a:fld>
            <a:endParaRPr lang="en-US" dirty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182" y="1023576"/>
            <a:ext cx="382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pic>
        <p:nvPicPr>
          <p:cNvPr id="3074" name="Picture 2" descr="R:\Pictures\Stock Photography\Photos of People\woman interviewing bo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901" y="1023577"/>
            <a:ext cx="6305266" cy="509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76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6" y="987163"/>
            <a:ext cx="7943601" cy="527808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6</a:t>
            </a:fld>
            <a:endParaRPr lang="en-US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182" y="1023576"/>
            <a:ext cx="382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2892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7</a:t>
            </a:fld>
            <a:endParaRPr lang="en-US" dirty="0">
              <a:latin typeface="Arial" charset="0"/>
            </a:endParaRPr>
          </a:p>
        </p:txBody>
      </p:sp>
      <p:pic>
        <p:nvPicPr>
          <p:cNvPr id="14338" name="Picture 2" descr="X:\Curriculum Development\Private\Staff\FY 12-13\FallCTAGEvent\TchngCrtclThnkngInTheClssrm\PwrPntItms\Images\bigstock-Police-Officer-Holds-Baby-55786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17" y="964943"/>
            <a:ext cx="7643599" cy="511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182" y="1023576"/>
            <a:ext cx="382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1026" name="Picture 2" descr="R:\Pictures\Stock Photography\Photos of People\bigstock-Upset-Teenage-Girl-With-Friend-273813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17" y="964943"/>
            <a:ext cx="7806521" cy="517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961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8</a:t>
            </a:fld>
            <a:endParaRPr lang="en-US" dirty="0">
              <a:latin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Past experience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Current Events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Gut/Instincts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Values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Prior knowledge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Sense of justice/rightness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57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9</a:t>
            </a:fld>
            <a:endParaRPr lang="en-US" dirty="0">
              <a:latin typeface="Arial" charset="0"/>
            </a:endParaRPr>
          </a:p>
        </p:txBody>
      </p:sp>
      <p:pic>
        <p:nvPicPr>
          <p:cNvPr id="1026" name="Picture 2" descr="C:\Users\rwinesickle\AppData\Local\Microsoft\Windows\Temporary Internet Files\Content.IE5\FX4HII30\MC9004346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71750"/>
            <a:ext cx="1981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winesickle\AppData\Local\Microsoft\Windows\Temporary Internet Files\Content.IE5\FX4HII30\MC900434667[1].wmf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3" y="824378"/>
            <a:ext cx="8079475" cy="529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537" y="2420872"/>
            <a:ext cx="5834622" cy="1049072"/>
          </a:xfrm>
        </p:spPr>
        <p:txBody>
          <a:bodyPr/>
          <a:lstStyle/>
          <a:p>
            <a:r>
              <a:rPr lang="en-US" sz="3600" dirty="0" smtClean="0">
                <a:solidFill>
                  <a:srgbClr val="002B5E"/>
                </a:solidFill>
              </a:rPr>
              <a:t>Critical Thinking is . . . </a:t>
            </a:r>
            <a:endParaRPr lang="en-US" sz="3600" dirty="0">
              <a:solidFill>
                <a:srgbClr val="002B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5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wrPntTrnrDvlpdTmplt08171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Osaka"/>
        <a:cs typeface=""/>
      </a:majorFont>
      <a:minorFont>
        <a:latin typeface="Georgia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PwrPntTrnrDvlpdTmplt081711</Template>
  <TotalTime>15186</TotalTime>
  <Words>161</Words>
  <Application>Microsoft Office PowerPoint</Application>
  <PresentationFormat>On-screen Show (4:3)</PresentationFormat>
  <Paragraphs>40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PwrPntTrnrDvlpdTmplt081711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Influences</vt:lpstr>
      <vt:lpstr>Critical Thinking is . . . </vt:lpstr>
      <vt:lpstr>Small Group Instructions</vt:lpstr>
      <vt:lpstr>Wrap up and Evaluations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Winesickle</dc:creator>
  <cp:keywords>Templates</cp:keywords>
  <cp:lastModifiedBy>Melanie Miller</cp:lastModifiedBy>
  <cp:revision>41</cp:revision>
  <cp:lastPrinted>2013-05-08T19:28:21Z</cp:lastPrinted>
  <dcterms:created xsi:type="dcterms:W3CDTF">2013-04-02T12:49:03Z</dcterms:created>
  <dcterms:modified xsi:type="dcterms:W3CDTF">2013-08-21T15:00:44Z</dcterms:modified>
</cp:coreProperties>
</file>