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4"/>
  </p:sldMasterIdLst>
  <p:notesMasterIdLst>
    <p:notesMasterId r:id="rId18"/>
  </p:notesMasterIdLst>
  <p:handoutMasterIdLst>
    <p:handoutMasterId r:id="rId19"/>
  </p:handoutMasterIdLst>
  <p:sldIdLst>
    <p:sldId id="260" r:id="rId5"/>
    <p:sldId id="264" r:id="rId6"/>
    <p:sldId id="265" r:id="rId7"/>
    <p:sldId id="269" r:id="rId8"/>
    <p:sldId id="266" r:id="rId9"/>
    <p:sldId id="263" r:id="rId10"/>
    <p:sldId id="271" r:id="rId11"/>
    <p:sldId id="261" r:id="rId12"/>
    <p:sldId id="270" r:id="rId13"/>
    <p:sldId id="262" r:id="rId14"/>
    <p:sldId id="272" r:id="rId15"/>
    <p:sldId id="267" r:id="rId16"/>
    <p:sldId id="268" r:id="rId1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5pPr>
    <a:lvl6pPr marL="2286000" algn="l" defTabSz="914400" rtl="0" eaLnBrk="1" latinLnBrk="0" hangingPunct="1">
      <a:defRPr sz="2400" kern="1200">
        <a:solidFill>
          <a:schemeClr val="tx1"/>
        </a:solidFill>
        <a:latin typeface="Arial" charset="0"/>
        <a:ea typeface="ＭＳ Ｐゴシック" pitchFamily="16" charset="-128"/>
        <a:cs typeface="+mn-cs"/>
      </a:defRPr>
    </a:lvl6pPr>
    <a:lvl7pPr marL="2743200" algn="l" defTabSz="914400" rtl="0" eaLnBrk="1" latinLnBrk="0" hangingPunct="1">
      <a:defRPr sz="2400" kern="1200">
        <a:solidFill>
          <a:schemeClr val="tx1"/>
        </a:solidFill>
        <a:latin typeface="Arial" charset="0"/>
        <a:ea typeface="ＭＳ Ｐゴシック" pitchFamily="16" charset="-128"/>
        <a:cs typeface="+mn-cs"/>
      </a:defRPr>
    </a:lvl7pPr>
    <a:lvl8pPr marL="3200400" algn="l" defTabSz="914400" rtl="0" eaLnBrk="1" latinLnBrk="0" hangingPunct="1">
      <a:defRPr sz="2400" kern="1200">
        <a:solidFill>
          <a:schemeClr val="tx1"/>
        </a:solidFill>
        <a:latin typeface="Arial" charset="0"/>
        <a:ea typeface="ＭＳ Ｐゴシック" pitchFamily="16" charset="-128"/>
        <a:cs typeface="+mn-cs"/>
      </a:defRPr>
    </a:lvl8pPr>
    <a:lvl9pPr marL="3657600" algn="l" defTabSz="914400" rtl="0" eaLnBrk="1" latinLnBrk="0" hangingPunct="1">
      <a:defRPr sz="2400" kern="1200">
        <a:solidFill>
          <a:schemeClr val="tx1"/>
        </a:solidFill>
        <a:latin typeface="Arial" charset="0"/>
        <a:ea typeface="ＭＳ Ｐゴシック" pitchFamily="1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8151"/>
    <a:srgbClr val="002B5E"/>
    <a:srgbClr val="CDB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ABC516-5AF5-E758-5A3A-E691A3C0D74C}" v="42" dt="2022-02-12T14:42:52.0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238" autoAdjust="0"/>
    <p:restoredTop sz="90929"/>
  </p:normalViewPr>
  <p:slideViewPr>
    <p:cSldViewPr snapToGrid="0">
      <p:cViewPr>
        <p:scale>
          <a:sx n="70" d="100"/>
          <a:sy n="70" d="100"/>
        </p:scale>
        <p:origin x="-115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890" y="241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ister, Jenna" userId="S::jem275@pitt.edu::d8f3b1e4-685f-4347-830c-7b295416e666" providerId="AD" clId="Web-{47ABC516-5AF5-E758-5A3A-E691A3C0D74C}"/>
    <pc:docChg chg="modSld">
      <pc:chgData name="Meister, Jenna" userId="S::jem275@pitt.edu::d8f3b1e4-685f-4347-830c-7b295416e666" providerId="AD" clId="Web-{47ABC516-5AF5-E758-5A3A-E691A3C0D74C}" dt="2022-02-12T14:42:48.159" v="38" actId="20577"/>
      <pc:docMkLst>
        <pc:docMk/>
      </pc:docMkLst>
      <pc:sldChg chg="modSp">
        <pc:chgData name="Meister, Jenna" userId="S::jem275@pitt.edu::d8f3b1e4-685f-4347-830c-7b295416e666" providerId="AD" clId="Web-{47ABC516-5AF5-E758-5A3A-E691A3C0D74C}" dt="2022-02-12T14:42:48.159" v="38" actId="20577"/>
        <pc:sldMkLst>
          <pc:docMk/>
          <pc:sldMk cId="2925393761" sldId="263"/>
        </pc:sldMkLst>
        <pc:spChg chg="mod">
          <ac:chgData name="Meister, Jenna" userId="S::jem275@pitt.edu::d8f3b1e4-685f-4347-830c-7b295416e666" providerId="AD" clId="Web-{47ABC516-5AF5-E758-5A3A-E691A3C0D74C}" dt="2022-02-12T14:42:48.159" v="38" actId="20577"/>
          <ac:spMkLst>
            <pc:docMk/>
            <pc:sldMk cId="2925393761" sldId="263"/>
            <ac:spMk id="3" creationId="{00000000-0000-0000-0000-000000000000}"/>
          </ac:spMkLst>
        </pc:spChg>
      </pc:sldChg>
      <pc:sldChg chg="modSp">
        <pc:chgData name="Meister, Jenna" userId="S::jem275@pitt.edu::d8f3b1e4-685f-4347-830c-7b295416e666" providerId="AD" clId="Web-{47ABC516-5AF5-E758-5A3A-E691A3C0D74C}" dt="2022-02-12T14:40:22.637" v="21" actId="20577"/>
        <pc:sldMkLst>
          <pc:docMk/>
          <pc:sldMk cId="3162194558" sldId="265"/>
        </pc:sldMkLst>
        <pc:spChg chg="mod">
          <ac:chgData name="Meister, Jenna" userId="S::jem275@pitt.edu::d8f3b1e4-685f-4347-830c-7b295416e666" providerId="AD" clId="Web-{47ABC516-5AF5-E758-5A3A-E691A3C0D74C}" dt="2022-02-12T14:40:22.637" v="21" actId="20577"/>
          <ac:spMkLst>
            <pc:docMk/>
            <pc:sldMk cId="3162194558" sldId="265"/>
            <ac:spMk id="3" creationId="{00000000-0000-0000-0000-000000000000}"/>
          </ac:spMkLst>
        </pc:spChg>
        <pc:spChg chg="mod">
          <ac:chgData name="Meister, Jenna" userId="S::jem275@pitt.edu::d8f3b1e4-685f-4347-830c-7b295416e666" providerId="AD" clId="Web-{47ABC516-5AF5-E758-5A3A-E691A3C0D74C}" dt="2022-02-12T14:39:20.415" v="16" actId="1076"/>
          <ac:spMkLst>
            <pc:docMk/>
            <pc:sldMk cId="3162194558" sldId="265"/>
            <ac:spMk id="5" creationId="{00000000-0000-0000-0000-000000000000}"/>
          </ac:spMkLst>
        </pc:spChg>
      </pc:sldChg>
      <pc:sldChg chg="modSp">
        <pc:chgData name="Meister, Jenna" userId="S::jem275@pitt.edu::d8f3b1e4-685f-4347-830c-7b295416e666" providerId="AD" clId="Web-{47ABC516-5AF5-E758-5A3A-E691A3C0D74C}" dt="2022-02-12T14:41:41.546" v="37" actId="20577"/>
        <pc:sldMkLst>
          <pc:docMk/>
          <pc:sldMk cId="3334422210" sldId="269"/>
        </pc:sldMkLst>
        <pc:spChg chg="mod">
          <ac:chgData name="Meister, Jenna" userId="S::jem275@pitt.edu::d8f3b1e4-685f-4347-830c-7b295416e666" providerId="AD" clId="Web-{47ABC516-5AF5-E758-5A3A-E691A3C0D74C}" dt="2022-02-12T14:41:41.546" v="37" actId="20577"/>
          <ac:spMkLst>
            <pc:docMk/>
            <pc:sldMk cId="3334422210" sldId="269"/>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3397250" y="0"/>
            <a:ext cx="3448050" cy="609600"/>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Header Placeholder 1"/>
          <p:cNvSpPr>
            <a:spLocks noGrp="1"/>
          </p:cNvSpPr>
          <p:nvPr>
            <p:ph type="hdr" sz="quarter"/>
          </p:nvPr>
        </p:nvSpPr>
        <p:spPr>
          <a:xfrm>
            <a:off x="0" y="0"/>
            <a:ext cx="3397250" cy="609600"/>
          </a:xfrm>
          <a:prstGeom prst="rect">
            <a:avLst/>
          </a:prstGeom>
          <a:ln w="6350">
            <a:solidFill>
              <a:schemeClr val="tx1"/>
            </a:solidFill>
            <a:prstDash val="solid"/>
          </a:ln>
        </p:spPr>
        <p:txBody>
          <a:bodyPr vert="horz" lIns="91440" tIns="45720" rIns="91440" bIns="45720" rtlCol="0" anchor="ctr"/>
          <a:lstStyle>
            <a:lvl1pPr algn="l">
              <a:tabLst>
                <a:tab pos="623888" algn="l"/>
              </a:tabLst>
              <a:defRPr sz="1200">
                <a:latin typeface="Georgia" pitchFamily="18" charset="0"/>
              </a:defRPr>
            </a:lvl1pPr>
          </a:lstStyle>
          <a:p>
            <a:pPr>
              <a:defRPr/>
            </a:pPr>
            <a:r>
              <a:rPr lang="en-US"/>
              <a:t>	</a:t>
            </a:r>
            <a:r>
              <a:rPr lang="en-US" sz="1600"/>
              <a:t>University of Pittsburgh</a:t>
            </a:r>
          </a:p>
        </p:txBody>
      </p:sp>
      <p:sp>
        <p:nvSpPr>
          <p:cNvPr id="4" name="Footer Placeholder 3"/>
          <p:cNvSpPr>
            <a:spLocks noGrp="1"/>
          </p:cNvSpPr>
          <p:nvPr>
            <p:ph type="ftr" sz="quarter" idx="2"/>
          </p:nvPr>
        </p:nvSpPr>
        <p:spPr>
          <a:xfrm>
            <a:off x="8" y="8635998"/>
            <a:ext cx="2496449" cy="246745"/>
          </a:xfrm>
          <a:prstGeom prst="rect">
            <a:avLst/>
          </a:prstGeom>
        </p:spPr>
        <p:txBody>
          <a:bodyPr vert="horz" lIns="91440" tIns="45720" rIns="91440" bIns="45720" rtlCol="0" anchor="ctr"/>
          <a:lstStyle>
            <a:lvl1pPr algn="ctr">
              <a:defRPr sz="1200">
                <a:latin typeface="Georgia" pitchFamily="18" charset="0"/>
              </a:defRPr>
            </a:lvl1pPr>
          </a:lstStyle>
          <a:p>
            <a:pPr algn="l">
              <a:defRPr/>
            </a:pPr>
            <a:r>
              <a:rPr lang="en-US" sz="800" dirty="0"/>
              <a:t>The Pennsylvania Child Welfare Resource Center</a:t>
            </a:r>
          </a:p>
        </p:txBody>
      </p:sp>
      <p:sp>
        <p:nvSpPr>
          <p:cNvPr id="5" name="Slide Number Placeholder 4"/>
          <p:cNvSpPr>
            <a:spLocks noGrp="1"/>
          </p:cNvSpPr>
          <p:nvPr>
            <p:ph type="sldNum" sz="quarter" idx="3"/>
          </p:nvPr>
        </p:nvSpPr>
        <p:spPr>
          <a:xfrm>
            <a:off x="4706257" y="8851445"/>
            <a:ext cx="2139043" cy="292555"/>
          </a:xfrm>
          <a:prstGeom prst="rect">
            <a:avLst/>
          </a:prstGeom>
        </p:spPr>
        <p:txBody>
          <a:bodyPr vert="horz" lIns="91440" tIns="45720" rIns="91440" bIns="45720" rtlCol="0" anchor="ctr"/>
          <a:lstStyle>
            <a:lvl1pPr algn="r">
              <a:defRPr sz="1000">
                <a:latin typeface="Georgia" pitchFamily="18" charset="0"/>
              </a:defRPr>
            </a:lvl1pPr>
          </a:lstStyle>
          <a:p>
            <a:pPr>
              <a:defRPr/>
            </a:pPr>
            <a:r>
              <a:rPr lang="en-US" b="1" dirty="0"/>
              <a:t>Handout #1 Page </a:t>
            </a:r>
            <a:fld id="{1DEAAAA3-F7D2-420C-8044-4D8DB93005E2}" type="slidenum">
              <a:rPr lang="en-US" b="1" smtClean="0"/>
              <a:pPr>
                <a:defRPr/>
              </a:pPr>
              <a:t>‹#›</a:t>
            </a:fld>
            <a:endParaRPr lang="en-US" b="1" dirty="0"/>
          </a:p>
        </p:txBody>
      </p:sp>
      <p:pic>
        <p:nvPicPr>
          <p:cNvPr id="14343" name="Picture 2" descr="pittseal"/>
          <p:cNvPicPr>
            <a:picLocks noChangeAspect="1" noChangeArrowheads="1"/>
          </p:cNvPicPr>
          <p:nvPr/>
        </p:nvPicPr>
        <p:blipFill>
          <a:blip r:embed="rId2" cstate="print">
            <a:grayscl/>
          </a:blip>
          <a:srcRect/>
          <a:stretch>
            <a:fillRect/>
          </a:stretch>
        </p:blipFill>
        <p:spPr bwMode="auto">
          <a:xfrm>
            <a:off x="160338" y="95250"/>
            <a:ext cx="481012" cy="428625"/>
          </a:xfrm>
          <a:prstGeom prst="rect">
            <a:avLst/>
          </a:prstGeom>
          <a:noFill/>
          <a:ln w="9525">
            <a:noFill/>
            <a:miter lim="800000"/>
            <a:headEnd/>
            <a:tailEnd/>
          </a:ln>
        </p:spPr>
      </p:pic>
      <p:sp>
        <p:nvSpPr>
          <p:cNvPr id="9" name="TextBox 8"/>
          <p:cNvSpPr txBox="1"/>
          <p:nvPr/>
        </p:nvSpPr>
        <p:spPr>
          <a:xfrm>
            <a:off x="3438525" y="31750"/>
            <a:ext cx="1819275" cy="630238"/>
          </a:xfrm>
          <a:prstGeom prst="rect">
            <a:avLst/>
          </a:prstGeom>
          <a:noFill/>
        </p:spPr>
        <p:txBody>
          <a:bodyPr>
            <a:spAutoFit/>
          </a:bodyPr>
          <a:lstStyle/>
          <a:p>
            <a:pPr>
              <a:defRPr/>
            </a:pPr>
            <a:r>
              <a:rPr lang="en-US" sz="1100" dirty="0">
                <a:latin typeface="Georgia" pitchFamily="18" charset="0"/>
              </a:rPr>
              <a:t>SCHOOL OF</a:t>
            </a:r>
          </a:p>
          <a:p>
            <a:pPr>
              <a:defRPr/>
            </a:pPr>
            <a:r>
              <a:rPr lang="en-US" dirty="0">
                <a:latin typeface="Georgia" pitchFamily="18" charset="0"/>
              </a:rPr>
              <a:t>Social Work</a:t>
            </a:r>
          </a:p>
        </p:txBody>
      </p:sp>
      <p:sp>
        <p:nvSpPr>
          <p:cNvPr id="10" name="TextBox 9"/>
          <p:cNvSpPr txBox="1"/>
          <p:nvPr/>
        </p:nvSpPr>
        <p:spPr>
          <a:xfrm>
            <a:off x="5257800" y="0"/>
            <a:ext cx="1600200" cy="623888"/>
          </a:xfrm>
          <a:prstGeom prst="rect">
            <a:avLst/>
          </a:prstGeom>
          <a:noFill/>
        </p:spPr>
        <p:txBody>
          <a:bodyPr>
            <a:spAutoFit/>
          </a:bodyPr>
          <a:lstStyle/>
          <a:p>
            <a:pPr>
              <a:defRPr/>
            </a:pPr>
            <a:r>
              <a:rPr lang="en-US" sz="1150" i="1" dirty="0">
                <a:latin typeface="Georgia" pitchFamily="18" charset="0"/>
              </a:rPr>
              <a:t>Empower People</a:t>
            </a:r>
          </a:p>
          <a:p>
            <a:pPr>
              <a:defRPr/>
            </a:pPr>
            <a:r>
              <a:rPr lang="en-US" sz="1150" i="1" dirty="0">
                <a:latin typeface="Georgia" pitchFamily="18" charset="0"/>
              </a:rPr>
              <a:t>Lead Organizations</a:t>
            </a:r>
          </a:p>
          <a:p>
            <a:pPr>
              <a:defRPr/>
            </a:pPr>
            <a:r>
              <a:rPr lang="en-US" sz="1150" i="1" dirty="0">
                <a:latin typeface="Georgia" pitchFamily="18" charset="0"/>
              </a:rPr>
              <a:t>Grow Communities</a:t>
            </a:r>
          </a:p>
        </p:txBody>
      </p:sp>
      <p:cxnSp>
        <p:nvCxnSpPr>
          <p:cNvPr id="15" name="Straight Connector 14"/>
          <p:cNvCxnSpPr/>
          <p:nvPr/>
        </p:nvCxnSpPr>
        <p:spPr>
          <a:xfrm rot="5400000">
            <a:off x="5008562" y="300038"/>
            <a:ext cx="485775"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397250" y="622300"/>
            <a:ext cx="3448050" cy="300038"/>
          </a:xfrm>
          <a:prstGeom prst="rect">
            <a:avLst/>
          </a:prstGeom>
          <a:noFill/>
          <a:ln w="6350">
            <a:solidFill>
              <a:schemeClr val="tx1"/>
            </a:solidFill>
          </a:ln>
        </p:spPr>
        <p:txBody>
          <a:bodyPr>
            <a:spAutoFit/>
          </a:bodyPr>
          <a:lstStyle/>
          <a:p>
            <a:pPr>
              <a:defRPr/>
            </a:pPr>
            <a:r>
              <a:rPr lang="en-US" sz="1150" dirty="0">
                <a:latin typeface="Georgia" pitchFamily="18" charset="0"/>
              </a:rPr>
              <a:t>The Pennsylvania Child Welfare Resource Center</a:t>
            </a:r>
            <a:endParaRPr lang="en-US" sz="200" dirty="0">
              <a:latin typeface="Georgia" pitchFamily="18" charset="0"/>
            </a:endParaRPr>
          </a:p>
          <a:p>
            <a:pPr>
              <a:defRPr/>
            </a:pPr>
            <a:endParaRPr lang="en-US" sz="200" dirty="0">
              <a:latin typeface="Georgia" pitchFamily="18" charset="0"/>
            </a:endParaRPr>
          </a:p>
        </p:txBody>
      </p:sp>
      <p:cxnSp>
        <p:nvCxnSpPr>
          <p:cNvPr id="20" name="Straight Connector 19"/>
          <p:cNvCxnSpPr/>
          <p:nvPr/>
        </p:nvCxnSpPr>
        <p:spPr>
          <a:xfrm>
            <a:off x="3470275" y="869950"/>
            <a:ext cx="323215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554514" y="8636001"/>
            <a:ext cx="4303486" cy="215444"/>
          </a:xfrm>
          <a:prstGeom prst="rect">
            <a:avLst/>
          </a:prstGeom>
          <a:noFill/>
        </p:spPr>
        <p:txBody>
          <a:bodyPr wrap="square" rtlCol="0">
            <a:spAutoFit/>
          </a:bodyPr>
          <a:lstStyle/>
          <a:p>
            <a:pPr algn="r"/>
            <a:r>
              <a:rPr lang="en-US" sz="800" dirty="0">
                <a:latin typeface="Georgia" pitchFamily="18" charset="0"/>
              </a:rPr>
              <a:t>202: Truancy:  Prevention and Intervention</a:t>
            </a:r>
          </a:p>
        </p:txBody>
      </p:sp>
    </p:spTree>
    <p:extLst>
      <p:ext uri="{BB962C8B-B14F-4D97-AF65-F5344CB8AC3E}">
        <p14:creationId xmlns:p14="http://schemas.microsoft.com/office/powerpoint/2010/main" val="302583989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1" name="Rectangle 4"/>
          <p:cNvSpPr>
            <a:spLocks noGrp="1" noRot="1" noChangeAspect="1" noChangeArrowheads="1" noTextEdit="1"/>
          </p:cNvSpPr>
          <p:nvPr>
            <p:ph type="sldImg" idx="2"/>
          </p:nvPr>
        </p:nvSpPr>
        <p:spPr bwMode="auto">
          <a:xfrm>
            <a:off x="1143000" y="976313"/>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914400" y="4518025"/>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3318" name="Rectangle 6"/>
          <p:cNvSpPr>
            <a:spLocks noGrp="1" noChangeArrowheads="1"/>
          </p:cNvSpPr>
          <p:nvPr>
            <p:ph type="ftr" sz="quarter" idx="4"/>
          </p:nvPr>
        </p:nvSpPr>
        <p:spPr bwMode="auto">
          <a:xfrm>
            <a:off x="0" y="8686800"/>
            <a:ext cx="2467429" cy="219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800">
                <a:latin typeface="Georgia" pitchFamily="18" charset="0"/>
              </a:defRPr>
            </a:lvl1pPr>
          </a:lstStyle>
          <a:p>
            <a:pPr algn="l">
              <a:defRPr/>
            </a:pPr>
            <a:r>
              <a:rPr lang="en-US" dirty="0"/>
              <a:t>The Pennsylvania Child Welfare Resource Center</a:t>
            </a:r>
          </a:p>
        </p:txBody>
      </p:sp>
      <p:sp>
        <p:nvSpPr>
          <p:cNvPr id="13319" name="Rectangle 7"/>
          <p:cNvSpPr>
            <a:spLocks noGrp="1" noChangeArrowheads="1"/>
          </p:cNvSpPr>
          <p:nvPr>
            <p:ph type="sldNum" sz="quarter" idx="5"/>
          </p:nvPr>
        </p:nvSpPr>
        <p:spPr bwMode="auto">
          <a:xfrm>
            <a:off x="6154738" y="8926286"/>
            <a:ext cx="703262" cy="18868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000" b="1">
                <a:latin typeface="Georgia" pitchFamily="18" charset="0"/>
              </a:defRPr>
            </a:lvl1pPr>
          </a:lstStyle>
          <a:p>
            <a:pPr>
              <a:defRPr/>
            </a:pPr>
            <a:fld id="{A5C0BF7D-DA9C-4BF7-8FB9-4639E92C447C}" type="slidenum">
              <a:rPr lang="en-US" smtClean="0"/>
              <a:pPr>
                <a:defRPr/>
              </a:pPr>
              <a:t>‹#›</a:t>
            </a:fld>
            <a:endParaRPr lang="en-US" dirty="0"/>
          </a:p>
        </p:txBody>
      </p:sp>
      <p:pic>
        <p:nvPicPr>
          <p:cNvPr id="12296" name="Picture 2" descr="pittseal"/>
          <p:cNvPicPr>
            <a:picLocks noChangeAspect="1" noChangeArrowheads="1"/>
          </p:cNvPicPr>
          <p:nvPr/>
        </p:nvPicPr>
        <p:blipFill>
          <a:blip r:embed="rId2">
            <a:grayscl/>
          </a:blip>
          <a:srcRect/>
          <a:stretch>
            <a:fillRect/>
          </a:stretch>
        </p:blipFill>
        <p:spPr bwMode="auto">
          <a:xfrm>
            <a:off x="160338" y="95250"/>
            <a:ext cx="481012" cy="428625"/>
          </a:xfrm>
          <a:prstGeom prst="rect">
            <a:avLst/>
          </a:prstGeom>
          <a:noFill/>
          <a:ln w="9525">
            <a:noFill/>
            <a:miter lim="800000"/>
            <a:headEnd/>
            <a:tailEnd/>
          </a:ln>
        </p:spPr>
      </p:pic>
      <p:sp>
        <p:nvSpPr>
          <p:cNvPr id="10" name="Rectangle 9"/>
          <p:cNvSpPr/>
          <p:nvPr/>
        </p:nvSpPr>
        <p:spPr>
          <a:xfrm>
            <a:off x="3397250" y="0"/>
            <a:ext cx="3448050" cy="609600"/>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0"/>
          <p:cNvSpPr txBox="1"/>
          <p:nvPr/>
        </p:nvSpPr>
        <p:spPr>
          <a:xfrm>
            <a:off x="5257800" y="0"/>
            <a:ext cx="1600200" cy="623888"/>
          </a:xfrm>
          <a:prstGeom prst="rect">
            <a:avLst/>
          </a:prstGeom>
          <a:noFill/>
        </p:spPr>
        <p:txBody>
          <a:bodyPr>
            <a:spAutoFit/>
          </a:bodyPr>
          <a:lstStyle/>
          <a:p>
            <a:pPr>
              <a:defRPr/>
            </a:pPr>
            <a:r>
              <a:rPr lang="en-US" sz="1150" i="1" dirty="0">
                <a:latin typeface="Georgia" pitchFamily="18" charset="0"/>
              </a:rPr>
              <a:t>Empower People</a:t>
            </a:r>
          </a:p>
          <a:p>
            <a:pPr>
              <a:defRPr/>
            </a:pPr>
            <a:r>
              <a:rPr lang="en-US" sz="1150" i="1" dirty="0">
                <a:latin typeface="Georgia" pitchFamily="18" charset="0"/>
              </a:rPr>
              <a:t>Lead Organizations</a:t>
            </a:r>
          </a:p>
          <a:p>
            <a:pPr>
              <a:defRPr/>
            </a:pPr>
            <a:r>
              <a:rPr lang="en-US" sz="1150" i="1" dirty="0">
                <a:latin typeface="Georgia" pitchFamily="18" charset="0"/>
              </a:rPr>
              <a:t>Grow Communities</a:t>
            </a:r>
          </a:p>
        </p:txBody>
      </p:sp>
      <p:cxnSp>
        <p:nvCxnSpPr>
          <p:cNvPr id="12" name="Straight Connector 11"/>
          <p:cNvCxnSpPr/>
          <p:nvPr/>
        </p:nvCxnSpPr>
        <p:spPr>
          <a:xfrm rot="5400000">
            <a:off x="5008562" y="300038"/>
            <a:ext cx="485775"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397250" y="622300"/>
            <a:ext cx="3448050" cy="300038"/>
          </a:xfrm>
          <a:prstGeom prst="rect">
            <a:avLst/>
          </a:prstGeom>
          <a:noFill/>
          <a:ln w="6350">
            <a:solidFill>
              <a:schemeClr val="tx1"/>
            </a:solidFill>
          </a:ln>
        </p:spPr>
        <p:txBody>
          <a:bodyPr>
            <a:spAutoFit/>
          </a:bodyPr>
          <a:lstStyle/>
          <a:p>
            <a:pPr>
              <a:defRPr/>
            </a:pPr>
            <a:r>
              <a:rPr lang="en-US" sz="1150" dirty="0">
                <a:latin typeface="Georgia" pitchFamily="18" charset="0"/>
              </a:rPr>
              <a:t>The Pennsylvania Child Welfare Resource</a:t>
            </a:r>
            <a:r>
              <a:rPr lang="en-US" sz="1150" baseline="0" dirty="0">
                <a:latin typeface="Georgia" pitchFamily="18" charset="0"/>
              </a:rPr>
              <a:t> Center</a:t>
            </a:r>
            <a:endParaRPr lang="en-US" sz="200" dirty="0">
              <a:latin typeface="Georgia" pitchFamily="18" charset="0"/>
            </a:endParaRPr>
          </a:p>
          <a:p>
            <a:pPr>
              <a:defRPr/>
            </a:pPr>
            <a:endParaRPr lang="en-US" sz="200" dirty="0">
              <a:latin typeface="Georgia" pitchFamily="18" charset="0"/>
            </a:endParaRPr>
          </a:p>
        </p:txBody>
      </p:sp>
      <p:cxnSp>
        <p:nvCxnSpPr>
          <p:cNvPr id="14" name="Straight Connector 13"/>
          <p:cNvCxnSpPr/>
          <p:nvPr/>
        </p:nvCxnSpPr>
        <p:spPr>
          <a:xfrm>
            <a:off x="3470275" y="869950"/>
            <a:ext cx="323215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438525" y="31750"/>
            <a:ext cx="1819275" cy="630238"/>
          </a:xfrm>
          <a:prstGeom prst="rect">
            <a:avLst/>
          </a:prstGeom>
          <a:noFill/>
        </p:spPr>
        <p:txBody>
          <a:bodyPr>
            <a:spAutoFit/>
          </a:bodyPr>
          <a:lstStyle/>
          <a:p>
            <a:pPr>
              <a:defRPr/>
            </a:pPr>
            <a:r>
              <a:rPr lang="en-US" sz="1100" dirty="0">
                <a:latin typeface="Georgia" pitchFamily="18" charset="0"/>
              </a:rPr>
              <a:t>SCHOOL OF</a:t>
            </a:r>
          </a:p>
          <a:p>
            <a:pPr>
              <a:defRPr/>
            </a:pPr>
            <a:r>
              <a:rPr lang="en-US" dirty="0">
                <a:latin typeface="Georgia" pitchFamily="18" charset="0"/>
              </a:rPr>
              <a:t>Social Work</a:t>
            </a:r>
          </a:p>
        </p:txBody>
      </p:sp>
      <p:sp>
        <p:nvSpPr>
          <p:cNvPr id="16" name="Rectangle 15"/>
          <p:cNvSpPr/>
          <p:nvPr/>
        </p:nvSpPr>
        <p:spPr>
          <a:xfrm>
            <a:off x="0" y="0"/>
            <a:ext cx="3396343" cy="6096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TextBox 16"/>
          <p:cNvSpPr txBox="1"/>
          <p:nvPr/>
        </p:nvSpPr>
        <p:spPr>
          <a:xfrm>
            <a:off x="0" y="14"/>
            <a:ext cx="3396343" cy="615553"/>
          </a:xfrm>
          <a:prstGeom prst="rect">
            <a:avLst/>
          </a:prstGeom>
          <a:noFill/>
          <a:ln w="15875">
            <a:noFill/>
          </a:ln>
        </p:spPr>
        <p:txBody>
          <a:bodyPr wrap="square" rtlCol="0">
            <a:spAutoFit/>
          </a:bodyPr>
          <a:lstStyle/>
          <a:p>
            <a:endParaRPr lang="en-US" sz="950" dirty="0">
              <a:latin typeface="Georgia" pitchFamily="18" charset="0"/>
            </a:endParaRPr>
          </a:p>
          <a:p>
            <a:pPr algn="l">
              <a:tabLst>
                <a:tab pos="623888" algn="l"/>
              </a:tabLst>
            </a:pPr>
            <a:r>
              <a:rPr lang="en-US" sz="1600" dirty="0">
                <a:latin typeface="Georgia" pitchFamily="18" charset="0"/>
              </a:rPr>
              <a:t>	University of Pittsburgh</a:t>
            </a:r>
            <a:endParaRPr lang="en-US" sz="850" dirty="0">
              <a:latin typeface="Georgia" pitchFamily="18" charset="0"/>
            </a:endParaRPr>
          </a:p>
          <a:p>
            <a:pPr algn="l">
              <a:tabLst>
                <a:tab pos="623888" algn="l"/>
              </a:tabLst>
            </a:pPr>
            <a:endParaRPr lang="en-US" sz="850" dirty="0">
              <a:latin typeface="Georgia" pitchFamily="18" charset="0"/>
            </a:endParaRPr>
          </a:p>
        </p:txBody>
      </p:sp>
      <p:sp>
        <p:nvSpPr>
          <p:cNvPr id="18" name="TextBox 17"/>
          <p:cNvSpPr txBox="1"/>
          <p:nvPr/>
        </p:nvSpPr>
        <p:spPr>
          <a:xfrm>
            <a:off x="2540000" y="8690020"/>
            <a:ext cx="4318000" cy="215444"/>
          </a:xfrm>
          <a:prstGeom prst="rect">
            <a:avLst/>
          </a:prstGeom>
          <a:noFill/>
        </p:spPr>
        <p:txBody>
          <a:bodyPr wrap="square" rtlCol="0" anchor="ctr">
            <a:spAutoFit/>
          </a:bodyPr>
          <a:lstStyle/>
          <a:p>
            <a:pPr algn="r"/>
            <a:r>
              <a:rPr lang="en-US" sz="800" dirty="0">
                <a:latin typeface="Georgia" pitchFamily="18" charset="0"/>
              </a:rPr>
              <a:t>Update Title in Notes Master</a:t>
            </a:r>
          </a:p>
        </p:txBody>
      </p:sp>
    </p:spTree>
    <p:extLst>
      <p:ext uri="{BB962C8B-B14F-4D97-AF65-F5344CB8AC3E}">
        <p14:creationId xmlns:p14="http://schemas.microsoft.com/office/powerpoint/2010/main" val="1604622267"/>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400" kern="1200">
        <a:solidFill>
          <a:schemeClr val="tx1"/>
        </a:solidFill>
        <a:latin typeface="Georgia" pitchFamily="18" charset="0"/>
        <a:ea typeface="ＭＳ Ｐゴシック" pitchFamily="16" charset="-128"/>
        <a:cs typeface="+mn-cs"/>
      </a:defRPr>
    </a:lvl1pPr>
    <a:lvl2pPr marL="457200" algn="l" rtl="0" eaLnBrk="0" fontAlgn="base" hangingPunct="0">
      <a:spcBef>
        <a:spcPct val="30000"/>
      </a:spcBef>
      <a:spcAft>
        <a:spcPct val="0"/>
      </a:spcAft>
      <a:defRPr sz="1300" kern="1200">
        <a:solidFill>
          <a:schemeClr val="tx1"/>
        </a:solidFill>
        <a:latin typeface="Georgia" pitchFamily="18" charset="0"/>
        <a:ea typeface="ＭＳ Ｐゴシック" pitchFamily="16" charset="-128"/>
        <a:cs typeface="+mn-cs"/>
      </a:defRPr>
    </a:lvl2pPr>
    <a:lvl3pPr marL="914400" algn="l" rtl="0" eaLnBrk="0" fontAlgn="base" hangingPunct="0">
      <a:spcBef>
        <a:spcPct val="30000"/>
      </a:spcBef>
      <a:spcAft>
        <a:spcPct val="0"/>
      </a:spcAft>
      <a:defRPr sz="1200" kern="1200">
        <a:solidFill>
          <a:schemeClr val="tx1"/>
        </a:solidFill>
        <a:latin typeface="Georgia" pitchFamily="18" charset="0"/>
        <a:ea typeface="ＭＳ Ｐゴシック" pitchFamily="16" charset="-128"/>
        <a:cs typeface="+mn-cs"/>
      </a:defRPr>
    </a:lvl3pPr>
    <a:lvl4pPr marL="1371600" algn="l" rtl="0" eaLnBrk="0" fontAlgn="base" hangingPunct="0">
      <a:spcBef>
        <a:spcPct val="30000"/>
      </a:spcBef>
      <a:spcAft>
        <a:spcPct val="0"/>
      </a:spcAft>
      <a:defRPr sz="1100" kern="1200">
        <a:solidFill>
          <a:schemeClr val="tx1"/>
        </a:solidFill>
        <a:latin typeface="Georgia" pitchFamily="18" charset="0"/>
        <a:ea typeface="ＭＳ Ｐゴシック" pitchFamily="16" charset="-128"/>
        <a:cs typeface="+mn-cs"/>
      </a:defRPr>
    </a:lvl4pPr>
    <a:lvl5pPr marL="1828800" algn="l" rtl="0" eaLnBrk="0" fontAlgn="base" hangingPunct="0">
      <a:spcBef>
        <a:spcPct val="30000"/>
      </a:spcBef>
      <a:spcAft>
        <a:spcPct val="0"/>
      </a:spcAft>
      <a:defRPr sz="1000" kern="1200">
        <a:solidFill>
          <a:schemeClr val="tx1"/>
        </a:solidFill>
        <a:latin typeface="Georgia" pitchFamily="18"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7B166BA7-0684-400B-BDBC-D100F67EB7F2}" type="slidenum">
              <a:rPr lang="en-US" smtClean="0">
                <a:latin typeface="Georgia" pitchFamily="16" charset="0"/>
              </a:rPr>
              <a:pPr/>
              <a:t>1</a:t>
            </a:fld>
            <a:endParaRPr lang="en-US" dirty="0">
              <a:latin typeface="Georgia" pitchFamily="16"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a:latin typeface="Georgia" pitchFamily="16" charset="0"/>
            </a:endParaRPr>
          </a:p>
        </p:txBody>
      </p:sp>
      <p:sp>
        <p:nvSpPr>
          <p:cNvPr id="6" name="Footer Placeholder 5"/>
          <p:cNvSpPr>
            <a:spLocks noGrp="1"/>
          </p:cNvSpPr>
          <p:nvPr>
            <p:ph type="ftr" sz="quarter" idx="10"/>
          </p:nvPr>
        </p:nvSpPr>
        <p:spPr/>
        <p:txBody>
          <a:bodyPr/>
          <a:lstStyle/>
          <a:p>
            <a:pPr algn="l">
              <a:defRPr/>
            </a:pPr>
            <a:r>
              <a:rPr lang="en-US" dirty="0"/>
              <a:t>The Pennsylvania Child Welfare Training Program</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lgn="l">
              <a:defRPr/>
            </a:pPr>
            <a:r>
              <a:rPr lang="en-US"/>
              <a:t>The Pennsylvania Child Welfare Training Program</a:t>
            </a:r>
            <a:endParaRPr lang="en-US" dirty="0"/>
          </a:p>
        </p:txBody>
      </p:sp>
      <p:sp>
        <p:nvSpPr>
          <p:cNvPr id="5" name="Slide Number Placeholder 4"/>
          <p:cNvSpPr>
            <a:spLocks noGrp="1"/>
          </p:cNvSpPr>
          <p:nvPr>
            <p:ph type="sldNum" sz="quarter" idx="11"/>
          </p:nvPr>
        </p:nvSpPr>
        <p:spPr/>
        <p:txBody>
          <a:bodyPr/>
          <a:lstStyle/>
          <a:p>
            <a:pPr>
              <a:defRPr/>
            </a:pPr>
            <a:fld id="{A5C0BF7D-DA9C-4BF7-8FB9-4639E92C447C}" type="slidenum">
              <a:rPr lang="en-US" smtClean="0"/>
              <a:pPr>
                <a:defRPr/>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5" name="Picture 4" descr="mecha_large_bg.jpg"/>
          <p:cNvPicPr>
            <a:picLocks noChangeAspect="1"/>
          </p:cNvPicPr>
          <p:nvPr userDrawn="1"/>
        </p:nvPicPr>
        <p:blipFill>
          <a:blip r:embed="rId2" cstate="print"/>
          <a:stretch>
            <a:fillRect/>
          </a:stretch>
        </p:blipFill>
        <p:spPr>
          <a:xfrm>
            <a:off x="3166" y="0"/>
            <a:ext cx="9137668" cy="6858000"/>
          </a:xfrm>
          <a:prstGeom prst="rect">
            <a:avLst/>
          </a:prstGeom>
        </p:spPr>
      </p:pic>
      <p:sp>
        <p:nvSpPr>
          <p:cNvPr id="9" name="Text Placeholder 8"/>
          <p:cNvSpPr>
            <a:spLocks noGrp="1"/>
          </p:cNvSpPr>
          <p:nvPr>
            <p:ph type="body" sz="quarter" idx="10" hasCustomPrompt="1"/>
          </p:nvPr>
        </p:nvSpPr>
        <p:spPr>
          <a:xfrm>
            <a:off x="304800" y="1264022"/>
            <a:ext cx="8534400" cy="914400"/>
          </a:xfrm>
        </p:spPr>
        <p:txBody>
          <a:bodyPr/>
          <a:lstStyle>
            <a:lvl1pPr>
              <a:buNone/>
              <a:defRPr sz="3000" b="1">
                <a:solidFill>
                  <a:schemeClr val="bg1"/>
                </a:solidFill>
              </a:defRPr>
            </a:lvl1pPr>
          </a:lstStyle>
          <a:p>
            <a:pPr lvl="0"/>
            <a:r>
              <a:rPr lang="en-US" dirty="0"/>
              <a:t>Click to Add Title of Presentation</a:t>
            </a:r>
          </a:p>
        </p:txBody>
      </p:sp>
      <p:sp>
        <p:nvSpPr>
          <p:cNvPr id="16" name="Text Placeholder 15"/>
          <p:cNvSpPr>
            <a:spLocks noGrp="1"/>
          </p:cNvSpPr>
          <p:nvPr>
            <p:ph type="body" sz="quarter" idx="11" hasCustomPrompt="1"/>
          </p:nvPr>
        </p:nvSpPr>
        <p:spPr>
          <a:xfrm>
            <a:off x="304800" y="2250140"/>
            <a:ext cx="8531352" cy="304800"/>
          </a:xfrm>
        </p:spPr>
        <p:txBody>
          <a:bodyPr/>
          <a:lstStyle>
            <a:lvl1pPr>
              <a:buNone/>
              <a:defRPr lang="en-US" sz="1800" i="1" kern="1200" dirty="0">
                <a:solidFill>
                  <a:srgbClr val="CDB97D"/>
                </a:solidFill>
                <a:latin typeface="Georgia" pitchFamily="16" charset="0"/>
                <a:ea typeface="Osaka" pitchFamily="16" charset="-128"/>
                <a:cs typeface="+mn-cs"/>
              </a:defRPr>
            </a:lvl1pPr>
          </a:lstStyle>
          <a:p>
            <a:pPr lvl="0"/>
            <a:r>
              <a:rPr lang="en-US" dirty="0"/>
              <a:t>Click to Add Subtitle of Presentation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p:txBody>
          <a:bodyPr/>
          <a:lstStyle>
            <a:lvl1pPr>
              <a:defRPr/>
            </a:lvl1pPr>
          </a:lstStyle>
          <a:p>
            <a:pPr>
              <a:defRPr/>
            </a:pPr>
            <a:fld id="{13F58E50-2BAF-4EEB-9A5B-318E6BB72840}" type="slidenum">
              <a:rPr lang="en-US"/>
              <a:pPr>
                <a:defRPr/>
              </a:pPr>
              <a:t>‹#›</a:t>
            </a:fld>
            <a:endParaRPr lang="en-US" sz="1400">
              <a:latin typeface="Arial"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84036"/>
            <a:ext cx="3008313" cy="654799"/>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766482"/>
            <a:ext cx="5111750" cy="5567083"/>
          </a:xfrm>
        </p:spPr>
        <p:txBody>
          <a:bodyPr/>
          <a:lstStyle>
            <a:lvl1pPr>
              <a:defRPr sz="2500"/>
            </a:lvl1pPr>
            <a:lvl2pPr>
              <a:defRPr sz="2300"/>
            </a:lvl2pPr>
            <a:lvl3pPr>
              <a:defRPr sz="2100"/>
            </a:lvl3pPr>
            <a:lvl4pPr>
              <a:defRPr sz="19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65729"/>
            <a:ext cx="3008313" cy="48678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6"/>
          <p:cNvSpPr>
            <a:spLocks noGrp="1"/>
          </p:cNvSpPr>
          <p:nvPr>
            <p:ph type="sldNum" sz="quarter" idx="11"/>
          </p:nvPr>
        </p:nvSpPr>
        <p:spPr/>
        <p:txBody>
          <a:bodyPr/>
          <a:lstStyle>
            <a:lvl1pPr>
              <a:defRPr/>
            </a:lvl1pPr>
          </a:lstStyle>
          <a:p>
            <a:pPr>
              <a:defRPr/>
            </a:pPr>
            <a:fld id="{A7561FEF-4ABB-46BC-8C42-BFA8DB212CCD}" type="slidenum">
              <a:rPr lang="en-US"/>
              <a:pPr>
                <a:defRPr/>
              </a:pPr>
              <a:t>‹#›</a:t>
            </a:fld>
            <a:endParaRPr lang="en-US" sz="1400">
              <a:latin typeface="Arial"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4094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6481"/>
            <a:ext cx="5486400" cy="39668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528702"/>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6"/>
          <p:cNvSpPr>
            <a:spLocks noGrp="1"/>
          </p:cNvSpPr>
          <p:nvPr>
            <p:ph type="sldNum" sz="quarter" idx="11"/>
          </p:nvPr>
        </p:nvSpPr>
        <p:spPr/>
        <p:txBody>
          <a:bodyPr/>
          <a:lstStyle>
            <a:lvl1pPr>
              <a:defRPr/>
            </a:lvl1pPr>
          </a:lstStyle>
          <a:p>
            <a:pPr>
              <a:defRPr/>
            </a:pPr>
            <a:fld id="{2F38B783-B8DF-4F22-AFC6-12EA8147E691}" type="slidenum">
              <a:rPr lang="en-US"/>
              <a:pPr>
                <a:defRPr/>
              </a:pPr>
              <a:t>‹#›</a:t>
            </a:fld>
            <a:endParaRPr lang="en-US" sz="1400">
              <a:latin typeface="Arial"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6"/>
            <a:ext cx="8229600" cy="591671"/>
          </a:xfrm>
        </p:spPr>
        <p:txBody>
          <a:bodyPr/>
          <a:lstStyle/>
          <a:p>
            <a:r>
              <a:rPr lang="en-US"/>
              <a:t>Click to edit Master title style</a:t>
            </a:r>
            <a:endParaRPr lang="en-US" dirty="0"/>
          </a:p>
        </p:txBody>
      </p:sp>
      <p:sp>
        <p:nvSpPr>
          <p:cNvPr id="3" name="Content Placeholder 2"/>
          <p:cNvSpPr>
            <a:spLocks noGrp="1"/>
          </p:cNvSpPr>
          <p:nvPr>
            <p:ph idx="1"/>
          </p:nvPr>
        </p:nvSpPr>
        <p:spPr>
          <a:xfrm>
            <a:off x="470645" y="1438834"/>
            <a:ext cx="8247888" cy="48812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1"/>
          </p:nvPr>
        </p:nvSpPr>
        <p:spPr/>
        <p:txBody>
          <a:bodyPr/>
          <a:lstStyle>
            <a:lvl1pPr>
              <a:defRPr sz="1200"/>
            </a:lvl1pPr>
          </a:lstStyle>
          <a:p>
            <a:pPr>
              <a:defRPr/>
            </a:pPr>
            <a:fld id="{8E0BD697-C650-4553-8269-3DAFA0DE6DB9}" type="slidenum">
              <a:rPr lang="en-US"/>
              <a:pPr>
                <a:defRPr/>
              </a:pPr>
              <a:t>‹#›</a:t>
            </a:fld>
            <a:endParaRPr lang="en-US" dirty="0">
              <a:latin typeface="Arial"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6"/>
            <a:ext cx="8229600" cy="591671"/>
          </a:xfrm>
        </p:spPr>
        <p:txBody>
          <a:bodyPr/>
          <a:lstStyle/>
          <a:p>
            <a:r>
              <a:rPr lang="en-US"/>
              <a:t>Click to edit Master title style</a:t>
            </a:r>
            <a:endParaRPr lang="en-US" dirty="0"/>
          </a:p>
        </p:txBody>
      </p:sp>
      <p:sp>
        <p:nvSpPr>
          <p:cNvPr id="3" name="Content Placeholder 2"/>
          <p:cNvSpPr>
            <a:spLocks noGrp="1"/>
          </p:cNvSpPr>
          <p:nvPr>
            <p:ph idx="1"/>
          </p:nvPr>
        </p:nvSpPr>
        <p:spPr>
          <a:xfrm>
            <a:off x="470645" y="2094807"/>
            <a:ext cx="8247888" cy="42253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1"/>
          </p:nvPr>
        </p:nvSpPr>
        <p:spPr/>
        <p:txBody>
          <a:bodyPr/>
          <a:lstStyle>
            <a:lvl1pPr>
              <a:defRPr sz="1200"/>
            </a:lvl1pPr>
          </a:lstStyle>
          <a:p>
            <a:pPr>
              <a:defRPr/>
            </a:pPr>
            <a:fld id="{8E0BD697-C650-4553-8269-3DAFA0DE6DB9}" type="slidenum">
              <a:rPr lang="en-US"/>
              <a:pPr>
                <a:defRPr/>
              </a:pPr>
              <a:t>‹#›</a:t>
            </a:fld>
            <a:endParaRPr lang="en-US" dirty="0">
              <a:latin typeface="Arial" charset="0"/>
            </a:endParaRPr>
          </a:p>
        </p:txBody>
      </p:sp>
      <p:sp>
        <p:nvSpPr>
          <p:cNvPr id="9" name="Text Placeholder 8"/>
          <p:cNvSpPr>
            <a:spLocks noGrp="1"/>
          </p:cNvSpPr>
          <p:nvPr>
            <p:ph type="body" sz="quarter" idx="12"/>
          </p:nvPr>
        </p:nvSpPr>
        <p:spPr>
          <a:xfrm>
            <a:off x="465888" y="1429674"/>
            <a:ext cx="8229600" cy="594360"/>
          </a:xfrm>
        </p:spPr>
        <p:txBody>
          <a:bodyPr/>
          <a:lstStyle>
            <a:lvl1pPr>
              <a:buNone/>
              <a:defRPr b="1"/>
            </a:lvl1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528200"/>
            <a:ext cx="7772400" cy="979772"/>
          </a:xfrm>
        </p:spPr>
        <p:txBody>
          <a:bodyPr anchor="ctr"/>
          <a:lstStyle>
            <a:lvl1pPr algn="l">
              <a:defRPr sz="3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3538463"/>
            <a:ext cx="7772400" cy="1016912"/>
          </a:xfrm>
        </p:spPr>
        <p:txBody>
          <a:bodyPr anchor="ctr"/>
          <a:lstStyle>
            <a:lvl1pPr marL="0" indent="0">
              <a:buNone/>
              <a:defRPr sz="25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5"/>
          <p:cNvSpPr>
            <a:spLocks noGrp="1"/>
          </p:cNvSpPr>
          <p:nvPr>
            <p:ph type="sldNum" sz="quarter" idx="11"/>
          </p:nvPr>
        </p:nvSpPr>
        <p:spPr/>
        <p:txBody>
          <a:bodyPr/>
          <a:lstStyle>
            <a:lvl1pPr>
              <a:defRPr/>
            </a:lvl1pPr>
          </a:lstStyle>
          <a:p>
            <a:pPr>
              <a:defRPr/>
            </a:pPr>
            <a:fld id="{9DD1CFFA-8140-44CC-A40B-DFAEF2E958E3}" type="slidenum">
              <a:rPr lang="en-US"/>
              <a:pPr>
                <a:defRPr/>
              </a:pPr>
              <a:t>‹#›</a:t>
            </a:fld>
            <a:endParaRPr lang="en-US" sz="1400">
              <a:latin typeface="Arial"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779929"/>
            <a:ext cx="7772400" cy="52443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1385047"/>
            <a:ext cx="3810000" cy="4921623"/>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85047"/>
            <a:ext cx="3810000" cy="4921624"/>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6"/>
          <p:cNvSpPr>
            <a:spLocks noGrp="1"/>
          </p:cNvSpPr>
          <p:nvPr>
            <p:ph type="sldNum" sz="quarter" idx="11"/>
          </p:nvPr>
        </p:nvSpPr>
        <p:spPr/>
        <p:txBody>
          <a:bodyPr/>
          <a:lstStyle>
            <a:lvl1pPr>
              <a:defRPr/>
            </a:lvl1pPr>
          </a:lstStyle>
          <a:p>
            <a:pPr>
              <a:defRPr/>
            </a:pPr>
            <a:fld id="{7F7BBE67-B3D0-4F17-AB43-0FFFF70BD775}" type="slidenum">
              <a:rPr lang="en-US"/>
              <a:pPr>
                <a:defRPr/>
              </a:pPr>
              <a:t>‹#›</a:t>
            </a:fld>
            <a:endParaRPr lang="en-US" sz="1400" dirty="0">
              <a:latin typeface="Arial"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Subtitle with Two-Tex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pPr>
              <a:defRPr/>
            </a:pPr>
            <a:fld id="{A4624807-03D1-4D82-87D2-E5151F74A2DA}" type="slidenum">
              <a:rPr lang="en-US" smtClean="0"/>
              <a:pPr>
                <a:defRPr/>
              </a:pPr>
              <a:t>‹#›</a:t>
            </a:fld>
            <a:endParaRPr lang="en-US" dirty="0"/>
          </a:p>
        </p:txBody>
      </p:sp>
      <p:sp>
        <p:nvSpPr>
          <p:cNvPr id="5" name="Text Placeholder 4"/>
          <p:cNvSpPr>
            <a:spLocks noGrp="1"/>
          </p:cNvSpPr>
          <p:nvPr>
            <p:ph type="body" sz="quarter" idx="11"/>
          </p:nvPr>
        </p:nvSpPr>
        <p:spPr>
          <a:xfrm>
            <a:off x="479425" y="1437371"/>
            <a:ext cx="8229600" cy="607560"/>
          </a:xfrm>
        </p:spPr>
        <p:txBody>
          <a:bodyPr/>
          <a:lstStyle/>
          <a:p>
            <a:pPr lvl="0"/>
            <a:r>
              <a:rPr lang="en-US"/>
              <a:t>Click to edit Master text styles</a:t>
            </a:r>
          </a:p>
        </p:txBody>
      </p:sp>
      <p:sp>
        <p:nvSpPr>
          <p:cNvPr id="6" name="Content Placeholder 3"/>
          <p:cNvSpPr>
            <a:spLocks noGrp="1"/>
          </p:cNvSpPr>
          <p:nvPr>
            <p:ph sz="half" idx="2" hasCustomPrompt="1"/>
          </p:nvPr>
        </p:nvSpPr>
        <p:spPr>
          <a:xfrm>
            <a:off x="457200" y="2104176"/>
            <a:ext cx="4040188" cy="4165995"/>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p:cNvSpPr>
            <a:spLocks noGrp="1"/>
          </p:cNvSpPr>
          <p:nvPr>
            <p:ph sz="half" idx="12" hasCustomPrompt="1"/>
          </p:nvPr>
        </p:nvSpPr>
        <p:spPr>
          <a:xfrm>
            <a:off x="4673600" y="2111433"/>
            <a:ext cx="4040188" cy="4165995"/>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9929"/>
            <a:ext cx="8229600" cy="470648"/>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37374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097741"/>
            <a:ext cx="4040188" cy="4208930"/>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37374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097741"/>
            <a:ext cx="4041775" cy="4208929"/>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8"/>
          <p:cNvSpPr>
            <a:spLocks noGrp="1"/>
          </p:cNvSpPr>
          <p:nvPr>
            <p:ph type="sldNum" sz="quarter" idx="11"/>
          </p:nvPr>
        </p:nvSpPr>
        <p:spPr/>
        <p:txBody>
          <a:bodyPr/>
          <a:lstStyle>
            <a:lvl1pPr>
              <a:defRPr/>
            </a:lvl1pPr>
          </a:lstStyle>
          <a:p>
            <a:pPr>
              <a:defRPr/>
            </a:pPr>
            <a:fld id="{F82C9170-F4A7-4869-98A2-C5C61E4B3278}" type="slidenum">
              <a:rPr lang="en-US"/>
              <a:pPr>
                <a:defRPr/>
              </a:pPr>
              <a:t>‹#›</a:t>
            </a:fld>
            <a:endParaRPr lang="en-US" sz="1400">
              <a:latin typeface="Arial"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0646" y="793376"/>
            <a:ext cx="8229600" cy="603504"/>
          </a:xfrm>
        </p:spPr>
        <p:txBody>
          <a:bodyPr/>
          <a:lstStyle/>
          <a:p>
            <a:r>
              <a:rPr lang="en-US"/>
              <a:t>Click to edit Master title style</a:t>
            </a:r>
            <a:endParaRPr lang="en-US" dirty="0"/>
          </a:p>
        </p:txBody>
      </p:sp>
      <p:sp>
        <p:nvSpPr>
          <p:cNvPr id="4" name="Slide Number Placeholder 4"/>
          <p:cNvSpPr>
            <a:spLocks noGrp="1"/>
          </p:cNvSpPr>
          <p:nvPr>
            <p:ph type="sldNum" sz="quarter" idx="11"/>
          </p:nvPr>
        </p:nvSpPr>
        <p:spPr/>
        <p:txBody>
          <a:bodyPr/>
          <a:lstStyle>
            <a:lvl1pPr>
              <a:defRPr/>
            </a:lvl1pPr>
          </a:lstStyle>
          <a:p>
            <a:pPr>
              <a:defRPr/>
            </a:pPr>
            <a:fld id="{F6CEB9F7-E20C-4A9F-A27B-04456B6CAFA0}" type="slidenum">
              <a:rPr lang="en-US"/>
              <a:pPr>
                <a:defRPr/>
              </a:pPr>
              <a:t>‹#›</a:t>
            </a:fld>
            <a:endParaRPr lang="en-US" sz="1400">
              <a:latin typeface="Arial"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o Title Content Only">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p:txBody>
          <a:bodyPr/>
          <a:lstStyle>
            <a:lvl1pPr>
              <a:defRPr/>
            </a:lvl1pPr>
          </a:lstStyle>
          <a:p>
            <a:pPr>
              <a:defRPr/>
            </a:pPr>
            <a:fld id="{13F58E50-2BAF-4EEB-9A5B-318E6BB72840}" type="slidenum">
              <a:rPr lang="en-US"/>
              <a:pPr>
                <a:defRPr/>
              </a:pPr>
              <a:t>‹#›</a:t>
            </a:fld>
            <a:endParaRPr lang="en-US" sz="1400">
              <a:latin typeface="Arial" charset="0"/>
            </a:endParaRPr>
          </a:p>
        </p:txBody>
      </p:sp>
      <p:sp>
        <p:nvSpPr>
          <p:cNvPr id="5" name="Text Placeholder 4"/>
          <p:cNvSpPr>
            <a:spLocks noGrp="1"/>
          </p:cNvSpPr>
          <p:nvPr>
            <p:ph type="body" sz="quarter" idx="12"/>
          </p:nvPr>
        </p:nvSpPr>
        <p:spPr>
          <a:xfrm>
            <a:off x="881063" y="980902"/>
            <a:ext cx="7348537" cy="51706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SW-Powerpt-3"/>
          <p:cNvPicPr>
            <a:picLocks noChangeAspect="1" noChangeArrowheads="1"/>
          </p:cNvPicPr>
          <p:nvPr/>
        </p:nvPicPr>
        <p:blipFill>
          <a:blip r:embed="rId14" cstate="print"/>
          <a:srcRect/>
          <a:stretch>
            <a:fillRect/>
          </a:stretch>
        </p:blipFill>
        <p:spPr bwMode="auto">
          <a:xfrm>
            <a:off x="0" y="0"/>
            <a:ext cx="9144000" cy="68595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470646" y="780210"/>
            <a:ext cx="8229601" cy="604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Rectangle 3"/>
          <p:cNvSpPr>
            <a:spLocks noGrp="1" noChangeArrowheads="1"/>
          </p:cNvSpPr>
          <p:nvPr>
            <p:ph type="body" idx="1"/>
          </p:nvPr>
        </p:nvSpPr>
        <p:spPr bwMode="auto">
          <a:xfrm>
            <a:off x="470647" y="1438834"/>
            <a:ext cx="8243047" cy="48812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270" name="Rectangle 6"/>
          <p:cNvSpPr>
            <a:spLocks noGrp="1" noChangeArrowheads="1"/>
          </p:cNvSpPr>
          <p:nvPr>
            <p:ph type="sldNum" sz="quarter" idx="4"/>
          </p:nvPr>
        </p:nvSpPr>
        <p:spPr bwMode="auto">
          <a:xfrm>
            <a:off x="8126412" y="6615952"/>
            <a:ext cx="1017588" cy="1882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ea typeface="+mn-ea"/>
              </a:defRPr>
            </a:lvl1pPr>
          </a:lstStyle>
          <a:p>
            <a:pPr>
              <a:defRPr/>
            </a:pPr>
            <a:fld id="{A4624807-03D1-4D82-87D2-E5151F74A2DA}" type="slidenum">
              <a:rPr lang="en-US" smtClean="0"/>
              <a:pPr>
                <a:defRPr/>
              </a:pPr>
              <a:t>‹#›</a:t>
            </a:fld>
            <a:endParaRPr lang="en-US" dirty="0"/>
          </a:p>
        </p:txBody>
      </p:sp>
      <p:sp>
        <p:nvSpPr>
          <p:cNvPr id="13" name="TextBox 12"/>
          <p:cNvSpPr txBox="1"/>
          <p:nvPr/>
        </p:nvSpPr>
        <p:spPr>
          <a:xfrm>
            <a:off x="4124325" y="6343650"/>
            <a:ext cx="4989513" cy="247650"/>
          </a:xfrm>
          <a:prstGeom prst="rect">
            <a:avLst/>
          </a:prstGeom>
          <a:solidFill>
            <a:srgbClr val="91A3BB"/>
          </a:solidFill>
          <a:ln>
            <a:solidFill>
              <a:schemeClr val="tx1"/>
            </a:solidFill>
          </a:ln>
        </p:spPr>
        <p:txBody>
          <a:bodyPr>
            <a:spAutoFit/>
          </a:bodyPr>
          <a:lstStyle/>
          <a:p>
            <a:pPr algn="r">
              <a:defRPr/>
            </a:pPr>
            <a:r>
              <a:rPr lang="en-US" sz="1000" dirty="0">
                <a:latin typeface="+mn-lt"/>
              </a:rPr>
              <a:t>202:</a:t>
            </a:r>
            <a:r>
              <a:rPr lang="en-US" sz="1000" baseline="0" dirty="0">
                <a:latin typeface="+mn-lt"/>
              </a:rPr>
              <a:t> Truancy: Prevention and Intervention</a:t>
            </a:r>
            <a:endParaRPr lang="en-US" sz="1000" dirty="0">
              <a:latin typeface="+mn-lt"/>
            </a:endParaRPr>
          </a:p>
        </p:txBody>
      </p:sp>
      <p:grpSp>
        <p:nvGrpSpPr>
          <p:cNvPr id="14" name="Group 17"/>
          <p:cNvGrpSpPr>
            <a:grpSpLocks/>
          </p:cNvGrpSpPr>
          <p:nvPr/>
        </p:nvGrpSpPr>
        <p:grpSpPr bwMode="auto">
          <a:xfrm>
            <a:off x="14288" y="6343650"/>
            <a:ext cx="4024312" cy="246063"/>
            <a:chOff x="14514" y="6343702"/>
            <a:chExt cx="4023360" cy="246221"/>
          </a:xfrm>
        </p:grpSpPr>
        <p:sp>
          <p:nvSpPr>
            <p:cNvPr id="15" name="TextBox 14"/>
            <p:cNvSpPr txBox="1"/>
            <p:nvPr userDrawn="1"/>
          </p:nvSpPr>
          <p:spPr>
            <a:xfrm>
              <a:off x="14514" y="6343702"/>
              <a:ext cx="4023360" cy="246221"/>
            </a:xfrm>
            <a:prstGeom prst="rect">
              <a:avLst/>
            </a:prstGeom>
            <a:solidFill>
              <a:srgbClr val="91A3BB"/>
            </a:solidFill>
            <a:ln w="6350">
              <a:solidFill>
                <a:schemeClr val="tx1"/>
              </a:solidFill>
            </a:ln>
          </p:spPr>
          <p:txBody>
            <a:bodyPr>
              <a:spAutoFit/>
            </a:bodyPr>
            <a:lstStyle/>
            <a:p>
              <a:pPr eaLnBrk="0" hangingPunct="0">
                <a:defRPr/>
              </a:pPr>
              <a:r>
                <a:rPr lang="en-US" sz="1000" dirty="0">
                  <a:latin typeface="Georgia" pitchFamily="18" charset="0"/>
                  <a:ea typeface="ＭＳ Ｐゴシック" pitchFamily="16" charset="-128"/>
                  <a:cs typeface="+mn-cs"/>
                </a:rPr>
                <a:t>The Pennsylvania Child Welfare Resource</a:t>
              </a:r>
              <a:r>
                <a:rPr lang="en-US" sz="1000" baseline="0" dirty="0">
                  <a:latin typeface="Georgia" pitchFamily="18" charset="0"/>
                  <a:ea typeface="ＭＳ Ｐゴシック" pitchFamily="16" charset="-128"/>
                  <a:cs typeface="+mn-cs"/>
                </a:rPr>
                <a:t> Center</a:t>
              </a:r>
              <a:endParaRPr lang="en-US" sz="1000" dirty="0">
                <a:latin typeface="Georgia" pitchFamily="18" charset="0"/>
                <a:ea typeface="ＭＳ Ｐゴシック" pitchFamily="16" charset="-128"/>
                <a:cs typeface="+mn-cs"/>
              </a:endParaRPr>
            </a:p>
          </p:txBody>
        </p:sp>
        <p:cxnSp>
          <p:nvCxnSpPr>
            <p:cNvPr id="16" name="Straight Connector 15"/>
            <p:cNvCxnSpPr/>
            <p:nvPr userDrawn="1"/>
          </p:nvCxnSpPr>
          <p:spPr>
            <a:xfrm>
              <a:off x="95457" y="6554976"/>
              <a:ext cx="2845715" cy="4765"/>
            </a:xfrm>
            <a:prstGeom prst="line">
              <a:avLst/>
            </a:prstGeom>
            <a:ln w="9525">
              <a:solidFill>
                <a:srgbClr val="E5D199"/>
              </a:solidFill>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843" r:id="rId1"/>
    <p:sldLayoutId id="2147483835" r:id="rId2"/>
    <p:sldLayoutId id="2147483846" r:id="rId3"/>
    <p:sldLayoutId id="2147483845" r:id="rId4"/>
    <p:sldLayoutId id="2147483837" r:id="rId5"/>
    <p:sldLayoutId id="2147483847" r:id="rId6"/>
    <p:sldLayoutId id="2147483838" r:id="rId7"/>
    <p:sldLayoutId id="2147483839" r:id="rId8"/>
    <p:sldLayoutId id="2147483848" r:id="rId9"/>
    <p:sldLayoutId id="2147483840" r:id="rId10"/>
    <p:sldLayoutId id="2147483841" r:id="rId11"/>
    <p:sldLayoutId id="2147483842" r:id="rId12"/>
  </p:sldLayoutIdLst>
  <p:hf hdr="0" dt="0"/>
  <p:txStyles>
    <p:titleStyle>
      <a:lvl1pPr algn="l" rtl="0" eaLnBrk="1" fontAlgn="base" hangingPunct="1">
        <a:spcBef>
          <a:spcPct val="0"/>
        </a:spcBef>
        <a:spcAft>
          <a:spcPct val="0"/>
        </a:spcAft>
        <a:defRPr sz="2700" b="1">
          <a:solidFill>
            <a:srgbClr val="948151"/>
          </a:solidFill>
          <a:latin typeface="+mj-lt"/>
          <a:ea typeface="+mj-ea"/>
          <a:cs typeface="+mj-cs"/>
        </a:defRPr>
      </a:lvl1pPr>
      <a:lvl2pPr algn="l" rtl="0" eaLnBrk="1" fontAlgn="base" hangingPunct="1">
        <a:spcBef>
          <a:spcPct val="0"/>
        </a:spcBef>
        <a:spcAft>
          <a:spcPct val="0"/>
        </a:spcAft>
        <a:defRPr sz="3000" b="1">
          <a:solidFill>
            <a:srgbClr val="948151"/>
          </a:solidFill>
          <a:latin typeface="Georgia" pitchFamily="16" charset="0"/>
          <a:ea typeface="Osaka" pitchFamily="16" charset="-128"/>
        </a:defRPr>
      </a:lvl2pPr>
      <a:lvl3pPr algn="l" rtl="0" eaLnBrk="1" fontAlgn="base" hangingPunct="1">
        <a:spcBef>
          <a:spcPct val="0"/>
        </a:spcBef>
        <a:spcAft>
          <a:spcPct val="0"/>
        </a:spcAft>
        <a:defRPr sz="3000" b="1">
          <a:solidFill>
            <a:srgbClr val="948151"/>
          </a:solidFill>
          <a:latin typeface="Georgia" pitchFamily="16" charset="0"/>
          <a:ea typeface="Osaka" pitchFamily="16" charset="-128"/>
        </a:defRPr>
      </a:lvl3pPr>
      <a:lvl4pPr algn="l" rtl="0" eaLnBrk="1" fontAlgn="base" hangingPunct="1">
        <a:spcBef>
          <a:spcPct val="0"/>
        </a:spcBef>
        <a:spcAft>
          <a:spcPct val="0"/>
        </a:spcAft>
        <a:defRPr sz="3000" b="1">
          <a:solidFill>
            <a:srgbClr val="948151"/>
          </a:solidFill>
          <a:latin typeface="Georgia" pitchFamily="16" charset="0"/>
          <a:ea typeface="Osaka" pitchFamily="16" charset="-128"/>
        </a:defRPr>
      </a:lvl4pPr>
      <a:lvl5pPr algn="l" rtl="0" eaLnBrk="1" fontAlgn="base" hangingPunct="1">
        <a:spcBef>
          <a:spcPct val="0"/>
        </a:spcBef>
        <a:spcAft>
          <a:spcPct val="0"/>
        </a:spcAft>
        <a:defRPr sz="3000" b="1">
          <a:solidFill>
            <a:srgbClr val="948151"/>
          </a:solidFill>
          <a:latin typeface="Georgia" pitchFamily="16" charset="0"/>
          <a:ea typeface="Osaka" pitchFamily="16" charset="-128"/>
        </a:defRPr>
      </a:lvl5pPr>
      <a:lvl6pPr marL="457200" algn="l" rtl="0" eaLnBrk="1" fontAlgn="base" hangingPunct="1">
        <a:spcBef>
          <a:spcPct val="0"/>
        </a:spcBef>
        <a:spcAft>
          <a:spcPct val="0"/>
        </a:spcAft>
        <a:defRPr sz="3600" b="1">
          <a:solidFill>
            <a:srgbClr val="948151"/>
          </a:solidFill>
          <a:latin typeface="Georgia" pitchFamily="16" charset="0"/>
          <a:ea typeface="Osaka" pitchFamily="16" charset="-128"/>
        </a:defRPr>
      </a:lvl6pPr>
      <a:lvl7pPr marL="914400" algn="l" rtl="0" eaLnBrk="1" fontAlgn="base" hangingPunct="1">
        <a:spcBef>
          <a:spcPct val="0"/>
        </a:spcBef>
        <a:spcAft>
          <a:spcPct val="0"/>
        </a:spcAft>
        <a:defRPr sz="3600" b="1">
          <a:solidFill>
            <a:srgbClr val="948151"/>
          </a:solidFill>
          <a:latin typeface="Georgia" pitchFamily="16" charset="0"/>
          <a:ea typeface="Osaka" pitchFamily="16" charset="-128"/>
        </a:defRPr>
      </a:lvl7pPr>
      <a:lvl8pPr marL="1371600" algn="l" rtl="0" eaLnBrk="1" fontAlgn="base" hangingPunct="1">
        <a:spcBef>
          <a:spcPct val="0"/>
        </a:spcBef>
        <a:spcAft>
          <a:spcPct val="0"/>
        </a:spcAft>
        <a:defRPr sz="3600" b="1">
          <a:solidFill>
            <a:srgbClr val="948151"/>
          </a:solidFill>
          <a:latin typeface="Georgia" pitchFamily="16" charset="0"/>
          <a:ea typeface="Osaka" pitchFamily="16" charset="-128"/>
        </a:defRPr>
      </a:lvl8pPr>
      <a:lvl9pPr marL="1828800" algn="l" rtl="0" eaLnBrk="1" fontAlgn="base" hangingPunct="1">
        <a:spcBef>
          <a:spcPct val="0"/>
        </a:spcBef>
        <a:spcAft>
          <a:spcPct val="0"/>
        </a:spcAft>
        <a:defRPr sz="3600" b="1">
          <a:solidFill>
            <a:srgbClr val="948151"/>
          </a:solidFill>
          <a:latin typeface="Georgia" pitchFamily="16" charset="0"/>
          <a:ea typeface="Osaka" pitchFamily="16" charset="-128"/>
        </a:defRPr>
      </a:lvl9pPr>
    </p:titleStyle>
    <p:bodyStyle>
      <a:lvl1pPr marL="342900" indent="-342900" algn="l" rtl="0" eaLnBrk="1" fontAlgn="base" hangingPunct="1">
        <a:spcBef>
          <a:spcPct val="20000"/>
        </a:spcBef>
        <a:spcAft>
          <a:spcPct val="0"/>
        </a:spcAft>
        <a:buChar char="•"/>
        <a:defRPr sz="25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300">
          <a:solidFill>
            <a:schemeClr val="tx1"/>
          </a:solidFill>
          <a:latin typeface="+mn-lt"/>
          <a:ea typeface="+mn-ea"/>
        </a:defRPr>
      </a:lvl2pPr>
      <a:lvl3pPr marL="1143000" indent="-228600" algn="l" rtl="0" eaLnBrk="1" fontAlgn="base" hangingPunct="1">
        <a:spcBef>
          <a:spcPct val="20000"/>
        </a:spcBef>
        <a:spcAft>
          <a:spcPct val="0"/>
        </a:spcAft>
        <a:buChar char="•"/>
        <a:defRPr sz="2100">
          <a:solidFill>
            <a:schemeClr val="tx1"/>
          </a:solidFill>
          <a:latin typeface="+mn-lt"/>
          <a:ea typeface="+mn-ea"/>
        </a:defRPr>
      </a:lvl3pPr>
      <a:lvl4pPr marL="1600200" indent="-228600" algn="l" rtl="0" eaLnBrk="1" fontAlgn="base" hangingPunct="1">
        <a:spcBef>
          <a:spcPct val="20000"/>
        </a:spcBef>
        <a:spcAft>
          <a:spcPct val="0"/>
        </a:spcAft>
        <a:buChar char="–"/>
        <a:defRPr sz="1900">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a:t>202: Truancy: Prevention and Intervention</a:t>
            </a:r>
          </a:p>
        </p:txBody>
      </p:sp>
      <p:sp>
        <p:nvSpPr>
          <p:cNvPr id="5" name="Text Placeholder 4"/>
          <p:cNvSpPr>
            <a:spLocks noGrp="1"/>
          </p:cNvSpPr>
          <p:nvPr>
            <p:ph type="body" sz="quarter" idx="1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914400"/>
            <a:ext cx="8236223" cy="825489"/>
          </a:xfrm>
        </p:spPr>
        <p:txBody>
          <a:bodyPr/>
          <a:lstStyle/>
          <a:p>
            <a:pPr algn="ctr"/>
            <a:r>
              <a:rPr lang="en-US" sz="2600" dirty="0"/>
              <a:t>Components of a Truancy Elimination Plan (TEP)/School Attendance Improvement Plan (SAIP)</a:t>
            </a:r>
          </a:p>
        </p:txBody>
      </p:sp>
      <p:sp>
        <p:nvSpPr>
          <p:cNvPr id="3" name="Content Placeholder 2"/>
          <p:cNvSpPr>
            <a:spLocks noGrp="1"/>
          </p:cNvSpPr>
          <p:nvPr>
            <p:ph idx="1"/>
          </p:nvPr>
        </p:nvSpPr>
        <p:spPr/>
        <p:txBody>
          <a:bodyPr/>
          <a:lstStyle/>
          <a:p>
            <a:pPr lvl="0"/>
            <a:endParaRPr lang="en-US" dirty="0"/>
          </a:p>
          <a:p>
            <a:pPr lvl="0"/>
            <a:r>
              <a:rPr lang="en-US" dirty="0"/>
              <a:t>Assessment (identifying root causes of truancy </a:t>
            </a:r>
            <a:r>
              <a:rPr lang="en-US" i="1" dirty="0"/>
              <a:t>and possible solutions</a:t>
            </a:r>
            <a:r>
              <a:rPr lang="en-US" dirty="0"/>
              <a:t> –student issues; parent/guardian issues; school issues)</a:t>
            </a:r>
            <a:endParaRPr lang="en-US" u="sng" dirty="0"/>
          </a:p>
          <a:p>
            <a:pPr lvl="0"/>
            <a:r>
              <a:rPr lang="en-US" dirty="0"/>
              <a:t>Student’s strengths and responsibilities</a:t>
            </a:r>
          </a:p>
          <a:p>
            <a:pPr lvl="0"/>
            <a:r>
              <a:rPr lang="en-US" dirty="0"/>
              <a:t>Family’s strengths and responsibilities</a:t>
            </a:r>
          </a:p>
          <a:p>
            <a:pPr lvl="0"/>
            <a:r>
              <a:rPr lang="en-US" dirty="0"/>
              <a:t>Method of monitoring the effectiveness of the TEP/SAIP</a:t>
            </a:r>
          </a:p>
          <a:p>
            <a:pPr lvl="0"/>
            <a:r>
              <a:rPr lang="en-US" dirty="0"/>
              <a:t>Consequences of not fully implementing the TEP/SAIP</a:t>
            </a:r>
          </a:p>
          <a:p>
            <a:pPr lvl="0"/>
            <a:r>
              <a:rPr lang="en-US" dirty="0"/>
              <a:t>Benefits of successful implementation of the TEP/SAIP</a:t>
            </a:r>
          </a:p>
          <a:p>
            <a:pPr lvl="0"/>
            <a:r>
              <a:rPr lang="en-US" dirty="0"/>
              <a:t>Follow-up and reporting outcomes</a:t>
            </a:r>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10</a:t>
            </a:fld>
            <a:endParaRPr lang="en-US" dirty="0">
              <a:latin typeface="Arial" charset="0"/>
            </a:endParaRPr>
          </a:p>
        </p:txBody>
      </p:sp>
    </p:spTree>
    <p:extLst>
      <p:ext uri="{BB962C8B-B14F-4D97-AF65-F5344CB8AC3E}">
        <p14:creationId xmlns:p14="http://schemas.microsoft.com/office/powerpoint/2010/main" val="3882916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TEP/SAIP Peer Review</a:t>
            </a:r>
          </a:p>
        </p:txBody>
      </p:sp>
      <p:sp>
        <p:nvSpPr>
          <p:cNvPr id="3" name="Content Placeholder 2"/>
          <p:cNvSpPr>
            <a:spLocks noGrp="1"/>
          </p:cNvSpPr>
          <p:nvPr>
            <p:ph idx="1"/>
          </p:nvPr>
        </p:nvSpPr>
        <p:spPr/>
        <p:txBody>
          <a:bodyPr/>
          <a:lstStyle/>
          <a:p>
            <a:r>
              <a:rPr lang="en-US" dirty="0"/>
              <a:t>What possible root causes are identified in the assessment? Are there others?</a:t>
            </a:r>
          </a:p>
          <a:p>
            <a:r>
              <a:rPr lang="en-US" dirty="0"/>
              <a:t>What student issues, parent/guardian issues, and school issues are identified in the assessment? Are they identified in the solutions?</a:t>
            </a:r>
          </a:p>
          <a:p>
            <a:r>
              <a:rPr lang="en-US" dirty="0"/>
              <a:t>What student strengths are identified? What family strengths are identified?</a:t>
            </a:r>
          </a:p>
          <a:p>
            <a:r>
              <a:rPr lang="en-US" dirty="0"/>
              <a:t>What solutions are identified and who is responsible for implementing the solutions?</a:t>
            </a:r>
          </a:p>
          <a:p>
            <a:r>
              <a:rPr lang="en-US" dirty="0"/>
              <a:t>What are the consequences for non-compliance?</a:t>
            </a:r>
          </a:p>
          <a:p>
            <a:r>
              <a:rPr lang="en-US" dirty="0"/>
              <a:t>What are the benefits of successful implementation?</a:t>
            </a:r>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11</a:t>
            </a:fld>
            <a:endParaRPr lang="en-US" dirty="0">
              <a:latin typeface="Arial" charset="0"/>
            </a:endParaRPr>
          </a:p>
        </p:txBody>
      </p:sp>
    </p:spTree>
    <p:extLst>
      <p:ext uri="{BB962C8B-B14F-4D97-AF65-F5344CB8AC3E}">
        <p14:creationId xmlns:p14="http://schemas.microsoft.com/office/powerpoint/2010/main" val="50731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12</a:t>
            </a:fld>
            <a:endParaRPr lang="en-US" dirty="0">
              <a:latin typeface="Arial" charset="0"/>
            </a:endParaRPr>
          </a:p>
        </p:txBody>
      </p:sp>
      <p:pic>
        <p:nvPicPr>
          <p:cNvPr id="5" name="Picture 2" descr="C:\Documents and Settings\rwinesickle\Local Settings\Temporary Internet Files\Content.IE5\POZOOUSW\MP900439536[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93825" y="2156936"/>
            <a:ext cx="6400800" cy="3444240"/>
          </a:xfrm>
        </p:spPr>
      </p:pic>
    </p:spTree>
    <p:extLst>
      <p:ext uri="{BB962C8B-B14F-4D97-AF65-F5344CB8AC3E}">
        <p14:creationId xmlns:p14="http://schemas.microsoft.com/office/powerpoint/2010/main" val="1015965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and Evaluations</a:t>
            </a:r>
          </a:p>
        </p:txBody>
      </p:sp>
      <p:pic>
        <p:nvPicPr>
          <p:cNvPr id="5" name="Picture 2"/>
          <p:cNvPicPr>
            <a:picLocks noGrp="1" noChangeAspect="1" noChangeArrowheads="1"/>
          </p:cNvPicPr>
          <p:nvPr>
            <p:ph sz="half" idx="1"/>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685800" y="1771651"/>
            <a:ext cx="3810000" cy="3414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5"/>
          <p:cNvSpPr>
            <a:spLocks noGrp="1"/>
          </p:cNvSpPr>
          <p:nvPr>
            <p:ph sz="half" idx="2"/>
          </p:nvPr>
        </p:nvSpPr>
        <p:spPr/>
        <p:txBody>
          <a:bodyPr/>
          <a:lstStyle/>
          <a:p>
            <a:endParaRPr lang="en-US" b="1" dirty="0">
              <a:solidFill>
                <a:srgbClr val="948151"/>
              </a:solidFill>
            </a:endParaRPr>
          </a:p>
          <a:p>
            <a:endParaRPr lang="en-US" b="1" dirty="0">
              <a:solidFill>
                <a:srgbClr val="948151"/>
              </a:solidFill>
            </a:endParaRPr>
          </a:p>
          <a:p>
            <a:endParaRPr lang="en-US" b="1" dirty="0">
              <a:solidFill>
                <a:srgbClr val="948151"/>
              </a:solidFill>
            </a:endParaRPr>
          </a:p>
          <a:p>
            <a:pPr marL="0" indent="0" algn="ctr">
              <a:buNone/>
            </a:pPr>
            <a:r>
              <a:rPr lang="en-US" b="1" dirty="0">
                <a:solidFill>
                  <a:srgbClr val="948151"/>
                </a:solidFill>
              </a:rPr>
              <a:t>Your feedback helps PACWRC to continuously improve the quality and relevance of our courses.</a:t>
            </a:r>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13</a:t>
            </a:fld>
            <a:endParaRPr lang="en-US" dirty="0">
              <a:latin typeface="Arial" charset="0"/>
            </a:endParaRPr>
          </a:p>
        </p:txBody>
      </p:sp>
    </p:spTree>
    <p:extLst>
      <p:ext uri="{BB962C8B-B14F-4D97-AF65-F5344CB8AC3E}">
        <p14:creationId xmlns:p14="http://schemas.microsoft.com/office/powerpoint/2010/main" val="1587735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pPr marL="0" lvl="0" indent="0">
              <a:buNone/>
            </a:pPr>
            <a:r>
              <a:rPr lang="en-US" dirty="0"/>
              <a:t>Participants will be able to:</a:t>
            </a:r>
          </a:p>
          <a:p>
            <a:pPr marL="0" lvl="0" indent="0">
              <a:buNone/>
            </a:pPr>
            <a:endParaRPr lang="en-US" dirty="0"/>
          </a:p>
          <a:p>
            <a:pPr lvl="0">
              <a:buFont typeface="Wingdings" panose="05000000000000000000" pitchFamily="2" charset="2"/>
              <a:buChar char="ü"/>
            </a:pPr>
            <a:r>
              <a:rPr lang="en-US" dirty="0"/>
              <a:t>Discuss the term truancy in Pennsylvania</a:t>
            </a:r>
          </a:p>
          <a:p>
            <a:pPr lvl="0">
              <a:buFont typeface="Wingdings" panose="05000000000000000000" pitchFamily="2" charset="2"/>
              <a:buChar char="ü"/>
            </a:pPr>
            <a:r>
              <a:rPr lang="en-US" dirty="0"/>
              <a:t>Recognize the urgency of addressing truancy</a:t>
            </a:r>
          </a:p>
          <a:p>
            <a:pPr lvl="0">
              <a:buFont typeface="Wingdings" panose="05000000000000000000" pitchFamily="2" charset="2"/>
              <a:buChar char="ü"/>
            </a:pPr>
            <a:r>
              <a:rPr lang="en-US" dirty="0"/>
              <a:t>Identify the underlying factors that place children and youth at risk for truancy</a:t>
            </a:r>
          </a:p>
          <a:p>
            <a:pPr lvl="0">
              <a:buFont typeface="Wingdings" panose="05000000000000000000" pitchFamily="2" charset="2"/>
              <a:buChar char="ü"/>
            </a:pPr>
            <a:r>
              <a:rPr lang="en-US" dirty="0"/>
              <a:t>Define the importance of cross-systems collaboration in the prevention and intervention of truancy</a:t>
            </a:r>
          </a:p>
          <a:p>
            <a:pPr lvl="0">
              <a:buFont typeface="Wingdings" panose="05000000000000000000" pitchFamily="2" charset="2"/>
              <a:buChar char="ü"/>
            </a:pPr>
            <a:r>
              <a:rPr lang="en-US" dirty="0"/>
              <a:t>Identify strategies, including Truancy Elimination Plans/School Attendance Improvement Plans, for preventing and intervening in truancy</a:t>
            </a:r>
          </a:p>
          <a:p>
            <a:pPr>
              <a:buFont typeface="Wingdings" panose="05000000000000000000" pitchFamily="2" charset="2"/>
              <a:buChar char="ü"/>
            </a:pPr>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2</a:t>
            </a:fld>
            <a:endParaRPr lang="en-US" dirty="0">
              <a:latin typeface="Arial" charset="0"/>
            </a:endParaRPr>
          </a:p>
        </p:txBody>
      </p:sp>
    </p:spTree>
    <p:extLst>
      <p:ext uri="{BB962C8B-B14F-4D97-AF65-F5344CB8AC3E}">
        <p14:creationId xmlns:p14="http://schemas.microsoft.com/office/powerpoint/2010/main" val="4275071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Competencies</a:t>
            </a:r>
          </a:p>
        </p:txBody>
      </p:sp>
      <p:sp>
        <p:nvSpPr>
          <p:cNvPr id="3" name="Content Placeholder 2"/>
          <p:cNvSpPr>
            <a:spLocks noGrp="1"/>
          </p:cNvSpPr>
          <p:nvPr>
            <p:ph idx="1"/>
          </p:nvPr>
        </p:nvSpPr>
        <p:spPr/>
        <p:txBody>
          <a:bodyPr/>
          <a:lstStyle/>
          <a:p>
            <a:pPr marL="0" indent="0">
              <a:buNone/>
            </a:pPr>
            <a:r>
              <a:rPr lang="en-US" dirty="0">
                <a:ea typeface="+mn-lt"/>
                <a:cs typeface="+mn-lt"/>
              </a:rPr>
              <a:t>Teaming: </a:t>
            </a:r>
            <a:endParaRPr lang="en-US" sz="2400">
              <a:ea typeface="Osaka"/>
              <a:cs typeface="+mn-lt"/>
            </a:endParaRPr>
          </a:p>
          <a:p>
            <a:pPr lvl="1">
              <a:buFont typeface="Arial" panose="05000000000000000000" pitchFamily="2" charset="2"/>
              <a:buChar char="•"/>
            </a:pPr>
            <a:r>
              <a:rPr lang="en-US" sz="2200" dirty="0">
                <a:ea typeface="+mn-lt"/>
                <a:cs typeface="+mn-lt"/>
              </a:rPr>
              <a:t>The child welfare professional assembles teams within and across organizations that are inclusive of family members utilizing and contributing to a collaborative approach throughout all phases of the child welfare process.</a:t>
            </a:r>
            <a:endParaRPr lang="en-US" sz="2200" dirty="0"/>
          </a:p>
          <a:p>
            <a:pPr marL="0" indent="0">
              <a:buNone/>
            </a:pPr>
            <a:endParaRPr lang="en-US" dirty="0">
              <a:ea typeface="+mn-lt"/>
              <a:cs typeface="+mn-lt"/>
            </a:endParaRPr>
          </a:p>
          <a:p>
            <a:pPr marL="0" indent="0">
              <a:buNone/>
            </a:pPr>
            <a:r>
              <a:rPr lang="en-US" dirty="0">
                <a:ea typeface="+mn-lt"/>
                <a:cs typeface="+mn-lt"/>
              </a:rPr>
              <a:t>Assessment: </a:t>
            </a:r>
            <a:endParaRPr lang="en-US" dirty="0">
              <a:ea typeface="Osaka"/>
              <a:cs typeface="+mn-lt"/>
            </a:endParaRPr>
          </a:p>
          <a:p>
            <a:pPr lvl="1">
              <a:buFont typeface="Arial"/>
              <a:buChar char="•"/>
            </a:pPr>
            <a:r>
              <a:rPr lang="en-US" sz="2200" dirty="0">
                <a:ea typeface="+mn-lt"/>
                <a:cs typeface="+mn-lt"/>
              </a:rPr>
              <a:t>The child welfare professional gathers relevant information and engages in critical thinking, utilizing a strength-based perspective and the competency model leading to an ongoing, accurate, and comprehensive assessment process.</a:t>
            </a:r>
            <a:endParaRPr lang="en-US" sz="220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3</a:t>
            </a:fld>
            <a:endParaRPr lang="en-US" dirty="0">
              <a:latin typeface="Arial" charset="0"/>
            </a:endParaRPr>
          </a:p>
        </p:txBody>
      </p:sp>
      <p:sp>
        <p:nvSpPr>
          <p:cNvPr id="5" name="Right Arrow 4"/>
          <p:cNvSpPr/>
          <p:nvPr/>
        </p:nvSpPr>
        <p:spPr>
          <a:xfrm>
            <a:off x="7148423" y="569343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2194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Competencies cont’d.</a:t>
            </a:r>
          </a:p>
        </p:txBody>
      </p:sp>
      <p:sp>
        <p:nvSpPr>
          <p:cNvPr id="3" name="Content Placeholder 2"/>
          <p:cNvSpPr>
            <a:spLocks noGrp="1"/>
          </p:cNvSpPr>
          <p:nvPr>
            <p:ph idx="1"/>
          </p:nvPr>
        </p:nvSpPr>
        <p:spPr/>
        <p:txBody>
          <a:bodyPr/>
          <a:lstStyle/>
          <a:p>
            <a:pPr marL="0" indent="0">
              <a:buNone/>
            </a:pPr>
            <a:r>
              <a:rPr lang="en-US" dirty="0">
                <a:ea typeface="+mn-lt"/>
                <a:cs typeface="+mn-lt"/>
              </a:rPr>
              <a:t>Planning: </a:t>
            </a:r>
            <a:endParaRPr lang="en-US" dirty="0">
              <a:ea typeface="Osaka"/>
              <a:cs typeface="+mn-lt"/>
            </a:endParaRPr>
          </a:p>
          <a:p>
            <a:pPr lvl="1">
              <a:buFont typeface="Arial"/>
              <a:buChar char="•"/>
            </a:pPr>
            <a:r>
              <a:rPr lang="en-US" sz="2200" dirty="0">
                <a:ea typeface="+mn-lt"/>
                <a:cs typeface="+mn-lt"/>
              </a:rPr>
              <a:t>The child welfare professional facilitates the planning, development, and coordination of relevant information to a well-reasoned sequence of strategies and goals to achieve sustainable and beneficial results.</a:t>
            </a:r>
            <a:endParaRPr lang="en-US" sz="2200"/>
          </a:p>
          <a:p>
            <a:pPr marL="0" indent="0">
              <a:buNone/>
            </a:pPr>
            <a:endParaRPr lang="en-US" dirty="0">
              <a:ea typeface="+mn-lt"/>
              <a:cs typeface="+mn-lt"/>
            </a:endParaRPr>
          </a:p>
          <a:p>
            <a:pPr marL="0" indent="0">
              <a:buNone/>
            </a:pPr>
            <a:r>
              <a:rPr lang="en-US" dirty="0">
                <a:ea typeface="+mn-lt"/>
                <a:cs typeface="+mn-lt"/>
              </a:rPr>
              <a:t>Monitoring and Adjusting: </a:t>
            </a:r>
            <a:endParaRPr lang="en-US" dirty="0"/>
          </a:p>
          <a:p>
            <a:pPr lvl="1">
              <a:buFont typeface="Arial"/>
              <a:buChar char="•"/>
            </a:pPr>
            <a:r>
              <a:rPr lang="en-US" sz="2200" dirty="0">
                <a:ea typeface="+mn-lt"/>
                <a:cs typeface="+mn-lt"/>
              </a:rPr>
              <a:t>The child welfare professional continuously analyzes, assesses, monitors, and evaluates the effectiveness of strategies, goals, and outcomes and adapts accordingly in response to changing circumstances to achieve sustainable and beneficial results.</a:t>
            </a:r>
            <a:endParaRPr lang="en-US"/>
          </a:p>
          <a:p>
            <a:pPr>
              <a:buFont typeface="Wingdings" panose="05000000000000000000" pitchFamily="2" charset="2"/>
              <a:buChar char="ü"/>
            </a:pPr>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4</a:t>
            </a:fld>
            <a:endParaRPr lang="en-US" dirty="0">
              <a:latin typeface="Arial" charset="0"/>
            </a:endParaRPr>
          </a:p>
        </p:txBody>
      </p:sp>
    </p:spTree>
    <p:extLst>
      <p:ext uri="{BB962C8B-B14F-4D97-AF65-F5344CB8AC3E}">
        <p14:creationId xmlns:p14="http://schemas.microsoft.com/office/powerpoint/2010/main" val="3334422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a:buFont typeface="Wingdings" panose="05000000000000000000" pitchFamily="2" charset="2"/>
              <a:buChar char="ü"/>
            </a:pPr>
            <a:endParaRPr lang="en-US" dirty="0"/>
          </a:p>
          <a:p>
            <a:pPr>
              <a:buFont typeface="Wingdings" panose="05000000000000000000" pitchFamily="2" charset="2"/>
              <a:buChar char="ü"/>
            </a:pPr>
            <a:endParaRPr lang="en-US" dirty="0"/>
          </a:p>
          <a:p>
            <a:pPr>
              <a:buFont typeface="Wingdings" panose="05000000000000000000" pitchFamily="2" charset="2"/>
              <a:buChar char="ü"/>
            </a:pPr>
            <a:r>
              <a:rPr lang="en-US" dirty="0"/>
              <a:t>Welcome and Introductions</a:t>
            </a:r>
          </a:p>
          <a:p>
            <a:pPr>
              <a:buFont typeface="Wingdings" panose="05000000000000000000" pitchFamily="2" charset="2"/>
              <a:buChar char="ü"/>
            </a:pPr>
            <a:r>
              <a:rPr lang="en-US" dirty="0"/>
              <a:t>Assessment </a:t>
            </a:r>
            <a:r>
              <a:rPr lang="en-US"/>
              <a:t>and Understanding</a:t>
            </a:r>
            <a:endParaRPr lang="en-US" dirty="0"/>
          </a:p>
          <a:p>
            <a:pPr>
              <a:buFont typeface="Wingdings" panose="05000000000000000000" pitchFamily="2" charset="2"/>
              <a:buChar char="ü"/>
            </a:pPr>
            <a:r>
              <a:rPr lang="en-US" dirty="0"/>
              <a:t>Prevention and Intervention Strategies</a:t>
            </a:r>
          </a:p>
          <a:p>
            <a:pPr>
              <a:buFont typeface="Wingdings" panose="05000000000000000000" pitchFamily="2" charset="2"/>
              <a:buChar char="ü"/>
            </a:pPr>
            <a:r>
              <a:rPr lang="en-US" dirty="0"/>
              <a:t>Summary and Evaluation</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5</a:t>
            </a:fld>
            <a:endParaRPr lang="en-US" dirty="0">
              <a:latin typeface="Arial" charset="0"/>
            </a:endParaRPr>
          </a:p>
        </p:txBody>
      </p:sp>
    </p:spTree>
    <p:extLst>
      <p:ext uri="{BB962C8B-B14F-4D97-AF65-F5344CB8AC3E}">
        <p14:creationId xmlns:p14="http://schemas.microsoft.com/office/powerpoint/2010/main" val="3474319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Examining the Data </a:t>
            </a:r>
          </a:p>
        </p:txBody>
      </p:sp>
      <p:sp>
        <p:nvSpPr>
          <p:cNvPr id="3" name="Content Placeholder 2"/>
          <p:cNvSpPr>
            <a:spLocks noGrp="1"/>
          </p:cNvSpPr>
          <p:nvPr>
            <p:ph idx="1"/>
          </p:nvPr>
        </p:nvSpPr>
        <p:spPr/>
        <p:txBody>
          <a:bodyPr/>
          <a:lstStyle/>
          <a:p>
            <a:r>
              <a:rPr lang="en-US" dirty="0"/>
              <a:t>How does the truancy rate for your county compare with the rate for your region? How might you explain the difference/similarity?</a:t>
            </a:r>
          </a:p>
          <a:p>
            <a:r>
              <a:rPr lang="en-US" dirty="0"/>
              <a:t>Look at your region and identify the county with the highest truancy rate and the county with the lowest truancy rate – what might be some explanations for this?</a:t>
            </a:r>
          </a:p>
          <a:p>
            <a:r>
              <a:rPr lang="en-US" dirty="0"/>
              <a:t>In the data given, do you notice any significant increases or decreases in truancy rate for your county and/or your region? What might explain this?</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6</a:t>
            </a:fld>
            <a:endParaRPr lang="en-US" dirty="0">
              <a:latin typeface="Arial" charset="0"/>
            </a:endParaRPr>
          </a:p>
        </p:txBody>
      </p:sp>
    </p:spTree>
    <p:extLst>
      <p:ext uri="{BB962C8B-B14F-4D97-AF65-F5344CB8AC3E}">
        <p14:creationId xmlns:p14="http://schemas.microsoft.com/office/powerpoint/2010/main" val="2925393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6"/>
            <a:ext cx="8229600" cy="692524"/>
          </a:xfrm>
        </p:spPr>
        <p:txBody>
          <a:bodyPr/>
          <a:lstStyle/>
          <a:p>
            <a:r>
              <a:rPr lang="en-US" dirty="0"/>
              <a:t>Categories of Factors Contributing to Truancy</a:t>
            </a:r>
          </a:p>
        </p:txBody>
      </p:sp>
      <p:sp>
        <p:nvSpPr>
          <p:cNvPr id="3" name="Content Placeholder 2"/>
          <p:cNvSpPr>
            <a:spLocks noGrp="1"/>
          </p:cNvSpPr>
          <p:nvPr>
            <p:ph idx="1"/>
          </p:nvPr>
        </p:nvSpPr>
        <p:spPr/>
        <p:txBody>
          <a:bodyPr/>
          <a:lstStyle/>
          <a:p>
            <a:endParaRPr lang="en-US" dirty="0"/>
          </a:p>
          <a:p>
            <a:endParaRPr lang="en-US" dirty="0"/>
          </a:p>
          <a:p>
            <a:r>
              <a:rPr lang="en-US" dirty="0"/>
              <a:t>Child/Youth</a:t>
            </a:r>
          </a:p>
          <a:p>
            <a:r>
              <a:rPr lang="en-US" dirty="0"/>
              <a:t>Family</a:t>
            </a:r>
          </a:p>
          <a:p>
            <a:r>
              <a:rPr lang="en-US" dirty="0"/>
              <a:t>School</a:t>
            </a:r>
          </a:p>
          <a:p>
            <a:r>
              <a:rPr lang="en-US" dirty="0"/>
              <a:t>Community</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7</a:t>
            </a:fld>
            <a:endParaRPr lang="en-US" dirty="0">
              <a:latin typeface="Arial" charset="0"/>
            </a:endParaRPr>
          </a:p>
        </p:txBody>
      </p:sp>
    </p:spTree>
    <p:extLst>
      <p:ext uri="{BB962C8B-B14F-4D97-AF65-F5344CB8AC3E}">
        <p14:creationId xmlns:p14="http://schemas.microsoft.com/office/powerpoint/2010/main" val="1434693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Consequences of Truancy</a:t>
            </a:r>
          </a:p>
        </p:txBody>
      </p:sp>
      <p:sp>
        <p:nvSpPr>
          <p:cNvPr id="10" name="Content Placeholder 9"/>
          <p:cNvSpPr>
            <a:spLocks noGrp="1"/>
          </p:cNvSpPr>
          <p:nvPr>
            <p:ph idx="1"/>
          </p:nvPr>
        </p:nvSpPr>
        <p:spPr/>
        <p:txBody>
          <a:bodyPr/>
          <a:lstStyle/>
          <a:p>
            <a:pPr lvl="0"/>
            <a:r>
              <a:rPr lang="en-US" dirty="0"/>
              <a:t>Dropping out of school</a:t>
            </a:r>
          </a:p>
          <a:p>
            <a:pPr lvl="0"/>
            <a:r>
              <a:rPr lang="en-US" dirty="0"/>
              <a:t>Alcohol and drug abuse</a:t>
            </a:r>
          </a:p>
          <a:p>
            <a:pPr lvl="0"/>
            <a:r>
              <a:rPr lang="en-US" dirty="0"/>
              <a:t>Gang activity</a:t>
            </a:r>
          </a:p>
          <a:p>
            <a:pPr lvl="0"/>
            <a:r>
              <a:rPr lang="en-US" dirty="0"/>
              <a:t>Delinquency</a:t>
            </a:r>
          </a:p>
          <a:p>
            <a:pPr lvl="0"/>
            <a:r>
              <a:rPr lang="en-US" dirty="0"/>
              <a:t>Unemployment</a:t>
            </a:r>
          </a:p>
          <a:p>
            <a:pPr lvl="0"/>
            <a:r>
              <a:rPr lang="en-US" dirty="0"/>
              <a:t>Emotional problems</a:t>
            </a:r>
          </a:p>
          <a:p>
            <a:pPr lvl="0"/>
            <a:r>
              <a:rPr lang="en-US" dirty="0"/>
              <a:t>Incarceration</a:t>
            </a:r>
          </a:p>
          <a:p>
            <a:pPr lvl="0"/>
            <a:r>
              <a:rPr lang="en-US" dirty="0"/>
              <a:t>Poverty in adulthood</a:t>
            </a:r>
          </a:p>
          <a:p>
            <a:endParaRPr lang="en-US" dirty="0"/>
          </a:p>
        </p:txBody>
      </p:sp>
      <p:sp>
        <p:nvSpPr>
          <p:cNvPr id="6" name="Slide Number Placeholder 5"/>
          <p:cNvSpPr>
            <a:spLocks noGrp="1"/>
          </p:cNvSpPr>
          <p:nvPr>
            <p:ph type="sldNum" sz="quarter" idx="11"/>
          </p:nvPr>
        </p:nvSpPr>
        <p:spPr/>
        <p:txBody>
          <a:bodyPr/>
          <a:lstStyle/>
          <a:p>
            <a:fld id="{C49FAA35-CF82-4C62-BBAA-2977F00373C6}"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6"/>
            <a:ext cx="8229600" cy="906837"/>
          </a:xfrm>
        </p:spPr>
        <p:txBody>
          <a:bodyPr/>
          <a:lstStyle/>
          <a:p>
            <a:r>
              <a:rPr lang="en-US" dirty="0"/>
              <a:t>Six Critical Components for Successfully Addressing Truancy</a:t>
            </a:r>
          </a:p>
        </p:txBody>
      </p:sp>
      <p:sp>
        <p:nvSpPr>
          <p:cNvPr id="3" name="Content Placeholder 2"/>
          <p:cNvSpPr>
            <a:spLocks noGrp="1"/>
          </p:cNvSpPr>
          <p:nvPr>
            <p:ph idx="1"/>
          </p:nvPr>
        </p:nvSpPr>
        <p:spPr/>
        <p:txBody>
          <a:bodyPr/>
          <a:lstStyle/>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r>
              <a:rPr lang="en-US" dirty="0"/>
              <a:t>Collaboration</a:t>
            </a:r>
          </a:p>
          <a:p>
            <a:pPr marL="457200" indent="-457200">
              <a:buFont typeface="+mj-lt"/>
              <a:buAutoNum type="arabicPeriod"/>
            </a:pPr>
            <a:r>
              <a:rPr lang="en-US" dirty="0"/>
              <a:t>Family Involvement</a:t>
            </a:r>
          </a:p>
          <a:p>
            <a:pPr marL="457200" indent="-457200">
              <a:buFont typeface="+mj-lt"/>
              <a:buAutoNum type="arabicPeriod"/>
            </a:pPr>
            <a:r>
              <a:rPr lang="en-US" dirty="0"/>
              <a:t>Comprehensive Approach</a:t>
            </a:r>
          </a:p>
          <a:p>
            <a:pPr marL="457200" indent="-457200">
              <a:buFont typeface="+mj-lt"/>
              <a:buAutoNum type="arabicPeriod"/>
            </a:pPr>
            <a:r>
              <a:rPr lang="en-US" dirty="0"/>
              <a:t>Use of Incentives and Sanctions</a:t>
            </a:r>
          </a:p>
          <a:p>
            <a:pPr marL="457200" indent="-457200">
              <a:buFont typeface="+mj-lt"/>
              <a:buAutoNum type="arabicPeriod"/>
            </a:pPr>
            <a:r>
              <a:rPr lang="en-US" dirty="0"/>
              <a:t>Development of a Supportive Context</a:t>
            </a:r>
          </a:p>
          <a:p>
            <a:pPr marL="457200" indent="-457200">
              <a:buFont typeface="+mj-lt"/>
              <a:buAutoNum type="arabicPeriod"/>
            </a:pPr>
            <a:r>
              <a:rPr lang="en-US" dirty="0"/>
              <a:t>Evaluation of the Program</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9</a:t>
            </a:fld>
            <a:endParaRPr lang="en-US" dirty="0">
              <a:latin typeface="Arial" charset="0"/>
            </a:endParaRPr>
          </a:p>
        </p:txBody>
      </p:sp>
    </p:spTree>
    <p:extLst>
      <p:ext uri="{BB962C8B-B14F-4D97-AF65-F5344CB8AC3E}">
        <p14:creationId xmlns:p14="http://schemas.microsoft.com/office/powerpoint/2010/main" val="1906367964"/>
      </p:ext>
    </p:extLst>
  </p:cSld>
  <p:clrMapOvr>
    <a:masterClrMapping/>
  </p:clrMapOvr>
</p:sld>
</file>

<file path=ppt/theme/theme1.xml><?xml version="1.0" encoding="utf-8"?>
<a:theme xmlns:a="http://schemas.openxmlformats.org/drawingml/2006/main" name="PwrPntTrnrDvlpdTmplt081711">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Osaka"/>
        <a:cs typeface=""/>
      </a:majorFont>
      <a:minorFont>
        <a:latin typeface="Georgia"/>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1F5F3140ACFC4B999548D0C4FE20A1" ma:contentTypeVersion="13" ma:contentTypeDescription="Create a new document." ma:contentTypeScope="" ma:versionID="fcb41b5febfd8d614cd4cd523806eefb">
  <xsd:schema xmlns:xsd="http://www.w3.org/2001/XMLSchema" xmlns:xs="http://www.w3.org/2001/XMLSchema" xmlns:p="http://schemas.microsoft.com/office/2006/metadata/properties" xmlns:ns2="0f708cff-2e9b-4f08-bc58-c81d1a4fe008" xmlns:ns3="11d65098-8ef3-4d2d-9eb9-bcd24ea44e49" targetNamespace="http://schemas.microsoft.com/office/2006/metadata/properties" ma:root="true" ma:fieldsID="3814f6b19efe84a2fe05cac4ad2f94db" ns2:_="" ns3:_="">
    <xsd:import namespace="0f708cff-2e9b-4f08-bc58-c81d1a4fe008"/>
    <xsd:import namespace="11d65098-8ef3-4d2d-9eb9-bcd24ea44e4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EventHashCode" minOccurs="0"/>
                <xsd:element ref="ns2:MediaServiceGenerationTim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708cff-2e9b-4f08-bc58-c81d1a4fe008"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1d65098-8ef3-4d2d-9eb9-bcd24ea44e4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11d65098-8ef3-4d2d-9eb9-bcd24ea44e49">
      <UserInfo>
        <DisplayName/>
        <AccountId xsi:nil="true"/>
        <AccountType/>
      </UserInfo>
    </SharedWithUsers>
    <MediaLengthInSeconds xmlns="0f708cff-2e9b-4f08-bc58-c81d1a4fe00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9964FF-CDBC-4BB3-B069-F901D8A54C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708cff-2e9b-4f08-bc58-c81d1a4fe008"/>
    <ds:schemaRef ds:uri="11d65098-8ef3-4d2d-9eb9-bcd24ea44e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05E1619-F64D-43DC-B374-1DC3B672876A}">
  <ds:schemaRefs>
    <ds:schemaRef ds:uri="http://schemas.microsoft.com/office/2006/metadata/properties"/>
    <ds:schemaRef ds:uri="http://schemas.microsoft.com/office/infopath/2007/PartnerControls"/>
    <ds:schemaRef ds:uri="11d65098-8ef3-4d2d-9eb9-bcd24ea44e49"/>
    <ds:schemaRef ds:uri="0f708cff-2e9b-4f08-bc58-c81d1a4fe008"/>
  </ds:schemaRefs>
</ds:datastoreItem>
</file>

<file path=customXml/itemProps3.xml><?xml version="1.0" encoding="utf-8"?>
<ds:datastoreItem xmlns:ds="http://schemas.openxmlformats.org/officeDocument/2006/customXml" ds:itemID="{9D7696D4-0F8C-4AC1-BC89-FCFF2FAC67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PwrPntTrnrDvlpdTmplt081711</Template>
  <TotalTime>167</TotalTime>
  <Words>429</Words>
  <Application>Microsoft Office PowerPoint</Application>
  <PresentationFormat>On-screen Show (4:3)</PresentationFormat>
  <Paragraphs>89</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PwrPntTrnrDvlpdTmplt081711</vt:lpstr>
      <vt:lpstr>PowerPoint Presentation</vt:lpstr>
      <vt:lpstr>Learning Objectives</vt:lpstr>
      <vt:lpstr>Competencies</vt:lpstr>
      <vt:lpstr>Competencies cont’d.</vt:lpstr>
      <vt:lpstr>Agenda</vt:lpstr>
      <vt:lpstr>Examining the Data </vt:lpstr>
      <vt:lpstr>Categories of Factors Contributing to Truancy</vt:lpstr>
      <vt:lpstr>Consequences of Truancy</vt:lpstr>
      <vt:lpstr>Six Critical Components for Successfully Addressing Truancy</vt:lpstr>
      <vt:lpstr>Components of a Truancy Elimination Plan (TEP)/School Attendance Improvement Plan (SAIP)</vt:lpstr>
      <vt:lpstr>TEP/SAIP Peer Review</vt:lpstr>
      <vt:lpstr>Questions</vt:lpstr>
      <vt:lpstr>Summary and Evaluations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Melanie Miller</dc:creator>
  <cp:keywords>Templates</cp:keywords>
  <cp:lastModifiedBy>Melanie Miller</cp:lastModifiedBy>
  <cp:revision>48</cp:revision>
  <dcterms:created xsi:type="dcterms:W3CDTF">2013-11-26T20:00:04Z</dcterms:created>
  <dcterms:modified xsi:type="dcterms:W3CDTF">2022-02-12T14:42:58Z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0x010100061F5F3140ACFC4B999548D0C4FE20A1</vt:lpwstr>
  </property>
  <property fmtid="{D5CDD505-2E9C-101B-9397-08002B2CF9AE}" pid="3" name="Order">
    <vt:r8>18368400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ies>
</file>