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29"/>
  </p:notesMasterIdLst>
  <p:handoutMasterIdLst>
    <p:handoutMasterId r:id="rId30"/>
  </p:handoutMasterIdLst>
  <p:sldIdLst>
    <p:sldId id="260" r:id="rId2"/>
    <p:sldId id="263" r:id="rId3"/>
    <p:sldId id="264" r:id="rId4"/>
    <p:sldId id="265" r:id="rId5"/>
    <p:sldId id="266" r:id="rId6"/>
    <p:sldId id="267" r:id="rId7"/>
    <p:sldId id="269" r:id="rId8"/>
    <p:sldId id="293" r:id="rId9"/>
    <p:sldId id="270" r:id="rId10"/>
    <p:sldId id="271" r:id="rId11"/>
    <p:sldId id="273" r:id="rId12"/>
    <p:sldId id="274" r:id="rId13"/>
    <p:sldId id="275" r:id="rId14"/>
    <p:sldId id="283" r:id="rId15"/>
    <p:sldId id="284" r:id="rId16"/>
    <p:sldId id="285" r:id="rId17"/>
    <p:sldId id="286" r:id="rId18"/>
    <p:sldId id="287" r:id="rId19"/>
    <p:sldId id="288" r:id="rId20"/>
    <p:sldId id="289" r:id="rId21"/>
    <p:sldId id="290" r:id="rId22"/>
    <p:sldId id="277" r:id="rId23"/>
    <p:sldId id="278" r:id="rId24"/>
    <p:sldId id="279" r:id="rId25"/>
    <p:sldId id="280" r:id="rId26"/>
    <p:sldId id="281" r:id="rId27"/>
    <p:sldId id="282" r:id="rId28"/>
  </p:sldIdLst>
  <p:sldSz cx="9144000" cy="6858000" type="screen4x3"/>
  <p:notesSz cx="6954838" cy="92408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1">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B97D"/>
    <a:srgbClr val="002B5E"/>
    <a:srgbClr val="9481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238" autoAdjust="0"/>
    <p:restoredTop sz="97513" autoAdjust="0"/>
  </p:normalViewPr>
  <p:slideViewPr>
    <p:cSldViewPr snapToGrid="0">
      <p:cViewPr varScale="1">
        <p:scale>
          <a:sx n="112" d="100"/>
          <a:sy n="112" d="100"/>
        </p:scale>
        <p:origin x="36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776" y="2658"/>
      </p:cViewPr>
      <p:guideLst>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3445221" y="1"/>
            <a:ext cx="3496738" cy="61605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2930" tIns="46465" rIns="92930" bIns="46465" anchor="ctr"/>
          <a:lstStyle/>
          <a:p>
            <a:pPr algn="ctr">
              <a:defRPr/>
            </a:pPr>
            <a:endParaRPr lang="en-US"/>
          </a:p>
        </p:txBody>
      </p:sp>
      <p:sp>
        <p:nvSpPr>
          <p:cNvPr id="2" name="Header Placeholder 1"/>
          <p:cNvSpPr>
            <a:spLocks noGrp="1"/>
          </p:cNvSpPr>
          <p:nvPr>
            <p:ph type="hdr" sz="quarter"/>
          </p:nvPr>
        </p:nvSpPr>
        <p:spPr>
          <a:xfrm>
            <a:off x="1" y="1"/>
            <a:ext cx="3445221" cy="616056"/>
          </a:xfrm>
          <a:prstGeom prst="rect">
            <a:avLst/>
          </a:prstGeom>
          <a:ln w="6350">
            <a:solidFill>
              <a:schemeClr val="tx1"/>
            </a:solidFill>
            <a:prstDash val="solid"/>
          </a:ln>
        </p:spPr>
        <p:txBody>
          <a:bodyPr vert="horz" lIns="92930" tIns="46465" rIns="92930" bIns="46465" rtlCol="0" anchor="ctr"/>
          <a:lstStyle>
            <a:lvl1pPr algn="l">
              <a:tabLst>
                <a:tab pos="634057" algn="l"/>
              </a:tabLst>
              <a:defRPr sz="1200">
                <a:latin typeface="Georgia" pitchFamily="18" charset="0"/>
              </a:defRPr>
            </a:lvl1pPr>
          </a:lstStyle>
          <a:p>
            <a:pPr>
              <a:defRPr/>
            </a:pPr>
            <a:r>
              <a:rPr lang="en-US"/>
              <a:t>	</a:t>
            </a:r>
            <a:r>
              <a:rPr lang="en-US" sz="1600"/>
              <a:t>University of Pittsburgh</a:t>
            </a:r>
          </a:p>
        </p:txBody>
      </p:sp>
      <p:sp>
        <p:nvSpPr>
          <p:cNvPr id="4" name="Footer Placeholder 3"/>
          <p:cNvSpPr>
            <a:spLocks noGrp="1"/>
          </p:cNvSpPr>
          <p:nvPr>
            <p:ph type="ftr" sz="quarter" idx="2"/>
          </p:nvPr>
        </p:nvSpPr>
        <p:spPr>
          <a:xfrm>
            <a:off x="9" y="8727456"/>
            <a:ext cx="2531700" cy="249358"/>
          </a:xfrm>
          <a:prstGeom prst="rect">
            <a:avLst/>
          </a:prstGeom>
        </p:spPr>
        <p:txBody>
          <a:bodyPr vert="horz" lIns="92930" tIns="46465" rIns="92930" bIns="46465" rtlCol="0" anchor="ctr"/>
          <a:lstStyle>
            <a:lvl1pPr algn="ctr">
              <a:defRPr sz="1200">
                <a:latin typeface="Georgia" pitchFamily="18" charset="0"/>
              </a:defRPr>
            </a:lvl1pPr>
          </a:lstStyle>
          <a:p>
            <a:pPr algn="l">
              <a:defRPr/>
            </a:pPr>
            <a:r>
              <a:rPr lang="en-US" sz="800" dirty="0"/>
              <a:t>The Pennsylvania Child Welfare Resource Center</a:t>
            </a:r>
          </a:p>
        </p:txBody>
      </p:sp>
      <p:sp>
        <p:nvSpPr>
          <p:cNvPr id="5" name="Slide Number Placeholder 4"/>
          <p:cNvSpPr>
            <a:spLocks noGrp="1"/>
          </p:cNvSpPr>
          <p:nvPr>
            <p:ph type="sldNum" sz="quarter" idx="3"/>
          </p:nvPr>
        </p:nvSpPr>
        <p:spPr>
          <a:xfrm>
            <a:off x="6046847" y="8976961"/>
            <a:ext cx="811397" cy="249062"/>
          </a:xfrm>
          <a:prstGeom prst="rect">
            <a:avLst/>
          </a:prstGeom>
        </p:spPr>
        <p:txBody>
          <a:bodyPr vert="horz" lIns="92930" tIns="46465" rIns="92930" bIns="46465" rtlCol="0" anchor="ctr"/>
          <a:lstStyle>
            <a:lvl1pPr algn="r">
              <a:defRPr sz="1000">
                <a:latin typeface="Georgia" pitchFamily="18" charset="0"/>
              </a:defRPr>
            </a:lvl1pPr>
          </a:lstStyle>
          <a:p>
            <a:pPr>
              <a:defRPr/>
            </a:pPr>
            <a:fld id="{1DEAAAA3-F7D2-420C-8044-4D8DB93005E2}" type="slidenum">
              <a:rPr lang="en-US" b="1" smtClean="0"/>
              <a:pPr>
                <a:defRPr/>
              </a:pPr>
              <a:t>‹#›</a:t>
            </a:fld>
            <a:r>
              <a:rPr lang="en-US" b="1" dirty="0" smtClean="0"/>
              <a:t> of 7</a:t>
            </a:r>
            <a:endParaRPr lang="en-US" b="1" dirty="0"/>
          </a:p>
        </p:txBody>
      </p:sp>
      <p:pic>
        <p:nvPicPr>
          <p:cNvPr id="14343" name="Picture 2" descr="pittseal"/>
          <p:cNvPicPr>
            <a:picLocks noChangeAspect="1" noChangeArrowheads="1"/>
          </p:cNvPicPr>
          <p:nvPr/>
        </p:nvPicPr>
        <p:blipFill>
          <a:blip r:embed="rId2" cstate="print">
            <a:grayscl/>
          </a:blip>
          <a:srcRect/>
          <a:stretch>
            <a:fillRect/>
          </a:stretch>
        </p:blipFill>
        <p:spPr bwMode="auto">
          <a:xfrm>
            <a:off x="162602" y="96259"/>
            <a:ext cx="487804" cy="433164"/>
          </a:xfrm>
          <a:prstGeom prst="rect">
            <a:avLst/>
          </a:prstGeom>
          <a:noFill/>
          <a:ln w="9525">
            <a:noFill/>
            <a:miter lim="800000"/>
            <a:headEnd/>
            <a:tailEnd/>
          </a:ln>
        </p:spPr>
      </p:pic>
      <p:sp>
        <p:nvSpPr>
          <p:cNvPr id="9" name="TextBox 8"/>
          <p:cNvSpPr txBox="1"/>
          <p:nvPr/>
        </p:nvSpPr>
        <p:spPr>
          <a:xfrm>
            <a:off x="3487079" y="32087"/>
            <a:ext cx="1844964" cy="636912"/>
          </a:xfrm>
          <a:prstGeom prst="rect">
            <a:avLst/>
          </a:prstGeom>
          <a:noFill/>
        </p:spPr>
        <p:txBody>
          <a:bodyPr lIns="92930" tIns="46465" rIns="92930" bIns="46465">
            <a:spAutoFit/>
          </a:bodyPr>
          <a:lstStyle/>
          <a:p>
            <a:pPr>
              <a:defRPr/>
            </a:pPr>
            <a:r>
              <a:rPr lang="en-US" sz="1100" dirty="0">
                <a:latin typeface="Georgia" pitchFamily="18" charset="0"/>
              </a:rPr>
              <a:t>SCHOOL OF</a:t>
            </a:r>
          </a:p>
          <a:p>
            <a:pPr>
              <a:defRPr/>
            </a:pPr>
            <a:r>
              <a:rPr lang="en-US" dirty="0">
                <a:latin typeface="Georgia" pitchFamily="18" charset="0"/>
              </a:rPr>
              <a:t>Social Work</a:t>
            </a:r>
          </a:p>
        </p:txBody>
      </p:sp>
      <p:sp>
        <p:nvSpPr>
          <p:cNvPr id="10" name="TextBox 9"/>
          <p:cNvSpPr txBox="1"/>
          <p:nvPr/>
        </p:nvSpPr>
        <p:spPr>
          <a:xfrm>
            <a:off x="5332042" y="0"/>
            <a:ext cx="1622796" cy="643085"/>
          </a:xfrm>
          <a:prstGeom prst="rect">
            <a:avLst/>
          </a:prstGeom>
          <a:noFill/>
        </p:spPr>
        <p:txBody>
          <a:bodyPr lIns="92930" tIns="46465" rIns="92930" bIns="46465">
            <a:spAutoFit/>
          </a:bodyPr>
          <a:lstStyle/>
          <a:p>
            <a:pPr>
              <a:defRPr/>
            </a:pPr>
            <a:r>
              <a:rPr lang="en-US" sz="1200" i="1" dirty="0">
                <a:latin typeface="Georgia" pitchFamily="18" charset="0"/>
              </a:rPr>
              <a:t>Empower People</a:t>
            </a:r>
          </a:p>
          <a:p>
            <a:pPr>
              <a:defRPr/>
            </a:pPr>
            <a:r>
              <a:rPr lang="en-US" sz="1200" i="1" dirty="0">
                <a:latin typeface="Georgia" pitchFamily="18" charset="0"/>
              </a:rPr>
              <a:t>Lead Organizations</a:t>
            </a:r>
          </a:p>
          <a:p>
            <a:pPr>
              <a:defRPr/>
            </a:pPr>
            <a:r>
              <a:rPr lang="en-US" sz="1200" i="1" dirty="0">
                <a:latin typeface="Georgia" pitchFamily="18" charset="0"/>
              </a:rPr>
              <a:t>Grow Communities</a:t>
            </a:r>
          </a:p>
        </p:txBody>
      </p:sp>
      <p:cxnSp>
        <p:nvCxnSpPr>
          <p:cNvPr id="15" name="Straight Connector 14"/>
          <p:cNvCxnSpPr/>
          <p:nvPr/>
        </p:nvCxnSpPr>
        <p:spPr>
          <a:xfrm rot="5400000">
            <a:off x="5080143" y="303215"/>
            <a:ext cx="49092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45221" y="628891"/>
            <a:ext cx="3496738" cy="307013"/>
          </a:xfrm>
          <a:prstGeom prst="rect">
            <a:avLst/>
          </a:prstGeom>
          <a:noFill/>
          <a:ln w="6350">
            <a:solidFill>
              <a:schemeClr val="tx1"/>
            </a:solidFill>
          </a:ln>
        </p:spPr>
        <p:txBody>
          <a:bodyPr lIns="92930" tIns="46465" rIns="92930" bIns="46465">
            <a:spAutoFit/>
          </a:bodyPr>
          <a:lstStyle/>
          <a:p>
            <a:pPr>
              <a:defRPr/>
            </a:pPr>
            <a:r>
              <a:rPr lang="en-US" sz="1200" dirty="0">
                <a:latin typeface="Georgia" pitchFamily="18" charset="0"/>
              </a:rPr>
              <a:t>The Pennsylvania Child Welfare Resource Center</a:t>
            </a:r>
            <a:endParaRPr lang="en-US" sz="200" dirty="0">
              <a:latin typeface="Georgia" pitchFamily="18" charset="0"/>
            </a:endParaRPr>
          </a:p>
          <a:p>
            <a:pPr>
              <a:defRPr/>
            </a:pPr>
            <a:endParaRPr lang="en-US" sz="200" dirty="0">
              <a:latin typeface="Georgia" pitchFamily="18" charset="0"/>
            </a:endParaRPr>
          </a:p>
        </p:txBody>
      </p:sp>
      <p:cxnSp>
        <p:nvCxnSpPr>
          <p:cNvPr id="20" name="Straight Connector 19"/>
          <p:cNvCxnSpPr/>
          <p:nvPr/>
        </p:nvCxnSpPr>
        <p:spPr>
          <a:xfrm>
            <a:off x="3519278" y="879163"/>
            <a:ext cx="327778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90586" y="8727459"/>
            <a:ext cx="4364253" cy="217726"/>
          </a:xfrm>
          <a:prstGeom prst="rect">
            <a:avLst/>
          </a:prstGeom>
          <a:noFill/>
        </p:spPr>
        <p:txBody>
          <a:bodyPr wrap="square" lIns="92930" tIns="46465" rIns="92930" bIns="46465" rtlCol="0">
            <a:spAutoFit/>
          </a:bodyPr>
          <a:lstStyle/>
          <a:p>
            <a:pPr algn="r"/>
            <a:r>
              <a:rPr lang="en-US" sz="800" dirty="0">
                <a:latin typeface="Georgia" pitchFamily="18" charset="0"/>
              </a:rPr>
              <a:t>202: Planning With Youth In Transition: Tips, Tools and Techniques</a:t>
            </a:r>
          </a:p>
        </p:txBody>
      </p:sp>
      <p:sp>
        <p:nvSpPr>
          <p:cNvPr id="14" name="Footer Placeholder 3"/>
          <p:cNvSpPr txBox="1">
            <a:spLocks/>
          </p:cNvSpPr>
          <p:nvPr/>
        </p:nvSpPr>
        <p:spPr>
          <a:xfrm>
            <a:off x="4675198" y="8974518"/>
            <a:ext cx="1468243" cy="249358"/>
          </a:xfrm>
          <a:prstGeom prst="rect">
            <a:avLst/>
          </a:prstGeom>
        </p:spPr>
        <p:txBody>
          <a:bodyPr vert="horz" lIns="92930" tIns="46465" rIns="92930" bIns="46465" rtlCol="0" anchor="ctr"/>
          <a:lstStyle>
            <a:defPPr>
              <a:defRPr lang="en-US"/>
            </a:defPPr>
            <a:lvl1pPr algn="ctr" rtl="0" eaLnBrk="0" fontAlgn="base" hangingPunct="0">
              <a:spcBef>
                <a:spcPct val="0"/>
              </a:spcBef>
              <a:spcAft>
                <a:spcPct val="0"/>
              </a:spcAft>
              <a:defRPr sz="1200" kern="1200">
                <a:solidFill>
                  <a:schemeClr val="tx1"/>
                </a:solidFill>
                <a:latin typeface="Georgia" pitchFamily="18"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pPr algn="l">
              <a:defRPr/>
            </a:pPr>
            <a:endParaRPr lang="en-US" sz="1000" b="1" dirty="0"/>
          </a:p>
        </p:txBody>
      </p:sp>
    </p:spTree>
    <p:extLst>
      <p:ext uri="{BB962C8B-B14F-4D97-AF65-F5344CB8AC3E}">
        <p14:creationId xmlns:p14="http://schemas.microsoft.com/office/powerpoint/2010/main" val="13673477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1" name="Rectangle 4"/>
          <p:cNvSpPr>
            <a:spLocks noGrp="1" noRot="1" noChangeAspect="1" noChangeArrowheads="1" noTextEdit="1"/>
          </p:cNvSpPr>
          <p:nvPr>
            <p:ph type="sldImg" idx="2"/>
          </p:nvPr>
        </p:nvSpPr>
        <p:spPr bwMode="auto">
          <a:xfrm>
            <a:off x="1166813" y="985838"/>
            <a:ext cx="4621212" cy="3465512"/>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27313" y="4565872"/>
            <a:ext cx="5100215" cy="4158377"/>
          </a:xfrm>
          <a:prstGeom prst="rect">
            <a:avLst/>
          </a:prstGeom>
          <a:noFill/>
          <a:ln w="9525">
            <a:noFill/>
            <a:miter lim="800000"/>
            <a:headEnd/>
            <a:tailEnd/>
          </a:ln>
        </p:spPr>
        <p:txBody>
          <a:bodyPr vert="horz" wrap="square" lIns="92930" tIns="46465" rIns="92930" bIns="46465"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318" name="Rectangle 6"/>
          <p:cNvSpPr>
            <a:spLocks noGrp="1" noChangeArrowheads="1"/>
          </p:cNvSpPr>
          <p:nvPr>
            <p:ph type="ftr" sz="quarter" idx="4"/>
          </p:nvPr>
        </p:nvSpPr>
        <p:spPr bwMode="auto">
          <a:xfrm>
            <a:off x="1" y="8778796"/>
            <a:ext cx="2502270" cy="221396"/>
          </a:xfrm>
          <a:prstGeom prst="rect">
            <a:avLst/>
          </a:prstGeom>
          <a:noFill/>
          <a:ln w="9525">
            <a:noFill/>
            <a:miter lim="800000"/>
            <a:headEnd/>
            <a:tailEnd/>
          </a:ln>
        </p:spPr>
        <p:txBody>
          <a:bodyPr vert="horz" wrap="square" lIns="92930" tIns="46465" rIns="92930" bIns="46465" numCol="1" anchor="ctr" anchorCtr="0" compatLnSpc="1">
            <a:prstTxWarp prst="textNoShape">
              <a:avLst/>
            </a:prstTxWarp>
          </a:bodyPr>
          <a:lstStyle>
            <a:lvl1pPr algn="ctr">
              <a:defRPr sz="800">
                <a:latin typeface="Georgia" pitchFamily="18" charset="0"/>
              </a:defRPr>
            </a:lvl1pPr>
          </a:lstStyle>
          <a:p>
            <a:pPr algn="l">
              <a:defRPr/>
            </a:pPr>
            <a:r>
              <a:rPr lang="en-US" dirty="0" smtClean="0"/>
              <a:t>The Pennsylvania Child Welfare Resource Center</a:t>
            </a:r>
            <a:endParaRPr lang="en-US" dirty="0"/>
          </a:p>
        </p:txBody>
      </p:sp>
      <p:sp>
        <p:nvSpPr>
          <p:cNvPr id="13319" name="Rectangle 7"/>
          <p:cNvSpPr>
            <a:spLocks noGrp="1" noChangeArrowheads="1"/>
          </p:cNvSpPr>
          <p:nvPr>
            <p:ph type="sldNum" sz="quarter" idx="5"/>
          </p:nvPr>
        </p:nvSpPr>
        <p:spPr bwMode="auto">
          <a:xfrm>
            <a:off x="6241646" y="9020819"/>
            <a:ext cx="713192" cy="190684"/>
          </a:xfrm>
          <a:prstGeom prst="rect">
            <a:avLst/>
          </a:prstGeom>
          <a:noFill/>
          <a:ln w="9525">
            <a:noFill/>
            <a:miter lim="800000"/>
            <a:headEnd/>
            <a:tailEnd/>
          </a:ln>
        </p:spPr>
        <p:txBody>
          <a:bodyPr vert="horz" wrap="square" lIns="92930" tIns="46465" rIns="92930" bIns="46465" numCol="1" anchor="ctr" anchorCtr="0" compatLnSpc="1">
            <a:prstTxWarp prst="textNoShape">
              <a:avLst/>
            </a:prstTxWarp>
          </a:bodyPr>
          <a:lstStyle>
            <a:lvl1pPr algn="r">
              <a:defRPr sz="1000" b="1">
                <a:latin typeface="Georgia" pitchFamily="18" charset="0"/>
              </a:defRPr>
            </a:lvl1pPr>
          </a:lstStyle>
          <a:p>
            <a:pPr>
              <a:defRPr/>
            </a:pPr>
            <a:fld id="{A5C0BF7D-DA9C-4BF7-8FB9-4639E92C447C}" type="slidenum">
              <a:rPr lang="en-US" smtClean="0"/>
              <a:pPr>
                <a:defRPr/>
              </a:pPr>
              <a:t>‹#›</a:t>
            </a:fld>
            <a:endParaRPr lang="en-US" dirty="0"/>
          </a:p>
        </p:txBody>
      </p:sp>
      <p:pic>
        <p:nvPicPr>
          <p:cNvPr id="12296" name="Picture 2" descr="pittseal"/>
          <p:cNvPicPr>
            <a:picLocks noChangeAspect="1" noChangeArrowheads="1"/>
          </p:cNvPicPr>
          <p:nvPr/>
        </p:nvPicPr>
        <p:blipFill>
          <a:blip r:embed="rId2">
            <a:grayscl/>
          </a:blip>
          <a:srcRect/>
          <a:stretch>
            <a:fillRect/>
          </a:stretch>
        </p:blipFill>
        <p:spPr bwMode="auto">
          <a:xfrm>
            <a:off x="162602" y="96259"/>
            <a:ext cx="487804" cy="433164"/>
          </a:xfrm>
          <a:prstGeom prst="rect">
            <a:avLst/>
          </a:prstGeom>
          <a:noFill/>
          <a:ln w="9525">
            <a:noFill/>
            <a:miter lim="800000"/>
            <a:headEnd/>
            <a:tailEnd/>
          </a:ln>
        </p:spPr>
      </p:pic>
      <p:sp>
        <p:nvSpPr>
          <p:cNvPr id="10" name="Rectangle 9"/>
          <p:cNvSpPr/>
          <p:nvPr/>
        </p:nvSpPr>
        <p:spPr>
          <a:xfrm>
            <a:off x="3445221" y="1"/>
            <a:ext cx="3496738" cy="61605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2930" tIns="46465" rIns="92930" bIns="46465" anchor="ctr"/>
          <a:lstStyle/>
          <a:p>
            <a:pPr algn="ctr">
              <a:defRPr/>
            </a:pPr>
            <a:endParaRPr lang="en-US"/>
          </a:p>
        </p:txBody>
      </p:sp>
      <p:sp>
        <p:nvSpPr>
          <p:cNvPr id="11" name="TextBox 10"/>
          <p:cNvSpPr txBox="1"/>
          <p:nvPr/>
        </p:nvSpPr>
        <p:spPr>
          <a:xfrm>
            <a:off x="5332042" y="0"/>
            <a:ext cx="1622796" cy="643085"/>
          </a:xfrm>
          <a:prstGeom prst="rect">
            <a:avLst/>
          </a:prstGeom>
          <a:noFill/>
        </p:spPr>
        <p:txBody>
          <a:bodyPr lIns="92930" tIns="46465" rIns="92930" bIns="46465">
            <a:spAutoFit/>
          </a:bodyPr>
          <a:lstStyle/>
          <a:p>
            <a:pPr>
              <a:defRPr/>
            </a:pPr>
            <a:r>
              <a:rPr lang="en-US" sz="1200" i="1" dirty="0">
                <a:latin typeface="Georgia" pitchFamily="18" charset="0"/>
              </a:rPr>
              <a:t>Empower People</a:t>
            </a:r>
          </a:p>
          <a:p>
            <a:pPr>
              <a:defRPr/>
            </a:pPr>
            <a:r>
              <a:rPr lang="en-US" sz="1200" i="1" dirty="0">
                <a:latin typeface="Georgia" pitchFamily="18" charset="0"/>
              </a:rPr>
              <a:t>Lead Organizations</a:t>
            </a:r>
          </a:p>
          <a:p>
            <a:pPr>
              <a:defRPr/>
            </a:pPr>
            <a:r>
              <a:rPr lang="en-US" sz="1200" i="1" dirty="0">
                <a:latin typeface="Georgia" pitchFamily="18" charset="0"/>
              </a:rPr>
              <a:t>Grow Communities</a:t>
            </a:r>
          </a:p>
        </p:txBody>
      </p:sp>
      <p:cxnSp>
        <p:nvCxnSpPr>
          <p:cNvPr id="12" name="Straight Connector 11"/>
          <p:cNvCxnSpPr/>
          <p:nvPr/>
        </p:nvCxnSpPr>
        <p:spPr>
          <a:xfrm rot="5400000">
            <a:off x="5080143" y="303215"/>
            <a:ext cx="49092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445221" y="628891"/>
            <a:ext cx="3496738" cy="307013"/>
          </a:xfrm>
          <a:prstGeom prst="rect">
            <a:avLst/>
          </a:prstGeom>
          <a:noFill/>
          <a:ln w="6350">
            <a:solidFill>
              <a:schemeClr val="tx1"/>
            </a:solidFill>
          </a:ln>
        </p:spPr>
        <p:txBody>
          <a:bodyPr lIns="92930" tIns="46465" rIns="92930" bIns="46465">
            <a:spAutoFit/>
          </a:bodyPr>
          <a:lstStyle/>
          <a:p>
            <a:pPr algn="l">
              <a:defRPr/>
            </a:pPr>
            <a:r>
              <a:rPr lang="en-US" sz="1200" dirty="0">
                <a:latin typeface="Georgia" pitchFamily="18" charset="0"/>
              </a:rPr>
              <a:t>The </a:t>
            </a:r>
            <a:r>
              <a:rPr lang="en-US" sz="1200" dirty="0" smtClean="0">
                <a:latin typeface="Georgia" pitchFamily="18" charset="0"/>
              </a:rPr>
              <a:t>Pennsylvania </a:t>
            </a:r>
            <a:r>
              <a:rPr lang="en-US" sz="1200" dirty="0">
                <a:latin typeface="Georgia" pitchFamily="18" charset="0"/>
              </a:rPr>
              <a:t>Child Welfare </a:t>
            </a:r>
            <a:r>
              <a:rPr lang="en-US" sz="1200" dirty="0" smtClean="0">
                <a:latin typeface="Georgia" pitchFamily="18" charset="0"/>
              </a:rPr>
              <a:t>Resource</a:t>
            </a:r>
            <a:r>
              <a:rPr lang="en-US" sz="1200" baseline="0" dirty="0" smtClean="0">
                <a:latin typeface="Georgia" pitchFamily="18" charset="0"/>
              </a:rPr>
              <a:t> Center</a:t>
            </a:r>
            <a:endParaRPr lang="en-US" sz="200" dirty="0">
              <a:latin typeface="Georgia" pitchFamily="18" charset="0"/>
            </a:endParaRPr>
          </a:p>
          <a:p>
            <a:pPr>
              <a:defRPr/>
            </a:pPr>
            <a:endParaRPr lang="en-US" sz="200" dirty="0">
              <a:latin typeface="Georgia" pitchFamily="18" charset="0"/>
            </a:endParaRPr>
          </a:p>
        </p:txBody>
      </p:sp>
      <p:cxnSp>
        <p:nvCxnSpPr>
          <p:cNvPr id="14" name="Straight Connector 13"/>
          <p:cNvCxnSpPr/>
          <p:nvPr/>
        </p:nvCxnSpPr>
        <p:spPr>
          <a:xfrm>
            <a:off x="3519278" y="879163"/>
            <a:ext cx="327778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87079" y="32087"/>
            <a:ext cx="1844964" cy="636912"/>
          </a:xfrm>
          <a:prstGeom prst="rect">
            <a:avLst/>
          </a:prstGeom>
          <a:noFill/>
        </p:spPr>
        <p:txBody>
          <a:bodyPr lIns="92930" tIns="46465" rIns="92930" bIns="46465">
            <a:spAutoFit/>
          </a:bodyPr>
          <a:lstStyle/>
          <a:p>
            <a:pPr>
              <a:defRPr/>
            </a:pPr>
            <a:r>
              <a:rPr lang="en-US" sz="1100" dirty="0">
                <a:latin typeface="Georgia" pitchFamily="18" charset="0"/>
              </a:rPr>
              <a:t>SCHOOL OF</a:t>
            </a:r>
          </a:p>
          <a:p>
            <a:pPr>
              <a:defRPr/>
            </a:pPr>
            <a:r>
              <a:rPr lang="en-US" dirty="0">
                <a:latin typeface="Georgia" pitchFamily="18" charset="0"/>
              </a:rPr>
              <a:t>Social Work</a:t>
            </a:r>
          </a:p>
        </p:txBody>
      </p:sp>
      <p:sp>
        <p:nvSpPr>
          <p:cNvPr id="16" name="Rectangle 15"/>
          <p:cNvSpPr/>
          <p:nvPr/>
        </p:nvSpPr>
        <p:spPr>
          <a:xfrm>
            <a:off x="1" y="1"/>
            <a:ext cx="3444301" cy="61605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2930" tIns="46465" rIns="92930" bIns="46465" anchor="ctr"/>
          <a:lstStyle/>
          <a:p>
            <a:pPr algn="ctr">
              <a:defRPr/>
            </a:pPr>
            <a:endParaRPr lang="en-US"/>
          </a:p>
        </p:txBody>
      </p:sp>
      <p:sp>
        <p:nvSpPr>
          <p:cNvPr id="17" name="TextBox 16"/>
          <p:cNvSpPr txBox="1"/>
          <p:nvPr/>
        </p:nvSpPr>
        <p:spPr>
          <a:xfrm>
            <a:off x="1" y="15"/>
            <a:ext cx="3444301" cy="632447"/>
          </a:xfrm>
          <a:prstGeom prst="rect">
            <a:avLst/>
          </a:prstGeom>
          <a:noFill/>
          <a:ln w="15875">
            <a:noFill/>
          </a:ln>
        </p:spPr>
        <p:txBody>
          <a:bodyPr wrap="square" lIns="92930" tIns="46465" rIns="92930" bIns="46465" rtlCol="0">
            <a:spAutoFit/>
          </a:bodyPr>
          <a:lstStyle/>
          <a:p>
            <a:endParaRPr lang="en-US" sz="1000" dirty="0" smtClean="0">
              <a:latin typeface="Georgia" pitchFamily="18" charset="0"/>
            </a:endParaRPr>
          </a:p>
          <a:p>
            <a:pPr algn="l">
              <a:tabLst>
                <a:tab pos="634057" algn="l"/>
              </a:tabLst>
            </a:pPr>
            <a:r>
              <a:rPr lang="en-US" sz="1600" dirty="0" smtClean="0">
                <a:latin typeface="Georgia" pitchFamily="18" charset="0"/>
              </a:rPr>
              <a:t>	University of Pittsburgh</a:t>
            </a:r>
            <a:endParaRPr lang="en-US" sz="900" dirty="0" smtClean="0">
              <a:latin typeface="Georgia" pitchFamily="18" charset="0"/>
            </a:endParaRPr>
          </a:p>
          <a:p>
            <a:pPr algn="l">
              <a:tabLst>
                <a:tab pos="634057" algn="l"/>
              </a:tabLst>
            </a:pPr>
            <a:endParaRPr lang="en-US" sz="900" dirty="0">
              <a:latin typeface="Georgia" pitchFamily="18" charset="0"/>
            </a:endParaRPr>
          </a:p>
        </p:txBody>
      </p:sp>
      <p:sp>
        <p:nvSpPr>
          <p:cNvPr id="18" name="TextBox 17"/>
          <p:cNvSpPr txBox="1"/>
          <p:nvPr/>
        </p:nvSpPr>
        <p:spPr>
          <a:xfrm>
            <a:off x="2575866" y="8782050"/>
            <a:ext cx="4378972" cy="217726"/>
          </a:xfrm>
          <a:prstGeom prst="rect">
            <a:avLst/>
          </a:prstGeom>
          <a:noFill/>
        </p:spPr>
        <p:txBody>
          <a:bodyPr wrap="square" lIns="92930" tIns="46465" rIns="92930" bIns="46465" rtlCol="0" anchor="ctr">
            <a:spAutoFit/>
          </a:bodyPr>
          <a:lstStyle/>
          <a:p>
            <a:pPr algn="r"/>
            <a:r>
              <a:rPr lang="en-US" sz="800" dirty="0" smtClean="0">
                <a:latin typeface="Georgia" pitchFamily="18" charset="0"/>
              </a:rPr>
              <a:t>Update Title in Notes Master</a:t>
            </a:r>
            <a:endParaRPr lang="en-US" sz="800" dirty="0">
              <a:latin typeface="Georgia" pitchFamily="18" charset="0"/>
            </a:endParaRPr>
          </a:p>
        </p:txBody>
      </p:sp>
    </p:spTree>
    <p:extLst>
      <p:ext uri="{BB962C8B-B14F-4D97-AF65-F5344CB8AC3E}">
        <p14:creationId xmlns:p14="http://schemas.microsoft.com/office/powerpoint/2010/main" val="425775213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400" kern="1200">
        <a:solidFill>
          <a:schemeClr val="tx1"/>
        </a:solidFill>
        <a:latin typeface="Georgia" pitchFamily="18" charset="0"/>
        <a:ea typeface="ＭＳ Ｐゴシック" pitchFamily="16" charset="-128"/>
        <a:cs typeface="+mn-cs"/>
      </a:defRPr>
    </a:lvl1pPr>
    <a:lvl2pPr marL="457200" algn="l" rtl="0" eaLnBrk="0" fontAlgn="base" hangingPunct="0">
      <a:spcBef>
        <a:spcPct val="30000"/>
      </a:spcBef>
      <a:spcAft>
        <a:spcPct val="0"/>
      </a:spcAft>
      <a:defRPr sz="1300" kern="1200">
        <a:solidFill>
          <a:schemeClr val="tx1"/>
        </a:solidFill>
        <a:latin typeface="Georgia" pitchFamily="18"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Georgia" pitchFamily="18" charset="0"/>
        <a:ea typeface="ＭＳ Ｐゴシック" pitchFamily="16" charset="-128"/>
        <a:cs typeface="+mn-cs"/>
      </a:defRPr>
    </a:lvl3pPr>
    <a:lvl4pPr marL="1371600" algn="l" rtl="0" eaLnBrk="0" fontAlgn="base" hangingPunct="0">
      <a:spcBef>
        <a:spcPct val="30000"/>
      </a:spcBef>
      <a:spcAft>
        <a:spcPct val="0"/>
      </a:spcAft>
      <a:defRPr sz="1100" kern="1200">
        <a:solidFill>
          <a:schemeClr val="tx1"/>
        </a:solidFill>
        <a:latin typeface="Georgia" pitchFamily="18" charset="0"/>
        <a:ea typeface="ＭＳ Ｐゴシック" pitchFamily="16" charset="-128"/>
        <a:cs typeface="+mn-cs"/>
      </a:defRPr>
    </a:lvl4pPr>
    <a:lvl5pPr marL="1828800" algn="l" rtl="0" eaLnBrk="0" fontAlgn="base" hangingPunct="0">
      <a:spcBef>
        <a:spcPct val="30000"/>
      </a:spcBef>
      <a:spcAft>
        <a:spcPct val="0"/>
      </a:spcAft>
      <a:defRPr sz="1000" kern="1200">
        <a:solidFill>
          <a:schemeClr val="tx1"/>
        </a:solidFill>
        <a:latin typeface="Georgia" pitchFamily="18"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7B166BA7-0684-400B-BDBC-D100F67EB7F2}" type="slidenum">
              <a:rPr lang="en-US" smtClean="0">
                <a:latin typeface="Georgia" pitchFamily="16" charset="0"/>
              </a:rPr>
              <a:pPr/>
              <a:t>1</a:t>
            </a:fld>
            <a:endParaRPr lang="en-US" dirty="0" smtClean="0">
              <a:latin typeface="Georgia" pitchFamily="16"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smtClean="0">
              <a:latin typeface="Georgia" pitchFamily="16" charset="0"/>
            </a:endParaRPr>
          </a:p>
        </p:txBody>
      </p:sp>
      <p:sp>
        <p:nvSpPr>
          <p:cNvPr id="6" name="Footer Placeholder 5"/>
          <p:cNvSpPr>
            <a:spLocks noGrp="1"/>
          </p:cNvSpPr>
          <p:nvPr>
            <p:ph type="ftr" sz="quarter" idx="10"/>
          </p:nvPr>
        </p:nvSpPr>
        <p:spPr/>
        <p:txBody>
          <a:bodyPr/>
          <a:lstStyle/>
          <a:p>
            <a:pPr algn="l">
              <a:defRPr/>
            </a:pPr>
            <a:r>
              <a:rPr lang="en-US" dirty="0" smtClean="0"/>
              <a:t>The Pennsylvania Child Welfare Training Program</a:t>
            </a:r>
            <a:endParaRPr lang="en-US" dirty="0"/>
          </a:p>
        </p:txBody>
      </p:sp>
    </p:spTree>
    <p:extLst>
      <p:ext uri="{BB962C8B-B14F-4D97-AF65-F5344CB8AC3E}">
        <p14:creationId xmlns:p14="http://schemas.microsoft.com/office/powerpoint/2010/main" val="3267088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Rules provide detailed standards for meeting the transition planning requirements of Fostering Connections.</a:t>
            </a:r>
          </a:p>
          <a:p>
            <a:r>
              <a:rPr lang="en-US" dirty="0" smtClean="0"/>
              <a:t>Rules make clear that good IL planning is necessary to achieve an acceptable transition plan. </a:t>
            </a:r>
          </a:p>
          <a:p>
            <a:endParaRPr lang="en-US" dirty="0"/>
          </a:p>
        </p:txBody>
      </p:sp>
      <p:sp>
        <p:nvSpPr>
          <p:cNvPr id="4" name="Slide Number Placeholder 3"/>
          <p:cNvSpPr>
            <a:spLocks noGrp="1"/>
          </p:cNvSpPr>
          <p:nvPr>
            <p:ph type="sldNum" sz="quarter" idx="10"/>
          </p:nvPr>
        </p:nvSpPr>
        <p:spPr/>
        <p:txBody>
          <a:bodyPr/>
          <a:lstStyle/>
          <a:p>
            <a:fld id="{D359EDE0-824F-4EC0-906F-4E474D0F1C38}" type="slidenum">
              <a:rPr lang="en-US" smtClean="0"/>
              <a:pPr/>
              <a:t>5</a:t>
            </a:fld>
            <a:endParaRPr lang="en-US"/>
          </a:p>
        </p:txBody>
      </p:sp>
    </p:spTree>
    <p:extLst>
      <p:ext uri="{BB962C8B-B14F-4D97-AF65-F5344CB8AC3E}">
        <p14:creationId xmlns:p14="http://schemas.microsoft.com/office/powerpoint/2010/main" val="4172005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REVIEW REQUIREMENTS OF RULE; INCLUDE AS HANDOUT.</a:t>
            </a:r>
          </a:p>
          <a:p>
            <a:pPr>
              <a:defRPr/>
            </a:pPr>
            <a:r>
              <a:rPr lang="en-US" dirty="0" smtClean="0"/>
              <a:t>the specific IL services currently being provided;</a:t>
            </a:r>
          </a:p>
          <a:p>
            <a:pPr>
              <a:defRPr/>
            </a:pPr>
            <a:r>
              <a:rPr lang="en-US" dirty="0" smtClean="0"/>
              <a:t>areas of need identified in the IL assessment required by Chafee; </a:t>
            </a:r>
          </a:p>
          <a:p>
            <a:pPr>
              <a:defRPr/>
            </a:pPr>
            <a:r>
              <a:rPr lang="en-US" dirty="0" smtClean="0"/>
              <a:t>specific IL services to be received prior to next hearing; </a:t>
            </a:r>
          </a:p>
          <a:p>
            <a:pPr>
              <a:defRPr/>
            </a:pPr>
            <a:r>
              <a:rPr lang="en-US" dirty="0" smtClean="0"/>
              <a:t>whether the child is in the least restrictive, most family-like setting that will enable him to develop independent living skills;</a:t>
            </a:r>
          </a:p>
          <a:p>
            <a:r>
              <a:rPr lang="en-US" dirty="0" smtClean="0"/>
              <a:t>the efforts made to develop and maintain connections with supportive adults;</a:t>
            </a:r>
          </a:p>
          <a:p>
            <a:r>
              <a:rPr lang="en-US" dirty="0" smtClean="0"/>
              <a:t>whether the child is making adequate educational progress to graduate from high school;</a:t>
            </a:r>
          </a:p>
          <a:p>
            <a:r>
              <a:rPr lang="en-US" dirty="0" smtClean="0"/>
              <a:t>the job readiness services that have been provided to the child and the employment/career goals that have been established;</a:t>
            </a:r>
          </a:p>
          <a:p>
            <a:r>
              <a:rPr lang="en-US" dirty="0" smtClean="0"/>
              <a:t>whether the child has physical health or behavioral health needs that will require continued services into adulthood; and</a:t>
            </a:r>
          </a:p>
          <a:p>
            <a:r>
              <a:rPr lang="en-US" dirty="0" smtClean="0"/>
              <a:t>the steps being taken to ensure that the youth will have stable housing or living arrangements when discharged from care</a:t>
            </a:r>
          </a:p>
          <a:p>
            <a:endParaRPr lang="en-US" dirty="0"/>
          </a:p>
        </p:txBody>
      </p:sp>
      <p:sp>
        <p:nvSpPr>
          <p:cNvPr id="4" name="Slide Number Placeholder 3"/>
          <p:cNvSpPr>
            <a:spLocks noGrp="1"/>
          </p:cNvSpPr>
          <p:nvPr>
            <p:ph type="sldNum" sz="quarter" idx="10"/>
          </p:nvPr>
        </p:nvSpPr>
        <p:spPr/>
        <p:txBody>
          <a:bodyPr/>
          <a:lstStyle/>
          <a:p>
            <a:fld id="{D359EDE0-824F-4EC0-906F-4E474D0F1C38}" type="slidenum">
              <a:rPr lang="en-US" smtClean="0"/>
              <a:pPr/>
              <a:t>7</a:t>
            </a:fld>
            <a:endParaRPr lang="en-US"/>
          </a:p>
        </p:txBody>
      </p:sp>
    </p:spTree>
    <p:extLst>
      <p:ext uri="{BB962C8B-B14F-4D97-AF65-F5344CB8AC3E}">
        <p14:creationId xmlns:p14="http://schemas.microsoft.com/office/powerpoint/2010/main" val="1458600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REVIEW REQUIREMENTS OF RULE; INCLUDE AS HANDOUT.</a:t>
            </a:r>
          </a:p>
          <a:p>
            <a:pPr>
              <a:defRPr/>
            </a:pPr>
            <a:r>
              <a:rPr lang="en-US" dirty="0" smtClean="0"/>
              <a:t>the specific IL services currently being provided;</a:t>
            </a:r>
          </a:p>
          <a:p>
            <a:pPr>
              <a:defRPr/>
            </a:pPr>
            <a:r>
              <a:rPr lang="en-US" dirty="0" smtClean="0"/>
              <a:t>areas of need identified in the IL assessment required by Chafee; </a:t>
            </a:r>
          </a:p>
          <a:p>
            <a:pPr>
              <a:defRPr/>
            </a:pPr>
            <a:r>
              <a:rPr lang="en-US" dirty="0" smtClean="0"/>
              <a:t>specific IL services to be received prior to next hearing; </a:t>
            </a:r>
          </a:p>
          <a:p>
            <a:pPr>
              <a:defRPr/>
            </a:pPr>
            <a:r>
              <a:rPr lang="en-US" dirty="0" smtClean="0"/>
              <a:t>whether the child is in the least restrictive, most family-like setting that will enable him to develop independent living skills;</a:t>
            </a:r>
          </a:p>
          <a:p>
            <a:r>
              <a:rPr lang="en-US" dirty="0" smtClean="0"/>
              <a:t>the efforts made to develop and maintain connections with supportive adults;</a:t>
            </a:r>
          </a:p>
          <a:p>
            <a:r>
              <a:rPr lang="en-US" dirty="0" smtClean="0"/>
              <a:t>whether the child is making adequate educational progress to graduate from high school;</a:t>
            </a:r>
          </a:p>
          <a:p>
            <a:r>
              <a:rPr lang="en-US" dirty="0" smtClean="0"/>
              <a:t>the job readiness services that have been provided to the child and the employment/career goals that have been established;</a:t>
            </a:r>
          </a:p>
          <a:p>
            <a:r>
              <a:rPr lang="en-US" dirty="0" smtClean="0"/>
              <a:t>whether the child has physical health or behavioral health needs that will require continued services into adulthood; and</a:t>
            </a:r>
          </a:p>
          <a:p>
            <a:r>
              <a:rPr lang="en-US" dirty="0" smtClean="0"/>
              <a:t>the steps being taken to ensure that the youth will have stable housing or living arrangements when discharged from care</a:t>
            </a:r>
          </a:p>
          <a:p>
            <a:endParaRPr lang="en-US" dirty="0"/>
          </a:p>
        </p:txBody>
      </p:sp>
      <p:sp>
        <p:nvSpPr>
          <p:cNvPr id="4" name="Slide Number Placeholder 3"/>
          <p:cNvSpPr>
            <a:spLocks noGrp="1"/>
          </p:cNvSpPr>
          <p:nvPr>
            <p:ph type="sldNum" sz="quarter" idx="10"/>
          </p:nvPr>
        </p:nvSpPr>
        <p:spPr/>
        <p:txBody>
          <a:bodyPr/>
          <a:lstStyle/>
          <a:p>
            <a:fld id="{D359EDE0-824F-4EC0-906F-4E474D0F1C38}" type="slidenum">
              <a:rPr lang="en-US" smtClean="0"/>
              <a:pPr/>
              <a:t>8</a:t>
            </a:fld>
            <a:endParaRPr lang="en-US"/>
          </a:p>
        </p:txBody>
      </p:sp>
    </p:spTree>
    <p:extLst>
      <p:ext uri="{BB962C8B-B14F-4D97-AF65-F5344CB8AC3E}">
        <p14:creationId xmlns:p14="http://schemas.microsoft.com/office/powerpoint/2010/main" val="90058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these all distinct activities</a:t>
            </a:r>
            <a:endParaRPr lang="en-US" dirty="0"/>
          </a:p>
        </p:txBody>
      </p:sp>
      <p:sp>
        <p:nvSpPr>
          <p:cNvPr id="4" name="Slide Number Placeholder 3"/>
          <p:cNvSpPr>
            <a:spLocks noGrp="1"/>
          </p:cNvSpPr>
          <p:nvPr>
            <p:ph type="sldNum" sz="quarter" idx="10"/>
          </p:nvPr>
        </p:nvSpPr>
        <p:spPr/>
        <p:txBody>
          <a:bodyPr/>
          <a:lstStyle/>
          <a:p>
            <a:fld id="{D359EDE0-824F-4EC0-906F-4E474D0F1C38}" type="slidenum">
              <a:rPr lang="en-US" smtClean="0"/>
              <a:pPr/>
              <a:t>9</a:t>
            </a:fld>
            <a:endParaRPr lang="en-US"/>
          </a:p>
        </p:txBody>
      </p:sp>
    </p:spTree>
    <p:extLst>
      <p:ext uri="{BB962C8B-B14F-4D97-AF65-F5344CB8AC3E}">
        <p14:creationId xmlns:p14="http://schemas.microsoft.com/office/powerpoint/2010/main" val="1254852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mecha_large_bg.jpg"/>
          <p:cNvPicPr>
            <a:picLocks noChangeAspect="1"/>
          </p:cNvPicPr>
          <p:nvPr userDrawn="1"/>
        </p:nvPicPr>
        <p:blipFill>
          <a:blip r:embed="rId2" cstate="print"/>
          <a:stretch>
            <a:fillRect/>
          </a:stretch>
        </p:blipFill>
        <p:spPr>
          <a:xfrm>
            <a:off x="3166" y="0"/>
            <a:ext cx="9137668" cy="6858000"/>
          </a:xfrm>
          <a:prstGeom prst="rect">
            <a:avLst/>
          </a:prstGeom>
        </p:spPr>
      </p:pic>
      <p:sp>
        <p:nvSpPr>
          <p:cNvPr id="9" name="Text Placeholder 8"/>
          <p:cNvSpPr>
            <a:spLocks noGrp="1"/>
          </p:cNvSpPr>
          <p:nvPr>
            <p:ph type="body" sz="quarter" idx="10" hasCustomPrompt="1"/>
          </p:nvPr>
        </p:nvSpPr>
        <p:spPr>
          <a:xfrm>
            <a:off x="304800" y="1264022"/>
            <a:ext cx="8534400" cy="914400"/>
          </a:xfrm>
        </p:spPr>
        <p:txBody>
          <a:bodyPr/>
          <a:lstStyle>
            <a:lvl1pPr>
              <a:buNone/>
              <a:defRPr sz="3000" b="1">
                <a:solidFill>
                  <a:schemeClr val="bg1"/>
                </a:solidFill>
              </a:defRPr>
            </a:lvl1pPr>
          </a:lstStyle>
          <a:p>
            <a:pPr lvl="0"/>
            <a:r>
              <a:rPr lang="en-US" dirty="0" smtClean="0"/>
              <a:t>Click to Add Title of Presentation</a:t>
            </a:r>
            <a:endParaRPr lang="en-US" dirty="0"/>
          </a:p>
        </p:txBody>
      </p:sp>
      <p:sp>
        <p:nvSpPr>
          <p:cNvPr id="16" name="Text Placeholder 15"/>
          <p:cNvSpPr>
            <a:spLocks noGrp="1"/>
          </p:cNvSpPr>
          <p:nvPr>
            <p:ph type="body" sz="quarter" idx="11" hasCustomPrompt="1"/>
          </p:nvPr>
        </p:nvSpPr>
        <p:spPr>
          <a:xfrm>
            <a:off x="304800" y="2250140"/>
            <a:ext cx="8531352" cy="304800"/>
          </a:xfrm>
        </p:spPr>
        <p:txBody>
          <a:bodyPr/>
          <a:lstStyle>
            <a:lvl1pPr>
              <a:buNone/>
              <a:defRPr lang="en-US" sz="1800" i="1" kern="1200" dirty="0">
                <a:solidFill>
                  <a:srgbClr val="CDB97D"/>
                </a:solidFill>
                <a:latin typeface="Georgia" pitchFamily="16" charset="0"/>
                <a:ea typeface="Osaka" pitchFamily="16" charset="-128"/>
                <a:cs typeface="+mn-cs"/>
              </a:defRPr>
            </a:lvl1pPr>
          </a:lstStyle>
          <a:p>
            <a:pPr lvl="0"/>
            <a:r>
              <a:rPr lang="en-US" dirty="0" smtClean="0"/>
              <a:t>Click to Add Subtitle of Presentation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13F58E50-2BAF-4EEB-9A5B-318E6BB72840}" type="slidenum">
              <a:rPr lang="en-US"/>
              <a:pPr>
                <a:defRPr/>
              </a:pPr>
              <a:t>‹#›</a:t>
            </a:fld>
            <a:endParaRPr lang="en-US" sz="1400">
              <a:latin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84036"/>
            <a:ext cx="3008313" cy="654799"/>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766482"/>
            <a:ext cx="5111750" cy="5567083"/>
          </a:xfrm>
        </p:spPr>
        <p:txBody>
          <a:bodyPr/>
          <a:lstStyle>
            <a:lvl1pPr>
              <a:defRPr sz="2500"/>
            </a:lvl1pPr>
            <a:lvl2pPr>
              <a:defRPr sz="2300"/>
            </a:lvl2pPr>
            <a:lvl3pPr>
              <a:defRPr sz="2100"/>
            </a:lvl3pPr>
            <a:lvl4pPr>
              <a:defRPr sz="19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65729"/>
            <a:ext cx="3008313" cy="48678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pPr>
              <a:defRPr/>
            </a:pPr>
            <a:fld id="{A7561FEF-4ABB-46BC-8C42-BFA8DB212CCD}" type="slidenum">
              <a:rPr lang="en-US"/>
              <a:pPr>
                <a:defRPr/>
              </a:pPr>
              <a:t>‹#›</a:t>
            </a:fld>
            <a:endParaRPr lang="en-US" sz="1400">
              <a:latin typeface="Arial"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4094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6481"/>
            <a:ext cx="5486400" cy="39668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52870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pPr>
              <a:defRPr/>
            </a:pPr>
            <a:fld id="{2F38B783-B8DF-4F22-AFC6-12EA8147E691}" type="slidenum">
              <a:rPr lang="en-US"/>
              <a:pPr>
                <a:defRPr/>
              </a:pPr>
              <a:t>‹#›</a:t>
            </a:fld>
            <a:endParaRPr lang="en-US" sz="1400">
              <a:latin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59167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70645" y="1438834"/>
            <a:ext cx="8247888" cy="48812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1"/>
          </p:nvPr>
        </p:nvSpPr>
        <p:spPr/>
        <p:txBody>
          <a:bodyPr/>
          <a:lstStyle>
            <a:lvl1pPr>
              <a:defRPr sz="1200"/>
            </a:lvl1pPr>
          </a:lstStyle>
          <a:p>
            <a:pPr>
              <a:defRPr/>
            </a:pPr>
            <a:fld id="{29048EEC-5417-4F62-AF82-A172F4B85BCA}" type="slidenum">
              <a:rPr lang="en-US" smtClean="0"/>
              <a:t>‹#›</a:t>
            </a:fld>
            <a:endParaRPr lang="en-US" dirty="0">
              <a:latin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59167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70645" y="2094807"/>
            <a:ext cx="8247888" cy="42253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1"/>
          </p:nvPr>
        </p:nvSpPr>
        <p:spPr/>
        <p:txBody>
          <a:bodyPr/>
          <a:lstStyle>
            <a:lvl1pPr>
              <a:defRPr sz="1200"/>
            </a:lvl1pPr>
          </a:lstStyle>
          <a:p>
            <a:pPr>
              <a:defRPr/>
            </a:pPr>
            <a:fld id="{8E0BD697-C650-4553-8269-3DAFA0DE6DB9}" type="slidenum">
              <a:rPr lang="en-US"/>
              <a:pPr>
                <a:defRPr/>
              </a:pPr>
              <a:t>‹#›</a:t>
            </a:fld>
            <a:endParaRPr lang="en-US" dirty="0">
              <a:latin typeface="Arial" charset="0"/>
            </a:endParaRPr>
          </a:p>
        </p:txBody>
      </p:sp>
      <p:sp>
        <p:nvSpPr>
          <p:cNvPr id="9" name="Text Placeholder 8"/>
          <p:cNvSpPr>
            <a:spLocks noGrp="1"/>
          </p:cNvSpPr>
          <p:nvPr>
            <p:ph type="body" sz="quarter" idx="12"/>
          </p:nvPr>
        </p:nvSpPr>
        <p:spPr>
          <a:xfrm>
            <a:off x="465888" y="1429674"/>
            <a:ext cx="8229600" cy="594360"/>
          </a:xfrm>
        </p:spPr>
        <p:txBody>
          <a:bodyPr/>
          <a:lstStyle>
            <a:lvl1pPr>
              <a:buNone/>
              <a:defRPr b="1"/>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28200"/>
            <a:ext cx="7772400" cy="979772"/>
          </a:xfrm>
        </p:spPr>
        <p:txBody>
          <a:bodyPr anchor="ct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538463"/>
            <a:ext cx="7772400" cy="1016912"/>
          </a:xfrm>
        </p:spPr>
        <p:txBody>
          <a:bodyPr anchor="ctr"/>
          <a:lstStyle>
            <a:lvl1pPr marL="0" indent="0">
              <a:buNone/>
              <a:defRPr sz="25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5"/>
          <p:cNvSpPr>
            <a:spLocks noGrp="1"/>
          </p:cNvSpPr>
          <p:nvPr>
            <p:ph type="sldNum" sz="quarter" idx="11"/>
          </p:nvPr>
        </p:nvSpPr>
        <p:spPr/>
        <p:txBody>
          <a:bodyPr/>
          <a:lstStyle>
            <a:lvl1pPr>
              <a:defRPr/>
            </a:lvl1pPr>
          </a:lstStyle>
          <a:p>
            <a:pPr>
              <a:defRPr/>
            </a:pPr>
            <a:fld id="{9DD1CFFA-8140-44CC-A40B-DFAEF2E958E3}" type="slidenum">
              <a:rPr lang="en-US"/>
              <a:pPr>
                <a:defRPr/>
              </a:pPr>
              <a:t>‹#›</a:t>
            </a:fld>
            <a:endParaRPr lang="en-US" sz="1400">
              <a:latin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79929"/>
            <a:ext cx="7772400" cy="52443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1385047"/>
            <a:ext cx="3810000" cy="4921623"/>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85047"/>
            <a:ext cx="3810000" cy="4921624"/>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a:spLocks noGrp="1"/>
          </p:cNvSpPr>
          <p:nvPr>
            <p:ph type="sldNum" sz="quarter" idx="11"/>
          </p:nvPr>
        </p:nvSpPr>
        <p:spPr/>
        <p:txBody>
          <a:bodyPr/>
          <a:lstStyle>
            <a:lvl1pPr>
              <a:defRPr/>
            </a:lvl1pPr>
          </a:lstStyle>
          <a:p>
            <a:pPr>
              <a:defRPr/>
            </a:pPr>
            <a:fld id="{7F7BBE67-B3D0-4F17-AB43-0FFFF70BD775}" type="slidenum">
              <a:rPr lang="en-US"/>
              <a:pPr>
                <a:defRPr/>
              </a:pPr>
              <a:t>‹#›</a:t>
            </a:fld>
            <a:endParaRPr lang="en-US" sz="1400" dirty="0">
              <a:latin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with Two-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A4624807-03D1-4D82-87D2-E5151F74A2DA}" type="slidenum">
              <a:rPr lang="en-US" smtClean="0"/>
              <a:pPr>
                <a:defRPr/>
              </a:pPr>
              <a:t>‹#›</a:t>
            </a:fld>
            <a:endParaRPr lang="en-US" dirty="0"/>
          </a:p>
        </p:txBody>
      </p:sp>
      <p:sp>
        <p:nvSpPr>
          <p:cNvPr id="5" name="Text Placeholder 4"/>
          <p:cNvSpPr>
            <a:spLocks noGrp="1"/>
          </p:cNvSpPr>
          <p:nvPr>
            <p:ph type="body" sz="quarter" idx="11"/>
          </p:nvPr>
        </p:nvSpPr>
        <p:spPr>
          <a:xfrm>
            <a:off x="479425" y="1437371"/>
            <a:ext cx="8229600" cy="607560"/>
          </a:xfrm>
        </p:spPr>
        <p:txBody>
          <a:bodyPr/>
          <a:lstStyle/>
          <a:p>
            <a:pPr lvl="0"/>
            <a:r>
              <a:rPr lang="en-US" smtClean="0"/>
              <a:t>Click to edit Master text styles</a:t>
            </a:r>
          </a:p>
        </p:txBody>
      </p:sp>
      <p:sp>
        <p:nvSpPr>
          <p:cNvPr id="6" name="Content Placeholder 3"/>
          <p:cNvSpPr>
            <a:spLocks noGrp="1"/>
          </p:cNvSpPr>
          <p:nvPr>
            <p:ph sz="half" idx="2" hasCustomPrompt="1"/>
          </p:nvPr>
        </p:nvSpPr>
        <p:spPr>
          <a:xfrm>
            <a:off x="457200" y="2104176"/>
            <a:ext cx="4040188" cy="4165995"/>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12" hasCustomPrompt="1"/>
          </p:nvPr>
        </p:nvSpPr>
        <p:spPr>
          <a:xfrm>
            <a:off x="4673600" y="2111433"/>
            <a:ext cx="4040188" cy="4165995"/>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9929"/>
            <a:ext cx="8229600" cy="47064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37374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97741"/>
            <a:ext cx="4040188" cy="4208930"/>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7374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97741"/>
            <a:ext cx="4041775" cy="4208929"/>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8"/>
          <p:cNvSpPr>
            <a:spLocks noGrp="1"/>
          </p:cNvSpPr>
          <p:nvPr>
            <p:ph type="sldNum" sz="quarter" idx="11"/>
          </p:nvPr>
        </p:nvSpPr>
        <p:spPr/>
        <p:txBody>
          <a:bodyPr/>
          <a:lstStyle>
            <a:lvl1pPr>
              <a:defRPr/>
            </a:lvl1pPr>
          </a:lstStyle>
          <a:p>
            <a:pPr>
              <a:defRPr/>
            </a:pPr>
            <a:fld id="{F82C9170-F4A7-4869-98A2-C5C61E4B3278}" type="slidenum">
              <a:rPr lang="en-US"/>
              <a:pPr>
                <a:defRPr/>
              </a:pPr>
              <a:t>‹#›</a:t>
            </a:fld>
            <a:endParaRPr lang="en-US" sz="1400">
              <a:latin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0646" y="793376"/>
            <a:ext cx="8229600" cy="603504"/>
          </a:xfrm>
        </p:spPr>
        <p:txBody>
          <a:bodyPr/>
          <a:lstStyle/>
          <a:p>
            <a:r>
              <a:rPr lang="en-US" smtClean="0"/>
              <a:t>Click to edit Master title style</a:t>
            </a:r>
            <a:endParaRPr lang="en-US" dirty="0"/>
          </a:p>
        </p:txBody>
      </p:sp>
      <p:sp>
        <p:nvSpPr>
          <p:cNvPr id="4" name="Slide Number Placeholder 4"/>
          <p:cNvSpPr>
            <a:spLocks noGrp="1"/>
          </p:cNvSpPr>
          <p:nvPr>
            <p:ph type="sldNum" sz="quarter" idx="11"/>
          </p:nvPr>
        </p:nvSpPr>
        <p:spPr/>
        <p:txBody>
          <a:bodyPr/>
          <a:lstStyle>
            <a:lvl1pPr>
              <a:defRPr/>
            </a:lvl1pPr>
          </a:lstStyle>
          <a:p>
            <a:pPr>
              <a:defRPr/>
            </a:pPr>
            <a:fld id="{F6CEB9F7-E20C-4A9F-A27B-04456B6CAFA0}" type="slidenum">
              <a:rPr lang="en-US"/>
              <a:pPr>
                <a:defRPr/>
              </a:pPr>
              <a:t>‹#›</a:t>
            </a:fld>
            <a:endParaRPr lang="en-US" sz="1400">
              <a:latin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 Title Content Only">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13F58E50-2BAF-4EEB-9A5B-318E6BB72840}" type="slidenum">
              <a:rPr lang="en-US"/>
              <a:pPr>
                <a:defRPr/>
              </a:pPr>
              <a:t>‹#›</a:t>
            </a:fld>
            <a:endParaRPr lang="en-US" sz="1400">
              <a:latin typeface="Arial" charset="0"/>
            </a:endParaRPr>
          </a:p>
        </p:txBody>
      </p:sp>
      <p:sp>
        <p:nvSpPr>
          <p:cNvPr id="5" name="Text Placeholder 4"/>
          <p:cNvSpPr>
            <a:spLocks noGrp="1"/>
          </p:cNvSpPr>
          <p:nvPr>
            <p:ph type="body" sz="quarter" idx="12"/>
          </p:nvPr>
        </p:nvSpPr>
        <p:spPr>
          <a:xfrm>
            <a:off x="881063" y="980902"/>
            <a:ext cx="7348537" cy="51706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W-Powerpt-3"/>
          <p:cNvPicPr>
            <a:picLocks noChangeAspect="1" noChangeArrowheads="1"/>
          </p:cNvPicPr>
          <p:nvPr/>
        </p:nvPicPr>
        <p:blipFill>
          <a:blip r:embed="rId14" cstate="print"/>
          <a:srcRect/>
          <a:stretch>
            <a:fillRect/>
          </a:stretch>
        </p:blipFill>
        <p:spPr bwMode="auto">
          <a:xfrm>
            <a:off x="0" y="0"/>
            <a:ext cx="9144000"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70646" y="780210"/>
            <a:ext cx="8229601" cy="604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Rectangle 3"/>
          <p:cNvSpPr>
            <a:spLocks noGrp="1" noChangeArrowheads="1"/>
          </p:cNvSpPr>
          <p:nvPr>
            <p:ph type="body" idx="1"/>
          </p:nvPr>
        </p:nvSpPr>
        <p:spPr bwMode="auto">
          <a:xfrm>
            <a:off x="470647" y="1438834"/>
            <a:ext cx="8243047" cy="48812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270" name="Rectangle 6"/>
          <p:cNvSpPr>
            <a:spLocks noGrp="1" noChangeArrowheads="1"/>
          </p:cNvSpPr>
          <p:nvPr>
            <p:ph type="sldNum" sz="quarter" idx="4"/>
          </p:nvPr>
        </p:nvSpPr>
        <p:spPr bwMode="auto">
          <a:xfrm>
            <a:off x="8126412" y="6615952"/>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pPr>
              <a:defRPr/>
            </a:pPr>
            <a:fld id="{A4624807-03D1-4D82-87D2-E5151F74A2DA}" type="slidenum">
              <a:rPr lang="en-US" smtClean="0"/>
              <a:pPr>
                <a:defRPr/>
              </a:pPr>
              <a:t>‹#›</a:t>
            </a:fld>
            <a:endParaRPr lang="en-US" dirty="0"/>
          </a:p>
        </p:txBody>
      </p:sp>
      <p:sp>
        <p:nvSpPr>
          <p:cNvPr id="13" name="TextBox 12"/>
          <p:cNvSpPr txBox="1"/>
          <p:nvPr/>
        </p:nvSpPr>
        <p:spPr>
          <a:xfrm>
            <a:off x="4124325" y="6343650"/>
            <a:ext cx="4989513" cy="247650"/>
          </a:xfrm>
          <a:prstGeom prst="rect">
            <a:avLst/>
          </a:prstGeom>
          <a:solidFill>
            <a:srgbClr val="91A3BB"/>
          </a:solidFill>
          <a:ln>
            <a:solidFill>
              <a:schemeClr val="tx1"/>
            </a:solidFill>
          </a:ln>
        </p:spPr>
        <p:txBody>
          <a:bodyPr>
            <a:spAutoFit/>
          </a:bodyPr>
          <a:lstStyle/>
          <a:p>
            <a:pPr algn="r">
              <a:defRPr/>
            </a:pPr>
            <a:r>
              <a:rPr lang="en-US" sz="1000" dirty="0" smtClean="0">
                <a:latin typeface="+mn-lt"/>
              </a:rPr>
              <a:t>202: Planning with Youth in Transition: Tips, Tools, and Techniques</a:t>
            </a:r>
            <a:endParaRPr lang="en-US" sz="1000" dirty="0">
              <a:latin typeface="+mn-lt"/>
            </a:endParaRPr>
          </a:p>
        </p:txBody>
      </p:sp>
      <p:grpSp>
        <p:nvGrpSpPr>
          <p:cNvPr id="14" name="Group 17"/>
          <p:cNvGrpSpPr>
            <a:grpSpLocks/>
          </p:cNvGrpSpPr>
          <p:nvPr/>
        </p:nvGrpSpPr>
        <p:grpSpPr bwMode="auto">
          <a:xfrm>
            <a:off x="14288" y="6343650"/>
            <a:ext cx="4024312" cy="246063"/>
            <a:chOff x="14514" y="6343702"/>
            <a:chExt cx="4023360" cy="246221"/>
          </a:xfrm>
        </p:grpSpPr>
        <p:sp>
          <p:nvSpPr>
            <p:cNvPr id="15" name="TextBox 14"/>
            <p:cNvSpPr txBox="1"/>
            <p:nvPr userDrawn="1"/>
          </p:nvSpPr>
          <p:spPr>
            <a:xfrm>
              <a:off x="14514" y="6343702"/>
              <a:ext cx="4023360" cy="246221"/>
            </a:xfrm>
            <a:prstGeom prst="rect">
              <a:avLst/>
            </a:prstGeom>
            <a:solidFill>
              <a:srgbClr val="91A3BB"/>
            </a:solidFill>
            <a:ln w="6350">
              <a:solidFill>
                <a:schemeClr val="tx1"/>
              </a:solidFill>
            </a:ln>
          </p:spPr>
          <p:txBody>
            <a:bodyPr>
              <a:spAutoFit/>
            </a:bodyPr>
            <a:lstStyle/>
            <a:p>
              <a:pPr eaLnBrk="0" hangingPunct="0">
                <a:defRPr/>
              </a:pPr>
              <a:r>
                <a:rPr lang="en-US" sz="1000" dirty="0">
                  <a:latin typeface="Georgia" pitchFamily="18" charset="0"/>
                  <a:ea typeface="ＭＳ Ｐゴシック" pitchFamily="16" charset="-128"/>
                  <a:cs typeface="+mn-cs"/>
                </a:rPr>
                <a:t>The Pennsylvania Child Welfare </a:t>
              </a:r>
              <a:r>
                <a:rPr lang="en-US" sz="1000" dirty="0" smtClean="0">
                  <a:latin typeface="Georgia" pitchFamily="18" charset="0"/>
                  <a:ea typeface="ＭＳ Ｐゴシック" pitchFamily="16" charset="-128"/>
                  <a:cs typeface="+mn-cs"/>
                </a:rPr>
                <a:t>Resource</a:t>
              </a:r>
              <a:r>
                <a:rPr lang="en-US" sz="1000" baseline="0" dirty="0" smtClean="0">
                  <a:latin typeface="Georgia" pitchFamily="18" charset="0"/>
                  <a:ea typeface="ＭＳ Ｐゴシック" pitchFamily="16" charset="-128"/>
                  <a:cs typeface="+mn-cs"/>
                </a:rPr>
                <a:t> Center</a:t>
              </a:r>
              <a:endParaRPr lang="en-US" sz="1000" dirty="0">
                <a:latin typeface="Georgia" pitchFamily="18" charset="0"/>
                <a:ea typeface="ＭＳ Ｐゴシック" pitchFamily="16" charset="-128"/>
                <a:cs typeface="+mn-cs"/>
              </a:endParaRPr>
            </a:p>
          </p:txBody>
        </p:sp>
        <p:cxnSp>
          <p:nvCxnSpPr>
            <p:cNvPr id="16" name="Straight Connector 15"/>
            <p:cNvCxnSpPr/>
            <p:nvPr userDrawn="1"/>
          </p:nvCxnSpPr>
          <p:spPr>
            <a:xfrm>
              <a:off x="95457" y="6554976"/>
              <a:ext cx="2845715" cy="4765"/>
            </a:xfrm>
            <a:prstGeom prst="line">
              <a:avLst/>
            </a:prstGeom>
            <a:ln w="9525">
              <a:solidFill>
                <a:srgbClr val="E5D199"/>
              </a:solid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843" r:id="rId1"/>
    <p:sldLayoutId id="2147483835" r:id="rId2"/>
    <p:sldLayoutId id="2147483846" r:id="rId3"/>
    <p:sldLayoutId id="2147483845" r:id="rId4"/>
    <p:sldLayoutId id="2147483837" r:id="rId5"/>
    <p:sldLayoutId id="2147483847" r:id="rId6"/>
    <p:sldLayoutId id="2147483838" r:id="rId7"/>
    <p:sldLayoutId id="2147483839" r:id="rId8"/>
    <p:sldLayoutId id="2147483848" r:id="rId9"/>
    <p:sldLayoutId id="2147483840" r:id="rId10"/>
    <p:sldLayoutId id="2147483841" r:id="rId11"/>
    <p:sldLayoutId id="2147483842"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27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p:titleStyle>
    <p:bodyStyle>
      <a:lvl1pPr marL="342900" indent="-342900" algn="l" rtl="0" eaLnBrk="1" fontAlgn="base" hangingPunct="1">
        <a:spcBef>
          <a:spcPct val="20000"/>
        </a:spcBef>
        <a:spcAft>
          <a:spcPct val="0"/>
        </a:spcAft>
        <a:buChar char="•"/>
        <a:defRPr sz="25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300">
          <a:solidFill>
            <a:schemeClr val="tx1"/>
          </a:solidFill>
          <a:latin typeface="+mn-lt"/>
          <a:ea typeface="+mn-ea"/>
        </a:defRPr>
      </a:lvl2pPr>
      <a:lvl3pPr marL="1143000" indent="-228600" algn="l" rtl="0" eaLnBrk="1" fontAlgn="base" hangingPunct="1">
        <a:spcBef>
          <a:spcPct val="20000"/>
        </a:spcBef>
        <a:spcAft>
          <a:spcPct val="0"/>
        </a:spcAft>
        <a:buChar char="•"/>
        <a:defRPr sz="2100">
          <a:solidFill>
            <a:schemeClr val="tx1"/>
          </a:solidFill>
          <a:latin typeface="+mn-lt"/>
          <a:ea typeface="+mn-ea"/>
        </a:defRPr>
      </a:lvl3pPr>
      <a:lvl4pPr marL="1600200" indent="-228600" algn="l" rtl="0" eaLnBrk="1" fontAlgn="base" hangingPunct="1">
        <a:spcBef>
          <a:spcPct val="20000"/>
        </a:spcBef>
        <a:spcAft>
          <a:spcPct val="0"/>
        </a:spcAft>
        <a:buChar char="–"/>
        <a:defRPr sz="1900">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Planning With Youth in Transition </a:t>
            </a:r>
            <a:endParaRPr lang="en-US" dirty="0"/>
          </a:p>
        </p:txBody>
      </p:sp>
      <p:sp>
        <p:nvSpPr>
          <p:cNvPr id="5" name="Text Placeholder 4"/>
          <p:cNvSpPr>
            <a:spLocks noGrp="1"/>
          </p:cNvSpPr>
          <p:nvPr>
            <p:ph type="body" sz="quarter" idx="11"/>
          </p:nvPr>
        </p:nvSpPr>
        <p:spPr/>
        <p:txBody>
          <a:bodyPr/>
          <a:lstStyle/>
          <a:p>
            <a:r>
              <a:rPr lang="en-US" dirty="0" smtClean="0"/>
              <a:t>Tips, Tools and Techniques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1066800"/>
          </a:xfrm>
        </p:spPr>
        <p:txBody>
          <a:bodyPr>
            <a:normAutofit/>
          </a:bodyPr>
          <a:lstStyle/>
          <a:p>
            <a:r>
              <a:rPr lang="en-US" dirty="0" smtClean="0"/>
              <a:t>Tips for Engaging Youth</a:t>
            </a:r>
            <a:endParaRPr lang="en-US" sz="3000" i="1" dirty="0"/>
          </a:p>
        </p:txBody>
      </p:sp>
      <p:pic>
        <p:nvPicPr>
          <p:cNvPr id="5" name="Content Placeholder 4" descr="woman interviewing boy.JPG"/>
          <p:cNvPicPr>
            <a:picLocks noGrp="1" noChangeAspect="1"/>
          </p:cNvPicPr>
          <p:nvPr>
            <p:ph idx="1"/>
          </p:nvPr>
        </p:nvPicPr>
        <p:blipFill>
          <a:blip r:embed="rId2" cstate="print"/>
          <a:stretch>
            <a:fillRect/>
          </a:stretch>
        </p:blipFill>
        <p:spPr>
          <a:xfrm>
            <a:off x="2133600" y="2015234"/>
            <a:ext cx="4800600" cy="4256980"/>
          </a:xfrm>
          <a:prstGeom prst="rect">
            <a:avLst/>
          </a:prstGeom>
          <a:ln>
            <a:noFill/>
          </a:ln>
          <a:effectLst>
            <a:softEdge rad="112500"/>
          </a:effectLst>
        </p:spPr>
      </p:pic>
      <p:sp>
        <p:nvSpPr>
          <p:cNvPr id="3" name="Slide Number Placeholder 2"/>
          <p:cNvSpPr>
            <a:spLocks noGrp="1"/>
          </p:cNvSpPr>
          <p:nvPr>
            <p:ph type="sldNum" sz="quarter" idx="11"/>
          </p:nvPr>
        </p:nvSpPr>
        <p:spPr/>
        <p:txBody>
          <a:bodyPr/>
          <a:lstStyle/>
          <a:p>
            <a:pPr>
              <a:defRPr/>
            </a:pPr>
            <a:fld id="{29048EEC-5417-4F62-AF82-A172F4B85BCA}" type="slidenum">
              <a:rPr lang="en-US" smtClean="0"/>
              <a:t>10</a:t>
            </a:fld>
            <a:endParaRPr lang="en-US" dirty="0">
              <a:latin typeface="Arial" charset="0"/>
            </a:endParaRPr>
          </a:p>
        </p:txBody>
      </p:sp>
    </p:spTree>
    <p:extLst>
      <p:ext uri="{BB962C8B-B14F-4D97-AF65-F5344CB8AC3E}">
        <p14:creationId xmlns:p14="http://schemas.microsoft.com/office/powerpoint/2010/main" val="4019220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70647" y="1009423"/>
            <a:ext cx="8229600" cy="928559"/>
          </a:xfrm>
        </p:spPr>
        <p:txBody>
          <a:bodyPr>
            <a:noAutofit/>
          </a:bodyPr>
          <a:lstStyle/>
          <a:p>
            <a:pPr marL="0" indent="0">
              <a:buNone/>
              <a:defRPr/>
            </a:pPr>
            <a:r>
              <a:rPr lang="en-US" sz="2800" dirty="0">
                <a:solidFill>
                  <a:srgbClr val="002B5E"/>
                </a:solidFill>
              </a:rPr>
              <a:t>Rule 1631: Termination of Court </a:t>
            </a:r>
            <a:r>
              <a:rPr lang="en-US" sz="2800" dirty="0" smtClean="0">
                <a:solidFill>
                  <a:srgbClr val="002B5E"/>
                </a:solidFill>
              </a:rPr>
              <a:t>Supervision</a:t>
            </a:r>
            <a:endParaRPr lang="en-US" sz="2800" dirty="0">
              <a:solidFill>
                <a:srgbClr val="002B5E"/>
              </a:solidFill>
            </a:endParaRPr>
          </a:p>
        </p:txBody>
      </p:sp>
      <p:sp>
        <p:nvSpPr>
          <p:cNvPr id="3" name="Content Placeholder 2"/>
          <p:cNvSpPr>
            <a:spLocks noGrp="1"/>
          </p:cNvSpPr>
          <p:nvPr>
            <p:ph idx="1"/>
          </p:nvPr>
        </p:nvSpPr>
        <p:spPr>
          <a:xfrm>
            <a:off x="456358" y="1937982"/>
            <a:ext cx="8247888" cy="3944203"/>
          </a:xfrm>
        </p:spPr>
        <p:txBody>
          <a:bodyPr>
            <a:normAutofit fontScale="92500" lnSpcReduction="20000"/>
          </a:bodyPr>
          <a:lstStyle/>
          <a:p>
            <a:pPr marL="0" indent="0">
              <a:spcAft>
                <a:spcPts val="600"/>
              </a:spcAft>
              <a:buNone/>
              <a:defRPr/>
            </a:pPr>
            <a:r>
              <a:rPr lang="en-US" sz="2800" b="1" dirty="0">
                <a:solidFill>
                  <a:srgbClr val="002B5E"/>
                </a:solidFill>
              </a:rPr>
              <a:t>Children eighteen years of age or </a:t>
            </a:r>
            <a:r>
              <a:rPr lang="en-US" sz="2800" b="1" dirty="0" smtClean="0">
                <a:solidFill>
                  <a:srgbClr val="002B5E"/>
                </a:solidFill>
              </a:rPr>
              <a:t>older:</a:t>
            </a:r>
          </a:p>
          <a:p>
            <a:pPr>
              <a:spcAft>
                <a:spcPts val="600"/>
              </a:spcAft>
              <a:defRPr/>
            </a:pPr>
            <a:r>
              <a:rPr lang="en-US" sz="2800" dirty="0" smtClean="0"/>
              <a:t>Before the court can terminate its supervision of a child 18 years of age or older a hearing shall be held at least 90 </a:t>
            </a:r>
            <a:r>
              <a:rPr lang="en-US" sz="2800" dirty="0"/>
              <a:t>days </a:t>
            </a:r>
            <a:r>
              <a:rPr lang="en-US" sz="2800" dirty="0" smtClean="0"/>
              <a:t>prior to the child turning 18 years of age </a:t>
            </a:r>
            <a:endParaRPr lang="en-US" sz="2800" dirty="0"/>
          </a:p>
          <a:p>
            <a:pPr eaLnBrk="1" hangingPunct="1">
              <a:spcAft>
                <a:spcPts val="600"/>
              </a:spcAft>
              <a:defRPr/>
            </a:pPr>
            <a:r>
              <a:rPr lang="en-US" sz="2800" dirty="0" smtClean="0"/>
              <a:t>The child shall have the opportunity to make decisions about the transition plan and confer with agency about the details of the plan</a:t>
            </a:r>
          </a:p>
          <a:p>
            <a:pPr eaLnBrk="1" hangingPunct="1">
              <a:spcAft>
                <a:spcPts val="600"/>
              </a:spcAft>
              <a:defRPr/>
            </a:pPr>
            <a:r>
              <a:rPr lang="en-US" sz="2800" dirty="0" smtClean="0"/>
              <a:t>The county agency shall  provide the transition plan to the court</a:t>
            </a:r>
          </a:p>
          <a:p>
            <a:pPr>
              <a:defRPr/>
            </a:pPr>
            <a:endParaRPr lang="en-US" dirty="0"/>
          </a:p>
        </p:txBody>
      </p:sp>
      <p:sp>
        <p:nvSpPr>
          <p:cNvPr id="2" name="Slide Number Placeholder 1"/>
          <p:cNvSpPr>
            <a:spLocks noGrp="1"/>
          </p:cNvSpPr>
          <p:nvPr>
            <p:ph type="sldNum" sz="quarter" idx="11"/>
          </p:nvPr>
        </p:nvSpPr>
        <p:spPr/>
        <p:txBody>
          <a:bodyPr/>
          <a:lstStyle/>
          <a:p>
            <a:pPr>
              <a:defRPr/>
            </a:pPr>
            <a:fld id="{29048EEC-5417-4F62-AF82-A172F4B85BCA}" type="slidenum">
              <a:rPr lang="en-US" smtClean="0"/>
              <a:t>11</a:t>
            </a:fld>
            <a:endParaRPr lang="en-US" dirty="0">
              <a:latin typeface="Arial" charset="0"/>
            </a:endParaRPr>
          </a:p>
        </p:txBody>
      </p:sp>
    </p:spTree>
    <p:extLst>
      <p:ext uri="{BB962C8B-B14F-4D97-AF65-F5344CB8AC3E}">
        <p14:creationId xmlns:p14="http://schemas.microsoft.com/office/powerpoint/2010/main" val="3054294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04800" y="763986"/>
            <a:ext cx="8229600" cy="803910"/>
          </a:xfrm>
        </p:spPr>
        <p:txBody>
          <a:bodyPr>
            <a:noAutofit/>
          </a:bodyPr>
          <a:lstStyle/>
          <a:p>
            <a:r>
              <a:rPr lang="en-US" sz="2800" dirty="0" smtClean="0"/>
              <a:t>Requirements of Transition Plan:</a:t>
            </a:r>
            <a:endParaRPr lang="en-US" sz="2800" dirty="0"/>
          </a:p>
        </p:txBody>
      </p:sp>
      <p:sp>
        <p:nvSpPr>
          <p:cNvPr id="43011" name="Content Placeholder 2"/>
          <p:cNvSpPr>
            <a:spLocks noGrp="1"/>
          </p:cNvSpPr>
          <p:nvPr>
            <p:ph idx="1"/>
          </p:nvPr>
        </p:nvSpPr>
        <p:spPr>
          <a:xfrm>
            <a:off x="365760" y="1692322"/>
            <a:ext cx="8229600" cy="4476830"/>
          </a:xfrm>
        </p:spPr>
        <p:txBody>
          <a:bodyPr>
            <a:normAutofit fontScale="70000" lnSpcReduction="20000"/>
          </a:bodyPr>
          <a:lstStyle/>
          <a:p>
            <a:r>
              <a:rPr lang="en-US" sz="2800" dirty="0"/>
              <a:t> </a:t>
            </a:r>
            <a:r>
              <a:rPr lang="en-US" sz="2800" dirty="0" smtClean="0"/>
              <a:t>Specific </a:t>
            </a:r>
            <a:r>
              <a:rPr lang="en-US" sz="2800" dirty="0"/>
              <a:t>plans for </a:t>
            </a:r>
            <a:r>
              <a:rPr lang="en-US" sz="2800" dirty="0" smtClean="0"/>
              <a:t>housing</a:t>
            </a:r>
            <a:endParaRPr lang="en-US" sz="2800" dirty="0"/>
          </a:p>
          <a:p>
            <a:r>
              <a:rPr lang="en-US" sz="2800" dirty="0"/>
              <a:t> </a:t>
            </a:r>
            <a:r>
              <a:rPr lang="en-US" sz="2800" dirty="0" smtClean="0"/>
              <a:t>Description </a:t>
            </a:r>
            <a:r>
              <a:rPr lang="en-US" sz="2800" dirty="0"/>
              <a:t>of the child’s source of </a:t>
            </a:r>
            <a:r>
              <a:rPr lang="en-US" sz="2800" dirty="0" smtClean="0"/>
              <a:t>income</a:t>
            </a:r>
            <a:endParaRPr lang="en-US" sz="2800" dirty="0"/>
          </a:p>
          <a:p>
            <a:r>
              <a:rPr lang="en-US" sz="2800" dirty="0"/>
              <a:t> </a:t>
            </a:r>
            <a:r>
              <a:rPr lang="en-US" sz="2800" dirty="0" smtClean="0"/>
              <a:t>Specific </a:t>
            </a:r>
            <a:r>
              <a:rPr lang="en-US" sz="2800" dirty="0"/>
              <a:t>plans for pursuing educational or vocational training </a:t>
            </a:r>
            <a:r>
              <a:rPr lang="en-US" sz="2800" dirty="0" smtClean="0"/>
              <a:t>goals</a:t>
            </a:r>
            <a:endParaRPr lang="en-US" sz="2800" dirty="0"/>
          </a:p>
          <a:p>
            <a:r>
              <a:rPr lang="en-US" sz="2800" dirty="0"/>
              <a:t> </a:t>
            </a:r>
            <a:r>
              <a:rPr lang="en-US" sz="2800" dirty="0" smtClean="0"/>
              <a:t>Child’s </a:t>
            </a:r>
            <a:r>
              <a:rPr lang="en-US" sz="2800" dirty="0"/>
              <a:t>employment goals and whether the child is </a:t>
            </a:r>
            <a:r>
              <a:rPr lang="en-US" sz="2800" dirty="0" smtClean="0"/>
              <a:t>employed</a:t>
            </a:r>
            <a:endParaRPr lang="en-US" sz="2800" dirty="0"/>
          </a:p>
          <a:p>
            <a:r>
              <a:rPr lang="en-US" sz="2800" dirty="0"/>
              <a:t> </a:t>
            </a:r>
            <a:r>
              <a:rPr lang="en-US" sz="2800" dirty="0" smtClean="0"/>
              <a:t>A </a:t>
            </a:r>
            <a:r>
              <a:rPr lang="en-US" sz="2800" dirty="0"/>
              <a:t>description of the health insurance plan that the child is expected to obtain and any continued health or behavioral health needs of the </a:t>
            </a:r>
            <a:r>
              <a:rPr lang="en-US" sz="2800" dirty="0" smtClean="0"/>
              <a:t>child </a:t>
            </a:r>
            <a:endParaRPr lang="en-US" sz="2800" dirty="0"/>
          </a:p>
          <a:p>
            <a:r>
              <a:rPr lang="en-US" sz="2800" dirty="0"/>
              <a:t> </a:t>
            </a:r>
            <a:r>
              <a:rPr lang="en-US" sz="2800" dirty="0" smtClean="0"/>
              <a:t>A description </a:t>
            </a:r>
            <a:r>
              <a:rPr lang="en-US" sz="2800" dirty="0"/>
              <a:t>of any available programs that would provide mentors or assistance in establishing positive adult </a:t>
            </a:r>
            <a:r>
              <a:rPr lang="en-US" sz="2800" dirty="0" smtClean="0"/>
              <a:t>connections </a:t>
            </a:r>
            <a:endParaRPr lang="en-US" sz="2800" dirty="0"/>
          </a:p>
          <a:p>
            <a:r>
              <a:rPr lang="en-US" sz="2800" dirty="0"/>
              <a:t> </a:t>
            </a:r>
            <a:r>
              <a:rPr lang="en-US" sz="2800" dirty="0" smtClean="0"/>
              <a:t>Verification </a:t>
            </a:r>
            <a:r>
              <a:rPr lang="en-US" sz="2800" dirty="0"/>
              <a:t>that all vital identification documents and records have been provided to the </a:t>
            </a:r>
            <a:r>
              <a:rPr lang="en-US" sz="2800" dirty="0" smtClean="0"/>
              <a:t>child </a:t>
            </a:r>
            <a:endParaRPr lang="en-US" sz="2800" dirty="0"/>
          </a:p>
          <a:p>
            <a:r>
              <a:rPr lang="en-US" sz="2800" dirty="0"/>
              <a:t> </a:t>
            </a:r>
            <a:r>
              <a:rPr lang="en-US" sz="2800" dirty="0" smtClean="0"/>
              <a:t>A description </a:t>
            </a:r>
            <a:r>
              <a:rPr lang="en-US" sz="2800" dirty="0"/>
              <a:t>of any other needed support </a:t>
            </a:r>
            <a:r>
              <a:rPr lang="en-US" sz="2800" dirty="0" smtClean="0"/>
              <a:t>services </a:t>
            </a:r>
            <a:endParaRPr lang="en-US" sz="2800" dirty="0"/>
          </a:p>
          <a:p>
            <a:r>
              <a:rPr lang="en-US" sz="2800" dirty="0" smtClean="0"/>
              <a:t>Notice </a:t>
            </a:r>
            <a:r>
              <a:rPr lang="en-US" sz="2800" dirty="0"/>
              <a:t>to the child that the child can request resumption of juvenile court jurisdiction until the child turns twenty-one years of age if specific conditions are met. </a:t>
            </a:r>
          </a:p>
          <a:p>
            <a:pPr eaLnBrk="1" hangingPunct="1"/>
            <a:endParaRPr lang="en-US" sz="2400" dirty="0"/>
          </a:p>
        </p:txBody>
      </p:sp>
      <p:sp>
        <p:nvSpPr>
          <p:cNvPr id="2" name="Slide Number Placeholder 1"/>
          <p:cNvSpPr>
            <a:spLocks noGrp="1"/>
          </p:cNvSpPr>
          <p:nvPr>
            <p:ph type="sldNum" sz="quarter" idx="11"/>
          </p:nvPr>
        </p:nvSpPr>
        <p:spPr/>
        <p:txBody>
          <a:bodyPr/>
          <a:lstStyle/>
          <a:p>
            <a:pPr>
              <a:defRPr/>
            </a:pPr>
            <a:fld id="{29048EEC-5417-4F62-AF82-A172F4B85BCA}" type="slidenum">
              <a:rPr lang="en-US" smtClean="0"/>
              <a:t>12</a:t>
            </a:fld>
            <a:endParaRPr lang="en-US" dirty="0">
              <a:latin typeface="Arial" charset="0"/>
            </a:endParaRPr>
          </a:p>
        </p:txBody>
      </p:sp>
    </p:spTree>
    <p:extLst>
      <p:ext uri="{BB962C8B-B14F-4D97-AF65-F5344CB8AC3E}">
        <p14:creationId xmlns:p14="http://schemas.microsoft.com/office/powerpoint/2010/main" val="1442546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Termination of Court Supervision </a:t>
            </a:r>
            <a:endParaRPr lang="en-US" dirty="0">
              <a:solidFill>
                <a:srgbClr val="CDB97D"/>
              </a:solidFill>
            </a:endParaRPr>
          </a:p>
        </p:txBody>
      </p:sp>
      <p:sp>
        <p:nvSpPr>
          <p:cNvPr id="3" name="Content Placeholder 2"/>
          <p:cNvSpPr>
            <a:spLocks noGrp="1"/>
          </p:cNvSpPr>
          <p:nvPr>
            <p:ph idx="1"/>
          </p:nvPr>
        </p:nvSpPr>
        <p:spPr/>
        <p:txBody>
          <a:bodyPr/>
          <a:lstStyle/>
          <a:p>
            <a:pPr>
              <a:spcAft>
                <a:spcPts val="600"/>
              </a:spcAft>
            </a:pPr>
            <a:r>
              <a:rPr lang="en-US" dirty="0" smtClean="0"/>
              <a:t>Court cannot </a:t>
            </a:r>
            <a:r>
              <a:rPr lang="en-US" dirty="0"/>
              <a:t>terminate </a:t>
            </a:r>
            <a:r>
              <a:rPr lang="en-US" dirty="0" smtClean="0"/>
              <a:t>supervision without </a:t>
            </a:r>
            <a:r>
              <a:rPr lang="en-US" dirty="0"/>
              <a:t>approving </a:t>
            </a:r>
            <a:r>
              <a:rPr lang="en-US" dirty="0" smtClean="0"/>
              <a:t>appropriate </a:t>
            </a:r>
            <a:r>
              <a:rPr lang="en-US" dirty="0"/>
              <a:t>transition </a:t>
            </a:r>
            <a:r>
              <a:rPr lang="en-US" dirty="0" smtClean="0"/>
              <a:t>plan…</a:t>
            </a:r>
          </a:p>
          <a:p>
            <a:pPr lvl="1">
              <a:spcAft>
                <a:spcPts val="600"/>
              </a:spcAft>
              <a:buNone/>
            </a:pPr>
            <a:r>
              <a:rPr lang="en-US" b="1" dirty="0" smtClean="0">
                <a:solidFill>
                  <a:schemeClr val="accent2">
                    <a:lumMod val="75000"/>
                  </a:schemeClr>
                </a:solidFill>
              </a:rPr>
              <a:t>…UNLESS</a:t>
            </a:r>
            <a:r>
              <a:rPr lang="en-US" dirty="0" smtClean="0">
                <a:solidFill>
                  <a:schemeClr val="accent2">
                    <a:lumMod val="75000"/>
                  </a:schemeClr>
                </a:solidFill>
              </a:rPr>
              <a:t> child</a:t>
            </a:r>
            <a:r>
              <a:rPr lang="en-US" dirty="0">
                <a:solidFill>
                  <a:schemeClr val="accent2">
                    <a:lumMod val="75000"/>
                  </a:schemeClr>
                </a:solidFill>
              </a:rPr>
              <a:t>, </a:t>
            </a:r>
            <a:r>
              <a:rPr lang="en-US" u="sng" dirty="0">
                <a:solidFill>
                  <a:schemeClr val="accent2">
                    <a:lumMod val="75000"/>
                  </a:schemeClr>
                </a:solidFill>
              </a:rPr>
              <a:t>after </a:t>
            </a:r>
            <a:r>
              <a:rPr lang="en-US" u="sng" dirty="0" smtClean="0">
                <a:solidFill>
                  <a:schemeClr val="accent2">
                    <a:lumMod val="75000"/>
                  </a:schemeClr>
                </a:solidFill>
              </a:rPr>
              <a:t>appropriate plan is offered</a:t>
            </a:r>
            <a:r>
              <a:rPr lang="en-US" dirty="0">
                <a:solidFill>
                  <a:schemeClr val="accent2">
                    <a:lumMod val="75000"/>
                  </a:schemeClr>
                </a:solidFill>
              </a:rPr>
              <a:t>, is unwilling to consent to </a:t>
            </a:r>
            <a:r>
              <a:rPr lang="en-US" dirty="0" smtClean="0">
                <a:solidFill>
                  <a:schemeClr val="accent2">
                    <a:lumMod val="75000"/>
                  </a:schemeClr>
                </a:solidFill>
              </a:rPr>
              <a:t>supervision </a:t>
            </a:r>
            <a:r>
              <a:rPr lang="en-US" b="1" u="sng" dirty="0">
                <a:solidFill>
                  <a:schemeClr val="accent2">
                    <a:lumMod val="75000"/>
                  </a:schemeClr>
                </a:solidFill>
              </a:rPr>
              <a:t>and</a:t>
            </a:r>
            <a:r>
              <a:rPr lang="en-US" dirty="0">
                <a:solidFill>
                  <a:schemeClr val="accent2">
                    <a:lumMod val="75000"/>
                  </a:schemeClr>
                </a:solidFill>
              </a:rPr>
              <a:t> </a:t>
            </a:r>
            <a:r>
              <a:rPr lang="en-US" dirty="0" smtClean="0">
                <a:solidFill>
                  <a:schemeClr val="accent2">
                    <a:lumMod val="75000"/>
                  </a:schemeClr>
                </a:solidFill>
              </a:rPr>
              <a:t>court </a:t>
            </a:r>
            <a:r>
              <a:rPr lang="en-US" dirty="0">
                <a:solidFill>
                  <a:schemeClr val="accent2">
                    <a:lumMod val="75000"/>
                  </a:schemeClr>
                </a:solidFill>
              </a:rPr>
              <a:t>determines termination </a:t>
            </a:r>
            <a:r>
              <a:rPr lang="en-US" dirty="0" smtClean="0">
                <a:solidFill>
                  <a:schemeClr val="accent2">
                    <a:lumMod val="75000"/>
                  </a:schemeClr>
                </a:solidFill>
              </a:rPr>
              <a:t>of court supervision is warranted </a:t>
            </a:r>
            <a:endParaRPr lang="en-US" dirty="0">
              <a:solidFill>
                <a:schemeClr val="accent2">
                  <a:lumMod val="75000"/>
                </a:schemeClr>
              </a:solidFill>
            </a:endParaRPr>
          </a:p>
        </p:txBody>
      </p:sp>
      <p:sp>
        <p:nvSpPr>
          <p:cNvPr id="4" name="Slide Number Placeholder 3"/>
          <p:cNvSpPr>
            <a:spLocks noGrp="1"/>
          </p:cNvSpPr>
          <p:nvPr>
            <p:ph type="sldNum" sz="quarter" idx="11"/>
          </p:nvPr>
        </p:nvSpPr>
        <p:spPr/>
        <p:txBody>
          <a:bodyPr/>
          <a:lstStyle/>
          <a:p>
            <a:pPr>
              <a:defRPr/>
            </a:pPr>
            <a:fld id="{29048EEC-5417-4F62-AF82-A172F4B85BCA}" type="slidenum">
              <a:rPr lang="en-US" smtClean="0"/>
              <a:t>13</a:t>
            </a:fld>
            <a:endParaRPr lang="en-US" dirty="0">
              <a:latin typeface="Arial" charset="0"/>
            </a:endParaRPr>
          </a:p>
        </p:txBody>
      </p:sp>
    </p:spTree>
    <p:extLst>
      <p:ext uri="{BB962C8B-B14F-4D97-AF65-F5344CB8AC3E}">
        <p14:creationId xmlns:p14="http://schemas.microsoft.com/office/powerpoint/2010/main" val="3900415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69900" y="998470"/>
            <a:ext cx="8229600" cy="590550"/>
          </a:xfrm>
        </p:spPr>
        <p:txBody>
          <a:bodyPr/>
          <a:lstStyle/>
          <a:p>
            <a:r>
              <a:rPr lang="en-US" sz="2800" dirty="0"/>
              <a:t>The Fostering Connections to Success and Increasing Adoptions Act of 2008</a:t>
            </a:r>
            <a:endParaRPr lang="en-US" sz="2800" dirty="0" smtClean="0">
              <a:latin typeface="Calibri" panose="020F0502020204030204" pitchFamily="34" charset="0"/>
            </a:endParaRPr>
          </a:p>
        </p:txBody>
      </p:sp>
      <p:sp>
        <p:nvSpPr>
          <p:cNvPr id="3" name="Content Placeholder 2"/>
          <p:cNvSpPr>
            <a:spLocks noGrp="1"/>
          </p:cNvSpPr>
          <p:nvPr>
            <p:ph idx="1"/>
          </p:nvPr>
        </p:nvSpPr>
        <p:spPr>
          <a:xfrm>
            <a:off x="469900" y="1438275"/>
            <a:ext cx="8248650" cy="4881563"/>
          </a:xfrm>
        </p:spPr>
        <p:txBody>
          <a:bodyPr anchor="ctr"/>
          <a:lstStyle/>
          <a:p>
            <a:r>
              <a:rPr lang="en-US" sz="3000" dirty="0">
                <a:latin typeface="Calibri" panose="020F0502020204030204" pitchFamily="34" charset="0"/>
              </a:rPr>
              <a:t>Federal law enacted to:</a:t>
            </a:r>
          </a:p>
          <a:p>
            <a:pPr lvl="1" fontAlgn="auto">
              <a:spcAft>
                <a:spcPts val="0"/>
              </a:spcAft>
              <a:buFont typeface="Wingdings" panose="05000000000000000000" pitchFamily="2" charset="2"/>
              <a:buChar char="ü"/>
            </a:pPr>
            <a:r>
              <a:rPr lang="en-US" sz="2800" kern="1200" dirty="0" smtClean="0">
                <a:solidFill>
                  <a:prstClr val="black"/>
                </a:solidFill>
                <a:latin typeface="Calibri"/>
              </a:rPr>
              <a:t>Connect and support relative caregivers</a:t>
            </a:r>
          </a:p>
          <a:p>
            <a:pPr lvl="1" fontAlgn="auto">
              <a:spcAft>
                <a:spcPts val="0"/>
              </a:spcAft>
              <a:buFont typeface="Wingdings" panose="05000000000000000000" pitchFamily="2" charset="2"/>
              <a:buChar char="ü"/>
            </a:pPr>
            <a:r>
              <a:rPr lang="en-US" sz="2800" kern="1200" dirty="0" smtClean="0">
                <a:solidFill>
                  <a:prstClr val="black"/>
                </a:solidFill>
                <a:latin typeface="Calibri"/>
              </a:rPr>
              <a:t>Improve outcomes for children in foster care</a:t>
            </a:r>
            <a:endParaRPr lang="en-US" sz="2800" kern="1200" dirty="0">
              <a:solidFill>
                <a:prstClr val="black"/>
              </a:solidFill>
              <a:latin typeface="Calibri"/>
            </a:endParaRPr>
          </a:p>
          <a:p>
            <a:r>
              <a:rPr lang="en-US" sz="3000" dirty="0" smtClean="0">
                <a:latin typeface="Calibri" panose="020F0502020204030204" pitchFamily="34" charset="0"/>
              </a:rPr>
              <a:t>Pennsylvania </a:t>
            </a:r>
            <a:r>
              <a:rPr lang="en-US" sz="3000" dirty="0">
                <a:latin typeface="Calibri" panose="020F0502020204030204" pitchFamily="34" charset="0"/>
              </a:rPr>
              <a:t>enacted Act 91 and Act 80 to:</a:t>
            </a:r>
          </a:p>
          <a:p>
            <a:pPr lvl="1" fontAlgn="auto">
              <a:spcAft>
                <a:spcPts val="0"/>
              </a:spcAft>
              <a:buFont typeface="Wingdings" panose="05000000000000000000" pitchFamily="2" charset="2"/>
              <a:buChar char="ü"/>
            </a:pPr>
            <a:r>
              <a:rPr lang="en-US" sz="2800" kern="1200" dirty="0" smtClean="0">
                <a:solidFill>
                  <a:prstClr val="black"/>
                </a:solidFill>
                <a:latin typeface="Calibri"/>
              </a:rPr>
              <a:t>Implement Fostering Connections</a:t>
            </a:r>
          </a:p>
          <a:p>
            <a:pPr lvl="1" fontAlgn="auto">
              <a:spcAft>
                <a:spcPts val="0"/>
              </a:spcAft>
              <a:buFont typeface="Wingdings" panose="05000000000000000000" pitchFamily="2" charset="2"/>
              <a:buChar char="ü"/>
            </a:pPr>
            <a:r>
              <a:rPr lang="en-US" sz="2800" kern="1200" dirty="0" smtClean="0">
                <a:solidFill>
                  <a:prstClr val="black"/>
                </a:solidFill>
                <a:latin typeface="Calibri"/>
              </a:rPr>
              <a:t>Provide greater opportunities and support to older youth in foster care</a:t>
            </a:r>
            <a:endParaRPr lang="en-US" sz="2800" kern="1200" dirty="0">
              <a:solidFill>
                <a:prstClr val="black"/>
              </a:solidFill>
              <a:latin typeface="Calibri"/>
            </a:endParaRPr>
          </a:p>
          <a:p>
            <a:pPr marL="0" indent="0" fontAlgn="auto">
              <a:spcAft>
                <a:spcPts val="0"/>
              </a:spcAft>
              <a:buNone/>
            </a:pPr>
            <a:endParaRPr lang="en-US" sz="3200" kern="1200" dirty="0" smtClean="0">
              <a:solidFill>
                <a:prstClr val="black"/>
              </a:solidFill>
              <a:latin typeface="Calibri"/>
            </a:endParaRPr>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81B0AD8E-91CE-46F0-9988-E340F12E3C84}" type="slidenum">
              <a:rPr lang="en-US" smtClean="0">
                <a:solidFill>
                  <a:srgbClr val="000000"/>
                </a:solidFill>
              </a:rPr>
              <a:pPr>
                <a:defRPr/>
              </a:pPr>
              <a:t>14</a:t>
            </a:fld>
            <a:endParaRPr lang="en-US" dirty="0">
              <a:solidFill>
                <a:srgbClr val="000000"/>
              </a:solidFill>
              <a:latin typeface="Arial" charset="0"/>
            </a:endParaRPr>
          </a:p>
        </p:txBody>
      </p:sp>
    </p:spTree>
    <p:extLst>
      <p:ext uri="{BB962C8B-B14F-4D97-AF65-F5344CB8AC3E}">
        <p14:creationId xmlns:p14="http://schemas.microsoft.com/office/powerpoint/2010/main" val="3614458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Act 91 of 2012     </a:t>
            </a:r>
            <a:r>
              <a:rPr lang="en-US" sz="2800" dirty="0"/>
              <a:t>Effective July 5, 2012</a:t>
            </a:r>
            <a:endParaRPr lang="en-US" dirty="0"/>
          </a:p>
        </p:txBody>
      </p:sp>
      <p:sp>
        <p:nvSpPr>
          <p:cNvPr id="3" name="Content Placeholder 2"/>
          <p:cNvSpPr>
            <a:spLocks noGrp="1"/>
          </p:cNvSpPr>
          <p:nvPr>
            <p:ph idx="1"/>
          </p:nvPr>
        </p:nvSpPr>
        <p:spPr/>
        <p:txBody>
          <a:bodyPr/>
          <a:lstStyle/>
          <a:p>
            <a:pPr marL="0" indent="0">
              <a:spcBef>
                <a:spcPts val="0"/>
              </a:spcBef>
              <a:spcAft>
                <a:spcPts val="1000"/>
              </a:spcAft>
              <a:buNone/>
            </a:pPr>
            <a:r>
              <a:rPr lang="en-US" sz="1800" kern="1200" dirty="0">
                <a:solidFill>
                  <a:prstClr val="black"/>
                </a:solidFill>
                <a:latin typeface="Calibri"/>
              </a:rPr>
              <a:t>Expanded criteria for youth to stay in out-of-home </a:t>
            </a:r>
            <a:r>
              <a:rPr lang="en-US" sz="1800" kern="1200" dirty="0" smtClean="0">
                <a:solidFill>
                  <a:prstClr val="black"/>
                </a:solidFill>
                <a:latin typeface="Calibri"/>
              </a:rPr>
              <a:t>care beyond </a:t>
            </a:r>
            <a:r>
              <a:rPr lang="en-US" sz="1800" kern="1200" dirty="0">
                <a:solidFill>
                  <a:prstClr val="black"/>
                </a:solidFill>
                <a:latin typeface="Calibri"/>
              </a:rPr>
              <a:t>age 18 until age </a:t>
            </a:r>
            <a:r>
              <a:rPr lang="en-US" sz="1800" kern="1200" dirty="0" smtClean="0">
                <a:solidFill>
                  <a:prstClr val="black"/>
                </a:solidFill>
                <a:latin typeface="Calibri"/>
              </a:rPr>
              <a:t>21 by a</a:t>
            </a:r>
            <a:r>
              <a:rPr lang="en-US" sz="1800" dirty="0" smtClean="0">
                <a:latin typeface="Calibri" panose="020F0502020204030204" pitchFamily="34" charset="0"/>
                <a:ea typeface="Calibri"/>
                <a:cs typeface="Times New Roman"/>
              </a:rPr>
              <a:t>mending  </a:t>
            </a:r>
            <a:r>
              <a:rPr lang="en-US" sz="1800" dirty="0">
                <a:latin typeface="Calibri" panose="020F0502020204030204" pitchFamily="34" charset="0"/>
                <a:ea typeface="Calibri"/>
                <a:cs typeface="Times New Roman"/>
              </a:rPr>
              <a:t>the definition of “Child” in the Juvenile Act to include an individual who:  </a:t>
            </a:r>
            <a:endParaRPr lang="en-US" sz="1800" dirty="0" smtClean="0">
              <a:latin typeface="Calibri" panose="020F0502020204030204" pitchFamily="34" charset="0"/>
              <a:ea typeface="Calibri"/>
              <a:cs typeface="Times New Roman"/>
            </a:endParaRPr>
          </a:p>
          <a:p>
            <a:r>
              <a:rPr lang="en-US" sz="1900" dirty="0" smtClean="0">
                <a:latin typeface="Calibri" panose="020F0502020204030204" pitchFamily="34" charset="0"/>
              </a:rPr>
              <a:t>Is under the age of 21 years and was adjudicated dependent before reaching the age of 18 years, who has requested the court to retain jurisdiction and who remains under the jurisdiction of the court as a dependent child because the court has determined that the child is:</a:t>
            </a:r>
          </a:p>
          <a:p>
            <a:r>
              <a:rPr lang="en-US" sz="1900" dirty="0" smtClean="0">
                <a:latin typeface="Calibri" panose="020F0502020204030204" pitchFamily="34" charset="0"/>
              </a:rPr>
              <a:t>(</a:t>
            </a:r>
            <a:r>
              <a:rPr lang="en-US" sz="1900" dirty="0">
                <a:latin typeface="Calibri" panose="020F0502020204030204" pitchFamily="34" charset="0"/>
              </a:rPr>
              <a:t>i)  completing secondary education or an equivalent credential;</a:t>
            </a:r>
          </a:p>
          <a:p>
            <a:r>
              <a:rPr lang="en-US" sz="1900" dirty="0">
                <a:latin typeface="Calibri" panose="020F0502020204030204" pitchFamily="34" charset="0"/>
              </a:rPr>
              <a:t>(ii)  enrolled in an institution which provides postsecondary or vocational education;</a:t>
            </a:r>
          </a:p>
          <a:p>
            <a:r>
              <a:rPr lang="en-US" sz="1900" dirty="0">
                <a:latin typeface="Calibri" panose="020F0502020204030204" pitchFamily="34" charset="0"/>
              </a:rPr>
              <a:t>(iii)  participating in a program actively designed to promote or remove barriers to employment;</a:t>
            </a:r>
          </a:p>
          <a:p>
            <a:r>
              <a:rPr lang="en-US" sz="1900" dirty="0">
                <a:latin typeface="Calibri" panose="020F0502020204030204" pitchFamily="34" charset="0"/>
              </a:rPr>
              <a:t>(iv)  employed for at least 80 hours per month; or</a:t>
            </a:r>
          </a:p>
          <a:p>
            <a:r>
              <a:rPr lang="en-US" sz="1900" dirty="0">
                <a:latin typeface="Calibri" panose="020F0502020204030204" pitchFamily="34" charset="0"/>
              </a:rPr>
              <a:t>(v)  incapable of doing any of the activities described in subparagraph (i), (ii), (iii) or (iv) due to a medical or behavioral health condition, which is supported by regularly updated information in the permanency plan of the child. </a:t>
            </a:r>
          </a:p>
          <a:p>
            <a:endParaRPr lang="en-US" sz="1900"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15</a:t>
            </a:fld>
            <a:endParaRPr lang="en-US" dirty="0">
              <a:solidFill>
                <a:srgbClr val="000000"/>
              </a:solidFill>
              <a:latin typeface="Arial" charset="0"/>
            </a:endParaRPr>
          </a:p>
        </p:txBody>
      </p:sp>
    </p:spTree>
    <p:extLst>
      <p:ext uri="{BB962C8B-B14F-4D97-AF65-F5344CB8AC3E}">
        <p14:creationId xmlns:p14="http://schemas.microsoft.com/office/powerpoint/2010/main" val="2808638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Act 91 of 2012     </a:t>
            </a:r>
            <a:r>
              <a:rPr lang="en-US" sz="2800" dirty="0"/>
              <a:t>Effective July 5, 2012</a:t>
            </a:r>
            <a:endParaRPr lang="en-US" dirty="0"/>
          </a:p>
        </p:txBody>
      </p:sp>
      <p:sp>
        <p:nvSpPr>
          <p:cNvPr id="3" name="Content Placeholder 2"/>
          <p:cNvSpPr>
            <a:spLocks noGrp="1"/>
          </p:cNvSpPr>
          <p:nvPr>
            <p:ph idx="1"/>
          </p:nvPr>
        </p:nvSpPr>
        <p:spPr/>
        <p:txBody>
          <a:bodyPr anchor="ctr"/>
          <a:lstStyle/>
          <a:p>
            <a:pPr marL="0" indent="0" fontAlgn="auto">
              <a:spcAft>
                <a:spcPts val="0"/>
              </a:spcAft>
              <a:buNone/>
            </a:pPr>
            <a:r>
              <a:rPr lang="en-US" sz="3000" kern="1200" dirty="0" smtClean="0">
                <a:solidFill>
                  <a:prstClr val="black"/>
                </a:solidFill>
                <a:latin typeface="Calibri"/>
              </a:rPr>
              <a:t>Allowed </a:t>
            </a:r>
            <a:r>
              <a:rPr lang="en-US" sz="3000" kern="1200" dirty="0">
                <a:solidFill>
                  <a:prstClr val="black"/>
                </a:solidFill>
                <a:latin typeface="Calibri"/>
              </a:rPr>
              <a:t>for resumption of jurisdiction </a:t>
            </a:r>
            <a:r>
              <a:rPr lang="en-US" sz="3000" kern="1200" dirty="0" smtClean="0">
                <a:solidFill>
                  <a:prstClr val="black"/>
                </a:solidFill>
                <a:latin typeface="Calibri"/>
              </a:rPr>
              <a:t>for youth to return </a:t>
            </a:r>
            <a:r>
              <a:rPr lang="en-US" sz="3200" kern="1200" dirty="0" smtClean="0">
                <a:solidFill>
                  <a:prstClr val="black"/>
                </a:solidFill>
                <a:latin typeface="Calibri"/>
              </a:rPr>
              <a:t>to out-of-home </a:t>
            </a:r>
            <a:r>
              <a:rPr lang="en-US" sz="3200" kern="1200" dirty="0">
                <a:solidFill>
                  <a:prstClr val="black"/>
                </a:solidFill>
                <a:latin typeface="Calibri"/>
              </a:rPr>
              <a:t>care beyond age 18 until age 21 by a</a:t>
            </a:r>
            <a:r>
              <a:rPr lang="en-US" sz="3200" dirty="0">
                <a:latin typeface="Calibri" panose="020F0502020204030204" pitchFamily="34" charset="0"/>
                <a:ea typeface="Calibri"/>
                <a:cs typeface="Times New Roman"/>
              </a:rPr>
              <a:t>mending  the definition of “Child” in the Juvenile </a:t>
            </a:r>
            <a:r>
              <a:rPr lang="en-US" sz="3200" dirty="0" smtClean="0">
                <a:latin typeface="Calibri" panose="020F0502020204030204" pitchFamily="34" charset="0"/>
                <a:ea typeface="Calibri"/>
                <a:cs typeface="Times New Roman"/>
              </a:rPr>
              <a:t>Act  </a:t>
            </a:r>
            <a:endParaRPr lang="en-US" sz="3200" dirty="0">
              <a:latin typeface="Calibri" panose="020F0502020204030204" pitchFamily="34" charset="0"/>
              <a:ea typeface="Calibri"/>
              <a:cs typeface="Times New Roman"/>
            </a:endParaRPr>
          </a:p>
          <a:p>
            <a:pPr marL="0" indent="0" fontAlgn="auto">
              <a:spcAft>
                <a:spcPts val="0"/>
              </a:spcAft>
              <a:buNone/>
            </a:pPr>
            <a:endParaRPr lang="en-US" sz="3000" kern="1200" dirty="0">
              <a:solidFill>
                <a:prstClr val="black"/>
              </a:solidFill>
              <a:latin typeface="Calibri"/>
            </a:endParaRPr>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16</a:t>
            </a:fld>
            <a:endParaRPr lang="en-US" dirty="0">
              <a:solidFill>
                <a:srgbClr val="000000"/>
              </a:solidFill>
              <a:latin typeface="Arial" charset="0"/>
            </a:endParaRPr>
          </a:p>
        </p:txBody>
      </p:sp>
    </p:spTree>
    <p:extLst>
      <p:ext uri="{BB962C8B-B14F-4D97-AF65-F5344CB8AC3E}">
        <p14:creationId xmlns:p14="http://schemas.microsoft.com/office/powerpoint/2010/main" val="270967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Act 91 of 2012     </a:t>
            </a:r>
            <a:r>
              <a:rPr lang="en-US" sz="3200" dirty="0" smtClean="0"/>
              <a:t>Criteria</a:t>
            </a:r>
            <a:endParaRPr lang="en-US" dirty="0"/>
          </a:p>
        </p:txBody>
      </p:sp>
      <p:sp>
        <p:nvSpPr>
          <p:cNvPr id="3" name="Content Placeholder 2"/>
          <p:cNvSpPr>
            <a:spLocks noGrp="1"/>
          </p:cNvSpPr>
          <p:nvPr>
            <p:ph idx="1"/>
          </p:nvPr>
        </p:nvSpPr>
        <p:spPr/>
        <p:txBody>
          <a:bodyPr anchor="ctr"/>
          <a:lstStyle/>
          <a:p>
            <a:endParaRPr lang="en-US" sz="2800" dirty="0" smtClean="0"/>
          </a:p>
          <a:p>
            <a:r>
              <a:rPr lang="en-US" sz="2800" dirty="0" smtClean="0"/>
              <a:t>The Individual:</a:t>
            </a:r>
          </a:p>
          <a:p>
            <a:pPr lvl="1"/>
            <a:r>
              <a:rPr lang="en-US" sz="2800" dirty="0" smtClean="0"/>
              <a:t>Is under </a:t>
            </a:r>
            <a:r>
              <a:rPr lang="en-US" sz="2800" dirty="0"/>
              <a:t>the age of 21 </a:t>
            </a:r>
            <a:r>
              <a:rPr lang="en-US" sz="2800" dirty="0" smtClean="0"/>
              <a:t>years and </a:t>
            </a:r>
          </a:p>
          <a:p>
            <a:pPr lvl="1"/>
            <a:r>
              <a:rPr lang="en-US" sz="2800" dirty="0" smtClean="0"/>
              <a:t>was adjudicated </a:t>
            </a:r>
            <a:r>
              <a:rPr lang="en-US" sz="2800" dirty="0"/>
              <a:t>dependent before reaching the age of 18 </a:t>
            </a:r>
            <a:r>
              <a:rPr lang="en-US" sz="2800" dirty="0" smtClean="0"/>
              <a:t>years, </a:t>
            </a:r>
          </a:p>
          <a:p>
            <a:pPr lvl="1"/>
            <a:r>
              <a:rPr lang="en-US" sz="2800" dirty="0"/>
              <a:t> </a:t>
            </a:r>
            <a:r>
              <a:rPr lang="en-US" sz="2800" dirty="0" smtClean="0"/>
              <a:t>has </a:t>
            </a:r>
            <a:r>
              <a:rPr lang="en-US" sz="2800" dirty="0"/>
              <a:t>requested the court to retain </a:t>
            </a:r>
            <a:r>
              <a:rPr lang="en-US" sz="2800" dirty="0" smtClean="0"/>
              <a:t>jurisdiction,  </a:t>
            </a:r>
            <a:r>
              <a:rPr lang="en-US" sz="2800" dirty="0"/>
              <a:t>and </a:t>
            </a:r>
            <a:endParaRPr lang="en-US" sz="2800" dirty="0" smtClean="0"/>
          </a:p>
          <a:p>
            <a:pPr lvl="1"/>
            <a:r>
              <a:rPr lang="en-US" sz="2800" dirty="0"/>
              <a:t>h</a:t>
            </a:r>
            <a:r>
              <a:rPr lang="en-US" sz="2800" dirty="0" smtClean="0"/>
              <a:t>as remained under the jurisdiction of the court as a dependent child.</a:t>
            </a:r>
          </a:p>
          <a:p>
            <a:pPr marL="342900" lvl="1" indent="-342900">
              <a:buFont typeface="Arial" panose="020B0604020202020204" pitchFamily="34" charset="0"/>
              <a:buChar char="•"/>
            </a:pPr>
            <a:r>
              <a:rPr lang="en-US" sz="2400" dirty="0" smtClean="0"/>
              <a:t>Termination </a:t>
            </a:r>
            <a:r>
              <a:rPr lang="en-US" sz="2400" dirty="0"/>
              <a:t>of dependency court jurisdiction must have occurred within 90 days of </a:t>
            </a:r>
            <a:r>
              <a:rPr lang="en-US" sz="2400" dirty="0" smtClean="0"/>
              <a:t>the youth </a:t>
            </a:r>
            <a:r>
              <a:rPr lang="en-US" sz="2400" dirty="0"/>
              <a:t>turning 18, or after age 18.</a:t>
            </a:r>
          </a:p>
          <a:p>
            <a:pPr marL="0" indent="0">
              <a:buNone/>
            </a:pPr>
            <a:endParaRPr lang="en-US" sz="2800"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17</a:t>
            </a:fld>
            <a:endParaRPr lang="en-US" dirty="0">
              <a:solidFill>
                <a:srgbClr val="000000"/>
              </a:solidFill>
              <a:latin typeface="Arial" charset="0"/>
            </a:endParaRPr>
          </a:p>
        </p:txBody>
      </p:sp>
    </p:spTree>
    <p:extLst>
      <p:ext uri="{BB962C8B-B14F-4D97-AF65-F5344CB8AC3E}">
        <p14:creationId xmlns:p14="http://schemas.microsoft.com/office/powerpoint/2010/main" val="1538215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Act 91 of 2012     </a:t>
            </a:r>
            <a:r>
              <a:rPr lang="en-US" sz="2800" dirty="0" smtClean="0"/>
              <a:t>Criteria (continued)</a:t>
            </a:r>
            <a:endParaRPr lang="en-US" dirty="0"/>
          </a:p>
        </p:txBody>
      </p:sp>
      <p:sp>
        <p:nvSpPr>
          <p:cNvPr id="3" name="Content Placeholder 2"/>
          <p:cNvSpPr>
            <a:spLocks noGrp="1"/>
          </p:cNvSpPr>
          <p:nvPr>
            <p:ph idx="1"/>
          </p:nvPr>
        </p:nvSpPr>
        <p:spPr/>
        <p:txBody>
          <a:bodyPr/>
          <a:lstStyle/>
          <a:p>
            <a:r>
              <a:rPr lang="en-US" sz="2300" dirty="0"/>
              <a:t>Court has determined that the child is:</a:t>
            </a:r>
          </a:p>
          <a:p>
            <a:pPr lvl="1"/>
            <a:r>
              <a:rPr lang="en-US" dirty="0"/>
              <a:t>(i)  completing secondary education or an equivalent credential;</a:t>
            </a:r>
          </a:p>
          <a:p>
            <a:pPr lvl="1"/>
            <a:r>
              <a:rPr lang="en-US" dirty="0"/>
              <a:t>(ii)  enrolled in an institution which provides postsecondary or vocational education;</a:t>
            </a:r>
          </a:p>
          <a:p>
            <a:pPr lvl="1"/>
            <a:r>
              <a:rPr lang="en-US" dirty="0"/>
              <a:t>(iii)  participating in a program actively designed to promote or remove barriers to employment;</a:t>
            </a:r>
          </a:p>
          <a:p>
            <a:pPr lvl="1"/>
            <a:r>
              <a:rPr lang="en-US" dirty="0"/>
              <a:t>(iv)  employed for at least 80 hours per month; or</a:t>
            </a:r>
          </a:p>
          <a:p>
            <a:pPr lvl="1"/>
            <a:r>
              <a:rPr lang="en-US" dirty="0"/>
              <a:t>(v)  incapable of doing any of the activities described in subparagraph (i), (ii), (iii) or (iv) due to a medical or behavioral health condition, which is supported by regularly updated information in the permanency plan of the child. </a:t>
            </a:r>
          </a:p>
          <a:p>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18</a:t>
            </a:fld>
            <a:endParaRPr lang="en-US" dirty="0">
              <a:solidFill>
                <a:srgbClr val="000000"/>
              </a:solidFill>
              <a:latin typeface="Arial" charset="0"/>
            </a:endParaRPr>
          </a:p>
        </p:txBody>
      </p:sp>
    </p:spTree>
    <p:extLst>
      <p:ext uri="{BB962C8B-B14F-4D97-AF65-F5344CB8AC3E}">
        <p14:creationId xmlns:p14="http://schemas.microsoft.com/office/powerpoint/2010/main" val="2407146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69900" y="793750"/>
            <a:ext cx="8229600" cy="590550"/>
          </a:xfrm>
        </p:spPr>
        <p:txBody>
          <a:bodyPr/>
          <a:lstStyle/>
          <a:p>
            <a:r>
              <a:rPr lang="en-US" sz="2400" dirty="0" smtClean="0"/>
              <a:t/>
            </a:r>
            <a:br>
              <a:rPr lang="en-US" sz="2400" dirty="0" smtClean="0"/>
            </a:br>
            <a:r>
              <a:rPr lang="en-US" sz="3600" dirty="0" smtClean="0"/>
              <a:t>Act 80 </a:t>
            </a:r>
            <a:r>
              <a:rPr lang="en-US" sz="3600" dirty="0"/>
              <a:t>of </a:t>
            </a:r>
            <a:r>
              <a:rPr lang="en-US" sz="3600" dirty="0" smtClean="0"/>
              <a:t>2012  </a:t>
            </a:r>
            <a:r>
              <a:rPr lang="en-US" sz="2800" dirty="0" smtClean="0"/>
              <a:t>Effective </a:t>
            </a:r>
            <a:r>
              <a:rPr lang="en-US" sz="2800" dirty="0"/>
              <a:t>July </a:t>
            </a:r>
            <a:r>
              <a:rPr lang="en-US" sz="2800" dirty="0" smtClean="0"/>
              <a:t>1, </a:t>
            </a:r>
            <a:r>
              <a:rPr lang="en-US" sz="2800" dirty="0"/>
              <a:t>2012</a:t>
            </a:r>
            <a:r>
              <a:rPr lang="en-US" sz="2000" dirty="0" smtClean="0"/>
              <a:t/>
            </a:r>
            <a:br>
              <a:rPr lang="en-US" sz="2000" dirty="0" smtClean="0"/>
            </a:br>
            <a:endParaRPr lang="en-US" sz="2000" dirty="0" smtClean="0"/>
          </a:p>
        </p:txBody>
      </p:sp>
      <p:sp>
        <p:nvSpPr>
          <p:cNvPr id="77827" name="Content Placeholder 2"/>
          <p:cNvSpPr>
            <a:spLocks noGrp="1"/>
          </p:cNvSpPr>
          <p:nvPr>
            <p:ph idx="1"/>
          </p:nvPr>
        </p:nvSpPr>
        <p:spPr>
          <a:xfrm>
            <a:off x="381000" y="1425575"/>
            <a:ext cx="8247063" cy="4881563"/>
          </a:xfrm>
        </p:spPr>
        <p:txBody>
          <a:bodyPr anchor="t"/>
          <a:lstStyle/>
          <a:p>
            <a:pPr>
              <a:spcBef>
                <a:spcPts val="0"/>
              </a:spcBef>
              <a:spcAft>
                <a:spcPts val="1200"/>
              </a:spcAft>
              <a:buFont typeface="Arial" panose="020B0604020202020204" pitchFamily="34" charset="0"/>
              <a:buChar char="•"/>
            </a:pPr>
            <a:r>
              <a:rPr lang="en-US" sz="3000" dirty="0" smtClean="0">
                <a:latin typeface="Calibri" panose="020F0502020204030204" pitchFamily="34" charset="0"/>
                <a:cs typeface="Arial" pitchFamily="34" charset="0"/>
              </a:rPr>
              <a:t>Extended adoption subsidies for eligible youth </a:t>
            </a:r>
          </a:p>
          <a:p>
            <a:pPr lvl="1">
              <a:spcBef>
                <a:spcPts val="0"/>
              </a:spcBef>
              <a:spcAft>
                <a:spcPts val="1200"/>
              </a:spcAft>
              <a:buFont typeface="Wingdings" panose="05000000000000000000" pitchFamily="2" charset="2"/>
              <a:buChar char="ü"/>
            </a:pPr>
            <a:r>
              <a:rPr lang="en-US" sz="2800" dirty="0">
                <a:latin typeface="Calibri" panose="020F0502020204030204" pitchFamily="34" charset="0"/>
                <a:cs typeface="Arial" pitchFamily="34" charset="0"/>
              </a:rPr>
              <a:t> </a:t>
            </a:r>
            <a:r>
              <a:rPr lang="en-US" sz="2800" dirty="0" smtClean="0">
                <a:latin typeface="Calibri" panose="020F0502020204030204" pitchFamily="34" charset="0"/>
                <a:cs typeface="Arial" pitchFamily="34" charset="0"/>
              </a:rPr>
              <a:t>Under the age of 21 years </a:t>
            </a:r>
          </a:p>
          <a:p>
            <a:pPr lvl="1">
              <a:spcBef>
                <a:spcPts val="0"/>
              </a:spcBef>
              <a:spcAft>
                <a:spcPts val="1200"/>
              </a:spcAft>
              <a:buFont typeface="Wingdings" panose="05000000000000000000" pitchFamily="2" charset="2"/>
              <a:buChar char="ü"/>
            </a:pPr>
            <a:r>
              <a:rPr lang="en-US" sz="2800" dirty="0" smtClean="0">
                <a:latin typeface="Calibri" panose="020F0502020204030204" pitchFamily="34" charset="0"/>
                <a:cs typeface="Arial" pitchFamily="34" charset="0"/>
              </a:rPr>
              <a:t>Attained 13 years of age before adoption assistance agreement was finalized</a:t>
            </a:r>
          </a:p>
          <a:p>
            <a:pPr lvl="1">
              <a:spcBef>
                <a:spcPts val="0"/>
              </a:spcBef>
              <a:spcAft>
                <a:spcPts val="1200"/>
              </a:spcAft>
              <a:buFont typeface="Wingdings" panose="05000000000000000000" pitchFamily="2" charset="2"/>
              <a:buChar char="ü"/>
            </a:pPr>
            <a:r>
              <a:rPr lang="en-US" sz="2800" dirty="0" smtClean="0">
                <a:latin typeface="Calibri" panose="020F0502020204030204" pitchFamily="34" charset="0"/>
                <a:cs typeface="Arial" pitchFamily="34" charset="0"/>
              </a:rPr>
              <a:t>Met certain conditions</a:t>
            </a:r>
          </a:p>
          <a:p>
            <a:pPr>
              <a:spcBef>
                <a:spcPts val="0"/>
              </a:spcBef>
              <a:spcAft>
                <a:spcPts val="1200"/>
              </a:spcAft>
              <a:buFont typeface="Arial" panose="020B0604020202020204" pitchFamily="34" charset="0"/>
              <a:buChar char="•"/>
            </a:pPr>
            <a:r>
              <a:rPr lang="en-US" sz="3000" dirty="0" smtClean="0">
                <a:latin typeface="Calibri" panose="020F0502020204030204" pitchFamily="34" charset="0"/>
                <a:cs typeface="Arial" pitchFamily="34" charset="0"/>
              </a:rPr>
              <a:t>Extended guardianship subsidies </a:t>
            </a:r>
            <a:r>
              <a:rPr lang="en-US" sz="3000" dirty="0">
                <a:latin typeface="Calibri" panose="020F0502020204030204" pitchFamily="34" charset="0"/>
                <a:cs typeface="Arial" pitchFamily="34" charset="0"/>
              </a:rPr>
              <a:t>for eligible </a:t>
            </a:r>
            <a:r>
              <a:rPr lang="en-US" sz="3000" dirty="0" smtClean="0">
                <a:latin typeface="Calibri" panose="020F0502020204030204" pitchFamily="34" charset="0"/>
                <a:cs typeface="Arial" pitchFamily="34" charset="0"/>
              </a:rPr>
              <a:t>youth</a:t>
            </a:r>
          </a:p>
          <a:p>
            <a:pPr>
              <a:spcBef>
                <a:spcPts val="0"/>
              </a:spcBef>
              <a:spcAft>
                <a:spcPts val="1200"/>
              </a:spcAft>
              <a:buFont typeface="Arial" panose="020B0604020202020204" pitchFamily="34" charset="0"/>
              <a:buChar char="•"/>
            </a:pPr>
            <a:r>
              <a:rPr lang="en-US" sz="3000" dirty="0" smtClean="0">
                <a:latin typeface="Calibri" panose="020F0502020204030204" pitchFamily="34" charset="0"/>
                <a:cs typeface="Arial" pitchFamily="34" charset="0"/>
              </a:rPr>
              <a:t>Amended and added several definitions </a:t>
            </a:r>
            <a:endParaRPr lang="en-US" sz="3000" dirty="0">
              <a:latin typeface="Calibri" panose="020F0502020204030204" pitchFamily="34" charset="0"/>
              <a:cs typeface="Arial" pitchFamily="34" charset="0"/>
            </a:endParaRPr>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8AFCC990-5B4D-455C-A9CC-09BC1E24D880}" type="slidenum">
              <a:rPr lang="en-US" smtClean="0"/>
              <a:pPr>
                <a:defRPr/>
              </a:pPr>
              <a:t>19</a:t>
            </a:fld>
            <a:endParaRPr lang="en-US" dirty="0">
              <a:latin typeface="Arial" charset="0"/>
            </a:endParaRPr>
          </a:p>
        </p:txBody>
      </p:sp>
    </p:spTree>
    <p:extLst>
      <p:ext uri="{BB962C8B-B14F-4D97-AF65-F5344CB8AC3E}">
        <p14:creationId xmlns:p14="http://schemas.microsoft.com/office/powerpoint/2010/main" val="1469354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a:t>Introductions, Objectives, What’s </a:t>
            </a:r>
            <a:r>
              <a:rPr lang="en-US" dirty="0" smtClean="0"/>
              <a:t>In It For Me?</a:t>
            </a:r>
            <a:endParaRPr lang="en-US" dirty="0"/>
          </a:p>
          <a:p>
            <a:r>
              <a:rPr lang="en-US" dirty="0"/>
              <a:t>Juvenile Court Rules – </a:t>
            </a:r>
            <a:r>
              <a:rPr lang="en-US" dirty="0" smtClean="0"/>
              <a:t>Rule </a:t>
            </a:r>
            <a:r>
              <a:rPr lang="en-US" dirty="0"/>
              <a:t>1608</a:t>
            </a:r>
          </a:p>
          <a:p>
            <a:r>
              <a:rPr lang="en-US" dirty="0"/>
              <a:t>Pre-Transition Planning Tools</a:t>
            </a:r>
          </a:p>
          <a:p>
            <a:r>
              <a:rPr lang="en-US" dirty="0"/>
              <a:t>Tips for Engaging Youth in Transition Planning</a:t>
            </a:r>
          </a:p>
          <a:p>
            <a:r>
              <a:rPr lang="en-US" dirty="0"/>
              <a:t>Juvenile Court Rules – Rule </a:t>
            </a:r>
            <a:r>
              <a:rPr lang="en-US" dirty="0" smtClean="0"/>
              <a:t>1631</a:t>
            </a:r>
            <a:endParaRPr lang="en-US" dirty="0"/>
          </a:p>
          <a:p>
            <a:r>
              <a:rPr lang="en-US" dirty="0"/>
              <a:t>Trial Discharge</a:t>
            </a:r>
          </a:p>
          <a:p>
            <a:r>
              <a:rPr lang="en-US" dirty="0"/>
              <a:t>Improving Outcomes Using Court Rules – Activity</a:t>
            </a:r>
          </a:p>
          <a:p>
            <a:r>
              <a:rPr lang="en-US" dirty="0"/>
              <a:t>Review, Questions, and Answers</a:t>
            </a:r>
          </a:p>
          <a:p>
            <a:r>
              <a:rPr lang="en-US" dirty="0"/>
              <a:t>Monitoring the Transition Plan</a:t>
            </a:r>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29048EEC-5417-4F62-AF82-A172F4B85BCA}" type="slidenum">
              <a:rPr lang="en-US" smtClean="0"/>
              <a:t>2</a:t>
            </a:fld>
            <a:endParaRPr lang="en-US" dirty="0">
              <a:latin typeface="Arial" charset="0"/>
            </a:endParaRPr>
          </a:p>
        </p:txBody>
      </p:sp>
    </p:spTree>
    <p:extLst>
      <p:ext uri="{BB962C8B-B14F-4D97-AF65-F5344CB8AC3E}">
        <p14:creationId xmlns:p14="http://schemas.microsoft.com/office/powerpoint/2010/main" val="1461557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Act 80 of </a:t>
            </a:r>
            <a:r>
              <a:rPr lang="en-US" sz="3600" dirty="0" smtClean="0"/>
              <a:t>2012  </a:t>
            </a:r>
            <a:r>
              <a:rPr lang="en-US" sz="2800" dirty="0" smtClean="0"/>
              <a:t>Definitions</a:t>
            </a:r>
            <a:endParaRPr lang="en-US" sz="3600" dirty="0"/>
          </a:p>
        </p:txBody>
      </p:sp>
      <p:sp>
        <p:nvSpPr>
          <p:cNvPr id="3" name="Content Placeholder 2"/>
          <p:cNvSpPr>
            <a:spLocks noGrp="1"/>
          </p:cNvSpPr>
          <p:nvPr>
            <p:ph idx="1"/>
          </p:nvPr>
        </p:nvSpPr>
        <p:spPr/>
        <p:txBody>
          <a:bodyPr/>
          <a:lstStyle/>
          <a:p>
            <a:r>
              <a:rPr lang="en-US" dirty="0" smtClean="0"/>
              <a:t>Definition of “child” in Public Welfare Code includes an individual who: </a:t>
            </a:r>
          </a:p>
          <a:p>
            <a:pPr lvl="1"/>
            <a:r>
              <a:rPr lang="en-US" dirty="0" smtClean="0"/>
              <a:t>is </a:t>
            </a:r>
            <a:r>
              <a:rPr lang="en-US" dirty="0"/>
              <a:t>under the age of twenty-one years and who attained thirteen years of age before the adoption assistance agreement became effective and who is:</a:t>
            </a:r>
          </a:p>
          <a:p>
            <a:pPr lvl="1"/>
            <a:r>
              <a:rPr lang="en-US" dirty="0"/>
              <a:t>(i)  completing secondary education or an equivalent credential;</a:t>
            </a:r>
          </a:p>
          <a:p>
            <a:pPr lvl="1"/>
            <a:r>
              <a:rPr lang="en-US" dirty="0"/>
              <a:t>(ii)  enrolled in an institution which provides postsecondary or vocational education;</a:t>
            </a:r>
          </a:p>
          <a:p>
            <a:pPr lvl="1"/>
            <a:r>
              <a:rPr lang="en-US" dirty="0"/>
              <a:t>(iii)  participating in a program actively designed to promote or remove barriers to employment;</a:t>
            </a:r>
          </a:p>
          <a:p>
            <a:pPr lvl="1"/>
            <a:r>
              <a:rPr lang="en-US" dirty="0"/>
              <a:t>(iv)  employed for at least eighty hours per month; or</a:t>
            </a:r>
          </a:p>
          <a:p>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20</a:t>
            </a:fld>
            <a:endParaRPr lang="en-US" dirty="0">
              <a:solidFill>
                <a:srgbClr val="000000"/>
              </a:solidFill>
              <a:latin typeface="Arial" charset="0"/>
            </a:endParaRPr>
          </a:p>
        </p:txBody>
      </p:sp>
    </p:spTree>
    <p:extLst>
      <p:ext uri="{BB962C8B-B14F-4D97-AF65-F5344CB8AC3E}">
        <p14:creationId xmlns:p14="http://schemas.microsoft.com/office/powerpoint/2010/main" val="322934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Act 80 of 2012  </a:t>
            </a:r>
            <a:r>
              <a:rPr lang="en-US" sz="2800" dirty="0" smtClean="0"/>
              <a:t>Definitions (continued)</a:t>
            </a:r>
            <a:endParaRPr lang="en-US" dirty="0"/>
          </a:p>
        </p:txBody>
      </p:sp>
      <p:sp>
        <p:nvSpPr>
          <p:cNvPr id="3" name="Content Placeholder 2"/>
          <p:cNvSpPr>
            <a:spLocks noGrp="1"/>
          </p:cNvSpPr>
          <p:nvPr>
            <p:ph idx="1"/>
          </p:nvPr>
        </p:nvSpPr>
        <p:spPr/>
        <p:txBody>
          <a:bodyPr/>
          <a:lstStyle/>
          <a:p>
            <a:pPr lvl="1"/>
            <a:r>
              <a:rPr lang="en-US" dirty="0">
                <a:solidFill>
                  <a:srgbClr val="000000"/>
                </a:solidFill>
              </a:rPr>
              <a:t>(v)  incapable of doing any of the activities described in </a:t>
            </a:r>
            <a:r>
              <a:rPr lang="en-US" dirty="0" err="1">
                <a:solidFill>
                  <a:srgbClr val="000000"/>
                </a:solidFill>
              </a:rPr>
              <a:t>subclause</a:t>
            </a:r>
            <a:r>
              <a:rPr lang="en-US" dirty="0">
                <a:solidFill>
                  <a:srgbClr val="000000"/>
                </a:solidFill>
              </a:rPr>
              <a:t> (i), (ii), (iii) or (iv) due to a medical or behavioral health condition, which is supported by regularly updated information in the permanency plan of the child.</a:t>
            </a:r>
          </a:p>
          <a:p>
            <a:r>
              <a:rPr lang="en-US" dirty="0" smtClean="0"/>
              <a:t>Eligible Child</a:t>
            </a:r>
          </a:p>
          <a:p>
            <a:r>
              <a:rPr lang="en-US" dirty="0" smtClean="0"/>
              <a:t>Eligible permanent legal custodian</a:t>
            </a:r>
          </a:p>
          <a:p>
            <a:r>
              <a:rPr lang="en-US" dirty="0" smtClean="0"/>
              <a:t>Kin</a:t>
            </a:r>
          </a:p>
          <a:p>
            <a:r>
              <a:rPr lang="en-US" dirty="0" smtClean="0"/>
              <a:t>Permanent Legal custodian</a:t>
            </a:r>
          </a:p>
          <a:p>
            <a:r>
              <a:rPr lang="en-US" dirty="0" smtClean="0"/>
              <a:t>Subsidized permanent legal custodianship</a:t>
            </a:r>
          </a:p>
          <a:p>
            <a:r>
              <a:rPr lang="en-US" dirty="0" smtClean="0"/>
              <a:t>Subsidized permanent legal custodianship agreement</a:t>
            </a:r>
          </a:p>
          <a:p>
            <a:r>
              <a:rPr lang="en-US" dirty="0" smtClean="0"/>
              <a:t>Relative Notification</a:t>
            </a:r>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21</a:t>
            </a:fld>
            <a:endParaRPr lang="en-US" dirty="0">
              <a:solidFill>
                <a:srgbClr val="000000"/>
              </a:solidFill>
              <a:latin typeface="Arial" charset="0"/>
            </a:endParaRPr>
          </a:p>
        </p:txBody>
      </p:sp>
    </p:spTree>
    <p:extLst>
      <p:ext uri="{BB962C8B-B14F-4D97-AF65-F5344CB8AC3E}">
        <p14:creationId xmlns:p14="http://schemas.microsoft.com/office/powerpoint/2010/main" val="3907076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Improving Outcomes Using Court Rules </a:t>
            </a:r>
            <a:endParaRPr lang="en-US" dirty="0"/>
          </a:p>
        </p:txBody>
      </p:sp>
      <p:sp>
        <p:nvSpPr>
          <p:cNvPr id="3" name="Content Placeholder 2"/>
          <p:cNvSpPr>
            <a:spLocks noGrp="1"/>
          </p:cNvSpPr>
          <p:nvPr>
            <p:ph idx="1"/>
          </p:nvPr>
        </p:nvSpPr>
        <p:spPr/>
        <p:txBody>
          <a:bodyPr/>
          <a:lstStyle/>
          <a:p>
            <a:pPr>
              <a:spcAft>
                <a:spcPts val="600"/>
              </a:spcAft>
            </a:pPr>
            <a:r>
              <a:rPr lang="en-US" dirty="0" smtClean="0"/>
              <a:t>Court oversight of youth’s plan, agency’s support </a:t>
            </a:r>
          </a:p>
          <a:p>
            <a:pPr>
              <a:spcAft>
                <a:spcPts val="600"/>
              </a:spcAft>
            </a:pPr>
            <a:r>
              <a:rPr lang="en-US" dirty="0" smtClean="0"/>
              <a:t>Opportunity to engage youth</a:t>
            </a:r>
          </a:p>
          <a:p>
            <a:pPr>
              <a:spcAft>
                <a:spcPts val="600"/>
              </a:spcAft>
            </a:pPr>
            <a:r>
              <a:rPr lang="en-US" dirty="0" smtClean="0"/>
              <a:t>Continued court jurisdiction if transition plan is absent or weak </a:t>
            </a:r>
          </a:p>
          <a:p>
            <a:pPr>
              <a:spcAft>
                <a:spcPts val="600"/>
              </a:spcAft>
            </a:pPr>
            <a:r>
              <a:rPr lang="en-US" dirty="0" smtClean="0"/>
              <a:t>Implements Fostering Connections legislation </a:t>
            </a:r>
          </a:p>
          <a:p>
            <a:pPr>
              <a:buNone/>
            </a:pPr>
            <a:endParaRPr lang="en-US" dirty="0"/>
          </a:p>
        </p:txBody>
      </p:sp>
      <p:sp>
        <p:nvSpPr>
          <p:cNvPr id="4" name="Slide Number Placeholder 3"/>
          <p:cNvSpPr>
            <a:spLocks noGrp="1"/>
          </p:cNvSpPr>
          <p:nvPr>
            <p:ph type="sldNum" sz="quarter" idx="11"/>
          </p:nvPr>
        </p:nvSpPr>
        <p:spPr/>
        <p:txBody>
          <a:bodyPr/>
          <a:lstStyle/>
          <a:p>
            <a:pPr>
              <a:defRPr/>
            </a:pPr>
            <a:fld id="{29048EEC-5417-4F62-AF82-A172F4B85BCA}" type="slidenum">
              <a:rPr lang="en-US" smtClean="0"/>
              <a:t>22</a:t>
            </a:fld>
            <a:endParaRPr lang="en-US" dirty="0">
              <a:latin typeface="Arial" charset="0"/>
            </a:endParaRPr>
          </a:p>
        </p:txBody>
      </p:sp>
    </p:spTree>
    <p:extLst>
      <p:ext uri="{BB962C8B-B14F-4D97-AF65-F5344CB8AC3E}">
        <p14:creationId xmlns:p14="http://schemas.microsoft.com/office/powerpoint/2010/main" val="46504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a:xfrm>
            <a:off x="213360" y="1502664"/>
            <a:ext cx="8686800" cy="4325112"/>
          </a:xfrm>
        </p:spPr>
        <p:txBody>
          <a:bodyPr/>
          <a:lstStyle/>
          <a:p>
            <a:pPr>
              <a:spcAft>
                <a:spcPts val="600"/>
              </a:spcAft>
            </a:pPr>
            <a:r>
              <a:rPr lang="en-US" dirty="0" smtClean="0"/>
              <a:t>What does Sienna need?  </a:t>
            </a:r>
          </a:p>
          <a:p>
            <a:pPr>
              <a:spcAft>
                <a:spcPts val="600"/>
              </a:spcAft>
            </a:pPr>
            <a:r>
              <a:rPr lang="en-US" dirty="0" smtClean="0"/>
              <a:t>What is her transition plan, as presented, missing?</a:t>
            </a:r>
          </a:p>
          <a:p>
            <a:pPr>
              <a:spcAft>
                <a:spcPts val="600"/>
              </a:spcAft>
            </a:pPr>
            <a:r>
              <a:rPr lang="en-US" dirty="0" smtClean="0"/>
              <a:t>What would you advocate for Sienna? </a:t>
            </a:r>
          </a:p>
          <a:p>
            <a:pPr>
              <a:spcAft>
                <a:spcPts val="600"/>
              </a:spcAft>
            </a:pPr>
            <a:r>
              <a:rPr lang="en-US" dirty="0" smtClean="0"/>
              <a:t>How should court order be written to ensure she receives what she needs?</a:t>
            </a:r>
          </a:p>
          <a:p>
            <a:endParaRPr lang="en-US" dirty="0"/>
          </a:p>
        </p:txBody>
      </p:sp>
      <p:sp>
        <p:nvSpPr>
          <p:cNvPr id="4" name="Slide Number Placeholder 3"/>
          <p:cNvSpPr>
            <a:spLocks noGrp="1"/>
          </p:cNvSpPr>
          <p:nvPr>
            <p:ph type="sldNum" sz="quarter" idx="11"/>
          </p:nvPr>
        </p:nvSpPr>
        <p:spPr/>
        <p:txBody>
          <a:bodyPr/>
          <a:lstStyle/>
          <a:p>
            <a:pPr>
              <a:defRPr/>
            </a:pPr>
            <a:fld id="{29048EEC-5417-4F62-AF82-A172F4B85BCA}" type="slidenum">
              <a:rPr lang="en-US" smtClean="0"/>
              <a:t>23</a:t>
            </a:fld>
            <a:endParaRPr lang="en-US" dirty="0">
              <a:latin typeface="Arial" charset="0"/>
            </a:endParaRPr>
          </a:p>
        </p:txBody>
      </p:sp>
    </p:spTree>
    <p:extLst>
      <p:ext uri="{BB962C8B-B14F-4D97-AF65-F5344CB8AC3E}">
        <p14:creationId xmlns:p14="http://schemas.microsoft.com/office/powerpoint/2010/main" val="2344350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Tools/Suggestions for Preparing Youth for Court </a:t>
            </a:r>
            <a:endParaRPr lang="en-US" dirty="0"/>
          </a:p>
        </p:txBody>
      </p:sp>
      <p:sp>
        <p:nvSpPr>
          <p:cNvPr id="3" name="Content Placeholder 2"/>
          <p:cNvSpPr>
            <a:spLocks noGrp="1"/>
          </p:cNvSpPr>
          <p:nvPr>
            <p:ph idx="1"/>
          </p:nvPr>
        </p:nvSpPr>
        <p:spPr/>
        <p:txBody>
          <a:bodyPr/>
          <a:lstStyle/>
          <a:p>
            <a:r>
              <a:rPr lang="en-US" dirty="0" smtClean="0"/>
              <a:t>Institute hearing requiring youth participation</a:t>
            </a:r>
          </a:p>
          <a:p>
            <a:pPr lvl="1"/>
            <a:r>
              <a:rPr lang="en-US" dirty="0">
                <a:solidFill>
                  <a:schemeClr val="accent2">
                    <a:lumMod val="75000"/>
                  </a:schemeClr>
                </a:solidFill>
              </a:rPr>
              <a:t>Cumberland County</a:t>
            </a:r>
          </a:p>
          <a:p>
            <a:pPr lvl="1"/>
            <a:r>
              <a:rPr lang="en-US" dirty="0" smtClean="0">
                <a:solidFill>
                  <a:schemeClr val="accent2">
                    <a:lumMod val="75000"/>
                  </a:schemeClr>
                </a:solidFill>
              </a:rPr>
              <a:t>Northumberland County</a:t>
            </a:r>
            <a:endParaRPr lang="en-US" dirty="0">
              <a:solidFill>
                <a:schemeClr val="accent2">
                  <a:lumMod val="75000"/>
                </a:schemeClr>
              </a:solidFill>
            </a:endParaRPr>
          </a:p>
          <a:p>
            <a:pPr lvl="1"/>
            <a:r>
              <a:rPr lang="en-US" dirty="0" smtClean="0">
                <a:solidFill>
                  <a:schemeClr val="accent2">
                    <a:lumMod val="75000"/>
                  </a:schemeClr>
                </a:solidFill>
              </a:rPr>
              <a:t>Adams County </a:t>
            </a:r>
          </a:p>
          <a:p>
            <a:r>
              <a:rPr lang="en-US" dirty="0" smtClean="0"/>
              <a:t>Prepare tools that help youth participate</a:t>
            </a:r>
          </a:p>
          <a:p>
            <a:pPr lvl="1"/>
            <a:r>
              <a:rPr lang="en-US" dirty="0" smtClean="0">
                <a:solidFill>
                  <a:schemeClr val="accent2">
                    <a:lumMod val="75000"/>
                  </a:schemeClr>
                </a:solidFill>
              </a:rPr>
              <a:t>Youth Fostering Change Youth-Developed </a:t>
            </a:r>
            <a:r>
              <a:rPr lang="en-US" dirty="0">
                <a:solidFill>
                  <a:schemeClr val="accent2">
                    <a:lumMod val="75000"/>
                  </a:schemeClr>
                </a:solidFill>
              </a:rPr>
              <a:t/>
            </a:r>
            <a:br>
              <a:rPr lang="en-US" dirty="0">
                <a:solidFill>
                  <a:schemeClr val="accent2">
                    <a:lumMod val="75000"/>
                  </a:schemeClr>
                </a:solidFill>
              </a:rPr>
            </a:br>
            <a:r>
              <a:rPr lang="en-US" dirty="0">
                <a:solidFill>
                  <a:schemeClr val="accent2">
                    <a:lumMod val="75000"/>
                  </a:schemeClr>
                </a:solidFill>
              </a:rPr>
              <a:t>Discharge Hearing </a:t>
            </a:r>
            <a:r>
              <a:rPr lang="en-US" dirty="0" smtClean="0">
                <a:solidFill>
                  <a:schemeClr val="accent2">
                    <a:lumMod val="75000"/>
                  </a:schemeClr>
                </a:solidFill>
              </a:rPr>
              <a:t>Form</a:t>
            </a:r>
          </a:p>
        </p:txBody>
      </p:sp>
      <p:sp>
        <p:nvSpPr>
          <p:cNvPr id="4" name="Slide Number Placeholder 3"/>
          <p:cNvSpPr>
            <a:spLocks noGrp="1"/>
          </p:cNvSpPr>
          <p:nvPr>
            <p:ph type="sldNum" sz="quarter" idx="11"/>
          </p:nvPr>
        </p:nvSpPr>
        <p:spPr/>
        <p:txBody>
          <a:bodyPr/>
          <a:lstStyle/>
          <a:p>
            <a:pPr>
              <a:defRPr/>
            </a:pPr>
            <a:fld id="{29048EEC-5417-4F62-AF82-A172F4B85BCA}" type="slidenum">
              <a:rPr lang="en-US" smtClean="0"/>
              <a:t>24</a:t>
            </a:fld>
            <a:endParaRPr lang="en-US" dirty="0">
              <a:latin typeface="Arial" charset="0"/>
            </a:endParaRPr>
          </a:p>
        </p:txBody>
      </p:sp>
    </p:spTree>
    <p:extLst>
      <p:ext uri="{BB962C8B-B14F-4D97-AF65-F5344CB8AC3E}">
        <p14:creationId xmlns:p14="http://schemas.microsoft.com/office/powerpoint/2010/main" val="3745702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Transition Plan in the Real World</a:t>
            </a:r>
            <a:endParaRPr lang="en-US" dirty="0"/>
          </a:p>
        </p:txBody>
      </p:sp>
      <p:pic>
        <p:nvPicPr>
          <p:cNvPr id="1028" name="Picture 4" descr="http://www.sxc.hu/pic/l/f/fl/fluffbreat/18041_94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8160" y="1950720"/>
            <a:ext cx="5567680" cy="41757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1"/>
          </p:nvPr>
        </p:nvSpPr>
        <p:spPr/>
        <p:txBody>
          <a:bodyPr/>
          <a:lstStyle/>
          <a:p>
            <a:pPr>
              <a:defRPr/>
            </a:pPr>
            <a:fld id="{29048EEC-5417-4F62-AF82-A172F4B85BCA}" type="slidenum">
              <a:rPr lang="en-US" smtClean="0"/>
              <a:t>25</a:t>
            </a:fld>
            <a:endParaRPr lang="en-US" dirty="0">
              <a:latin typeface="Arial" charset="0"/>
            </a:endParaRPr>
          </a:p>
        </p:txBody>
      </p:sp>
    </p:spTree>
    <p:extLst>
      <p:ext uri="{BB962C8B-B14F-4D97-AF65-F5344CB8AC3E}">
        <p14:creationId xmlns:p14="http://schemas.microsoft.com/office/powerpoint/2010/main" val="9738006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Monitoring the Transition Plan </a:t>
            </a:r>
            <a:endParaRPr lang="en-US" dirty="0"/>
          </a:p>
        </p:txBody>
      </p:sp>
      <p:sp>
        <p:nvSpPr>
          <p:cNvPr id="3" name="Content Placeholder 2"/>
          <p:cNvSpPr>
            <a:spLocks noGrp="1"/>
          </p:cNvSpPr>
          <p:nvPr>
            <p:ph idx="1"/>
          </p:nvPr>
        </p:nvSpPr>
        <p:spPr/>
        <p:txBody>
          <a:bodyPr/>
          <a:lstStyle/>
          <a:p>
            <a:pPr>
              <a:spcAft>
                <a:spcPts val="600"/>
              </a:spcAft>
            </a:pPr>
            <a:r>
              <a:rPr lang="en-US" dirty="0" smtClean="0"/>
              <a:t>What are some good techniques to assist in monitoring a transition plan?  </a:t>
            </a:r>
          </a:p>
          <a:p>
            <a:pPr>
              <a:spcAft>
                <a:spcPts val="600"/>
              </a:spcAft>
            </a:pPr>
            <a:r>
              <a:rPr lang="en-US" dirty="0" smtClean="0"/>
              <a:t>How do alumni want to be supported and how can we help?  </a:t>
            </a:r>
          </a:p>
          <a:p>
            <a:pPr>
              <a:spcAft>
                <a:spcPts val="600"/>
              </a:spcAft>
            </a:pPr>
            <a:r>
              <a:rPr lang="en-US" dirty="0" smtClean="0"/>
              <a:t>What are some strategies to try if the transition plan isn’t working as planned?  </a:t>
            </a:r>
          </a:p>
          <a:p>
            <a:endParaRPr lang="en-US" dirty="0" smtClean="0"/>
          </a:p>
          <a:p>
            <a:pPr marL="411480" lvl="1" indent="0">
              <a:buNone/>
            </a:pP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29048EEC-5417-4F62-AF82-A172F4B85BCA}" type="slidenum">
              <a:rPr lang="en-US" smtClean="0"/>
              <a:t>26</a:t>
            </a:fld>
            <a:endParaRPr lang="en-US" dirty="0">
              <a:latin typeface="Arial" charset="0"/>
            </a:endParaRPr>
          </a:p>
        </p:txBody>
      </p:sp>
    </p:spTree>
    <p:extLst>
      <p:ext uri="{BB962C8B-B14F-4D97-AF65-F5344CB8AC3E}">
        <p14:creationId xmlns:p14="http://schemas.microsoft.com/office/powerpoint/2010/main" val="25776687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Tips </a:t>
            </a:r>
            <a:r>
              <a:rPr lang="en-US" sz="2800" dirty="0" smtClean="0"/>
              <a:t>for Successful Transition Plans</a:t>
            </a:r>
            <a:endParaRPr lang="en-US" sz="2800" dirty="0"/>
          </a:p>
        </p:txBody>
      </p:sp>
      <p:sp>
        <p:nvSpPr>
          <p:cNvPr id="3" name="Content Placeholder 2"/>
          <p:cNvSpPr>
            <a:spLocks noGrp="1"/>
          </p:cNvSpPr>
          <p:nvPr>
            <p:ph idx="1"/>
          </p:nvPr>
        </p:nvSpPr>
        <p:spPr/>
        <p:txBody>
          <a:bodyPr/>
          <a:lstStyle/>
          <a:p>
            <a:pPr>
              <a:spcAft>
                <a:spcPts val="600"/>
              </a:spcAft>
            </a:pPr>
            <a:r>
              <a:rPr lang="en-US" dirty="0" smtClean="0"/>
              <a:t>Begin early</a:t>
            </a:r>
          </a:p>
          <a:p>
            <a:pPr>
              <a:spcAft>
                <a:spcPts val="600"/>
              </a:spcAft>
            </a:pPr>
            <a:r>
              <a:rPr lang="en-US" dirty="0" smtClean="0"/>
              <a:t>Engage youth, supportive adults </a:t>
            </a:r>
          </a:p>
          <a:p>
            <a:pPr>
              <a:spcAft>
                <a:spcPts val="600"/>
              </a:spcAft>
            </a:pPr>
            <a:r>
              <a:rPr lang="en-US" dirty="0" smtClean="0"/>
              <a:t>Maintain high expectations but be realistic about steps to achieve goals</a:t>
            </a:r>
          </a:p>
          <a:p>
            <a:pPr>
              <a:spcAft>
                <a:spcPts val="600"/>
              </a:spcAft>
            </a:pPr>
            <a:r>
              <a:rPr lang="en-US" dirty="0" smtClean="0"/>
              <a:t>Be concrete, specific </a:t>
            </a:r>
          </a:p>
          <a:p>
            <a:pPr>
              <a:spcAft>
                <a:spcPts val="600"/>
              </a:spcAft>
            </a:pPr>
            <a:r>
              <a:rPr lang="en-US" dirty="0" smtClean="0"/>
              <a:t>Create back-up plans  </a:t>
            </a:r>
          </a:p>
          <a:p>
            <a:endParaRPr lang="en-US" dirty="0"/>
          </a:p>
        </p:txBody>
      </p:sp>
      <p:sp>
        <p:nvSpPr>
          <p:cNvPr id="4" name="Slide Number Placeholder 3"/>
          <p:cNvSpPr>
            <a:spLocks noGrp="1"/>
          </p:cNvSpPr>
          <p:nvPr>
            <p:ph type="sldNum" sz="quarter" idx="11"/>
          </p:nvPr>
        </p:nvSpPr>
        <p:spPr/>
        <p:txBody>
          <a:bodyPr/>
          <a:lstStyle/>
          <a:p>
            <a:pPr>
              <a:defRPr/>
            </a:pPr>
            <a:fld id="{29048EEC-5417-4F62-AF82-A172F4B85BCA}" type="slidenum">
              <a:rPr lang="en-US" smtClean="0"/>
              <a:t>27</a:t>
            </a:fld>
            <a:endParaRPr lang="en-US" dirty="0">
              <a:latin typeface="Arial" charset="0"/>
            </a:endParaRPr>
          </a:p>
        </p:txBody>
      </p:sp>
    </p:spTree>
    <p:extLst>
      <p:ext uri="{BB962C8B-B14F-4D97-AF65-F5344CB8AC3E}">
        <p14:creationId xmlns:p14="http://schemas.microsoft.com/office/powerpoint/2010/main" val="374412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457200" y="2249424"/>
            <a:ext cx="8458200" cy="4325112"/>
          </a:xfrm>
        </p:spPr>
        <p:txBody>
          <a:bodyPr/>
          <a:lstStyle/>
          <a:p>
            <a:pPr marL="457200" indent="-457200">
              <a:spcAft>
                <a:spcPts val="1200"/>
              </a:spcAft>
              <a:buFont typeface="+mj-lt"/>
              <a:buAutoNum type="arabicPeriod"/>
            </a:pPr>
            <a:r>
              <a:rPr lang="en-US" dirty="0" smtClean="0"/>
              <a:t>Examine PA court rules on transition planning; </a:t>
            </a:r>
            <a:endParaRPr lang="en-US" dirty="0"/>
          </a:p>
          <a:p>
            <a:pPr marL="457200" indent="-457200">
              <a:spcAft>
                <a:spcPts val="1200"/>
              </a:spcAft>
              <a:buFont typeface="+mj-lt"/>
              <a:buAutoNum type="arabicPeriod"/>
            </a:pPr>
            <a:r>
              <a:rPr lang="en-US" dirty="0" smtClean="0"/>
              <a:t>Examine </a:t>
            </a:r>
            <a:r>
              <a:rPr lang="en-US" dirty="0"/>
              <a:t>transition assessment and planning tools;</a:t>
            </a:r>
          </a:p>
          <a:p>
            <a:pPr marL="457200" indent="-457200">
              <a:spcAft>
                <a:spcPts val="1200"/>
              </a:spcAft>
              <a:buFont typeface="+mj-lt"/>
              <a:buAutoNum type="arabicPeriod"/>
            </a:pPr>
            <a:r>
              <a:rPr lang="en-US" dirty="0" smtClean="0"/>
              <a:t>Demonstrate </a:t>
            </a:r>
            <a:r>
              <a:rPr lang="en-US" dirty="0"/>
              <a:t>the use of rules to advocate for older youth; and</a:t>
            </a:r>
          </a:p>
          <a:p>
            <a:pPr marL="457200" indent="-457200">
              <a:spcAft>
                <a:spcPts val="1200"/>
              </a:spcAft>
              <a:buFont typeface="+mj-lt"/>
              <a:buAutoNum type="arabicPeriod"/>
            </a:pPr>
            <a:r>
              <a:rPr lang="en-US" dirty="0" smtClean="0"/>
              <a:t>Explain </a:t>
            </a:r>
            <a:r>
              <a:rPr lang="en-US" dirty="0"/>
              <a:t>the process of engaging older youth in planning</a:t>
            </a:r>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29048EEC-5417-4F62-AF82-A172F4B85BCA}" type="slidenum">
              <a:rPr lang="en-US" smtClean="0"/>
              <a:t>3</a:t>
            </a:fld>
            <a:endParaRPr lang="en-US" dirty="0">
              <a:latin typeface="Arial" charset="0"/>
            </a:endParaRPr>
          </a:p>
        </p:txBody>
      </p:sp>
    </p:spTree>
    <p:extLst>
      <p:ext uri="{BB962C8B-B14F-4D97-AF65-F5344CB8AC3E}">
        <p14:creationId xmlns:p14="http://schemas.microsoft.com/office/powerpoint/2010/main" val="1883000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Autofit/>
          </a:bodyPr>
          <a:lstStyle/>
          <a:p>
            <a:r>
              <a:rPr lang="en-US" sz="2800" dirty="0"/>
              <a:t>Transition Planning: </a:t>
            </a:r>
            <a:r>
              <a:rPr lang="en-US" sz="2800" dirty="0" smtClean="0"/>
              <a:t>Why </a:t>
            </a:r>
            <a:r>
              <a:rPr lang="en-US" sz="2800" dirty="0"/>
              <a:t>is it Important? </a:t>
            </a:r>
          </a:p>
        </p:txBody>
      </p:sp>
      <p:sp>
        <p:nvSpPr>
          <p:cNvPr id="3" name="Content Placeholder 2"/>
          <p:cNvSpPr>
            <a:spLocks noGrp="1"/>
          </p:cNvSpPr>
          <p:nvPr>
            <p:ph idx="1"/>
          </p:nvPr>
        </p:nvSpPr>
        <p:spPr/>
        <p:txBody>
          <a:bodyPr>
            <a:normAutofit/>
          </a:bodyPr>
          <a:lstStyle/>
          <a:p>
            <a:pPr>
              <a:defRPr/>
            </a:pPr>
            <a:r>
              <a:rPr lang="en-US" dirty="0" smtClean="0"/>
              <a:t>% of older youth in system is growing </a:t>
            </a:r>
          </a:p>
          <a:p>
            <a:pPr>
              <a:defRPr/>
            </a:pPr>
            <a:r>
              <a:rPr lang="en-US" dirty="0" smtClean="0"/>
              <a:t>Poor outcomes for youth who age out without permanency:</a:t>
            </a:r>
          </a:p>
          <a:p>
            <a:pPr lvl="1">
              <a:defRPr/>
            </a:pPr>
            <a:r>
              <a:rPr lang="en-US" sz="2800" dirty="0" smtClean="0">
                <a:solidFill>
                  <a:schemeClr val="accent2">
                    <a:lumMod val="75000"/>
                  </a:schemeClr>
                </a:solidFill>
              </a:rPr>
              <a:t>Incarceration</a:t>
            </a:r>
          </a:p>
          <a:p>
            <a:pPr lvl="1">
              <a:defRPr/>
            </a:pPr>
            <a:r>
              <a:rPr lang="en-US" sz="2800" dirty="0" smtClean="0">
                <a:solidFill>
                  <a:schemeClr val="accent2">
                    <a:lumMod val="75000"/>
                  </a:schemeClr>
                </a:solidFill>
              </a:rPr>
              <a:t>Reliance on public assistance</a:t>
            </a:r>
          </a:p>
          <a:p>
            <a:pPr lvl="1">
              <a:defRPr/>
            </a:pPr>
            <a:r>
              <a:rPr lang="en-US" sz="2800" dirty="0" smtClean="0">
                <a:solidFill>
                  <a:schemeClr val="accent2">
                    <a:lumMod val="75000"/>
                  </a:schemeClr>
                </a:solidFill>
              </a:rPr>
              <a:t>Homelessness</a:t>
            </a:r>
          </a:p>
          <a:p>
            <a:pPr>
              <a:defRPr/>
            </a:pPr>
            <a:r>
              <a:rPr lang="en-US" dirty="0" smtClean="0"/>
              <a:t>Required by federal law (Fostering Connections) </a:t>
            </a:r>
          </a:p>
          <a:p>
            <a:pPr marL="457200" lvl="1" indent="0">
              <a:buFontTx/>
              <a:buNone/>
              <a:defRPr/>
            </a:pPr>
            <a:endParaRPr lang="en-US" sz="2800" dirty="0"/>
          </a:p>
        </p:txBody>
      </p:sp>
      <p:sp>
        <p:nvSpPr>
          <p:cNvPr id="2" name="Slide Number Placeholder 1"/>
          <p:cNvSpPr>
            <a:spLocks noGrp="1"/>
          </p:cNvSpPr>
          <p:nvPr>
            <p:ph type="sldNum" sz="quarter" idx="11"/>
          </p:nvPr>
        </p:nvSpPr>
        <p:spPr/>
        <p:txBody>
          <a:bodyPr/>
          <a:lstStyle/>
          <a:p>
            <a:pPr>
              <a:defRPr/>
            </a:pPr>
            <a:fld id="{29048EEC-5417-4F62-AF82-A172F4B85BCA}" type="slidenum">
              <a:rPr lang="en-US" smtClean="0"/>
              <a:t>4</a:t>
            </a:fld>
            <a:endParaRPr lang="en-US" dirty="0">
              <a:latin typeface="Arial" charset="0"/>
            </a:endParaRPr>
          </a:p>
        </p:txBody>
      </p:sp>
    </p:spTree>
    <p:extLst>
      <p:ext uri="{BB962C8B-B14F-4D97-AF65-F5344CB8AC3E}">
        <p14:creationId xmlns:p14="http://schemas.microsoft.com/office/powerpoint/2010/main" val="1801516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Pennsylvania Juvenile Court Procedural Rules</a:t>
            </a:r>
            <a:endParaRPr lang="en-US" dirty="0"/>
          </a:p>
        </p:txBody>
      </p:sp>
      <p:sp>
        <p:nvSpPr>
          <p:cNvPr id="3" name="Content Placeholder 2"/>
          <p:cNvSpPr>
            <a:spLocks noGrp="1"/>
          </p:cNvSpPr>
          <p:nvPr>
            <p:ph idx="1"/>
          </p:nvPr>
        </p:nvSpPr>
        <p:spPr/>
        <p:txBody>
          <a:bodyPr>
            <a:normAutofit/>
          </a:bodyPr>
          <a:lstStyle/>
          <a:p>
            <a:r>
              <a:rPr lang="en-US" b="1" dirty="0" smtClean="0">
                <a:solidFill>
                  <a:srgbClr val="002B5E"/>
                </a:solidFill>
              </a:rPr>
              <a:t>Rule </a:t>
            </a:r>
            <a:r>
              <a:rPr lang="en-US" b="1" dirty="0">
                <a:solidFill>
                  <a:srgbClr val="002B5E"/>
                </a:solidFill>
              </a:rPr>
              <a:t>1608 </a:t>
            </a:r>
            <a:r>
              <a:rPr lang="en-US" b="1" dirty="0" smtClean="0">
                <a:solidFill>
                  <a:srgbClr val="002B5E"/>
                </a:solidFill>
              </a:rPr>
              <a:t>(Permanency Hearing)</a:t>
            </a:r>
          </a:p>
          <a:p>
            <a:endParaRPr lang="en-US" b="1" dirty="0" smtClean="0">
              <a:solidFill>
                <a:srgbClr val="002B5E"/>
              </a:solidFill>
              <a:effectLst>
                <a:outerShdw blurRad="38100" dist="38100" dir="2700000" algn="tl">
                  <a:srgbClr val="000000">
                    <a:alpha val="43137"/>
                  </a:srgbClr>
                </a:outerShdw>
              </a:effectLst>
            </a:endParaRPr>
          </a:p>
          <a:p>
            <a:r>
              <a:rPr lang="en-US" b="1" dirty="0" smtClean="0">
                <a:solidFill>
                  <a:srgbClr val="002B5E"/>
                </a:solidFill>
                <a:effectLst>
                  <a:outerShdw blurRad="38100" dist="38100" dir="2700000" algn="tl">
                    <a:srgbClr val="000000">
                      <a:alpha val="43137"/>
                    </a:srgbClr>
                  </a:outerShdw>
                </a:effectLst>
              </a:rPr>
              <a:t>Rule 1631 </a:t>
            </a:r>
            <a:r>
              <a:rPr lang="en-US" b="1" dirty="0">
                <a:solidFill>
                  <a:srgbClr val="002B5E"/>
                </a:solidFill>
                <a:effectLst>
                  <a:outerShdw blurRad="38100" dist="38100" dir="2700000" algn="tl">
                    <a:srgbClr val="000000">
                      <a:alpha val="43137"/>
                    </a:srgbClr>
                  </a:outerShdw>
                </a:effectLst>
              </a:rPr>
              <a:t>(</a:t>
            </a:r>
            <a:r>
              <a:rPr lang="en-US" b="1" dirty="0" smtClean="0">
                <a:solidFill>
                  <a:srgbClr val="002B5E"/>
                </a:solidFill>
                <a:effectLst>
                  <a:outerShdw blurRad="38100" dist="38100" dir="2700000" algn="tl">
                    <a:srgbClr val="000000">
                      <a:alpha val="43137"/>
                    </a:srgbClr>
                  </a:outerShdw>
                </a:effectLst>
              </a:rPr>
              <a:t>Termination of  Court Supervision)</a:t>
            </a:r>
          </a:p>
          <a:p>
            <a:pPr marL="109728" indent="0">
              <a:buNone/>
            </a:pPr>
            <a:endParaRPr lang="en-US" dirty="0">
              <a:solidFill>
                <a:srgbClr val="002B5E"/>
              </a:solidFill>
            </a:endParaRPr>
          </a:p>
        </p:txBody>
      </p:sp>
      <p:pic>
        <p:nvPicPr>
          <p:cNvPr id="6" name="Picture 5" descr="bigstock_Justice_Is_Served_1338028.jpg"/>
          <p:cNvPicPr>
            <a:picLocks noChangeAspect="1"/>
          </p:cNvPicPr>
          <p:nvPr/>
        </p:nvPicPr>
        <p:blipFill>
          <a:blip r:embed="rId3" cstate="print"/>
          <a:stretch>
            <a:fillRect/>
          </a:stretch>
        </p:blipFill>
        <p:spPr>
          <a:xfrm>
            <a:off x="3238500" y="3261360"/>
            <a:ext cx="2667000" cy="2667000"/>
          </a:xfrm>
          <a:prstGeom prst="rect">
            <a:avLst/>
          </a:prstGeom>
          <a:ln>
            <a:noFill/>
          </a:ln>
          <a:effectLst>
            <a:softEdge rad="112500"/>
          </a:effectLst>
        </p:spPr>
      </p:pic>
      <p:sp>
        <p:nvSpPr>
          <p:cNvPr id="4" name="Slide Number Placeholder 3"/>
          <p:cNvSpPr>
            <a:spLocks noGrp="1"/>
          </p:cNvSpPr>
          <p:nvPr>
            <p:ph type="sldNum" sz="quarter" idx="11"/>
          </p:nvPr>
        </p:nvSpPr>
        <p:spPr/>
        <p:txBody>
          <a:bodyPr/>
          <a:lstStyle/>
          <a:p>
            <a:pPr>
              <a:defRPr/>
            </a:pPr>
            <a:fld id="{29048EEC-5417-4F62-AF82-A172F4B85BCA}" type="slidenum">
              <a:rPr lang="en-US" smtClean="0"/>
              <a:t>5</a:t>
            </a:fld>
            <a:endParaRPr lang="en-US" dirty="0">
              <a:latin typeface="Arial" charset="0"/>
            </a:endParaRPr>
          </a:p>
        </p:txBody>
      </p:sp>
    </p:spTree>
    <p:extLst>
      <p:ext uri="{BB962C8B-B14F-4D97-AF65-F5344CB8AC3E}">
        <p14:creationId xmlns:p14="http://schemas.microsoft.com/office/powerpoint/2010/main" val="1427632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rgbClr val="002B5E"/>
                </a:solidFill>
              </a:rPr>
              <a:t>Rule 1608: Permanency Hearing</a:t>
            </a:r>
            <a:endParaRPr lang="en-US" sz="2800" dirty="0">
              <a:solidFill>
                <a:srgbClr val="002B5E"/>
              </a:solidFill>
            </a:endParaRPr>
          </a:p>
        </p:txBody>
      </p:sp>
      <p:sp>
        <p:nvSpPr>
          <p:cNvPr id="3" name="Content Placeholder 2"/>
          <p:cNvSpPr>
            <a:spLocks noGrp="1"/>
          </p:cNvSpPr>
          <p:nvPr>
            <p:ph idx="1"/>
          </p:nvPr>
        </p:nvSpPr>
        <p:spPr>
          <a:xfrm>
            <a:off x="457200" y="2249424"/>
            <a:ext cx="8229600" cy="3694176"/>
          </a:xfrm>
        </p:spPr>
        <p:txBody>
          <a:bodyPr/>
          <a:lstStyle/>
          <a:p>
            <a:pPr>
              <a:lnSpc>
                <a:spcPct val="90000"/>
              </a:lnSpc>
              <a:spcAft>
                <a:spcPts val="1200"/>
              </a:spcAft>
              <a:defRPr/>
            </a:pPr>
            <a:r>
              <a:rPr lang="en-US" i="1" dirty="0"/>
              <a:t>Findings at all six-month hearings</a:t>
            </a:r>
            <a:r>
              <a:rPr lang="en-US" dirty="0"/>
              <a:t>. </a:t>
            </a:r>
            <a:endParaRPr lang="en-US" dirty="0" smtClean="0"/>
          </a:p>
          <a:p>
            <a:pPr>
              <a:lnSpc>
                <a:spcPct val="90000"/>
              </a:lnSpc>
              <a:spcAft>
                <a:spcPts val="1200"/>
              </a:spcAft>
              <a:defRPr/>
            </a:pPr>
            <a:r>
              <a:rPr lang="en-US" dirty="0" smtClean="0"/>
              <a:t>At </a:t>
            </a:r>
            <a:r>
              <a:rPr lang="en-US" dirty="0"/>
              <a:t>each permanency hearing, the court shall enter its findings and </a:t>
            </a:r>
            <a:r>
              <a:rPr lang="en-US" dirty="0" smtClean="0"/>
              <a:t>conclusions </a:t>
            </a:r>
            <a:r>
              <a:rPr lang="en-US" dirty="0"/>
              <a:t>of law into the record and enter an </a:t>
            </a:r>
            <a:r>
              <a:rPr lang="en-US" dirty="0" smtClean="0"/>
              <a:t>order, on </a:t>
            </a:r>
            <a:r>
              <a:rPr lang="en-US" dirty="0"/>
              <a:t>the record in open court, the court shall </a:t>
            </a:r>
            <a:r>
              <a:rPr lang="en-US" dirty="0" smtClean="0"/>
              <a:t>state:</a:t>
            </a:r>
          </a:p>
          <a:p>
            <a:pPr lvl="1">
              <a:lnSpc>
                <a:spcPct val="90000"/>
              </a:lnSpc>
              <a:spcAft>
                <a:spcPts val="1200"/>
              </a:spcAft>
              <a:defRPr/>
            </a:pPr>
            <a:r>
              <a:rPr lang="en-US" b="1" u="sng" dirty="0" smtClean="0">
                <a:solidFill>
                  <a:srgbClr val="002B5E"/>
                </a:solidFill>
              </a:rPr>
              <a:t>Effective January 1, 2016</a:t>
            </a:r>
          </a:p>
          <a:p>
            <a:pPr lvl="1">
              <a:lnSpc>
                <a:spcPct val="90000"/>
              </a:lnSpc>
              <a:spcAft>
                <a:spcPts val="1200"/>
              </a:spcAft>
              <a:defRPr/>
            </a:pPr>
            <a:r>
              <a:rPr lang="en-US" dirty="0" smtClean="0">
                <a:solidFill>
                  <a:srgbClr val="002B5E"/>
                </a:solidFill>
              </a:rPr>
              <a:t>the </a:t>
            </a:r>
            <a:r>
              <a:rPr lang="en-US" dirty="0">
                <a:solidFill>
                  <a:srgbClr val="002B5E"/>
                </a:solidFill>
              </a:rPr>
              <a:t>services needed to assist a child who is </a:t>
            </a:r>
            <a:r>
              <a:rPr lang="en-US" b="1" u="sng" dirty="0">
                <a:solidFill>
                  <a:srgbClr val="002B5E"/>
                </a:solidFill>
              </a:rPr>
              <a:t>fourteen</a:t>
            </a:r>
            <a:r>
              <a:rPr lang="en-US" dirty="0">
                <a:solidFill>
                  <a:srgbClr val="002B5E"/>
                </a:solidFill>
              </a:rPr>
              <a:t> years of age or older to make the transition to a </a:t>
            </a:r>
            <a:r>
              <a:rPr lang="en-US" b="1" u="sng" dirty="0">
                <a:solidFill>
                  <a:srgbClr val="002B5E"/>
                </a:solidFill>
              </a:rPr>
              <a:t>successful adulthood</a:t>
            </a:r>
            <a:r>
              <a:rPr lang="en-US" dirty="0">
                <a:solidFill>
                  <a:srgbClr val="002B5E"/>
                </a:solidFill>
              </a:rPr>
              <a:t>, </a:t>
            </a:r>
            <a:r>
              <a:rPr lang="en-US" dirty="0" smtClean="0">
                <a:solidFill>
                  <a:srgbClr val="002B5E"/>
                </a:solidFill>
              </a:rPr>
              <a:t>including</a:t>
            </a:r>
            <a:r>
              <a:rPr lang="en-US" dirty="0" smtClean="0"/>
              <a:t>:</a:t>
            </a:r>
          </a:p>
          <a:p>
            <a:pPr>
              <a:buNone/>
            </a:pPr>
            <a:endParaRPr lang="en-US" dirty="0"/>
          </a:p>
        </p:txBody>
      </p:sp>
      <p:sp>
        <p:nvSpPr>
          <p:cNvPr id="4" name="Slide Number Placeholder 3"/>
          <p:cNvSpPr>
            <a:spLocks noGrp="1"/>
          </p:cNvSpPr>
          <p:nvPr>
            <p:ph type="sldNum" sz="quarter" idx="11"/>
          </p:nvPr>
        </p:nvSpPr>
        <p:spPr/>
        <p:txBody>
          <a:bodyPr/>
          <a:lstStyle/>
          <a:p>
            <a:pPr>
              <a:defRPr/>
            </a:pPr>
            <a:fld id="{29048EEC-5417-4F62-AF82-A172F4B85BCA}" type="slidenum">
              <a:rPr lang="en-US" smtClean="0"/>
              <a:t>6</a:t>
            </a:fld>
            <a:endParaRPr lang="en-US" dirty="0">
              <a:latin typeface="Arial" charset="0"/>
            </a:endParaRPr>
          </a:p>
        </p:txBody>
      </p:sp>
    </p:spTree>
    <p:extLst>
      <p:ext uri="{BB962C8B-B14F-4D97-AF65-F5344CB8AC3E}">
        <p14:creationId xmlns:p14="http://schemas.microsoft.com/office/powerpoint/2010/main" val="1826064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B5E"/>
                </a:solidFill>
              </a:rPr>
              <a:t>Transition to Successful Adulthood</a:t>
            </a:r>
            <a:endParaRPr lang="en-US" dirty="0">
              <a:solidFill>
                <a:srgbClr val="002B5E"/>
              </a:solidFill>
            </a:endParaRPr>
          </a:p>
        </p:txBody>
      </p:sp>
      <p:sp>
        <p:nvSpPr>
          <p:cNvPr id="3" name="Content Placeholder 2"/>
          <p:cNvSpPr>
            <a:spLocks noGrp="1"/>
          </p:cNvSpPr>
          <p:nvPr>
            <p:ph idx="1"/>
          </p:nvPr>
        </p:nvSpPr>
        <p:spPr/>
        <p:txBody>
          <a:bodyPr>
            <a:normAutofit lnSpcReduction="10000"/>
          </a:bodyPr>
          <a:lstStyle/>
          <a:p>
            <a:r>
              <a:rPr lang="en-US" dirty="0"/>
              <a:t>S</a:t>
            </a:r>
            <a:r>
              <a:rPr lang="en-US" dirty="0" smtClean="0"/>
              <a:t>pecific </a:t>
            </a:r>
            <a:r>
              <a:rPr lang="en-US" dirty="0"/>
              <a:t>independent living services or instructions that are currently being </a:t>
            </a:r>
            <a:r>
              <a:rPr lang="en-US" dirty="0" smtClean="0"/>
              <a:t>provided;</a:t>
            </a:r>
            <a:endParaRPr lang="en-US" dirty="0"/>
          </a:p>
          <a:p>
            <a:r>
              <a:rPr lang="en-US" dirty="0"/>
              <a:t> </a:t>
            </a:r>
            <a:r>
              <a:rPr lang="en-US" dirty="0" smtClean="0"/>
              <a:t>Areas </a:t>
            </a:r>
            <a:r>
              <a:rPr lang="en-US" dirty="0"/>
              <a:t>of need in independent living instruction that have been identified by the independent living </a:t>
            </a:r>
            <a:r>
              <a:rPr lang="en-US" dirty="0" smtClean="0"/>
              <a:t>assessment; </a:t>
            </a:r>
            <a:endParaRPr lang="en-US" dirty="0"/>
          </a:p>
          <a:p>
            <a:r>
              <a:rPr lang="en-US" dirty="0"/>
              <a:t> </a:t>
            </a:r>
            <a:r>
              <a:rPr lang="en-US" dirty="0" smtClean="0"/>
              <a:t>Independent </a:t>
            </a:r>
            <a:r>
              <a:rPr lang="en-US" dirty="0"/>
              <a:t>living services that the child will receive prior to the next permanency review </a:t>
            </a:r>
            <a:r>
              <a:rPr lang="en-US" dirty="0" smtClean="0"/>
              <a:t>hearing; </a:t>
            </a:r>
            <a:endParaRPr lang="en-US" dirty="0"/>
          </a:p>
          <a:p>
            <a:r>
              <a:rPr lang="en-US" dirty="0"/>
              <a:t> </a:t>
            </a:r>
            <a:r>
              <a:rPr lang="en-US" dirty="0" smtClean="0"/>
              <a:t>Whether </a:t>
            </a:r>
            <a:r>
              <a:rPr lang="en-US" dirty="0"/>
              <a:t>the child is in the least restrictive, most family-like setting that will enable him to develop independent living </a:t>
            </a:r>
            <a:r>
              <a:rPr lang="en-US" dirty="0" smtClean="0"/>
              <a:t>skills; </a:t>
            </a:r>
            <a:endParaRPr lang="en-US" dirty="0"/>
          </a:p>
          <a:p>
            <a:r>
              <a:rPr lang="en-US" dirty="0"/>
              <a:t> </a:t>
            </a:r>
            <a:r>
              <a:rPr lang="en-US" dirty="0" smtClean="0"/>
              <a:t>Efforts </a:t>
            </a:r>
            <a:r>
              <a:rPr lang="en-US" dirty="0"/>
              <a:t>that have been made to develop and maintain connections with supportive adults regardless of placement </a:t>
            </a:r>
            <a:r>
              <a:rPr lang="en-US" dirty="0" smtClean="0"/>
              <a:t>type; </a:t>
            </a:r>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29048EEC-5417-4F62-AF82-A172F4B85BCA}" type="slidenum">
              <a:rPr lang="en-US" smtClean="0"/>
              <a:t>7</a:t>
            </a:fld>
            <a:endParaRPr lang="en-US" dirty="0">
              <a:latin typeface="Arial" charset="0"/>
            </a:endParaRPr>
          </a:p>
        </p:txBody>
      </p:sp>
    </p:spTree>
    <p:extLst>
      <p:ext uri="{BB962C8B-B14F-4D97-AF65-F5344CB8AC3E}">
        <p14:creationId xmlns:p14="http://schemas.microsoft.com/office/powerpoint/2010/main" val="378829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B5E"/>
                </a:solidFill>
              </a:rPr>
              <a:t>Transition to Successful Adulthood </a:t>
            </a:r>
            <a:endParaRPr lang="en-US" dirty="0">
              <a:solidFill>
                <a:srgbClr val="002B5E"/>
              </a:solidFill>
            </a:endParaRPr>
          </a:p>
        </p:txBody>
      </p:sp>
      <p:sp>
        <p:nvSpPr>
          <p:cNvPr id="3" name="Content Placeholder 2"/>
          <p:cNvSpPr>
            <a:spLocks noGrp="1"/>
          </p:cNvSpPr>
          <p:nvPr>
            <p:ph idx="1"/>
          </p:nvPr>
        </p:nvSpPr>
        <p:spPr/>
        <p:txBody>
          <a:bodyPr>
            <a:normAutofit fontScale="92500"/>
          </a:bodyPr>
          <a:lstStyle/>
          <a:p>
            <a:r>
              <a:rPr lang="en-US" dirty="0" smtClean="0"/>
              <a:t>Whether </a:t>
            </a:r>
            <a:r>
              <a:rPr lang="en-US" dirty="0"/>
              <a:t>the child is making adequate educational progress to graduate from high school or whether the child is enrolled in another specified educational program that will assist the child in achieving </a:t>
            </a:r>
            <a:r>
              <a:rPr lang="en-US" dirty="0" smtClean="0"/>
              <a:t>self-sufficiency; </a:t>
            </a:r>
            <a:endParaRPr lang="en-US" dirty="0"/>
          </a:p>
          <a:p>
            <a:r>
              <a:rPr lang="en-US" dirty="0"/>
              <a:t> </a:t>
            </a:r>
            <a:r>
              <a:rPr lang="en-US" dirty="0" smtClean="0"/>
              <a:t>Job-readiness </a:t>
            </a:r>
            <a:r>
              <a:rPr lang="en-US" dirty="0"/>
              <a:t>services that have been provided to the child and the employment/career goals that have been established; </a:t>
            </a:r>
          </a:p>
          <a:p>
            <a:r>
              <a:rPr lang="en-US" dirty="0"/>
              <a:t> W</a:t>
            </a:r>
            <a:r>
              <a:rPr lang="en-US" dirty="0" smtClean="0"/>
              <a:t>hether </a:t>
            </a:r>
            <a:r>
              <a:rPr lang="en-US" dirty="0"/>
              <a:t>the child has physical health or behavioral health needs that will require continued services into </a:t>
            </a:r>
            <a:r>
              <a:rPr lang="en-US" dirty="0" smtClean="0"/>
              <a:t>adulthood; And</a:t>
            </a:r>
          </a:p>
          <a:p>
            <a:r>
              <a:rPr lang="en-US" dirty="0" smtClean="0"/>
              <a:t>Steps </a:t>
            </a:r>
            <a:r>
              <a:rPr lang="en-US" dirty="0"/>
              <a:t>being taken to ensure that the youth will have stable </a:t>
            </a:r>
            <a:r>
              <a:rPr lang="en-US" dirty="0" smtClean="0"/>
              <a:t>housing </a:t>
            </a:r>
            <a:r>
              <a:rPr lang="en-US" dirty="0"/>
              <a:t>or living arrangements when discharged from </a:t>
            </a:r>
            <a:r>
              <a:rPr lang="en-US" dirty="0" smtClean="0"/>
              <a:t>care </a:t>
            </a:r>
            <a:endParaRPr lang="en-US" dirty="0"/>
          </a:p>
        </p:txBody>
      </p:sp>
      <p:sp>
        <p:nvSpPr>
          <p:cNvPr id="4" name="Slide Number Placeholder 3"/>
          <p:cNvSpPr>
            <a:spLocks noGrp="1"/>
          </p:cNvSpPr>
          <p:nvPr>
            <p:ph type="sldNum" sz="quarter" idx="11"/>
          </p:nvPr>
        </p:nvSpPr>
        <p:spPr/>
        <p:txBody>
          <a:bodyPr/>
          <a:lstStyle/>
          <a:p>
            <a:pPr>
              <a:defRPr/>
            </a:pPr>
            <a:fld id="{29048EEC-5417-4F62-AF82-A172F4B85BCA}" type="slidenum">
              <a:rPr lang="en-US" smtClean="0"/>
              <a:t>8</a:t>
            </a:fld>
            <a:endParaRPr lang="en-US" dirty="0">
              <a:latin typeface="Arial" charset="0"/>
            </a:endParaRPr>
          </a:p>
        </p:txBody>
      </p:sp>
    </p:spTree>
    <p:extLst>
      <p:ext uri="{BB962C8B-B14F-4D97-AF65-F5344CB8AC3E}">
        <p14:creationId xmlns:p14="http://schemas.microsoft.com/office/powerpoint/2010/main" val="3021043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944880"/>
            <a:ext cx="8458200" cy="716280"/>
          </a:xfrm>
        </p:spPr>
        <p:txBody>
          <a:bodyPr>
            <a:normAutofit/>
          </a:bodyPr>
          <a:lstStyle/>
          <a:p>
            <a:r>
              <a:rPr lang="en-US" dirty="0" smtClean="0"/>
              <a:t>Pre-Transition Tools </a:t>
            </a:r>
            <a:endParaRPr lang="en-US" dirty="0"/>
          </a:p>
        </p:txBody>
      </p:sp>
      <p:sp>
        <p:nvSpPr>
          <p:cNvPr id="3" name="Content Placeholder 2"/>
          <p:cNvSpPr>
            <a:spLocks noGrp="1"/>
          </p:cNvSpPr>
          <p:nvPr>
            <p:ph idx="1"/>
          </p:nvPr>
        </p:nvSpPr>
        <p:spPr>
          <a:xfrm>
            <a:off x="448056" y="1758874"/>
            <a:ext cx="8247888" cy="4382846"/>
          </a:xfrm>
        </p:spPr>
        <p:txBody>
          <a:bodyPr/>
          <a:lstStyle/>
          <a:p>
            <a:r>
              <a:rPr lang="en-US" dirty="0" smtClean="0"/>
              <a:t>Use of Assessment </a:t>
            </a:r>
            <a:r>
              <a:rPr lang="en-US" dirty="0"/>
              <a:t>and Planning </a:t>
            </a:r>
            <a:r>
              <a:rPr lang="en-US" dirty="0" smtClean="0"/>
              <a:t>Tools</a:t>
            </a:r>
          </a:p>
          <a:p>
            <a:pPr lvl="1"/>
            <a:r>
              <a:rPr lang="en-US" dirty="0" smtClean="0">
                <a:solidFill>
                  <a:schemeClr val="accent2">
                    <a:lumMod val="75000"/>
                  </a:schemeClr>
                </a:solidFill>
              </a:rPr>
              <a:t>CWRC transition assessment</a:t>
            </a:r>
            <a:r>
              <a:rPr lang="en-US" dirty="0">
                <a:solidFill>
                  <a:schemeClr val="accent2">
                    <a:lumMod val="75000"/>
                  </a:schemeClr>
                </a:solidFill>
              </a:rPr>
              <a:t>, </a:t>
            </a:r>
            <a:r>
              <a:rPr lang="en-US" dirty="0" smtClean="0">
                <a:solidFill>
                  <a:schemeClr val="accent2">
                    <a:lumMod val="75000"/>
                  </a:schemeClr>
                </a:solidFill>
              </a:rPr>
              <a:t>screen</a:t>
            </a:r>
            <a:r>
              <a:rPr lang="en-US" dirty="0">
                <a:solidFill>
                  <a:schemeClr val="accent2">
                    <a:lumMod val="75000"/>
                  </a:schemeClr>
                </a:solidFill>
              </a:rPr>
              <a:t>, </a:t>
            </a:r>
            <a:r>
              <a:rPr lang="en-US" dirty="0" smtClean="0">
                <a:solidFill>
                  <a:schemeClr val="accent2">
                    <a:lumMod val="75000"/>
                  </a:schemeClr>
                </a:solidFill>
              </a:rPr>
              <a:t>plan</a:t>
            </a:r>
            <a:endParaRPr lang="en-US" dirty="0">
              <a:solidFill>
                <a:schemeClr val="accent2">
                  <a:lumMod val="75000"/>
                </a:schemeClr>
              </a:solidFill>
            </a:endParaRPr>
          </a:p>
          <a:p>
            <a:pPr lvl="1"/>
            <a:r>
              <a:rPr lang="en-US" dirty="0">
                <a:solidFill>
                  <a:schemeClr val="accent2">
                    <a:lumMod val="75000"/>
                  </a:schemeClr>
                </a:solidFill>
              </a:rPr>
              <a:t>Fostering Connections Transitions Toolkit</a:t>
            </a:r>
          </a:p>
          <a:p>
            <a:pPr lvl="1"/>
            <a:r>
              <a:rPr lang="en-US" dirty="0">
                <a:solidFill>
                  <a:schemeClr val="accent2">
                    <a:lumMod val="75000"/>
                  </a:schemeClr>
                </a:solidFill>
              </a:rPr>
              <a:t>Pike County </a:t>
            </a:r>
            <a:r>
              <a:rPr lang="en-US" dirty="0" smtClean="0">
                <a:solidFill>
                  <a:schemeClr val="accent2">
                    <a:lumMod val="75000"/>
                  </a:schemeClr>
                </a:solidFill>
              </a:rPr>
              <a:t>Transition Binders  </a:t>
            </a:r>
          </a:p>
          <a:p>
            <a:r>
              <a:rPr lang="en-US" dirty="0" smtClean="0">
                <a:solidFill>
                  <a:schemeClr val="accent2">
                    <a:lumMod val="75000"/>
                  </a:schemeClr>
                </a:solidFill>
              </a:rPr>
              <a:t>Child Preparation Services </a:t>
            </a:r>
          </a:p>
          <a:p>
            <a:r>
              <a:rPr lang="en-US" dirty="0" smtClean="0"/>
              <a:t>Transition planning focused meetings</a:t>
            </a:r>
          </a:p>
          <a:p>
            <a:pPr lvl="1"/>
            <a:r>
              <a:rPr lang="en-US" dirty="0" smtClean="0">
                <a:solidFill>
                  <a:schemeClr val="accent2">
                    <a:lumMod val="75000"/>
                  </a:schemeClr>
                </a:solidFill>
              </a:rPr>
              <a:t>Family </a:t>
            </a:r>
            <a:r>
              <a:rPr lang="en-US" dirty="0">
                <a:solidFill>
                  <a:schemeClr val="accent2">
                    <a:lumMod val="75000"/>
                  </a:schemeClr>
                </a:solidFill>
              </a:rPr>
              <a:t>Group Decision Making </a:t>
            </a:r>
          </a:p>
          <a:p>
            <a:pPr lvl="1"/>
            <a:r>
              <a:rPr lang="en-US" dirty="0" smtClean="0">
                <a:solidFill>
                  <a:schemeClr val="accent2">
                    <a:lumMod val="75000"/>
                  </a:schemeClr>
                </a:solidFill>
              </a:rPr>
              <a:t>Team </a:t>
            </a:r>
            <a:r>
              <a:rPr lang="en-US" dirty="0">
                <a:solidFill>
                  <a:schemeClr val="accent2">
                    <a:lumMod val="75000"/>
                  </a:schemeClr>
                </a:solidFill>
              </a:rPr>
              <a:t>Meetings </a:t>
            </a:r>
          </a:p>
          <a:p>
            <a:pPr marL="411480" lvl="1" indent="0">
              <a:buNone/>
            </a:pPr>
            <a:endParaRPr lang="en-US" dirty="0" smtClean="0"/>
          </a:p>
        </p:txBody>
      </p:sp>
      <p:sp>
        <p:nvSpPr>
          <p:cNvPr id="4" name="Slide Number Placeholder 3"/>
          <p:cNvSpPr>
            <a:spLocks noGrp="1"/>
          </p:cNvSpPr>
          <p:nvPr>
            <p:ph type="sldNum" sz="quarter" idx="11"/>
          </p:nvPr>
        </p:nvSpPr>
        <p:spPr/>
        <p:txBody>
          <a:bodyPr/>
          <a:lstStyle/>
          <a:p>
            <a:pPr>
              <a:defRPr/>
            </a:pPr>
            <a:fld id="{29048EEC-5417-4F62-AF82-A172F4B85BCA}" type="slidenum">
              <a:rPr lang="en-US" smtClean="0"/>
              <a:t>9</a:t>
            </a:fld>
            <a:endParaRPr lang="en-US" dirty="0">
              <a:latin typeface="Arial" charset="0"/>
            </a:endParaRPr>
          </a:p>
        </p:txBody>
      </p:sp>
    </p:spTree>
    <p:extLst>
      <p:ext uri="{BB962C8B-B14F-4D97-AF65-F5344CB8AC3E}">
        <p14:creationId xmlns:p14="http://schemas.microsoft.com/office/powerpoint/2010/main" val="3738937873"/>
      </p:ext>
    </p:extLst>
  </p:cSld>
  <p:clrMapOvr>
    <a:masterClrMapping/>
  </p:clrMapOvr>
  <p:timing>
    <p:tnLst>
      <p:par>
        <p:cTn id="1" dur="indefinite" restart="never" nodeType="tmRoot"/>
      </p:par>
    </p:tnLst>
  </p:timing>
</p:sld>
</file>

<file path=ppt/theme/theme1.xml><?xml version="1.0" encoding="utf-8"?>
<a:theme xmlns:a="http://schemas.openxmlformats.org/drawingml/2006/main" name="PwrPntTemplate0312">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Osaka"/>
        <a:cs typeface=""/>
      </a:majorFont>
      <a:minorFont>
        <a:latin typeface="Georgi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PwrPntTemplate0312</Template>
  <TotalTime>303</TotalTime>
  <Words>1372</Words>
  <Application>Microsoft Office PowerPoint</Application>
  <PresentationFormat>On-screen Show (4:3)</PresentationFormat>
  <Paragraphs>211</Paragraphs>
  <Slides>27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ＭＳ Ｐゴシック</vt:lpstr>
      <vt:lpstr>Arial</vt:lpstr>
      <vt:lpstr>Calibri</vt:lpstr>
      <vt:lpstr>Georgia</vt:lpstr>
      <vt:lpstr>Osaka</vt:lpstr>
      <vt:lpstr>Times New Roman</vt:lpstr>
      <vt:lpstr>Wingdings</vt:lpstr>
      <vt:lpstr>PwrPntTemplate0312</vt:lpstr>
      <vt:lpstr>PowerPoint Presentation</vt:lpstr>
      <vt:lpstr>Agenda</vt:lpstr>
      <vt:lpstr>Learning Objectives</vt:lpstr>
      <vt:lpstr>Transition Planning: Why is it Important? </vt:lpstr>
      <vt:lpstr>Pennsylvania Juvenile Court Procedural Rules</vt:lpstr>
      <vt:lpstr>Rule 1608: Permanency Hearing</vt:lpstr>
      <vt:lpstr>Transition to Successful Adulthood</vt:lpstr>
      <vt:lpstr>Transition to Successful Adulthood </vt:lpstr>
      <vt:lpstr>Pre-Transition Tools </vt:lpstr>
      <vt:lpstr>Tips for Engaging Youth</vt:lpstr>
      <vt:lpstr>Rule 1631: Termination of Court Supervision</vt:lpstr>
      <vt:lpstr>Requirements of Transition Plan:</vt:lpstr>
      <vt:lpstr>Termination of Court Supervision </vt:lpstr>
      <vt:lpstr>The Fostering Connections to Success and Increasing Adoptions Act of 2008</vt:lpstr>
      <vt:lpstr>Act 91 of 2012     Effective July 5, 2012</vt:lpstr>
      <vt:lpstr>Act 91 of 2012     Effective July 5, 2012</vt:lpstr>
      <vt:lpstr>Act 91 of 2012     Criteria</vt:lpstr>
      <vt:lpstr>Act 91 of 2012     Criteria (continued)</vt:lpstr>
      <vt:lpstr> Act 80 of 2012  Effective July 1, 2012 </vt:lpstr>
      <vt:lpstr>Act 80 of 2012  Definitions</vt:lpstr>
      <vt:lpstr>Act 80 of 2012  Definitions (continued)</vt:lpstr>
      <vt:lpstr>Improving Outcomes Using Court Rules </vt:lpstr>
      <vt:lpstr>Activity</vt:lpstr>
      <vt:lpstr>Tools/Suggestions for Preparing Youth for Court </vt:lpstr>
      <vt:lpstr>The Transition Plan in the Real World</vt:lpstr>
      <vt:lpstr>Monitoring the Transition Plan </vt:lpstr>
      <vt:lpstr>Tips for Successful Transition Plans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Davis</dc:creator>
  <cp:keywords>Templates</cp:keywords>
  <cp:lastModifiedBy>England, Sharon S</cp:lastModifiedBy>
  <cp:revision>29</cp:revision>
  <cp:lastPrinted>2012-07-06T18:45:08Z</cp:lastPrinted>
  <dcterms:created xsi:type="dcterms:W3CDTF">2012-07-03T17:47:32Z</dcterms:created>
  <dcterms:modified xsi:type="dcterms:W3CDTF">2017-07-19T19:48:50Z</dcterms:modified>
</cp:coreProperties>
</file>