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19" r:id="rId4"/>
  </p:sldMasterIdLst>
  <p:notesMasterIdLst>
    <p:notesMasterId r:id="rId51"/>
  </p:notesMasterIdLst>
  <p:handoutMasterIdLst>
    <p:handoutMasterId r:id="rId52"/>
  </p:handoutMasterIdLst>
  <p:sldIdLst>
    <p:sldId id="256" r:id="rId5"/>
    <p:sldId id="325" r:id="rId6"/>
    <p:sldId id="294" r:id="rId7"/>
    <p:sldId id="326" r:id="rId8"/>
    <p:sldId id="257" r:id="rId9"/>
    <p:sldId id="311" r:id="rId10"/>
    <p:sldId id="258" r:id="rId11"/>
    <p:sldId id="344" r:id="rId12"/>
    <p:sldId id="260" r:id="rId13"/>
    <p:sldId id="312" r:id="rId14"/>
    <p:sldId id="345" r:id="rId15"/>
    <p:sldId id="334" r:id="rId16"/>
    <p:sldId id="332" r:id="rId17"/>
    <p:sldId id="261" r:id="rId18"/>
    <p:sldId id="346" r:id="rId19"/>
    <p:sldId id="265" r:id="rId20"/>
    <p:sldId id="267" r:id="rId21"/>
    <p:sldId id="318" r:id="rId22"/>
    <p:sldId id="347" r:id="rId23"/>
    <p:sldId id="348" r:id="rId24"/>
    <p:sldId id="349" r:id="rId25"/>
    <p:sldId id="336" r:id="rId26"/>
    <p:sldId id="337" r:id="rId27"/>
    <p:sldId id="350" r:id="rId28"/>
    <p:sldId id="338" r:id="rId29"/>
    <p:sldId id="351" r:id="rId30"/>
    <p:sldId id="352" r:id="rId31"/>
    <p:sldId id="321" r:id="rId32"/>
    <p:sldId id="339" r:id="rId33"/>
    <p:sldId id="353" r:id="rId34"/>
    <p:sldId id="354" r:id="rId35"/>
    <p:sldId id="355" r:id="rId36"/>
    <p:sldId id="340" r:id="rId37"/>
    <p:sldId id="331" r:id="rId38"/>
    <p:sldId id="317" r:id="rId39"/>
    <p:sldId id="268" r:id="rId40"/>
    <p:sldId id="341" r:id="rId41"/>
    <p:sldId id="356" r:id="rId42"/>
    <p:sldId id="269" r:id="rId43"/>
    <p:sldId id="342" r:id="rId44"/>
    <p:sldId id="343" r:id="rId45"/>
    <p:sldId id="357" r:id="rId46"/>
    <p:sldId id="358" r:id="rId47"/>
    <p:sldId id="359" r:id="rId48"/>
    <p:sldId id="360" r:id="rId49"/>
    <p:sldId id="361" r:id="rId5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F882CF1-BFBB-4AFC-B941-4DFD2755AC5A}">
          <p14:sldIdLst>
            <p14:sldId id="256"/>
            <p14:sldId id="325"/>
            <p14:sldId id="294"/>
            <p14:sldId id="326"/>
            <p14:sldId id="257"/>
            <p14:sldId id="311"/>
            <p14:sldId id="258"/>
            <p14:sldId id="344"/>
            <p14:sldId id="260"/>
            <p14:sldId id="312"/>
            <p14:sldId id="345"/>
            <p14:sldId id="334"/>
            <p14:sldId id="332"/>
            <p14:sldId id="261"/>
            <p14:sldId id="346"/>
            <p14:sldId id="265"/>
            <p14:sldId id="267"/>
            <p14:sldId id="318"/>
            <p14:sldId id="347"/>
            <p14:sldId id="348"/>
            <p14:sldId id="349"/>
            <p14:sldId id="336"/>
            <p14:sldId id="337"/>
            <p14:sldId id="350"/>
            <p14:sldId id="338"/>
            <p14:sldId id="351"/>
            <p14:sldId id="352"/>
            <p14:sldId id="321"/>
            <p14:sldId id="339"/>
            <p14:sldId id="353"/>
            <p14:sldId id="354"/>
            <p14:sldId id="355"/>
            <p14:sldId id="340"/>
            <p14:sldId id="331"/>
            <p14:sldId id="317"/>
            <p14:sldId id="268"/>
            <p14:sldId id="341"/>
            <p14:sldId id="356"/>
            <p14:sldId id="269"/>
            <p14:sldId id="342"/>
            <p14:sldId id="343"/>
            <p14:sldId id="357"/>
            <p14:sldId id="358"/>
            <p14:sldId id="359"/>
            <p14:sldId id="360"/>
            <p14:sldId id="3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84AD53-4DCD-96C0-663A-6677EC44395E}" v="202" dt="2021-02-12T15:14:42.907"/>
    <p1510:client id="{8EF1B4D6-3B67-42FD-A893-F6A5EC72C575}" v="1" dt="2021-02-08T19:12:15.0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76985" autoAdjust="0"/>
  </p:normalViewPr>
  <p:slideViewPr>
    <p:cSldViewPr snapToGrid="0">
      <p:cViewPr varScale="1">
        <p:scale>
          <a:sx n="86" d="100"/>
          <a:sy n="86" d="100"/>
        </p:scale>
        <p:origin x="2322" y="84"/>
      </p:cViewPr>
      <p:guideLst>
        <p:guide orient="horz" pos="2160"/>
        <p:guide pos="2880"/>
      </p:guideLst>
    </p:cSldViewPr>
  </p:slideViewPr>
  <p:notesTextViewPr>
    <p:cViewPr>
      <p:scale>
        <a:sx n="1" d="1"/>
        <a:sy n="1" d="1"/>
      </p:scale>
      <p:origin x="0" y="0"/>
    </p:cViewPr>
  </p:notesTextViewPr>
  <p:notesViewPr>
    <p:cSldViewPr snapToGrid="0">
      <p:cViewPr>
        <p:scale>
          <a:sx n="100" d="100"/>
          <a:sy n="100" d="100"/>
        </p:scale>
        <p:origin x="3408" y="-121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D706CF-9815-44F4-B611-902544C1C31A}"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US"/>
        </a:p>
      </dgm:t>
    </dgm:pt>
    <dgm:pt modelId="{5B8856C8-D817-41B9-83C4-69EA6D3E637A}">
      <dgm:prSet phldrT="[Text]"/>
      <dgm:spPr/>
      <dgm:t>
        <a:bodyPr/>
        <a:lstStyle/>
        <a:p>
          <a:r>
            <a:rPr lang="en-US" dirty="0"/>
            <a:t>Children Under Age 12</a:t>
          </a:r>
        </a:p>
      </dgm:t>
    </dgm:pt>
    <dgm:pt modelId="{FC870C04-AA04-4838-8619-E260924AB045}" type="parTrans" cxnId="{C2922DCD-9F74-40A0-88B2-605AD946ECB8}">
      <dgm:prSet/>
      <dgm:spPr/>
      <dgm:t>
        <a:bodyPr/>
        <a:lstStyle/>
        <a:p>
          <a:endParaRPr lang="en-US"/>
        </a:p>
      </dgm:t>
    </dgm:pt>
    <dgm:pt modelId="{93CF6EEC-2A4B-4D31-AE62-69E36B976D02}" type="sibTrans" cxnId="{C2922DCD-9F74-40A0-88B2-605AD946ECB8}">
      <dgm:prSet/>
      <dgm:spPr/>
      <dgm:t>
        <a:bodyPr/>
        <a:lstStyle/>
        <a:p>
          <a:endParaRPr lang="en-US"/>
        </a:p>
      </dgm:t>
    </dgm:pt>
    <dgm:pt modelId="{985A8B34-BEF4-4F54-B697-587E763E24A1}">
      <dgm:prSet phldrT="[Text]"/>
      <dgm:spPr/>
      <dgm:t>
        <a:bodyPr/>
        <a:lstStyle/>
        <a:p>
          <a:r>
            <a:rPr lang="en-US" dirty="0"/>
            <a:t>Adolescents Ages 13-17</a:t>
          </a:r>
        </a:p>
      </dgm:t>
    </dgm:pt>
    <dgm:pt modelId="{AC623CC7-EE5B-4162-824D-320AA286E1C4}" type="parTrans" cxnId="{5722C976-0C95-4D8B-B357-7367DD89A790}">
      <dgm:prSet/>
      <dgm:spPr/>
      <dgm:t>
        <a:bodyPr/>
        <a:lstStyle/>
        <a:p>
          <a:endParaRPr lang="en-US"/>
        </a:p>
      </dgm:t>
    </dgm:pt>
    <dgm:pt modelId="{E432F944-9693-4B14-B97B-52495F6751FA}" type="sibTrans" cxnId="{5722C976-0C95-4D8B-B357-7367DD89A790}">
      <dgm:prSet/>
      <dgm:spPr/>
      <dgm:t>
        <a:bodyPr/>
        <a:lstStyle/>
        <a:p>
          <a:endParaRPr lang="en-US"/>
        </a:p>
      </dgm:t>
    </dgm:pt>
    <dgm:pt modelId="{FEB542B9-7D48-415F-AFD7-18A0AD256D97}">
      <dgm:prSet phldrT="[Text]"/>
      <dgm:spPr/>
      <dgm:t>
        <a:bodyPr/>
        <a:lstStyle/>
        <a:p>
          <a:r>
            <a:rPr lang="en-US" dirty="0"/>
            <a:t>Adults</a:t>
          </a:r>
        </a:p>
      </dgm:t>
    </dgm:pt>
    <dgm:pt modelId="{AAAE57DF-096C-45FF-A2DB-CC5CAB1631C2}" type="parTrans" cxnId="{643E1F9C-4D67-4E35-9B0E-D4D28476162E}">
      <dgm:prSet/>
      <dgm:spPr/>
      <dgm:t>
        <a:bodyPr/>
        <a:lstStyle/>
        <a:p>
          <a:endParaRPr lang="en-US"/>
        </a:p>
      </dgm:t>
    </dgm:pt>
    <dgm:pt modelId="{AF520FD9-CA4D-49A3-9354-0F32503FABFD}" type="sibTrans" cxnId="{643E1F9C-4D67-4E35-9B0E-D4D28476162E}">
      <dgm:prSet/>
      <dgm:spPr/>
      <dgm:t>
        <a:bodyPr/>
        <a:lstStyle/>
        <a:p>
          <a:endParaRPr lang="en-US"/>
        </a:p>
      </dgm:t>
    </dgm:pt>
    <dgm:pt modelId="{734B9DBC-24DA-404C-BF71-E6375FFB5D42}" type="pres">
      <dgm:prSet presAssocID="{B2D706CF-9815-44F4-B611-902544C1C31A}" presName="Name0" presStyleCnt="0">
        <dgm:presLayoutVars>
          <dgm:dir/>
          <dgm:resizeHandles val="exact"/>
        </dgm:presLayoutVars>
      </dgm:prSet>
      <dgm:spPr/>
    </dgm:pt>
    <dgm:pt modelId="{A3EAA8E1-8649-4BE8-9E6A-F5F0881C9745}" type="pres">
      <dgm:prSet presAssocID="{5B8856C8-D817-41B9-83C4-69EA6D3E637A}" presName="Name5" presStyleLbl="vennNode1" presStyleIdx="0" presStyleCnt="3">
        <dgm:presLayoutVars>
          <dgm:bulletEnabled val="1"/>
        </dgm:presLayoutVars>
      </dgm:prSet>
      <dgm:spPr/>
    </dgm:pt>
    <dgm:pt modelId="{6F9E5FAF-1429-4EFD-B38B-61E9548DFB46}" type="pres">
      <dgm:prSet presAssocID="{93CF6EEC-2A4B-4D31-AE62-69E36B976D02}" presName="space" presStyleCnt="0"/>
      <dgm:spPr/>
    </dgm:pt>
    <dgm:pt modelId="{C8F0257D-8BF7-4E90-8CE8-612A9F3A9BE5}" type="pres">
      <dgm:prSet presAssocID="{985A8B34-BEF4-4F54-B697-587E763E24A1}" presName="Name5" presStyleLbl="vennNode1" presStyleIdx="1" presStyleCnt="3">
        <dgm:presLayoutVars>
          <dgm:bulletEnabled val="1"/>
        </dgm:presLayoutVars>
      </dgm:prSet>
      <dgm:spPr/>
    </dgm:pt>
    <dgm:pt modelId="{FC5B4C8E-0F1B-488A-BC4E-D34C922B43F7}" type="pres">
      <dgm:prSet presAssocID="{E432F944-9693-4B14-B97B-52495F6751FA}" presName="space" presStyleCnt="0"/>
      <dgm:spPr/>
    </dgm:pt>
    <dgm:pt modelId="{ED243299-BFF3-4265-A2EF-4607879C8BCF}" type="pres">
      <dgm:prSet presAssocID="{FEB542B9-7D48-415F-AFD7-18A0AD256D97}" presName="Name5" presStyleLbl="vennNode1" presStyleIdx="2" presStyleCnt="3">
        <dgm:presLayoutVars>
          <dgm:bulletEnabled val="1"/>
        </dgm:presLayoutVars>
      </dgm:prSet>
      <dgm:spPr/>
    </dgm:pt>
  </dgm:ptLst>
  <dgm:cxnLst>
    <dgm:cxn modelId="{5D0C100D-13C8-49D3-9CBE-04F544821ABD}" type="presOf" srcId="{5B8856C8-D817-41B9-83C4-69EA6D3E637A}" destId="{A3EAA8E1-8649-4BE8-9E6A-F5F0881C9745}" srcOrd="0" destOrd="0" presId="urn:microsoft.com/office/officeart/2005/8/layout/venn3"/>
    <dgm:cxn modelId="{CEC52C32-0D54-44A5-A6EF-916FB1B3A79B}" type="presOf" srcId="{985A8B34-BEF4-4F54-B697-587E763E24A1}" destId="{C8F0257D-8BF7-4E90-8CE8-612A9F3A9BE5}" srcOrd="0" destOrd="0" presId="urn:microsoft.com/office/officeart/2005/8/layout/venn3"/>
    <dgm:cxn modelId="{0EC5183B-49E8-4B14-86B1-F9646369BEB5}" type="presOf" srcId="{FEB542B9-7D48-415F-AFD7-18A0AD256D97}" destId="{ED243299-BFF3-4265-A2EF-4607879C8BCF}" srcOrd="0" destOrd="0" presId="urn:microsoft.com/office/officeart/2005/8/layout/venn3"/>
    <dgm:cxn modelId="{5722C976-0C95-4D8B-B357-7367DD89A790}" srcId="{B2D706CF-9815-44F4-B611-902544C1C31A}" destId="{985A8B34-BEF4-4F54-B697-587E763E24A1}" srcOrd="1" destOrd="0" parTransId="{AC623CC7-EE5B-4162-824D-320AA286E1C4}" sibTransId="{E432F944-9693-4B14-B97B-52495F6751FA}"/>
    <dgm:cxn modelId="{643E1F9C-4D67-4E35-9B0E-D4D28476162E}" srcId="{B2D706CF-9815-44F4-B611-902544C1C31A}" destId="{FEB542B9-7D48-415F-AFD7-18A0AD256D97}" srcOrd="2" destOrd="0" parTransId="{AAAE57DF-096C-45FF-A2DB-CC5CAB1631C2}" sibTransId="{AF520FD9-CA4D-49A3-9354-0F32503FABFD}"/>
    <dgm:cxn modelId="{C2922DCD-9F74-40A0-88B2-605AD946ECB8}" srcId="{B2D706CF-9815-44F4-B611-902544C1C31A}" destId="{5B8856C8-D817-41B9-83C4-69EA6D3E637A}" srcOrd="0" destOrd="0" parTransId="{FC870C04-AA04-4838-8619-E260924AB045}" sibTransId="{93CF6EEC-2A4B-4D31-AE62-69E36B976D02}"/>
    <dgm:cxn modelId="{3AE066F3-DCF9-40C4-A324-4BA547ECDF22}" type="presOf" srcId="{B2D706CF-9815-44F4-B611-902544C1C31A}" destId="{734B9DBC-24DA-404C-BF71-E6375FFB5D42}" srcOrd="0" destOrd="0" presId="urn:microsoft.com/office/officeart/2005/8/layout/venn3"/>
    <dgm:cxn modelId="{C1E148AF-7935-472D-9C7B-E1956485A426}" type="presParOf" srcId="{734B9DBC-24DA-404C-BF71-E6375FFB5D42}" destId="{A3EAA8E1-8649-4BE8-9E6A-F5F0881C9745}" srcOrd="0" destOrd="0" presId="urn:microsoft.com/office/officeart/2005/8/layout/venn3"/>
    <dgm:cxn modelId="{C4D1055B-7BB7-4558-9117-8961EA85D662}" type="presParOf" srcId="{734B9DBC-24DA-404C-BF71-E6375FFB5D42}" destId="{6F9E5FAF-1429-4EFD-B38B-61E9548DFB46}" srcOrd="1" destOrd="0" presId="urn:microsoft.com/office/officeart/2005/8/layout/venn3"/>
    <dgm:cxn modelId="{EA5E3536-860E-4539-A4D7-21324CA95C6D}" type="presParOf" srcId="{734B9DBC-24DA-404C-BF71-E6375FFB5D42}" destId="{C8F0257D-8BF7-4E90-8CE8-612A9F3A9BE5}" srcOrd="2" destOrd="0" presId="urn:microsoft.com/office/officeart/2005/8/layout/venn3"/>
    <dgm:cxn modelId="{9349B3FB-2B6E-419A-95AC-A2171BDA787B}" type="presParOf" srcId="{734B9DBC-24DA-404C-BF71-E6375FFB5D42}" destId="{FC5B4C8E-0F1B-488A-BC4E-D34C922B43F7}" srcOrd="3" destOrd="0" presId="urn:microsoft.com/office/officeart/2005/8/layout/venn3"/>
    <dgm:cxn modelId="{63821A96-CD03-4E7E-B836-7A376033138B}" type="presParOf" srcId="{734B9DBC-24DA-404C-BF71-E6375FFB5D42}" destId="{ED243299-BFF3-4265-A2EF-4607879C8BCF}"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E6B39A-E93F-4A1E-BC8F-658AC0410AA7}" type="doc">
      <dgm:prSet loTypeId="urn:microsoft.com/office/officeart/2011/layout/CircleProcess" loCatId="process" qsTypeId="urn:microsoft.com/office/officeart/2005/8/quickstyle/simple1" qsCatId="simple" csTypeId="urn:microsoft.com/office/officeart/2005/8/colors/colorful5" csCatId="colorful" phldr="1"/>
      <dgm:spPr/>
      <dgm:t>
        <a:bodyPr/>
        <a:lstStyle/>
        <a:p>
          <a:endParaRPr lang="en-US"/>
        </a:p>
      </dgm:t>
    </dgm:pt>
    <dgm:pt modelId="{44B5ED3F-7C4D-417B-B564-60441578B0A6}">
      <dgm:prSet phldrT="[Text]"/>
      <dgm:spPr/>
      <dgm:t>
        <a:bodyPr/>
        <a:lstStyle/>
        <a:p>
          <a:r>
            <a:rPr lang="en-US" dirty="0"/>
            <a:t>Sexually Reactive</a:t>
          </a:r>
        </a:p>
      </dgm:t>
    </dgm:pt>
    <dgm:pt modelId="{3BAC1570-2E60-43FC-AA27-178BAB63B585}" type="parTrans" cxnId="{7325682D-02AE-4736-912E-2D1E04D245D5}">
      <dgm:prSet/>
      <dgm:spPr/>
      <dgm:t>
        <a:bodyPr/>
        <a:lstStyle/>
        <a:p>
          <a:endParaRPr lang="en-US"/>
        </a:p>
      </dgm:t>
    </dgm:pt>
    <dgm:pt modelId="{F3590605-D2E1-43AB-BB2A-2E3CA83F094C}" type="sibTrans" cxnId="{7325682D-02AE-4736-912E-2D1E04D245D5}">
      <dgm:prSet/>
      <dgm:spPr/>
      <dgm:t>
        <a:bodyPr/>
        <a:lstStyle/>
        <a:p>
          <a:endParaRPr lang="en-US"/>
        </a:p>
      </dgm:t>
    </dgm:pt>
    <dgm:pt modelId="{DBE20D42-C8FE-4DC6-A2B6-C1E698E1CEEA}">
      <dgm:prSet phldrT="[Text]"/>
      <dgm:spPr/>
      <dgm:t>
        <a:bodyPr/>
        <a:lstStyle/>
        <a:p>
          <a:r>
            <a:rPr lang="en-US" dirty="0"/>
            <a:t>Children Who Engage in Extensive Mutual Sexual Behaviors</a:t>
          </a:r>
        </a:p>
      </dgm:t>
    </dgm:pt>
    <dgm:pt modelId="{5826E1CC-6283-446F-A749-D579A9FE84A0}" type="parTrans" cxnId="{52816F39-8ECA-4553-9575-EBE29F75CEF4}">
      <dgm:prSet/>
      <dgm:spPr/>
      <dgm:t>
        <a:bodyPr/>
        <a:lstStyle/>
        <a:p>
          <a:endParaRPr lang="en-US"/>
        </a:p>
      </dgm:t>
    </dgm:pt>
    <dgm:pt modelId="{4BA28D9D-364B-4AD8-B8B4-253AFA78ECAE}" type="sibTrans" cxnId="{52816F39-8ECA-4553-9575-EBE29F75CEF4}">
      <dgm:prSet/>
      <dgm:spPr/>
      <dgm:t>
        <a:bodyPr/>
        <a:lstStyle/>
        <a:p>
          <a:endParaRPr lang="en-US"/>
        </a:p>
      </dgm:t>
    </dgm:pt>
    <dgm:pt modelId="{2C9A97DC-1401-4E90-A3E8-6E5CE74B9917}">
      <dgm:prSet phldrT="[Text]"/>
      <dgm:spPr/>
      <dgm:t>
        <a:bodyPr/>
        <a:lstStyle/>
        <a:p>
          <a:r>
            <a:rPr lang="en-US" dirty="0"/>
            <a:t>Children Who Molest</a:t>
          </a:r>
        </a:p>
      </dgm:t>
    </dgm:pt>
    <dgm:pt modelId="{535BE31C-86E3-4BF4-9D84-1C86173E5B91}" type="parTrans" cxnId="{BB44ECC1-0072-4EE6-A8A4-367AAE3F8DF6}">
      <dgm:prSet/>
      <dgm:spPr/>
      <dgm:t>
        <a:bodyPr/>
        <a:lstStyle/>
        <a:p>
          <a:endParaRPr lang="en-US"/>
        </a:p>
      </dgm:t>
    </dgm:pt>
    <dgm:pt modelId="{A3EF83DA-AC6F-4659-90C3-41FE96BD1553}" type="sibTrans" cxnId="{BB44ECC1-0072-4EE6-A8A4-367AAE3F8DF6}">
      <dgm:prSet/>
      <dgm:spPr/>
      <dgm:t>
        <a:bodyPr/>
        <a:lstStyle/>
        <a:p>
          <a:endParaRPr lang="en-US"/>
        </a:p>
      </dgm:t>
    </dgm:pt>
    <dgm:pt modelId="{80991C25-BC21-4E26-93BD-CF584D4A8776}" type="pres">
      <dgm:prSet presAssocID="{D0E6B39A-E93F-4A1E-BC8F-658AC0410AA7}" presName="Name0" presStyleCnt="0">
        <dgm:presLayoutVars>
          <dgm:chMax val="11"/>
          <dgm:chPref val="11"/>
          <dgm:dir/>
          <dgm:resizeHandles/>
        </dgm:presLayoutVars>
      </dgm:prSet>
      <dgm:spPr/>
    </dgm:pt>
    <dgm:pt modelId="{44D56221-E41E-4567-AAD9-1F9A85C10269}" type="pres">
      <dgm:prSet presAssocID="{2C9A97DC-1401-4E90-A3E8-6E5CE74B9917}" presName="Accent3" presStyleCnt="0"/>
      <dgm:spPr/>
    </dgm:pt>
    <dgm:pt modelId="{CDB21999-443C-41C9-A7C0-BD2CD79E92A2}" type="pres">
      <dgm:prSet presAssocID="{2C9A97DC-1401-4E90-A3E8-6E5CE74B9917}" presName="Accent" presStyleLbl="node1" presStyleIdx="0" presStyleCnt="3"/>
      <dgm:spPr/>
    </dgm:pt>
    <dgm:pt modelId="{D876839E-FB42-4B2C-8FED-A13B7AA2CF57}" type="pres">
      <dgm:prSet presAssocID="{2C9A97DC-1401-4E90-A3E8-6E5CE74B9917}" presName="ParentBackground3" presStyleCnt="0"/>
      <dgm:spPr/>
    </dgm:pt>
    <dgm:pt modelId="{FAF33425-1BFF-4498-8054-02CD22665FBA}" type="pres">
      <dgm:prSet presAssocID="{2C9A97DC-1401-4E90-A3E8-6E5CE74B9917}" presName="ParentBackground" presStyleLbl="fgAcc1" presStyleIdx="0" presStyleCnt="3"/>
      <dgm:spPr/>
    </dgm:pt>
    <dgm:pt modelId="{42FAA8D4-7673-4918-A27D-87CAD0E5DC7F}" type="pres">
      <dgm:prSet presAssocID="{2C9A97DC-1401-4E90-A3E8-6E5CE74B9917}" presName="Parent3" presStyleLbl="revTx" presStyleIdx="0" presStyleCnt="0">
        <dgm:presLayoutVars>
          <dgm:chMax val="1"/>
          <dgm:chPref val="1"/>
          <dgm:bulletEnabled val="1"/>
        </dgm:presLayoutVars>
      </dgm:prSet>
      <dgm:spPr/>
    </dgm:pt>
    <dgm:pt modelId="{4AF6B69F-D187-4197-BEE9-E7D84BCEDACE}" type="pres">
      <dgm:prSet presAssocID="{DBE20D42-C8FE-4DC6-A2B6-C1E698E1CEEA}" presName="Accent2" presStyleCnt="0"/>
      <dgm:spPr/>
    </dgm:pt>
    <dgm:pt modelId="{8805AB83-E7F0-44BE-B24F-360768ABC92E}" type="pres">
      <dgm:prSet presAssocID="{DBE20D42-C8FE-4DC6-A2B6-C1E698E1CEEA}" presName="Accent" presStyleLbl="node1" presStyleIdx="1" presStyleCnt="3"/>
      <dgm:spPr/>
    </dgm:pt>
    <dgm:pt modelId="{6E02D871-CAE1-431D-A9E8-E31F054A6F0F}" type="pres">
      <dgm:prSet presAssocID="{DBE20D42-C8FE-4DC6-A2B6-C1E698E1CEEA}" presName="ParentBackground2" presStyleCnt="0"/>
      <dgm:spPr/>
    </dgm:pt>
    <dgm:pt modelId="{32D3F261-9686-4027-8A86-FD1225F472AF}" type="pres">
      <dgm:prSet presAssocID="{DBE20D42-C8FE-4DC6-A2B6-C1E698E1CEEA}" presName="ParentBackground" presStyleLbl="fgAcc1" presStyleIdx="1" presStyleCnt="3"/>
      <dgm:spPr/>
    </dgm:pt>
    <dgm:pt modelId="{82167CF2-7845-40BF-96B6-B6167B924662}" type="pres">
      <dgm:prSet presAssocID="{DBE20D42-C8FE-4DC6-A2B6-C1E698E1CEEA}" presName="Parent2" presStyleLbl="revTx" presStyleIdx="0" presStyleCnt="0">
        <dgm:presLayoutVars>
          <dgm:chMax val="1"/>
          <dgm:chPref val="1"/>
          <dgm:bulletEnabled val="1"/>
        </dgm:presLayoutVars>
      </dgm:prSet>
      <dgm:spPr/>
    </dgm:pt>
    <dgm:pt modelId="{DA9BC851-3408-43D5-8D06-3C8E0254127B}" type="pres">
      <dgm:prSet presAssocID="{44B5ED3F-7C4D-417B-B564-60441578B0A6}" presName="Accent1" presStyleCnt="0"/>
      <dgm:spPr/>
    </dgm:pt>
    <dgm:pt modelId="{9E91CEFC-98A6-470E-B967-4F452B4F9563}" type="pres">
      <dgm:prSet presAssocID="{44B5ED3F-7C4D-417B-B564-60441578B0A6}" presName="Accent" presStyleLbl="node1" presStyleIdx="2" presStyleCnt="3"/>
      <dgm:spPr/>
    </dgm:pt>
    <dgm:pt modelId="{8FFC998A-8C8A-4066-834F-0F5525CFF9CA}" type="pres">
      <dgm:prSet presAssocID="{44B5ED3F-7C4D-417B-B564-60441578B0A6}" presName="ParentBackground1" presStyleCnt="0"/>
      <dgm:spPr/>
    </dgm:pt>
    <dgm:pt modelId="{7990E419-0385-4262-98D0-4E99C1AA7529}" type="pres">
      <dgm:prSet presAssocID="{44B5ED3F-7C4D-417B-B564-60441578B0A6}" presName="ParentBackground" presStyleLbl="fgAcc1" presStyleIdx="2" presStyleCnt="3"/>
      <dgm:spPr/>
    </dgm:pt>
    <dgm:pt modelId="{C39C8E77-61F1-48AF-A631-CD2340E92D41}" type="pres">
      <dgm:prSet presAssocID="{44B5ED3F-7C4D-417B-B564-60441578B0A6}" presName="Parent1" presStyleLbl="revTx" presStyleIdx="0" presStyleCnt="0">
        <dgm:presLayoutVars>
          <dgm:chMax val="1"/>
          <dgm:chPref val="1"/>
          <dgm:bulletEnabled val="1"/>
        </dgm:presLayoutVars>
      </dgm:prSet>
      <dgm:spPr/>
    </dgm:pt>
  </dgm:ptLst>
  <dgm:cxnLst>
    <dgm:cxn modelId="{69436D00-C58D-457C-B02E-32DBD996EF0B}" type="presOf" srcId="{44B5ED3F-7C4D-417B-B564-60441578B0A6}" destId="{7990E419-0385-4262-98D0-4E99C1AA7529}" srcOrd="0" destOrd="0" presId="urn:microsoft.com/office/officeart/2011/layout/CircleProcess"/>
    <dgm:cxn modelId="{4FABFA1C-351A-4BF8-9AC8-63187C27060F}" type="presOf" srcId="{DBE20D42-C8FE-4DC6-A2B6-C1E698E1CEEA}" destId="{82167CF2-7845-40BF-96B6-B6167B924662}" srcOrd="1" destOrd="0" presId="urn:microsoft.com/office/officeart/2011/layout/CircleProcess"/>
    <dgm:cxn modelId="{7325682D-02AE-4736-912E-2D1E04D245D5}" srcId="{D0E6B39A-E93F-4A1E-BC8F-658AC0410AA7}" destId="{44B5ED3F-7C4D-417B-B564-60441578B0A6}" srcOrd="0" destOrd="0" parTransId="{3BAC1570-2E60-43FC-AA27-178BAB63B585}" sibTransId="{F3590605-D2E1-43AB-BB2A-2E3CA83F094C}"/>
    <dgm:cxn modelId="{52816F39-8ECA-4553-9575-EBE29F75CEF4}" srcId="{D0E6B39A-E93F-4A1E-BC8F-658AC0410AA7}" destId="{DBE20D42-C8FE-4DC6-A2B6-C1E698E1CEEA}" srcOrd="1" destOrd="0" parTransId="{5826E1CC-6283-446F-A749-D579A9FE84A0}" sibTransId="{4BA28D9D-364B-4AD8-B8B4-253AFA78ECAE}"/>
    <dgm:cxn modelId="{9E41A94A-A9DB-4F1E-9805-C5490065CDEE}" type="presOf" srcId="{2C9A97DC-1401-4E90-A3E8-6E5CE74B9917}" destId="{42FAA8D4-7673-4918-A27D-87CAD0E5DC7F}" srcOrd="1" destOrd="0" presId="urn:microsoft.com/office/officeart/2011/layout/CircleProcess"/>
    <dgm:cxn modelId="{714D37A6-A302-43C5-B25B-3419881D7174}" type="presOf" srcId="{D0E6B39A-E93F-4A1E-BC8F-658AC0410AA7}" destId="{80991C25-BC21-4E26-93BD-CF584D4A8776}" srcOrd="0" destOrd="0" presId="urn:microsoft.com/office/officeart/2011/layout/CircleProcess"/>
    <dgm:cxn modelId="{BA4BFEBE-855C-41DB-8ED9-C65A398B167B}" type="presOf" srcId="{44B5ED3F-7C4D-417B-B564-60441578B0A6}" destId="{C39C8E77-61F1-48AF-A631-CD2340E92D41}" srcOrd="1" destOrd="0" presId="urn:microsoft.com/office/officeart/2011/layout/CircleProcess"/>
    <dgm:cxn modelId="{BB44ECC1-0072-4EE6-A8A4-367AAE3F8DF6}" srcId="{D0E6B39A-E93F-4A1E-BC8F-658AC0410AA7}" destId="{2C9A97DC-1401-4E90-A3E8-6E5CE74B9917}" srcOrd="2" destOrd="0" parTransId="{535BE31C-86E3-4BF4-9D84-1C86173E5B91}" sibTransId="{A3EF83DA-AC6F-4659-90C3-41FE96BD1553}"/>
    <dgm:cxn modelId="{204AA8E0-AF37-4DFE-912F-10CDD79FA039}" type="presOf" srcId="{DBE20D42-C8FE-4DC6-A2B6-C1E698E1CEEA}" destId="{32D3F261-9686-4027-8A86-FD1225F472AF}" srcOrd="0" destOrd="0" presId="urn:microsoft.com/office/officeart/2011/layout/CircleProcess"/>
    <dgm:cxn modelId="{3C88ACF6-4D60-4DCC-ACD5-F9CDD8A4FF6F}" type="presOf" srcId="{2C9A97DC-1401-4E90-A3E8-6E5CE74B9917}" destId="{FAF33425-1BFF-4498-8054-02CD22665FBA}" srcOrd="0" destOrd="0" presId="urn:microsoft.com/office/officeart/2011/layout/CircleProcess"/>
    <dgm:cxn modelId="{C49FB54E-82DC-4126-84FC-C0CBE02F3073}" type="presParOf" srcId="{80991C25-BC21-4E26-93BD-CF584D4A8776}" destId="{44D56221-E41E-4567-AAD9-1F9A85C10269}" srcOrd="0" destOrd="0" presId="urn:microsoft.com/office/officeart/2011/layout/CircleProcess"/>
    <dgm:cxn modelId="{261C37E3-7C72-4109-A183-1A038706108A}" type="presParOf" srcId="{44D56221-E41E-4567-AAD9-1F9A85C10269}" destId="{CDB21999-443C-41C9-A7C0-BD2CD79E92A2}" srcOrd="0" destOrd="0" presId="urn:microsoft.com/office/officeart/2011/layout/CircleProcess"/>
    <dgm:cxn modelId="{84495013-33B6-409B-B5EC-DF46257F51BC}" type="presParOf" srcId="{80991C25-BC21-4E26-93BD-CF584D4A8776}" destId="{D876839E-FB42-4B2C-8FED-A13B7AA2CF57}" srcOrd="1" destOrd="0" presId="urn:microsoft.com/office/officeart/2011/layout/CircleProcess"/>
    <dgm:cxn modelId="{BC2391AB-E584-4C66-976F-AFEC58B42F74}" type="presParOf" srcId="{D876839E-FB42-4B2C-8FED-A13B7AA2CF57}" destId="{FAF33425-1BFF-4498-8054-02CD22665FBA}" srcOrd="0" destOrd="0" presId="urn:microsoft.com/office/officeart/2011/layout/CircleProcess"/>
    <dgm:cxn modelId="{AB472880-F92A-4E22-9F75-4C8EC6F32829}" type="presParOf" srcId="{80991C25-BC21-4E26-93BD-CF584D4A8776}" destId="{42FAA8D4-7673-4918-A27D-87CAD0E5DC7F}" srcOrd="2" destOrd="0" presId="urn:microsoft.com/office/officeart/2011/layout/CircleProcess"/>
    <dgm:cxn modelId="{D851D3B6-F436-451D-B595-66629317176C}" type="presParOf" srcId="{80991C25-BC21-4E26-93BD-CF584D4A8776}" destId="{4AF6B69F-D187-4197-BEE9-E7D84BCEDACE}" srcOrd="3" destOrd="0" presId="urn:microsoft.com/office/officeart/2011/layout/CircleProcess"/>
    <dgm:cxn modelId="{98C70D05-9EA7-4ED7-84E0-A89D1D83A0B7}" type="presParOf" srcId="{4AF6B69F-D187-4197-BEE9-E7D84BCEDACE}" destId="{8805AB83-E7F0-44BE-B24F-360768ABC92E}" srcOrd="0" destOrd="0" presId="urn:microsoft.com/office/officeart/2011/layout/CircleProcess"/>
    <dgm:cxn modelId="{35F5A134-EFBE-43ED-86E3-131E28A7BBD0}" type="presParOf" srcId="{80991C25-BC21-4E26-93BD-CF584D4A8776}" destId="{6E02D871-CAE1-431D-A9E8-E31F054A6F0F}" srcOrd="4" destOrd="0" presId="urn:microsoft.com/office/officeart/2011/layout/CircleProcess"/>
    <dgm:cxn modelId="{A15C0241-E150-4456-8EE4-C44CFA68F783}" type="presParOf" srcId="{6E02D871-CAE1-431D-A9E8-E31F054A6F0F}" destId="{32D3F261-9686-4027-8A86-FD1225F472AF}" srcOrd="0" destOrd="0" presId="urn:microsoft.com/office/officeart/2011/layout/CircleProcess"/>
    <dgm:cxn modelId="{BFEE4A06-22F7-41C0-8A19-EAA08AA04107}" type="presParOf" srcId="{80991C25-BC21-4E26-93BD-CF584D4A8776}" destId="{82167CF2-7845-40BF-96B6-B6167B924662}" srcOrd="5" destOrd="0" presId="urn:microsoft.com/office/officeart/2011/layout/CircleProcess"/>
    <dgm:cxn modelId="{5E34956B-351C-46FD-8DE2-5DE04CD96A67}" type="presParOf" srcId="{80991C25-BC21-4E26-93BD-CF584D4A8776}" destId="{DA9BC851-3408-43D5-8D06-3C8E0254127B}" srcOrd="6" destOrd="0" presId="urn:microsoft.com/office/officeart/2011/layout/CircleProcess"/>
    <dgm:cxn modelId="{5BC8185F-D649-4903-A3D0-B378065C75C9}" type="presParOf" srcId="{DA9BC851-3408-43D5-8D06-3C8E0254127B}" destId="{9E91CEFC-98A6-470E-B967-4F452B4F9563}" srcOrd="0" destOrd="0" presId="urn:microsoft.com/office/officeart/2011/layout/CircleProcess"/>
    <dgm:cxn modelId="{C8118CC4-A6AC-4F54-B10E-D96F273268FE}" type="presParOf" srcId="{80991C25-BC21-4E26-93BD-CF584D4A8776}" destId="{8FFC998A-8C8A-4066-834F-0F5525CFF9CA}" srcOrd="7" destOrd="0" presId="urn:microsoft.com/office/officeart/2011/layout/CircleProcess"/>
    <dgm:cxn modelId="{F3D4FA37-A1D2-47D9-8C60-4C32D88D1472}" type="presParOf" srcId="{8FFC998A-8C8A-4066-834F-0F5525CFF9CA}" destId="{7990E419-0385-4262-98D0-4E99C1AA7529}" srcOrd="0" destOrd="0" presId="urn:microsoft.com/office/officeart/2011/layout/CircleProcess"/>
    <dgm:cxn modelId="{92CDF5A4-FD4F-461A-8DDC-5FC414BD0762}" type="presParOf" srcId="{80991C25-BC21-4E26-93BD-CF584D4A8776}" destId="{C39C8E77-61F1-48AF-A631-CD2340E92D41}"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AA8E1-8649-4BE8-9E6A-F5F0881C9745}">
      <dsp:nvSpPr>
        <dsp:cNvPr id="0" name=""/>
        <dsp:cNvSpPr/>
      </dsp:nvSpPr>
      <dsp:spPr>
        <a:xfrm>
          <a:off x="3037" y="911074"/>
          <a:ext cx="2655871" cy="2655871"/>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6161" tIns="29210" rIns="146161" bIns="29210" numCol="1" spcCol="1270" anchor="ctr" anchorCtr="0">
          <a:noAutofit/>
        </a:bodyPr>
        <a:lstStyle/>
        <a:p>
          <a:pPr marL="0" lvl="0" indent="0" algn="ctr" defTabSz="1022350">
            <a:lnSpc>
              <a:spcPct val="90000"/>
            </a:lnSpc>
            <a:spcBef>
              <a:spcPct val="0"/>
            </a:spcBef>
            <a:spcAft>
              <a:spcPct val="35000"/>
            </a:spcAft>
            <a:buNone/>
          </a:pPr>
          <a:r>
            <a:rPr lang="en-US" sz="2300" kern="1200" dirty="0"/>
            <a:t>Children Under Age 12</a:t>
          </a:r>
        </a:p>
      </dsp:txBody>
      <dsp:txXfrm>
        <a:off x="391980" y="1300017"/>
        <a:ext cx="1877985" cy="1877985"/>
      </dsp:txXfrm>
    </dsp:sp>
    <dsp:sp modelId="{C8F0257D-8BF7-4E90-8CE8-612A9F3A9BE5}">
      <dsp:nvSpPr>
        <dsp:cNvPr id="0" name=""/>
        <dsp:cNvSpPr/>
      </dsp:nvSpPr>
      <dsp:spPr>
        <a:xfrm>
          <a:off x="2127734" y="911074"/>
          <a:ext cx="2655871" cy="2655871"/>
        </a:xfrm>
        <a:prstGeom prst="ellipse">
          <a:avLst/>
        </a:prstGeom>
        <a:solidFill>
          <a:schemeClr val="accent5">
            <a:alpha val="50000"/>
            <a:hueOff val="1628513"/>
            <a:satOff val="5598"/>
            <a:lumOff val="-2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6161" tIns="29210" rIns="146161" bIns="29210" numCol="1" spcCol="1270" anchor="ctr" anchorCtr="0">
          <a:noAutofit/>
        </a:bodyPr>
        <a:lstStyle/>
        <a:p>
          <a:pPr marL="0" lvl="0" indent="0" algn="ctr" defTabSz="1022350">
            <a:lnSpc>
              <a:spcPct val="90000"/>
            </a:lnSpc>
            <a:spcBef>
              <a:spcPct val="0"/>
            </a:spcBef>
            <a:spcAft>
              <a:spcPct val="35000"/>
            </a:spcAft>
            <a:buNone/>
          </a:pPr>
          <a:r>
            <a:rPr lang="en-US" sz="2300" kern="1200" dirty="0"/>
            <a:t>Adolescents Ages 13-17</a:t>
          </a:r>
        </a:p>
      </dsp:txBody>
      <dsp:txXfrm>
        <a:off x="2516677" y="1300017"/>
        <a:ext cx="1877985" cy="1877985"/>
      </dsp:txXfrm>
    </dsp:sp>
    <dsp:sp modelId="{ED243299-BFF3-4265-A2EF-4607879C8BCF}">
      <dsp:nvSpPr>
        <dsp:cNvPr id="0" name=""/>
        <dsp:cNvSpPr/>
      </dsp:nvSpPr>
      <dsp:spPr>
        <a:xfrm>
          <a:off x="4252431" y="911074"/>
          <a:ext cx="2655871" cy="2655871"/>
        </a:xfrm>
        <a:prstGeom prst="ellipse">
          <a:avLst/>
        </a:prstGeom>
        <a:solidFill>
          <a:schemeClr val="accent5">
            <a:alpha val="50000"/>
            <a:hueOff val="3257026"/>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6161" tIns="29210" rIns="146161" bIns="29210" numCol="1" spcCol="1270" anchor="ctr" anchorCtr="0">
          <a:noAutofit/>
        </a:bodyPr>
        <a:lstStyle/>
        <a:p>
          <a:pPr marL="0" lvl="0" indent="0" algn="ctr" defTabSz="1022350">
            <a:lnSpc>
              <a:spcPct val="90000"/>
            </a:lnSpc>
            <a:spcBef>
              <a:spcPct val="0"/>
            </a:spcBef>
            <a:spcAft>
              <a:spcPct val="35000"/>
            </a:spcAft>
            <a:buNone/>
          </a:pPr>
          <a:r>
            <a:rPr lang="en-US" sz="2300" kern="1200" dirty="0"/>
            <a:t>Adults</a:t>
          </a:r>
        </a:p>
      </dsp:txBody>
      <dsp:txXfrm>
        <a:off x="4641374" y="1300017"/>
        <a:ext cx="1877985" cy="1877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21999-443C-41C9-A7C0-BD2CD79E92A2}">
      <dsp:nvSpPr>
        <dsp:cNvPr id="0" name=""/>
        <dsp:cNvSpPr/>
      </dsp:nvSpPr>
      <dsp:spPr>
        <a:xfrm>
          <a:off x="6650044" y="1247032"/>
          <a:ext cx="2900866" cy="290140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F33425-1BFF-4498-8054-02CD22665FBA}">
      <dsp:nvSpPr>
        <dsp:cNvPr id="0" name=""/>
        <dsp:cNvSpPr/>
      </dsp:nvSpPr>
      <dsp:spPr>
        <a:xfrm>
          <a:off x="6746362" y="1343763"/>
          <a:ext cx="2708231" cy="2707942"/>
        </a:xfrm>
        <a:prstGeom prst="ellipse">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Children Who Molest</a:t>
          </a:r>
        </a:p>
      </dsp:txBody>
      <dsp:txXfrm>
        <a:off x="7133522" y="1730684"/>
        <a:ext cx="1933911" cy="1934099"/>
      </dsp:txXfrm>
    </dsp:sp>
    <dsp:sp modelId="{8805AB83-E7F0-44BE-B24F-360768ABC92E}">
      <dsp:nvSpPr>
        <dsp:cNvPr id="0" name=""/>
        <dsp:cNvSpPr/>
      </dsp:nvSpPr>
      <dsp:spPr>
        <a:xfrm rot="2700000">
          <a:off x="3655409" y="1250540"/>
          <a:ext cx="2893879" cy="2893879"/>
        </a:xfrm>
        <a:prstGeom prst="teardrop">
          <a:avLst>
            <a:gd name="adj" fmla="val 100000"/>
          </a:avLst>
        </a:prstGeom>
        <a:solidFill>
          <a:schemeClr val="accent5">
            <a:hueOff val="1628513"/>
            <a:satOff val="5598"/>
            <a:lumOff val="-2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D3F261-9686-4027-8A86-FD1225F472AF}">
      <dsp:nvSpPr>
        <dsp:cNvPr id="0" name=""/>
        <dsp:cNvSpPr/>
      </dsp:nvSpPr>
      <dsp:spPr>
        <a:xfrm>
          <a:off x="3748233" y="1343763"/>
          <a:ext cx="2708231" cy="2707942"/>
        </a:xfrm>
        <a:prstGeom prst="ellipse">
          <a:avLst/>
        </a:prstGeom>
        <a:solidFill>
          <a:schemeClr val="lt1">
            <a:alpha val="90000"/>
            <a:hueOff val="0"/>
            <a:satOff val="0"/>
            <a:lumOff val="0"/>
            <a:alphaOff val="0"/>
          </a:schemeClr>
        </a:solidFill>
        <a:ln w="25400" cap="flat" cmpd="sng" algn="ctr">
          <a:solidFill>
            <a:schemeClr val="accent5">
              <a:hueOff val="1628513"/>
              <a:satOff val="5598"/>
              <a:lumOff val="-268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Children Who Engage in Extensive Mutual Sexual Behaviors</a:t>
          </a:r>
        </a:p>
      </dsp:txBody>
      <dsp:txXfrm>
        <a:off x="4135393" y="1730684"/>
        <a:ext cx="1933911" cy="1934099"/>
      </dsp:txXfrm>
    </dsp:sp>
    <dsp:sp modelId="{9E91CEFC-98A6-470E-B967-4F452B4F9563}">
      <dsp:nvSpPr>
        <dsp:cNvPr id="0" name=""/>
        <dsp:cNvSpPr/>
      </dsp:nvSpPr>
      <dsp:spPr>
        <a:xfrm rot="2700000">
          <a:off x="657280" y="1250540"/>
          <a:ext cx="2893879" cy="2893879"/>
        </a:xfrm>
        <a:prstGeom prst="teardrop">
          <a:avLst>
            <a:gd name="adj" fmla="val 100000"/>
          </a:avLst>
        </a:prstGeom>
        <a:solidFill>
          <a:schemeClr val="accent5">
            <a:hueOff val="3257026"/>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90E419-0385-4262-98D0-4E99C1AA7529}">
      <dsp:nvSpPr>
        <dsp:cNvPr id="0" name=""/>
        <dsp:cNvSpPr/>
      </dsp:nvSpPr>
      <dsp:spPr>
        <a:xfrm>
          <a:off x="750104" y="1343763"/>
          <a:ext cx="2708231" cy="2707942"/>
        </a:xfrm>
        <a:prstGeom prst="ellipse">
          <a:avLst/>
        </a:prstGeom>
        <a:solidFill>
          <a:schemeClr val="lt1">
            <a:alpha val="90000"/>
            <a:hueOff val="0"/>
            <a:satOff val="0"/>
            <a:lumOff val="0"/>
            <a:alphaOff val="0"/>
          </a:schemeClr>
        </a:solidFill>
        <a:ln w="25400" cap="flat" cmpd="sng" algn="ctr">
          <a:solidFill>
            <a:schemeClr val="accent5">
              <a:hueOff val="3257026"/>
              <a:satOff val="11196"/>
              <a:lumOff val="-53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Sexually Reactive</a:t>
          </a:r>
        </a:p>
      </dsp:txBody>
      <dsp:txXfrm>
        <a:off x="1137264" y="1730684"/>
        <a:ext cx="1933911" cy="1934099"/>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780C2759-2F0A-4DD4-B4C7-9FBA35F7FBAC}" type="datetimeFigureOut">
              <a:rPr lang="en-US" smtClean="0"/>
              <a:t>3/8/2022</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r>
              <a:rPr lang="en-US" sz="800" dirty="0">
                <a:latin typeface="Arial" panose="020B0604020202020204" pitchFamily="34" charset="0"/>
                <a:cs typeface="Arial" panose="020B0604020202020204" pitchFamily="34" charset="0"/>
              </a:rPr>
              <a:t>The Pennsylvania Child Welfare Resource Center</a:t>
            </a:r>
          </a:p>
          <a:p>
            <a:endParaRPr lang="en-US" sz="8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r>
              <a:rPr lang="en-US" sz="800" dirty="0">
                <a:latin typeface="Arial" panose="020B0604020202020204" pitchFamily="34" charset="0"/>
                <a:cs typeface="Arial" panose="020B0604020202020204" pitchFamily="34" charset="0"/>
              </a:rPr>
              <a:t>203: Working with Juveniles Who Sexually Offend</a:t>
            </a:r>
          </a:p>
          <a:p>
            <a:r>
              <a:rPr lang="en-US" sz="1100" b="1" dirty="0">
                <a:latin typeface="Arial" panose="020B0604020202020204" pitchFamily="34" charset="0"/>
                <a:cs typeface="Arial" panose="020B0604020202020204" pitchFamily="34" charset="0"/>
              </a:rPr>
              <a:t>Handout #1, Page </a:t>
            </a:r>
            <a:fld id="{34510694-CA76-4166-B18A-DAD686F2945E}" type="slidenum">
              <a:rPr lang="en-US" sz="1100" b="1">
                <a:latin typeface="Arial" panose="020B0604020202020204" pitchFamily="34" charset="0"/>
                <a:cs typeface="Arial" panose="020B0604020202020204" pitchFamily="34" charset="0"/>
              </a:rPr>
              <a:t>‹#›</a:t>
            </a:fld>
            <a:r>
              <a:rPr lang="en-US" sz="1100" b="1" dirty="0">
                <a:latin typeface="Arial" panose="020B0604020202020204" pitchFamily="34" charset="0"/>
                <a:cs typeface="Arial" panose="020B0604020202020204" pitchFamily="34" charset="0"/>
              </a:rPr>
              <a:t> of 10</a:t>
            </a:r>
          </a:p>
        </p:txBody>
      </p:sp>
      <p:sp>
        <p:nvSpPr>
          <p:cNvPr id="6" name="Header Placeholder 1"/>
          <p:cNvSpPr txBox="1">
            <a:spLocks/>
          </p:cNvSpPr>
          <p:nvPr/>
        </p:nvSpPr>
        <p:spPr>
          <a:xfrm>
            <a:off x="0" y="0"/>
            <a:ext cx="3623733" cy="640080"/>
          </a:xfrm>
          <a:prstGeom prst="rect">
            <a:avLst/>
          </a:prstGeom>
          <a:ln w="6350">
            <a:solidFill>
              <a:schemeClr val="tx1"/>
            </a:solidFill>
            <a:prstDash val="solid"/>
          </a:ln>
        </p:spPr>
        <p:txBody>
          <a:bodyPr vert="horz" lIns="96661" tIns="48331" rIns="96661" bIns="48331" rtlCol="0" anchor="ctr"/>
          <a:lstStyle>
            <a:defPPr>
              <a:defRPr lang="en-US"/>
            </a:defPPr>
            <a:lvl1pPr marL="0" algn="l" defTabSz="457200" rtl="0" eaLnBrk="1" latinLnBrk="0" hangingPunct="1">
              <a:tabLst>
                <a:tab pos="623888" algn="l"/>
              </a:tabLst>
              <a:defRPr sz="1200" kern="1200">
                <a:solidFill>
                  <a:schemeClr val="tx1"/>
                </a:solidFill>
                <a:latin typeface="Georgia"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	</a:t>
            </a:r>
            <a:r>
              <a:rPr lang="en-US" sz="1700"/>
              <a:t>University of Pittsburgh</a:t>
            </a:r>
          </a:p>
        </p:txBody>
      </p:sp>
      <p:pic>
        <p:nvPicPr>
          <p:cNvPr id="7" name="Picture 2" descr="pittseal"/>
          <p:cNvPicPr>
            <a:picLocks noChangeAspect="1" noChangeArrowheads="1"/>
          </p:cNvPicPr>
          <p:nvPr/>
        </p:nvPicPr>
        <p:blipFill>
          <a:blip r:embed="rId2" cstate="print">
            <a:grayscl/>
          </a:blip>
          <a:srcRect/>
          <a:stretch>
            <a:fillRect/>
          </a:stretch>
        </p:blipFill>
        <p:spPr bwMode="auto">
          <a:xfrm>
            <a:off x="171027" y="100013"/>
            <a:ext cx="513079" cy="450056"/>
          </a:xfrm>
          <a:prstGeom prst="rect">
            <a:avLst/>
          </a:prstGeom>
          <a:noFill/>
          <a:ln w="9525">
            <a:noFill/>
            <a:miter lim="800000"/>
            <a:headEnd/>
            <a:tailEnd/>
          </a:ln>
        </p:spPr>
      </p:pic>
      <p:sp>
        <p:nvSpPr>
          <p:cNvPr id="8" name="Rectangle 7"/>
          <p:cNvSpPr/>
          <p:nvPr/>
        </p:nvSpPr>
        <p:spPr>
          <a:xfrm>
            <a:off x="3623733" y="0"/>
            <a:ext cx="3677920" cy="640080"/>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anchor="ctr"/>
          <a:lstStyle/>
          <a:p>
            <a:pPr>
              <a:defRPr/>
            </a:pPr>
            <a:r>
              <a:rPr lang="en-US" sz="1200" dirty="0">
                <a:solidFill>
                  <a:schemeClr val="tx1"/>
                </a:solidFill>
                <a:latin typeface="Georgia" pitchFamily="18" charset="0"/>
              </a:rPr>
              <a:t>SCHOOL OF</a:t>
            </a:r>
          </a:p>
          <a:p>
            <a:pPr>
              <a:defRPr/>
            </a:pPr>
            <a:r>
              <a:rPr lang="en-US" sz="2500" dirty="0">
                <a:solidFill>
                  <a:schemeClr val="tx1"/>
                </a:solidFill>
                <a:latin typeface="Georgia" pitchFamily="18" charset="0"/>
              </a:rPr>
              <a:t>Social Work</a:t>
            </a:r>
          </a:p>
        </p:txBody>
      </p:sp>
      <p:cxnSp>
        <p:nvCxnSpPr>
          <p:cNvPr id="10" name="Straight Connector 9"/>
          <p:cNvCxnSpPr/>
          <p:nvPr/>
        </p:nvCxnSpPr>
        <p:spPr>
          <a:xfrm rot="5400000">
            <a:off x="5346515" y="315040"/>
            <a:ext cx="510064"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8320" y="0"/>
            <a:ext cx="1706880" cy="655082"/>
          </a:xfrm>
          <a:prstGeom prst="rect">
            <a:avLst/>
          </a:prstGeom>
          <a:noFill/>
        </p:spPr>
        <p:txBody>
          <a:bodyPr lIns="96661" tIns="48331" rIns="96661" bIns="48331">
            <a:spAutoFit/>
          </a:bodyPr>
          <a:lstStyle/>
          <a:p>
            <a:pPr>
              <a:defRPr/>
            </a:pPr>
            <a:r>
              <a:rPr lang="en-US" sz="1200" i="1" dirty="0">
                <a:latin typeface="Georgia" pitchFamily="18" charset="0"/>
              </a:rPr>
              <a:t>Empower People</a:t>
            </a:r>
          </a:p>
          <a:p>
            <a:pPr>
              <a:defRPr/>
            </a:pPr>
            <a:r>
              <a:rPr lang="en-US" sz="1200" i="1" dirty="0">
                <a:latin typeface="Georgia" pitchFamily="18" charset="0"/>
              </a:rPr>
              <a:t>Lead Organizations</a:t>
            </a:r>
          </a:p>
          <a:p>
            <a:pPr>
              <a:defRPr/>
            </a:pPr>
            <a:r>
              <a:rPr lang="en-US" sz="1200" i="1" dirty="0">
                <a:latin typeface="Georgia" pitchFamily="18" charset="0"/>
              </a:rPr>
              <a:t>Grow Communities</a:t>
            </a:r>
          </a:p>
        </p:txBody>
      </p:sp>
      <p:sp>
        <p:nvSpPr>
          <p:cNvPr id="12" name="TextBox 11"/>
          <p:cNvSpPr txBox="1"/>
          <p:nvPr/>
        </p:nvSpPr>
        <p:spPr>
          <a:xfrm>
            <a:off x="3623733" y="653415"/>
            <a:ext cx="3677920" cy="315040"/>
          </a:xfrm>
          <a:prstGeom prst="rect">
            <a:avLst/>
          </a:prstGeom>
          <a:noFill/>
          <a:ln w="6350">
            <a:solidFill>
              <a:schemeClr val="tx1"/>
            </a:solidFill>
          </a:ln>
        </p:spPr>
        <p:txBody>
          <a:bodyPr lIns="96661" tIns="48331" rIns="96661" bIns="48331">
            <a:spAutoFit/>
          </a:bodyPr>
          <a:lstStyle/>
          <a:p>
            <a:pPr>
              <a:defRPr/>
            </a:pPr>
            <a:r>
              <a:rPr lang="en-US" sz="1200" dirty="0">
                <a:latin typeface="Georgia" pitchFamily="18" charset="0"/>
              </a:rPr>
              <a:t>The Pennsylvania Child Welfare Resource Center</a:t>
            </a:r>
          </a:p>
          <a:p>
            <a:pPr>
              <a:defRPr/>
            </a:pPr>
            <a:endParaRPr lang="en-US" sz="200" dirty="0">
              <a:latin typeface="Georgia" pitchFamily="18" charset="0"/>
            </a:endParaRPr>
          </a:p>
        </p:txBody>
      </p:sp>
    </p:spTree>
    <p:extLst>
      <p:ext uri="{BB962C8B-B14F-4D97-AF65-F5344CB8AC3E}">
        <p14:creationId xmlns:p14="http://schemas.microsoft.com/office/powerpoint/2010/main" val="357699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DB32A2A-6DDE-4BDE-B7DB-73B770660AA2}" type="datetimeFigureOut">
              <a:rPr lang="en-US" smtClean="0"/>
              <a:t>3/8/2022</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3FE91FA-59D4-4F64-82E4-0D1641EE5822}" type="slidenum">
              <a:rPr lang="en-US" smtClean="0"/>
              <a:t>‹#›</a:t>
            </a:fld>
            <a:endParaRPr lang="en-US"/>
          </a:p>
        </p:txBody>
      </p:sp>
    </p:spTree>
    <p:extLst>
      <p:ext uri="{BB962C8B-B14F-4D97-AF65-F5344CB8AC3E}">
        <p14:creationId xmlns:p14="http://schemas.microsoft.com/office/powerpoint/2010/main" val="3041729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E91FA-59D4-4F64-82E4-0D1641EE5822}" type="slidenum">
              <a:rPr lang="en-US" smtClean="0"/>
              <a:t>16</a:t>
            </a:fld>
            <a:endParaRPr lang="en-US"/>
          </a:p>
        </p:txBody>
      </p:sp>
    </p:spTree>
    <p:extLst>
      <p:ext uri="{BB962C8B-B14F-4D97-AF65-F5344CB8AC3E}">
        <p14:creationId xmlns:p14="http://schemas.microsoft.com/office/powerpoint/2010/main" val="4009485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E91FA-59D4-4F64-82E4-0D1641EE5822}" type="slidenum">
              <a:rPr lang="en-US" smtClean="0"/>
              <a:t>45</a:t>
            </a:fld>
            <a:endParaRPr lang="en-US"/>
          </a:p>
        </p:txBody>
      </p:sp>
    </p:spTree>
    <p:extLst>
      <p:ext uri="{BB962C8B-B14F-4D97-AF65-F5344CB8AC3E}">
        <p14:creationId xmlns:p14="http://schemas.microsoft.com/office/powerpoint/2010/main" val="2430924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E91FA-59D4-4F64-82E4-0D1641EE5822}" type="slidenum">
              <a:rPr lang="en-US" smtClean="0"/>
              <a:t>46</a:t>
            </a:fld>
            <a:endParaRPr lang="en-US"/>
          </a:p>
        </p:txBody>
      </p:sp>
    </p:spTree>
    <p:extLst>
      <p:ext uri="{BB962C8B-B14F-4D97-AF65-F5344CB8AC3E}">
        <p14:creationId xmlns:p14="http://schemas.microsoft.com/office/powerpoint/2010/main" val="2928768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E91FA-59D4-4F64-82E4-0D1641EE5822}" type="slidenum">
              <a:rPr lang="en-US" smtClean="0"/>
              <a:t>36</a:t>
            </a:fld>
            <a:endParaRPr lang="en-US"/>
          </a:p>
        </p:txBody>
      </p:sp>
    </p:spTree>
    <p:extLst>
      <p:ext uri="{BB962C8B-B14F-4D97-AF65-F5344CB8AC3E}">
        <p14:creationId xmlns:p14="http://schemas.microsoft.com/office/powerpoint/2010/main" val="207846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E91FA-59D4-4F64-82E4-0D1641EE5822}" type="slidenum">
              <a:rPr lang="en-US" smtClean="0"/>
              <a:t>37</a:t>
            </a:fld>
            <a:endParaRPr lang="en-US"/>
          </a:p>
        </p:txBody>
      </p:sp>
    </p:spTree>
    <p:extLst>
      <p:ext uri="{BB962C8B-B14F-4D97-AF65-F5344CB8AC3E}">
        <p14:creationId xmlns:p14="http://schemas.microsoft.com/office/powerpoint/2010/main" val="151624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E91FA-59D4-4F64-82E4-0D1641EE5822}" type="slidenum">
              <a:rPr lang="en-US" smtClean="0"/>
              <a:t>38</a:t>
            </a:fld>
            <a:endParaRPr lang="en-US"/>
          </a:p>
        </p:txBody>
      </p:sp>
    </p:spTree>
    <p:extLst>
      <p:ext uri="{BB962C8B-B14F-4D97-AF65-F5344CB8AC3E}">
        <p14:creationId xmlns:p14="http://schemas.microsoft.com/office/powerpoint/2010/main" val="78221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E91FA-59D4-4F64-82E4-0D1641EE5822}" type="slidenum">
              <a:rPr lang="en-US" smtClean="0"/>
              <a:t>40</a:t>
            </a:fld>
            <a:endParaRPr lang="en-US"/>
          </a:p>
        </p:txBody>
      </p:sp>
    </p:spTree>
    <p:extLst>
      <p:ext uri="{BB962C8B-B14F-4D97-AF65-F5344CB8AC3E}">
        <p14:creationId xmlns:p14="http://schemas.microsoft.com/office/powerpoint/2010/main" val="2010850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E91FA-59D4-4F64-82E4-0D1641EE5822}" type="slidenum">
              <a:rPr lang="en-US" smtClean="0"/>
              <a:t>41</a:t>
            </a:fld>
            <a:endParaRPr lang="en-US"/>
          </a:p>
        </p:txBody>
      </p:sp>
    </p:spTree>
    <p:extLst>
      <p:ext uri="{BB962C8B-B14F-4D97-AF65-F5344CB8AC3E}">
        <p14:creationId xmlns:p14="http://schemas.microsoft.com/office/powerpoint/2010/main" val="2766236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E91FA-59D4-4F64-82E4-0D1641EE5822}" type="slidenum">
              <a:rPr lang="en-US" smtClean="0"/>
              <a:t>42</a:t>
            </a:fld>
            <a:endParaRPr lang="en-US"/>
          </a:p>
        </p:txBody>
      </p:sp>
    </p:spTree>
    <p:extLst>
      <p:ext uri="{BB962C8B-B14F-4D97-AF65-F5344CB8AC3E}">
        <p14:creationId xmlns:p14="http://schemas.microsoft.com/office/powerpoint/2010/main" val="3300612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E91FA-59D4-4F64-82E4-0D1641EE5822}" type="slidenum">
              <a:rPr lang="en-US" smtClean="0"/>
              <a:t>43</a:t>
            </a:fld>
            <a:endParaRPr lang="en-US"/>
          </a:p>
        </p:txBody>
      </p:sp>
    </p:spTree>
    <p:extLst>
      <p:ext uri="{BB962C8B-B14F-4D97-AF65-F5344CB8AC3E}">
        <p14:creationId xmlns:p14="http://schemas.microsoft.com/office/powerpoint/2010/main" val="1978211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E91FA-59D4-4F64-82E4-0D1641EE5822}" type="slidenum">
              <a:rPr lang="en-US" smtClean="0"/>
              <a:t>44</a:t>
            </a:fld>
            <a:endParaRPr lang="en-US"/>
          </a:p>
        </p:txBody>
      </p:sp>
    </p:spTree>
    <p:extLst>
      <p:ext uri="{BB962C8B-B14F-4D97-AF65-F5344CB8AC3E}">
        <p14:creationId xmlns:p14="http://schemas.microsoft.com/office/powerpoint/2010/main" val="17554625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descr="mecha_large_bg.jpg"/>
          <p:cNvPicPr>
            <a:picLocks noChangeAspect="1"/>
          </p:cNvPicPr>
          <p:nvPr userDrawn="1"/>
        </p:nvPicPr>
        <p:blipFill>
          <a:blip r:embed="rId2" cstate="print"/>
          <a:stretch>
            <a:fillRect/>
          </a:stretch>
        </p:blipFill>
        <p:spPr>
          <a:xfrm>
            <a:off x="6332" y="0"/>
            <a:ext cx="9137668" cy="6858000"/>
          </a:xfrm>
          <a:prstGeom prst="rect">
            <a:avLst/>
          </a:prstGeom>
        </p:spPr>
      </p:pic>
      <p:sp>
        <p:nvSpPr>
          <p:cNvPr id="9" name="Text Placeholder 8"/>
          <p:cNvSpPr>
            <a:spLocks noGrp="1"/>
          </p:cNvSpPr>
          <p:nvPr>
            <p:ph type="body" sz="quarter" idx="10" hasCustomPrompt="1"/>
          </p:nvPr>
        </p:nvSpPr>
        <p:spPr>
          <a:xfrm>
            <a:off x="304800" y="1264022"/>
            <a:ext cx="8534400" cy="914400"/>
          </a:xfrm>
        </p:spPr>
        <p:txBody>
          <a:bodyPr/>
          <a:lstStyle>
            <a:lvl1pPr>
              <a:buNone/>
              <a:defRPr sz="3000" b="1" baseline="0">
                <a:solidFill>
                  <a:schemeClr val="bg1"/>
                </a:solidFill>
              </a:defRPr>
            </a:lvl1pPr>
          </a:lstStyle>
          <a:p>
            <a:pPr lvl="0"/>
            <a:r>
              <a:rPr lang="en-US" dirty="0"/>
              <a:t>Sexual Abuse Series</a:t>
            </a:r>
          </a:p>
        </p:txBody>
      </p:sp>
      <p:sp>
        <p:nvSpPr>
          <p:cNvPr id="16" name="Text Placeholder 15"/>
          <p:cNvSpPr>
            <a:spLocks noGrp="1"/>
          </p:cNvSpPr>
          <p:nvPr>
            <p:ph type="body" sz="quarter" idx="11" hasCustomPrompt="1"/>
          </p:nvPr>
        </p:nvSpPr>
        <p:spPr>
          <a:xfrm>
            <a:off x="304800" y="2250140"/>
            <a:ext cx="8531352" cy="304800"/>
          </a:xfrm>
        </p:spPr>
        <p:txBody>
          <a:bodyPr/>
          <a:lstStyle>
            <a:lvl1pPr>
              <a:buNone/>
              <a:defRPr lang="en-US" sz="1800" i="1" kern="1200" baseline="0" dirty="0">
                <a:solidFill>
                  <a:srgbClr val="CDB97D"/>
                </a:solidFill>
                <a:latin typeface="Georgia" pitchFamily="16" charset="0"/>
                <a:ea typeface="Osaka" pitchFamily="16" charset="-128"/>
                <a:cs typeface="+mn-cs"/>
              </a:defRPr>
            </a:lvl1pPr>
          </a:lstStyle>
          <a:p>
            <a:pPr lvl="0"/>
            <a:r>
              <a:rPr lang="en-US" dirty="0"/>
              <a:t>203: Working with Juveniles Who Sexually Offend</a:t>
            </a:r>
          </a:p>
        </p:txBody>
      </p:sp>
    </p:spTree>
    <p:extLst>
      <p:ext uri="{BB962C8B-B14F-4D97-AF65-F5344CB8AC3E}">
        <p14:creationId xmlns:p14="http://schemas.microsoft.com/office/powerpoint/2010/main" val="1700713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a:xfrm>
            <a:off x="8126412" y="6615954"/>
            <a:ext cx="1017588" cy="188259"/>
          </a:xfrm>
          <a:prstGeom prst="rect">
            <a:avLst/>
          </a:prstGeom>
        </p:spPr>
        <p:txBody>
          <a:bodyPr/>
          <a:lstStyle>
            <a:lvl1pPr>
              <a:defRPr/>
            </a:lvl1pPr>
          </a:lstStyle>
          <a:p>
            <a:pPr>
              <a:defRPr/>
            </a:pPr>
            <a:fld id="{13F58E50-2BAF-4EEB-9A5B-318E6BB72840}" type="slidenum">
              <a:rPr lang="en-US">
                <a:solidFill>
                  <a:srgbClr val="000000"/>
                </a:solidFill>
              </a:rPr>
              <a:pPr>
                <a:defRPr/>
              </a:pPr>
              <a:t>‹#›</a:t>
            </a:fld>
            <a:endParaRPr lang="en-US" sz="1400">
              <a:solidFill>
                <a:srgbClr val="000000"/>
              </a:solidFill>
              <a:latin typeface="Arial" charset="0"/>
            </a:endParaRPr>
          </a:p>
        </p:txBody>
      </p:sp>
    </p:spTree>
    <p:extLst>
      <p:ext uri="{BB962C8B-B14F-4D97-AF65-F5344CB8AC3E}">
        <p14:creationId xmlns:p14="http://schemas.microsoft.com/office/powerpoint/2010/main" val="784646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784040"/>
            <a:ext cx="3008313" cy="654799"/>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766486"/>
            <a:ext cx="5111750" cy="5567083"/>
          </a:xfrm>
        </p:spPr>
        <p:txBody>
          <a:bodyPr/>
          <a:lstStyle>
            <a:lvl1pPr>
              <a:defRPr sz="2500"/>
            </a:lvl1pPr>
            <a:lvl2pPr>
              <a:defRPr sz="2300"/>
            </a:lvl2pPr>
            <a:lvl3pPr>
              <a:defRPr sz="2100"/>
            </a:lvl3pPr>
            <a:lvl4pPr>
              <a:defRPr sz="19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465729"/>
            <a:ext cx="3008313" cy="48678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6"/>
          <p:cNvSpPr>
            <a:spLocks noGrp="1"/>
          </p:cNvSpPr>
          <p:nvPr>
            <p:ph type="sldNum" sz="quarter" idx="11"/>
          </p:nvPr>
        </p:nvSpPr>
        <p:spPr>
          <a:xfrm>
            <a:off x="8126412" y="6615954"/>
            <a:ext cx="1017588" cy="188259"/>
          </a:xfrm>
          <a:prstGeom prst="rect">
            <a:avLst/>
          </a:prstGeom>
        </p:spPr>
        <p:txBody>
          <a:bodyPr/>
          <a:lstStyle>
            <a:lvl1pPr>
              <a:defRPr/>
            </a:lvl1pPr>
          </a:lstStyle>
          <a:p>
            <a:pPr>
              <a:defRPr/>
            </a:pPr>
            <a:fld id="{A7561FEF-4ABB-46BC-8C42-BFA8DB212CCD}" type="slidenum">
              <a:rPr lang="en-US">
                <a:solidFill>
                  <a:srgbClr val="000000"/>
                </a:solidFill>
              </a:rPr>
              <a:pPr>
                <a:defRPr/>
              </a:pPr>
              <a:t>‹#›</a:t>
            </a:fld>
            <a:endParaRPr lang="en-US" sz="1400">
              <a:solidFill>
                <a:srgbClr val="000000"/>
              </a:solidFill>
              <a:latin typeface="Arial" charset="0"/>
            </a:endParaRPr>
          </a:p>
        </p:txBody>
      </p:sp>
    </p:spTree>
    <p:extLst>
      <p:ext uri="{BB962C8B-B14F-4D97-AF65-F5344CB8AC3E}">
        <p14:creationId xmlns:p14="http://schemas.microsoft.com/office/powerpoint/2010/main" val="2157457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4094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766481"/>
            <a:ext cx="5486400" cy="39668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52870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6"/>
          <p:cNvSpPr>
            <a:spLocks noGrp="1"/>
          </p:cNvSpPr>
          <p:nvPr>
            <p:ph type="sldNum" sz="quarter" idx="11"/>
          </p:nvPr>
        </p:nvSpPr>
        <p:spPr>
          <a:xfrm>
            <a:off x="8126412" y="6615954"/>
            <a:ext cx="1017588" cy="188259"/>
          </a:xfrm>
          <a:prstGeom prst="rect">
            <a:avLst/>
          </a:prstGeom>
        </p:spPr>
        <p:txBody>
          <a:bodyPr/>
          <a:lstStyle>
            <a:lvl1pPr>
              <a:defRPr/>
            </a:lvl1pPr>
          </a:lstStyle>
          <a:p>
            <a:pPr>
              <a:defRPr/>
            </a:pPr>
            <a:fld id="{2F38B783-B8DF-4F22-AFC6-12EA8147E691}" type="slidenum">
              <a:rPr lang="en-US">
                <a:solidFill>
                  <a:srgbClr val="000000"/>
                </a:solidFill>
              </a:rPr>
              <a:pPr>
                <a:defRPr/>
              </a:pPr>
              <a:t>‹#›</a:t>
            </a:fld>
            <a:endParaRPr lang="en-US" sz="1400">
              <a:solidFill>
                <a:srgbClr val="000000"/>
              </a:solidFill>
              <a:latin typeface="Arial" charset="0"/>
            </a:endParaRPr>
          </a:p>
        </p:txBody>
      </p:sp>
    </p:spTree>
    <p:extLst>
      <p:ext uri="{BB962C8B-B14F-4D97-AF65-F5344CB8AC3E}">
        <p14:creationId xmlns:p14="http://schemas.microsoft.com/office/powerpoint/2010/main" val="417898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1"/>
            <a:ext cx="6619244"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7492905" y="1828801"/>
            <a:ext cx="990599" cy="228599"/>
          </a:xfrm>
          <a:prstGeom prst="rect">
            <a:avLst/>
          </a:prstGeom>
        </p:spPr>
        <p:txBody>
          <a:bodyPr/>
          <a:lstStyle/>
          <a:p>
            <a:endParaRPr lang="en-US" dirty="0"/>
          </a:p>
        </p:txBody>
      </p:sp>
      <p:sp>
        <p:nvSpPr>
          <p:cNvPr id="5" name="Footer Placeholder 4"/>
          <p:cNvSpPr>
            <a:spLocks noGrp="1"/>
          </p:cNvSpPr>
          <p:nvPr>
            <p:ph type="ftr" sz="quarter" idx="11"/>
          </p:nvPr>
        </p:nvSpPr>
        <p:spPr>
          <a:xfrm rot="5400000">
            <a:off x="6231206" y="3263398"/>
            <a:ext cx="3859795" cy="2286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26412" y="6615954"/>
            <a:ext cx="1017588" cy="242046"/>
          </a:xfrm>
          <a:prstGeom prst="rect">
            <a:avLst/>
          </a:prstGeo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53459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216" y="3657600"/>
            <a:ext cx="6619244"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a:xfrm rot="5400000">
            <a:off x="7492905" y="1828801"/>
            <a:ext cx="990599" cy="228599"/>
          </a:xfrm>
          <a:prstGeom prst="rect">
            <a:avLst/>
          </a:prstGeom>
        </p:spPr>
        <p:txBody>
          <a:bodyPr/>
          <a:lstStyle/>
          <a:p>
            <a:endParaRPr lang="en-US" dirty="0"/>
          </a:p>
        </p:txBody>
      </p:sp>
      <p:sp>
        <p:nvSpPr>
          <p:cNvPr id="5" name="Footer Placeholder 4"/>
          <p:cNvSpPr>
            <a:spLocks noGrp="1"/>
          </p:cNvSpPr>
          <p:nvPr>
            <p:ph type="ftr" sz="quarter" idx="11"/>
          </p:nvPr>
        </p:nvSpPr>
        <p:spPr>
          <a:xfrm rot="5400000">
            <a:off x="6231206" y="3263398"/>
            <a:ext cx="3859795" cy="2286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26412" y="6615954"/>
            <a:ext cx="1017588" cy="188259"/>
          </a:xfrm>
          <a:prstGeom prst="rect">
            <a:avLst/>
          </a:prstGeo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95010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80"/>
            <a:ext cx="8229600" cy="591671"/>
          </a:xfrm>
        </p:spPr>
        <p:txBody>
          <a:bodyPr/>
          <a:lstStyle/>
          <a:p>
            <a:r>
              <a:rPr lang="en-US"/>
              <a:t>Click to edit Master title style</a:t>
            </a:r>
            <a:endParaRPr lang="en-US" dirty="0"/>
          </a:p>
        </p:txBody>
      </p:sp>
      <p:sp>
        <p:nvSpPr>
          <p:cNvPr id="3" name="Content Placeholder 2"/>
          <p:cNvSpPr>
            <a:spLocks noGrp="1"/>
          </p:cNvSpPr>
          <p:nvPr>
            <p:ph idx="1"/>
          </p:nvPr>
        </p:nvSpPr>
        <p:spPr>
          <a:xfrm>
            <a:off x="448056" y="1430042"/>
            <a:ext cx="8247888" cy="4881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8871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80"/>
            <a:ext cx="8229600" cy="591671"/>
          </a:xfrm>
        </p:spPr>
        <p:txBody>
          <a:bodyPr/>
          <a:lstStyle/>
          <a:p>
            <a:r>
              <a:rPr lang="en-US" dirty="0"/>
              <a:t>Click to edit Master title style</a:t>
            </a:r>
          </a:p>
        </p:txBody>
      </p:sp>
      <p:sp>
        <p:nvSpPr>
          <p:cNvPr id="3" name="Content Placeholder 2"/>
          <p:cNvSpPr>
            <a:spLocks noGrp="1"/>
          </p:cNvSpPr>
          <p:nvPr>
            <p:ph idx="1"/>
          </p:nvPr>
        </p:nvSpPr>
        <p:spPr>
          <a:xfrm>
            <a:off x="470645" y="2094807"/>
            <a:ext cx="8247888" cy="42253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2"/>
          </p:nvPr>
        </p:nvSpPr>
        <p:spPr>
          <a:xfrm>
            <a:off x="465888" y="1429674"/>
            <a:ext cx="8229600" cy="594360"/>
          </a:xfrm>
        </p:spPr>
        <p:txBody>
          <a:bodyPr/>
          <a:lstStyle>
            <a:lvl1pPr>
              <a:buNone/>
              <a:defRPr b="1"/>
            </a:lvl1pPr>
          </a:lstStyle>
          <a:p>
            <a:pPr lvl="0"/>
            <a:r>
              <a:rPr lang="en-US" dirty="0"/>
              <a:t>Click to edit Master text styles</a:t>
            </a:r>
          </a:p>
        </p:txBody>
      </p:sp>
    </p:spTree>
    <p:extLst>
      <p:ext uri="{BB962C8B-B14F-4D97-AF65-F5344CB8AC3E}">
        <p14:creationId xmlns:p14="http://schemas.microsoft.com/office/powerpoint/2010/main" val="1074516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28200"/>
            <a:ext cx="7772400" cy="979772"/>
          </a:xfrm>
        </p:spPr>
        <p:txBody>
          <a:bodyPr anchor="ctr"/>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722313" y="3538463"/>
            <a:ext cx="7772400" cy="1016912"/>
          </a:xfrm>
        </p:spPr>
        <p:txBody>
          <a:bodyPr anchor="ctr"/>
          <a:lstStyle>
            <a:lvl1pPr marL="0" indent="0">
              <a:buNone/>
              <a:defRPr sz="25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5" name="Slide Number Placeholder 5"/>
          <p:cNvSpPr>
            <a:spLocks noGrp="1"/>
          </p:cNvSpPr>
          <p:nvPr>
            <p:ph type="sldNum" sz="quarter" idx="11"/>
          </p:nvPr>
        </p:nvSpPr>
        <p:spPr>
          <a:xfrm>
            <a:off x="8126412" y="6615954"/>
            <a:ext cx="1017588" cy="188259"/>
          </a:xfrm>
          <a:prstGeom prst="rect">
            <a:avLst/>
          </a:prstGeom>
        </p:spPr>
        <p:txBody>
          <a:bodyPr/>
          <a:lstStyle>
            <a:lvl1pPr>
              <a:defRPr/>
            </a:lvl1pPr>
          </a:lstStyle>
          <a:p>
            <a:pPr>
              <a:defRPr/>
            </a:pPr>
            <a:fld id="{9DD1CFFA-8140-44CC-A40B-DFAEF2E958E3}" type="slidenum">
              <a:rPr lang="en-US">
                <a:solidFill>
                  <a:srgbClr val="000000"/>
                </a:solidFill>
              </a:rPr>
              <a:pPr>
                <a:defRPr/>
              </a:pPr>
              <a:t>‹#›</a:t>
            </a:fld>
            <a:endParaRPr lang="en-US" sz="1400">
              <a:solidFill>
                <a:srgbClr val="000000"/>
              </a:solidFill>
              <a:latin typeface="Arial" charset="0"/>
            </a:endParaRPr>
          </a:p>
        </p:txBody>
      </p:sp>
    </p:spTree>
    <p:extLst>
      <p:ext uri="{BB962C8B-B14F-4D97-AF65-F5344CB8AC3E}">
        <p14:creationId xmlns:p14="http://schemas.microsoft.com/office/powerpoint/2010/main" val="560710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79929"/>
            <a:ext cx="7772400" cy="52443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1385049"/>
            <a:ext cx="3810000" cy="4921623"/>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85047"/>
            <a:ext cx="3810000" cy="4921624"/>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6"/>
          <p:cNvSpPr>
            <a:spLocks noGrp="1"/>
          </p:cNvSpPr>
          <p:nvPr>
            <p:ph type="sldNum" sz="quarter" idx="11"/>
          </p:nvPr>
        </p:nvSpPr>
        <p:spPr>
          <a:xfrm>
            <a:off x="8126412" y="6615954"/>
            <a:ext cx="1017588" cy="188259"/>
          </a:xfrm>
          <a:prstGeom prst="rect">
            <a:avLst/>
          </a:prstGeom>
        </p:spPr>
        <p:txBody>
          <a:bodyPr/>
          <a:lstStyle>
            <a:lvl1pPr>
              <a:defRPr/>
            </a:lvl1pPr>
          </a:lstStyle>
          <a:p>
            <a:pPr>
              <a:defRPr/>
            </a:pPr>
            <a:fld id="{7F7BBE67-B3D0-4F17-AB43-0FFFF70BD775}" type="slidenum">
              <a:rPr lang="en-US">
                <a:solidFill>
                  <a:srgbClr val="000000"/>
                </a:solidFill>
              </a:rPr>
              <a:pPr>
                <a:defRPr/>
              </a:pPr>
              <a:t>‹#›</a:t>
            </a:fld>
            <a:endParaRPr lang="en-US" sz="1400" dirty="0">
              <a:solidFill>
                <a:srgbClr val="000000"/>
              </a:solidFill>
              <a:latin typeface="Arial" charset="0"/>
            </a:endParaRPr>
          </a:p>
        </p:txBody>
      </p:sp>
    </p:spTree>
    <p:extLst>
      <p:ext uri="{BB962C8B-B14F-4D97-AF65-F5344CB8AC3E}">
        <p14:creationId xmlns:p14="http://schemas.microsoft.com/office/powerpoint/2010/main" val="2596876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with Two-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a:xfrm>
            <a:off x="8126412" y="6615954"/>
            <a:ext cx="1017588" cy="188259"/>
          </a:xfrm>
          <a:prstGeom prst="rect">
            <a:avLst/>
          </a:prstGeom>
        </p:spPr>
        <p:txBody>
          <a:bodyPr/>
          <a:lstStyle/>
          <a:p>
            <a:pPr>
              <a:defRPr/>
            </a:pPr>
            <a:fld id="{A4624807-03D1-4D82-87D2-E5151F74A2DA}" type="slidenum">
              <a:rPr lang="en-US" smtClean="0">
                <a:solidFill>
                  <a:srgbClr val="000000"/>
                </a:solidFill>
              </a:rPr>
              <a:pPr>
                <a:defRPr/>
              </a:pPr>
              <a:t>‹#›</a:t>
            </a:fld>
            <a:endParaRPr lang="en-US" dirty="0">
              <a:solidFill>
                <a:srgbClr val="000000"/>
              </a:solidFill>
            </a:endParaRPr>
          </a:p>
        </p:txBody>
      </p:sp>
      <p:sp>
        <p:nvSpPr>
          <p:cNvPr id="5" name="Text Placeholder 4"/>
          <p:cNvSpPr>
            <a:spLocks noGrp="1"/>
          </p:cNvSpPr>
          <p:nvPr>
            <p:ph type="body" sz="quarter" idx="11"/>
          </p:nvPr>
        </p:nvSpPr>
        <p:spPr>
          <a:xfrm>
            <a:off x="479425" y="1437371"/>
            <a:ext cx="8229600" cy="607560"/>
          </a:xfrm>
        </p:spPr>
        <p:txBody>
          <a:bodyPr/>
          <a:lstStyle/>
          <a:p>
            <a:pPr lvl="0"/>
            <a:r>
              <a:rPr lang="en-US"/>
              <a:t>Click to edit Master text styles</a:t>
            </a:r>
          </a:p>
        </p:txBody>
      </p:sp>
      <p:sp>
        <p:nvSpPr>
          <p:cNvPr id="6" name="Content Placeholder 3"/>
          <p:cNvSpPr>
            <a:spLocks noGrp="1"/>
          </p:cNvSpPr>
          <p:nvPr>
            <p:ph sz="half" idx="2" hasCustomPrompt="1"/>
          </p:nvPr>
        </p:nvSpPr>
        <p:spPr>
          <a:xfrm>
            <a:off x="457200" y="2104180"/>
            <a:ext cx="4040188" cy="4165995"/>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half" idx="12" hasCustomPrompt="1"/>
          </p:nvPr>
        </p:nvSpPr>
        <p:spPr>
          <a:xfrm>
            <a:off x="4673601" y="2111437"/>
            <a:ext cx="4040188" cy="4165995"/>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7085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9929"/>
            <a:ext cx="8229600" cy="470648"/>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37374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97741"/>
            <a:ext cx="4040188" cy="4208930"/>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37374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097745"/>
            <a:ext cx="4041775" cy="4208929"/>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8"/>
          <p:cNvSpPr>
            <a:spLocks noGrp="1"/>
          </p:cNvSpPr>
          <p:nvPr>
            <p:ph type="sldNum" sz="quarter" idx="11"/>
          </p:nvPr>
        </p:nvSpPr>
        <p:spPr>
          <a:xfrm>
            <a:off x="8126412" y="6615954"/>
            <a:ext cx="1017588" cy="188259"/>
          </a:xfrm>
          <a:prstGeom prst="rect">
            <a:avLst/>
          </a:prstGeom>
        </p:spPr>
        <p:txBody>
          <a:bodyPr/>
          <a:lstStyle>
            <a:lvl1pPr>
              <a:defRPr/>
            </a:lvl1pPr>
          </a:lstStyle>
          <a:p>
            <a:pPr>
              <a:defRPr/>
            </a:pPr>
            <a:fld id="{F82C9170-F4A7-4869-98A2-C5C61E4B3278}" type="slidenum">
              <a:rPr lang="en-US">
                <a:solidFill>
                  <a:srgbClr val="000000"/>
                </a:solidFill>
              </a:rPr>
              <a:pPr>
                <a:defRPr/>
              </a:pPr>
              <a:t>‹#›</a:t>
            </a:fld>
            <a:endParaRPr lang="en-US" sz="1400">
              <a:solidFill>
                <a:srgbClr val="000000"/>
              </a:solidFill>
              <a:latin typeface="Arial" charset="0"/>
            </a:endParaRPr>
          </a:p>
        </p:txBody>
      </p:sp>
    </p:spTree>
    <p:extLst>
      <p:ext uri="{BB962C8B-B14F-4D97-AF65-F5344CB8AC3E}">
        <p14:creationId xmlns:p14="http://schemas.microsoft.com/office/powerpoint/2010/main" val="2890836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0646" y="793376"/>
            <a:ext cx="8229600" cy="603504"/>
          </a:xfrm>
        </p:spPr>
        <p:txBody>
          <a:bodyPr/>
          <a:lstStyle/>
          <a:p>
            <a:r>
              <a:rPr lang="en-US"/>
              <a:t>Click to edit Master title style</a:t>
            </a:r>
            <a:endParaRPr lang="en-US" dirty="0"/>
          </a:p>
        </p:txBody>
      </p:sp>
      <p:sp>
        <p:nvSpPr>
          <p:cNvPr id="4" name="Slide Number Placeholder 4"/>
          <p:cNvSpPr>
            <a:spLocks noGrp="1"/>
          </p:cNvSpPr>
          <p:nvPr>
            <p:ph type="sldNum" sz="quarter" idx="11"/>
          </p:nvPr>
        </p:nvSpPr>
        <p:spPr>
          <a:xfrm>
            <a:off x="8126412" y="6615954"/>
            <a:ext cx="1017588" cy="188259"/>
          </a:xfrm>
          <a:prstGeom prst="rect">
            <a:avLst/>
          </a:prstGeom>
        </p:spPr>
        <p:txBody>
          <a:bodyPr/>
          <a:lstStyle>
            <a:lvl1pPr>
              <a:defRPr/>
            </a:lvl1pPr>
          </a:lstStyle>
          <a:p>
            <a:pPr>
              <a:defRPr/>
            </a:pPr>
            <a:fld id="{F6CEB9F7-E20C-4A9F-A27B-04456B6CAFA0}" type="slidenum">
              <a:rPr lang="en-US">
                <a:solidFill>
                  <a:srgbClr val="000000"/>
                </a:solidFill>
              </a:rPr>
              <a:pPr>
                <a:defRPr/>
              </a:pPr>
              <a:t>‹#›</a:t>
            </a:fld>
            <a:endParaRPr lang="en-US" sz="1400">
              <a:solidFill>
                <a:srgbClr val="000000"/>
              </a:solidFill>
              <a:latin typeface="Arial" charset="0"/>
            </a:endParaRPr>
          </a:p>
        </p:txBody>
      </p:sp>
    </p:spTree>
    <p:extLst>
      <p:ext uri="{BB962C8B-B14F-4D97-AF65-F5344CB8AC3E}">
        <p14:creationId xmlns:p14="http://schemas.microsoft.com/office/powerpoint/2010/main" val="3569806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 Title Content Only">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a:xfrm>
            <a:off x="8126412" y="6615954"/>
            <a:ext cx="1017588" cy="188259"/>
          </a:xfrm>
          <a:prstGeom prst="rect">
            <a:avLst/>
          </a:prstGeom>
        </p:spPr>
        <p:txBody>
          <a:bodyPr/>
          <a:lstStyle>
            <a:lvl1pPr>
              <a:defRPr/>
            </a:lvl1pPr>
          </a:lstStyle>
          <a:p>
            <a:pPr>
              <a:defRPr/>
            </a:pPr>
            <a:fld id="{13F58E50-2BAF-4EEB-9A5B-318E6BB72840}" type="slidenum">
              <a:rPr lang="en-US">
                <a:solidFill>
                  <a:srgbClr val="000000"/>
                </a:solidFill>
              </a:rPr>
              <a:pPr>
                <a:defRPr/>
              </a:pPr>
              <a:t>‹#›</a:t>
            </a:fld>
            <a:endParaRPr lang="en-US" sz="1400">
              <a:solidFill>
                <a:srgbClr val="000000"/>
              </a:solidFill>
              <a:latin typeface="Arial" charset="0"/>
            </a:endParaRPr>
          </a:p>
        </p:txBody>
      </p:sp>
      <p:sp>
        <p:nvSpPr>
          <p:cNvPr id="5" name="Text Placeholder 4"/>
          <p:cNvSpPr>
            <a:spLocks noGrp="1"/>
          </p:cNvSpPr>
          <p:nvPr>
            <p:ph type="body" sz="quarter" idx="12"/>
          </p:nvPr>
        </p:nvSpPr>
        <p:spPr>
          <a:xfrm>
            <a:off x="881065" y="980903"/>
            <a:ext cx="7348537" cy="51706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5198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SW-Powerpt-3"/>
          <p:cNvPicPr>
            <a:picLocks noChangeAspect="1" noChangeArrowheads="1"/>
          </p:cNvPicPr>
          <p:nvPr/>
        </p:nvPicPr>
        <p:blipFill>
          <a:blip r:embed="rId16" cstate="print"/>
          <a:srcRect/>
          <a:stretch>
            <a:fillRect/>
          </a:stretch>
        </p:blipFill>
        <p:spPr bwMode="auto">
          <a:xfrm>
            <a:off x="0" y="0"/>
            <a:ext cx="9144000"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70647" y="780212"/>
            <a:ext cx="8229601" cy="6048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470648" y="1438836"/>
            <a:ext cx="8243047" cy="48812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p:cNvSpPr txBox="1"/>
          <p:nvPr/>
        </p:nvSpPr>
        <p:spPr>
          <a:xfrm>
            <a:off x="4124326" y="6343652"/>
            <a:ext cx="4989513" cy="246221"/>
          </a:xfrm>
          <a:prstGeom prst="rect">
            <a:avLst/>
          </a:prstGeom>
          <a:solidFill>
            <a:srgbClr val="91A3BB"/>
          </a:solidFill>
          <a:ln>
            <a:solidFill>
              <a:schemeClr val="tx1"/>
            </a:solidFill>
          </a:ln>
        </p:spPr>
        <p:txBody>
          <a:bodyPr>
            <a:spAutoFit/>
          </a:bodyPr>
          <a:lstStyle/>
          <a:p>
            <a:pPr algn="r" eaLnBrk="0" fontAlgn="base" hangingPunct="0">
              <a:spcBef>
                <a:spcPct val="0"/>
              </a:spcBef>
              <a:spcAft>
                <a:spcPct val="0"/>
              </a:spcAft>
              <a:defRPr/>
            </a:pPr>
            <a:r>
              <a:rPr lang="en-US" sz="1000" dirty="0">
                <a:solidFill>
                  <a:srgbClr val="000000"/>
                </a:solidFill>
                <a:ea typeface="ＭＳ Ｐゴシック" pitchFamily="16" charset="-128"/>
              </a:rPr>
              <a:t>203 Remote: Working with Juveniles Who Sexually Offend</a:t>
            </a:r>
          </a:p>
        </p:txBody>
      </p:sp>
      <p:grpSp>
        <p:nvGrpSpPr>
          <p:cNvPr id="14" name="Group 17"/>
          <p:cNvGrpSpPr>
            <a:grpSpLocks/>
          </p:cNvGrpSpPr>
          <p:nvPr/>
        </p:nvGrpSpPr>
        <p:grpSpPr bwMode="auto">
          <a:xfrm>
            <a:off x="14289" y="6343652"/>
            <a:ext cx="4024312" cy="246063"/>
            <a:chOff x="14514" y="6343702"/>
            <a:chExt cx="4023360" cy="246221"/>
          </a:xfrm>
        </p:grpSpPr>
        <p:sp>
          <p:nvSpPr>
            <p:cNvPr id="15" name="TextBox 14"/>
            <p:cNvSpPr txBox="1"/>
            <p:nvPr userDrawn="1"/>
          </p:nvSpPr>
          <p:spPr>
            <a:xfrm>
              <a:off x="14514" y="6343702"/>
              <a:ext cx="4023360" cy="246221"/>
            </a:xfrm>
            <a:prstGeom prst="rect">
              <a:avLst/>
            </a:prstGeom>
            <a:solidFill>
              <a:srgbClr val="91A3BB"/>
            </a:solidFill>
            <a:ln w="6350">
              <a:solidFill>
                <a:schemeClr val="tx1"/>
              </a:solidFill>
            </a:ln>
          </p:spPr>
          <p:txBody>
            <a:bodyPr>
              <a:spAutoFit/>
            </a:bodyPr>
            <a:lstStyle/>
            <a:p>
              <a:pPr eaLnBrk="0" fontAlgn="base" hangingPunct="0">
                <a:spcBef>
                  <a:spcPct val="0"/>
                </a:spcBef>
                <a:spcAft>
                  <a:spcPct val="0"/>
                </a:spcAft>
                <a:defRPr/>
              </a:pPr>
              <a:r>
                <a:rPr lang="en-US" sz="1000" dirty="0">
                  <a:solidFill>
                    <a:srgbClr val="000000"/>
                  </a:solidFill>
                  <a:ea typeface="ＭＳ Ｐゴシック" pitchFamily="16" charset="-128"/>
                </a:rPr>
                <a:t>The Pennsylvania Child Welfare Resource Center</a:t>
              </a:r>
            </a:p>
          </p:txBody>
        </p:sp>
        <p:cxnSp>
          <p:nvCxnSpPr>
            <p:cNvPr id="16" name="Straight Connector 15"/>
            <p:cNvCxnSpPr/>
            <p:nvPr userDrawn="1"/>
          </p:nvCxnSpPr>
          <p:spPr>
            <a:xfrm>
              <a:off x="95457" y="6554976"/>
              <a:ext cx="2845715" cy="4765"/>
            </a:xfrm>
            <a:prstGeom prst="line">
              <a:avLst/>
            </a:prstGeom>
            <a:ln w="9525">
              <a:solidFill>
                <a:srgbClr val="E5D199"/>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userDrawn="1"/>
        </p:nvSpPr>
        <p:spPr>
          <a:xfrm>
            <a:off x="8055429" y="6597130"/>
            <a:ext cx="870857" cy="276999"/>
          </a:xfrm>
          <a:prstGeom prst="rect">
            <a:avLst/>
          </a:prstGeom>
          <a:noFill/>
        </p:spPr>
        <p:txBody>
          <a:bodyPr wrap="square" rtlCol="0">
            <a:spAutoFit/>
          </a:bodyPr>
          <a:lstStyle/>
          <a:p>
            <a:r>
              <a:rPr lang="en-US" sz="1200" b="1" dirty="0"/>
              <a:t>            </a:t>
            </a:r>
            <a:fld id="{BB62E78E-47C5-4731-B1FC-F1C0DDEB77FA}" type="slidenum">
              <a:rPr lang="en-US" sz="1200" b="1" smtClean="0"/>
              <a:t>‹#›</a:t>
            </a:fld>
            <a:endParaRPr lang="en-US" sz="1200" b="1" dirty="0"/>
          </a:p>
        </p:txBody>
      </p:sp>
    </p:spTree>
    <p:extLst>
      <p:ext uri="{BB962C8B-B14F-4D97-AF65-F5344CB8AC3E}">
        <p14:creationId xmlns:p14="http://schemas.microsoft.com/office/powerpoint/2010/main" val="30581043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Lst>
  <p:hf hdr="0" dt="0"/>
  <p:txStyles>
    <p:titleStyle>
      <a:lvl1pPr algn="l" rtl="0" eaLnBrk="1" fontAlgn="base" hangingPunct="1">
        <a:spcBef>
          <a:spcPct val="0"/>
        </a:spcBef>
        <a:spcAft>
          <a:spcPct val="0"/>
        </a:spcAft>
        <a:defRPr sz="27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p:titleStyle>
    <p:bodyStyle>
      <a:lvl1pPr marL="342900" indent="-342900" algn="l" rtl="0" eaLnBrk="1" fontAlgn="base" hangingPunct="1">
        <a:spcBef>
          <a:spcPct val="20000"/>
        </a:spcBef>
        <a:spcAft>
          <a:spcPct val="0"/>
        </a:spcAft>
        <a:buChar char="•"/>
        <a:defRPr sz="25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300">
          <a:solidFill>
            <a:schemeClr val="tx1"/>
          </a:solidFill>
          <a:latin typeface="+mn-lt"/>
          <a:ea typeface="+mn-ea"/>
        </a:defRPr>
      </a:lvl2pPr>
      <a:lvl3pPr marL="1143000" indent="-228600" algn="l" rtl="0" eaLnBrk="1" fontAlgn="base" hangingPunct="1">
        <a:spcBef>
          <a:spcPct val="20000"/>
        </a:spcBef>
        <a:spcAft>
          <a:spcPct val="0"/>
        </a:spcAft>
        <a:buChar char="•"/>
        <a:defRPr sz="2100">
          <a:solidFill>
            <a:schemeClr val="tx1"/>
          </a:solidFill>
          <a:latin typeface="+mn-lt"/>
          <a:ea typeface="+mn-ea"/>
        </a:defRPr>
      </a:lvl3pPr>
      <a:lvl4pPr marL="1600200" indent="-228600" algn="l" rtl="0" eaLnBrk="1" fontAlgn="base" hangingPunct="1">
        <a:spcBef>
          <a:spcPct val="20000"/>
        </a:spcBef>
        <a:spcAft>
          <a:spcPct val="0"/>
        </a:spcAft>
        <a:buChar char="–"/>
        <a:defRPr sz="1900">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profesor.ca/"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Sexual Abuse Series</a:t>
            </a:r>
          </a:p>
        </p:txBody>
      </p:sp>
      <p:sp>
        <p:nvSpPr>
          <p:cNvPr id="6" name="Text Placeholder 5"/>
          <p:cNvSpPr>
            <a:spLocks noGrp="1"/>
          </p:cNvSpPr>
          <p:nvPr>
            <p:ph type="body" sz="quarter" idx="11"/>
          </p:nvPr>
        </p:nvSpPr>
        <p:spPr/>
        <p:txBody>
          <a:bodyPr/>
          <a:lstStyle/>
          <a:p>
            <a:r>
              <a:rPr lang="en-US" dirty="0"/>
              <a:t>203 Remote: Working with Juveniles Who Sexually Offend</a:t>
            </a:r>
          </a:p>
        </p:txBody>
      </p:sp>
    </p:spTree>
    <p:extLst>
      <p:ext uri="{BB962C8B-B14F-4D97-AF65-F5344CB8AC3E}">
        <p14:creationId xmlns:p14="http://schemas.microsoft.com/office/powerpoint/2010/main" val="192833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996" y="435430"/>
            <a:ext cx="8366759" cy="6286203"/>
          </a:xfrm>
        </p:spPr>
        <p:txBody>
          <a:bodyPr/>
          <a:lstStyle/>
          <a:p>
            <a:br>
              <a:rPr lang="en-US" sz="1800" dirty="0">
                <a:solidFill>
                  <a:schemeClr val="tx1"/>
                </a:solidFill>
              </a:rPr>
            </a:br>
            <a:br>
              <a:rPr lang="en-US" sz="1800" b="0" dirty="0">
                <a:solidFill>
                  <a:schemeClr val="tx1"/>
                </a:solidFill>
              </a:rPr>
            </a:br>
            <a:r>
              <a:rPr lang="en-US" sz="1800" b="0" dirty="0">
                <a:solidFill>
                  <a:schemeClr val="tx1"/>
                </a:solidFill>
              </a:rPr>
              <a:t>7.   Children age 13 – 17 do NOT understand consequences of sexual 			expression. </a:t>
            </a:r>
            <a:br>
              <a:rPr lang="en-US" sz="1800" b="0" dirty="0">
                <a:solidFill>
                  <a:schemeClr val="tx1"/>
                </a:solidFill>
              </a:rPr>
            </a:br>
            <a:br>
              <a:rPr lang="en-US" sz="1800" b="0" dirty="0">
                <a:solidFill>
                  <a:schemeClr val="tx1"/>
                </a:solidFill>
              </a:rPr>
            </a:br>
            <a:r>
              <a:rPr lang="en-US" sz="1800" b="0" dirty="0">
                <a:solidFill>
                  <a:schemeClr val="tx1"/>
                </a:solidFill>
              </a:rPr>
              <a:t>8.  It is “normal” for a 15 year old boy to rub his penis until it becomes raw. </a:t>
            </a:r>
            <a:br>
              <a:rPr lang="en-US" sz="1800" b="0" dirty="0">
                <a:solidFill>
                  <a:schemeClr val="tx1"/>
                </a:solidFill>
              </a:rPr>
            </a:br>
            <a:br>
              <a:rPr lang="en-US" sz="1800" b="0" dirty="0">
                <a:solidFill>
                  <a:schemeClr val="tx1"/>
                </a:solidFill>
              </a:rPr>
            </a:br>
            <a:r>
              <a:rPr lang="en-US" sz="1800" b="0" dirty="0">
                <a:solidFill>
                  <a:schemeClr val="tx1"/>
                </a:solidFill>
              </a:rPr>
              <a:t>9.  It is “normal” for a child to draw pictures in which the genitals are the predominant feature. </a:t>
            </a:r>
            <a:br>
              <a:rPr lang="en-US" sz="1800" b="0" dirty="0">
                <a:solidFill>
                  <a:schemeClr val="tx1"/>
                </a:solidFill>
              </a:rPr>
            </a:br>
            <a:br>
              <a:rPr lang="en-US" sz="1800" b="0" dirty="0">
                <a:solidFill>
                  <a:schemeClr val="tx1"/>
                </a:solidFill>
              </a:rPr>
            </a:br>
            <a:r>
              <a:rPr lang="en-US" sz="1800" b="0" dirty="0">
                <a:solidFill>
                  <a:schemeClr val="tx1"/>
                </a:solidFill>
              </a:rPr>
              <a:t>10.  It is NOT “normal” for children to engage in sexual behaviors with those who are much older or much younger. </a:t>
            </a:r>
            <a:br>
              <a:rPr lang="en-US" sz="1800" b="0" dirty="0">
                <a:solidFill>
                  <a:schemeClr val="tx1"/>
                </a:solidFill>
              </a:rPr>
            </a:br>
            <a:br>
              <a:rPr lang="en-US" sz="1800" b="0" dirty="0">
                <a:solidFill>
                  <a:schemeClr val="tx1"/>
                </a:solidFill>
              </a:rPr>
            </a:br>
            <a:r>
              <a:rPr lang="en-US" sz="1800" b="0" dirty="0">
                <a:solidFill>
                  <a:schemeClr val="tx1"/>
                </a:solidFill>
              </a:rPr>
              <a:t>11.  It is “normal” for male and female siblings (age 8, 11, 14, and 15) to play “Spin the Bottle” with one another. </a:t>
            </a:r>
            <a:br>
              <a:rPr lang="en-US" sz="1800" b="0" dirty="0">
                <a:solidFill>
                  <a:schemeClr val="tx1"/>
                </a:solidFill>
              </a:rPr>
            </a:br>
            <a:br>
              <a:rPr lang="en-US" sz="1800" b="0" dirty="0">
                <a:solidFill>
                  <a:schemeClr val="tx1"/>
                </a:solidFill>
              </a:rPr>
            </a:br>
            <a:r>
              <a:rPr lang="en-US" sz="1800" b="0" dirty="0">
                <a:solidFill>
                  <a:schemeClr val="tx1"/>
                </a:solidFill>
              </a:rPr>
              <a:t>12.  It is “normal” for a child to request that an adult touch his/her genitals. </a:t>
            </a:r>
          </a:p>
        </p:txBody>
      </p:sp>
      <p:sp>
        <p:nvSpPr>
          <p:cNvPr id="3" name="Title 1"/>
          <p:cNvSpPr txBox="1">
            <a:spLocks/>
          </p:cNvSpPr>
          <p:nvPr/>
        </p:nvSpPr>
        <p:spPr bwMode="auto">
          <a:xfrm>
            <a:off x="290285" y="541127"/>
            <a:ext cx="6619244" cy="129841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8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a:lstStyle>
          <a:p>
            <a:pPr defTabSz="914400"/>
            <a:r>
              <a:rPr lang="en-US" sz="2400" kern="0" dirty="0"/>
              <a:t>True or False Quiz</a:t>
            </a:r>
          </a:p>
        </p:txBody>
      </p:sp>
    </p:spTree>
    <p:extLst>
      <p:ext uri="{BB962C8B-B14F-4D97-AF65-F5344CB8AC3E}">
        <p14:creationId xmlns:p14="http://schemas.microsoft.com/office/powerpoint/2010/main" val="3558178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996" y="1016000"/>
            <a:ext cx="8366759" cy="5705633"/>
          </a:xfrm>
        </p:spPr>
        <p:txBody>
          <a:bodyPr/>
          <a:lstStyle/>
          <a:p>
            <a:r>
              <a:rPr lang="en-US" sz="1800" u="sng" dirty="0">
                <a:solidFill>
                  <a:schemeClr val="tx1"/>
                </a:solidFill>
              </a:rPr>
              <a:t>Contact Offenses</a:t>
            </a:r>
            <a:br>
              <a:rPr lang="en-US" sz="1800" b="0" dirty="0">
                <a:solidFill>
                  <a:schemeClr val="tx1"/>
                </a:solidFill>
              </a:rPr>
            </a:br>
            <a:r>
              <a:rPr lang="en-US" sz="1800" b="0" dirty="0">
                <a:solidFill>
                  <a:schemeClr val="tx1"/>
                </a:solidFill>
              </a:rPr>
              <a:t>*Touching breasts and genitals</a:t>
            </a:r>
            <a:br>
              <a:rPr lang="en-US" sz="1800" b="0" dirty="0">
                <a:solidFill>
                  <a:schemeClr val="tx1"/>
                </a:solidFill>
              </a:rPr>
            </a:br>
            <a:r>
              <a:rPr lang="en-US" sz="1800" b="0" dirty="0">
                <a:solidFill>
                  <a:schemeClr val="tx1"/>
                </a:solidFill>
              </a:rPr>
              <a:t>*Rubbing &amp; humping (clothed or unclothed)</a:t>
            </a:r>
            <a:br>
              <a:rPr lang="en-US" sz="1800" b="0" dirty="0">
                <a:solidFill>
                  <a:schemeClr val="tx1"/>
                </a:solidFill>
              </a:rPr>
            </a:br>
            <a:r>
              <a:rPr lang="en-US" sz="1800" b="0" dirty="0">
                <a:solidFill>
                  <a:schemeClr val="tx1"/>
                </a:solidFill>
              </a:rPr>
              <a:t>*Penetration of vagina, anus, and/or mouth (by fingers, penis, tongue, or objects)</a:t>
            </a:r>
            <a:br>
              <a:rPr lang="en-US" sz="1800" b="0" dirty="0">
                <a:solidFill>
                  <a:schemeClr val="tx1"/>
                </a:solidFill>
              </a:rPr>
            </a:br>
            <a:r>
              <a:rPr lang="en-US" sz="1800" u="sng" dirty="0">
                <a:solidFill>
                  <a:schemeClr val="tx1"/>
                </a:solidFill>
              </a:rPr>
              <a:t>Non-contact Offenses</a:t>
            </a:r>
            <a:br>
              <a:rPr lang="en-US" sz="1800" b="0" dirty="0">
                <a:solidFill>
                  <a:schemeClr val="tx1"/>
                </a:solidFill>
              </a:rPr>
            </a:br>
            <a:r>
              <a:rPr lang="en-US" sz="1800" b="0" dirty="0">
                <a:solidFill>
                  <a:schemeClr val="tx1"/>
                </a:solidFill>
              </a:rPr>
              <a:t>*Exposing self</a:t>
            </a:r>
            <a:br>
              <a:rPr lang="en-US" sz="1800" b="0" dirty="0">
                <a:solidFill>
                  <a:schemeClr val="tx1"/>
                </a:solidFill>
              </a:rPr>
            </a:br>
            <a:r>
              <a:rPr lang="en-US" sz="1800" b="0" dirty="0">
                <a:solidFill>
                  <a:schemeClr val="tx1"/>
                </a:solidFill>
              </a:rPr>
              <a:t>*Voyeurism</a:t>
            </a:r>
            <a:br>
              <a:rPr lang="en-US" sz="1800" b="0" dirty="0">
                <a:solidFill>
                  <a:schemeClr val="tx1"/>
                </a:solidFill>
              </a:rPr>
            </a:br>
            <a:r>
              <a:rPr lang="en-US" sz="1800" b="0" dirty="0">
                <a:solidFill>
                  <a:schemeClr val="tx1"/>
                </a:solidFill>
              </a:rPr>
              <a:t>*Child pornography</a:t>
            </a:r>
            <a:br>
              <a:rPr lang="en-US" sz="1800" b="0" dirty="0">
                <a:solidFill>
                  <a:schemeClr val="tx1"/>
                </a:solidFill>
              </a:rPr>
            </a:br>
            <a:r>
              <a:rPr lang="en-US" sz="1800" b="0" dirty="0">
                <a:solidFill>
                  <a:schemeClr val="tx1"/>
                </a:solidFill>
              </a:rPr>
              <a:t>*Public masturbation</a:t>
            </a:r>
            <a:br>
              <a:rPr lang="en-US" sz="1800" b="0" dirty="0">
                <a:solidFill>
                  <a:schemeClr val="tx1"/>
                </a:solidFill>
              </a:rPr>
            </a:br>
            <a:r>
              <a:rPr lang="en-US" sz="1800" b="0" dirty="0">
                <a:solidFill>
                  <a:schemeClr val="tx1"/>
                </a:solidFill>
              </a:rPr>
              <a:t>*Forcing others to engage in sexual activity and watching sexual activity</a:t>
            </a:r>
            <a:br>
              <a:rPr lang="en-US" sz="1800" b="0" dirty="0">
                <a:solidFill>
                  <a:schemeClr val="tx1"/>
                </a:solidFill>
              </a:rPr>
            </a:br>
            <a:r>
              <a:rPr lang="en-US" sz="1800" u="sng" dirty="0">
                <a:solidFill>
                  <a:schemeClr val="tx1"/>
                </a:solidFill>
              </a:rPr>
              <a:t>Related Sexual Behaviors</a:t>
            </a:r>
            <a:br>
              <a:rPr lang="en-US" sz="1800" b="0" dirty="0">
                <a:solidFill>
                  <a:schemeClr val="tx1"/>
                </a:solidFill>
              </a:rPr>
            </a:br>
            <a:r>
              <a:rPr lang="en-US" sz="1800" b="0" dirty="0">
                <a:solidFill>
                  <a:schemeClr val="tx1"/>
                </a:solidFill>
              </a:rPr>
              <a:t>*Disrobing</a:t>
            </a:r>
            <a:br>
              <a:rPr lang="en-US" sz="1800" b="0" dirty="0">
                <a:solidFill>
                  <a:schemeClr val="tx1"/>
                </a:solidFill>
              </a:rPr>
            </a:br>
            <a:r>
              <a:rPr lang="en-US" sz="1800" b="0" dirty="0">
                <a:solidFill>
                  <a:schemeClr val="tx1"/>
                </a:solidFill>
              </a:rPr>
              <a:t>*Inappropriate or forced kissing</a:t>
            </a:r>
            <a:br>
              <a:rPr lang="en-US" sz="1800" b="0" dirty="0">
                <a:solidFill>
                  <a:schemeClr val="tx1"/>
                </a:solidFill>
              </a:rPr>
            </a:br>
            <a:r>
              <a:rPr lang="en-US" sz="1800" b="0" dirty="0">
                <a:solidFill>
                  <a:schemeClr val="tx1"/>
                </a:solidFill>
              </a:rPr>
              <a:t>*Viewing of pornography</a:t>
            </a:r>
            <a:br>
              <a:rPr lang="en-US" sz="1800" b="0" dirty="0">
                <a:solidFill>
                  <a:schemeClr val="tx1"/>
                </a:solidFill>
              </a:rPr>
            </a:br>
            <a:r>
              <a:rPr lang="en-US" sz="1800" b="0" dirty="0">
                <a:solidFill>
                  <a:schemeClr val="tx1"/>
                </a:solidFill>
              </a:rPr>
              <a:t>*Using sexual references to demean and demoralize</a:t>
            </a:r>
            <a:br>
              <a:rPr lang="en-US" sz="1800" b="0" dirty="0">
                <a:solidFill>
                  <a:schemeClr val="tx1"/>
                </a:solidFill>
              </a:rPr>
            </a:br>
            <a:r>
              <a:rPr lang="en-US" sz="1800" b="0" dirty="0">
                <a:solidFill>
                  <a:schemeClr val="tx1"/>
                </a:solidFill>
              </a:rPr>
              <a:t>*Forcing others to get naked</a:t>
            </a:r>
            <a:endParaRPr lang="en-US" sz="1800" u="sng" dirty="0">
              <a:solidFill>
                <a:schemeClr val="tx1"/>
              </a:solidFill>
            </a:endParaRPr>
          </a:p>
        </p:txBody>
      </p:sp>
      <p:sp>
        <p:nvSpPr>
          <p:cNvPr id="3" name="Title 1"/>
          <p:cNvSpPr txBox="1">
            <a:spLocks/>
          </p:cNvSpPr>
          <p:nvPr/>
        </p:nvSpPr>
        <p:spPr bwMode="auto">
          <a:xfrm>
            <a:off x="290284" y="541127"/>
            <a:ext cx="6845621" cy="129841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8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a:lstStyle>
          <a:p>
            <a:pPr defTabSz="914400"/>
            <a:r>
              <a:rPr lang="en-US" sz="2400" kern="0" dirty="0"/>
              <a:t>Sexualized Behaviors That Cause Concern</a:t>
            </a:r>
          </a:p>
        </p:txBody>
      </p:sp>
    </p:spTree>
    <p:extLst>
      <p:ext uri="{BB962C8B-B14F-4D97-AF65-F5344CB8AC3E}">
        <p14:creationId xmlns:p14="http://schemas.microsoft.com/office/powerpoint/2010/main" val="67955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716" y="1127760"/>
            <a:ext cx="6619244" cy="701040"/>
          </a:xfrm>
        </p:spPr>
        <p:txBody>
          <a:bodyPr/>
          <a:lstStyle/>
          <a:p>
            <a:r>
              <a:rPr lang="en-US" sz="2800" dirty="0"/>
              <a:t>Three Different Groups</a:t>
            </a:r>
          </a:p>
        </p:txBody>
      </p:sp>
      <p:graphicFrame>
        <p:nvGraphicFramePr>
          <p:cNvPr id="6" name="Diagram 5"/>
          <p:cNvGraphicFramePr/>
          <p:nvPr>
            <p:extLst>
              <p:ext uri="{D42A27DB-BD31-4B8C-83A1-F6EECF244321}">
                <p14:modId xmlns:p14="http://schemas.microsoft.com/office/powerpoint/2010/main" val="2483454102"/>
              </p:ext>
            </p:extLst>
          </p:nvPr>
        </p:nvGraphicFramePr>
        <p:xfrm>
          <a:off x="1032510" y="1568450"/>
          <a:ext cx="6911340" cy="4478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8852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25188" y="775779"/>
            <a:ext cx="8383137" cy="7014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8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a:lstStyle>
          <a:p>
            <a:pPr defTabSz="914400"/>
            <a:r>
              <a:rPr lang="en-US" sz="2500" kern="0" dirty="0"/>
              <a:t>Review: The Sexual Behavior Continuum</a:t>
            </a:r>
          </a:p>
        </p:txBody>
      </p:sp>
      <p:sp>
        <p:nvSpPr>
          <p:cNvPr id="16" name="TextBox 15"/>
          <p:cNvSpPr txBox="1"/>
          <p:nvPr/>
        </p:nvSpPr>
        <p:spPr>
          <a:xfrm>
            <a:off x="1532320" y="9536074"/>
            <a:ext cx="8030810" cy="446276"/>
          </a:xfrm>
          <a:prstGeom prst="rect">
            <a:avLst/>
          </a:prstGeom>
          <a:noFill/>
        </p:spPr>
        <p:txBody>
          <a:bodyPr wrap="square" rtlCol="0">
            <a:spAutoFit/>
          </a:bodyPr>
          <a:lstStyle/>
          <a:p>
            <a:pPr lvl="1"/>
            <a:endParaRPr lang="en-US" sz="2300" dirty="0">
              <a:latin typeface="Arial" panose="020B0604020202020204" pitchFamily="34"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4286662458"/>
              </p:ext>
            </p:extLst>
          </p:nvPr>
        </p:nvGraphicFramePr>
        <p:xfrm>
          <a:off x="-570549" y="807451"/>
          <a:ext cx="9608850" cy="5394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3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606" y="477392"/>
            <a:ext cx="8045556" cy="1298417"/>
          </a:xfrm>
        </p:spPr>
        <p:txBody>
          <a:bodyPr/>
          <a:lstStyle/>
          <a:p>
            <a:r>
              <a:rPr lang="en-US" sz="2800" b="1" dirty="0"/>
              <a:t>Sexualized Behaviors – Case Scenarios</a:t>
            </a:r>
            <a:endParaRPr lang="en-US" sz="2800" dirty="0"/>
          </a:p>
        </p:txBody>
      </p:sp>
      <p:sp>
        <p:nvSpPr>
          <p:cNvPr id="3" name="Text Placeholder 2"/>
          <p:cNvSpPr>
            <a:spLocks noGrp="1"/>
          </p:cNvSpPr>
          <p:nvPr>
            <p:ph type="body" sz="half" idx="2"/>
          </p:nvPr>
        </p:nvSpPr>
        <p:spPr>
          <a:xfrm>
            <a:off x="217170" y="1586216"/>
            <a:ext cx="8812530" cy="4617267"/>
          </a:xfrm>
        </p:spPr>
        <p:txBody>
          <a:bodyPr>
            <a:noAutofit/>
          </a:bodyPr>
          <a:lstStyle/>
          <a:p>
            <a:pPr algn="r"/>
            <a:r>
              <a:rPr lang="en-US" sz="1200" dirty="0"/>
              <a:t> 	</a:t>
            </a:r>
            <a:endParaRPr lang="en-US" sz="2400" dirty="0"/>
          </a:p>
          <a:p>
            <a:r>
              <a:rPr lang="en-US" sz="2000" b="1" u="sng" dirty="0"/>
              <a:t>ROBERT</a:t>
            </a:r>
          </a:p>
          <a:p>
            <a:r>
              <a:rPr lang="en-US" sz="2000" dirty="0"/>
              <a:t>Robert has shown an intense and anxious interest in sexual matters. He has exposed himself to his cousin and he has attempted to initiate oral sex with his cousin.</a:t>
            </a:r>
          </a:p>
          <a:p>
            <a:r>
              <a:rPr lang="en-US" sz="2000" i="1" dirty="0"/>
              <a:t> </a:t>
            </a:r>
            <a:endParaRPr lang="en-US" sz="2000" dirty="0"/>
          </a:p>
          <a:p>
            <a:r>
              <a:rPr lang="en-US" sz="2000" b="1" u="sng" dirty="0"/>
              <a:t>JORGE</a:t>
            </a:r>
            <a:endParaRPr lang="en-US" sz="2000" u="sng" dirty="0"/>
          </a:p>
          <a:p>
            <a:r>
              <a:rPr lang="en-US" sz="2000" dirty="0"/>
              <a:t>Jorge has been publicly masturbating in the boy’s locker room while watching other males in his gym class disrobe. Jorge had a male peer touch his penis while in the showers in the locker room. </a:t>
            </a:r>
          </a:p>
          <a:p>
            <a:endParaRPr lang="en-US" sz="2000" dirty="0"/>
          </a:p>
          <a:p>
            <a:r>
              <a:rPr lang="en-US" sz="2000" b="1" u="sng" dirty="0"/>
              <a:t>ESTER</a:t>
            </a:r>
          </a:p>
          <a:p>
            <a:r>
              <a:rPr lang="en-US" sz="2000" dirty="0"/>
              <a:t>Ester had boys at school touch her thighs and vaginal area at school and was observed by younger children to be simulating sexual acts with a same-age female outside of her home.</a:t>
            </a:r>
          </a:p>
          <a:p>
            <a:r>
              <a:rPr lang="en-US" sz="2400" dirty="0"/>
              <a:t>								</a:t>
            </a:r>
          </a:p>
        </p:txBody>
      </p:sp>
    </p:spTree>
    <p:extLst>
      <p:ext uri="{BB962C8B-B14F-4D97-AF65-F5344CB8AC3E}">
        <p14:creationId xmlns:p14="http://schemas.microsoft.com/office/powerpoint/2010/main" val="2676158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606" y="477392"/>
            <a:ext cx="8045556" cy="1298417"/>
          </a:xfrm>
        </p:spPr>
        <p:txBody>
          <a:bodyPr/>
          <a:lstStyle/>
          <a:p>
            <a:r>
              <a:rPr lang="en-US" sz="2800" dirty="0"/>
              <a:t>Factors to Consider</a:t>
            </a:r>
          </a:p>
        </p:txBody>
      </p:sp>
      <p:sp>
        <p:nvSpPr>
          <p:cNvPr id="3" name="Text Placeholder 2"/>
          <p:cNvSpPr>
            <a:spLocks noGrp="1"/>
          </p:cNvSpPr>
          <p:nvPr>
            <p:ph type="body" sz="half" idx="2"/>
          </p:nvPr>
        </p:nvSpPr>
        <p:spPr>
          <a:xfrm>
            <a:off x="217170" y="1586216"/>
            <a:ext cx="8812530" cy="4617267"/>
          </a:xfrm>
        </p:spPr>
        <p:txBody>
          <a:bodyPr>
            <a:noAutofit/>
          </a:bodyPr>
          <a:lstStyle/>
          <a:p>
            <a:pPr algn="r"/>
            <a:r>
              <a:rPr lang="en-US" sz="1200" dirty="0"/>
              <a:t> 	</a:t>
            </a:r>
            <a:endParaRPr lang="en-US" sz="2400" dirty="0"/>
          </a:p>
          <a:p>
            <a:r>
              <a:rPr lang="en-US" sz="2000" b="1" i="1" dirty="0"/>
              <a:t>Juvenile who engaged in sexually abusive behavior</a:t>
            </a:r>
            <a:endParaRPr lang="en-US" sz="2000" dirty="0"/>
          </a:p>
          <a:p>
            <a:pPr marL="342900" indent="-342900">
              <a:buFont typeface="Arial" panose="020B0604020202020204" pitchFamily="34" charset="0"/>
              <a:buChar char="•"/>
            </a:pPr>
            <a:r>
              <a:rPr lang="en-US" sz="2000" dirty="0"/>
              <a:t>Age, developmental level, intelligence, social skills, previous acts of delinquent behavior, &amp; previous prohibition of sexualized behavior</a:t>
            </a:r>
          </a:p>
          <a:p>
            <a:r>
              <a:rPr lang="en-US" sz="2000" b="1" i="1" dirty="0"/>
              <a:t>Juvenile who engaged in sexually abusive behavior &amp; victim differentials</a:t>
            </a:r>
            <a:endParaRPr lang="en-US" sz="2000" dirty="0"/>
          </a:p>
          <a:p>
            <a:pPr marL="342900" indent="-342900">
              <a:buFont typeface="Arial" panose="020B0604020202020204" pitchFamily="34" charset="0"/>
              <a:buChar char="•"/>
            </a:pPr>
            <a:r>
              <a:rPr lang="en-US" sz="2000" dirty="0"/>
              <a:t>Age, size, relationship, status, intelligence, &amp; social skills</a:t>
            </a:r>
          </a:p>
          <a:p>
            <a:r>
              <a:rPr lang="en-US" sz="2000" b="1" i="1" dirty="0"/>
              <a:t>Offense-specific information</a:t>
            </a:r>
            <a:endParaRPr lang="en-US" sz="2000" dirty="0"/>
          </a:p>
          <a:p>
            <a:pPr marL="342900" indent="-342900">
              <a:buFont typeface="Arial" panose="020B0604020202020204" pitchFamily="34" charset="0"/>
              <a:buChar char="•"/>
            </a:pPr>
            <a:r>
              <a:rPr lang="en-US" sz="2000" dirty="0"/>
              <a:t>Type of sex act, frequency of behavior, number of contacts, duration, force/coercion, &amp; grooming/manipulation</a:t>
            </a:r>
          </a:p>
          <a:p>
            <a:r>
              <a:rPr lang="en-US" sz="2000" b="1" i="1" dirty="0"/>
              <a:t>Response of juvenile who engaged in sexually abusive behavior</a:t>
            </a:r>
          </a:p>
          <a:p>
            <a:pPr marL="342900" indent="-342900">
              <a:buFont typeface="Arial" panose="020B0604020202020204" pitchFamily="34" charset="0"/>
              <a:buChar char="•"/>
            </a:pPr>
            <a:r>
              <a:rPr lang="en-US" sz="2000" dirty="0"/>
              <a:t>Affect/emotional response, level of responsibility, how was the juvenile caught? &amp; Who discovered the offense, and what was the response?</a:t>
            </a:r>
            <a:r>
              <a:rPr lang="en-US" sz="2400" dirty="0"/>
              <a:t>								</a:t>
            </a:r>
          </a:p>
        </p:txBody>
      </p:sp>
    </p:spTree>
    <p:extLst>
      <p:ext uri="{BB962C8B-B14F-4D97-AF65-F5344CB8AC3E}">
        <p14:creationId xmlns:p14="http://schemas.microsoft.com/office/powerpoint/2010/main" val="2514803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3" y="1225555"/>
            <a:ext cx="8229600" cy="591671"/>
          </a:xfrm>
        </p:spPr>
        <p:txBody>
          <a:bodyPr/>
          <a:lstStyle/>
          <a:p>
            <a:pPr algn="ctr"/>
            <a:r>
              <a:rPr lang="en-US" sz="4400" b="1" dirty="0"/>
              <a:t>Theories about the Etiology of Sexual Offending</a:t>
            </a:r>
            <a:endParaRPr lang="en-US" dirty="0"/>
          </a:p>
        </p:txBody>
      </p:sp>
      <p:sp>
        <p:nvSpPr>
          <p:cNvPr id="3" name="Content Placeholder 2"/>
          <p:cNvSpPr>
            <a:spLocks noGrp="1"/>
          </p:cNvSpPr>
          <p:nvPr>
            <p:ph idx="1"/>
          </p:nvPr>
        </p:nvSpPr>
        <p:spPr>
          <a:xfrm>
            <a:off x="484584" y="1290919"/>
            <a:ext cx="6939851" cy="5377029"/>
          </a:xfrm>
        </p:spPr>
        <p:txBody>
          <a:bodyPr>
            <a:normAutofit/>
          </a:bodyPr>
          <a:lstStyle/>
          <a:p>
            <a:endParaRPr lang="en-US" sz="3600" dirty="0"/>
          </a:p>
          <a:p>
            <a:pPr marL="0" indent="0">
              <a:buNone/>
            </a:pPr>
            <a:endParaRPr lang="en-US" sz="3600" dirty="0"/>
          </a:p>
          <a:p>
            <a:r>
              <a:rPr lang="en-US" sz="4000" dirty="0"/>
              <a:t>Biological factors </a:t>
            </a:r>
          </a:p>
          <a:p>
            <a:r>
              <a:rPr lang="en-US" sz="4000" dirty="0"/>
              <a:t>Behavioral factors</a:t>
            </a:r>
          </a:p>
          <a:p>
            <a:r>
              <a:rPr lang="en-US" sz="4000" dirty="0"/>
              <a:t>Attachment intimacy factors</a:t>
            </a:r>
          </a:p>
          <a:p>
            <a:r>
              <a:rPr lang="en-US" sz="4000" dirty="0"/>
              <a:t>Sociocultural factors </a:t>
            </a:r>
          </a:p>
          <a:p>
            <a:endParaRPr lang="en-US" sz="1600" dirty="0"/>
          </a:p>
          <a:p>
            <a:pPr marL="0" indent="0">
              <a:buNone/>
            </a:pPr>
            <a:endParaRPr lang="en-US" sz="1600" dirty="0"/>
          </a:p>
        </p:txBody>
      </p:sp>
    </p:spTree>
    <p:extLst>
      <p:ext uri="{BB962C8B-B14F-4D97-AF65-F5344CB8AC3E}">
        <p14:creationId xmlns:p14="http://schemas.microsoft.com/office/powerpoint/2010/main" val="2814537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504" y="1217090"/>
            <a:ext cx="8229600" cy="591671"/>
          </a:xfrm>
        </p:spPr>
        <p:txBody>
          <a:bodyPr/>
          <a:lstStyle/>
          <a:p>
            <a:r>
              <a:rPr lang="en-US" sz="3600" b="1" dirty="0"/>
              <a:t>Cultural Factors to Consider </a:t>
            </a:r>
            <a:endParaRPr lang="en-US" sz="3600" dirty="0"/>
          </a:p>
        </p:txBody>
      </p:sp>
      <p:sp>
        <p:nvSpPr>
          <p:cNvPr id="3" name="Content Placeholder 2"/>
          <p:cNvSpPr>
            <a:spLocks noGrp="1"/>
          </p:cNvSpPr>
          <p:nvPr>
            <p:ph idx="1"/>
          </p:nvPr>
        </p:nvSpPr>
        <p:spPr>
          <a:xfrm>
            <a:off x="325504" y="2003071"/>
            <a:ext cx="6428942" cy="4483006"/>
          </a:xfrm>
        </p:spPr>
        <p:txBody>
          <a:bodyPr>
            <a:normAutofit fontScale="47500" lnSpcReduction="20000"/>
          </a:bodyPr>
          <a:lstStyle/>
          <a:p>
            <a:endParaRPr lang="en-US" sz="5400" dirty="0"/>
          </a:p>
          <a:p>
            <a:r>
              <a:rPr lang="en-US" sz="5400" dirty="0"/>
              <a:t>Fear of the system </a:t>
            </a:r>
          </a:p>
          <a:p>
            <a:pPr marL="0" indent="0">
              <a:buNone/>
            </a:pPr>
            <a:endParaRPr lang="en-US" sz="5400" dirty="0"/>
          </a:p>
          <a:p>
            <a:r>
              <a:rPr lang="en-US" sz="5400" dirty="0"/>
              <a:t>A belief that justice cannot be obtained </a:t>
            </a:r>
          </a:p>
          <a:p>
            <a:endParaRPr lang="en-US" sz="5400" dirty="0"/>
          </a:p>
          <a:p>
            <a:r>
              <a:rPr lang="en-US" sz="5400" dirty="0"/>
              <a:t>A belief that family problems should not be discussed outside the family </a:t>
            </a:r>
          </a:p>
          <a:p>
            <a:endParaRPr lang="en-US" sz="5400" dirty="0"/>
          </a:p>
          <a:p>
            <a:r>
              <a:rPr lang="en-US" sz="5400" dirty="0"/>
              <a:t>A belief that counseling and other social services are not needed </a:t>
            </a:r>
          </a:p>
          <a:p>
            <a:pPr marL="0" indent="0">
              <a:buNone/>
            </a:pPr>
            <a:endParaRPr lang="en-US" sz="5400" dirty="0"/>
          </a:p>
        </p:txBody>
      </p:sp>
    </p:spTree>
    <p:extLst>
      <p:ext uri="{BB962C8B-B14F-4D97-AF65-F5344CB8AC3E}">
        <p14:creationId xmlns:p14="http://schemas.microsoft.com/office/powerpoint/2010/main" val="1946053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583346"/>
            <a:ext cx="7053542" cy="935018"/>
          </a:xfrm>
        </p:spPr>
        <p:txBody>
          <a:bodyPr/>
          <a:lstStyle/>
          <a:p>
            <a:r>
              <a:rPr lang="en-US" sz="3600" dirty="0"/>
              <a:t>Group Activity</a:t>
            </a:r>
          </a:p>
        </p:txBody>
      </p:sp>
      <p:sp>
        <p:nvSpPr>
          <p:cNvPr id="3" name="Content Placeholder 2"/>
          <p:cNvSpPr>
            <a:spLocks noGrp="1"/>
          </p:cNvSpPr>
          <p:nvPr>
            <p:ph idx="1"/>
          </p:nvPr>
        </p:nvSpPr>
        <p:spPr>
          <a:xfrm>
            <a:off x="827484" y="1387737"/>
            <a:ext cx="7870746" cy="4860663"/>
          </a:xfrm>
        </p:spPr>
        <p:txBody>
          <a:bodyPr>
            <a:normAutofit lnSpcReduction="10000"/>
          </a:bodyPr>
          <a:lstStyle/>
          <a:p>
            <a:pPr marL="0" indent="0">
              <a:buNone/>
            </a:pPr>
            <a:r>
              <a:rPr lang="en-US" dirty="0"/>
              <a:t> </a:t>
            </a:r>
            <a:r>
              <a:rPr lang="en-US" b="1" i="1" dirty="0"/>
              <a:t>For each case: </a:t>
            </a:r>
            <a:endParaRPr lang="en-US" dirty="0"/>
          </a:p>
          <a:p>
            <a:pPr lvl="1"/>
            <a:r>
              <a:rPr lang="en-US" dirty="0"/>
              <a:t>Determine whether there is a need for further agency involvement/investigation </a:t>
            </a:r>
          </a:p>
          <a:p>
            <a:pPr lvl="1"/>
            <a:endParaRPr lang="en-US" dirty="0"/>
          </a:p>
          <a:p>
            <a:pPr lvl="1"/>
            <a:r>
              <a:rPr lang="en-US" dirty="0"/>
              <a:t>What possible safety threats exist </a:t>
            </a:r>
          </a:p>
          <a:p>
            <a:pPr lvl="1"/>
            <a:endParaRPr lang="en-US" dirty="0"/>
          </a:p>
          <a:p>
            <a:pPr lvl="1"/>
            <a:r>
              <a:rPr lang="en-US" dirty="0"/>
              <a:t>Determine an appropriate response time </a:t>
            </a:r>
          </a:p>
          <a:p>
            <a:pPr lvl="1"/>
            <a:endParaRPr lang="en-US" dirty="0"/>
          </a:p>
          <a:p>
            <a:pPr lvl="1"/>
            <a:r>
              <a:rPr lang="en-US" dirty="0"/>
              <a:t>Identify what individuals to interview (and in what order) </a:t>
            </a:r>
          </a:p>
          <a:p>
            <a:pPr lvl="1"/>
            <a:endParaRPr lang="en-US" dirty="0"/>
          </a:p>
          <a:p>
            <a:pPr lvl="1"/>
            <a:r>
              <a:rPr lang="en-US" dirty="0"/>
              <a:t>Formulate questions to ask of those individuals being interviewed </a:t>
            </a:r>
          </a:p>
          <a:p>
            <a:endParaRPr lang="en-US" dirty="0"/>
          </a:p>
        </p:txBody>
      </p:sp>
    </p:spTree>
    <p:extLst>
      <p:ext uri="{BB962C8B-B14F-4D97-AF65-F5344CB8AC3E}">
        <p14:creationId xmlns:p14="http://schemas.microsoft.com/office/powerpoint/2010/main" val="3451444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583346"/>
            <a:ext cx="7053542" cy="935018"/>
          </a:xfrm>
        </p:spPr>
        <p:txBody>
          <a:bodyPr/>
          <a:lstStyle/>
          <a:p>
            <a:r>
              <a:rPr lang="en-US" sz="3600" dirty="0"/>
              <a:t>ROBERT</a:t>
            </a:r>
          </a:p>
        </p:txBody>
      </p:sp>
      <p:sp>
        <p:nvSpPr>
          <p:cNvPr id="3" name="Content Placeholder 2"/>
          <p:cNvSpPr>
            <a:spLocks noGrp="1"/>
          </p:cNvSpPr>
          <p:nvPr>
            <p:ph idx="1"/>
          </p:nvPr>
        </p:nvSpPr>
        <p:spPr>
          <a:xfrm>
            <a:off x="827484" y="1435545"/>
            <a:ext cx="7870746" cy="4860663"/>
          </a:xfrm>
        </p:spPr>
        <p:txBody>
          <a:bodyPr>
            <a:normAutofit fontScale="92500"/>
          </a:bodyPr>
          <a:lstStyle/>
          <a:p>
            <a:pPr marL="0" indent="0">
              <a:buNone/>
            </a:pPr>
            <a:r>
              <a:rPr lang="en-US" dirty="0"/>
              <a:t>Robert (age 15) has shown an intense interest in sexual matters. He has exposed himself to his female cousin Cindy (age 10), and he has attempted to initiate oral sex with her. Robert’s number of sexual advances increased over the last two months. Last week, Robert threatened to hurt Cindy in the middle of the night if she didn’t “give him head.” Cindy performed fellatio on Robert. Cindy lives with Robert and his family because her parents are currently deployed in Iraq. Cindy is afraid to return to her aunt’s home. Cindy doesn’t want to tell her aunt what happened, because she is afraid her aunt won’t believe her, and that her aunt will kick her out of the house. Cindy is also afraid Robert will cause physical harm.</a:t>
            </a:r>
          </a:p>
        </p:txBody>
      </p:sp>
    </p:spTree>
    <p:extLst>
      <p:ext uri="{BB962C8B-B14F-4D97-AF65-F5344CB8AC3E}">
        <p14:creationId xmlns:p14="http://schemas.microsoft.com/office/powerpoint/2010/main" val="1134345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sp>
        <p:nvSpPr>
          <p:cNvPr id="3" name="Content Placeholder 2"/>
          <p:cNvSpPr>
            <a:spLocks noGrp="1"/>
          </p:cNvSpPr>
          <p:nvPr>
            <p:ph idx="1"/>
          </p:nvPr>
        </p:nvSpPr>
        <p:spPr/>
        <p:txBody>
          <a:bodyPr>
            <a:normAutofit/>
          </a:bodyPr>
          <a:lstStyle/>
          <a:p>
            <a:r>
              <a:rPr lang="en-US" sz="3200" dirty="0"/>
              <a:t>Name</a:t>
            </a:r>
          </a:p>
          <a:p>
            <a:r>
              <a:rPr lang="en-US" sz="3200" dirty="0"/>
              <a:t>Agency</a:t>
            </a:r>
          </a:p>
          <a:p>
            <a:r>
              <a:rPr lang="en-US" sz="3200" dirty="0"/>
              <a:t>Length of employment                              with agency</a:t>
            </a:r>
          </a:p>
          <a:p>
            <a:r>
              <a:rPr lang="en-US" sz="3200" dirty="0"/>
              <a:t>Employment duties</a:t>
            </a:r>
          </a:p>
          <a:p>
            <a:r>
              <a:rPr lang="en-US" sz="3200" dirty="0"/>
              <a:t> Three things that come to mind when one  hears “juvenile sex offender”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4920" y="1437070"/>
            <a:ext cx="2057400" cy="2322534"/>
          </a:xfrm>
          <a:prstGeom prst="rect">
            <a:avLst/>
          </a:prstGeom>
        </p:spPr>
      </p:pic>
    </p:spTree>
    <p:extLst>
      <p:ext uri="{BB962C8B-B14F-4D97-AF65-F5344CB8AC3E}">
        <p14:creationId xmlns:p14="http://schemas.microsoft.com/office/powerpoint/2010/main" val="3208826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583346"/>
            <a:ext cx="7053542" cy="935018"/>
          </a:xfrm>
        </p:spPr>
        <p:txBody>
          <a:bodyPr/>
          <a:lstStyle/>
          <a:p>
            <a:r>
              <a:rPr lang="en-US" sz="3600" dirty="0"/>
              <a:t>JORGE</a:t>
            </a:r>
          </a:p>
        </p:txBody>
      </p:sp>
      <p:sp>
        <p:nvSpPr>
          <p:cNvPr id="3" name="Content Placeholder 2"/>
          <p:cNvSpPr>
            <a:spLocks noGrp="1"/>
          </p:cNvSpPr>
          <p:nvPr>
            <p:ph idx="1"/>
          </p:nvPr>
        </p:nvSpPr>
        <p:spPr>
          <a:xfrm>
            <a:off x="827484" y="1501281"/>
            <a:ext cx="7870746" cy="4860663"/>
          </a:xfrm>
        </p:spPr>
        <p:txBody>
          <a:bodyPr>
            <a:normAutofit/>
          </a:bodyPr>
          <a:lstStyle/>
          <a:p>
            <a:pPr marL="0" indent="0">
              <a:buNone/>
            </a:pPr>
            <a:r>
              <a:rPr lang="en-US" dirty="0"/>
              <a:t>Jorge (age 12) is developmentally delayed. Jorge has been publicly masturbating in the boy’s locker room while watching other males in his gym class disrobe. Jorge had a male peer, Mickey (also age 12), touch his penis while in the shower in the locker room. Another student informed the gym teacher about what occurred in the locker room. Jorge reported that he just did what his Uncle Ernesto does. Jorge then became quiet and refused to talk. The gym teacher, Mr. Harkins, is aware that Jorge is in foster care and your agency was contacted regarding this incident.</a:t>
            </a:r>
          </a:p>
        </p:txBody>
      </p:sp>
    </p:spTree>
    <p:extLst>
      <p:ext uri="{BB962C8B-B14F-4D97-AF65-F5344CB8AC3E}">
        <p14:creationId xmlns:p14="http://schemas.microsoft.com/office/powerpoint/2010/main" val="1455582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583346"/>
            <a:ext cx="7053542" cy="935018"/>
          </a:xfrm>
        </p:spPr>
        <p:txBody>
          <a:bodyPr/>
          <a:lstStyle/>
          <a:p>
            <a:r>
              <a:rPr lang="en-US" sz="3600" dirty="0"/>
              <a:t>ESTER</a:t>
            </a:r>
          </a:p>
        </p:txBody>
      </p:sp>
      <p:sp>
        <p:nvSpPr>
          <p:cNvPr id="3" name="Content Placeholder 2"/>
          <p:cNvSpPr>
            <a:spLocks noGrp="1"/>
          </p:cNvSpPr>
          <p:nvPr>
            <p:ph idx="1"/>
          </p:nvPr>
        </p:nvSpPr>
        <p:spPr>
          <a:xfrm>
            <a:off x="827484" y="1501281"/>
            <a:ext cx="7870746" cy="4860663"/>
          </a:xfrm>
        </p:spPr>
        <p:txBody>
          <a:bodyPr>
            <a:normAutofit/>
          </a:bodyPr>
          <a:lstStyle/>
          <a:p>
            <a:pPr marL="0" indent="0">
              <a:buNone/>
            </a:pPr>
            <a:r>
              <a:rPr lang="en-US" dirty="0"/>
              <a:t>Ester (age 17) had boys at school touch her thighs and vaginal area at school and was observed by younger children to be simulating sexual acts with a same-age female outside of her home.</a:t>
            </a:r>
          </a:p>
        </p:txBody>
      </p:sp>
    </p:spTree>
    <p:extLst>
      <p:ext uri="{BB962C8B-B14F-4D97-AF65-F5344CB8AC3E}">
        <p14:creationId xmlns:p14="http://schemas.microsoft.com/office/powerpoint/2010/main" val="3656402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174" y="1128215"/>
            <a:ext cx="4329953" cy="591671"/>
          </a:xfrm>
        </p:spPr>
        <p:txBody>
          <a:bodyPr/>
          <a:lstStyle/>
          <a:p>
            <a:pPr algn="ctr"/>
            <a:r>
              <a:rPr lang="en-US" dirty="0"/>
              <a:t>Victim/Survivor Needs</a:t>
            </a:r>
          </a:p>
        </p:txBody>
      </p:sp>
      <p:sp>
        <p:nvSpPr>
          <p:cNvPr id="3" name="Content Placeholder 2"/>
          <p:cNvSpPr>
            <a:spLocks noGrp="1"/>
          </p:cNvSpPr>
          <p:nvPr>
            <p:ph idx="1"/>
          </p:nvPr>
        </p:nvSpPr>
        <p:spPr>
          <a:xfrm>
            <a:off x="430641" y="1979411"/>
            <a:ext cx="3707020" cy="3038359"/>
          </a:xfrm>
          <a:solidFill>
            <a:schemeClr val="accent5">
              <a:lumMod val="90000"/>
            </a:schemeClr>
          </a:solidFill>
        </p:spPr>
        <p:txBody>
          <a:bodyPr/>
          <a:lstStyle/>
          <a:p>
            <a:r>
              <a:rPr lang="en-US" dirty="0"/>
              <a:t>To feel safe</a:t>
            </a:r>
          </a:p>
          <a:p>
            <a:r>
              <a:rPr lang="en-US" dirty="0"/>
              <a:t>To have some level of influence/power</a:t>
            </a:r>
          </a:p>
          <a:p>
            <a:r>
              <a:rPr lang="en-US" dirty="0"/>
              <a:t>To have information</a:t>
            </a:r>
          </a:p>
          <a:p>
            <a:r>
              <a:rPr lang="en-US" dirty="0"/>
              <a:t>To be believed</a:t>
            </a:r>
          </a:p>
          <a:p>
            <a:r>
              <a:rPr lang="en-US" dirty="0"/>
              <a:t>To not be blamed</a:t>
            </a:r>
          </a:p>
        </p:txBody>
      </p:sp>
      <p:sp>
        <p:nvSpPr>
          <p:cNvPr id="5" name="Title 1"/>
          <p:cNvSpPr txBox="1">
            <a:spLocks/>
          </p:cNvSpPr>
          <p:nvPr/>
        </p:nvSpPr>
        <p:spPr bwMode="auto">
          <a:xfrm>
            <a:off x="5103606" y="1128214"/>
            <a:ext cx="3383169" cy="5916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7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a:lstStyle>
          <a:p>
            <a:pPr defTabSz="914400"/>
            <a:r>
              <a:rPr lang="en-US" kern="0" dirty="0"/>
              <a:t>Levels of Betrayal</a:t>
            </a:r>
          </a:p>
        </p:txBody>
      </p:sp>
      <p:sp>
        <p:nvSpPr>
          <p:cNvPr id="6" name="Content Placeholder 2"/>
          <p:cNvSpPr txBox="1">
            <a:spLocks/>
          </p:cNvSpPr>
          <p:nvPr/>
        </p:nvSpPr>
        <p:spPr bwMode="auto">
          <a:xfrm>
            <a:off x="4960731" y="1979410"/>
            <a:ext cx="3668920" cy="3038359"/>
          </a:xfrm>
          <a:prstGeom prst="rect">
            <a:avLst/>
          </a:prstGeom>
          <a:solidFill>
            <a:schemeClr val="accent6">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5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300">
                <a:solidFill>
                  <a:schemeClr val="tx1"/>
                </a:solidFill>
                <a:latin typeface="+mn-lt"/>
                <a:ea typeface="+mn-ea"/>
              </a:defRPr>
            </a:lvl2pPr>
            <a:lvl3pPr marL="1143000" indent="-228600" algn="l" rtl="0" eaLnBrk="1" fontAlgn="base" hangingPunct="1">
              <a:spcBef>
                <a:spcPct val="20000"/>
              </a:spcBef>
              <a:spcAft>
                <a:spcPct val="0"/>
              </a:spcAft>
              <a:buChar char="•"/>
              <a:defRPr sz="2100">
                <a:solidFill>
                  <a:schemeClr val="tx1"/>
                </a:solidFill>
                <a:latin typeface="+mn-lt"/>
                <a:ea typeface="+mn-ea"/>
              </a:defRPr>
            </a:lvl3pPr>
            <a:lvl4pPr marL="1600200" indent="-228600" algn="l" rtl="0" eaLnBrk="1" fontAlgn="base" hangingPunct="1">
              <a:spcBef>
                <a:spcPct val="20000"/>
              </a:spcBef>
              <a:spcAft>
                <a:spcPct val="0"/>
              </a:spcAft>
              <a:buChar char="–"/>
              <a:defRPr sz="1900">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defTabSz="914400"/>
            <a:r>
              <a:rPr lang="en-US" kern="0" dirty="0"/>
              <a:t>Offender</a:t>
            </a:r>
          </a:p>
          <a:p>
            <a:pPr defTabSz="914400"/>
            <a:r>
              <a:rPr lang="en-US" kern="0" dirty="0"/>
              <a:t>Caretaker/significant other</a:t>
            </a:r>
          </a:p>
          <a:p>
            <a:pPr defTabSz="914400"/>
            <a:r>
              <a:rPr lang="en-US" kern="0" dirty="0"/>
              <a:t>Professionals</a:t>
            </a:r>
          </a:p>
          <a:p>
            <a:pPr defTabSz="914400"/>
            <a:r>
              <a:rPr lang="en-US" kern="0" dirty="0"/>
              <a:t>Self – both physical and emotional</a:t>
            </a:r>
          </a:p>
        </p:txBody>
      </p:sp>
    </p:spTree>
    <p:extLst>
      <p:ext uri="{BB962C8B-B14F-4D97-AF65-F5344CB8AC3E}">
        <p14:creationId xmlns:p14="http://schemas.microsoft.com/office/powerpoint/2010/main" val="4034764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1342020"/>
            <a:ext cx="8229600" cy="591671"/>
          </a:xfrm>
        </p:spPr>
        <p:txBody>
          <a:bodyPr/>
          <a:lstStyle/>
          <a:p>
            <a:r>
              <a:rPr lang="en-US" dirty="0"/>
              <a:t>A Shift in Practice</a:t>
            </a:r>
          </a:p>
        </p:txBody>
      </p:sp>
      <p:sp>
        <p:nvSpPr>
          <p:cNvPr id="3" name="Content Placeholder 2"/>
          <p:cNvSpPr>
            <a:spLocks noGrp="1"/>
          </p:cNvSpPr>
          <p:nvPr>
            <p:ph idx="1"/>
          </p:nvPr>
        </p:nvSpPr>
        <p:spPr>
          <a:xfrm>
            <a:off x="470647" y="2318944"/>
            <a:ext cx="7038865" cy="2253056"/>
          </a:xfrm>
        </p:spPr>
        <p:txBody>
          <a:bodyPr/>
          <a:lstStyle/>
          <a:p>
            <a:r>
              <a:rPr lang="en-US" sz="2800" dirty="0"/>
              <a:t>Who is the client?</a:t>
            </a:r>
          </a:p>
          <a:p>
            <a:r>
              <a:rPr lang="en-US" sz="2800" dirty="0"/>
              <a:t>What is the goal of the intervention?</a:t>
            </a:r>
          </a:p>
          <a:p>
            <a:r>
              <a:rPr lang="en-US" sz="2800" dirty="0"/>
              <a:t>How do your personal values affect the work?</a:t>
            </a:r>
          </a:p>
          <a:p>
            <a:r>
              <a:rPr lang="en-US" sz="2800" dirty="0"/>
              <a:t>What are the limits of confidentiality?</a:t>
            </a:r>
          </a:p>
        </p:txBody>
      </p:sp>
    </p:spTree>
    <p:extLst>
      <p:ext uri="{BB962C8B-B14F-4D97-AF65-F5344CB8AC3E}">
        <p14:creationId xmlns:p14="http://schemas.microsoft.com/office/powerpoint/2010/main" val="967415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Family Intervention</a:t>
            </a:r>
          </a:p>
        </p:txBody>
      </p:sp>
      <p:sp>
        <p:nvSpPr>
          <p:cNvPr id="3" name="Content Placeholder 2"/>
          <p:cNvSpPr>
            <a:spLocks noGrp="1"/>
          </p:cNvSpPr>
          <p:nvPr>
            <p:ph idx="1"/>
          </p:nvPr>
        </p:nvSpPr>
        <p:spPr/>
        <p:txBody>
          <a:bodyPr/>
          <a:lstStyle/>
          <a:p>
            <a:pPr marL="0" indent="0">
              <a:buNone/>
            </a:pPr>
            <a:r>
              <a:rPr lang="en-US" dirty="0"/>
              <a:t>Crisis of Disclosure/Panic Phase</a:t>
            </a:r>
          </a:p>
          <a:p>
            <a:pPr marL="0" indent="0">
              <a:buNone/>
            </a:pPr>
            <a:endParaRPr lang="en-US" dirty="0"/>
          </a:p>
          <a:p>
            <a:pPr marL="0" indent="0">
              <a:buNone/>
            </a:pPr>
            <a:endParaRPr lang="en-US" dirty="0"/>
          </a:p>
          <a:p>
            <a:pPr marL="0" indent="0">
              <a:buNone/>
            </a:pPr>
            <a:r>
              <a:rPr lang="en-US" dirty="0"/>
              <a:t>Assessment – Beginning Awareness Phase</a:t>
            </a:r>
          </a:p>
          <a:p>
            <a:pPr marL="0" indent="0">
              <a:buNone/>
            </a:pPr>
            <a:endParaRPr lang="en-US" dirty="0"/>
          </a:p>
          <a:p>
            <a:pPr marL="0" indent="0">
              <a:buNone/>
            </a:pPr>
            <a:endParaRPr lang="en-US" dirty="0"/>
          </a:p>
          <a:p>
            <a:pPr marL="0" indent="0">
              <a:buNone/>
            </a:pPr>
            <a:r>
              <a:rPr lang="en-US" dirty="0"/>
              <a:t>Family Treatment and Restructure Phase</a:t>
            </a:r>
          </a:p>
        </p:txBody>
      </p:sp>
    </p:spTree>
    <p:extLst>
      <p:ext uri="{BB962C8B-B14F-4D97-AF65-F5344CB8AC3E}">
        <p14:creationId xmlns:p14="http://schemas.microsoft.com/office/powerpoint/2010/main" val="2016124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Multi-Disciplinary Approach Activity</a:t>
            </a:r>
          </a:p>
        </p:txBody>
      </p:sp>
      <p:sp>
        <p:nvSpPr>
          <p:cNvPr id="3" name="Content Placeholder 2"/>
          <p:cNvSpPr>
            <a:spLocks noGrp="1"/>
          </p:cNvSpPr>
          <p:nvPr>
            <p:ph idx="1"/>
          </p:nvPr>
        </p:nvSpPr>
        <p:spPr/>
        <p:txBody>
          <a:bodyPr/>
          <a:lstStyle/>
          <a:p>
            <a:pPr marL="0" indent="0">
              <a:buNone/>
            </a:pPr>
            <a:r>
              <a:rPr lang="en-US" dirty="0"/>
              <a:t>The following is a list of categories of professionals that might play a role in the assessment process of juveniles who engage in sexually abusive behavior</a:t>
            </a:r>
          </a:p>
          <a:p>
            <a:r>
              <a:rPr lang="en-US" dirty="0"/>
              <a:t>List what roles each professional can play:</a:t>
            </a:r>
          </a:p>
          <a:p>
            <a:pPr lvl="1"/>
            <a:r>
              <a:rPr lang="en-US" dirty="0"/>
              <a:t>Forensic evaluators</a:t>
            </a:r>
          </a:p>
          <a:p>
            <a:pPr lvl="1"/>
            <a:r>
              <a:rPr lang="en-US" dirty="0"/>
              <a:t>Specialized treatment providers</a:t>
            </a:r>
          </a:p>
          <a:p>
            <a:pPr lvl="1"/>
            <a:r>
              <a:rPr lang="en-US" dirty="0"/>
              <a:t>The court system</a:t>
            </a:r>
          </a:p>
          <a:p>
            <a:pPr lvl="1"/>
            <a:r>
              <a:rPr lang="en-US" dirty="0"/>
              <a:t>Juvenile probation officers</a:t>
            </a:r>
          </a:p>
          <a:p>
            <a:pPr lvl="1"/>
            <a:r>
              <a:rPr lang="en-US" dirty="0"/>
              <a:t>Child welfare professionals</a:t>
            </a:r>
          </a:p>
          <a:p>
            <a:pPr lvl="1"/>
            <a:r>
              <a:rPr lang="en-US" dirty="0"/>
              <a:t>Educational providers</a:t>
            </a:r>
          </a:p>
        </p:txBody>
      </p:sp>
    </p:spTree>
    <p:extLst>
      <p:ext uri="{BB962C8B-B14F-4D97-AF65-F5344CB8AC3E}">
        <p14:creationId xmlns:p14="http://schemas.microsoft.com/office/powerpoint/2010/main" val="3283921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Clinical Assessment</a:t>
            </a:r>
          </a:p>
        </p:txBody>
      </p:sp>
      <p:sp>
        <p:nvSpPr>
          <p:cNvPr id="3" name="Content Placeholder 2"/>
          <p:cNvSpPr>
            <a:spLocks noGrp="1"/>
          </p:cNvSpPr>
          <p:nvPr>
            <p:ph idx="1"/>
          </p:nvPr>
        </p:nvSpPr>
        <p:spPr/>
        <p:txBody>
          <a:bodyPr/>
          <a:lstStyle/>
          <a:p>
            <a:pPr marL="457200" indent="-457200">
              <a:buAutoNum type="arabicPeriod"/>
            </a:pPr>
            <a:r>
              <a:rPr lang="en-US" sz="2400" dirty="0"/>
              <a:t>An evaluation of the number and types of sexual behaviors of the juvenile</a:t>
            </a:r>
          </a:p>
          <a:p>
            <a:pPr marL="457200" indent="-457200">
              <a:buAutoNum type="arabicPeriod"/>
            </a:pPr>
            <a:r>
              <a:rPr lang="en-US" sz="2400" dirty="0"/>
              <a:t>A history of the juvenile’s sexual behaviors</a:t>
            </a:r>
          </a:p>
          <a:p>
            <a:pPr marL="457200" indent="-457200">
              <a:buAutoNum type="arabicPeriod"/>
            </a:pPr>
            <a:r>
              <a:rPr lang="en-US" sz="2400" dirty="0"/>
              <a:t>Whether the juvenile engages in sexual activities alone or with others</a:t>
            </a:r>
          </a:p>
          <a:p>
            <a:pPr marL="457200" indent="-457200">
              <a:buAutoNum type="arabicPeriod"/>
            </a:pPr>
            <a:r>
              <a:rPr lang="en-US" sz="2400" dirty="0"/>
              <a:t>The motivations for the juvenile’s sexual behaviors</a:t>
            </a:r>
          </a:p>
          <a:p>
            <a:pPr marL="457200" indent="-457200">
              <a:buAutoNum type="arabicPeriod"/>
            </a:pPr>
            <a:r>
              <a:rPr lang="en-US" sz="2400" dirty="0"/>
              <a:t>The other individuals’ descriptions, responses, and feelings about the juvenile’s sexual behaviors</a:t>
            </a:r>
          </a:p>
          <a:p>
            <a:pPr marL="457200" indent="-457200">
              <a:buAutoNum type="arabicPeriod"/>
            </a:pPr>
            <a:r>
              <a:rPr lang="en-US" sz="2400" dirty="0"/>
              <a:t>The juvenile’s emotional, psychological, and social relationship to the others involved</a:t>
            </a:r>
          </a:p>
          <a:p>
            <a:pPr marL="457200" indent="-457200">
              <a:buAutoNum type="arabicPeriod"/>
            </a:pPr>
            <a:r>
              <a:rPr lang="en-US" sz="2400" dirty="0"/>
              <a:t>Whether trickery, bribery, physical, or emotional coercion is involved.</a:t>
            </a:r>
          </a:p>
        </p:txBody>
      </p:sp>
    </p:spTree>
    <p:extLst>
      <p:ext uri="{BB962C8B-B14F-4D97-AF65-F5344CB8AC3E}">
        <p14:creationId xmlns:p14="http://schemas.microsoft.com/office/powerpoint/2010/main" val="941861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Clinical Assessment, Cont’d</a:t>
            </a:r>
          </a:p>
        </p:txBody>
      </p:sp>
      <p:sp>
        <p:nvSpPr>
          <p:cNvPr id="3" name="Content Placeholder 2"/>
          <p:cNvSpPr>
            <a:spLocks noGrp="1"/>
          </p:cNvSpPr>
          <p:nvPr>
            <p:ph idx="1"/>
          </p:nvPr>
        </p:nvSpPr>
        <p:spPr/>
        <p:txBody>
          <a:bodyPr/>
          <a:lstStyle/>
          <a:p>
            <a:pPr marL="0" indent="0">
              <a:buNone/>
            </a:pPr>
            <a:r>
              <a:rPr lang="en-US" sz="2300" dirty="0"/>
              <a:t>8. The affect of the juvenile regarding sexuality</a:t>
            </a:r>
          </a:p>
          <a:p>
            <a:pPr marL="0" indent="0">
              <a:buNone/>
            </a:pPr>
            <a:r>
              <a:rPr lang="en-US" sz="2300" dirty="0"/>
              <a:t>9. A thorough developmental history of the juvenile, including abuse and out-of-home placements</a:t>
            </a:r>
          </a:p>
          <a:p>
            <a:pPr marL="0" indent="0">
              <a:buNone/>
            </a:pPr>
            <a:r>
              <a:rPr lang="en-US" sz="2300" dirty="0"/>
              <a:t>10. Assessment and careful reading of protective services’ reports, court reports, and probation documents (if applicable)</a:t>
            </a:r>
          </a:p>
          <a:p>
            <a:pPr marL="0" indent="0">
              <a:buNone/>
            </a:pPr>
            <a:r>
              <a:rPr lang="en-US" sz="2300" dirty="0"/>
              <a:t>11. An assessment of the juvenile’s school behaviors, peer relations, behaviors at home, and behaviors when participating in out-of-home activities, such as daycare or recreational programs</a:t>
            </a:r>
          </a:p>
          <a:p>
            <a:pPr marL="0" indent="0">
              <a:buNone/>
            </a:pPr>
            <a:r>
              <a:rPr lang="en-US" sz="2300" dirty="0"/>
              <a:t>12. A history of each family member, the overall family history, and an evaluation of the emotional and sexual climate in the home</a:t>
            </a:r>
          </a:p>
        </p:txBody>
      </p:sp>
    </p:spTree>
    <p:extLst>
      <p:ext uri="{BB962C8B-B14F-4D97-AF65-F5344CB8AC3E}">
        <p14:creationId xmlns:p14="http://schemas.microsoft.com/office/powerpoint/2010/main" val="383740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377" y="1524900"/>
            <a:ext cx="8229600" cy="591671"/>
          </a:xfrm>
        </p:spPr>
        <p:txBody>
          <a:bodyPr/>
          <a:lstStyle/>
          <a:p>
            <a:r>
              <a:rPr lang="en-US" dirty="0"/>
              <a:t>Assessment Tools</a:t>
            </a:r>
          </a:p>
        </p:txBody>
      </p:sp>
      <p:sp>
        <p:nvSpPr>
          <p:cNvPr id="3" name="Content Placeholder 2"/>
          <p:cNvSpPr>
            <a:spLocks noGrp="1"/>
          </p:cNvSpPr>
          <p:nvPr>
            <p:ph idx="1"/>
          </p:nvPr>
        </p:nvSpPr>
        <p:spPr>
          <a:xfrm>
            <a:off x="804624" y="2729082"/>
            <a:ext cx="6709906" cy="2723028"/>
          </a:xfrm>
        </p:spPr>
        <p:txBody>
          <a:bodyPr>
            <a:normAutofit/>
          </a:bodyPr>
          <a:lstStyle/>
          <a:p>
            <a:pPr marL="0" indent="0">
              <a:buNone/>
            </a:pPr>
            <a:r>
              <a:rPr lang="en-US" dirty="0"/>
              <a:t>As a child welfare professional, you are not expected to know all recent tools, but whoever is assigned to do the assessment should be aware of using </a:t>
            </a:r>
            <a:r>
              <a:rPr lang="en-US" b="1" i="1" dirty="0"/>
              <a:t>different tools </a:t>
            </a:r>
            <a:r>
              <a:rPr lang="en-US" dirty="0"/>
              <a:t>with </a:t>
            </a:r>
            <a:r>
              <a:rPr lang="en-US" b="1" i="1" dirty="0"/>
              <a:t>different kids</a:t>
            </a:r>
            <a:r>
              <a:rPr lang="en-US" dirty="0"/>
              <a:t> who have </a:t>
            </a:r>
            <a:r>
              <a:rPr lang="en-US" b="1" i="1" dirty="0"/>
              <a:t>different issues</a:t>
            </a:r>
            <a:r>
              <a:rPr lang="en-US" dirty="0"/>
              <a:t>.</a:t>
            </a:r>
          </a:p>
        </p:txBody>
      </p:sp>
    </p:spTree>
    <p:extLst>
      <p:ext uri="{BB962C8B-B14F-4D97-AF65-F5344CB8AC3E}">
        <p14:creationId xmlns:p14="http://schemas.microsoft.com/office/powerpoint/2010/main" val="1018445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377" y="1524900"/>
            <a:ext cx="8229600" cy="591671"/>
          </a:xfrm>
        </p:spPr>
        <p:txBody>
          <a:bodyPr/>
          <a:lstStyle/>
          <a:p>
            <a:r>
              <a:rPr lang="en-US" dirty="0"/>
              <a:t>Ongoing Assessment</a:t>
            </a:r>
          </a:p>
        </p:txBody>
      </p:sp>
      <p:sp>
        <p:nvSpPr>
          <p:cNvPr id="3" name="Content Placeholder 2"/>
          <p:cNvSpPr>
            <a:spLocks noGrp="1"/>
          </p:cNvSpPr>
          <p:nvPr>
            <p:ph idx="1"/>
          </p:nvPr>
        </p:nvSpPr>
        <p:spPr>
          <a:xfrm>
            <a:off x="804624" y="2729082"/>
            <a:ext cx="6709906" cy="2723028"/>
          </a:xfrm>
        </p:spPr>
        <p:txBody>
          <a:bodyPr>
            <a:normAutofit/>
          </a:bodyPr>
          <a:lstStyle/>
          <a:p>
            <a:pPr marL="0" indent="0">
              <a:buNone/>
            </a:pPr>
            <a:r>
              <a:rPr lang="en-US" dirty="0"/>
              <a:t>Due to the fact that significant changes can occur during the course of a juvenile’s life as well as the lives of their family and peers, it is important to conduct ongoing assessment.</a:t>
            </a:r>
          </a:p>
        </p:txBody>
      </p:sp>
    </p:spTree>
    <p:extLst>
      <p:ext uri="{BB962C8B-B14F-4D97-AF65-F5344CB8AC3E}">
        <p14:creationId xmlns:p14="http://schemas.microsoft.com/office/powerpoint/2010/main" val="3990459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915254"/>
            <a:ext cx="8229600" cy="591671"/>
          </a:xfrm>
        </p:spPr>
        <p:txBody>
          <a:bodyPr/>
          <a:lstStyle/>
          <a:p>
            <a:r>
              <a:rPr lang="en-US" dirty="0"/>
              <a:t>Housekeeping										</a:t>
            </a:r>
          </a:p>
        </p:txBody>
      </p:sp>
      <p:sp>
        <p:nvSpPr>
          <p:cNvPr id="3" name="Content Placeholder 2"/>
          <p:cNvSpPr>
            <a:spLocks noGrp="1"/>
          </p:cNvSpPr>
          <p:nvPr>
            <p:ph idx="1"/>
          </p:nvPr>
        </p:nvSpPr>
        <p:spPr>
          <a:xfrm>
            <a:off x="470645" y="1438834"/>
            <a:ext cx="4800602" cy="4881284"/>
          </a:xfrm>
        </p:spPr>
        <p:txBody>
          <a:bodyPr>
            <a:normAutofit/>
          </a:bodyPr>
          <a:lstStyle/>
          <a:p>
            <a:r>
              <a:rPr lang="en-US" sz="2800" dirty="0">
                <a:latin typeface="Bell MT" panose="02020503060305020303" pitchFamily="18" charset="0"/>
              </a:rPr>
              <a:t>15-minute rule</a:t>
            </a:r>
          </a:p>
          <a:p>
            <a:r>
              <a:rPr lang="en-US" sz="2800" dirty="0">
                <a:latin typeface="Bell MT" panose="02020503060305020303" pitchFamily="18" charset="0"/>
              </a:rPr>
              <a:t>Breaks &amp; lunch</a:t>
            </a:r>
          </a:p>
          <a:p>
            <a:r>
              <a:rPr lang="en-US" sz="2800" dirty="0">
                <a:latin typeface="Bell MT" panose="02020503060305020303" pitchFamily="18" charset="0"/>
              </a:rPr>
              <a:t>Cell phone, computers,                                            side bar conversations</a:t>
            </a:r>
          </a:p>
          <a:p>
            <a:r>
              <a:rPr lang="en-US" sz="2800" dirty="0">
                <a:latin typeface="Bell MT"/>
              </a:rPr>
              <a:t>Remote training etiquette</a:t>
            </a:r>
            <a:endParaRPr lang="en-US" sz="2800" dirty="0">
              <a:latin typeface="Bell MT" panose="02020503060305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7245" y="1211089"/>
            <a:ext cx="3429000" cy="4572000"/>
          </a:xfrm>
          <a:prstGeom prst="rect">
            <a:avLst/>
          </a:prstGeom>
        </p:spPr>
      </p:pic>
    </p:spTree>
    <p:extLst>
      <p:ext uri="{BB962C8B-B14F-4D97-AF65-F5344CB8AC3E}">
        <p14:creationId xmlns:p14="http://schemas.microsoft.com/office/powerpoint/2010/main" val="645378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377" y="891396"/>
            <a:ext cx="8229600" cy="591671"/>
          </a:xfrm>
        </p:spPr>
        <p:txBody>
          <a:bodyPr/>
          <a:lstStyle/>
          <a:p>
            <a:r>
              <a:rPr lang="en-US" dirty="0"/>
              <a:t>Ongoing Assessment</a:t>
            </a:r>
          </a:p>
        </p:txBody>
      </p:sp>
      <p:sp>
        <p:nvSpPr>
          <p:cNvPr id="3" name="Content Placeholder 2"/>
          <p:cNvSpPr>
            <a:spLocks noGrp="1"/>
          </p:cNvSpPr>
          <p:nvPr>
            <p:ph idx="1"/>
          </p:nvPr>
        </p:nvSpPr>
        <p:spPr>
          <a:xfrm>
            <a:off x="804623" y="1583765"/>
            <a:ext cx="8021353" cy="4589929"/>
          </a:xfrm>
        </p:spPr>
        <p:txBody>
          <a:bodyPr>
            <a:normAutofit fontScale="92500" lnSpcReduction="10000"/>
          </a:bodyPr>
          <a:lstStyle/>
          <a:p>
            <a:r>
              <a:rPr lang="en-US" dirty="0"/>
              <a:t>Access to victim(s) &amp; victim safety issues</a:t>
            </a:r>
          </a:p>
          <a:p>
            <a:r>
              <a:rPr lang="en-US" dirty="0"/>
              <a:t>Level of risk to the community</a:t>
            </a:r>
          </a:p>
          <a:p>
            <a:r>
              <a:rPr lang="en-US" dirty="0"/>
              <a:t>Commission of additional sex offenses</a:t>
            </a:r>
          </a:p>
          <a:p>
            <a:r>
              <a:rPr lang="en-US" dirty="0"/>
              <a:t>Commission of other delinquent acts</a:t>
            </a:r>
          </a:p>
          <a:p>
            <a:r>
              <a:rPr lang="en-US" dirty="0"/>
              <a:t>Frequency &amp; types of behavior (“normal” &amp; deviant)</a:t>
            </a:r>
          </a:p>
          <a:p>
            <a:r>
              <a:rPr lang="en-US" dirty="0"/>
              <a:t>Emotional and/or psychological difficulties</a:t>
            </a:r>
          </a:p>
          <a:p>
            <a:r>
              <a:rPr lang="en-US" dirty="0"/>
              <a:t>Intellectual/Cognitive functioning</a:t>
            </a:r>
          </a:p>
          <a:p>
            <a:r>
              <a:rPr lang="en-US" dirty="0"/>
              <a:t>Information about the family system, dynamics, &amp; environment</a:t>
            </a:r>
          </a:p>
          <a:p>
            <a:r>
              <a:rPr lang="en-US" dirty="0"/>
              <a:t>Exposure to violence, aggression, and/or maltreatment</a:t>
            </a:r>
          </a:p>
          <a:p>
            <a:r>
              <a:rPr lang="en-US" dirty="0"/>
              <a:t>Community influences</a:t>
            </a:r>
          </a:p>
          <a:p>
            <a:r>
              <a:rPr lang="en-US" dirty="0"/>
              <a:t>Strengths</a:t>
            </a:r>
          </a:p>
        </p:txBody>
      </p:sp>
    </p:spTree>
    <p:extLst>
      <p:ext uri="{BB962C8B-B14F-4D97-AF65-F5344CB8AC3E}">
        <p14:creationId xmlns:p14="http://schemas.microsoft.com/office/powerpoint/2010/main" val="1376347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377" y="891396"/>
            <a:ext cx="8229600" cy="591671"/>
          </a:xfrm>
        </p:spPr>
        <p:txBody>
          <a:bodyPr/>
          <a:lstStyle/>
          <a:p>
            <a:r>
              <a:rPr lang="en-US" dirty="0"/>
              <a:t>General Re-offending Risk Factors</a:t>
            </a:r>
          </a:p>
        </p:txBody>
      </p:sp>
      <p:sp>
        <p:nvSpPr>
          <p:cNvPr id="3" name="Content Placeholder 2"/>
          <p:cNvSpPr>
            <a:spLocks noGrp="1"/>
          </p:cNvSpPr>
          <p:nvPr>
            <p:ph idx="1"/>
          </p:nvPr>
        </p:nvSpPr>
        <p:spPr>
          <a:xfrm>
            <a:off x="804623" y="1583765"/>
            <a:ext cx="8021353" cy="4589929"/>
          </a:xfrm>
        </p:spPr>
        <p:txBody>
          <a:bodyPr>
            <a:normAutofit/>
          </a:bodyPr>
          <a:lstStyle/>
          <a:p>
            <a:pPr marL="0" indent="0">
              <a:buNone/>
            </a:pPr>
            <a:r>
              <a:rPr lang="en-US" b="1" dirty="0"/>
              <a:t>Static Factors/Historical Factors</a:t>
            </a:r>
            <a:endParaRPr lang="en-US" dirty="0"/>
          </a:p>
          <a:p>
            <a:r>
              <a:rPr lang="en-US" dirty="0"/>
              <a:t>Prior legally charged offenses</a:t>
            </a:r>
          </a:p>
          <a:p>
            <a:r>
              <a:rPr lang="en-US" dirty="0"/>
              <a:t>Unsuccessful prior interventions</a:t>
            </a:r>
          </a:p>
          <a:p>
            <a:r>
              <a:rPr lang="en-US" dirty="0"/>
              <a:t>Out-of-home placements/multiple changes in caregivers</a:t>
            </a:r>
          </a:p>
          <a:p>
            <a:pPr marL="0" indent="0">
              <a:buNone/>
            </a:pPr>
            <a:endParaRPr lang="en-US" dirty="0"/>
          </a:p>
          <a:p>
            <a:pPr marL="0" indent="0">
              <a:buNone/>
            </a:pPr>
            <a:endParaRPr lang="en-US" dirty="0"/>
          </a:p>
          <a:p>
            <a:pPr marL="0" indent="0">
              <a:buNone/>
            </a:pPr>
            <a:r>
              <a:rPr lang="en-US" dirty="0"/>
              <a:t>Worling, J.R. (2017) </a:t>
            </a:r>
            <a:r>
              <a:rPr lang="en-US" i="1" dirty="0"/>
              <a:t>Protective + Risk observations for eliminating sexual offense recidivism (PROFESOR), </a:t>
            </a:r>
            <a:r>
              <a:rPr lang="en-US" dirty="0">
                <a:hlinkClick r:id="rId2"/>
              </a:rPr>
              <a:t>https://www.profesor.ca/</a:t>
            </a:r>
            <a:r>
              <a:rPr lang="en-US" dirty="0"/>
              <a:t> </a:t>
            </a:r>
          </a:p>
        </p:txBody>
      </p:sp>
    </p:spTree>
    <p:extLst>
      <p:ext uri="{BB962C8B-B14F-4D97-AF65-F5344CB8AC3E}">
        <p14:creationId xmlns:p14="http://schemas.microsoft.com/office/powerpoint/2010/main" val="2304596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377" y="891396"/>
            <a:ext cx="8229600" cy="591671"/>
          </a:xfrm>
        </p:spPr>
        <p:txBody>
          <a:bodyPr/>
          <a:lstStyle/>
          <a:p>
            <a:r>
              <a:rPr lang="en-US" dirty="0"/>
              <a:t>General Re-offending Risk Factors</a:t>
            </a:r>
          </a:p>
        </p:txBody>
      </p:sp>
      <p:sp>
        <p:nvSpPr>
          <p:cNvPr id="3" name="Content Placeholder 2"/>
          <p:cNvSpPr>
            <a:spLocks noGrp="1"/>
          </p:cNvSpPr>
          <p:nvPr>
            <p:ph idx="1"/>
          </p:nvPr>
        </p:nvSpPr>
        <p:spPr>
          <a:xfrm>
            <a:off x="804623" y="1583765"/>
            <a:ext cx="8021353" cy="4589929"/>
          </a:xfrm>
        </p:spPr>
        <p:txBody>
          <a:bodyPr>
            <a:normAutofit lnSpcReduction="10000"/>
          </a:bodyPr>
          <a:lstStyle/>
          <a:p>
            <a:pPr marL="0" indent="0">
              <a:buNone/>
            </a:pPr>
            <a:r>
              <a:rPr lang="en-US" b="1" dirty="0"/>
              <a:t>Dynamic Factors </a:t>
            </a:r>
            <a:r>
              <a:rPr lang="en-US" dirty="0"/>
              <a:t>(point in time)  </a:t>
            </a:r>
          </a:p>
          <a:p>
            <a:r>
              <a:rPr lang="en-US" dirty="0"/>
              <a:t>Dysfunctional parenting</a:t>
            </a:r>
          </a:p>
          <a:p>
            <a:r>
              <a:rPr lang="en-US" dirty="0"/>
              <a:t>Poor educational/vocational skills</a:t>
            </a:r>
          </a:p>
          <a:p>
            <a:r>
              <a:rPr lang="en-US" dirty="0"/>
              <a:t>Antisocial peer associations</a:t>
            </a:r>
          </a:p>
          <a:p>
            <a:r>
              <a:rPr lang="en-US" dirty="0"/>
              <a:t>Substance use/abuse</a:t>
            </a:r>
          </a:p>
          <a:p>
            <a:r>
              <a:rPr lang="en-US" dirty="0"/>
              <a:t>Poor use of leisure time</a:t>
            </a:r>
          </a:p>
          <a:p>
            <a:r>
              <a:rPr lang="en-US" dirty="0"/>
              <a:t>Dysfunctional personality/behavior traits (e.g. aggression, poor frustration tolerance, impulsivity, and/or defiance of authority)</a:t>
            </a:r>
          </a:p>
          <a:p>
            <a:r>
              <a:rPr lang="en-US" dirty="0"/>
              <a:t>Attitudes, values, and beliefs supportive of crime (including sexual assault)</a:t>
            </a:r>
          </a:p>
        </p:txBody>
      </p:sp>
    </p:spTree>
    <p:extLst>
      <p:ext uri="{BB962C8B-B14F-4D97-AF65-F5344CB8AC3E}">
        <p14:creationId xmlns:p14="http://schemas.microsoft.com/office/powerpoint/2010/main" val="3679876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510" y="884148"/>
            <a:ext cx="8229600" cy="591671"/>
          </a:xfrm>
        </p:spPr>
        <p:txBody>
          <a:bodyPr/>
          <a:lstStyle/>
          <a:p>
            <a:r>
              <a:rPr lang="en-US" dirty="0"/>
              <a:t>Recidivism</a:t>
            </a:r>
          </a:p>
        </p:txBody>
      </p:sp>
      <p:sp>
        <p:nvSpPr>
          <p:cNvPr id="3" name="Content Placeholder 2"/>
          <p:cNvSpPr>
            <a:spLocks noGrp="1"/>
          </p:cNvSpPr>
          <p:nvPr>
            <p:ph idx="1"/>
          </p:nvPr>
        </p:nvSpPr>
        <p:spPr>
          <a:xfrm>
            <a:off x="427434" y="1475819"/>
            <a:ext cx="8127676" cy="1678861"/>
          </a:xfrm>
          <a:solidFill>
            <a:schemeClr val="accent2">
              <a:lumMod val="20000"/>
              <a:lumOff val="80000"/>
            </a:schemeClr>
          </a:solidFill>
        </p:spPr>
        <p:txBody>
          <a:bodyPr>
            <a:normAutofit/>
          </a:bodyPr>
          <a:lstStyle/>
          <a:p>
            <a:pPr marL="0" indent="0">
              <a:buNone/>
            </a:pPr>
            <a:r>
              <a:rPr lang="en-US" sz="2300" dirty="0"/>
              <a:t>Between 2000 and 2014, the adolescent recidivism rate is </a:t>
            </a:r>
            <a:r>
              <a:rPr lang="en-US" sz="2300" b="1" dirty="0"/>
              <a:t>2.75%</a:t>
            </a:r>
          </a:p>
          <a:p>
            <a:pPr lvl="1"/>
            <a:r>
              <a:rPr lang="en-US" dirty="0"/>
              <a:t>This is </a:t>
            </a:r>
            <a:r>
              <a:rPr lang="en-US" b="1" dirty="0"/>
              <a:t>73% lower </a:t>
            </a:r>
            <a:r>
              <a:rPr lang="en-US" dirty="0"/>
              <a:t>than the rate of 10.3% reported by studies conducted between 1980 and 1995 </a:t>
            </a:r>
          </a:p>
        </p:txBody>
      </p:sp>
      <p:sp>
        <p:nvSpPr>
          <p:cNvPr id="4" name="Content Placeholder 2"/>
          <p:cNvSpPr txBox="1">
            <a:spLocks/>
          </p:cNvSpPr>
          <p:nvPr/>
        </p:nvSpPr>
        <p:spPr bwMode="auto">
          <a:xfrm>
            <a:off x="427434" y="3292516"/>
            <a:ext cx="8127676" cy="1678861"/>
          </a:xfrm>
          <a:prstGeom prst="rect">
            <a:avLst/>
          </a:prstGeom>
          <a:solidFill>
            <a:schemeClr val="accent5"/>
          </a:solid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l" rtl="0" eaLnBrk="1" fontAlgn="base" hangingPunct="1">
              <a:spcBef>
                <a:spcPct val="20000"/>
              </a:spcBef>
              <a:spcAft>
                <a:spcPct val="0"/>
              </a:spcAft>
              <a:buChar char="•"/>
              <a:defRPr sz="25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300">
                <a:solidFill>
                  <a:schemeClr val="tx1"/>
                </a:solidFill>
                <a:latin typeface="+mn-lt"/>
                <a:ea typeface="+mn-ea"/>
              </a:defRPr>
            </a:lvl2pPr>
            <a:lvl3pPr marL="1143000" indent="-228600" algn="l" rtl="0" eaLnBrk="1" fontAlgn="base" hangingPunct="1">
              <a:spcBef>
                <a:spcPct val="20000"/>
              </a:spcBef>
              <a:spcAft>
                <a:spcPct val="0"/>
              </a:spcAft>
              <a:buChar char="•"/>
              <a:defRPr sz="2100">
                <a:solidFill>
                  <a:schemeClr val="tx1"/>
                </a:solidFill>
                <a:latin typeface="+mn-lt"/>
                <a:ea typeface="+mn-ea"/>
              </a:defRPr>
            </a:lvl3pPr>
            <a:lvl4pPr marL="1600200" indent="-228600" algn="l" rtl="0" eaLnBrk="1" fontAlgn="base" hangingPunct="1">
              <a:spcBef>
                <a:spcPct val="20000"/>
              </a:spcBef>
              <a:spcAft>
                <a:spcPct val="0"/>
              </a:spcAft>
              <a:buChar char="–"/>
              <a:defRPr sz="1900">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defTabSz="914400">
              <a:buFontTx/>
              <a:buNone/>
            </a:pPr>
            <a:r>
              <a:rPr lang="en-US" sz="2300" kern="0" dirty="0"/>
              <a:t>Various research studies clearly demonstrated that providing individualized treatment (especially those that take place in the community and emphasize family involvement) for adolescents who sexually abuse significantly reduces their risk to reoffend.</a:t>
            </a:r>
          </a:p>
        </p:txBody>
      </p:sp>
      <p:sp>
        <p:nvSpPr>
          <p:cNvPr id="5" name="Content Placeholder 2"/>
          <p:cNvSpPr txBox="1">
            <a:spLocks/>
          </p:cNvSpPr>
          <p:nvPr/>
        </p:nvSpPr>
        <p:spPr bwMode="auto">
          <a:xfrm>
            <a:off x="427434" y="5109213"/>
            <a:ext cx="8127676" cy="845817"/>
          </a:xfrm>
          <a:prstGeom prst="rect">
            <a:avLst/>
          </a:prstGeom>
          <a:solidFill>
            <a:schemeClr val="bg2">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5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300">
                <a:solidFill>
                  <a:schemeClr val="tx1"/>
                </a:solidFill>
                <a:latin typeface="+mn-lt"/>
                <a:ea typeface="+mn-ea"/>
              </a:defRPr>
            </a:lvl2pPr>
            <a:lvl3pPr marL="1143000" indent="-228600" algn="l" rtl="0" eaLnBrk="1" fontAlgn="base" hangingPunct="1">
              <a:spcBef>
                <a:spcPct val="20000"/>
              </a:spcBef>
              <a:spcAft>
                <a:spcPct val="0"/>
              </a:spcAft>
              <a:buChar char="•"/>
              <a:defRPr sz="2100">
                <a:solidFill>
                  <a:schemeClr val="tx1"/>
                </a:solidFill>
                <a:latin typeface="+mn-lt"/>
                <a:ea typeface="+mn-ea"/>
              </a:defRPr>
            </a:lvl3pPr>
            <a:lvl4pPr marL="1600200" indent="-228600" algn="l" rtl="0" eaLnBrk="1" fontAlgn="base" hangingPunct="1">
              <a:spcBef>
                <a:spcPct val="20000"/>
              </a:spcBef>
              <a:spcAft>
                <a:spcPct val="0"/>
              </a:spcAft>
              <a:buChar char="–"/>
              <a:defRPr sz="1900">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defTabSz="914400">
              <a:buFontTx/>
              <a:buNone/>
            </a:pPr>
            <a:r>
              <a:rPr lang="en-US" sz="2300" kern="0" dirty="0"/>
              <a:t>Treatment seemed to have a larger impact on adolescents than adults.</a:t>
            </a:r>
          </a:p>
        </p:txBody>
      </p:sp>
      <p:sp>
        <p:nvSpPr>
          <p:cNvPr id="6" name="Content Placeholder 2"/>
          <p:cNvSpPr txBox="1">
            <a:spLocks/>
          </p:cNvSpPr>
          <p:nvPr/>
        </p:nvSpPr>
        <p:spPr bwMode="auto">
          <a:xfrm>
            <a:off x="5212080" y="6012183"/>
            <a:ext cx="3931920" cy="8458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5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300">
                <a:solidFill>
                  <a:schemeClr val="tx1"/>
                </a:solidFill>
                <a:latin typeface="+mn-lt"/>
                <a:ea typeface="+mn-ea"/>
              </a:defRPr>
            </a:lvl2pPr>
            <a:lvl3pPr marL="1143000" indent="-228600" algn="l" rtl="0" eaLnBrk="1" fontAlgn="base" hangingPunct="1">
              <a:spcBef>
                <a:spcPct val="20000"/>
              </a:spcBef>
              <a:spcAft>
                <a:spcPct val="0"/>
              </a:spcAft>
              <a:buChar char="•"/>
              <a:defRPr sz="2100">
                <a:solidFill>
                  <a:schemeClr val="tx1"/>
                </a:solidFill>
                <a:latin typeface="+mn-lt"/>
                <a:ea typeface="+mn-ea"/>
              </a:defRPr>
            </a:lvl3pPr>
            <a:lvl4pPr marL="1600200" indent="-228600" algn="l" rtl="0" eaLnBrk="1" fontAlgn="base" hangingPunct="1">
              <a:spcBef>
                <a:spcPct val="20000"/>
              </a:spcBef>
              <a:spcAft>
                <a:spcPct val="0"/>
              </a:spcAft>
              <a:buChar char="–"/>
              <a:defRPr sz="1900">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defTabSz="914400">
              <a:buFontTx/>
              <a:buNone/>
            </a:pPr>
            <a:r>
              <a:rPr lang="en-US" sz="1500" kern="0" dirty="0"/>
              <a:t>(Caldwell, 2016); (</a:t>
            </a:r>
            <a:r>
              <a:rPr lang="en-US" sz="1500" kern="0" dirty="0" err="1"/>
              <a:t>Schmucker</a:t>
            </a:r>
            <a:r>
              <a:rPr lang="en-US" sz="1500" kern="0" dirty="0"/>
              <a:t> &amp; Losel, 2015)</a:t>
            </a:r>
          </a:p>
        </p:txBody>
      </p:sp>
    </p:spTree>
    <p:extLst>
      <p:ext uri="{BB962C8B-B14F-4D97-AF65-F5344CB8AC3E}">
        <p14:creationId xmlns:p14="http://schemas.microsoft.com/office/powerpoint/2010/main" val="2632776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3600" dirty="0"/>
              <a:t>Treatment + Supervision=Intervention</a:t>
            </a:r>
          </a:p>
          <a:p>
            <a:pPr marL="0" indent="0">
              <a:buNone/>
            </a:pPr>
            <a:endParaRPr lang="en-US" sz="3600" dirty="0"/>
          </a:p>
          <a:p>
            <a:pPr marL="0" indent="0">
              <a:buNone/>
            </a:pPr>
            <a:endParaRPr lang="en-US" sz="3600" dirty="0"/>
          </a:p>
        </p:txBody>
      </p:sp>
      <p:pic>
        <p:nvPicPr>
          <p:cNvPr id="1029" name="Picture 5" descr="C:\Users\eneail\AppData\Local\Microsoft\Windows\Temporary Internet Files\Content.IE5\FO8GJT2E\Cognitive-Behavioural-Therap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771" y="2603536"/>
            <a:ext cx="5631543" cy="284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140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468760"/>
            <a:ext cx="7053542" cy="1400530"/>
          </a:xfrm>
        </p:spPr>
        <p:txBody>
          <a:bodyPr/>
          <a:lstStyle/>
          <a:p>
            <a:r>
              <a:rPr lang="en-US" i="1" u="sng" dirty="0"/>
              <a:t>Treatment Overview</a:t>
            </a:r>
          </a:p>
        </p:txBody>
      </p:sp>
      <p:sp>
        <p:nvSpPr>
          <p:cNvPr id="3" name="TextBox 2"/>
          <p:cNvSpPr txBox="1"/>
          <p:nvPr/>
        </p:nvSpPr>
        <p:spPr>
          <a:xfrm>
            <a:off x="203200" y="1436151"/>
            <a:ext cx="6303044" cy="5324535"/>
          </a:xfrm>
          <a:prstGeom prst="rect">
            <a:avLst/>
          </a:prstGeom>
          <a:noFill/>
        </p:spPr>
        <p:txBody>
          <a:bodyPr wrap="square" rtlCol="0">
            <a:spAutoFit/>
          </a:bodyPr>
          <a:lstStyle/>
          <a:p>
            <a:pPr marL="571500" indent="-571500">
              <a:buFont typeface="Arial" panose="020B0604020202020204" pitchFamily="34" charset="0"/>
              <a:buChar char="•"/>
            </a:pPr>
            <a:r>
              <a:rPr lang="en-US" sz="2200" dirty="0"/>
              <a:t>Treatment providers should be specially trained in sex-offense interventions and research-based treatment models</a:t>
            </a:r>
          </a:p>
          <a:p>
            <a:endParaRPr lang="en-US" sz="2200" dirty="0"/>
          </a:p>
          <a:p>
            <a:pPr marL="571500" indent="-571500">
              <a:buFont typeface="Arial" panose="020B0604020202020204" pitchFamily="34" charset="0"/>
              <a:buChar char="•"/>
            </a:pPr>
            <a:r>
              <a:rPr lang="en-US" sz="2200" dirty="0"/>
              <a:t>Treatment needs to be holistic, strengths-based, developmentally-informed, and individualized</a:t>
            </a:r>
          </a:p>
          <a:p>
            <a:endParaRPr lang="en-US" sz="2200" dirty="0"/>
          </a:p>
          <a:p>
            <a:pPr marL="571500" indent="-571500">
              <a:buFont typeface="Arial" panose="020B0604020202020204" pitchFamily="34" charset="0"/>
              <a:buChar char="•"/>
            </a:pPr>
            <a:r>
              <a:rPr lang="en-US" sz="2200" dirty="0"/>
              <a:t>Treatment should be based on a risk assessment process that is ongoing</a:t>
            </a:r>
          </a:p>
          <a:p>
            <a:endParaRPr lang="en-US" sz="2200" dirty="0"/>
          </a:p>
          <a:p>
            <a:pPr marL="571500" indent="-571500">
              <a:buFont typeface="Arial" panose="020B0604020202020204" pitchFamily="34" charset="0"/>
              <a:buChar char="•"/>
            </a:pPr>
            <a:r>
              <a:rPr lang="en-US" sz="2200" dirty="0"/>
              <a:t>Treatment needs to be regularly evaluated and adjusted to maximize youth and family responsivity</a:t>
            </a:r>
          </a:p>
          <a:p>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3044" y="1443790"/>
            <a:ext cx="2303141" cy="4614435"/>
          </a:xfrm>
          <a:prstGeom prst="rect">
            <a:avLst/>
          </a:prstGeom>
        </p:spPr>
      </p:pic>
    </p:spTree>
    <p:extLst>
      <p:ext uri="{BB962C8B-B14F-4D97-AF65-F5344CB8AC3E}">
        <p14:creationId xmlns:p14="http://schemas.microsoft.com/office/powerpoint/2010/main" val="3890232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847" y="346678"/>
            <a:ext cx="7053542" cy="1400530"/>
          </a:xfrm>
        </p:spPr>
        <p:txBody>
          <a:bodyPr/>
          <a:lstStyle/>
          <a:p>
            <a:r>
              <a:rPr lang="en-US" dirty="0"/>
              <a:t>Supervision Strategies</a:t>
            </a:r>
          </a:p>
        </p:txBody>
      </p:sp>
      <p:sp>
        <p:nvSpPr>
          <p:cNvPr id="3" name="Content Placeholder 2"/>
          <p:cNvSpPr>
            <a:spLocks noGrp="1"/>
          </p:cNvSpPr>
          <p:nvPr>
            <p:ph idx="1"/>
          </p:nvPr>
        </p:nvSpPr>
        <p:spPr>
          <a:xfrm>
            <a:off x="661596" y="1065008"/>
            <a:ext cx="6875795" cy="5183392"/>
          </a:xfrm>
        </p:spPr>
        <p:txBody>
          <a:bodyPr>
            <a:normAutofit/>
          </a:bodyPr>
          <a:lstStyle/>
          <a:p>
            <a:endParaRPr lang="en-US" sz="2800" b="1" dirty="0"/>
          </a:p>
          <a:p>
            <a:r>
              <a:rPr lang="en-US" sz="2800" dirty="0"/>
              <a:t>Incarceration </a:t>
            </a:r>
          </a:p>
          <a:p>
            <a:r>
              <a:rPr lang="en-US" sz="2800" dirty="0"/>
              <a:t>Probation </a:t>
            </a:r>
          </a:p>
          <a:p>
            <a:r>
              <a:rPr lang="en-US" sz="2800" dirty="0"/>
              <a:t>Electronic Monitoring </a:t>
            </a:r>
          </a:p>
          <a:p>
            <a:r>
              <a:rPr lang="en-US" sz="2800" dirty="0"/>
              <a:t>Residential Treatment </a:t>
            </a:r>
          </a:p>
          <a:p>
            <a:r>
              <a:rPr lang="en-US" sz="2800" dirty="0"/>
              <a:t>Group Home Placement </a:t>
            </a:r>
          </a:p>
          <a:p>
            <a:r>
              <a:rPr lang="en-US" sz="2800" dirty="0"/>
              <a:t>Foster Home Placement </a:t>
            </a:r>
          </a:p>
          <a:p>
            <a:r>
              <a:rPr lang="en-US" sz="2800" dirty="0"/>
              <a:t>Community-Based Treatment </a:t>
            </a:r>
          </a:p>
          <a:p>
            <a:pPr marL="0" indent="0">
              <a:buNone/>
            </a:pPr>
            <a:endParaRPr lang="en-US" sz="2400" dirty="0"/>
          </a:p>
        </p:txBody>
      </p:sp>
      <p:cxnSp>
        <p:nvCxnSpPr>
          <p:cNvPr id="5" name="Straight Connector 4"/>
          <p:cNvCxnSpPr/>
          <p:nvPr/>
        </p:nvCxnSpPr>
        <p:spPr>
          <a:xfrm>
            <a:off x="483847" y="1395286"/>
            <a:ext cx="7053542"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693" y="1195665"/>
            <a:ext cx="2605676" cy="4169502"/>
          </a:xfrm>
          <a:prstGeom prst="rect">
            <a:avLst/>
          </a:prstGeom>
        </p:spPr>
      </p:pic>
    </p:spTree>
    <p:extLst>
      <p:ext uri="{BB962C8B-B14F-4D97-AF65-F5344CB8AC3E}">
        <p14:creationId xmlns:p14="http://schemas.microsoft.com/office/powerpoint/2010/main" val="2017874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847" y="346678"/>
            <a:ext cx="7053542" cy="1400530"/>
          </a:xfrm>
        </p:spPr>
        <p:txBody>
          <a:bodyPr/>
          <a:lstStyle/>
          <a:p>
            <a:r>
              <a:rPr lang="en-US" dirty="0"/>
              <a:t>Purposes of Prosecution</a:t>
            </a:r>
          </a:p>
        </p:txBody>
      </p:sp>
      <p:sp>
        <p:nvSpPr>
          <p:cNvPr id="3" name="Content Placeholder 2"/>
          <p:cNvSpPr>
            <a:spLocks noGrp="1"/>
          </p:cNvSpPr>
          <p:nvPr>
            <p:ph idx="1"/>
          </p:nvPr>
        </p:nvSpPr>
        <p:spPr>
          <a:xfrm>
            <a:off x="661596" y="1452282"/>
            <a:ext cx="8291157" cy="4796118"/>
          </a:xfrm>
        </p:spPr>
        <p:txBody>
          <a:bodyPr>
            <a:normAutofit fontScale="77500" lnSpcReduction="20000"/>
          </a:bodyPr>
          <a:lstStyle/>
          <a:p>
            <a:r>
              <a:rPr lang="en-US" sz="2400" dirty="0"/>
              <a:t>Prevent further victimization</a:t>
            </a:r>
          </a:p>
          <a:p>
            <a:r>
              <a:rPr lang="en-US" sz="2400" dirty="0"/>
              <a:t>Protect community</a:t>
            </a:r>
          </a:p>
          <a:p>
            <a:r>
              <a:rPr lang="en-US" sz="2400" dirty="0"/>
              <a:t>Assure complete investigation of complaint</a:t>
            </a:r>
          </a:p>
          <a:p>
            <a:r>
              <a:rPr lang="en-US" sz="2400" dirty="0"/>
              <a:t>Demonstrate that sexually abusive behavior is serious, illegal, and will not be tolerated</a:t>
            </a:r>
          </a:p>
          <a:p>
            <a:r>
              <a:rPr lang="en-US" sz="2400" dirty="0"/>
              <a:t>Hold the juvenile accountable/responsible</a:t>
            </a:r>
          </a:p>
          <a:p>
            <a:r>
              <a:rPr lang="en-US" sz="2400" dirty="0"/>
              <a:t>Determine consequences</a:t>
            </a:r>
          </a:p>
          <a:p>
            <a:r>
              <a:rPr lang="en-US" sz="2400" dirty="0"/>
              <a:t>Support victim(s)’ rights and reduce minimization and denial by the juvenile &amp; others</a:t>
            </a:r>
          </a:p>
          <a:p>
            <a:r>
              <a:rPr lang="en-US" sz="2400" dirty="0"/>
              <a:t>Evaluate the need for treatment</a:t>
            </a:r>
          </a:p>
          <a:p>
            <a:r>
              <a:rPr lang="en-US" sz="2400" dirty="0"/>
              <a:t>Facilitate and/or mandate entrance into specialized treatment &amp; enhance the juvenile’s motivation for change</a:t>
            </a:r>
          </a:p>
          <a:p>
            <a:r>
              <a:rPr lang="en-US" sz="2400" dirty="0"/>
              <a:t>Assure continued treatment</a:t>
            </a:r>
          </a:p>
          <a:p>
            <a:r>
              <a:rPr lang="en-US" sz="2400" dirty="0"/>
              <a:t>Provide for supervision &amp; follow-up (i.e. probation, safety plan)</a:t>
            </a:r>
          </a:p>
          <a:p>
            <a:r>
              <a:rPr lang="en-US" sz="2400" dirty="0"/>
              <a:t>Document record of the offending behavior</a:t>
            </a:r>
          </a:p>
          <a:p>
            <a:r>
              <a:rPr lang="en-US" sz="2400" dirty="0"/>
              <a:t>Help families who are denying the juvenile’s sexual offending behavior to follow through with treatment</a:t>
            </a:r>
            <a:endParaRPr lang="en-US" sz="2800" dirty="0"/>
          </a:p>
        </p:txBody>
      </p:sp>
    </p:spTree>
    <p:extLst>
      <p:ext uri="{BB962C8B-B14F-4D97-AF65-F5344CB8AC3E}">
        <p14:creationId xmlns:p14="http://schemas.microsoft.com/office/powerpoint/2010/main" val="26694548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847" y="346678"/>
            <a:ext cx="7053542" cy="1400530"/>
          </a:xfrm>
        </p:spPr>
        <p:txBody>
          <a:bodyPr/>
          <a:lstStyle/>
          <a:p>
            <a:r>
              <a:rPr lang="en-US" dirty="0"/>
              <a:t>Registration Laws &amp; Recidivism</a:t>
            </a:r>
          </a:p>
        </p:txBody>
      </p:sp>
      <p:sp>
        <p:nvSpPr>
          <p:cNvPr id="3" name="Content Placeholder 2"/>
          <p:cNvSpPr>
            <a:spLocks noGrp="1"/>
          </p:cNvSpPr>
          <p:nvPr>
            <p:ph idx="1"/>
          </p:nvPr>
        </p:nvSpPr>
        <p:spPr>
          <a:xfrm>
            <a:off x="661596" y="1885950"/>
            <a:ext cx="6875795" cy="4362450"/>
          </a:xfrm>
        </p:spPr>
        <p:txBody>
          <a:bodyPr>
            <a:normAutofit/>
          </a:bodyPr>
          <a:lstStyle/>
          <a:p>
            <a:r>
              <a:rPr lang="en-US" sz="2400" dirty="0"/>
              <a:t>No research to date shows that registration laws reduce sexual recidivism. In fact, research shows that registration laws actually increase general recidivism</a:t>
            </a:r>
          </a:p>
          <a:p>
            <a:r>
              <a:rPr lang="en-US" sz="2400" dirty="0"/>
              <a:t>Placement on tiers has nothing to do with risk of re-offending</a:t>
            </a:r>
          </a:p>
          <a:p>
            <a:r>
              <a:rPr lang="en-US" sz="2400" dirty="0"/>
              <a:t>More than 90% of all new sexual offenses are committed by those not registered</a:t>
            </a:r>
            <a:endParaRPr lang="en-US" sz="2800" dirty="0"/>
          </a:p>
        </p:txBody>
      </p:sp>
    </p:spTree>
    <p:extLst>
      <p:ext uri="{BB962C8B-B14F-4D97-AF65-F5344CB8AC3E}">
        <p14:creationId xmlns:p14="http://schemas.microsoft.com/office/powerpoint/2010/main" val="914146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483" y="775001"/>
            <a:ext cx="8676374" cy="1160929"/>
          </a:xfrm>
        </p:spPr>
        <p:txBody>
          <a:bodyPr/>
          <a:lstStyle/>
          <a:p>
            <a:r>
              <a:rPr lang="en-US" sz="4400" dirty="0"/>
              <a:t> My Greatest Concern Is …. </a:t>
            </a:r>
            <a:br>
              <a:rPr lang="en-US" sz="4400" dirty="0"/>
            </a:br>
            <a:endParaRPr lang="en-US" dirty="0"/>
          </a:p>
        </p:txBody>
      </p:sp>
      <p:sp>
        <p:nvSpPr>
          <p:cNvPr id="3" name="Content Placeholder 2"/>
          <p:cNvSpPr>
            <a:spLocks noGrp="1"/>
          </p:cNvSpPr>
          <p:nvPr>
            <p:ph idx="1"/>
          </p:nvPr>
        </p:nvSpPr>
        <p:spPr>
          <a:xfrm>
            <a:off x="414160" y="1091816"/>
            <a:ext cx="8390719" cy="5561703"/>
          </a:xfrm>
        </p:spPr>
        <p:txBody>
          <a:bodyPr>
            <a:normAutofit/>
          </a:bodyPr>
          <a:lstStyle/>
          <a:p>
            <a:pPr marL="0" indent="0">
              <a:buNone/>
            </a:pPr>
            <a:endParaRPr lang="en-US" sz="2800" dirty="0"/>
          </a:p>
          <a:p>
            <a:pPr marL="0" indent="0">
              <a:buNone/>
            </a:pPr>
            <a:r>
              <a:rPr lang="en-US" b="1" dirty="0"/>
              <a:t>Victim: </a:t>
            </a:r>
            <a:r>
              <a:rPr lang="en-US" dirty="0"/>
              <a:t>“I am a molested child and my greatest concern is…” </a:t>
            </a:r>
          </a:p>
          <a:p>
            <a:pPr marL="0" indent="0">
              <a:buNone/>
            </a:pPr>
            <a:endParaRPr lang="en-US" b="1" dirty="0"/>
          </a:p>
          <a:p>
            <a:pPr marL="0" indent="0">
              <a:buNone/>
            </a:pPr>
            <a:r>
              <a:rPr lang="en-US" b="1" dirty="0"/>
              <a:t>Juvenile who sexually offended: </a:t>
            </a:r>
            <a:r>
              <a:rPr lang="en-US" dirty="0"/>
              <a:t>“I molested my sibling and my greatest concern is…” </a:t>
            </a:r>
          </a:p>
          <a:p>
            <a:pPr marL="0" indent="0">
              <a:buNone/>
            </a:pPr>
            <a:endParaRPr lang="en-US" b="1" dirty="0"/>
          </a:p>
          <a:p>
            <a:pPr marL="0" indent="0">
              <a:buNone/>
            </a:pPr>
            <a:r>
              <a:rPr lang="en-US" b="1" dirty="0"/>
              <a:t>Father: </a:t>
            </a:r>
            <a:r>
              <a:rPr lang="en-US" dirty="0"/>
              <a:t>“My child was molested by a brother or a sister and my greatest concern is…” </a:t>
            </a:r>
          </a:p>
          <a:p>
            <a:pPr marL="0" indent="0">
              <a:buNone/>
            </a:pPr>
            <a:endParaRPr lang="en-US" b="1" dirty="0"/>
          </a:p>
          <a:p>
            <a:pPr marL="0" indent="0">
              <a:buNone/>
            </a:pPr>
            <a:r>
              <a:rPr lang="en-US" b="1" dirty="0"/>
              <a:t>Mother: </a:t>
            </a:r>
            <a:r>
              <a:rPr lang="en-US" dirty="0"/>
              <a:t>“My son or daughter molested a brother or sister and my greatest concern is…” </a:t>
            </a:r>
          </a:p>
        </p:txBody>
      </p:sp>
    </p:spTree>
    <p:extLst>
      <p:ext uri="{BB962C8B-B14F-4D97-AF65-F5344CB8AC3E}">
        <p14:creationId xmlns:p14="http://schemas.microsoft.com/office/powerpoint/2010/main" val="4067727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 Sexual Abuse Series</a:t>
            </a:r>
          </a:p>
        </p:txBody>
      </p:sp>
      <p:sp>
        <p:nvSpPr>
          <p:cNvPr id="3" name="Content Placeholder 2"/>
          <p:cNvSpPr>
            <a:spLocks noGrp="1"/>
          </p:cNvSpPr>
          <p:nvPr>
            <p:ph idx="1"/>
          </p:nvPr>
        </p:nvSpPr>
        <p:spPr>
          <a:xfrm>
            <a:off x="456131" y="1308204"/>
            <a:ext cx="8247888" cy="4881284"/>
          </a:xfrm>
        </p:spPr>
        <p:txBody>
          <a:bodyPr/>
          <a:lstStyle/>
          <a:p>
            <a:pPr>
              <a:buFont typeface="Wingdings" panose="05000000000000000000" pitchFamily="2" charset="2"/>
              <a:buChar char="q"/>
            </a:pPr>
            <a:r>
              <a:rPr lang="en-US" sz="2400" dirty="0"/>
              <a:t>203: Overview of Child Sexual Abuse</a:t>
            </a:r>
          </a:p>
          <a:p>
            <a:pPr marL="0" indent="0">
              <a:buNone/>
            </a:pPr>
            <a:endParaRPr lang="en-US" sz="2400" dirty="0"/>
          </a:p>
          <a:p>
            <a:pPr>
              <a:buFont typeface="Wingdings" panose="05000000000000000000" pitchFamily="2" charset="2"/>
              <a:buChar char="q"/>
            </a:pPr>
            <a:r>
              <a:rPr lang="en-US" sz="2400" dirty="0"/>
              <a:t>203: Sexuality of Children: Healthy Behaviors vs. Behaviors That Cause Concern </a:t>
            </a:r>
          </a:p>
          <a:p>
            <a:pPr marL="0" indent="0">
              <a:buNone/>
            </a:pPr>
            <a:endParaRPr lang="en-US" sz="2400" dirty="0"/>
          </a:p>
          <a:p>
            <a:pPr>
              <a:buFont typeface="Wingdings" panose="05000000000000000000" pitchFamily="2" charset="2"/>
              <a:buChar char="q"/>
            </a:pPr>
            <a:r>
              <a:rPr lang="en-US" sz="2400" dirty="0"/>
              <a:t>203: Investigative Interviewing in Child Sexual Abuse Cases</a:t>
            </a:r>
          </a:p>
          <a:p>
            <a:pPr marL="0" indent="0">
              <a:buNone/>
            </a:pPr>
            <a:endParaRPr lang="en-US" sz="2400" dirty="0"/>
          </a:p>
          <a:p>
            <a:pPr>
              <a:buFont typeface="Wingdings" panose="05000000000000000000" pitchFamily="2" charset="2"/>
              <a:buChar char="q"/>
            </a:pPr>
            <a:r>
              <a:rPr lang="en-US" sz="2400" dirty="0"/>
              <a:t>203: Working with Juveniles who Sexually Offend</a:t>
            </a:r>
          </a:p>
          <a:p>
            <a:pPr marL="0" indent="0">
              <a:buNone/>
            </a:pPr>
            <a:endParaRPr lang="en-US" sz="2400" dirty="0"/>
          </a:p>
          <a:p>
            <a:pPr>
              <a:buFont typeface="Wingdings" panose="05000000000000000000" pitchFamily="2" charset="2"/>
              <a:buChar char="q"/>
            </a:pPr>
            <a:r>
              <a:rPr lang="en-US" sz="2400" dirty="0"/>
              <a:t>209: Family Reunification and Case Closure in Child Sexual Abuse Cases</a:t>
            </a:r>
          </a:p>
          <a:p>
            <a:pPr marL="0" indent="0">
              <a:buNone/>
            </a:pPr>
            <a:r>
              <a:rPr lang="en-US" b="1" dirty="0"/>
              <a:t>	</a:t>
            </a:r>
          </a:p>
          <a:p>
            <a:endParaRPr lang="en-US" dirty="0"/>
          </a:p>
        </p:txBody>
      </p:sp>
    </p:spTree>
    <p:extLst>
      <p:ext uri="{BB962C8B-B14F-4D97-AF65-F5344CB8AC3E}">
        <p14:creationId xmlns:p14="http://schemas.microsoft.com/office/powerpoint/2010/main" val="40351003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846" y="346678"/>
            <a:ext cx="8328683" cy="1400530"/>
          </a:xfrm>
        </p:spPr>
        <p:txBody>
          <a:bodyPr/>
          <a:lstStyle/>
          <a:p>
            <a:r>
              <a:rPr lang="en-US" dirty="0"/>
              <a:t>Establishing a Positive Working Relationship</a:t>
            </a:r>
          </a:p>
        </p:txBody>
      </p:sp>
      <p:sp>
        <p:nvSpPr>
          <p:cNvPr id="3" name="Content Placeholder 2"/>
          <p:cNvSpPr>
            <a:spLocks noGrp="1"/>
          </p:cNvSpPr>
          <p:nvPr>
            <p:ph idx="1"/>
          </p:nvPr>
        </p:nvSpPr>
        <p:spPr>
          <a:xfrm>
            <a:off x="615876" y="1634490"/>
            <a:ext cx="6875795" cy="4362450"/>
          </a:xfrm>
        </p:spPr>
        <p:txBody>
          <a:bodyPr>
            <a:normAutofit/>
          </a:bodyPr>
          <a:lstStyle/>
          <a:p>
            <a:r>
              <a:rPr lang="en-US" sz="2400" dirty="0"/>
              <a:t>Develop respectful relationships with the juvenile and their family</a:t>
            </a:r>
          </a:p>
          <a:p>
            <a:r>
              <a:rPr lang="en-US" sz="2400" dirty="0"/>
              <a:t>Encourage hope and change</a:t>
            </a:r>
          </a:p>
          <a:p>
            <a:r>
              <a:rPr lang="en-US" sz="2400" dirty="0"/>
              <a:t>Engage the family in the assessment and treatment process</a:t>
            </a:r>
          </a:p>
          <a:p>
            <a:r>
              <a:rPr lang="en-US" sz="2400" dirty="0"/>
              <a:t>Promote an environment for cooperation and compliance</a:t>
            </a:r>
            <a:endParaRPr lang="en-US" sz="2800" dirty="0"/>
          </a:p>
        </p:txBody>
      </p:sp>
    </p:spTree>
    <p:extLst>
      <p:ext uri="{BB962C8B-B14F-4D97-AF65-F5344CB8AC3E}">
        <p14:creationId xmlns:p14="http://schemas.microsoft.com/office/powerpoint/2010/main" val="1788095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653" y="836793"/>
            <a:ext cx="3253764" cy="560686"/>
          </a:xfrm>
        </p:spPr>
        <p:txBody>
          <a:bodyPr/>
          <a:lstStyle/>
          <a:p>
            <a:r>
              <a:rPr lang="en-US" dirty="0"/>
              <a:t>Family Cohesion</a:t>
            </a:r>
          </a:p>
        </p:txBody>
      </p:sp>
      <p:sp>
        <p:nvSpPr>
          <p:cNvPr id="6" name="Oval 5"/>
          <p:cNvSpPr/>
          <p:nvPr/>
        </p:nvSpPr>
        <p:spPr bwMode="auto">
          <a:xfrm>
            <a:off x="3543300" y="1538449"/>
            <a:ext cx="1543050" cy="155448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6" charset="-128"/>
            </a:endParaRPr>
          </a:p>
        </p:txBody>
      </p:sp>
      <p:sp>
        <p:nvSpPr>
          <p:cNvPr id="7" name="Oval 6"/>
          <p:cNvSpPr/>
          <p:nvPr/>
        </p:nvSpPr>
        <p:spPr bwMode="auto">
          <a:xfrm>
            <a:off x="1619250" y="2910840"/>
            <a:ext cx="1543050" cy="155448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6" charset="-128"/>
            </a:endParaRPr>
          </a:p>
        </p:txBody>
      </p:sp>
      <p:sp>
        <p:nvSpPr>
          <p:cNvPr id="8" name="Oval 7"/>
          <p:cNvSpPr/>
          <p:nvPr/>
        </p:nvSpPr>
        <p:spPr bwMode="auto">
          <a:xfrm>
            <a:off x="3547110" y="4438650"/>
            <a:ext cx="1543050" cy="155448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6" charset="-128"/>
            </a:endParaRPr>
          </a:p>
        </p:txBody>
      </p:sp>
      <p:sp>
        <p:nvSpPr>
          <p:cNvPr id="9" name="Oval 8"/>
          <p:cNvSpPr/>
          <p:nvPr/>
        </p:nvSpPr>
        <p:spPr bwMode="auto">
          <a:xfrm>
            <a:off x="5657850" y="2910840"/>
            <a:ext cx="1543050" cy="155448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6" charset="-128"/>
            </a:endParaRPr>
          </a:p>
        </p:txBody>
      </p:sp>
      <p:cxnSp>
        <p:nvCxnSpPr>
          <p:cNvPr id="11" name="Straight Connector 10"/>
          <p:cNvCxnSpPr/>
          <p:nvPr/>
        </p:nvCxnSpPr>
        <p:spPr bwMode="auto">
          <a:xfrm>
            <a:off x="4280535" y="3268980"/>
            <a:ext cx="0" cy="10287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3360420" y="3688080"/>
            <a:ext cx="20116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TextBox 13"/>
          <p:cNvSpPr txBox="1"/>
          <p:nvPr/>
        </p:nvSpPr>
        <p:spPr>
          <a:xfrm>
            <a:off x="3547110" y="2097667"/>
            <a:ext cx="1556385" cy="400110"/>
          </a:xfrm>
          <a:prstGeom prst="rect">
            <a:avLst/>
          </a:prstGeom>
          <a:noFill/>
        </p:spPr>
        <p:txBody>
          <a:bodyPr wrap="square" rtlCol="0">
            <a:spAutoFit/>
          </a:bodyPr>
          <a:lstStyle/>
          <a:p>
            <a:r>
              <a:rPr lang="en-US" sz="2000" dirty="0" err="1"/>
              <a:t>Boundaried</a:t>
            </a:r>
            <a:endParaRPr lang="en-US" sz="2000" dirty="0"/>
          </a:p>
        </p:txBody>
      </p:sp>
      <p:sp>
        <p:nvSpPr>
          <p:cNvPr id="15" name="TextBox 14"/>
          <p:cNvSpPr txBox="1"/>
          <p:nvPr/>
        </p:nvSpPr>
        <p:spPr>
          <a:xfrm>
            <a:off x="5657850" y="3488025"/>
            <a:ext cx="1556385" cy="400110"/>
          </a:xfrm>
          <a:prstGeom prst="rect">
            <a:avLst/>
          </a:prstGeom>
          <a:noFill/>
        </p:spPr>
        <p:txBody>
          <a:bodyPr wrap="square" rtlCol="0">
            <a:spAutoFit/>
          </a:bodyPr>
          <a:lstStyle/>
          <a:p>
            <a:pPr algn="ctr"/>
            <a:r>
              <a:rPr lang="en-US" sz="2000" dirty="0"/>
              <a:t>Disengaged</a:t>
            </a:r>
          </a:p>
        </p:txBody>
      </p:sp>
      <p:sp>
        <p:nvSpPr>
          <p:cNvPr id="16" name="TextBox 15"/>
          <p:cNvSpPr txBox="1"/>
          <p:nvPr/>
        </p:nvSpPr>
        <p:spPr>
          <a:xfrm>
            <a:off x="3547110" y="5013534"/>
            <a:ext cx="1556385" cy="400110"/>
          </a:xfrm>
          <a:prstGeom prst="rect">
            <a:avLst/>
          </a:prstGeom>
          <a:noFill/>
        </p:spPr>
        <p:txBody>
          <a:bodyPr wrap="square" rtlCol="0">
            <a:spAutoFit/>
          </a:bodyPr>
          <a:lstStyle/>
          <a:p>
            <a:pPr algn="ctr"/>
            <a:r>
              <a:rPr lang="en-US" sz="2000" dirty="0"/>
              <a:t>Enmeshed</a:t>
            </a:r>
          </a:p>
        </p:txBody>
      </p:sp>
      <p:sp>
        <p:nvSpPr>
          <p:cNvPr id="17" name="TextBox 16"/>
          <p:cNvSpPr txBox="1"/>
          <p:nvPr/>
        </p:nvSpPr>
        <p:spPr>
          <a:xfrm>
            <a:off x="1632586" y="3488025"/>
            <a:ext cx="1556385" cy="400110"/>
          </a:xfrm>
          <a:prstGeom prst="rect">
            <a:avLst/>
          </a:prstGeom>
          <a:noFill/>
        </p:spPr>
        <p:txBody>
          <a:bodyPr wrap="square" rtlCol="0">
            <a:spAutoFit/>
          </a:bodyPr>
          <a:lstStyle/>
          <a:p>
            <a:pPr algn="ctr"/>
            <a:r>
              <a:rPr lang="en-US" sz="2000" dirty="0"/>
              <a:t>Engaged</a:t>
            </a:r>
          </a:p>
        </p:txBody>
      </p:sp>
      <p:sp>
        <p:nvSpPr>
          <p:cNvPr id="18" name="Title 1"/>
          <p:cNvSpPr txBox="1">
            <a:spLocks/>
          </p:cNvSpPr>
          <p:nvPr/>
        </p:nvSpPr>
        <p:spPr bwMode="auto">
          <a:xfrm rot="16200000">
            <a:off x="-859475" y="3407737"/>
            <a:ext cx="3253764" cy="5606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7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a:lstStyle>
          <a:p>
            <a:pPr algn="ctr" defTabSz="914400"/>
            <a:r>
              <a:rPr lang="en-US" kern="0" dirty="0"/>
              <a:t>Adaptability</a:t>
            </a:r>
          </a:p>
        </p:txBody>
      </p:sp>
    </p:spTree>
    <p:extLst>
      <p:ext uri="{BB962C8B-B14F-4D97-AF65-F5344CB8AC3E}">
        <p14:creationId xmlns:p14="http://schemas.microsoft.com/office/powerpoint/2010/main" val="2568870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846" y="346678"/>
            <a:ext cx="8328683" cy="1400530"/>
          </a:xfrm>
        </p:spPr>
        <p:txBody>
          <a:bodyPr/>
          <a:lstStyle/>
          <a:p>
            <a:r>
              <a:rPr lang="en-US" dirty="0"/>
              <a:t>Assessment of Family Dynamics</a:t>
            </a:r>
          </a:p>
        </p:txBody>
      </p:sp>
      <p:sp>
        <p:nvSpPr>
          <p:cNvPr id="3" name="Content Placeholder 2"/>
          <p:cNvSpPr>
            <a:spLocks noGrp="1"/>
          </p:cNvSpPr>
          <p:nvPr>
            <p:ph idx="1"/>
          </p:nvPr>
        </p:nvSpPr>
        <p:spPr>
          <a:xfrm>
            <a:off x="615876" y="1634490"/>
            <a:ext cx="6875795" cy="4362450"/>
          </a:xfrm>
        </p:spPr>
        <p:txBody>
          <a:bodyPr>
            <a:normAutofit/>
          </a:bodyPr>
          <a:lstStyle/>
          <a:p>
            <a:r>
              <a:rPr lang="en-US" sz="2400" dirty="0"/>
              <a:t>Over-involvement or enmeshment</a:t>
            </a:r>
          </a:p>
          <a:p>
            <a:r>
              <a:rPr lang="en-US" sz="2400" dirty="0"/>
              <a:t>Isolation</a:t>
            </a:r>
          </a:p>
          <a:p>
            <a:r>
              <a:rPr lang="en-US" sz="2400" dirty="0"/>
              <a:t>Extreme external and internal stress</a:t>
            </a:r>
          </a:p>
          <a:p>
            <a:r>
              <a:rPr lang="en-US" sz="2400" dirty="0"/>
              <a:t>Intergenerational sexual and/or physical abuse</a:t>
            </a:r>
          </a:p>
          <a:p>
            <a:r>
              <a:rPr lang="en-US" sz="2400" dirty="0"/>
              <a:t>Impaired communication styles</a:t>
            </a:r>
          </a:p>
          <a:p>
            <a:r>
              <a:rPr lang="en-US" sz="2400" dirty="0"/>
              <a:t>Conflicting parental relationship styles</a:t>
            </a:r>
          </a:p>
          <a:p>
            <a:r>
              <a:rPr lang="en-US" sz="2400" dirty="0"/>
              <a:t>Emotional deprivation</a:t>
            </a:r>
          </a:p>
          <a:p>
            <a:r>
              <a:rPr lang="en-US" sz="2400" dirty="0"/>
              <a:t>Abuse of power</a:t>
            </a:r>
            <a:endParaRPr lang="en-US" sz="2800" dirty="0"/>
          </a:p>
        </p:txBody>
      </p:sp>
    </p:spTree>
    <p:extLst>
      <p:ext uri="{BB962C8B-B14F-4D97-AF65-F5344CB8AC3E}">
        <p14:creationId xmlns:p14="http://schemas.microsoft.com/office/powerpoint/2010/main" val="41801034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41" y="346678"/>
            <a:ext cx="8976659" cy="1400530"/>
          </a:xfrm>
        </p:spPr>
        <p:txBody>
          <a:bodyPr/>
          <a:lstStyle/>
          <a:p>
            <a:r>
              <a:rPr lang="en-US" sz="2600" dirty="0"/>
              <a:t>Treatment Milestones Necessary for Reunification</a:t>
            </a:r>
          </a:p>
        </p:txBody>
      </p:sp>
      <p:sp>
        <p:nvSpPr>
          <p:cNvPr id="3" name="Content Placeholder 2"/>
          <p:cNvSpPr>
            <a:spLocks noGrp="1"/>
          </p:cNvSpPr>
          <p:nvPr>
            <p:ph idx="1"/>
          </p:nvPr>
        </p:nvSpPr>
        <p:spPr>
          <a:xfrm>
            <a:off x="615876" y="1485259"/>
            <a:ext cx="8318948" cy="4801966"/>
          </a:xfrm>
        </p:spPr>
        <p:txBody>
          <a:bodyPr>
            <a:normAutofit/>
          </a:bodyPr>
          <a:lstStyle/>
          <a:p>
            <a:pPr>
              <a:buFont typeface="Arial"/>
              <a:buChar char="•"/>
            </a:pPr>
            <a:r>
              <a:rPr lang="en-US" sz="2000" dirty="0"/>
              <a:t>All family members must have acknowledged the abuse and must understand the importance of holding the juvenile accountable.</a:t>
            </a:r>
          </a:p>
          <a:p>
            <a:pPr marL="0" indent="0">
              <a:buNone/>
            </a:pPr>
            <a:endParaRPr lang="en-US" sz="2000" dirty="0"/>
          </a:p>
          <a:p>
            <a:pPr>
              <a:buFont typeface="Arial"/>
              <a:buChar char="•"/>
            </a:pPr>
            <a:r>
              <a:rPr lang="en-US" sz="2000" dirty="0"/>
              <a:t>Adult family members must fully understand what is necessary to protect past and potentially future victims. A review and understanding of the context of the situation in which the juvenile who engaged in sexually abusive behavior and/or acted out in the past is helpful to identify all of the interventions and changes which need to be made to assure continued safety, to include level and type of supervision, access to potential victims, etc.</a:t>
            </a:r>
          </a:p>
          <a:p>
            <a:pPr marL="0" indent="0">
              <a:buNone/>
            </a:pPr>
            <a:endParaRPr lang="en-US" sz="2000" dirty="0"/>
          </a:p>
          <a:p>
            <a:pPr>
              <a:buFont typeface="Arial"/>
              <a:buChar char="•"/>
            </a:pPr>
            <a:r>
              <a:rPr lang="en-US" sz="2000" dirty="0"/>
              <a:t>The survivor must have a support system and must be able to talk openly about the abuse with the therapist and parent or caretaker.</a:t>
            </a:r>
          </a:p>
        </p:txBody>
      </p:sp>
    </p:spTree>
    <p:extLst>
      <p:ext uri="{BB962C8B-B14F-4D97-AF65-F5344CB8AC3E}">
        <p14:creationId xmlns:p14="http://schemas.microsoft.com/office/powerpoint/2010/main" val="284511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41" y="346678"/>
            <a:ext cx="8976659" cy="1400530"/>
          </a:xfrm>
        </p:spPr>
        <p:txBody>
          <a:bodyPr/>
          <a:lstStyle/>
          <a:p>
            <a:r>
              <a:rPr lang="en-US" sz="2600" dirty="0"/>
              <a:t>Reunification Milestone, Cont’d.</a:t>
            </a:r>
          </a:p>
        </p:txBody>
      </p:sp>
      <p:sp>
        <p:nvSpPr>
          <p:cNvPr id="3" name="Content Placeholder 2"/>
          <p:cNvSpPr>
            <a:spLocks noGrp="1"/>
          </p:cNvSpPr>
          <p:nvPr>
            <p:ph idx="1"/>
          </p:nvPr>
        </p:nvSpPr>
        <p:spPr>
          <a:xfrm>
            <a:off x="615876" y="1448973"/>
            <a:ext cx="8318948" cy="4783824"/>
          </a:xfrm>
        </p:spPr>
        <p:txBody>
          <a:bodyPr>
            <a:normAutofit/>
          </a:bodyPr>
          <a:lstStyle/>
          <a:p>
            <a:pPr>
              <a:buFont typeface="Arial"/>
              <a:buChar char="•"/>
            </a:pPr>
            <a:r>
              <a:rPr lang="en-US" sz="2000" dirty="0"/>
              <a:t>The juvenile must have identified their offending thoughts, feelings, and behaviors, and discussed high risk situations, grooming behavior, and safety plans with all family members or caretakers.</a:t>
            </a:r>
          </a:p>
          <a:p>
            <a:pPr>
              <a:buFont typeface="Arial"/>
              <a:buChar char="•"/>
            </a:pPr>
            <a:r>
              <a:rPr lang="en-US" sz="2000" dirty="0"/>
              <a:t>The juvenile must understand the damage resulting from their offenses/behaviors.</a:t>
            </a:r>
          </a:p>
          <a:p>
            <a:pPr>
              <a:buFont typeface="Arial"/>
              <a:buChar char="•"/>
            </a:pPr>
            <a:r>
              <a:rPr lang="en-US" sz="2000" dirty="0"/>
              <a:t>The parents or caretakers must not minimize or trivialize the offensive behavior and must be committed to the supervision necessary for the juvenile’s re-entry to the home.</a:t>
            </a:r>
          </a:p>
          <a:p>
            <a:pPr>
              <a:buFont typeface="Arial"/>
              <a:buChar char="•"/>
            </a:pPr>
            <a:r>
              <a:rPr lang="en-US" sz="2000" dirty="0"/>
              <a:t>Parents and caretakers must understand how their own history, sexual beliefs, and experiences impact their child’s safety and recovery.</a:t>
            </a:r>
          </a:p>
          <a:p>
            <a:pPr>
              <a:buFont typeface="Arial"/>
              <a:buChar char="•"/>
            </a:pPr>
            <a:r>
              <a:rPr lang="en-US" sz="2000" dirty="0"/>
              <a:t>The family and/or caretakers must have established physical and personal boundaries for family members. </a:t>
            </a:r>
          </a:p>
        </p:txBody>
      </p:sp>
    </p:spTree>
    <p:extLst>
      <p:ext uri="{BB962C8B-B14F-4D97-AF65-F5344CB8AC3E}">
        <p14:creationId xmlns:p14="http://schemas.microsoft.com/office/powerpoint/2010/main" val="8940815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41" y="346678"/>
            <a:ext cx="8976659" cy="1400530"/>
          </a:xfrm>
        </p:spPr>
        <p:txBody>
          <a:bodyPr/>
          <a:lstStyle/>
          <a:p>
            <a:r>
              <a:rPr lang="en-US" sz="2600" dirty="0"/>
              <a:t>Reunification Milestone, Cont’d.</a:t>
            </a:r>
          </a:p>
        </p:txBody>
      </p:sp>
      <p:sp>
        <p:nvSpPr>
          <p:cNvPr id="3" name="Content Placeholder 2"/>
          <p:cNvSpPr>
            <a:spLocks noGrp="1"/>
          </p:cNvSpPr>
          <p:nvPr>
            <p:ph idx="1"/>
          </p:nvPr>
        </p:nvSpPr>
        <p:spPr>
          <a:xfrm>
            <a:off x="615876" y="1430831"/>
            <a:ext cx="8318948" cy="4566109"/>
          </a:xfrm>
        </p:spPr>
        <p:txBody>
          <a:bodyPr>
            <a:normAutofit fontScale="92500"/>
          </a:bodyPr>
          <a:lstStyle/>
          <a:p>
            <a:pPr>
              <a:buFont typeface="Arial"/>
              <a:buChar char="•"/>
            </a:pPr>
            <a:r>
              <a:rPr lang="en-US" sz="2000" dirty="0"/>
              <a:t>Concurrent diagnostic problems (such as substance abuse or psychiatric disorders) must have been treated.</a:t>
            </a:r>
          </a:p>
          <a:p>
            <a:pPr marL="0" indent="0">
              <a:buNone/>
            </a:pPr>
            <a:endParaRPr lang="en-US" sz="2000" dirty="0"/>
          </a:p>
          <a:p>
            <a:pPr>
              <a:buFont typeface="Arial"/>
              <a:buChar char="•"/>
            </a:pPr>
            <a:r>
              <a:rPr lang="en-US" sz="2000" dirty="0"/>
              <a:t>The family must utilize therapy or other community resources freely and must be expanding their network of extra-familial support.</a:t>
            </a:r>
          </a:p>
          <a:p>
            <a:pPr marL="0" indent="0">
              <a:buNone/>
            </a:pPr>
            <a:endParaRPr lang="en-US" sz="2000" dirty="0"/>
          </a:p>
          <a:p>
            <a:pPr>
              <a:buFont typeface="Arial"/>
              <a:buChar char="•"/>
            </a:pPr>
            <a:r>
              <a:rPr lang="en-US" sz="2000" dirty="0"/>
              <a:t>The family and/or caretakers must have openly developed a safety plan which includes direct instruction for children to report future offending and names of extra-familial adults to who the reports can be made. The family should be able to identify possible early indicators of abuse and should be willing to return to treatment if </a:t>
            </a:r>
            <a:r>
              <a:rPr lang="en-US" sz="2000"/>
              <a:t>needed.</a:t>
            </a:r>
          </a:p>
          <a:p>
            <a:pPr>
              <a:buFont typeface="Arial"/>
              <a:buChar char="•"/>
            </a:pPr>
            <a:endParaRPr lang="en-US" sz="2000" dirty="0"/>
          </a:p>
          <a:p>
            <a:pPr>
              <a:buFont typeface="Arial"/>
              <a:buChar char="•"/>
            </a:pPr>
            <a:r>
              <a:rPr lang="en-US" sz="2000" dirty="0"/>
              <a:t>All family members must understand that the potential for re-offending exists.</a:t>
            </a:r>
          </a:p>
        </p:txBody>
      </p:sp>
    </p:spTree>
    <p:extLst>
      <p:ext uri="{BB962C8B-B14F-4D97-AF65-F5344CB8AC3E}">
        <p14:creationId xmlns:p14="http://schemas.microsoft.com/office/powerpoint/2010/main" val="30916139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41" y="346678"/>
            <a:ext cx="8976659" cy="1400530"/>
          </a:xfrm>
        </p:spPr>
        <p:txBody>
          <a:bodyPr/>
          <a:lstStyle/>
          <a:p>
            <a:r>
              <a:rPr lang="en-US" sz="2600" dirty="0"/>
              <a:t>Typical Safety Plan Rules</a:t>
            </a:r>
          </a:p>
        </p:txBody>
      </p:sp>
      <p:sp>
        <p:nvSpPr>
          <p:cNvPr id="3" name="Content Placeholder 2"/>
          <p:cNvSpPr>
            <a:spLocks noGrp="1"/>
          </p:cNvSpPr>
          <p:nvPr>
            <p:ph idx="1"/>
          </p:nvPr>
        </p:nvSpPr>
        <p:spPr>
          <a:xfrm>
            <a:off x="352805" y="1358260"/>
            <a:ext cx="8582019" cy="4892679"/>
          </a:xfrm>
        </p:spPr>
        <p:txBody>
          <a:bodyPr>
            <a:normAutofit/>
          </a:bodyPr>
          <a:lstStyle/>
          <a:p>
            <a:pPr>
              <a:buFont typeface="Arial"/>
              <a:buChar char="•"/>
            </a:pPr>
            <a:r>
              <a:rPr lang="en-US" sz="2000"/>
              <a:t>The juvenile will never be alone without adult </a:t>
            </a:r>
            <a:r>
              <a:rPr lang="en-US" sz="2000" dirty="0"/>
              <a:t>supervision.</a:t>
            </a:r>
          </a:p>
          <a:p>
            <a:pPr marL="0" indent="0">
              <a:buNone/>
            </a:pPr>
            <a:endParaRPr lang="en-US" sz="2000" dirty="0"/>
          </a:p>
          <a:p>
            <a:pPr>
              <a:buFont typeface="Arial"/>
              <a:buChar char="•"/>
            </a:pPr>
            <a:r>
              <a:rPr lang="en-US" sz="2000"/>
              <a:t>The juvenile will refrain from any physical affection </a:t>
            </a:r>
            <a:r>
              <a:rPr lang="en-US" sz="2000" dirty="0"/>
              <a:t>towards the victim and other children.</a:t>
            </a:r>
          </a:p>
          <a:p>
            <a:pPr marL="0" indent="0">
              <a:buNone/>
            </a:pPr>
            <a:endParaRPr lang="en-US" sz="2000" dirty="0"/>
          </a:p>
          <a:p>
            <a:pPr>
              <a:buFont typeface="Arial"/>
              <a:buChar char="•"/>
            </a:pPr>
            <a:r>
              <a:rPr lang="en-US" sz="2000"/>
              <a:t>The juvenile will have no secrets with the victim.</a:t>
            </a:r>
            <a:endParaRPr lang="en-US" sz="2000" dirty="0"/>
          </a:p>
          <a:p>
            <a:pPr marL="0" indent="0">
              <a:buNone/>
            </a:pPr>
            <a:endParaRPr lang="en-US" sz="2000" dirty="0"/>
          </a:p>
          <a:p>
            <a:pPr>
              <a:buFont typeface="Arial"/>
              <a:buChar char="•"/>
            </a:pPr>
            <a:r>
              <a:rPr lang="en-US" sz="2000"/>
              <a:t>The juvenile will not be involved in any physical </a:t>
            </a:r>
            <a:r>
              <a:rPr lang="en-US" sz="2000" dirty="0"/>
              <a:t>hygiene or caretaking of another child.</a:t>
            </a:r>
          </a:p>
          <a:p>
            <a:pPr marL="0" indent="0">
              <a:buNone/>
            </a:pPr>
            <a:endParaRPr lang="en-US" sz="2000" dirty="0"/>
          </a:p>
          <a:p>
            <a:pPr>
              <a:buFont typeface="Arial"/>
              <a:buChar char="•"/>
            </a:pPr>
            <a:r>
              <a:rPr lang="en-US" sz="2000"/>
              <a:t>Discussions of the sexual abuse will occur only in </a:t>
            </a:r>
            <a:r>
              <a:rPr lang="en-US" sz="2000" dirty="0"/>
              <a:t>the therapists’ offices.</a:t>
            </a:r>
          </a:p>
          <a:p>
            <a:pPr marL="0" indent="0">
              <a:buNone/>
            </a:pPr>
            <a:endParaRPr lang="en-US" sz="2000" dirty="0"/>
          </a:p>
          <a:p>
            <a:pPr>
              <a:buFont typeface="Arial"/>
              <a:buChar char="•"/>
            </a:pPr>
            <a:r>
              <a:rPr lang="en-US" sz="2000"/>
              <a:t>Any other rules necessary to help the victim feel safe </a:t>
            </a:r>
            <a:r>
              <a:rPr lang="en-US" sz="2000" dirty="0"/>
              <a:t>and comfortable.</a:t>
            </a:r>
          </a:p>
        </p:txBody>
      </p:sp>
    </p:spTree>
    <p:extLst>
      <p:ext uri="{BB962C8B-B14F-4D97-AF65-F5344CB8AC3E}">
        <p14:creationId xmlns:p14="http://schemas.microsoft.com/office/powerpoint/2010/main" val="1705186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Training Agenda</a:t>
            </a:r>
          </a:p>
        </p:txBody>
      </p:sp>
      <p:sp>
        <p:nvSpPr>
          <p:cNvPr id="3" name="Content Placeholder 2"/>
          <p:cNvSpPr>
            <a:spLocks noGrp="1"/>
          </p:cNvSpPr>
          <p:nvPr>
            <p:ph idx="1"/>
          </p:nvPr>
        </p:nvSpPr>
        <p:spPr>
          <a:xfrm>
            <a:off x="281383" y="1498192"/>
            <a:ext cx="6752624" cy="4963399"/>
          </a:xfrm>
        </p:spPr>
        <p:txBody>
          <a:bodyPr>
            <a:normAutofit/>
          </a:bodyPr>
          <a:lstStyle/>
          <a:p>
            <a:pPr marL="0" indent="0" algn="ctr">
              <a:buNone/>
            </a:pPr>
            <a:r>
              <a:rPr lang="en-US" sz="2800" dirty="0"/>
              <a:t> </a:t>
            </a:r>
            <a:r>
              <a:rPr lang="en-US" sz="3200" b="1" u="sng" dirty="0"/>
              <a:t>Day One </a:t>
            </a:r>
            <a:endParaRPr lang="en-US" sz="3200" dirty="0"/>
          </a:p>
          <a:p>
            <a:pPr marL="571500" indent="-571500">
              <a:buAutoNum type="romanUcPeriod"/>
            </a:pPr>
            <a:r>
              <a:rPr lang="en-US" sz="3200" dirty="0"/>
              <a:t>Welcome and Introductions </a:t>
            </a:r>
          </a:p>
          <a:p>
            <a:pPr marL="0" indent="0">
              <a:buNone/>
            </a:pPr>
            <a:r>
              <a:rPr lang="en-US" sz="3200" dirty="0"/>
              <a:t>II. Understanding Sexual Behaviors </a:t>
            </a:r>
          </a:p>
          <a:p>
            <a:pPr marL="0" indent="0">
              <a:buNone/>
            </a:pPr>
            <a:r>
              <a:rPr lang="en-US" sz="3200" dirty="0"/>
              <a:t>III. Characteristics of Juveniles Who Sexually Offend </a:t>
            </a:r>
          </a:p>
          <a:p>
            <a:pPr marL="0" indent="0">
              <a:buNone/>
            </a:pPr>
            <a:r>
              <a:rPr lang="en-US" sz="3200" dirty="0"/>
              <a:t>IV. Victim-Centered Approach </a:t>
            </a:r>
          </a:p>
          <a:p>
            <a:pPr marL="0" indent="0">
              <a:buNone/>
            </a:pPr>
            <a:r>
              <a:rPr lang="en-US" sz="3200" dirty="0"/>
              <a:t>V. Assessment </a:t>
            </a:r>
            <a:r>
              <a:rPr lang="en-US" sz="2800" dirty="0"/>
              <a:t>	</a:t>
            </a:r>
          </a:p>
        </p:txBody>
      </p:sp>
    </p:spTree>
    <p:extLst>
      <p:ext uri="{BB962C8B-B14F-4D97-AF65-F5344CB8AC3E}">
        <p14:creationId xmlns:p14="http://schemas.microsoft.com/office/powerpoint/2010/main" val="2653344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Training Agenda</a:t>
            </a:r>
          </a:p>
        </p:txBody>
      </p:sp>
      <p:sp>
        <p:nvSpPr>
          <p:cNvPr id="3" name="Content Placeholder 2"/>
          <p:cNvSpPr>
            <a:spLocks noGrp="1"/>
          </p:cNvSpPr>
          <p:nvPr>
            <p:ph idx="1"/>
          </p:nvPr>
        </p:nvSpPr>
        <p:spPr>
          <a:xfrm>
            <a:off x="484583" y="1512706"/>
            <a:ext cx="6752624" cy="4963399"/>
          </a:xfrm>
        </p:spPr>
        <p:txBody>
          <a:bodyPr>
            <a:normAutofit lnSpcReduction="10000"/>
          </a:bodyPr>
          <a:lstStyle/>
          <a:p>
            <a:pPr marL="0" indent="0" algn="ctr">
              <a:buNone/>
            </a:pPr>
            <a:r>
              <a:rPr lang="en-US" sz="3200" b="1" u="sng" dirty="0"/>
              <a:t>Day Two </a:t>
            </a:r>
            <a:endParaRPr lang="en-US" sz="3200" dirty="0"/>
          </a:p>
          <a:p>
            <a:pPr marL="0" indent="0">
              <a:buNone/>
            </a:pPr>
            <a:r>
              <a:rPr lang="en-US" sz="3200" dirty="0"/>
              <a:t>VI. Treatment and Supervision Interventions</a:t>
            </a:r>
          </a:p>
          <a:p>
            <a:pPr marL="0" indent="0">
              <a:buNone/>
            </a:pPr>
            <a:r>
              <a:rPr lang="en-US" sz="3200" dirty="0"/>
              <a:t> </a:t>
            </a:r>
          </a:p>
          <a:p>
            <a:pPr marL="0" indent="0">
              <a:buNone/>
            </a:pPr>
            <a:r>
              <a:rPr lang="en-US" sz="3200" dirty="0"/>
              <a:t>VII. Case Planning With the Family</a:t>
            </a:r>
          </a:p>
          <a:p>
            <a:pPr marL="0" indent="0">
              <a:buNone/>
            </a:pPr>
            <a:r>
              <a:rPr lang="en-US" sz="3200" dirty="0"/>
              <a:t> </a:t>
            </a:r>
          </a:p>
          <a:p>
            <a:pPr marL="0" indent="0">
              <a:buNone/>
            </a:pPr>
            <a:r>
              <a:rPr lang="en-US" sz="3200" dirty="0"/>
              <a:t>VIII. Reunification and Case Closure </a:t>
            </a:r>
          </a:p>
          <a:p>
            <a:pPr marL="0" indent="0">
              <a:buNone/>
            </a:pPr>
            <a:endParaRPr lang="en-US" sz="3200" dirty="0"/>
          </a:p>
          <a:p>
            <a:pPr marL="0" indent="0">
              <a:buNone/>
            </a:pPr>
            <a:r>
              <a:rPr lang="en-US" sz="3200" dirty="0"/>
              <a:t>IX. Closing and Evaluation </a:t>
            </a:r>
          </a:p>
        </p:txBody>
      </p:sp>
    </p:spTree>
    <p:extLst>
      <p:ext uri="{BB962C8B-B14F-4D97-AF65-F5344CB8AC3E}">
        <p14:creationId xmlns:p14="http://schemas.microsoft.com/office/powerpoint/2010/main" val="1754505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ctr"/>
            <a:r>
              <a:rPr lang="en-US" dirty="0"/>
              <a:t>Learning Objectives </a:t>
            </a:r>
          </a:p>
        </p:txBody>
      </p:sp>
      <p:sp>
        <p:nvSpPr>
          <p:cNvPr id="3" name="Content Placeholder 2"/>
          <p:cNvSpPr>
            <a:spLocks noGrp="1"/>
          </p:cNvSpPr>
          <p:nvPr>
            <p:ph idx="1"/>
          </p:nvPr>
        </p:nvSpPr>
        <p:spPr>
          <a:xfrm>
            <a:off x="484583" y="1461362"/>
            <a:ext cx="7914450" cy="4681198"/>
          </a:xfrm>
        </p:spPr>
        <p:txBody>
          <a:bodyPr>
            <a:normAutofit fontScale="70000" lnSpcReduction="20000"/>
          </a:bodyPr>
          <a:lstStyle/>
          <a:p>
            <a:pPr marL="0" indent="0">
              <a:buNone/>
            </a:pPr>
            <a:endParaRPr lang="en-US" sz="2400" dirty="0"/>
          </a:p>
          <a:p>
            <a:r>
              <a:rPr lang="en-US" sz="2400" dirty="0"/>
              <a:t>The child welfare professional understands the importance of their responsibility to protect the victim(s) from further abuse, to prevent juveniles who sexually offend from re-offending, and knows how to assure that the juvenile is held accountable for their behaviors. </a:t>
            </a:r>
          </a:p>
          <a:p>
            <a:pPr marL="0" indent="0">
              <a:buNone/>
            </a:pPr>
            <a:endParaRPr lang="en-US" sz="2400" dirty="0"/>
          </a:p>
          <a:p>
            <a:r>
              <a:rPr lang="en-US" sz="2400" dirty="0"/>
              <a:t>The child welfare professional can identify and coordinate multiple services to multiple parties including the victim, the juvenile who sexually offends, the juvenile’s parents/caregivers and siblings. </a:t>
            </a:r>
          </a:p>
          <a:p>
            <a:endParaRPr lang="en-US" sz="2400" dirty="0"/>
          </a:p>
          <a:p>
            <a:r>
              <a:rPr lang="en-US" sz="2400" dirty="0"/>
              <a:t>The child welfare professional knows the components of a comprehensive and individualized psychosexual assessment, how to obtain the assessment, and can use the assessment to plan services for the juvenile and their family. </a:t>
            </a:r>
          </a:p>
          <a:p>
            <a:endParaRPr lang="en-US" sz="2400" dirty="0"/>
          </a:p>
          <a:p>
            <a:r>
              <a:rPr lang="en-US" sz="2400" dirty="0"/>
              <a:t>The child welfare professional is familiar with various treatment modalities and understands the complex issues involved in reunification, service termination, and case closure. </a:t>
            </a:r>
          </a:p>
        </p:txBody>
      </p:sp>
    </p:spTree>
    <p:extLst>
      <p:ext uri="{BB962C8B-B14F-4D97-AF65-F5344CB8AC3E}">
        <p14:creationId xmlns:p14="http://schemas.microsoft.com/office/powerpoint/2010/main" val="3900461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675451"/>
            <a:ext cx="8229600" cy="591671"/>
          </a:xfrm>
          <a:noFill/>
        </p:spPr>
        <p:txBody>
          <a:bodyPr/>
          <a:lstStyle/>
          <a:p>
            <a:pPr algn="ctr"/>
            <a:r>
              <a:rPr lang="en-US" dirty="0"/>
              <a:t>Competencies </a:t>
            </a:r>
          </a:p>
        </p:txBody>
      </p:sp>
      <p:sp>
        <p:nvSpPr>
          <p:cNvPr id="3" name="Content Placeholder 2"/>
          <p:cNvSpPr>
            <a:spLocks noGrp="1"/>
          </p:cNvSpPr>
          <p:nvPr>
            <p:ph idx="1"/>
          </p:nvPr>
        </p:nvSpPr>
        <p:spPr>
          <a:xfrm>
            <a:off x="484583" y="1325291"/>
            <a:ext cx="7914450" cy="4681198"/>
          </a:xfrm>
        </p:spPr>
        <p:txBody>
          <a:bodyPr>
            <a:noAutofit/>
          </a:bodyPr>
          <a:lstStyle/>
          <a:p>
            <a:r>
              <a:rPr lang="en-US" sz="1700" b="1" dirty="0"/>
              <a:t>110-1: Engagement: </a:t>
            </a:r>
            <a:r>
              <a:rPr lang="en-US" sz="1700" dirty="0">
                <a:solidFill>
                  <a:srgbClr val="000000"/>
                </a:solidFill>
                <a:effectLst/>
                <a:ea typeface="Times New Roman" panose="02020603050405020304" pitchFamily="18" charset="0"/>
              </a:rPr>
              <a:t>The child welfare professional initiates, interacts, and maintains relationships with children, youth, families, colleagues, and other team members to ensure participation in shaping decisions about needs, goals, supports, and services.</a:t>
            </a:r>
          </a:p>
          <a:p>
            <a:r>
              <a:rPr lang="en-US" sz="1700" b="1" dirty="0">
                <a:solidFill>
                  <a:srgbClr val="000000"/>
                </a:solidFill>
              </a:rPr>
              <a:t>110-2: Assessment: </a:t>
            </a:r>
            <a:r>
              <a:rPr lang="en-US" sz="1700" dirty="0">
                <a:solidFill>
                  <a:srgbClr val="000000"/>
                </a:solidFill>
                <a:effectLst/>
                <a:ea typeface="Times New Roman" panose="02020603050405020304" pitchFamily="18" charset="0"/>
              </a:rPr>
              <a:t>The child welfare professional gathers relevant information and engages in critical thinking, utilizing a strength-based perspective and the competency model leading to an ongoing, accurate, and comprehensive assessment process</a:t>
            </a:r>
            <a:r>
              <a:rPr lang="en-US" sz="1700" dirty="0">
                <a:solidFill>
                  <a:srgbClr val="000000"/>
                </a:solidFill>
                <a:ea typeface="Times New Roman" panose="02020603050405020304" pitchFamily="18" charset="0"/>
              </a:rPr>
              <a:t>.</a:t>
            </a:r>
          </a:p>
          <a:p>
            <a:r>
              <a:rPr lang="en-US" sz="1700" b="1" dirty="0">
                <a:solidFill>
                  <a:srgbClr val="000000"/>
                </a:solidFill>
              </a:rPr>
              <a:t>110-3: Teaming: </a:t>
            </a:r>
            <a:r>
              <a:rPr lang="en-US" sz="1700" dirty="0">
                <a:solidFill>
                  <a:srgbClr val="000000"/>
                </a:solidFill>
                <a:effectLst/>
                <a:ea typeface="Times New Roman" panose="02020603050405020304" pitchFamily="18" charset="0"/>
              </a:rPr>
              <a:t>The child welfare professional assembles teams within and across organizations that are inclusive of family members utilizing and contributing to a collaborative approach throughout all phases of the child welfare process.</a:t>
            </a:r>
          </a:p>
          <a:p>
            <a:r>
              <a:rPr lang="en-US" sz="1700" b="1" dirty="0">
                <a:solidFill>
                  <a:srgbClr val="000000"/>
                </a:solidFill>
              </a:rPr>
              <a:t>110-4: Planning: </a:t>
            </a:r>
            <a:r>
              <a:rPr lang="en-US" sz="1700" dirty="0">
                <a:solidFill>
                  <a:srgbClr val="000000"/>
                </a:solidFill>
                <a:effectLst/>
                <a:ea typeface="Times New Roman" panose="02020603050405020304" pitchFamily="18" charset="0"/>
              </a:rPr>
              <a:t>The child welfare professional facilitates the planning, development, and coordination of relevant information to a well-reasoned sequence of strategies and goals to achieve sustainable and beneficial results.</a:t>
            </a:r>
          </a:p>
          <a:p>
            <a:r>
              <a:rPr lang="en-US" sz="1700" b="1" dirty="0">
                <a:solidFill>
                  <a:srgbClr val="000000"/>
                </a:solidFill>
                <a:effectLst/>
                <a:ea typeface="Times New Roman" panose="02020603050405020304" pitchFamily="18" charset="0"/>
              </a:rPr>
              <a:t>110-10: Advocacy:</a:t>
            </a:r>
            <a:r>
              <a:rPr lang="en-US" sz="1700" dirty="0">
                <a:solidFill>
                  <a:srgbClr val="000000"/>
                </a:solidFill>
                <a:effectLst/>
                <a:ea typeface="Times New Roman" panose="02020603050405020304" pitchFamily="18" charset="0"/>
              </a:rPr>
              <a:t> The child welfare professional recognizes and promotes the well-being of individuals, families, and communities and pursues social change on behalf of vulnerable populations.</a:t>
            </a:r>
            <a:endParaRPr lang="en-US" sz="1700" b="1" dirty="0">
              <a:solidFill>
                <a:srgbClr val="000000"/>
              </a:solidFill>
              <a:effectLst/>
              <a:ea typeface="Times New Roman" panose="02020603050405020304" pitchFamily="18" charset="0"/>
            </a:endParaRPr>
          </a:p>
        </p:txBody>
      </p:sp>
    </p:spTree>
    <p:extLst>
      <p:ext uri="{BB962C8B-B14F-4D97-AF65-F5344CB8AC3E}">
        <p14:creationId xmlns:p14="http://schemas.microsoft.com/office/powerpoint/2010/main" val="69622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140" y="571797"/>
            <a:ext cx="8366759" cy="6286203"/>
          </a:xfrm>
        </p:spPr>
        <p:txBody>
          <a:bodyPr/>
          <a:lstStyle/>
          <a:p>
            <a:br>
              <a:rPr lang="en-US" sz="1800" dirty="0">
                <a:solidFill>
                  <a:schemeClr val="tx1"/>
                </a:solidFill>
              </a:rPr>
            </a:br>
            <a:br>
              <a:rPr lang="en-US" sz="1800" b="1" dirty="0">
                <a:solidFill>
                  <a:schemeClr val="tx1"/>
                </a:solidFill>
              </a:rPr>
            </a:br>
            <a:r>
              <a:rPr lang="en-US" sz="1800" u="sng" dirty="0">
                <a:solidFill>
                  <a:schemeClr val="tx1"/>
                </a:solidFill>
              </a:rPr>
              <a:t>Directions</a:t>
            </a:r>
            <a:r>
              <a:rPr lang="en-US" sz="1800" dirty="0">
                <a:solidFill>
                  <a:schemeClr val="tx1"/>
                </a:solidFill>
              </a:rPr>
              <a:t>: Respond to the following statements by saying “</a:t>
            </a:r>
            <a:r>
              <a:rPr lang="en-US" sz="1800" b="1" dirty="0">
                <a:solidFill>
                  <a:schemeClr val="tx1"/>
                </a:solidFill>
              </a:rPr>
              <a:t>True” </a:t>
            </a:r>
            <a:r>
              <a:rPr lang="en-US" sz="1800" dirty="0">
                <a:solidFill>
                  <a:schemeClr val="tx1"/>
                </a:solidFill>
              </a:rPr>
              <a:t>or “</a:t>
            </a:r>
            <a:r>
              <a:rPr lang="en-US" sz="1800" b="1" dirty="0">
                <a:solidFill>
                  <a:schemeClr val="tx1"/>
                </a:solidFill>
              </a:rPr>
              <a:t>False</a:t>
            </a:r>
            <a:r>
              <a:rPr lang="en-US" sz="1800" dirty="0">
                <a:solidFill>
                  <a:schemeClr val="tx1"/>
                </a:solidFill>
              </a:rPr>
              <a:t>” </a:t>
            </a:r>
            <a:br>
              <a:rPr lang="en-US" sz="1800" dirty="0">
                <a:solidFill>
                  <a:schemeClr val="tx1"/>
                </a:solidFill>
              </a:rPr>
            </a:br>
            <a:br>
              <a:rPr lang="en-US" sz="1800" dirty="0">
                <a:solidFill>
                  <a:schemeClr val="tx1"/>
                </a:solidFill>
              </a:rPr>
            </a:br>
            <a:r>
              <a:rPr lang="en-US" sz="1800" b="0" dirty="0">
                <a:solidFill>
                  <a:schemeClr val="tx1"/>
                </a:solidFill>
              </a:rPr>
              <a:t>1.  Children age 0 – 3 will watch or poke at others’ bodies. </a:t>
            </a:r>
            <a:br>
              <a:rPr lang="en-US" sz="1800" b="0" dirty="0">
                <a:solidFill>
                  <a:schemeClr val="tx1"/>
                </a:solidFill>
              </a:rPr>
            </a:br>
            <a:br>
              <a:rPr lang="en-US" sz="1800" b="0" dirty="0">
                <a:solidFill>
                  <a:schemeClr val="tx1"/>
                </a:solidFill>
              </a:rPr>
            </a:br>
            <a:r>
              <a:rPr lang="en-US" sz="1800" b="0" dirty="0">
                <a:solidFill>
                  <a:schemeClr val="tx1"/>
                </a:solidFill>
              </a:rPr>
              <a:t>2.  Children age 9 – 12 do NOT value privacy. </a:t>
            </a:r>
            <a:br>
              <a:rPr lang="en-US" sz="1800" b="0" dirty="0">
                <a:solidFill>
                  <a:schemeClr val="tx1"/>
                </a:solidFill>
              </a:rPr>
            </a:br>
            <a:br>
              <a:rPr lang="en-US" sz="1800" b="0" dirty="0">
                <a:solidFill>
                  <a:schemeClr val="tx1"/>
                </a:solidFill>
              </a:rPr>
            </a:br>
            <a:r>
              <a:rPr lang="en-US" sz="1800" b="0" dirty="0">
                <a:solidFill>
                  <a:schemeClr val="tx1"/>
                </a:solidFill>
              </a:rPr>
              <a:t>3.  Children age 4 – 5 play games like “Doctor.” </a:t>
            </a:r>
            <a:br>
              <a:rPr lang="en-US" sz="1800" b="0" dirty="0">
                <a:solidFill>
                  <a:schemeClr val="tx1"/>
                </a:solidFill>
              </a:rPr>
            </a:br>
            <a:br>
              <a:rPr lang="en-US" sz="1800" b="0" dirty="0">
                <a:solidFill>
                  <a:schemeClr val="tx1"/>
                </a:solidFill>
              </a:rPr>
            </a:br>
            <a:r>
              <a:rPr lang="en-US" sz="1800" b="0" dirty="0">
                <a:solidFill>
                  <a:schemeClr val="tx1"/>
                </a:solidFill>
              </a:rPr>
              <a:t>4.  Children age 6 – 8 prefer to socialize with the opposite gender than with their own gender. </a:t>
            </a:r>
            <a:br>
              <a:rPr lang="en-US" sz="1800" b="0" dirty="0">
                <a:solidFill>
                  <a:schemeClr val="tx1"/>
                </a:solidFill>
              </a:rPr>
            </a:br>
            <a:br>
              <a:rPr lang="en-US" sz="1800" b="0" dirty="0">
                <a:solidFill>
                  <a:schemeClr val="tx1"/>
                </a:solidFill>
              </a:rPr>
            </a:br>
            <a:r>
              <a:rPr lang="en-US" sz="1800" b="0" dirty="0">
                <a:solidFill>
                  <a:schemeClr val="tx1"/>
                </a:solidFill>
              </a:rPr>
              <a:t>5.  Most adolescents age 18 and over understand their sexual orientation, although they may still experiment. </a:t>
            </a:r>
            <a:br>
              <a:rPr lang="en-US" sz="1800" b="0" dirty="0">
                <a:solidFill>
                  <a:schemeClr val="tx1"/>
                </a:solidFill>
              </a:rPr>
            </a:br>
            <a:br>
              <a:rPr lang="en-US" sz="1800" b="0" dirty="0">
                <a:solidFill>
                  <a:schemeClr val="tx1"/>
                </a:solidFill>
              </a:rPr>
            </a:br>
            <a:r>
              <a:rPr lang="en-US" sz="1800" b="0" dirty="0">
                <a:solidFill>
                  <a:schemeClr val="tx1"/>
                </a:solidFill>
              </a:rPr>
              <a:t>6.  Children age 4 – 5 experience vaginal lubrication or erection. </a:t>
            </a:r>
            <a:br>
              <a:rPr lang="en-US" sz="2200" dirty="0"/>
            </a:br>
            <a:endParaRPr lang="en-US" sz="2200" dirty="0"/>
          </a:p>
        </p:txBody>
      </p:sp>
      <p:sp>
        <p:nvSpPr>
          <p:cNvPr id="4" name="Title 1"/>
          <p:cNvSpPr txBox="1">
            <a:spLocks/>
          </p:cNvSpPr>
          <p:nvPr/>
        </p:nvSpPr>
        <p:spPr bwMode="auto">
          <a:xfrm>
            <a:off x="290285" y="541127"/>
            <a:ext cx="6619244" cy="129841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8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a:lstStyle>
          <a:p>
            <a:pPr defTabSz="914400"/>
            <a:r>
              <a:rPr lang="en-US" sz="2400" kern="0" dirty="0"/>
              <a:t>True or False Quiz</a:t>
            </a:r>
          </a:p>
        </p:txBody>
      </p:sp>
    </p:spTree>
    <p:extLst>
      <p:ext uri="{BB962C8B-B14F-4D97-AF65-F5344CB8AC3E}">
        <p14:creationId xmlns:p14="http://schemas.microsoft.com/office/powerpoint/2010/main" val="3514903904"/>
      </p:ext>
    </p:extLst>
  </p:cSld>
  <p:clrMapOvr>
    <a:masterClrMapping/>
  </p:clrMapOvr>
</p:sld>
</file>

<file path=ppt/theme/theme1.xml><?xml version="1.0" encoding="utf-8"?>
<a:theme xmlns:a="http://schemas.openxmlformats.org/drawingml/2006/main" name="PwrPntTrnrDvlpdTmplt08171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Osaka"/>
        <a:cs typeface=""/>
      </a:majorFont>
      <a:minorFont>
        <a:latin typeface="Georgi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11d65098-8ef3-4d2d-9eb9-bcd24ea44e49">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1F5F3140ACFC4B999548D0C4FE20A1" ma:contentTypeVersion="13" ma:contentTypeDescription="Create a new document." ma:contentTypeScope="" ma:versionID="fcb41b5febfd8d614cd4cd523806eefb">
  <xsd:schema xmlns:xsd="http://www.w3.org/2001/XMLSchema" xmlns:xs="http://www.w3.org/2001/XMLSchema" xmlns:p="http://schemas.microsoft.com/office/2006/metadata/properties" xmlns:ns2="0f708cff-2e9b-4f08-bc58-c81d1a4fe008" xmlns:ns3="11d65098-8ef3-4d2d-9eb9-bcd24ea44e49" targetNamespace="http://schemas.microsoft.com/office/2006/metadata/properties" ma:root="true" ma:fieldsID="3814f6b19efe84a2fe05cac4ad2f94db" ns2:_="" ns3:_="">
    <xsd:import namespace="0f708cff-2e9b-4f08-bc58-c81d1a4fe008"/>
    <xsd:import namespace="11d65098-8ef3-4d2d-9eb9-bcd24ea44e4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708cff-2e9b-4f08-bc58-c81d1a4fe00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1d65098-8ef3-4d2d-9eb9-bcd24ea44e4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E43BED-A486-431B-ADC5-3013636E9375}">
  <ds:schemaRefs>
    <ds:schemaRef ds:uri="http://schemas.microsoft.com/sharepoint/v3/contenttype/forms"/>
  </ds:schemaRefs>
</ds:datastoreItem>
</file>

<file path=customXml/itemProps2.xml><?xml version="1.0" encoding="utf-8"?>
<ds:datastoreItem xmlns:ds="http://schemas.openxmlformats.org/officeDocument/2006/customXml" ds:itemID="{EB074080-B447-4923-88BB-F842A4353A61}">
  <ds:schemaRefs>
    <ds:schemaRef ds:uri="http://purl.org/dc/elements/1.1/"/>
    <ds:schemaRef ds:uri="http://schemas.openxmlformats.org/package/2006/metadata/core-properties"/>
    <ds:schemaRef ds:uri="http://schemas.microsoft.com/office/2006/documentManagement/types"/>
    <ds:schemaRef ds:uri="http://purl.org/dc/terms/"/>
    <ds:schemaRef ds:uri="0f708cff-2e9b-4f08-bc58-c81d1a4fe008"/>
    <ds:schemaRef ds:uri="http://purl.org/dc/dcmitype/"/>
    <ds:schemaRef ds:uri="http://schemas.microsoft.com/office/infopath/2007/PartnerControls"/>
    <ds:schemaRef ds:uri="11d65098-8ef3-4d2d-9eb9-bcd24ea44e49"/>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8F39539-14B4-419D-83C7-6961A9ABB5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708cff-2e9b-4f08-bc58-c81d1a4fe008"/>
    <ds:schemaRef ds:uri="11d65098-8ef3-4d2d-9eb9-bcd24ea44e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7237</TotalTime>
  <Words>3113</Words>
  <Application>Microsoft Office PowerPoint</Application>
  <PresentationFormat>On-screen Show (4:3)</PresentationFormat>
  <Paragraphs>317</Paragraphs>
  <Slides>46</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Bell MT</vt:lpstr>
      <vt:lpstr>Calibri</vt:lpstr>
      <vt:lpstr>Georgia</vt:lpstr>
      <vt:lpstr>Wingdings</vt:lpstr>
      <vt:lpstr>PwrPntTrnrDvlpdTmplt081711</vt:lpstr>
      <vt:lpstr>PowerPoint Presentation</vt:lpstr>
      <vt:lpstr>Introductions</vt:lpstr>
      <vt:lpstr>Housekeeping          </vt:lpstr>
      <vt:lpstr>Child Sexual Abuse Series</vt:lpstr>
      <vt:lpstr>Training Agenda</vt:lpstr>
      <vt:lpstr>Training Agenda</vt:lpstr>
      <vt:lpstr>Learning Objectives </vt:lpstr>
      <vt:lpstr>Competencies </vt:lpstr>
      <vt:lpstr>  Directions: Respond to the following statements by saying “True” or “False”   1.  Children age 0 – 3 will watch or poke at others’ bodies.   2.  Children age 9 – 12 do NOT value privacy.   3.  Children age 4 – 5 play games like “Doctor.”   4.  Children age 6 – 8 prefer to socialize with the opposite gender than with their own gender.   5.  Most adolescents age 18 and over understand their sexual orientation, although they may still experiment.   6.  Children age 4 – 5 experience vaginal lubrication or erection.  </vt:lpstr>
      <vt:lpstr>  7.   Children age 13 – 17 do NOT understand consequences of sexual    expression.   8.  It is “normal” for a 15 year old boy to rub his penis until it becomes raw.   9.  It is “normal” for a child to draw pictures in which the genitals are the predominant feature.   10.  It is NOT “normal” for children to engage in sexual behaviors with those who are much older or much younger.   11.  It is “normal” for male and female siblings (age 8, 11, 14, and 15) to play “Spin the Bottle” with one another.   12.  It is “normal” for a child to request that an adult touch his/her genitals. </vt:lpstr>
      <vt:lpstr>Contact Offenses *Touching breasts and genitals *Rubbing &amp; humping (clothed or unclothed) *Penetration of vagina, anus, and/or mouth (by fingers, penis, tongue, or objects) Non-contact Offenses *Exposing self *Voyeurism *Child pornography *Public masturbation *Forcing others to engage in sexual activity and watching sexual activity Related Sexual Behaviors *Disrobing *Inappropriate or forced kissing *Viewing of pornography *Using sexual references to demean and demoralize *Forcing others to get naked</vt:lpstr>
      <vt:lpstr>Three Different Groups</vt:lpstr>
      <vt:lpstr>PowerPoint Presentation</vt:lpstr>
      <vt:lpstr>Sexualized Behaviors – Case Scenarios</vt:lpstr>
      <vt:lpstr>Factors to Consider</vt:lpstr>
      <vt:lpstr>Theories about the Etiology of Sexual Offending</vt:lpstr>
      <vt:lpstr>Cultural Factors to Consider </vt:lpstr>
      <vt:lpstr>Group Activity</vt:lpstr>
      <vt:lpstr>ROBERT</vt:lpstr>
      <vt:lpstr>JORGE</vt:lpstr>
      <vt:lpstr>ESTER</vt:lpstr>
      <vt:lpstr>Victim/Survivor Needs</vt:lpstr>
      <vt:lpstr>A Shift in Practice</vt:lpstr>
      <vt:lpstr>Stages of Family Intervention</vt:lpstr>
      <vt:lpstr>Multi-Disciplinary Approach Activity</vt:lpstr>
      <vt:lpstr>The Clinical Assessment</vt:lpstr>
      <vt:lpstr>The Clinical Assessment, Cont’d</vt:lpstr>
      <vt:lpstr>Assessment Tools</vt:lpstr>
      <vt:lpstr>Ongoing Assessment</vt:lpstr>
      <vt:lpstr>Ongoing Assessment</vt:lpstr>
      <vt:lpstr>General Re-offending Risk Factors</vt:lpstr>
      <vt:lpstr>General Re-offending Risk Factors</vt:lpstr>
      <vt:lpstr>Recidivism</vt:lpstr>
      <vt:lpstr>PowerPoint Presentation</vt:lpstr>
      <vt:lpstr>Treatment Overview</vt:lpstr>
      <vt:lpstr>Supervision Strategies</vt:lpstr>
      <vt:lpstr>Purposes of Prosecution</vt:lpstr>
      <vt:lpstr>Registration Laws &amp; Recidivism</vt:lpstr>
      <vt:lpstr> My Greatest Concern Is ….  </vt:lpstr>
      <vt:lpstr>Establishing a Positive Working Relationship</vt:lpstr>
      <vt:lpstr>Family Cohesion</vt:lpstr>
      <vt:lpstr>Assessment of Family Dynamics</vt:lpstr>
      <vt:lpstr>Treatment Milestones Necessary for Reunification</vt:lpstr>
      <vt:lpstr>Reunification Milestone, Cont’d.</vt:lpstr>
      <vt:lpstr>Reunification Milestone, Cont’d.</vt:lpstr>
      <vt:lpstr>Typical Safety Plan Rules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203:  Healthy Sexual Behaviors Verses Those That Cause Concern</dc:title>
  <dc:creator>Owner</dc:creator>
  <cp:lastModifiedBy>Heath Taylor</cp:lastModifiedBy>
  <cp:revision>208</cp:revision>
  <dcterms:created xsi:type="dcterms:W3CDTF">2013-05-22T11:26:32Z</dcterms:created>
  <dcterms:modified xsi:type="dcterms:W3CDTF">2022-03-08T14:11:23Z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0x010100061F5F3140ACFC4B999548D0C4FE20A1</vt:lpwstr>
  </property>
  <property fmtid="{D5CDD505-2E9C-101B-9397-08002B2CF9AE}" pid="3" name="Order">
    <vt:r8>29678400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