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850" r:id="rId2"/>
  </p:sldMasterIdLst>
  <p:notesMasterIdLst>
    <p:notesMasterId r:id="rId95"/>
  </p:notesMasterIdLst>
  <p:handoutMasterIdLst>
    <p:handoutMasterId r:id="rId96"/>
  </p:handoutMasterIdLst>
  <p:sldIdLst>
    <p:sldId id="260" r:id="rId3"/>
    <p:sldId id="304" r:id="rId4"/>
    <p:sldId id="412" r:id="rId5"/>
    <p:sldId id="305" r:id="rId6"/>
    <p:sldId id="306" r:id="rId7"/>
    <p:sldId id="307" r:id="rId8"/>
    <p:sldId id="308" r:id="rId9"/>
    <p:sldId id="462" r:id="rId10"/>
    <p:sldId id="411" r:id="rId11"/>
    <p:sldId id="309" r:id="rId12"/>
    <p:sldId id="310" r:id="rId13"/>
    <p:sldId id="311" r:id="rId14"/>
    <p:sldId id="312" r:id="rId15"/>
    <p:sldId id="313" r:id="rId16"/>
    <p:sldId id="314" r:id="rId17"/>
    <p:sldId id="315" r:id="rId18"/>
    <p:sldId id="316" r:id="rId19"/>
    <p:sldId id="317" r:id="rId20"/>
    <p:sldId id="379" r:id="rId21"/>
    <p:sldId id="321" r:id="rId22"/>
    <p:sldId id="322" r:id="rId23"/>
    <p:sldId id="324" r:id="rId24"/>
    <p:sldId id="383" r:id="rId25"/>
    <p:sldId id="442" r:id="rId26"/>
    <p:sldId id="414" r:id="rId27"/>
    <p:sldId id="415" r:id="rId28"/>
    <p:sldId id="416" r:id="rId29"/>
    <p:sldId id="417" r:id="rId30"/>
    <p:sldId id="418" r:id="rId31"/>
    <p:sldId id="419" r:id="rId32"/>
    <p:sldId id="420" r:id="rId33"/>
    <p:sldId id="421" r:id="rId34"/>
    <p:sldId id="459" r:id="rId35"/>
    <p:sldId id="422" r:id="rId36"/>
    <p:sldId id="423" r:id="rId37"/>
    <p:sldId id="424" r:id="rId38"/>
    <p:sldId id="425" r:id="rId39"/>
    <p:sldId id="426" r:id="rId40"/>
    <p:sldId id="428" r:id="rId41"/>
    <p:sldId id="400" r:id="rId42"/>
    <p:sldId id="450" r:id="rId43"/>
    <p:sldId id="325" r:id="rId44"/>
    <p:sldId id="441" r:id="rId45"/>
    <p:sldId id="384" r:id="rId46"/>
    <p:sldId id="451" r:id="rId47"/>
    <p:sldId id="330" r:id="rId48"/>
    <p:sldId id="327" r:id="rId49"/>
    <p:sldId id="408" r:id="rId50"/>
    <p:sldId id="328" r:id="rId51"/>
    <p:sldId id="329" r:id="rId52"/>
    <p:sldId id="332" r:id="rId53"/>
    <p:sldId id="385" r:id="rId54"/>
    <p:sldId id="452" r:id="rId55"/>
    <p:sldId id="333" r:id="rId56"/>
    <p:sldId id="334" r:id="rId57"/>
    <p:sldId id="392" r:id="rId58"/>
    <p:sldId id="455" r:id="rId59"/>
    <p:sldId id="456" r:id="rId60"/>
    <p:sldId id="453" r:id="rId61"/>
    <p:sldId id="398" r:id="rId62"/>
    <p:sldId id="402" r:id="rId63"/>
    <p:sldId id="403" r:id="rId64"/>
    <p:sldId id="409" r:id="rId65"/>
    <p:sldId id="387" r:id="rId66"/>
    <p:sldId id="454" r:id="rId67"/>
    <p:sldId id="413" r:id="rId68"/>
    <p:sldId id="395" r:id="rId69"/>
    <p:sldId id="457" r:id="rId70"/>
    <p:sldId id="344" r:id="rId71"/>
    <p:sldId id="345" r:id="rId72"/>
    <p:sldId id="388" r:id="rId73"/>
    <p:sldId id="458" r:id="rId74"/>
    <p:sldId id="346" r:id="rId75"/>
    <p:sldId id="347" r:id="rId76"/>
    <p:sldId id="348" r:id="rId77"/>
    <p:sldId id="389" r:id="rId78"/>
    <p:sldId id="429" r:id="rId79"/>
    <p:sldId id="430" r:id="rId80"/>
    <p:sldId id="431" r:id="rId81"/>
    <p:sldId id="432" r:id="rId82"/>
    <p:sldId id="433" r:id="rId83"/>
    <p:sldId id="434" r:id="rId84"/>
    <p:sldId id="435" r:id="rId85"/>
    <p:sldId id="439" r:id="rId86"/>
    <p:sldId id="438" r:id="rId87"/>
    <p:sldId id="437" r:id="rId88"/>
    <p:sldId id="436" r:id="rId89"/>
    <p:sldId id="440" r:id="rId90"/>
    <p:sldId id="376" r:id="rId91"/>
    <p:sldId id="390" r:id="rId92"/>
    <p:sldId id="460" r:id="rId93"/>
    <p:sldId id="461" r:id="rId94"/>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8151"/>
    <a:srgbClr val="002B5E"/>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238" autoAdjust="0"/>
    <p:restoredTop sz="99352" autoAdjust="0"/>
  </p:normalViewPr>
  <p:slideViewPr>
    <p:cSldViewPr snapToGrid="0">
      <p:cViewPr>
        <p:scale>
          <a:sx n="70" d="100"/>
          <a:sy n="70" d="100"/>
        </p:scale>
        <p:origin x="-2814" y="-1116"/>
      </p:cViewPr>
      <p:guideLst>
        <p:guide orient="horz" pos="2160"/>
        <p:guide pos="2880"/>
      </p:guideLst>
    </p:cSldViewPr>
  </p:slideViewPr>
  <p:outlineViewPr>
    <p:cViewPr>
      <p:scale>
        <a:sx n="33" d="100"/>
        <a:sy n="33" d="100"/>
      </p:scale>
      <p:origin x="0" y="2525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46" y="2478"/>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623735"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a:p>
        </p:txBody>
      </p:sp>
      <p:sp>
        <p:nvSpPr>
          <p:cNvPr id="2" name="Header Placeholder 1"/>
          <p:cNvSpPr>
            <a:spLocks noGrp="1"/>
          </p:cNvSpPr>
          <p:nvPr>
            <p:ph type="hdr" sz="quarter"/>
          </p:nvPr>
        </p:nvSpPr>
        <p:spPr>
          <a:xfrm>
            <a:off x="1" y="0"/>
            <a:ext cx="3623734" cy="640080"/>
          </a:xfrm>
          <a:prstGeom prst="rect">
            <a:avLst/>
          </a:prstGeom>
          <a:ln w="6350">
            <a:solidFill>
              <a:schemeClr val="tx1"/>
            </a:solidFill>
            <a:prstDash val="solid"/>
          </a:ln>
        </p:spPr>
        <p:txBody>
          <a:bodyPr vert="horz" lIns="96640" tIns="48321" rIns="96640" bIns="48321" rtlCol="0" anchor="ctr"/>
          <a:lstStyle>
            <a:lvl1pPr algn="l">
              <a:tabLst>
                <a:tab pos="659373" algn="l"/>
              </a:tabLst>
              <a:defRPr sz="1300">
                <a:latin typeface="Georgia" pitchFamily="18" charset="0"/>
              </a:defRPr>
            </a:lvl1pPr>
          </a:lstStyle>
          <a:p>
            <a:pPr>
              <a:defRPr/>
            </a:pPr>
            <a:r>
              <a:rPr lang="en-US"/>
              <a:t>	</a:t>
            </a:r>
            <a:r>
              <a:rPr lang="en-US" sz="1700"/>
              <a:t>University of Pittsburgh</a:t>
            </a:r>
          </a:p>
        </p:txBody>
      </p:sp>
      <p:sp>
        <p:nvSpPr>
          <p:cNvPr id="4" name="Footer Placeholder 3"/>
          <p:cNvSpPr>
            <a:spLocks noGrp="1"/>
          </p:cNvSpPr>
          <p:nvPr>
            <p:ph type="ftr" sz="quarter" idx="2"/>
          </p:nvPr>
        </p:nvSpPr>
        <p:spPr>
          <a:xfrm>
            <a:off x="61936" y="9067801"/>
            <a:ext cx="2662879" cy="259082"/>
          </a:xfrm>
          <a:prstGeom prst="rect">
            <a:avLst/>
          </a:prstGeom>
        </p:spPr>
        <p:txBody>
          <a:bodyPr vert="horz" lIns="96640" tIns="48321" rIns="96640" bIns="48321" rtlCol="0" anchor="ctr"/>
          <a:lstStyle>
            <a:lvl1pPr algn="ctr">
              <a:defRPr sz="1300">
                <a:latin typeface="Georgia" pitchFamily="18" charset="0"/>
              </a:defRPr>
            </a:lvl1pPr>
          </a:lstStyle>
          <a:p>
            <a:pPr algn="l">
              <a:defRPr/>
            </a:pPr>
            <a:r>
              <a:rPr lang="en-US" sz="800" dirty="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4858992" y="9292806"/>
            <a:ext cx="2456211" cy="183549"/>
          </a:xfrm>
          <a:prstGeom prst="rect">
            <a:avLst/>
          </a:prstGeom>
        </p:spPr>
        <p:txBody>
          <a:bodyPr vert="horz" lIns="96640" tIns="48321" rIns="96640" bIns="48321" rtlCol="0" anchor="ctr"/>
          <a:lstStyle>
            <a:lvl1pPr algn="r">
              <a:defRPr sz="1000">
                <a:latin typeface="Georgia" pitchFamily="18" charset="0"/>
              </a:defRPr>
            </a:lvl1pPr>
          </a:lstStyle>
          <a:p>
            <a:pPr>
              <a:defRPr/>
            </a:pPr>
            <a:r>
              <a:rPr lang="en-US" b="1" dirty="0" smtClean="0">
                <a:latin typeface="Arial" pitchFamily="34" charset="0"/>
                <a:cs typeface="Arial" pitchFamily="34" charset="0"/>
              </a:rPr>
              <a:t>Handout #1, Page </a:t>
            </a:r>
            <a:fld id="{1DEAAAA3-F7D2-420C-8044-4D8DB93005E2}" type="slidenum">
              <a:rPr lang="en-US" b="1" smtClean="0">
                <a:latin typeface="Arial" pitchFamily="34" charset="0"/>
                <a:cs typeface="Arial" pitchFamily="34" charset="0"/>
              </a:rPr>
              <a:pPr>
                <a:defRPr/>
              </a:pPr>
              <a:t>‹#›</a:t>
            </a:fld>
            <a:r>
              <a:rPr lang="en-US" b="1" dirty="0" smtClean="0">
                <a:latin typeface="Arial" pitchFamily="34" charset="0"/>
                <a:cs typeface="Arial" pitchFamily="34" charset="0"/>
              </a:rPr>
              <a:t> of 31</a:t>
            </a:r>
            <a:endParaRPr lang="en-US" b="1" dirty="0">
              <a:latin typeface="Arial" pitchFamily="34" charset="0"/>
              <a:cs typeface="Arial" pitchFamily="34" charset="0"/>
            </a:endParaRP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71027" y="100013"/>
            <a:ext cx="513079" cy="450056"/>
          </a:xfrm>
          <a:prstGeom prst="rect">
            <a:avLst/>
          </a:prstGeom>
          <a:noFill/>
          <a:ln w="9525">
            <a:noFill/>
            <a:miter lim="800000"/>
            <a:headEnd/>
            <a:tailEnd/>
          </a:ln>
        </p:spPr>
      </p:pic>
      <p:sp>
        <p:nvSpPr>
          <p:cNvPr id="9" name="TextBox 8"/>
          <p:cNvSpPr txBox="1"/>
          <p:nvPr/>
        </p:nvSpPr>
        <p:spPr>
          <a:xfrm>
            <a:off x="3667761" y="33338"/>
            <a:ext cx="1940560" cy="656684"/>
          </a:xfrm>
          <a:prstGeom prst="rect">
            <a:avLst/>
          </a:prstGeom>
          <a:noFill/>
        </p:spPr>
        <p:txBody>
          <a:bodyPr lIns="96640" tIns="48321" rIns="96640" bIns="48321">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608320" y="2"/>
            <a:ext cx="1706880" cy="697760"/>
          </a:xfrm>
          <a:prstGeom prst="rect">
            <a:avLst/>
          </a:prstGeom>
          <a:noFill/>
        </p:spPr>
        <p:txBody>
          <a:bodyPr lIns="96640" tIns="48321" rIns="96640" bIns="48321">
            <a:spAutoFit/>
          </a:bodyPr>
          <a:lstStyle/>
          <a:p>
            <a:pPr>
              <a:defRPr/>
            </a:pPr>
            <a:r>
              <a:rPr lang="en-US" sz="1300" i="1" dirty="0">
                <a:latin typeface="Georgia" pitchFamily="18" charset="0"/>
              </a:rPr>
              <a:t>Empower People</a:t>
            </a:r>
          </a:p>
          <a:p>
            <a:pPr>
              <a:defRPr/>
            </a:pPr>
            <a:r>
              <a:rPr lang="en-US" sz="1300" i="1" dirty="0">
                <a:latin typeface="Georgia" pitchFamily="18" charset="0"/>
              </a:rPr>
              <a:t>Lead Organizations</a:t>
            </a:r>
          </a:p>
          <a:p>
            <a:pPr>
              <a:defRPr/>
            </a:pPr>
            <a:r>
              <a:rPr lang="en-US" sz="1300" i="1" dirty="0">
                <a:latin typeface="Georgia" pitchFamily="18" charset="0"/>
              </a:rPr>
              <a:t>Grow Communities</a:t>
            </a:r>
          </a:p>
        </p:txBody>
      </p:sp>
      <p:cxnSp>
        <p:nvCxnSpPr>
          <p:cNvPr id="15" name="Straight Connector 14"/>
          <p:cNvCxnSpPr/>
          <p:nvPr/>
        </p:nvCxnSpPr>
        <p:spPr>
          <a:xfrm rot="5400000">
            <a:off x="5346515"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23735" y="653417"/>
            <a:ext cx="3677920" cy="528473"/>
          </a:xfrm>
          <a:prstGeom prst="rect">
            <a:avLst/>
          </a:prstGeom>
          <a:noFill/>
          <a:ln w="6350">
            <a:solidFill>
              <a:schemeClr val="tx1"/>
            </a:solidFill>
          </a:ln>
        </p:spPr>
        <p:txBody>
          <a:bodyPr lIns="96640" tIns="48321" rIns="96640" bIns="48321">
            <a:spAutoFit/>
          </a:bodyPr>
          <a:lstStyle/>
          <a:p>
            <a:pPr>
              <a:defRPr/>
            </a:pPr>
            <a:r>
              <a:rPr lang="en-US" sz="130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701630" y="913447"/>
            <a:ext cx="34476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24818" y="9067801"/>
            <a:ext cx="4590385" cy="225005"/>
          </a:xfrm>
          <a:prstGeom prst="rect">
            <a:avLst/>
          </a:prstGeom>
          <a:noFill/>
        </p:spPr>
        <p:txBody>
          <a:bodyPr wrap="square" lIns="96640" tIns="48321" rIns="96640" bIns="48321" rtlCol="0">
            <a:spAutoFit/>
          </a:bodyPr>
          <a:lstStyle/>
          <a:p>
            <a:pPr algn="r"/>
            <a:r>
              <a:rPr lang="en-US" sz="800" dirty="0">
                <a:latin typeface="Arial" pitchFamily="34" charset="0"/>
                <a:cs typeface="Arial" pitchFamily="34" charset="0"/>
              </a:rPr>
              <a:t>209: Concurrent Planning</a:t>
            </a:r>
          </a:p>
        </p:txBody>
      </p:sp>
    </p:spTree>
    <p:extLst>
      <p:ext uri="{BB962C8B-B14F-4D97-AF65-F5344CB8AC3E}">
        <p14:creationId xmlns:p14="http://schemas.microsoft.com/office/powerpoint/2010/main" val="30258398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258888" y="1025525"/>
            <a:ext cx="4797425" cy="3598863"/>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75361" y="4743926"/>
            <a:ext cx="5364480" cy="4320540"/>
          </a:xfrm>
          <a:prstGeom prst="rect">
            <a:avLst/>
          </a:prstGeom>
          <a:noFill/>
          <a:ln w="9525">
            <a:noFill/>
            <a:miter lim="800000"/>
            <a:headEnd/>
            <a:tailEnd/>
          </a:ln>
        </p:spPr>
        <p:txBody>
          <a:bodyPr vert="horz" wrap="square" lIns="96640" tIns="48321" rIns="96640" bIns="4832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8" name="Rectangle 6"/>
          <p:cNvSpPr>
            <a:spLocks noGrp="1" noChangeArrowheads="1"/>
          </p:cNvSpPr>
          <p:nvPr>
            <p:ph type="ftr" sz="quarter" idx="4"/>
          </p:nvPr>
        </p:nvSpPr>
        <p:spPr bwMode="auto">
          <a:xfrm>
            <a:off x="2" y="9121142"/>
            <a:ext cx="2631924" cy="230029"/>
          </a:xfrm>
          <a:prstGeom prst="rect">
            <a:avLst/>
          </a:prstGeom>
          <a:noFill/>
          <a:ln w="9525">
            <a:noFill/>
            <a:miter lim="800000"/>
            <a:headEnd/>
            <a:tailEnd/>
          </a:ln>
        </p:spPr>
        <p:txBody>
          <a:bodyPr vert="horz" wrap="square" lIns="96640" tIns="48321" rIns="96640" bIns="48321" numCol="1" anchor="ctr" anchorCtr="0" compatLnSpc="1">
            <a:prstTxWarp prst="textNoShape">
              <a:avLst/>
            </a:prstTxWarp>
          </a:bodyPr>
          <a:lstStyle>
            <a:lvl1pPr algn="ctr">
              <a:defRPr sz="800">
                <a:latin typeface="Georgia" pitchFamily="18" charset="0"/>
              </a:defRPr>
            </a:lvl1pPr>
          </a:lstStyle>
          <a:p>
            <a:pPr algn="l">
              <a:defRPr/>
            </a:pPr>
            <a:r>
              <a:rPr lang="en-US" dirty="0" smtClean="0"/>
              <a:t>The Pennsylvania Child Welfare Resource Center</a:t>
            </a:r>
            <a:endParaRPr lang="en-US" dirty="0"/>
          </a:p>
        </p:txBody>
      </p:sp>
      <p:sp>
        <p:nvSpPr>
          <p:cNvPr id="13319" name="Rectangle 7"/>
          <p:cNvSpPr>
            <a:spLocks noGrp="1" noChangeArrowheads="1"/>
          </p:cNvSpPr>
          <p:nvPr>
            <p:ph type="sldNum" sz="quarter" idx="5"/>
          </p:nvPr>
        </p:nvSpPr>
        <p:spPr bwMode="auto">
          <a:xfrm>
            <a:off x="6565054" y="9372601"/>
            <a:ext cx="750146" cy="198120"/>
          </a:xfrm>
          <a:prstGeom prst="rect">
            <a:avLst/>
          </a:prstGeom>
          <a:noFill/>
          <a:ln w="9525">
            <a:noFill/>
            <a:miter lim="800000"/>
            <a:headEnd/>
            <a:tailEnd/>
          </a:ln>
        </p:spPr>
        <p:txBody>
          <a:bodyPr vert="horz" wrap="square" lIns="96640" tIns="48321" rIns="96640" bIns="48321" numCol="1" anchor="ctr" anchorCtr="0" compatLnSpc="1">
            <a:prstTxWarp prst="textNoShape">
              <a:avLst/>
            </a:prstTxWarp>
          </a:bodyPr>
          <a:lstStyle>
            <a:lvl1pPr algn="r">
              <a:defRPr sz="10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71027" y="100013"/>
            <a:ext cx="513079" cy="450056"/>
          </a:xfrm>
          <a:prstGeom prst="rect">
            <a:avLst/>
          </a:prstGeom>
          <a:noFill/>
          <a:ln w="9525">
            <a:noFill/>
            <a:miter lim="800000"/>
            <a:headEnd/>
            <a:tailEnd/>
          </a:ln>
        </p:spPr>
      </p:pic>
      <p:sp>
        <p:nvSpPr>
          <p:cNvPr id="10" name="Rectangle 9"/>
          <p:cNvSpPr/>
          <p:nvPr/>
        </p:nvSpPr>
        <p:spPr>
          <a:xfrm>
            <a:off x="3623735"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a:p>
        </p:txBody>
      </p:sp>
      <p:sp>
        <p:nvSpPr>
          <p:cNvPr id="11" name="TextBox 10"/>
          <p:cNvSpPr txBox="1"/>
          <p:nvPr/>
        </p:nvSpPr>
        <p:spPr>
          <a:xfrm>
            <a:off x="5608320" y="2"/>
            <a:ext cx="1706880" cy="697760"/>
          </a:xfrm>
          <a:prstGeom prst="rect">
            <a:avLst/>
          </a:prstGeom>
          <a:noFill/>
        </p:spPr>
        <p:txBody>
          <a:bodyPr lIns="96640" tIns="48321" rIns="96640" bIns="48321">
            <a:spAutoFit/>
          </a:bodyPr>
          <a:lstStyle/>
          <a:p>
            <a:pPr>
              <a:defRPr/>
            </a:pPr>
            <a:r>
              <a:rPr lang="en-US" sz="1300" i="1" dirty="0">
                <a:latin typeface="Georgia" pitchFamily="18" charset="0"/>
              </a:rPr>
              <a:t>Empower People</a:t>
            </a:r>
          </a:p>
          <a:p>
            <a:pPr>
              <a:defRPr/>
            </a:pPr>
            <a:r>
              <a:rPr lang="en-US" sz="1300" i="1" dirty="0">
                <a:latin typeface="Georgia" pitchFamily="18" charset="0"/>
              </a:rPr>
              <a:t>Lead Organizations</a:t>
            </a:r>
          </a:p>
          <a:p>
            <a:pPr>
              <a:defRPr/>
            </a:pPr>
            <a:r>
              <a:rPr lang="en-US" sz="1300" i="1" dirty="0">
                <a:latin typeface="Georgia" pitchFamily="18" charset="0"/>
              </a:rPr>
              <a:t>Grow Communities</a:t>
            </a:r>
          </a:p>
        </p:txBody>
      </p:sp>
      <p:cxnSp>
        <p:nvCxnSpPr>
          <p:cNvPr id="12" name="Straight Connector 11"/>
          <p:cNvCxnSpPr/>
          <p:nvPr/>
        </p:nvCxnSpPr>
        <p:spPr>
          <a:xfrm rot="5400000">
            <a:off x="5346515"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23735" y="653417"/>
            <a:ext cx="3677920" cy="528473"/>
          </a:xfrm>
          <a:prstGeom prst="rect">
            <a:avLst/>
          </a:prstGeom>
          <a:noFill/>
          <a:ln w="6350">
            <a:solidFill>
              <a:schemeClr val="tx1"/>
            </a:solidFill>
          </a:ln>
        </p:spPr>
        <p:txBody>
          <a:bodyPr lIns="96640" tIns="48321" rIns="96640" bIns="48321">
            <a:spAutoFit/>
          </a:bodyPr>
          <a:lstStyle/>
          <a:p>
            <a:pPr>
              <a:defRPr/>
            </a:pPr>
            <a:r>
              <a:rPr lang="en-US" sz="1300" dirty="0">
                <a:latin typeface="Georgia" pitchFamily="18" charset="0"/>
              </a:rPr>
              <a:t>The Pennsylvania Child Welfare </a:t>
            </a:r>
            <a:r>
              <a:rPr lang="en-US" sz="1300" dirty="0" smtClean="0">
                <a:latin typeface="Georgia" pitchFamily="18" charset="0"/>
              </a:rPr>
              <a:t>Resource</a:t>
            </a:r>
            <a:r>
              <a:rPr lang="en-US" sz="1300" baseline="0" dirty="0" smtClean="0">
                <a:latin typeface="Georgia" pitchFamily="18" charset="0"/>
              </a:rPr>
              <a:t>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701630" y="913447"/>
            <a:ext cx="34476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67761" y="33338"/>
            <a:ext cx="1940560" cy="656684"/>
          </a:xfrm>
          <a:prstGeom prst="rect">
            <a:avLst/>
          </a:prstGeom>
          <a:noFill/>
        </p:spPr>
        <p:txBody>
          <a:bodyPr lIns="96640" tIns="48321" rIns="96640" bIns="48321">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3" y="0"/>
            <a:ext cx="3622766" cy="6400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a:p>
        </p:txBody>
      </p:sp>
      <p:sp>
        <p:nvSpPr>
          <p:cNvPr id="17" name="TextBox 16"/>
          <p:cNvSpPr txBox="1"/>
          <p:nvPr/>
        </p:nvSpPr>
        <p:spPr>
          <a:xfrm>
            <a:off x="3" y="18"/>
            <a:ext cx="3622766" cy="656707"/>
          </a:xfrm>
          <a:prstGeom prst="rect">
            <a:avLst/>
          </a:prstGeom>
          <a:noFill/>
          <a:ln w="15875">
            <a:noFill/>
          </a:ln>
        </p:spPr>
        <p:txBody>
          <a:bodyPr wrap="square" lIns="96640" tIns="48321" rIns="96640" bIns="48321" rtlCol="0">
            <a:spAutoFit/>
          </a:bodyPr>
          <a:lstStyle/>
          <a:p>
            <a:endParaRPr lang="en-US" sz="1000" dirty="0" smtClean="0">
              <a:latin typeface="Georgia" pitchFamily="18" charset="0"/>
            </a:endParaRPr>
          </a:p>
          <a:p>
            <a:pPr algn="l">
              <a:tabLst>
                <a:tab pos="659373" algn="l"/>
              </a:tabLst>
            </a:pPr>
            <a:r>
              <a:rPr lang="en-US" sz="1700" dirty="0" smtClean="0">
                <a:latin typeface="Georgia" pitchFamily="18" charset="0"/>
              </a:rPr>
              <a:t>	University of Pittsburgh</a:t>
            </a:r>
            <a:endParaRPr lang="en-US" sz="900" dirty="0" smtClean="0">
              <a:latin typeface="Georgia" pitchFamily="18" charset="0"/>
            </a:endParaRPr>
          </a:p>
          <a:p>
            <a:pPr algn="l">
              <a:tabLst>
                <a:tab pos="659373" algn="l"/>
              </a:tabLst>
            </a:pPr>
            <a:endParaRPr lang="en-US" sz="900" dirty="0">
              <a:latin typeface="Georgia" pitchFamily="18" charset="0"/>
            </a:endParaRPr>
          </a:p>
        </p:txBody>
      </p:sp>
      <p:sp>
        <p:nvSpPr>
          <p:cNvPr id="18" name="TextBox 17"/>
          <p:cNvSpPr txBox="1"/>
          <p:nvPr/>
        </p:nvSpPr>
        <p:spPr>
          <a:xfrm>
            <a:off x="2709334" y="9124523"/>
            <a:ext cx="4605867" cy="226217"/>
          </a:xfrm>
          <a:prstGeom prst="rect">
            <a:avLst/>
          </a:prstGeom>
          <a:noFill/>
        </p:spPr>
        <p:txBody>
          <a:bodyPr wrap="square" lIns="96640" tIns="48321" rIns="96640" bIns="48321" rtlCol="0" anchor="ctr">
            <a:spAutoFit/>
          </a:bodyPr>
          <a:lstStyle/>
          <a:p>
            <a:pPr algn="r"/>
            <a:r>
              <a:rPr lang="en-US" sz="800" dirty="0" smtClean="0">
                <a:latin typeface="Georgia" pitchFamily="18" charset="0"/>
              </a:rPr>
              <a:t>Update Title in Notes Master</a:t>
            </a:r>
            <a:endParaRPr lang="en-US" sz="800" dirty="0">
              <a:latin typeface="Georgia" pitchFamily="18" charset="0"/>
            </a:endParaRPr>
          </a:p>
        </p:txBody>
      </p:sp>
    </p:spTree>
    <p:extLst>
      <p:ext uri="{BB962C8B-B14F-4D97-AF65-F5344CB8AC3E}">
        <p14:creationId xmlns:p14="http://schemas.microsoft.com/office/powerpoint/2010/main" val="160462226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Training Program</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80901"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9C9365A9-4ECD-49D7-8094-47B58686B001}" type="slidenum">
              <a:rPr lang="en-US" sz="1000">
                <a:latin typeface="Georgia" pitchFamily="18" charset="0"/>
              </a:rPr>
              <a:pPr>
                <a:defRPr/>
              </a:pPr>
              <a:t>13</a:t>
            </a:fld>
            <a:endParaRPr lang="en-US" sz="1000">
              <a:latin typeface="Georgia"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81925"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4A559082-5A65-4BAF-8EB9-8A8D4B941717}" type="slidenum">
              <a:rPr lang="en-US" sz="1000">
                <a:latin typeface="Georgia" pitchFamily="18" charset="0"/>
              </a:rPr>
              <a:pPr>
                <a:defRPr/>
              </a:pPr>
              <a:t>14</a:t>
            </a:fld>
            <a:endParaRPr lang="en-US" sz="1000">
              <a:latin typeface="Georgia"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2948"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82949"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5A62B05C-09FA-498C-9D6E-367EC965AB2C}" type="slidenum">
              <a:rPr lang="en-US" sz="1000">
                <a:latin typeface="Georgia" pitchFamily="18" charset="0"/>
              </a:rPr>
              <a:pPr>
                <a:defRPr/>
              </a:pPr>
              <a:t>15</a:t>
            </a:fld>
            <a:endParaRPr lang="en-US" sz="1000">
              <a:latin typeface="Georgia"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3972"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83973"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C738A9A8-C240-43D2-9217-3DBB7A09C610}" type="slidenum">
              <a:rPr lang="en-US" sz="1000">
                <a:latin typeface="Georgia" pitchFamily="18" charset="0"/>
              </a:rPr>
              <a:pPr>
                <a:defRPr/>
              </a:pPr>
              <a:t>16</a:t>
            </a:fld>
            <a:endParaRPr lang="en-US" sz="1000">
              <a:latin typeface="Georgia"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4996"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84997"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08F0AE03-A667-4273-B91A-BEA3664FEEEE}" type="slidenum">
              <a:rPr lang="en-US" sz="1000">
                <a:latin typeface="Georgia" pitchFamily="18" charset="0"/>
              </a:rPr>
              <a:pPr>
                <a:defRPr/>
              </a:pPr>
              <a:t>17</a:t>
            </a:fld>
            <a:endParaRPr lang="en-US" sz="1000">
              <a:latin typeface="Georgia"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6020"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86021"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9C91EA3C-6126-4683-8C47-698727D211F9}" type="slidenum">
              <a:rPr lang="en-US" sz="1000">
                <a:latin typeface="Georgia" pitchFamily="18" charset="0"/>
              </a:rPr>
              <a:pPr>
                <a:defRPr/>
              </a:pPr>
              <a:t>18</a:t>
            </a:fld>
            <a:endParaRPr lang="en-US" sz="1000">
              <a:latin typeface="Georgia"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89093"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578B51A0-3F63-4CD3-80CD-43C24DC9FD28}" type="slidenum">
              <a:rPr lang="en-US" sz="1000">
                <a:latin typeface="Georgia" pitchFamily="18" charset="0"/>
              </a:rPr>
              <a:pPr>
                <a:defRPr/>
              </a:pPr>
              <a:t>42</a:t>
            </a:fld>
            <a:endParaRPr lang="en-US" sz="1000">
              <a:latin typeface="Georgia"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lgn="l">
              <a:defRPr/>
            </a:pPr>
            <a:r>
              <a:rPr lang="en-US" smtClean="0"/>
              <a:t>The Pennsylvania Child Welfare Training Program</a:t>
            </a:r>
            <a:endParaRPr lang="en-US" dirty="0"/>
          </a:p>
        </p:txBody>
      </p:sp>
      <p:sp>
        <p:nvSpPr>
          <p:cNvPr id="5" name="Slide Number Placeholder 4"/>
          <p:cNvSpPr>
            <a:spLocks noGrp="1"/>
          </p:cNvSpPr>
          <p:nvPr>
            <p:ph type="sldNum" sz="quarter" idx="11"/>
          </p:nvPr>
        </p:nvSpPr>
        <p:spPr/>
        <p:txBody>
          <a:bodyPr/>
          <a:lstStyle/>
          <a:p>
            <a:pPr>
              <a:defRPr/>
            </a:pPr>
            <a:fld id="{A5C0BF7D-DA9C-4BF7-8FB9-4639E92C447C}" type="slidenum">
              <a:rPr lang="en-US" smtClean="0"/>
              <a:pPr>
                <a:defRPr/>
              </a:pPr>
              <a:t>48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3732"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3733"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1164FB70-5049-4E41-A753-D6F3030EF8A4}" type="slidenum">
              <a:rPr lang="en-US" sz="1000">
                <a:latin typeface="Georgia" pitchFamily="18" charset="0"/>
              </a:rPr>
              <a:pPr>
                <a:defRPr/>
              </a:pPr>
              <a:t>57</a:t>
            </a:fld>
            <a:endParaRPr lang="en-US" sz="1000">
              <a:latin typeface="Georgia"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3188"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93189"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E5F74E47-B397-4F35-AEA9-03924599509B}" type="slidenum">
              <a:rPr lang="en-US" sz="1000">
                <a:latin typeface="Georgia" pitchFamily="18" charset="0"/>
              </a:rPr>
              <a:pPr>
                <a:defRPr/>
              </a:pPr>
              <a:t>73</a:t>
            </a:fld>
            <a:endParaRPr lang="en-US" sz="1000">
              <a:latin typeface="Georgia"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3732"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3733"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1164FB70-5049-4E41-A753-D6F3030EF8A4}" type="slidenum">
              <a:rPr lang="en-US" sz="1000">
                <a:latin typeface="Georgia" pitchFamily="18" charset="0"/>
              </a:rPr>
              <a:pPr>
                <a:defRPr/>
              </a:pPr>
              <a:t>2</a:t>
            </a:fld>
            <a:endParaRPr lang="en-US" sz="1000">
              <a:latin typeface="Georgia"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4212"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94213"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EC3FF4D4-8553-4263-B187-7649373649B9}" type="slidenum">
              <a:rPr lang="en-US" sz="1000">
                <a:latin typeface="Georgia" pitchFamily="18" charset="0"/>
              </a:rPr>
              <a:pPr>
                <a:defRPr/>
              </a:pPr>
              <a:t>74</a:t>
            </a:fld>
            <a:endParaRPr lang="en-US" sz="1000">
              <a:latin typeface="Georgia"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4756"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4757"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892AE1F6-B6B4-4EBC-860F-D88A671D2990}" type="slidenum">
              <a:rPr lang="en-US" sz="1000">
                <a:latin typeface="Georgia" pitchFamily="18" charset="0"/>
              </a:rPr>
              <a:pPr>
                <a:defRPr/>
              </a:pPr>
              <a:t>91</a:t>
            </a:fld>
            <a:endParaRPr lang="en-US" sz="1000">
              <a:latin typeface="Georgia"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4756"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4757"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892AE1F6-B6B4-4EBC-860F-D88A671D2990}" type="slidenum">
              <a:rPr lang="en-US" sz="1000">
                <a:latin typeface="Georgia" pitchFamily="18" charset="0"/>
              </a:rPr>
              <a:pPr>
                <a:defRPr/>
              </a:pPr>
              <a:t>4</a:t>
            </a:fld>
            <a:endParaRPr lang="en-US" sz="1000">
              <a:latin typeface="Georgia"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5780"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5781"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39B3B960-AB8A-4D93-A21E-02F8296F9B5D}" type="slidenum">
              <a:rPr lang="en-US" sz="1000">
                <a:latin typeface="Georgia" pitchFamily="18" charset="0"/>
              </a:rPr>
              <a:pPr>
                <a:defRPr/>
              </a:pPr>
              <a:t>6</a:t>
            </a:fld>
            <a:endParaRPr lang="en-US" sz="1000">
              <a:latin typeface="Georgia"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804"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6805"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49AD446D-70BD-41FB-96B2-AFBFD034E16E}" type="slidenum">
              <a:rPr lang="en-US" sz="1000">
                <a:latin typeface="Georgia" pitchFamily="18" charset="0"/>
              </a:rPr>
              <a:pPr>
                <a:defRPr/>
              </a:pPr>
              <a:t>7</a:t>
            </a:fld>
            <a:endParaRPr lang="en-US" sz="1000">
              <a:latin typeface="Georgia"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lgn="l">
              <a:defRPr/>
            </a:pPr>
            <a:r>
              <a:rPr lang="en-US" smtClean="0"/>
              <a:t>The Pennsylvania Child Welfare Training Program</a:t>
            </a:r>
            <a:endParaRPr lang="en-US" dirty="0"/>
          </a:p>
        </p:txBody>
      </p:sp>
      <p:sp>
        <p:nvSpPr>
          <p:cNvPr id="5" name="Slide Number Placeholder 4"/>
          <p:cNvSpPr>
            <a:spLocks noGrp="1"/>
          </p:cNvSpPr>
          <p:nvPr>
            <p:ph type="sldNum" sz="quarter" idx="11"/>
          </p:nvPr>
        </p:nvSpPr>
        <p:spPr/>
        <p:txBody>
          <a:bodyPr/>
          <a:lstStyle/>
          <a:p>
            <a:pPr>
              <a:defRPr/>
            </a:pPr>
            <a:fld id="{A5C0BF7D-DA9C-4BF7-8FB9-4639E92C447C}"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7829"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D292F202-CC47-419B-AFB3-CE801FB01CD8}" type="slidenum">
              <a:rPr lang="en-US" sz="1000">
                <a:latin typeface="Georgia" pitchFamily="18" charset="0"/>
              </a:rPr>
              <a:pPr>
                <a:defRPr/>
              </a:pPr>
              <a:t>10</a:t>
            </a:fld>
            <a:endParaRPr lang="en-US" sz="1000">
              <a:latin typeface="Georgia"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8852"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8853"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F05EA98D-F1E6-4341-A6DC-7F496B828310}" type="slidenum">
              <a:rPr lang="en-US" sz="1000">
                <a:latin typeface="Georgia" pitchFamily="18" charset="0"/>
              </a:rPr>
              <a:pPr>
                <a:defRPr/>
              </a:pPr>
              <a:t>11</a:t>
            </a:fld>
            <a:endParaRPr lang="en-US" sz="1000">
              <a:latin typeface="Georgia"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Footer Placeholder 3"/>
          <p:cNvSpPr>
            <a:spLocks noGrp="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r>
              <a:rPr lang="en-US" sz="800">
                <a:latin typeface="Georgia" pitchFamily="18" charset="0"/>
              </a:rPr>
              <a:t>The Pennsylvania Child Welfare Resource Center</a:t>
            </a:r>
          </a:p>
        </p:txBody>
      </p:sp>
      <p:sp>
        <p:nvSpPr>
          <p:cNvPr id="79877" name="Slide Number Placeholder 4"/>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pitchFamily="34" charset="0"/>
                <a:ea typeface="MS PGothic" pitchFamily="34" charset="-128"/>
              </a:defRPr>
            </a:lvl1pPr>
            <a:lvl2pPr marL="785206" indent="-302004" eaLnBrk="0" hangingPunct="0">
              <a:defRPr sz="2500">
                <a:solidFill>
                  <a:schemeClr val="tx1"/>
                </a:solidFill>
                <a:latin typeface="Arial" pitchFamily="34" charset="0"/>
                <a:ea typeface="MS PGothic" pitchFamily="34" charset="-128"/>
              </a:defRPr>
            </a:lvl2pPr>
            <a:lvl3pPr marL="1208010" indent="-241602" eaLnBrk="0" hangingPunct="0">
              <a:defRPr sz="2500">
                <a:solidFill>
                  <a:schemeClr val="tx1"/>
                </a:solidFill>
                <a:latin typeface="Arial" pitchFamily="34" charset="0"/>
                <a:ea typeface="MS PGothic" pitchFamily="34" charset="-128"/>
              </a:defRPr>
            </a:lvl3pPr>
            <a:lvl4pPr marL="1691215" indent="-241602" eaLnBrk="0" hangingPunct="0">
              <a:defRPr sz="2500">
                <a:solidFill>
                  <a:schemeClr val="tx1"/>
                </a:solidFill>
                <a:latin typeface="Arial" pitchFamily="34" charset="0"/>
                <a:ea typeface="MS PGothic" pitchFamily="34" charset="-128"/>
              </a:defRPr>
            </a:lvl4pPr>
            <a:lvl5pPr marL="2174420" indent="-241602" eaLnBrk="0" hangingPunct="0">
              <a:defRPr sz="2500">
                <a:solidFill>
                  <a:schemeClr val="tx1"/>
                </a:solidFill>
                <a:latin typeface="Arial" pitchFamily="34" charset="0"/>
                <a:ea typeface="MS PGothic" pitchFamily="34" charset="-128"/>
              </a:defRPr>
            </a:lvl5pPr>
            <a:lvl6pPr marL="2657624" indent="-241602" eaLnBrk="0" fontAlgn="base" hangingPunct="0">
              <a:spcBef>
                <a:spcPct val="0"/>
              </a:spcBef>
              <a:spcAft>
                <a:spcPct val="0"/>
              </a:spcAft>
              <a:defRPr sz="2500">
                <a:solidFill>
                  <a:schemeClr val="tx1"/>
                </a:solidFill>
                <a:latin typeface="Arial" pitchFamily="34" charset="0"/>
                <a:ea typeface="MS PGothic" pitchFamily="34" charset="-128"/>
              </a:defRPr>
            </a:lvl6pPr>
            <a:lvl7pPr marL="3140828" indent="-241602" eaLnBrk="0" fontAlgn="base" hangingPunct="0">
              <a:spcBef>
                <a:spcPct val="0"/>
              </a:spcBef>
              <a:spcAft>
                <a:spcPct val="0"/>
              </a:spcAft>
              <a:defRPr sz="2500">
                <a:solidFill>
                  <a:schemeClr val="tx1"/>
                </a:solidFill>
                <a:latin typeface="Arial" pitchFamily="34" charset="0"/>
                <a:ea typeface="MS PGothic" pitchFamily="34" charset="-128"/>
              </a:defRPr>
            </a:lvl7pPr>
            <a:lvl8pPr marL="3624032" indent="-241602" eaLnBrk="0" fontAlgn="base" hangingPunct="0">
              <a:spcBef>
                <a:spcPct val="0"/>
              </a:spcBef>
              <a:spcAft>
                <a:spcPct val="0"/>
              </a:spcAft>
              <a:defRPr sz="2500">
                <a:solidFill>
                  <a:schemeClr val="tx1"/>
                </a:solidFill>
                <a:latin typeface="Arial" pitchFamily="34" charset="0"/>
                <a:ea typeface="MS PGothic" pitchFamily="34" charset="-128"/>
              </a:defRPr>
            </a:lvl8pPr>
            <a:lvl9pPr marL="4107236" indent="-241602" eaLnBrk="0" fontAlgn="base" hangingPunct="0">
              <a:spcBef>
                <a:spcPct val="0"/>
              </a:spcBef>
              <a:spcAft>
                <a:spcPct val="0"/>
              </a:spcAft>
              <a:defRPr sz="2500">
                <a:solidFill>
                  <a:schemeClr val="tx1"/>
                </a:solidFill>
                <a:latin typeface="Arial" pitchFamily="34" charset="0"/>
                <a:ea typeface="MS PGothic" pitchFamily="34" charset="-128"/>
              </a:defRPr>
            </a:lvl9pPr>
          </a:lstStyle>
          <a:p>
            <a:pPr>
              <a:defRPr/>
            </a:pPr>
            <a:fld id="{83DF4140-8FAA-426B-B90A-BCD50017FC2C}" type="slidenum">
              <a:rPr lang="en-US" sz="1000">
                <a:latin typeface="Georgia" pitchFamily="18" charset="0"/>
              </a:rPr>
              <a:pPr>
                <a:defRPr/>
              </a:pPr>
              <a:t>12</a:t>
            </a:fld>
            <a:endParaRPr lang="en-US" sz="1000">
              <a:latin typeface="Georgia"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a:solidFill>
                  <a:schemeClr val="bg1"/>
                </a:solidFill>
              </a:defRPr>
            </a:lvl1pPr>
          </a:lstStyle>
          <a:p>
            <a:pPr lvl="0"/>
            <a:r>
              <a:rPr lang="en-US" dirty="0" smtClean="0"/>
              <a:t>Click to Add Title of Presentation</a:t>
            </a:r>
            <a:endParaRPr lang="en-US" dirty="0"/>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dirty="0">
                <a:solidFill>
                  <a:srgbClr val="CDB97D"/>
                </a:solidFill>
                <a:latin typeface="Georgia" pitchFamily="16" charset="0"/>
                <a:ea typeface="Osaka" pitchFamily="16" charset="-128"/>
                <a:cs typeface="+mn-cs"/>
              </a:defRPr>
            </a:lvl1pPr>
          </a:lstStyle>
          <a:p>
            <a:pPr lvl="0"/>
            <a:r>
              <a:rPr lang="en-US" dirty="0" smtClean="0"/>
              <a:t>Click to Add Subtitle of Presentation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766482"/>
            <a:ext cx="5111750" cy="5567083"/>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65729"/>
            <a:ext cx="3008313" cy="48678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5287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786703B-BD25-4F52-9B69-C922C2DEB2C9}" type="datetime1">
              <a:rPr lang="en-US" smtClean="0"/>
              <a:t>9/2/2015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1BBBA2A-A6F4-41EA-BEF6-669C2B289A3E}" type="slidenum">
              <a:rPr lang="en-US" smtClean="0"/>
              <a:t>‹#›</a:t>
            </a:fld>
            <a:endParaRPr lang="en-US" dirty="0"/>
          </a:p>
        </p:txBody>
      </p:sp>
    </p:spTree>
    <p:extLst>
      <p:ext uri="{BB962C8B-B14F-4D97-AF65-F5344CB8AC3E}">
        <p14:creationId xmlns:p14="http://schemas.microsoft.com/office/powerpoint/2010/main" val="113642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AFE5CD-6B7A-473B-81D2-730DBC9D3A1C}" type="datetime1">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423841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A3507C-B7DC-4AEB-8527-725792B0AFEE}" type="datetime1">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684719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35426-8839-4D09-9EFC-2E1AF158EDED}" type="datetime1">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3832927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C79A33-3473-4BBB-B69B-380F2B8735CC}" type="datetime1">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2208349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0DA92D-A73C-4F54-86D8-16D7D88A0480}" type="datetime1">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4250708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BED2B-ABAC-416A-9381-E8CD62808C4C}" type="datetime1">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110480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1438834"/>
            <a:ext cx="8247888" cy="48812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DA070-B585-4F8E-8956-7440D7BC7D44}" type="datetime1">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1637308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ECFA4-0701-49BB-97A5-2A2855E7D051}" type="datetime1">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3084520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94060-7AA0-41CD-8285-001187C8B4DD}" type="datetime1">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2080115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07169-C453-453E-A7C7-501E0403D118}" type="datetime1">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12218243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4599F-F783-4C54-AF2F-0022A8ACD9A1}" type="datetime1">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t>‹#›</a:t>
            </a:fld>
            <a:endParaRPr lang="en-US"/>
          </a:p>
        </p:txBody>
      </p:sp>
    </p:spTree>
    <p:extLst>
      <p:ext uri="{BB962C8B-B14F-4D97-AF65-F5344CB8AC3E}">
        <p14:creationId xmlns:p14="http://schemas.microsoft.com/office/powerpoint/2010/main" val="362158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2094807"/>
            <a:ext cx="8247888" cy="42253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
        <p:nvSpPr>
          <p:cNvPr id="9" name="Text Placeholder 8"/>
          <p:cNvSpPr>
            <a:spLocks noGrp="1"/>
          </p:cNvSpPr>
          <p:nvPr>
            <p:ph type="body" sz="quarter" idx="12"/>
          </p:nvPr>
        </p:nvSpPr>
        <p:spPr>
          <a:xfrm>
            <a:off x="465888" y="1429674"/>
            <a:ext cx="8229600" cy="594360"/>
          </a:xfrm>
        </p:spPr>
        <p:txBody>
          <a:bodyPr/>
          <a:lstStyle>
            <a:lvl1pPr>
              <a:buNone/>
              <a:defRPr b="1"/>
            </a:lvl1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28200"/>
            <a:ext cx="7772400" cy="979772"/>
          </a:xfrm>
        </p:spPr>
        <p:txBody>
          <a:bodyPr anchor="ct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538463"/>
            <a:ext cx="7772400" cy="1016912"/>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385047"/>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85047"/>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607560"/>
          </a:xfrm>
        </p:spPr>
        <p:txBody>
          <a:bodyPr/>
          <a:lstStyle/>
          <a:p>
            <a:pPr lvl="0"/>
            <a:r>
              <a:rPr lang="en-US" smtClean="0"/>
              <a:t>Click to edit Master text styles</a:t>
            </a:r>
          </a:p>
        </p:txBody>
      </p:sp>
      <p:sp>
        <p:nvSpPr>
          <p:cNvPr id="6" name="Content Placeholder 3"/>
          <p:cNvSpPr>
            <a:spLocks noGrp="1"/>
          </p:cNvSpPr>
          <p:nvPr>
            <p:ph sz="half" idx="2" hasCustomPrompt="1"/>
          </p:nvPr>
        </p:nvSpPr>
        <p:spPr>
          <a:xfrm>
            <a:off x="457200" y="2104176"/>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0" y="2111433"/>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97741"/>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97741"/>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smtClean="0"/>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
        <p:nvSpPr>
          <p:cNvPr id="5" name="Text Placeholder 4"/>
          <p:cNvSpPr>
            <a:spLocks noGrp="1"/>
          </p:cNvSpPr>
          <p:nvPr>
            <p:ph type="body" sz="quarter" idx="12"/>
          </p:nvPr>
        </p:nvSpPr>
        <p:spPr>
          <a:xfrm>
            <a:off x="881063" y="980902"/>
            <a:ext cx="7348537" cy="51706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5"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70647" y="1438834"/>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270"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A4624807-03D1-4D82-87D2-E5151F74A2DA}" type="slidenum">
              <a:rPr lang="en-US" smtClean="0"/>
              <a:pPr>
                <a:defRPr/>
              </a:pPr>
              <a:t>‹#›</a:t>
            </a:fld>
            <a:endParaRPr lang="en-US" dirty="0"/>
          </a:p>
        </p:txBody>
      </p:sp>
      <p:sp>
        <p:nvSpPr>
          <p:cNvPr id="13" name="TextBox 12"/>
          <p:cNvSpPr txBox="1"/>
          <p:nvPr/>
        </p:nvSpPr>
        <p:spPr>
          <a:xfrm>
            <a:off x="4124325" y="6343650"/>
            <a:ext cx="4989513" cy="246221"/>
          </a:xfrm>
          <a:prstGeom prst="rect">
            <a:avLst/>
          </a:prstGeom>
          <a:solidFill>
            <a:srgbClr val="91A3BB"/>
          </a:solidFill>
          <a:ln>
            <a:solidFill>
              <a:schemeClr val="tx1"/>
            </a:solidFill>
          </a:ln>
        </p:spPr>
        <p:txBody>
          <a:bodyPr>
            <a:spAutoFit/>
          </a:bodyPr>
          <a:lstStyle/>
          <a:p>
            <a:pPr algn="r">
              <a:defRPr/>
            </a:pPr>
            <a:r>
              <a:rPr lang="en-US" sz="1000" baseline="0" dirty="0" smtClean="0">
                <a:latin typeface="+mn-lt"/>
              </a:rPr>
              <a:t>209: Concurrent Planning</a:t>
            </a:r>
          </a:p>
        </p:txBody>
      </p:sp>
      <p:grpSp>
        <p:nvGrpSpPr>
          <p:cNvPr id="14" name="Group 17"/>
          <p:cNvGrpSpPr>
            <a:grpSpLocks/>
          </p:cNvGrpSpPr>
          <p:nvPr/>
        </p:nvGrpSpPr>
        <p:grpSpPr bwMode="auto">
          <a:xfrm>
            <a:off x="14288" y="6343650"/>
            <a:ext cx="4024312" cy="246063"/>
            <a:chOff x="14514" y="6343702"/>
            <a:chExt cx="4023360" cy="246221"/>
          </a:xfrm>
        </p:grpSpPr>
        <p:sp>
          <p:nvSpPr>
            <p:cNvPr id="15" name="TextBox 14"/>
            <p:cNvSpPr txBox="1"/>
            <p:nvPr userDrawn="1"/>
          </p:nvSpPr>
          <p:spPr>
            <a:xfrm>
              <a:off x="14514" y="6343702"/>
              <a:ext cx="4023360" cy="246221"/>
            </a:xfrm>
            <a:prstGeom prst="rect">
              <a:avLst/>
            </a:prstGeom>
            <a:solidFill>
              <a:srgbClr val="91A3BB"/>
            </a:solidFill>
            <a:ln w="6350">
              <a:solidFill>
                <a:schemeClr val="tx1"/>
              </a:solidFill>
            </a:ln>
          </p:spPr>
          <p:txBody>
            <a:bodyPr>
              <a:spAutoFit/>
            </a:bodyPr>
            <a:lstStyle/>
            <a:p>
              <a:pPr eaLnBrk="0" hangingPunct="0">
                <a:defRPr/>
              </a:pPr>
              <a:r>
                <a:rPr lang="en-US" sz="1000" dirty="0">
                  <a:latin typeface="Georgia" pitchFamily="18" charset="0"/>
                  <a:ea typeface="ＭＳ Ｐゴシック" pitchFamily="16" charset="-128"/>
                  <a:cs typeface="+mn-cs"/>
                </a:rPr>
                <a:t>The Pennsylvania Child Welfare </a:t>
              </a:r>
              <a:r>
                <a:rPr lang="en-US" sz="1000" dirty="0" smtClean="0">
                  <a:latin typeface="Georgia" pitchFamily="18" charset="0"/>
                  <a:ea typeface="ＭＳ Ｐゴシック" pitchFamily="16" charset="-128"/>
                  <a:cs typeface="+mn-cs"/>
                </a:rPr>
                <a:t>Resource</a:t>
              </a:r>
              <a:r>
                <a:rPr lang="en-US" sz="1000" baseline="0" dirty="0" smtClean="0">
                  <a:latin typeface="Georgia" pitchFamily="18" charset="0"/>
                  <a:ea typeface="ＭＳ Ｐゴシック" pitchFamily="16" charset="-128"/>
                  <a:cs typeface="+mn-cs"/>
                </a:rPr>
                <a:t> Center</a:t>
              </a:r>
              <a:endParaRPr lang="en-US" sz="1000" dirty="0">
                <a:latin typeface="Georgia" pitchFamily="18" charset="0"/>
                <a:ea typeface="ＭＳ Ｐゴシック" pitchFamily="16" charset="-128"/>
                <a:cs typeface="+mn-cs"/>
              </a:endParaRP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46" r:id="rId3"/>
    <p:sldLayoutId id="2147483845" r:id="rId4"/>
    <p:sldLayoutId id="2147483837" r:id="rId5"/>
    <p:sldLayoutId id="2147483847" r:id="rId6"/>
    <p:sldLayoutId id="2147483838" r:id="rId7"/>
    <p:sldLayoutId id="2147483839" r:id="rId8"/>
    <p:sldLayoutId id="2147483848" r:id="rId9"/>
    <p:sldLayoutId id="2147483840" r:id="rId10"/>
    <p:sldLayoutId id="2147483841" r:id="rId11"/>
    <p:sldLayoutId id="2147483842" r:id="rId12"/>
    <p:sldLayoutId id="2147483849"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5A7B5-E1AF-47AB-8986-48565CB33E8F}" type="datetime1">
              <a:rPr lang="en-US" smtClean="0"/>
              <a:t>9/2/2015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Georgia" panose="02040502050405020303" pitchFamily="18" charset="0"/>
                <a:ea typeface="+mn-ea"/>
              </a:defRPr>
            </a:lvl1pPr>
          </a:lstStyle>
          <a:p>
            <a:pPr>
              <a:defRPr/>
            </a:pPr>
            <a:fld id="{A4624807-03D1-4D82-87D2-E5151F74A2DA}" type="slidenum">
              <a:rPr lang="en-US" smtClean="0"/>
              <a:pPr>
                <a:defRPr/>
              </a:pPr>
              <a:t>‹#›</a:t>
            </a:fld>
            <a:endParaRPr lang="en-US" dirty="0"/>
          </a:p>
        </p:txBody>
      </p:sp>
    </p:spTree>
    <p:extLst>
      <p:ext uri="{BB962C8B-B14F-4D97-AF65-F5344CB8AC3E}">
        <p14:creationId xmlns:p14="http://schemas.microsoft.com/office/powerpoint/2010/main" val="4203468452"/>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aecf.org/m/resourcedoc/aecf-IcebreakerMeetingsToolkit-2012.pdf" TargetMode="External"/><Relationship Id="rId2" Type="http://schemas.openxmlformats.org/officeDocument/2006/relationships/hyperlink" Target="http://www.aecf.org/~/media/Pubs/Topics/Child%20Welfare%20Permanence/Permanence/IcebreakerMeetingsToolkit/IcebreakerMeetingsToolkit.pdf" TargetMode="External"/><Relationship Id="rId1" Type="http://schemas.openxmlformats.org/officeDocument/2006/relationships/slideLayout" Target="../slideLayouts/slideLayout2.xml"/><Relationship Id="rId4" Type="http://schemas.openxmlformats.org/officeDocument/2006/relationships/hyperlink" Target="https://www.youtube.com/watch?v=fPh01WHNRCk" TargetMode="Externa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209: Concurrent Planning</a:t>
            </a:r>
            <a:endParaRPr lang="en-US" dirty="0"/>
          </a:p>
        </p:txBody>
      </p:sp>
      <p:sp>
        <p:nvSpPr>
          <p:cNvPr id="5" name="Text Placeholder 4"/>
          <p:cNvSpPr>
            <a:spLocks noGrp="1"/>
          </p:cNvSpPr>
          <p:nvPr>
            <p:ph type="body"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a:xfrm>
            <a:off x="469900" y="793750"/>
            <a:ext cx="8229600" cy="590550"/>
          </a:xfrm>
        </p:spPr>
        <p:txBody>
          <a:bodyPr/>
          <a:lstStyle/>
          <a:p>
            <a:pPr eaLnBrk="1" hangingPunct="1"/>
            <a:r>
              <a:rPr lang="en-US" smtClean="0"/>
              <a:t>Basic Permanency Assumptions</a:t>
            </a:r>
          </a:p>
        </p:txBody>
      </p:sp>
      <p:sp>
        <p:nvSpPr>
          <p:cNvPr id="10243" name="Content Placeholder 1"/>
          <p:cNvSpPr>
            <a:spLocks noGrp="1"/>
          </p:cNvSpPr>
          <p:nvPr>
            <p:ph idx="1"/>
          </p:nvPr>
        </p:nvSpPr>
        <p:spPr>
          <a:xfrm>
            <a:off x="469900" y="1438275"/>
            <a:ext cx="8248650" cy="4881563"/>
          </a:xfrm>
        </p:spPr>
        <p:txBody>
          <a:bodyPr/>
          <a:lstStyle/>
          <a:p>
            <a:pPr eaLnBrk="1" hangingPunct="1">
              <a:spcAft>
                <a:spcPts val="1800"/>
              </a:spcAft>
            </a:pPr>
            <a:r>
              <a:rPr lang="en-US" dirty="0" smtClean="0"/>
              <a:t>Children have a right and need to live and develop within safe, secure, and permanent families.</a:t>
            </a:r>
          </a:p>
          <a:p>
            <a:pPr eaLnBrk="1" hangingPunct="1">
              <a:spcAft>
                <a:spcPts val="1800"/>
              </a:spcAft>
            </a:pPr>
            <a:r>
              <a:rPr lang="en-US" dirty="0" smtClean="0"/>
              <a:t>Children have a right to live with parents/caregivers whom they can love, trust, and depend upon. </a:t>
            </a:r>
          </a:p>
          <a:p>
            <a:pPr eaLnBrk="1" hangingPunct="1">
              <a:spcAft>
                <a:spcPts val="1800"/>
              </a:spcAft>
            </a:pPr>
            <a:r>
              <a:rPr lang="en-US" dirty="0" smtClean="0"/>
              <a:t>Separation for extended periods of time may result in tremendous psychological and developmental disruption.   </a:t>
            </a:r>
          </a:p>
          <a:p>
            <a:pPr eaLnBrk="1" hangingPunct="1">
              <a:spcAft>
                <a:spcPts val="1800"/>
              </a:spcAft>
            </a:pPr>
            <a:r>
              <a:rPr lang="en-US" dirty="0" smtClean="0"/>
              <a:t>A child's perception and experience of time are determined by his level of cognitive developmental maturity.</a:t>
            </a:r>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B453F23A-A71A-4BDB-9883-D6BFCBE543E8}" type="slidenum">
              <a:rPr lang="en-US" smtClean="0"/>
              <a:pPr>
                <a:defRPr/>
              </a:pPr>
              <a:t>10</a:t>
            </a:fld>
            <a:endParaRPr lang="en-US" dirty="0"/>
          </a:p>
        </p:txBody>
      </p:sp>
    </p:spTree>
    <p:extLst>
      <p:ext uri="{BB962C8B-B14F-4D97-AF65-F5344CB8AC3E}">
        <p14:creationId xmlns:p14="http://schemas.microsoft.com/office/powerpoint/2010/main" val="402238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469900" y="793750"/>
            <a:ext cx="8229600" cy="590550"/>
          </a:xfrm>
        </p:spPr>
        <p:txBody>
          <a:bodyPr/>
          <a:lstStyle/>
          <a:p>
            <a:pPr eaLnBrk="1" hangingPunct="1"/>
            <a:r>
              <a:rPr lang="en-US" dirty="0" smtClean="0"/>
              <a:t>Aging Out of Care Statistics</a:t>
            </a:r>
          </a:p>
        </p:txBody>
      </p:sp>
      <p:sp>
        <p:nvSpPr>
          <p:cNvPr id="13315" name="Content Placeholder 1"/>
          <p:cNvSpPr>
            <a:spLocks noGrp="1"/>
          </p:cNvSpPr>
          <p:nvPr>
            <p:ph idx="1"/>
          </p:nvPr>
        </p:nvSpPr>
        <p:spPr>
          <a:xfrm>
            <a:off x="469900" y="1438275"/>
            <a:ext cx="8248650" cy="4881563"/>
          </a:xfrm>
        </p:spPr>
        <p:txBody>
          <a:bodyPr/>
          <a:lstStyle/>
          <a:p>
            <a:pPr marL="0" indent="0" eaLnBrk="1" hangingPunct="1">
              <a:spcAft>
                <a:spcPts val="600"/>
              </a:spcAft>
              <a:buNone/>
            </a:pPr>
            <a:r>
              <a:rPr lang="en-US" sz="4800" dirty="0" smtClean="0"/>
              <a:t>By comparison, former foster youth do not fare as well as their peers.</a:t>
            </a:r>
          </a:p>
          <a:p>
            <a:pPr marL="0" indent="0" eaLnBrk="1" hangingPunct="1">
              <a:spcAft>
                <a:spcPts val="600"/>
              </a:spcAft>
              <a:buNone/>
            </a:pPr>
            <a:r>
              <a:rPr lang="en-US" sz="4800" dirty="0" smtClean="0"/>
              <a:t> </a:t>
            </a:r>
          </a:p>
          <a:p>
            <a:pPr marL="0" indent="0">
              <a:buNone/>
            </a:pPr>
            <a:r>
              <a:rPr lang="en-US" sz="1400" dirty="0" smtClean="0"/>
              <a:t>Courtney</a:t>
            </a:r>
            <a:r>
              <a:rPr lang="en-US" sz="1400" dirty="0"/>
              <a:t>, M., </a:t>
            </a:r>
            <a:r>
              <a:rPr lang="en-US" sz="1400" dirty="0" err="1"/>
              <a:t>Dworsky</a:t>
            </a:r>
            <a:r>
              <a:rPr lang="en-US" sz="1400" dirty="0"/>
              <a:t>, A., Ruth, G., Keller, T., </a:t>
            </a:r>
            <a:r>
              <a:rPr lang="en-US" sz="1400" dirty="0" err="1"/>
              <a:t>Havlicek</a:t>
            </a:r>
            <a:r>
              <a:rPr lang="en-US" sz="1400" dirty="0"/>
              <a:t>, J., &amp; </a:t>
            </a:r>
            <a:r>
              <a:rPr lang="en-US" sz="1400" dirty="0" err="1"/>
              <a:t>Bost</a:t>
            </a:r>
            <a:r>
              <a:rPr lang="en-US" sz="1400" dirty="0"/>
              <a:t>, N. (2005). </a:t>
            </a:r>
          </a:p>
          <a:p>
            <a:pPr marL="0" indent="0">
              <a:buNone/>
            </a:pPr>
            <a:r>
              <a:rPr lang="en-US" sz="1400" dirty="0"/>
              <a:t>Courtney, M. E., </a:t>
            </a:r>
            <a:r>
              <a:rPr lang="en-US" sz="1400" dirty="0" err="1"/>
              <a:t>Dworsky</a:t>
            </a:r>
            <a:r>
              <a:rPr lang="en-US" sz="1400" dirty="0"/>
              <a:t>, A., </a:t>
            </a:r>
            <a:r>
              <a:rPr lang="en-US" sz="1400" dirty="0" err="1"/>
              <a:t>Cusick</a:t>
            </a:r>
            <a:r>
              <a:rPr lang="en-US" sz="1400" dirty="0"/>
              <a:t>, G. R., </a:t>
            </a:r>
            <a:r>
              <a:rPr lang="en-US" sz="1400" dirty="0" err="1"/>
              <a:t>Havlicek</a:t>
            </a:r>
            <a:r>
              <a:rPr lang="en-US" sz="1400" dirty="0"/>
              <a:t>, J., Perez, A., &amp; Keller, T. (2007). </a:t>
            </a:r>
          </a:p>
          <a:p>
            <a:pPr marL="0" indent="0">
              <a:buNone/>
            </a:pPr>
            <a:r>
              <a:rPr lang="en-US" sz="1400" dirty="0"/>
              <a:t>Courtney, M. E., </a:t>
            </a:r>
            <a:r>
              <a:rPr lang="en-US" sz="1400" dirty="0" err="1"/>
              <a:t>Dworsky</a:t>
            </a:r>
            <a:r>
              <a:rPr lang="en-US" sz="1400" dirty="0"/>
              <a:t>, A., Lee, J. S., &amp; Rapp, M. (2010). </a:t>
            </a:r>
          </a:p>
          <a:p>
            <a:pPr marL="0" indent="0">
              <a:buNone/>
            </a:pPr>
            <a:r>
              <a:rPr lang="en-US" sz="1400" dirty="0"/>
              <a:t>National Center for Education Statistics (2008). </a:t>
            </a:r>
          </a:p>
          <a:p>
            <a:pPr marL="0" indent="0">
              <a:buNone/>
            </a:pPr>
            <a:r>
              <a:rPr lang="en-US" sz="1400" dirty="0" err="1" smtClean="0"/>
              <a:t>Pecora</a:t>
            </a:r>
            <a:r>
              <a:rPr lang="en-US" sz="1400" dirty="0"/>
              <a:t>, P.J., Kessler, R., Williams, J., O’Brien, K., Downs, A.C., English, D., White, J., </a:t>
            </a:r>
            <a:r>
              <a:rPr lang="en-US" sz="1400" dirty="0" err="1"/>
              <a:t>Hiripi</a:t>
            </a:r>
            <a:r>
              <a:rPr lang="en-US" sz="1400" dirty="0"/>
              <a:t>, E., White, C.R., Wiggins, T., and Holmes, K.E. (2005). </a:t>
            </a:r>
          </a:p>
          <a:p>
            <a:pPr marL="0" indent="0">
              <a:buNone/>
            </a:pPr>
            <a:endParaRPr lang="en-US" sz="4800" dirty="0"/>
          </a:p>
          <a:p>
            <a:pPr marL="0" indent="0" eaLnBrk="1" hangingPunct="1">
              <a:spcAft>
                <a:spcPts val="600"/>
              </a:spcAft>
              <a:buNone/>
            </a:pPr>
            <a:endParaRPr lang="en-US" sz="4800" dirty="0" smtClean="0"/>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1E1AD0BE-7940-4DE9-B3D6-9D016192A2A6}" type="slidenum">
              <a:rPr lang="en-US" smtClean="0"/>
              <a:pPr>
                <a:defRPr/>
              </a:pPr>
              <a:t>11</a:t>
            </a:fld>
            <a:endParaRPr lang="en-US" dirty="0"/>
          </a:p>
        </p:txBody>
      </p:sp>
    </p:spTree>
    <p:extLst>
      <p:ext uri="{BB962C8B-B14F-4D97-AF65-F5344CB8AC3E}">
        <p14:creationId xmlns:p14="http://schemas.microsoft.com/office/powerpoint/2010/main" val="2958970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469900" y="793750"/>
            <a:ext cx="8229600" cy="590550"/>
          </a:xfrm>
        </p:spPr>
        <p:txBody>
          <a:bodyPr/>
          <a:lstStyle/>
          <a:p>
            <a:pPr eaLnBrk="1" hangingPunct="1"/>
            <a:r>
              <a:rPr lang="en-US" smtClean="0"/>
              <a:t>Permanency Goals (In Order of Preference)</a:t>
            </a:r>
          </a:p>
        </p:txBody>
      </p:sp>
      <p:sp>
        <p:nvSpPr>
          <p:cNvPr id="12291" name="Content Placeholder 1"/>
          <p:cNvSpPr>
            <a:spLocks noGrp="1"/>
          </p:cNvSpPr>
          <p:nvPr>
            <p:ph idx="1"/>
          </p:nvPr>
        </p:nvSpPr>
        <p:spPr>
          <a:xfrm>
            <a:off x="469900" y="1438275"/>
            <a:ext cx="8248650" cy="4881563"/>
          </a:xfrm>
        </p:spPr>
        <p:txBody>
          <a:bodyPr/>
          <a:lstStyle/>
          <a:p>
            <a:pPr eaLnBrk="1" hangingPunct="1">
              <a:spcAft>
                <a:spcPts val="2400"/>
              </a:spcAft>
            </a:pPr>
            <a:r>
              <a:rPr lang="en-US" sz="3200" b="1" smtClean="0"/>
              <a:t>Return to Parent</a:t>
            </a:r>
          </a:p>
          <a:p>
            <a:pPr lvl="2" eaLnBrk="1" hangingPunct="1">
              <a:spcAft>
                <a:spcPts val="2400"/>
              </a:spcAft>
            </a:pPr>
            <a:r>
              <a:rPr lang="en-US" sz="3200" smtClean="0"/>
              <a:t>Parent(s) resume all legal rights and responsibilities. </a:t>
            </a:r>
          </a:p>
          <a:p>
            <a:pPr lvl="2" eaLnBrk="1" hangingPunct="1">
              <a:spcAft>
                <a:spcPts val="2400"/>
              </a:spcAft>
            </a:pPr>
            <a:r>
              <a:rPr lang="en-US" sz="3200" smtClean="0"/>
              <a:t>Court may close case or maintain adjudication of dependency. </a:t>
            </a:r>
          </a:p>
          <a:p>
            <a:pPr lvl="2" eaLnBrk="1" hangingPunct="1">
              <a:spcAft>
                <a:spcPts val="2400"/>
              </a:spcAft>
            </a:pPr>
            <a:r>
              <a:rPr lang="en-US" sz="3200" smtClean="0"/>
              <a:t>Agency may provide follow up service or close case.</a:t>
            </a:r>
          </a:p>
        </p:txBody>
      </p:sp>
      <p:sp>
        <p:nvSpPr>
          <p:cNvPr id="8" name="Slide Number Placeholder 7"/>
          <p:cNvSpPr>
            <a:spLocks noGrp="1"/>
          </p:cNvSpPr>
          <p:nvPr>
            <p:ph type="sldNum" sz="quarter" idx="4294967295"/>
          </p:nvPr>
        </p:nvSpPr>
        <p:spPr>
          <a:xfrm>
            <a:off x="8126413" y="6616700"/>
            <a:ext cx="1017587" cy="187325"/>
          </a:xfrm>
          <a:prstGeom prst="rect">
            <a:avLst/>
          </a:prstGeom>
        </p:spPr>
        <p:txBody>
          <a:bodyPr/>
          <a:lstStyle/>
          <a:p>
            <a:pPr>
              <a:defRPr/>
            </a:pPr>
            <a:fld id="{9B0067BE-C12C-4883-AC03-65FF18E2CFA1}" type="slidenum">
              <a:rPr lang="en-US" smtClean="0"/>
              <a:pPr>
                <a:defRPr/>
              </a:pPr>
              <a:t>12</a:t>
            </a:fld>
            <a:endParaRPr lang="en-US" dirty="0"/>
          </a:p>
        </p:txBody>
      </p:sp>
      <p:sp>
        <p:nvSpPr>
          <p:cNvPr id="7" name="Right Arrow 6"/>
          <p:cNvSpPr/>
          <p:nvPr/>
        </p:nvSpPr>
        <p:spPr>
          <a:xfrm>
            <a:off x="8519160" y="6019800"/>
            <a:ext cx="533400" cy="228600"/>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3350307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a:xfrm>
            <a:off x="469900" y="793750"/>
            <a:ext cx="8582025" cy="625617"/>
          </a:xfrm>
        </p:spPr>
        <p:txBody>
          <a:bodyPr/>
          <a:lstStyle/>
          <a:p>
            <a:pPr eaLnBrk="1" hangingPunct="1"/>
            <a:r>
              <a:rPr lang="en-US" sz="2400" dirty="0" smtClean="0"/>
              <a:t>Permanency Goals (In Order of Preference), (continued)</a:t>
            </a:r>
          </a:p>
        </p:txBody>
      </p:sp>
      <p:sp>
        <p:nvSpPr>
          <p:cNvPr id="13315" name="Content Placeholder 1"/>
          <p:cNvSpPr>
            <a:spLocks noGrp="1"/>
          </p:cNvSpPr>
          <p:nvPr>
            <p:ph idx="1"/>
          </p:nvPr>
        </p:nvSpPr>
        <p:spPr>
          <a:xfrm>
            <a:off x="469900" y="1337481"/>
            <a:ext cx="8248650" cy="4982357"/>
          </a:xfrm>
        </p:spPr>
        <p:txBody>
          <a:bodyPr/>
          <a:lstStyle/>
          <a:p>
            <a:pPr eaLnBrk="1" hangingPunct="1">
              <a:spcAft>
                <a:spcPts val="600"/>
              </a:spcAft>
            </a:pPr>
            <a:r>
              <a:rPr lang="en-US" sz="2400" b="1" dirty="0" smtClean="0"/>
              <a:t>Adoption </a:t>
            </a:r>
          </a:p>
          <a:p>
            <a:pPr lvl="1" eaLnBrk="1" hangingPunct="1">
              <a:spcAft>
                <a:spcPts val="600"/>
              </a:spcAft>
            </a:pPr>
            <a:r>
              <a:rPr lang="en-US" sz="2400" dirty="0" smtClean="0"/>
              <a:t>Parental rights are terminated either involuntarily or through relinquishment.</a:t>
            </a:r>
          </a:p>
          <a:p>
            <a:pPr lvl="1" eaLnBrk="1" hangingPunct="1">
              <a:spcAft>
                <a:spcPts val="600"/>
              </a:spcAft>
            </a:pPr>
            <a:r>
              <a:rPr lang="en-US" sz="2400" dirty="0" smtClean="0"/>
              <a:t>Adoptive parent(s) are granted permanently all legal rights they would have had they been the biological parents.</a:t>
            </a:r>
          </a:p>
          <a:p>
            <a:pPr lvl="1" eaLnBrk="1" hangingPunct="1">
              <a:spcAft>
                <a:spcPts val="600"/>
              </a:spcAft>
            </a:pPr>
            <a:r>
              <a:rPr lang="en-US" sz="2400" dirty="0" smtClean="0"/>
              <a:t>Child is issued a new birth certificate.</a:t>
            </a:r>
          </a:p>
          <a:p>
            <a:pPr lvl="1" eaLnBrk="1" hangingPunct="1">
              <a:spcAft>
                <a:spcPts val="600"/>
              </a:spcAft>
            </a:pPr>
            <a:r>
              <a:rPr lang="en-US" sz="2400" dirty="0" smtClean="0"/>
              <a:t>Adoptive parent(s) could receive adoption subsidy.</a:t>
            </a:r>
          </a:p>
          <a:p>
            <a:pPr lvl="1" eaLnBrk="1" hangingPunct="1">
              <a:spcAft>
                <a:spcPts val="600"/>
              </a:spcAft>
            </a:pPr>
            <a:r>
              <a:rPr lang="en-US" sz="2400" dirty="0" smtClean="0"/>
              <a:t>Parent(s) are no longer responsible to pay child support.</a:t>
            </a:r>
          </a:p>
          <a:p>
            <a:pPr lvl="1" eaLnBrk="1" hangingPunct="1">
              <a:spcAft>
                <a:spcPts val="600"/>
              </a:spcAft>
            </a:pPr>
            <a:r>
              <a:rPr lang="en-US" sz="2400" dirty="0" smtClean="0"/>
              <a:t>Agency and court will close case.</a:t>
            </a:r>
          </a:p>
        </p:txBody>
      </p:sp>
      <p:sp>
        <p:nvSpPr>
          <p:cNvPr id="9" name="Slide Number Placeholder 8"/>
          <p:cNvSpPr>
            <a:spLocks noGrp="1"/>
          </p:cNvSpPr>
          <p:nvPr>
            <p:ph type="sldNum" sz="quarter" idx="4294967295"/>
          </p:nvPr>
        </p:nvSpPr>
        <p:spPr>
          <a:xfrm>
            <a:off x="8126413" y="6616700"/>
            <a:ext cx="1017587" cy="187325"/>
          </a:xfrm>
          <a:prstGeom prst="rect">
            <a:avLst/>
          </a:prstGeom>
        </p:spPr>
        <p:txBody>
          <a:bodyPr/>
          <a:lstStyle/>
          <a:p>
            <a:pPr>
              <a:defRPr/>
            </a:pPr>
            <a:fld id="{B908CC03-EF44-4496-891F-FB7D597346B9}" type="slidenum">
              <a:rPr lang="en-US" smtClean="0"/>
              <a:pPr>
                <a:defRPr/>
              </a:pPr>
              <a:t>13</a:t>
            </a:fld>
            <a:endParaRPr lang="en-US" dirty="0"/>
          </a:p>
        </p:txBody>
      </p:sp>
      <p:sp>
        <p:nvSpPr>
          <p:cNvPr id="8" name="Right Arrow 7"/>
          <p:cNvSpPr/>
          <p:nvPr/>
        </p:nvSpPr>
        <p:spPr>
          <a:xfrm>
            <a:off x="8519160" y="6019800"/>
            <a:ext cx="533400" cy="228600"/>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1563503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469900" y="793750"/>
            <a:ext cx="8582025" cy="590550"/>
          </a:xfrm>
        </p:spPr>
        <p:txBody>
          <a:bodyPr/>
          <a:lstStyle/>
          <a:p>
            <a:pPr eaLnBrk="1" hangingPunct="1"/>
            <a:r>
              <a:rPr lang="en-US" sz="2400" dirty="0" smtClean="0"/>
              <a:t>Permanency Goals (In Order of Preference), (continued)</a:t>
            </a:r>
          </a:p>
        </p:txBody>
      </p:sp>
      <p:sp>
        <p:nvSpPr>
          <p:cNvPr id="14339" name="Content Placeholder 1"/>
          <p:cNvSpPr>
            <a:spLocks noGrp="1"/>
          </p:cNvSpPr>
          <p:nvPr>
            <p:ph idx="1"/>
          </p:nvPr>
        </p:nvSpPr>
        <p:spPr>
          <a:xfrm>
            <a:off x="469900" y="1405719"/>
            <a:ext cx="8248650" cy="4842681"/>
          </a:xfrm>
        </p:spPr>
        <p:txBody>
          <a:bodyPr/>
          <a:lstStyle/>
          <a:p>
            <a:pPr eaLnBrk="1" hangingPunct="1">
              <a:spcAft>
                <a:spcPts val="1200"/>
              </a:spcAft>
            </a:pPr>
            <a:r>
              <a:rPr lang="en-US" b="1" dirty="0" smtClean="0"/>
              <a:t>Permanent Legal Custodianship</a:t>
            </a:r>
          </a:p>
          <a:p>
            <a:pPr lvl="1" eaLnBrk="1" hangingPunct="1">
              <a:spcAft>
                <a:spcPts val="1200"/>
              </a:spcAft>
            </a:pPr>
            <a:r>
              <a:rPr lang="en-US" sz="2400" dirty="0" smtClean="0"/>
              <a:t>No TPR is required.</a:t>
            </a:r>
          </a:p>
          <a:p>
            <a:pPr lvl="1" eaLnBrk="1" hangingPunct="1">
              <a:spcAft>
                <a:spcPts val="1200"/>
              </a:spcAft>
            </a:pPr>
            <a:r>
              <a:rPr lang="en-US" sz="2400" dirty="0" smtClean="0"/>
              <a:t>The custodian is granted legal custody .</a:t>
            </a:r>
          </a:p>
          <a:p>
            <a:pPr lvl="1" eaLnBrk="1" hangingPunct="1">
              <a:spcAft>
                <a:spcPts val="1200"/>
              </a:spcAft>
            </a:pPr>
            <a:r>
              <a:rPr lang="en-US" sz="2400" dirty="0" smtClean="0"/>
              <a:t>The parent(s) retain visitation rights.</a:t>
            </a:r>
          </a:p>
          <a:p>
            <a:pPr lvl="1" eaLnBrk="1" hangingPunct="1">
              <a:spcAft>
                <a:spcPts val="1200"/>
              </a:spcAft>
            </a:pPr>
            <a:r>
              <a:rPr lang="en-US" sz="2400" dirty="0" smtClean="0"/>
              <a:t>Can be subsidized (SPLC).</a:t>
            </a:r>
          </a:p>
          <a:p>
            <a:pPr lvl="1" eaLnBrk="1" hangingPunct="1">
              <a:spcAft>
                <a:spcPts val="1200"/>
              </a:spcAft>
            </a:pPr>
            <a:r>
              <a:rPr lang="en-US" sz="2400" dirty="0" smtClean="0"/>
              <a:t>Parent(s) pay child support.</a:t>
            </a:r>
          </a:p>
          <a:p>
            <a:pPr lvl="1" eaLnBrk="1" hangingPunct="1">
              <a:spcAft>
                <a:spcPts val="1200"/>
              </a:spcAft>
            </a:pPr>
            <a:r>
              <a:rPr lang="en-US" sz="2400" dirty="0"/>
              <a:t>A</a:t>
            </a:r>
            <a:r>
              <a:rPr lang="en-US" sz="2400" dirty="0" smtClean="0"/>
              <a:t>gency and court close case. </a:t>
            </a:r>
          </a:p>
          <a:p>
            <a:pPr lvl="1" eaLnBrk="1" hangingPunct="1">
              <a:spcAft>
                <a:spcPts val="1200"/>
              </a:spcAft>
            </a:pPr>
            <a:r>
              <a:rPr lang="en-US" sz="2400" dirty="0" smtClean="0"/>
              <a:t>Parent(s) may ask court to reconsider permanency decision.  </a:t>
            </a:r>
          </a:p>
        </p:txBody>
      </p:sp>
      <p:sp>
        <p:nvSpPr>
          <p:cNvPr id="9" name="Slide Number Placeholder 8"/>
          <p:cNvSpPr>
            <a:spLocks noGrp="1"/>
          </p:cNvSpPr>
          <p:nvPr>
            <p:ph type="sldNum" sz="quarter" idx="4294967295"/>
          </p:nvPr>
        </p:nvSpPr>
        <p:spPr>
          <a:xfrm>
            <a:off x="8126413" y="6616700"/>
            <a:ext cx="1017587" cy="187325"/>
          </a:xfrm>
          <a:prstGeom prst="rect">
            <a:avLst/>
          </a:prstGeom>
        </p:spPr>
        <p:txBody>
          <a:bodyPr/>
          <a:lstStyle/>
          <a:p>
            <a:pPr>
              <a:defRPr/>
            </a:pPr>
            <a:fld id="{6E4FA67A-3B0F-4C62-8277-B6BB7D69BE65}" type="slidenum">
              <a:rPr lang="en-US" smtClean="0"/>
              <a:pPr>
                <a:defRPr/>
              </a:pPr>
              <a:t>14</a:t>
            </a:fld>
            <a:endParaRPr lang="en-US" dirty="0"/>
          </a:p>
        </p:txBody>
      </p:sp>
      <p:sp>
        <p:nvSpPr>
          <p:cNvPr id="8" name="Right Arrow 7"/>
          <p:cNvSpPr/>
          <p:nvPr/>
        </p:nvSpPr>
        <p:spPr>
          <a:xfrm>
            <a:off x="8519160" y="6019800"/>
            <a:ext cx="533400" cy="228600"/>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1408077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69900" y="793750"/>
            <a:ext cx="8582025" cy="590550"/>
          </a:xfrm>
        </p:spPr>
        <p:txBody>
          <a:bodyPr/>
          <a:lstStyle/>
          <a:p>
            <a:pPr eaLnBrk="1" hangingPunct="1"/>
            <a:r>
              <a:rPr lang="en-US" sz="2400" dirty="0" smtClean="0"/>
              <a:t>Permanency Goals (In Order of Preference), (continued)</a:t>
            </a:r>
          </a:p>
        </p:txBody>
      </p:sp>
      <p:sp>
        <p:nvSpPr>
          <p:cNvPr id="15363" name="Content Placeholder 1"/>
          <p:cNvSpPr>
            <a:spLocks noGrp="1"/>
          </p:cNvSpPr>
          <p:nvPr>
            <p:ph idx="1"/>
          </p:nvPr>
        </p:nvSpPr>
        <p:spPr>
          <a:xfrm>
            <a:off x="269875" y="1438275"/>
            <a:ext cx="8874125" cy="4881563"/>
          </a:xfrm>
        </p:spPr>
        <p:txBody>
          <a:bodyPr/>
          <a:lstStyle/>
          <a:p>
            <a:pPr eaLnBrk="1" hangingPunct="1"/>
            <a:r>
              <a:rPr lang="en-US" sz="2400" b="1" dirty="0" smtClean="0"/>
              <a:t>Permanent Placement (with a fit and willing relative)</a:t>
            </a:r>
          </a:p>
          <a:p>
            <a:pPr lvl="1" eaLnBrk="1" hangingPunct="1">
              <a:spcAft>
                <a:spcPts val="600"/>
              </a:spcAft>
            </a:pPr>
            <a:r>
              <a:rPr lang="en-US" sz="2400" dirty="0" smtClean="0"/>
              <a:t>Agency maintains legal custody and is responsible for placement.</a:t>
            </a:r>
          </a:p>
          <a:p>
            <a:pPr lvl="1" eaLnBrk="1" hangingPunct="1">
              <a:spcAft>
                <a:spcPts val="600"/>
              </a:spcAft>
            </a:pPr>
            <a:r>
              <a:rPr lang="en-US" sz="2400" dirty="0" smtClean="0"/>
              <a:t>Parent(s) participates in case planning and visitation.</a:t>
            </a:r>
          </a:p>
          <a:p>
            <a:pPr lvl="1" eaLnBrk="1" hangingPunct="1">
              <a:spcAft>
                <a:spcPts val="600"/>
              </a:spcAft>
            </a:pPr>
            <a:r>
              <a:rPr lang="en-US" sz="2400" dirty="0" smtClean="0"/>
              <a:t>Parent(s) may ask court to reconsider permanency decision. </a:t>
            </a:r>
          </a:p>
          <a:p>
            <a:pPr lvl="1" eaLnBrk="1" hangingPunct="1">
              <a:spcAft>
                <a:spcPts val="600"/>
              </a:spcAft>
            </a:pPr>
            <a:r>
              <a:rPr lang="en-US" sz="2400" dirty="0" smtClean="0"/>
              <a:t>Parent(s) pay child support.</a:t>
            </a:r>
          </a:p>
          <a:p>
            <a:pPr lvl="1" eaLnBrk="1" hangingPunct="1">
              <a:spcAft>
                <a:spcPts val="600"/>
              </a:spcAft>
            </a:pPr>
            <a:r>
              <a:rPr lang="en-US" sz="2400" dirty="0" smtClean="0"/>
              <a:t>Relative can receive foster home maintenance payment (preferred) or public assistance.</a:t>
            </a:r>
          </a:p>
          <a:p>
            <a:pPr lvl="1" eaLnBrk="1" hangingPunct="1">
              <a:spcAft>
                <a:spcPts val="600"/>
              </a:spcAft>
            </a:pPr>
            <a:r>
              <a:rPr lang="en-US" sz="2400" dirty="0" smtClean="0"/>
              <a:t>Agency and court will keep the case open.</a:t>
            </a:r>
          </a:p>
        </p:txBody>
      </p:sp>
      <p:sp>
        <p:nvSpPr>
          <p:cNvPr id="9" name="Slide Number Placeholder 8"/>
          <p:cNvSpPr>
            <a:spLocks noGrp="1"/>
          </p:cNvSpPr>
          <p:nvPr>
            <p:ph type="sldNum" sz="quarter" idx="4294967295"/>
          </p:nvPr>
        </p:nvSpPr>
        <p:spPr>
          <a:xfrm>
            <a:off x="8126413" y="6616700"/>
            <a:ext cx="1017587" cy="187325"/>
          </a:xfrm>
          <a:prstGeom prst="rect">
            <a:avLst/>
          </a:prstGeom>
        </p:spPr>
        <p:txBody>
          <a:bodyPr/>
          <a:lstStyle/>
          <a:p>
            <a:pPr>
              <a:defRPr/>
            </a:pPr>
            <a:fld id="{77C87BAD-DAF5-4B3D-AA21-01F0BB659389}" type="slidenum">
              <a:rPr lang="en-US" smtClean="0"/>
              <a:pPr>
                <a:defRPr/>
              </a:pPr>
              <a:t>15</a:t>
            </a:fld>
            <a:endParaRPr lang="en-US" dirty="0"/>
          </a:p>
        </p:txBody>
      </p:sp>
      <p:sp>
        <p:nvSpPr>
          <p:cNvPr id="8" name="Right Arrow 7"/>
          <p:cNvSpPr/>
          <p:nvPr/>
        </p:nvSpPr>
        <p:spPr>
          <a:xfrm>
            <a:off x="8519160" y="6019800"/>
            <a:ext cx="533400" cy="228600"/>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357715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469900" y="793750"/>
            <a:ext cx="8507413" cy="590550"/>
          </a:xfrm>
        </p:spPr>
        <p:txBody>
          <a:bodyPr/>
          <a:lstStyle/>
          <a:p>
            <a:pPr eaLnBrk="1" hangingPunct="1"/>
            <a:r>
              <a:rPr lang="en-US" sz="2400" dirty="0" smtClean="0"/>
              <a:t>Permanency Goals (In Order of Preference), (continued)</a:t>
            </a:r>
          </a:p>
        </p:txBody>
      </p:sp>
      <p:sp>
        <p:nvSpPr>
          <p:cNvPr id="16387" name="Content Placeholder 1"/>
          <p:cNvSpPr>
            <a:spLocks noGrp="1"/>
          </p:cNvSpPr>
          <p:nvPr>
            <p:ph idx="1"/>
          </p:nvPr>
        </p:nvSpPr>
        <p:spPr>
          <a:xfrm>
            <a:off x="166688" y="1438275"/>
            <a:ext cx="8796337" cy="4881563"/>
          </a:xfrm>
        </p:spPr>
        <p:txBody>
          <a:bodyPr/>
          <a:lstStyle/>
          <a:p>
            <a:pPr eaLnBrk="1" hangingPunct="1"/>
            <a:r>
              <a:rPr lang="en-US" b="1" dirty="0" smtClean="0"/>
              <a:t>Another Planned Permanent Living Arrangement-APPLA  </a:t>
            </a:r>
            <a:r>
              <a:rPr lang="en-US" dirty="0" smtClean="0"/>
              <a:t>(requires compelling reason and court approval)</a:t>
            </a:r>
          </a:p>
          <a:p>
            <a:pPr lvl="1" eaLnBrk="1" hangingPunct="1">
              <a:spcAft>
                <a:spcPts val="1200"/>
              </a:spcAft>
            </a:pPr>
            <a:r>
              <a:rPr lang="en-US" sz="2500" dirty="0" smtClean="0"/>
              <a:t>Agency maintains legal custody and is responsible for placement.</a:t>
            </a:r>
          </a:p>
          <a:p>
            <a:pPr lvl="1" eaLnBrk="1" hangingPunct="1">
              <a:spcAft>
                <a:spcPts val="1200"/>
              </a:spcAft>
            </a:pPr>
            <a:r>
              <a:rPr lang="en-US" sz="2500" dirty="0" smtClean="0"/>
              <a:t>Parent(s) participates in case planning and visitation.</a:t>
            </a:r>
          </a:p>
          <a:p>
            <a:pPr lvl="1" eaLnBrk="1" hangingPunct="1">
              <a:spcAft>
                <a:spcPts val="1200"/>
              </a:spcAft>
            </a:pPr>
            <a:r>
              <a:rPr lang="en-US" sz="2500" dirty="0" smtClean="0"/>
              <a:t>Parent(s) may ask the court to reconsider permanency decision.</a:t>
            </a:r>
          </a:p>
          <a:p>
            <a:pPr lvl="1" eaLnBrk="1" hangingPunct="1">
              <a:spcAft>
                <a:spcPts val="1200"/>
              </a:spcAft>
            </a:pPr>
            <a:r>
              <a:rPr lang="en-US" sz="2500" dirty="0" smtClean="0"/>
              <a:t>Parent(s) pay child support.</a:t>
            </a:r>
          </a:p>
          <a:p>
            <a:pPr lvl="1" eaLnBrk="1" hangingPunct="1">
              <a:spcAft>
                <a:spcPts val="1200"/>
              </a:spcAft>
            </a:pPr>
            <a:r>
              <a:rPr lang="en-US" sz="2500" dirty="0" smtClean="0"/>
              <a:t>Agency and court keep the case open.</a:t>
            </a:r>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06F0BB28-8948-4555-B245-380B5643208A}" type="slidenum">
              <a:rPr lang="en-US" smtClean="0"/>
              <a:pPr>
                <a:defRPr/>
              </a:pPr>
              <a:t>16</a:t>
            </a:fld>
            <a:endParaRPr lang="en-US" dirty="0"/>
          </a:p>
        </p:txBody>
      </p:sp>
    </p:spTree>
    <p:extLst>
      <p:ext uri="{BB962C8B-B14F-4D97-AF65-F5344CB8AC3E}">
        <p14:creationId xmlns:p14="http://schemas.microsoft.com/office/powerpoint/2010/main" val="2688098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469900" y="793750"/>
            <a:ext cx="8229600" cy="590550"/>
          </a:xfrm>
        </p:spPr>
        <p:txBody>
          <a:bodyPr/>
          <a:lstStyle/>
          <a:p>
            <a:pPr eaLnBrk="1" hangingPunct="1"/>
            <a:r>
              <a:rPr lang="en-US" smtClean="0"/>
              <a:t>What is Concurrent Planning?</a:t>
            </a:r>
          </a:p>
        </p:txBody>
      </p:sp>
      <p:sp>
        <p:nvSpPr>
          <p:cNvPr id="17411" name="Content Placeholder 1"/>
          <p:cNvSpPr>
            <a:spLocks noGrp="1"/>
          </p:cNvSpPr>
          <p:nvPr>
            <p:ph idx="1"/>
          </p:nvPr>
        </p:nvSpPr>
        <p:spPr>
          <a:xfrm>
            <a:off x="469900" y="1438275"/>
            <a:ext cx="8248650" cy="4881563"/>
          </a:xfrm>
        </p:spPr>
        <p:txBody>
          <a:bodyPr/>
          <a:lstStyle/>
          <a:p>
            <a:pPr marL="0" indent="0" eaLnBrk="1" hangingPunct="1">
              <a:spcAft>
                <a:spcPts val="1200"/>
              </a:spcAft>
              <a:buFontTx/>
              <a:buNone/>
            </a:pPr>
            <a:r>
              <a:rPr lang="en-US" sz="3200" smtClean="0"/>
              <a:t>Concurrent Planning is a process of working towards one legal permanency goal (typically reunification) while at the same time establishing and implementing an alternative permanency goal and plan that are worked on concurrently to move children/youth more quickly to a safe and stable permanent family.</a:t>
            </a:r>
            <a:endParaRPr lang="en-US" sz="2800" smtClean="0"/>
          </a:p>
          <a:p>
            <a:pPr marL="0" indent="0" eaLnBrk="1" hangingPunct="1">
              <a:spcAft>
                <a:spcPts val="1200"/>
              </a:spcAft>
              <a:buFontTx/>
              <a:buNone/>
            </a:pPr>
            <a:r>
              <a:rPr lang="en-US" sz="2000" smtClean="0"/>
              <a:t>(Permanency Roundtable Project, 2010)</a:t>
            </a:r>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FF766452-C29C-43B7-BD9F-E76EF1D04492}" type="slidenum">
              <a:rPr lang="en-US" smtClean="0"/>
              <a:pPr>
                <a:defRPr/>
              </a:pPr>
              <a:t>17</a:t>
            </a:fld>
            <a:endParaRPr lang="en-US" dirty="0"/>
          </a:p>
        </p:txBody>
      </p:sp>
    </p:spTree>
    <p:extLst>
      <p:ext uri="{BB962C8B-B14F-4D97-AF65-F5344CB8AC3E}">
        <p14:creationId xmlns:p14="http://schemas.microsoft.com/office/powerpoint/2010/main" val="707089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a:xfrm>
            <a:off x="469900" y="793750"/>
            <a:ext cx="8229600" cy="590550"/>
          </a:xfrm>
        </p:spPr>
        <p:txBody>
          <a:bodyPr/>
          <a:lstStyle/>
          <a:p>
            <a:pPr eaLnBrk="1" hangingPunct="1"/>
            <a:r>
              <a:rPr lang="en-US" smtClean="0"/>
              <a:t>Goals of Concurrent Planning</a:t>
            </a:r>
          </a:p>
        </p:txBody>
      </p:sp>
      <p:sp>
        <p:nvSpPr>
          <p:cNvPr id="27651" name="Content Placeholder 1"/>
          <p:cNvSpPr>
            <a:spLocks noGrp="1"/>
          </p:cNvSpPr>
          <p:nvPr>
            <p:ph idx="1"/>
          </p:nvPr>
        </p:nvSpPr>
        <p:spPr>
          <a:xfrm>
            <a:off x="469900" y="1438275"/>
            <a:ext cx="8248650" cy="4881563"/>
          </a:xfrm>
        </p:spPr>
        <p:txBody>
          <a:bodyPr/>
          <a:lstStyle/>
          <a:p>
            <a:pPr>
              <a:spcAft>
                <a:spcPts val="1200"/>
              </a:spcAft>
              <a:defRPr/>
            </a:pPr>
            <a:r>
              <a:rPr lang="en-US" dirty="0"/>
              <a:t>To promote the safety, permanency and well-being of children and youth in </a:t>
            </a:r>
            <a:r>
              <a:rPr lang="en-US" dirty="0" smtClean="0"/>
              <a:t>out-of-home </a:t>
            </a:r>
            <a:r>
              <a:rPr lang="en-US" dirty="0"/>
              <a:t>care; </a:t>
            </a:r>
          </a:p>
          <a:p>
            <a:pPr>
              <a:spcAft>
                <a:spcPts val="1200"/>
              </a:spcAft>
              <a:defRPr/>
            </a:pPr>
            <a:r>
              <a:rPr lang="en-US" dirty="0"/>
              <a:t>To achieve timely permanency for children and youth through early permanency decisions;</a:t>
            </a:r>
          </a:p>
          <a:p>
            <a:pPr>
              <a:spcAft>
                <a:spcPts val="1200"/>
              </a:spcAft>
              <a:defRPr/>
            </a:pPr>
            <a:r>
              <a:rPr lang="en-US" dirty="0"/>
              <a:t>To reduce the number of moves in the foster care system for children; and </a:t>
            </a:r>
          </a:p>
          <a:p>
            <a:pPr>
              <a:spcAft>
                <a:spcPts val="1200"/>
              </a:spcAft>
              <a:defRPr/>
            </a:pPr>
            <a:r>
              <a:rPr lang="en-US" dirty="0"/>
              <a:t>To engage families and relatives early and foster significant relationships between children in </a:t>
            </a:r>
            <a:r>
              <a:rPr lang="en-US" dirty="0" smtClean="0"/>
              <a:t>out-of-home </a:t>
            </a:r>
            <a:r>
              <a:rPr lang="en-US" dirty="0"/>
              <a:t>care and their family/kin.   </a:t>
            </a:r>
          </a:p>
          <a:p>
            <a:pPr marL="0" indent="0" eaLnBrk="1" hangingPunct="1">
              <a:spcAft>
                <a:spcPts val="1200"/>
              </a:spcAft>
              <a:buFontTx/>
              <a:buNone/>
              <a:defRPr/>
            </a:pPr>
            <a:endParaRPr lang="en-US" dirty="0" smtClean="0"/>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24B190E4-B77C-4931-907F-50606883E778}" type="slidenum">
              <a:rPr lang="en-US" smtClean="0"/>
              <a:pPr>
                <a:defRPr/>
              </a:pPr>
              <a:t>18</a:t>
            </a:fld>
            <a:endParaRPr lang="en-US" dirty="0"/>
          </a:p>
        </p:txBody>
      </p:sp>
    </p:spTree>
    <p:extLst>
      <p:ext uri="{BB962C8B-B14F-4D97-AF65-F5344CB8AC3E}">
        <p14:creationId xmlns:p14="http://schemas.microsoft.com/office/powerpoint/2010/main" val="1806128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Effect transition="in" filter="fade">
                                      <p:cBhvr>
                                        <p:cTn id="14" dur="1000"/>
                                        <p:tgtEl>
                                          <p:spTgt spid="27651">
                                            <p:txEl>
                                              <p:pRg st="1" end="1"/>
                                            </p:txEl>
                                          </p:spTgt>
                                        </p:tgtEl>
                                      </p:cBhvr>
                                    </p:animEffect>
                                    <p:anim calcmode="lin" valueType="num">
                                      <p:cBhvr>
                                        <p:cTn id="15"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Effect transition="in" filter="fade">
                                      <p:cBhvr>
                                        <p:cTn id="21" dur="1000"/>
                                        <p:tgtEl>
                                          <p:spTgt spid="27651">
                                            <p:txEl>
                                              <p:pRg st="2" end="2"/>
                                            </p:txEl>
                                          </p:spTgt>
                                        </p:tgtEl>
                                      </p:cBhvr>
                                    </p:animEffect>
                                    <p:anim calcmode="lin" valueType="num">
                                      <p:cBhvr>
                                        <p:cTn id="22"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7651">
                                            <p:txEl>
                                              <p:pRg st="3" end="3"/>
                                            </p:txEl>
                                          </p:spTgt>
                                        </p:tgtEl>
                                        <p:attrNameLst>
                                          <p:attrName>style.visibility</p:attrName>
                                        </p:attrNameLst>
                                      </p:cBhvr>
                                      <p:to>
                                        <p:strVal val="visible"/>
                                      </p:to>
                                    </p:set>
                                    <p:animEffect transition="in" filter="fade">
                                      <p:cBhvr>
                                        <p:cTn id="28" dur="1000"/>
                                        <p:tgtEl>
                                          <p:spTgt spid="27651">
                                            <p:txEl>
                                              <p:pRg st="3" end="3"/>
                                            </p:txEl>
                                          </p:spTgt>
                                        </p:tgtEl>
                                      </p:cBhvr>
                                    </p:animEffect>
                                    <p:anim calcmode="lin" valueType="num">
                                      <p:cBhvr>
                                        <p:cTn id="29"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76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000" b="1" dirty="0"/>
              <a:t>Benefits and Pitfalls of Concurrent Planning</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19</a:t>
            </a:fld>
            <a:endParaRPr lang="en-US" dirty="0">
              <a:latin typeface="Arial" charset="0"/>
            </a:endParaRPr>
          </a:p>
        </p:txBody>
      </p:sp>
    </p:spTree>
    <p:extLst>
      <p:ext uri="{BB962C8B-B14F-4D97-AF65-F5344CB8AC3E}">
        <p14:creationId xmlns:p14="http://schemas.microsoft.com/office/powerpoint/2010/main" val="250966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469900" y="793750"/>
            <a:ext cx="8229600" cy="590550"/>
          </a:xfrm>
        </p:spPr>
        <p:txBody>
          <a:bodyPr/>
          <a:lstStyle/>
          <a:p>
            <a:pPr eaLnBrk="1" hangingPunct="1"/>
            <a:r>
              <a:rPr lang="en-US" dirty="0" smtClean="0"/>
              <a:t>Agenda</a:t>
            </a:r>
          </a:p>
        </p:txBody>
      </p:sp>
      <p:sp>
        <p:nvSpPr>
          <p:cNvPr id="5123" name="Content Placeholder 1"/>
          <p:cNvSpPr>
            <a:spLocks noGrp="1"/>
          </p:cNvSpPr>
          <p:nvPr>
            <p:ph idx="1"/>
          </p:nvPr>
        </p:nvSpPr>
        <p:spPr>
          <a:xfrm>
            <a:off x="469900" y="1438275"/>
            <a:ext cx="8248650" cy="4881563"/>
          </a:xfrm>
        </p:spPr>
        <p:txBody>
          <a:bodyPr/>
          <a:lstStyle/>
          <a:p>
            <a:pPr marL="0" indent="0">
              <a:spcAft>
                <a:spcPts val="1200"/>
              </a:spcAft>
              <a:buNone/>
            </a:pPr>
            <a:r>
              <a:rPr lang="en-US" b="1" dirty="0"/>
              <a:t>Day </a:t>
            </a:r>
            <a:r>
              <a:rPr lang="en-US" b="1" dirty="0" smtClean="0"/>
              <a:t>One</a:t>
            </a:r>
            <a:endParaRPr lang="en-US" dirty="0"/>
          </a:p>
          <a:p>
            <a:pPr lvl="0">
              <a:spcAft>
                <a:spcPts val="1200"/>
              </a:spcAft>
            </a:pPr>
            <a:r>
              <a:rPr lang="en-US" dirty="0"/>
              <a:t>Introduction </a:t>
            </a:r>
          </a:p>
          <a:p>
            <a:pPr lvl="0">
              <a:spcAft>
                <a:spcPts val="1200"/>
              </a:spcAft>
            </a:pPr>
            <a:r>
              <a:rPr lang="en-US" dirty="0"/>
              <a:t>What is Concurrent Planning</a:t>
            </a:r>
            <a:r>
              <a:rPr lang="en-US" dirty="0" smtClean="0"/>
              <a:t>?</a:t>
            </a:r>
            <a:endParaRPr lang="en-US" dirty="0"/>
          </a:p>
          <a:p>
            <a:pPr lvl="0">
              <a:spcAft>
                <a:spcPts val="1200"/>
              </a:spcAft>
            </a:pPr>
            <a:r>
              <a:rPr lang="en-US" dirty="0"/>
              <a:t>Clear </a:t>
            </a:r>
            <a:r>
              <a:rPr lang="en-US" dirty="0" smtClean="0"/>
              <a:t>Timelines</a:t>
            </a:r>
            <a:endParaRPr lang="en-US" dirty="0"/>
          </a:p>
          <a:p>
            <a:pPr lvl="0">
              <a:spcAft>
                <a:spcPts val="1200"/>
              </a:spcAft>
            </a:pPr>
            <a:r>
              <a:rPr lang="en-US" dirty="0"/>
              <a:t>Full </a:t>
            </a:r>
            <a:r>
              <a:rPr lang="en-US" dirty="0" smtClean="0"/>
              <a:t>Disclosure</a:t>
            </a:r>
            <a:endParaRPr lang="en-US" dirty="0"/>
          </a:p>
          <a:p>
            <a:pPr lvl="0">
              <a:spcAft>
                <a:spcPts val="1200"/>
              </a:spcAft>
            </a:pPr>
            <a:r>
              <a:rPr lang="en-US" dirty="0"/>
              <a:t>Family Search and </a:t>
            </a:r>
            <a:r>
              <a:rPr lang="en-US" dirty="0" smtClean="0"/>
              <a:t>Engagement</a:t>
            </a:r>
            <a:endParaRPr lang="en-US" dirty="0"/>
          </a:p>
          <a:p>
            <a:pPr lvl="0">
              <a:spcAft>
                <a:spcPts val="1200"/>
              </a:spcAft>
            </a:pPr>
            <a:r>
              <a:rPr lang="en-US" dirty="0"/>
              <a:t>Family Group Decision Making/ Family Group </a:t>
            </a:r>
            <a:r>
              <a:rPr lang="en-US" dirty="0" smtClean="0"/>
              <a:t>Conferencing/Teaming</a:t>
            </a:r>
            <a:endParaRPr lang="en-US" dirty="0"/>
          </a:p>
          <a:p>
            <a:pPr marL="0" indent="0">
              <a:buFontTx/>
              <a:buNone/>
              <a:defRPr/>
            </a:pPr>
            <a:endParaRPr lang="en-US" dirty="0"/>
          </a:p>
        </p:txBody>
      </p:sp>
      <p:sp>
        <p:nvSpPr>
          <p:cNvPr id="9" name="Slide Number Placeholder 8"/>
          <p:cNvSpPr>
            <a:spLocks noGrp="1"/>
          </p:cNvSpPr>
          <p:nvPr>
            <p:ph type="sldNum" sz="quarter" idx="4294967295"/>
          </p:nvPr>
        </p:nvSpPr>
        <p:spPr>
          <a:xfrm>
            <a:off x="8126413" y="6616700"/>
            <a:ext cx="1017587" cy="187325"/>
          </a:xfrm>
          <a:prstGeom prst="rect">
            <a:avLst/>
          </a:prstGeom>
        </p:spPr>
        <p:txBody>
          <a:bodyPr/>
          <a:lstStyle/>
          <a:p>
            <a:pPr>
              <a:defRPr/>
            </a:pPr>
            <a:fld id="{DD5EDAEB-17BE-41BC-9E79-F769545774AD}" type="slidenum">
              <a:rPr lang="en-US" smtClean="0"/>
              <a:pPr>
                <a:defRPr/>
              </a:pPr>
              <a:t>2</a:t>
            </a:fld>
            <a:endParaRPr lang="en-US" dirty="0"/>
          </a:p>
        </p:txBody>
      </p:sp>
    </p:spTree>
    <p:extLst>
      <p:ext uri="{BB962C8B-B14F-4D97-AF65-F5344CB8AC3E}">
        <p14:creationId xmlns:p14="http://schemas.microsoft.com/office/powerpoint/2010/main" val="1808495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9900" y="793750"/>
            <a:ext cx="8229600" cy="590550"/>
          </a:xfrm>
        </p:spPr>
        <p:txBody>
          <a:bodyPr/>
          <a:lstStyle/>
          <a:p>
            <a:r>
              <a:rPr lang="en-US" smtClean="0"/>
              <a:t>Who Gets a Concurrent Plan?		</a:t>
            </a:r>
          </a:p>
        </p:txBody>
      </p:sp>
      <p:sp>
        <p:nvSpPr>
          <p:cNvPr id="22531" name="Content Placeholder 2"/>
          <p:cNvSpPr>
            <a:spLocks noGrp="1"/>
          </p:cNvSpPr>
          <p:nvPr>
            <p:ph idx="1"/>
          </p:nvPr>
        </p:nvSpPr>
        <p:spPr>
          <a:xfrm>
            <a:off x="469900" y="1438275"/>
            <a:ext cx="8248650" cy="4881563"/>
          </a:xfrm>
        </p:spPr>
        <p:txBody>
          <a:bodyPr/>
          <a:lstStyle/>
          <a:p>
            <a:r>
              <a:rPr lang="en-US" sz="4000" dirty="0" smtClean="0"/>
              <a:t>Effective July 1, 2015 all children entering foster care with a goal of reunification will have a concurrent plan for permanency established within 90 days of their placement; and</a:t>
            </a:r>
          </a:p>
          <a:p>
            <a:endParaRPr lang="en-US" sz="4000"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E9032701-C735-46D8-8FEB-5261796DBFAD}" type="slidenum">
              <a:rPr lang="en-US" smtClean="0"/>
              <a:pPr>
                <a:defRPr/>
              </a:pPr>
              <a:t>20</a:t>
            </a:fld>
            <a:endParaRPr lang="en-US" dirty="0">
              <a:latin typeface="Arial" charset="0"/>
            </a:endParaRPr>
          </a:p>
        </p:txBody>
      </p:sp>
      <p:sp>
        <p:nvSpPr>
          <p:cNvPr id="22533" name="Right Arrow 4"/>
          <p:cNvSpPr>
            <a:spLocks noChangeArrowheads="1"/>
          </p:cNvSpPr>
          <p:nvPr/>
        </p:nvSpPr>
        <p:spPr bwMode="auto">
          <a:xfrm>
            <a:off x="7045325" y="5435600"/>
            <a:ext cx="977900" cy="484188"/>
          </a:xfrm>
          <a:prstGeom prst="rightArrow">
            <a:avLst>
              <a:gd name="adj1" fmla="val 50000"/>
              <a:gd name="adj2" fmla="val 50024"/>
            </a:avLst>
          </a:prstGeom>
          <a:solidFill>
            <a:schemeClr val="accent1"/>
          </a:solidFill>
          <a:ln w="9525" algn="ctr">
            <a:solidFill>
              <a:schemeClr val="tx1"/>
            </a:solidFill>
            <a:round/>
            <a:headEnd/>
            <a:tailEnd/>
          </a:ln>
        </p:spPr>
        <p:txBody>
          <a:bodyPr/>
          <a:lstStyle/>
          <a:p>
            <a:pPr eaLnBrk="0" hangingPunct="0"/>
            <a:endParaRPr lang="en-US"/>
          </a:p>
        </p:txBody>
      </p:sp>
    </p:spTree>
    <p:extLst>
      <p:ext uri="{BB962C8B-B14F-4D97-AF65-F5344CB8AC3E}">
        <p14:creationId xmlns:p14="http://schemas.microsoft.com/office/powerpoint/2010/main" val="3891210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9900" y="793750"/>
            <a:ext cx="8229600" cy="590550"/>
          </a:xfrm>
        </p:spPr>
        <p:txBody>
          <a:bodyPr/>
          <a:lstStyle/>
          <a:p>
            <a:r>
              <a:rPr lang="en-US" smtClean="0"/>
              <a:t>Who Gets a Concurrent Plan? (continued)</a:t>
            </a:r>
          </a:p>
        </p:txBody>
      </p:sp>
      <p:sp>
        <p:nvSpPr>
          <p:cNvPr id="3" name="Content Placeholder 2"/>
          <p:cNvSpPr>
            <a:spLocks noGrp="1"/>
          </p:cNvSpPr>
          <p:nvPr>
            <p:ph idx="1"/>
          </p:nvPr>
        </p:nvSpPr>
        <p:spPr>
          <a:xfrm>
            <a:off x="469900" y="1438275"/>
            <a:ext cx="8248650" cy="4881563"/>
          </a:xfrm>
        </p:spPr>
        <p:txBody>
          <a:bodyPr/>
          <a:lstStyle/>
          <a:p>
            <a:pPr>
              <a:defRPr/>
            </a:pPr>
            <a:r>
              <a:rPr lang="en-US" sz="4000" dirty="0" smtClean="0"/>
              <a:t>Effective January 1, 2016 all children who were already in out-of-home care will have a concurrent plan for permanency, regardless of their court-ordered permanency goal.</a:t>
            </a:r>
          </a:p>
          <a:p>
            <a:pPr marL="0" indent="0">
              <a:buFontTx/>
              <a:buNone/>
              <a:defRPr/>
            </a:pPr>
            <a:endParaRPr lang="en-US" dirty="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DB6A6FAC-3258-4BE2-874E-79D858C80EA9}" type="slidenum">
              <a:rPr lang="en-US" smtClean="0"/>
              <a:pPr>
                <a:defRPr/>
              </a:pPr>
              <a:t>21</a:t>
            </a:fld>
            <a:endParaRPr lang="en-US" dirty="0">
              <a:latin typeface="Arial" charset="0"/>
            </a:endParaRPr>
          </a:p>
        </p:txBody>
      </p:sp>
    </p:spTree>
    <p:extLst>
      <p:ext uri="{BB962C8B-B14F-4D97-AF65-F5344CB8AC3E}">
        <p14:creationId xmlns:p14="http://schemas.microsoft.com/office/powerpoint/2010/main" val="6817038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9900" y="793750"/>
            <a:ext cx="8229600" cy="725488"/>
          </a:xfrm>
        </p:spPr>
        <p:txBody>
          <a:bodyPr/>
          <a:lstStyle/>
          <a:p>
            <a:r>
              <a:rPr lang="en-US" smtClean="0"/>
              <a:t>Eight Core Components of Concurrent Planning</a:t>
            </a:r>
          </a:p>
        </p:txBody>
      </p:sp>
      <p:sp>
        <p:nvSpPr>
          <p:cNvPr id="34819" name="Content Placeholder 2"/>
          <p:cNvSpPr>
            <a:spLocks noGrp="1"/>
          </p:cNvSpPr>
          <p:nvPr>
            <p:ph idx="1"/>
          </p:nvPr>
        </p:nvSpPr>
        <p:spPr>
          <a:xfrm>
            <a:off x="469900" y="1687513"/>
            <a:ext cx="8248650" cy="4632325"/>
          </a:xfrm>
        </p:spPr>
        <p:txBody>
          <a:bodyPr/>
          <a:lstStyle/>
          <a:p>
            <a:pPr>
              <a:defRPr/>
            </a:pPr>
            <a:r>
              <a:rPr lang="en-US" dirty="0"/>
              <a:t>Clear </a:t>
            </a:r>
            <a:r>
              <a:rPr lang="en-US" dirty="0" smtClean="0"/>
              <a:t>Timelines</a:t>
            </a:r>
          </a:p>
          <a:p>
            <a:pPr>
              <a:defRPr/>
            </a:pPr>
            <a:r>
              <a:rPr lang="en-US" dirty="0" smtClean="0"/>
              <a:t>Full </a:t>
            </a:r>
            <a:r>
              <a:rPr lang="en-US" dirty="0"/>
              <a:t>Disclosure</a:t>
            </a:r>
          </a:p>
          <a:p>
            <a:pPr>
              <a:defRPr/>
            </a:pPr>
            <a:r>
              <a:rPr lang="en-US" dirty="0"/>
              <a:t>Family Search and Engagement</a:t>
            </a:r>
          </a:p>
          <a:p>
            <a:pPr>
              <a:defRPr/>
            </a:pPr>
            <a:r>
              <a:rPr lang="en-US" dirty="0"/>
              <a:t>Family Group Decision Making/ Family Group Conferencing/Teaming</a:t>
            </a:r>
          </a:p>
          <a:p>
            <a:pPr>
              <a:defRPr/>
            </a:pPr>
            <a:r>
              <a:rPr lang="en-US" dirty="0" smtClean="0"/>
              <a:t>Collaboration</a:t>
            </a:r>
            <a:endParaRPr lang="en-US" dirty="0"/>
          </a:p>
          <a:p>
            <a:pPr>
              <a:defRPr/>
            </a:pPr>
            <a:r>
              <a:rPr lang="en-US" dirty="0"/>
              <a:t>Recruitment, </a:t>
            </a:r>
            <a:r>
              <a:rPr lang="en-US" dirty="0" smtClean="0"/>
              <a:t>Training, </a:t>
            </a:r>
            <a:r>
              <a:rPr lang="en-US" dirty="0"/>
              <a:t>and Retention of Resource Families</a:t>
            </a:r>
          </a:p>
          <a:p>
            <a:pPr>
              <a:defRPr/>
            </a:pPr>
            <a:r>
              <a:rPr lang="en-US" dirty="0"/>
              <a:t>Transparent Written Agreements</a:t>
            </a:r>
          </a:p>
          <a:p>
            <a:pPr>
              <a:defRPr/>
            </a:pPr>
            <a:r>
              <a:rPr lang="en-US" dirty="0"/>
              <a:t>Child/Family Visitation</a:t>
            </a:r>
          </a:p>
          <a:p>
            <a:pPr marL="0" indent="0">
              <a:buFontTx/>
              <a:buNone/>
              <a:defRPr/>
            </a:pPr>
            <a:endParaRPr lang="en-US"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4FB26D0D-B062-4B38-A4D2-7E1CC2B9F497}" type="slidenum">
              <a:rPr lang="en-US" smtClean="0"/>
              <a:pPr>
                <a:defRPr/>
              </a:pPr>
              <a:t>22</a:t>
            </a:fld>
            <a:endParaRPr lang="en-US" dirty="0">
              <a:latin typeface="Arial" charset="0"/>
            </a:endParaRPr>
          </a:p>
        </p:txBody>
      </p:sp>
    </p:spTree>
    <p:extLst>
      <p:ext uri="{BB962C8B-B14F-4D97-AF65-F5344CB8AC3E}">
        <p14:creationId xmlns:p14="http://schemas.microsoft.com/office/powerpoint/2010/main" val="407929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ircle(in)">
                                      <p:cBhvr>
                                        <p:cTn id="7" dur="20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 calcmode="lin" valueType="num">
                                      <p:cBhvr additive="base">
                                        <p:cTn id="12"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4819">
                                            <p:txEl>
                                              <p:pRg st="2" end="2"/>
                                            </p:txEl>
                                          </p:spTgt>
                                        </p:tgtEl>
                                        <p:attrNameLst>
                                          <p:attrName>style.visibility</p:attrName>
                                        </p:attrNameLst>
                                      </p:cBhvr>
                                      <p:to>
                                        <p:strVal val="visible"/>
                                      </p:to>
                                    </p:set>
                                    <p:animEffect transition="in" filter="barn(inVertical)">
                                      <p:cBhvr>
                                        <p:cTn id="18" dur="500"/>
                                        <p:tgtEl>
                                          <p:spTgt spid="3481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4819">
                                            <p:txEl>
                                              <p:pRg st="3" end="3"/>
                                            </p:txEl>
                                          </p:spTgt>
                                        </p:tgtEl>
                                        <p:attrNameLst>
                                          <p:attrName>style.visibility</p:attrName>
                                        </p:attrNameLst>
                                      </p:cBhvr>
                                      <p:to>
                                        <p:strVal val="visible"/>
                                      </p:to>
                                    </p:set>
                                    <p:animEffect transition="in" filter="circle(in)">
                                      <p:cBhvr>
                                        <p:cTn id="23" dur="2000"/>
                                        <p:tgtEl>
                                          <p:spTgt spid="3481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4819">
                                            <p:txEl>
                                              <p:pRg st="4" end="4"/>
                                            </p:txEl>
                                          </p:spTgt>
                                        </p:tgtEl>
                                        <p:attrNameLst>
                                          <p:attrName>style.visibility</p:attrName>
                                        </p:attrNameLst>
                                      </p:cBhvr>
                                      <p:to>
                                        <p:strVal val="visible"/>
                                      </p:to>
                                    </p:set>
                                    <p:animEffect transition="in" filter="wheel(1)">
                                      <p:cBhvr>
                                        <p:cTn id="28" dur="2000"/>
                                        <p:tgtEl>
                                          <p:spTgt spid="34819">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4819">
                                            <p:txEl>
                                              <p:pRg st="6" end="6"/>
                                            </p:txEl>
                                          </p:spTgt>
                                        </p:tgtEl>
                                        <p:attrNameLst>
                                          <p:attrName>style.visibility</p:attrName>
                                        </p:attrNameLst>
                                      </p:cBhvr>
                                      <p:to>
                                        <p:strVal val="visible"/>
                                      </p:to>
                                    </p:set>
                                    <p:animEffect transition="in" filter="fade">
                                      <p:cBhvr>
                                        <p:cTn id="37" dur="1000"/>
                                        <p:tgtEl>
                                          <p:spTgt spid="34819">
                                            <p:txEl>
                                              <p:pRg st="6" end="6"/>
                                            </p:txEl>
                                          </p:spTgt>
                                        </p:tgtEl>
                                      </p:cBhvr>
                                    </p:animEffect>
                                    <p:anim calcmode="lin" valueType="num">
                                      <p:cBhvr>
                                        <p:cTn id="38"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4819">
                                            <p:txEl>
                                              <p:pRg st="7" end="7"/>
                                            </p:txEl>
                                          </p:spTgt>
                                        </p:tgtEl>
                                        <p:attrNameLst>
                                          <p:attrName>style.visibility</p:attrName>
                                        </p:attrNameLst>
                                      </p:cBhvr>
                                      <p:to>
                                        <p:strVal val="visible"/>
                                      </p:to>
                                    </p:set>
                                    <p:animEffect transition="in" filter="wipe(down)">
                                      <p:cBhvr>
                                        <p:cTn id="44"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t>
            </a:r>
            <a:r>
              <a:rPr lang="en-US" sz="5400" b="1" dirty="0" smtClean="0"/>
              <a:t>Away!</a:t>
            </a:r>
          </a:p>
          <a:p>
            <a:pPr marL="0" indent="0" algn="ctr">
              <a:buNone/>
            </a:pPr>
            <a:endParaRPr lang="en-US" sz="54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23</a:t>
            </a:fld>
            <a:endParaRPr lang="en-US" dirty="0">
              <a:latin typeface="Arial" charset="0"/>
            </a:endParaRPr>
          </a:p>
        </p:txBody>
      </p:sp>
      <p:pic>
        <p:nvPicPr>
          <p:cNvPr id="1026"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801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3600" b="1" dirty="0" smtClean="0"/>
          </a:p>
          <a:p>
            <a:pPr marL="0" indent="0" algn="ctr">
              <a:buNone/>
            </a:pPr>
            <a:r>
              <a:rPr lang="en-US" sz="3600" b="1" dirty="0" smtClean="0"/>
              <a:t>Core </a:t>
            </a:r>
            <a:r>
              <a:rPr lang="en-US" sz="3600" b="1" dirty="0"/>
              <a:t>C</a:t>
            </a:r>
            <a:r>
              <a:rPr lang="en-US" sz="3600" b="1" dirty="0" smtClean="0"/>
              <a:t>omponent #1:</a:t>
            </a:r>
          </a:p>
          <a:p>
            <a:pPr marL="0" indent="0" algn="ctr">
              <a:buNone/>
            </a:pPr>
            <a:endParaRPr lang="en-US" sz="3600" b="1" dirty="0" smtClean="0"/>
          </a:p>
          <a:p>
            <a:pPr marL="0" indent="0" algn="ctr">
              <a:buNone/>
            </a:pPr>
            <a:r>
              <a:rPr lang="en-US" sz="3600" b="1" dirty="0" smtClean="0"/>
              <a:t>The Establishment </a:t>
            </a:r>
            <a:r>
              <a:rPr lang="en-US" sz="3600" b="1" dirty="0"/>
              <a:t>of Clear Timelines for Permanency Decisions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24</a:t>
            </a:fld>
            <a:endParaRPr lang="en-US" dirty="0">
              <a:latin typeface="Arial" charset="0"/>
            </a:endParaRPr>
          </a:p>
        </p:txBody>
      </p:sp>
    </p:spTree>
    <p:extLst>
      <p:ext uri="{BB962C8B-B14F-4D97-AF65-F5344CB8AC3E}">
        <p14:creationId xmlns:p14="http://schemas.microsoft.com/office/powerpoint/2010/main" val="2221371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TextBox 42"/>
          <p:cNvSpPr txBox="1"/>
          <p:nvPr/>
        </p:nvSpPr>
        <p:spPr>
          <a:xfrm>
            <a:off x="2488586" y="647349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6" name="TextBox 5"/>
          <p:cNvSpPr txBox="1"/>
          <p:nvPr/>
        </p:nvSpPr>
        <p:spPr>
          <a:xfrm>
            <a:off x="215803"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(In-home)</a:t>
            </a:r>
            <a:endParaRPr lang="en-US" sz="1400" dirty="0"/>
          </a:p>
        </p:txBody>
      </p:sp>
      <p:sp>
        <p:nvSpPr>
          <p:cNvPr id="25" name="Rectangle 24"/>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651265" y="364866"/>
            <a:ext cx="1268285" cy="307777"/>
          </a:xfrm>
          <a:prstGeom prst="rect">
            <a:avLst/>
          </a:prstGeom>
          <a:noFill/>
        </p:spPr>
        <p:txBody>
          <a:bodyPr wrap="square" rtlCol="0">
            <a:spAutoFit/>
          </a:bodyPr>
          <a:lstStyle/>
          <a:p>
            <a:r>
              <a:rPr lang="en-US" sz="1400" dirty="0" smtClean="0"/>
              <a:t>Out-of-Home </a:t>
            </a:r>
            <a:endParaRPr lang="en-US" sz="1400" dirty="0"/>
          </a:p>
        </p:txBody>
      </p:sp>
      <p:sp>
        <p:nvSpPr>
          <p:cNvPr id="26" name="Text Box 21"/>
          <p:cNvSpPr txBox="1"/>
          <p:nvPr/>
        </p:nvSpPr>
        <p:spPr>
          <a:xfrm>
            <a:off x="8719" y="4249659"/>
            <a:ext cx="1980670"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Permanency Planning</a:t>
            </a:r>
            <a:endParaRPr lang="en-US" sz="1400" dirty="0">
              <a:effectLst/>
              <a:latin typeface="Calibri"/>
              <a:ea typeface="Calibri"/>
              <a:cs typeface="Times New Roman"/>
            </a:endParaRPr>
          </a:p>
        </p:txBody>
      </p:sp>
      <p:sp>
        <p:nvSpPr>
          <p:cNvPr id="19"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16" name="Rectangle 15"/>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cxnSp>
        <p:nvCxnSpPr>
          <p:cNvPr id="20" name="Straight Connector 19"/>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4153" y="4196532"/>
            <a:ext cx="432616" cy="3609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23"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24"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28"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30"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31"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34"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27" name="Text Box 21"/>
          <p:cNvSpPr txBox="1"/>
          <p:nvPr/>
        </p:nvSpPr>
        <p:spPr>
          <a:xfrm rot="16200000">
            <a:off x="358001" y="5948869"/>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2" name="Slide Number Placeholder 1"/>
          <p:cNvSpPr>
            <a:spLocks noGrp="1"/>
          </p:cNvSpPr>
          <p:nvPr>
            <p:ph type="sldNum" sz="quarter" idx="12"/>
          </p:nvPr>
        </p:nvSpPr>
        <p:spPr/>
        <p:txBody>
          <a:bodyPr/>
          <a:lstStyle/>
          <a:p>
            <a:fld id="{194AA51F-DB5E-484D-9CEB-FD63432F64CB}" type="slidenum">
              <a:rPr lang="en-US" smtClean="0"/>
              <a:t>25</a:t>
            </a:fld>
            <a:endParaRPr lang="en-US"/>
          </a:p>
        </p:txBody>
      </p:sp>
    </p:spTree>
    <p:extLst>
      <p:ext uri="{BB962C8B-B14F-4D97-AF65-F5344CB8AC3E}">
        <p14:creationId xmlns:p14="http://schemas.microsoft.com/office/powerpoint/2010/main" val="3042422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21268" y="1413880"/>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58001" y="5948869"/>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488586" y="647349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cxnSp>
        <p:nvCxnSpPr>
          <p:cNvPr id="19" name="Straight Connector 18"/>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4153" y="4196532"/>
            <a:ext cx="989276" cy="3609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21"/>
          <p:cNvSpPr txBox="1"/>
          <p:nvPr/>
        </p:nvSpPr>
        <p:spPr>
          <a:xfrm>
            <a:off x="-9372" y="4146151"/>
            <a:ext cx="1195584" cy="46166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200" b="1" dirty="0" smtClean="0">
                <a:effectLst>
                  <a:outerShdw blurRad="69850" dist="43180" dir="5400000" sx="0" sy="0">
                    <a:srgbClr val="000000">
                      <a:alpha val="65000"/>
                    </a:srgbClr>
                  </a:outerShdw>
                </a:effectLst>
                <a:latin typeface="Calibri"/>
                <a:ea typeface="Calibri"/>
                <a:cs typeface="Times New Roman"/>
              </a:rPr>
              <a:t>Permanency </a:t>
            </a:r>
          </a:p>
          <a:p>
            <a:pPr marL="91440" marR="91440" algn="ctr">
              <a:spcBef>
                <a:spcPts val="0"/>
              </a:spcBef>
              <a:spcAft>
                <a:spcPts val="0"/>
              </a:spcAft>
              <a:tabLst>
                <a:tab pos="314325" algn="l"/>
                <a:tab pos="4114800" algn="ctr"/>
              </a:tabLst>
            </a:pPr>
            <a:r>
              <a:rPr lang="en-US" sz="1200" b="1" dirty="0" smtClean="0">
                <a:effectLst>
                  <a:outerShdw blurRad="69850" dist="43180" dir="5400000" sx="0" sy="0">
                    <a:srgbClr val="000000">
                      <a:alpha val="65000"/>
                    </a:srgbClr>
                  </a:outerShdw>
                </a:effectLst>
                <a:latin typeface="Calibri"/>
                <a:ea typeface="Calibri"/>
                <a:cs typeface="Times New Roman"/>
              </a:rPr>
              <a:t>Planning</a:t>
            </a:r>
            <a:endParaRPr lang="en-US" sz="1200" dirty="0">
              <a:effectLst/>
              <a:latin typeface="Calibri"/>
              <a:ea typeface="Calibri"/>
              <a:cs typeface="Times New Roman"/>
            </a:endParaRPr>
          </a:p>
        </p:txBody>
      </p:sp>
      <p:sp>
        <p:nvSpPr>
          <p:cNvPr id="22" name="Rectangle 21"/>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27" name="TextBox 26"/>
          <p:cNvSpPr txBox="1"/>
          <p:nvPr/>
        </p:nvSpPr>
        <p:spPr>
          <a:xfrm>
            <a:off x="7651265" y="364866"/>
            <a:ext cx="1268285" cy="307777"/>
          </a:xfrm>
          <a:prstGeom prst="rect">
            <a:avLst/>
          </a:prstGeom>
          <a:noFill/>
        </p:spPr>
        <p:txBody>
          <a:bodyPr wrap="square" rtlCol="0">
            <a:spAutoFit/>
          </a:bodyPr>
          <a:lstStyle/>
          <a:p>
            <a:r>
              <a:rPr lang="en-US" sz="1400" dirty="0" smtClean="0"/>
              <a:t>Out-of-Home </a:t>
            </a:r>
            <a:endParaRPr lang="en-US" sz="1400" dirty="0"/>
          </a:p>
        </p:txBody>
      </p:sp>
      <p:sp>
        <p:nvSpPr>
          <p:cNvPr id="28" name="Rectangle 27"/>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31"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34"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36"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37"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38"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0"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41"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35" name="Rectangle 34"/>
          <p:cNvSpPr/>
          <p:nvPr/>
        </p:nvSpPr>
        <p:spPr>
          <a:xfrm>
            <a:off x="466326" y="3124200"/>
            <a:ext cx="50879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6" name="Text Box 21"/>
          <p:cNvSpPr txBox="1"/>
          <p:nvPr/>
        </p:nvSpPr>
        <p:spPr>
          <a:xfrm>
            <a:off x="499803" y="3198911"/>
            <a:ext cx="135626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Reunification</a:t>
            </a:r>
            <a:endParaRPr lang="en-US" sz="1400" dirty="0">
              <a:effectLst/>
              <a:latin typeface="Calibri"/>
              <a:ea typeface="Calibri"/>
              <a:cs typeface="Times New Roman"/>
            </a:endParaRPr>
          </a:p>
        </p:txBody>
      </p:sp>
      <p:sp>
        <p:nvSpPr>
          <p:cNvPr id="42" name="TextBox 41"/>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(Placement)</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26</a:t>
            </a:fld>
            <a:endParaRPr lang="en-US"/>
          </a:p>
        </p:txBody>
      </p:sp>
    </p:spTree>
    <p:extLst>
      <p:ext uri="{BB962C8B-B14F-4D97-AF65-F5344CB8AC3E}">
        <p14:creationId xmlns:p14="http://schemas.microsoft.com/office/powerpoint/2010/main" val="24857473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67012"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cxnSp>
        <p:nvCxnSpPr>
          <p:cNvPr id="25" name="Straight Connector 24"/>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66325" y="3124200"/>
            <a:ext cx="129444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Reunification</a:t>
            </a:r>
            <a:endParaRPr lang="en-US" sz="1200" dirty="0"/>
          </a:p>
        </p:txBody>
      </p:sp>
      <p:sp>
        <p:nvSpPr>
          <p:cNvPr id="27" name="Rectangle 26"/>
          <p:cNvSpPr/>
          <p:nvPr/>
        </p:nvSpPr>
        <p:spPr>
          <a:xfrm>
            <a:off x="442393" y="3886200"/>
            <a:ext cx="1308721"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Permanency                      Planning</a:t>
            </a:r>
            <a:endParaRPr lang="en-US" sz="1300" dirty="0"/>
          </a:p>
        </p:txBody>
      </p:sp>
      <p:sp>
        <p:nvSpPr>
          <p:cNvPr id="21" name="Text Box 21"/>
          <p:cNvSpPr txBox="1"/>
          <p:nvPr/>
        </p:nvSpPr>
        <p:spPr>
          <a:xfrm rot="16200000">
            <a:off x="1209566" y="3745737"/>
            <a:ext cx="1772473" cy="58477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600" b="1" dirty="0" smtClean="0">
                <a:effectLst>
                  <a:outerShdw blurRad="69850" dist="43180" dir="5400000" sx="0" sy="0">
                    <a:srgbClr val="000000">
                      <a:alpha val="65000"/>
                    </a:srgbClr>
                  </a:outerShdw>
                </a:effectLst>
                <a:latin typeface="Calibri"/>
                <a:ea typeface="Calibri"/>
                <a:cs typeface="Times New Roman"/>
              </a:rPr>
              <a:t>Concurrent </a:t>
            </a:r>
          </a:p>
          <a:p>
            <a:pPr marL="91440" marR="91440" algn="ctr">
              <a:spcBef>
                <a:spcPts val="0"/>
              </a:spcBef>
              <a:spcAft>
                <a:spcPts val="0"/>
              </a:spcAft>
              <a:tabLst>
                <a:tab pos="314325" algn="l"/>
                <a:tab pos="4114800" algn="ctr"/>
              </a:tabLst>
            </a:pPr>
            <a:r>
              <a:rPr lang="en-US" sz="1600" b="1" dirty="0" smtClean="0">
                <a:effectLst>
                  <a:outerShdw blurRad="69850" dist="43180" dir="5400000" sx="0" sy="0">
                    <a:srgbClr val="000000">
                      <a:alpha val="65000"/>
                    </a:srgbClr>
                  </a:outerShdw>
                </a:effectLst>
                <a:latin typeface="Calibri"/>
                <a:ea typeface="Calibri"/>
                <a:cs typeface="Times New Roman"/>
              </a:rPr>
              <a:t>Goal Established</a:t>
            </a:r>
            <a:endParaRPr lang="en-US" sz="1600" dirty="0">
              <a:effectLst/>
              <a:latin typeface="Calibri"/>
              <a:ea typeface="Calibri"/>
              <a:cs typeface="Times New Roman"/>
            </a:endParaRPr>
          </a:p>
        </p:txBody>
      </p:sp>
      <p:sp>
        <p:nvSpPr>
          <p:cNvPr id="22" name="TextBox 21"/>
          <p:cNvSpPr txBox="1"/>
          <p:nvPr/>
        </p:nvSpPr>
        <p:spPr>
          <a:xfrm>
            <a:off x="2488586" y="647349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24"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31"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34"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35"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36"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37"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38" name="Rectangle 37"/>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28" name="Rectangle 27"/>
          <p:cNvSpPr/>
          <p:nvPr/>
        </p:nvSpPr>
        <p:spPr>
          <a:xfrm>
            <a:off x="65519" y="3893003"/>
            <a:ext cx="37687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sp>
        <p:nvSpPr>
          <p:cNvPr id="30" name="Rectangle 29"/>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42"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43"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44" name="TextBox 43"/>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(90 Days)</a:t>
            </a:r>
            <a:endParaRPr lang="en-US" sz="1400" dirty="0"/>
          </a:p>
        </p:txBody>
      </p:sp>
      <p:sp>
        <p:nvSpPr>
          <p:cNvPr id="3" name="Slide Number Placeholder 2"/>
          <p:cNvSpPr>
            <a:spLocks noGrp="1"/>
          </p:cNvSpPr>
          <p:nvPr>
            <p:ph type="sldNum" sz="quarter" idx="12"/>
          </p:nvPr>
        </p:nvSpPr>
        <p:spPr/>
        <p:txBody>
          <a:bodyPr/>
          <a:lstStyle/>
          <a:p>
            <a:fld id="{194AA51F-DB5E-484D-9CEB-FD63432F64CB}" type="slidenum">
              <a:rPr lang="en-US" smtClean="0"/>
              <a:t>27</a:t>
            </a:fld>
            <a:endParaRPr lang="en-US"/>
          </a:p>
        </p:txBody>
      </p:sp>
    </p:spTree>
    <p:extLst>
      <p:ext uri="{BB962C8B-B14F-4D97-AF65-F5344CB8AC3E}">
        <p14:creationId xmlns:p14="http://schemas.microsoft.com/office/powerpoint/2010/main" val="1997115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67012"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2" name="Rectangle 1"/>
          <p:cNvSpPr/>
          <p:nvPr/>
        </p:nvSpPr>
        <p:spPr>
          <a:xfrm>
            <a:off x="466325" y="3124200"/>
            <a:ext cx="260897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Reunification</a:t>
            </a:r>
            <a:endParaRPr lang="en-US" sz="1600" dirty="0"/>
          </a:p>
        </p:txBody>
      </p:sp>
      <p:sp>
        <p:nvSpPr>
          <p:cNvPr id="27" name="Rectangle 26"/>
          <p:cNvSpPr/>
          <p:nvPr/>
        </p:nvSpPr>
        <p:spPr>
          <a:xfrm>
            <a:off x="418462" y="3886200"/>
            <a:ext cx="2656841"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smtClean="0"/>
              <a:t>Concurrent </a:t>
            </a:r>
          </a:p>
          <a:p>
            <a:pPr algn="r"/>
            <a:r>
              <a:rPr lang="en-US" sz="1600" dirty="0" smtClean="0"/>
              <a:t>Goal</a:t>
            </a:r>
            <a:endParaRPr lang="en-US" sz="1600" dirty="0"/>
          </a:p>
        </p:txBody>
      </p:sp>
      <p:sp>
        <p:nvSpPr>
          <p:cNvPr id="22" name="TextBox 21"/>
          <p:cNvSpPr txBox="1"/>
          <p:nvPr/>
        </p:nvSpPr>
        <p:spPr>
          <a:xfrm>
            <a:off x="2488586" y="647349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24"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35"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36"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37"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38"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40"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1" name="Rectangle 40"/>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30" name="Rectangle 29"/>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44"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46" name="Rectangle 45"/>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7"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cxnSp>
        <p:nvCxnSpPr>
          <p:cNvPr id="4" name="Straight Connector 3"/>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075305" y="1226552"/>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(6 Months)</a:t>
            </a:r>
            <a:endParaRPr lang="en-US" sz="1400" dirty="0"/>
          </a:p>
        </p:txBody>
      </p:sp>
      <p:sp>
        <p:nvSpPr>
          <p:cNvPr id="3" name="Slide Number Placeholder 2"/>
          <p:cNvSpPr>
            <a:spLocks noGrp="1"/>
          </p:cNvSpPr>
          <p:nvPr>
            <p:ph type="sldNum" sz="quarter" idx="12"/>
          </p:nvPr>
        </p:nvSpPr>
        <p:spPr/>
        <p:txBody>
          <a:bodyPr/>
          <a:lstStyle/>
          <a:p>
            <a:fld id="{194AA51F-DB5E-484D-9CEB-FD63432F64CB}" type="slidenum">
              <a:rPr lang="en-US" smtClean="0"/>
              <a:t>28</a:t>
            </a:fld>
            <a:endParaRPr lang="en-US"/>
          </a:p>
        </p:txBody>
      </p:sp>
    </p:spTree>
    <p:extLst>
      <p:ext uri="{BB962C8B-B14F-4D97-AF65-F5344CB8AC3E}">
        <p14:creationId xmlns:p14="http://schemas.microsoft.com/office/powerpoint/2010/main" val="20491871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p:cNvCxnSpPr/>
          <p:nvPr/>
        </p:nvCxnSpPr>
        <p:spPr>
          <a:xfrm>
            <a:off x="3075305" y="1226552"/>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19"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20"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4" name="TextBox 23"/>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35"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36"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37"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38"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0" name="Rectangle 39"/>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7651265" y="364866"/>
            <a:ext cx="1268285" cy="307777"/>
          </a:xfrm>
          <a:prstGeom prst="rect">
            <a:avLst/>
          </a:prstGeom>
          <a:noFill/>
        </p:spPr>
        <p:txBody>
          <a:bodyPr wrap="square" rtlCol="0">
            <a:spAutoFit/>
          </a:bodyPr>
          <a:lstStyle/>
          <a:p>
            <a:r>
              <a:rPr lang="en-US" sz="1400" dirty="0" smtClean="0"/>
              <a:t>Out-of-Home </a:t>
            </a:r>
            <a:endParaRPr lang="en-US" sz="1400" dirty="0"/>
          </a:p>
        </p:txBody>
      </p:sp>
      <p:sp>
        <p:nvSpPr>
          <p:cNvPr id="28" name="Rectangle 27"/>
          <p:cNvSpPr/>
          <p:nvPr/>
        </p:nvSpPr>
        <p:spPr>
          <a:xfrm>
            <a:off x="466325" y="3124200"/>
            <a:ext cx="361260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Reunification</a:t>
            </a:r>
            <a:endParaRPr lang="en-US" sz="1600" dirty="0"/>
          </a:p>
        </p:txBody>
      </p:sp>
      <p:sp>
        <p:nvSpPr>
          <p:cNvPr id="42" name="Rectangle 41"/>
          <p:cNvSpPr/>
          <p:nvPr/>
        </p:nvSpPr>
        <p:spPr>
          <a:xfrm>
            <a:off x="418463" y="3886200"/>
            <a:ext cx="3660472"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43" name="Rectangle 42"/>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4"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47" name="Rectangle 46"/>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50"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cxnSp>
        <p:nvCxnSpPr>
          <p:cNvPr id="52" name="Straight Connector 51"/>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02155" y="303311"/>
            <a:ext cx="7797801" cy="677108"/>
          </a:xfrm>
          <a:prstGeom prst="rect">
            <a:avLst/>
          </a:prstGeom>
          <a:noFill/>
        </p:spPr>
        <p:txBody>
          <a:bodyPr wrap="square" rtlCol="0">
            <a:spAutoFit/>
          </a:bodyPr>
          <a:lstStyle/>
          <a:p>
            <a:pPr algn="ctr"/>
            <a:r>
              <a:rPr lang="en-US" dirty="0" smtClean="0"/>
              <a:t>Clear Timelines</a:t>
            </a:r>
          </a:p>
          <a:p>
            <a:pPr algn="ctr"/>
            <a:r>
              <a:rPr lang="en-US" sz="1400" dirty="0" smtClean="0"/>
              <a:t>(12 Months)</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29</a:t>
            </a:fld>
            <a:endParaRPr lang="en-US"/>
          </a:p>
        </p:txBody>
      </p:sp>
    </p:spTree>
    <p:extLst>
      <p:ext uri="{BB962C8B-B14F-4D97-AF65-F5344CB8AC3E}">
        <p14:creationId xmlns:p14="http://schemas.microsoft.com/office/powerpoint/2010/main" val="3007898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(continued)</a:t>
            </a:r>
            <a:endParaRPr lang="en-US" dirty="0"/>
          </a:p>
        </p:txBody>
      </p:sp>
      <p:sp>
        <p:nvSpPr>
          <p:cNvPr id="3" name="Content Placeholder 2"/>
          <p:cNvSpPr>
            <a:spLocks noGrp="1"/>
          </p:cNvSpPr>
          <p:nvPr>
            <p:ph idx="1"/>
          </p:nvPr>
        </p:nvSpPr>
        <p:spPr/>
        <p:txBody>
          <a:bodyPr/>
          <a:lstStyle/>
          <a:p>
            <a:pPr marL="0" indent="0">
              <a:spcAft>
                <a:spcPts val="1200"/>
              </a:spcAft>
              <a:buNone/>
            </a:pPr>
            <a:r>
              <a:rPr lang="en-US" b="1" dirty="0"/>
              <a:t>Day </a:t>
            </a:r>
            <a:r>
              <a:rPr lang="en-US" b="1" dirty="0" smtClean="0"/>
              <a:t>Two</a:t>
            </a:r>
            <a:endParaRPr lang="en-US" dirty="0"/>
          </a:p>
          <a:p>
            <a:pPr lvl="0">
              <a:spcAft>
                <a:spcPts val="1200"/>
              </a:spcAft>
            </a:pPr>
            <a:r>
              <a:rPr lang="en-US" dirty="0"/>
              <a:t>Committed </a:t>
            </a:r>
            <a:r>
              <a:rPr lang="en-US" dirty="0" smtClean="0"/>
              <a:t>Collaboration</a:t>
            </a:r>
            <a:endParaRPr lang="en-US" dirty="0"/>
          </a:p>
          <a:p>
            <a:pPr lvl="0">
              <a:spcAft>
                <a:spcPts val="1200"/>
              </a:spcAft>
            </a:pPr>
            <a:r>
              <a:rPr lang="en-US" dirty="0"/>
              <a:t>Recruitment, </a:t>
            </a:r>
            <a:r>
              <a:rPr lang="en-US" dirty="0" smtClean="0"/>
              <a:t>Training, </a:t>
            </a:r>
            <a:r>
              <a:rPr lang="en-US" dirty="0"/>
              <a:t>and Retention of Resource </a:t>
            </a:r>
            <a:r>
              <a:rPr lang="en-US" dirty="0" smtClean="0"/>
              <a:t>Families</a:t>
            </a:r>
            <a:endParaRPr lang="en-US" dirty="0"/>
          </a:p>
          <a:p>
            <a:pPr lvl="0">
              <a:spcAft>
                <a:spcPts val="1200"/>
              </a:spcAft>
            </a:pPr>
            <a:r>
              <a:rPr lang="en-US" dirty="0"/>
              <a:t>Transparent Written </a:t>
            </a:r>
            <a:r>
              <a:rPr lang="en-US" dirty="0" smtClean="0"/>
              <a:t>Agreements and Documentation</a:t>
            </a:r>
            <a:endParaRPr lang="en-US" dirty="0"/>
          </a:p>
          <a:p>
            <a:pPr lvl="0">
              <a:spcAft>
                <a:spcPts val="1200"/>
              </a:spcAft>
            </a:pPr>
            <a:r>
              <a:rPr lang="en-US" dirty="0"/>
              <a:t>Child/Family </a:t>
            </a:r>
            <a:r>
              <a:rPr lang="en-US" dirty="0" smtClean="0"/>
              <a:t>Visitation</a:t>
            </a:r>
            <a:endParaRPr lang="en-US" dirty="0"/>
          </a:p>
          <a:p>
            <a:pPr lvl="0">
              <a:spcAft>
                <a:spcPts val="1200"/>
              </a:spcAft>
            </a:pPr>
            <a:r>
              <a:rPr lang="en-US" dirty="0"/>
              <a:t>Making Permanency </a:t>
            </a:r>
            <a:r>
              <a:rPr lang="en-US" dirty="0" smtClean="0"/>
              <a:t>Recommendations</a:t>
            </a:r>
            <a:endParaRPr lang="en-US" dirty="0"/>
          </a:p>
          <a:p>
            <a:pPr lvl="0">
              <a:spcAft>
                <a:spcPts val="1200"/>
              </a:spcAft>
            </a:pPr>
            <a:r>
              <a:rPr lang="en-US" dirty="0"/>
              <a:t>Course Summary and Evaluations </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a:t>
            </a:fld>
            <a:endParaRPr lang="en-US" dirty="0">
              <a:latin typeface="Arial" charset="0"/>
            </a:endParaRPr>
          </a:p>
        </p:txBody>
      </p:sp>
    </p:spTree>
    <p:extLst>
      <p:ext uri="{BB962C8B-B14F-4D97-AF65-F5344CB8AC3E}">
        <p14:creationId xmlns:p14="http://schemas.microsoft.com/office/powerpoint/2010/main" val="1207852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smtClean="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smtClean="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smtClean="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t>
            </a: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38"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40"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37"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41"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42"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43"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cxnSp>
        <p:nvCxnSpPr>
          <p:cNvPr id="44" name="Straight Connector 43"/>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34" name="Rectangle 33"/>
          <p:cNvSpPr/>
          <p:nvPr/>
        </p:nvSpPr>
        <p:spPr>
          <a:xfrm>
            <a:off x="466325" y="3124200"/>
            <a:ext cx="361260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Reunification</a:t>
            </a:r>
            <a:endParaRPr lang="en-US" sz="1600" dirty="0"/>
          </a:p>
        </p:txBody>
      </p:sp>
      <p:sp>
        <p:nvSpPr>
          <p:cNvPr id="35" name="Rectangle 34"/>
          <p:cNvSpPr/>
          <p:nvPr/>
        </p:nvSpPr>
        <p:spPr>
          <a:xfrm>
            <a:off x="418463" y="3886200"/>
            <a:ext cx="3660472"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48" name="Rectangle 47"/>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0"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52"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53" name="Rectangle 52"/>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cxnSp>
        <p:nvCxnSpPr>
          <p:cNvPr id="55" name="Straight Connector 54"/>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(Permanency Decision)</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30</a:t>
            </a:fld>
            <a:endParaRPr lang="en-US"/>
          </a:p>
        </p:txBody>
      </p:sp>
    </p:spTree>
    <p:extLst>
      <p:ext uri="{BB962C8B-B14F-4D97-AF65-F5344CB8AC3E}">
        <p14:creationId xmlns:p14="http://schemas.microsoft.com/office/powerpoint/2010/main" val="4704992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Straight Connector 54"/>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smtClean="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smtClean="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smtClean="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t>
            </a: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38"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40"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37" name="Rectangle 36"/>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42" name="TextBox 41"/>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43" name="Rectangle 42"/>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6"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47"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48"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50" name="Rectangle 49"/>
          <p:cNvSpPr/>
          <p:nvPr/>
        </p:nvSpPr>
        <p:spPr>
          <a:xfrm>
            <a:off x="4096632" y="3126208"/>
            <a:ext cx="4308228" cy="4551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endParaRPr lang="en-US" dirty="0"/>
          </a:p>
        </p:txBody>
      </p:sp>
      <p:sp>
        <p:nvSpPr>
          <p:cNvPr id="51" name="Right Arrow 50"/>
          <p:cNvSpPr/>
          <p:nvPr/>
        </p:nvSpPr>
        <p:spPr>
          <a:xfrm>
            <a:off x="8005150" y="3187442"/>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52" name="Straight Connector 51"/>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66325" y="3124200"/>
            <a:ext cx="361260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Reunification</a:t>
            </a:r>
            <a:endParaRPr lang="en-US" sz="1600" dirty="0"/>
          </a:p>
        </p:txBody>
      </p:sp>
      <p:sp>
        <p:nvSpPr>
          <p:cNvPr id="35" name="Rectangle 34"/>
          <p:cNvSpPr/>
          <p:nvPr/>
        </p:nvSpPr>
        <p:spPr>
          <a:xfrm>
            <a:off x="418463" y="3886200"/>
            <a:ext cx="3660472"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53" name="Rectangle 52"/>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4"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56"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cxnSp>
        <p:nvCxnSpPr>
          <p:cNvPr id="58" name="Straight Connector 57"/>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02155" y="303311"/>
            <a:ext cx="7797801" cy="677108"/>
          </a:xfrm>
          <a:prstGeom prst="rect">
            <a:avLst/>
          </a:prstGeom>
          <a:noFill/>
        </p:spPr>
        <p:txBody>
          <a:bodyPr wrap="square" rtlCol="0">
            <a:spAutoFit/>
          </a:bodyPr>
          <a:lstStyle/>
          <a:p>
            <a:pPr algn="ctr"/>
            <a:r>
              <a:rPr lang="en-US" dirty="0" smtClean="0"/>
              <a:t>Clear Timelines</a:t>
            </a:r>
            <a:r>
              <a:rPr lang="en-US" sz="1400" dirty="0" smtClean="0"/>
              <a:t> </a:t>
            </a:r>
          </a:p>
          <a:p>
            <a:pPr algn="ctr"/>
            <a:r>
              <a:rPr lang="en-US" sz="1400" dirty="0" smtClean="0"/>
              <a:t>(Reunification)</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31</a:t>
            </a:fld>
            <a:endParaRPr lang="en-US"/>
          </a:p>
        </p:txBody>
      </p:sp>
    </p:spTree>
    <p:extLst>
      <p:ext uri="{BB962C8B-B14F-4D97-AF65-F5344CB8AC3E}">
        <p14:creationId xmlns:p14="http://schemas.microsoft.com/office/powerpoint/2010/main" val="3617103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1"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sp>
        <p:nvSpPr>
          <p:cNvPr id="36" name="TextBox 35"/>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37"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41"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43"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44"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46"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cxnSp>
        <p:nvCxnSpPr>
          <p:cNvPr id="47" name="Straight Connector 46"/>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38" name="Rectangle 37"/>
          <p:cNvSpPr/>
          <p:nvPr/>
        </p:nvSpPr>
        <p:spPr>
          <a:xfrm>
            <a:off x="413803" y="3124200"/>
            <a:ext cx="368282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Adoption</a:t>
            </a:r>
            <a:endParaRPr lang="en-US" sz="1600" dirty="0"/>
          </a:p>
        </p:txBody>
      </p:sp>
      <p:sp>
        <p:nvSpPr>
          <p:cNvPr id="40" name="Rectangle 39"/>
          <p:cNvSpPr/>
          <p:nvPr/>
        </p:nvSpPr>
        <p:spPr>
          <a:xfrm>
            <a:off x="418463" y="3886200"/>
            <a:ext cx="3660472"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42"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52"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53" name="Rectangle 52"/>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55" name="Rectangle 54"/>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cxnSp>
        <p:nvCxnSpPr>
          <p:cNvPr id="56" name="Straight Connector 55"/>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(Adoption)</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32</a:t>
            </a:fld>
            <a:endParaRPr lang="en-US"/>
          </a:p>
        </p:txBody>
      </p:sp>
    </p:spTree>
    <p:extLst>
      <p:ext uri="{BB962C8B-B14F-4D97-AF65-F5344CB8AC3E}">
        <p14:creationId xmlns:p14="http://schemas.microsoft.com/office/powerpoint/2010/main" val="278014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Connector 50"/>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28925" y="1007991"/>
            <a:ext cx="3" cy="451119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1"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sp>
        <p:nvSpPr>
          <p:cNvPr id="36" name="TextBox 35"/>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37"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41"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43"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44"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46"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cxnSp>
        <p:nvCxnSpPr>
          <p:cNvPr id="47" name="Straight Connector 46"/>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38" name="Rectangle 37"/>
          <p:cNvSpPr/>
          <p:nvPr/>
        </p:nvSpPr>
        <p:spPr>
          <a:xfrm>
            <a:off x="466325" y="3124200"/>
            <a:ext cx="435163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Adoption</a:t>
            </a:r>
            <a:endParaRPr lang="en-US" sz="1600" dirty="0"/>
          </a:p>
        </p:txBody>
      </p:sp>
      <p:sp>
        <p:nvSpPr>
          <p:cNvPr id="40" name="Rectangle 39"/>
          <p:cNvSpPr/>
          <p:nvPr/>
        </p:nvSpPr>
        <p:spPr>
          <a:xfrm>
            <a:off x="418463" y="3886200"/>
            <a:ext cx="43995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42"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52"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53" name="Rectangle 52"/>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34" name="Text Box 11"/>
          <p:cNvSpPr txBox="1"/>
          <p:nvPr/>
        </p:nvSpPr>
        <p:spPr>
          <a:xfrm rot="16200000">
            <a:off x="4058201" y="3118978"/>
            <a:ext cx="1202894" cy="338554"/>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600" b="1" i="1" dirty="0">
                <a:ln>
                  <a:noFill/>
                </a:ln>
                <a:effectLst>
                  <a:outerShdw blurRad="69850" dist="43180" dir="5400000" sx="0" sy="0">
                    <a:srgbClr val="000000">
                      <a:alpha val="65000"/>
                    </a:srgbClr>
                  </a:outerShdw>
                </a:effectLst>
                <a:latin typeface="Calibri"/>
                <a:ea typeface="Calibri"/>
                <a:cs typeface="Times New Roman"/>
              </a:rPr>
              <a:t>TPR Filing</a:t>
            </a:r>
            <a:endParaRPr lang="en-US" sz="1600" dirty="0">
              <a:effectLst/>
              <a:latin typeface="Calibri"/>
              <a:ea typeface="Calibri"/>
              <a:cs typeface="Times New Roman"/>
            </a:endParaRPr>
          </a:p>
        </p:txBody>
      </p:sp>
      <p:sp>
        <p:nvSpPr>
          <p:cNvPr id="55" name="Rectangle 54"/>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cxnSp>
        <p:nvCxnSpPr>
          <p:cNvPr id="56" name="Straight Connector 55"/>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(TPR Filing)</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33</a:t>
            </a:fld>
            <a:endParaRPr lang="en-US"/>
          </a:p>
        </p:txBody>
      </p:sp>
    </p:spTree>
    <p:extLst>
      <p:ext uri="{BB962C8B-B14F-4D97-AF65-F5344CB8AC3E}">
        <p14:creationId xmlns:p14="http://schemas.microsoft.com/office/powerpoint/2010/main" val="18023695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828925" y="1007991"/>
            <a:ext cx="3" cy="451119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2"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23"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24"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sp>
        <p:nvSpPr>
          <p:cNvPr id="36" name="Text Box 6"/>
          <p:cNvSpPr txBox="1"/>
          <p:nvPr/>
        </p:nvSpPr>
        <p:spPr>
          <a:xfrm rot="16200000">
            <a:off x="5763092" y="1564052"/>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cxnSp>
        <p:nvCxnSpPr>
          <p:cNvPr id="37" name="Straight Connector 36"/>
          <p:cNvCxnSpPr/>
          <p:nvPr/>
        </p:nvCxnSpPr>
        <p:spPr>
          <a:xfrm>
            <a:off x="6900377" y="1007991"/>
            <a:ext cx="21590" cy="217945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44"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46"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47"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35" name="Text Box 12"/>
          <p:cNvSpPr txBox="1"/>
          <p:nvPr/>
        </p:nvSpPr>
        <p:spPr>
          <a:xfrm rot="16200000">
            <a:off x="6309826" y="3216910"/>
            <a:ext cx="1488440" cy="3073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tabLst>
                <a:tab pos="1133475" algn="l"/>
                <a:tab pos="4114800" algn="ctr"/>
              </a:tabLst>
            </a:pPr>
            <a:r>
              <a:rPr lang="en-US" sz="1600" b="1" i="1" dirty="0">
                <a:ln>
                  <a:noFill/>
                </a:ln>
                <a:effectLst>
                  <a:outerShdw blurRad="69850" dist="43180" dir="5400000" sx="0" sy="0">
                    <a:srgbClr val="000000">
                      <a:alpha val="65000"/>
                    </a:srgbClr>
                  </a:outerShdw>
                </a:effectLst>
                <a:latin typeface="Calibri"/>
                <a:ea typeface="Calibri"/>
                <a:cs typeface="Times New Roman"/>
              </a:rPr>
              <a:t>Adoption </a:t>
            </a:r>
            <a:endParaRPr lang="en-US" sz="1600" b="1" i="1" dirty="0" smtClean="0">
              <a:ln>
                <a:noFill/>
              </a:ln>
              <a:effectLst>
                <a:outerShdw blurRad="69850" dist="43180" dir="5400000" sx="0" sy="0">
                  <a:srgbClr val="000000">
                    <a:alpha val="65000"/>
                  </a:srgbClr>
                </a:outerShdw>
              </a:effectLst>
              <a:latin typeface="Calibri"/>
              <a:ea typeface="Calibri"/>
              <a:cs typeface="Times New Roman"/>
            </a:endParaRPr>
          </a:p>
          <a:p>
            <a:pPr marL="91440" marR="91440" algn="ctr">
              <a:spcBef>
                <a:spcPts val="0"/>
              </a:spcBef>
              <a:spcAft>
                <a:spcPts val="0"/>
              </a:spcAft>
              <a:tabLst>
                <a:tab pos="1133475" algn="l"/>
                <a:tab pos="4114800" algn="ctr"/>
              </a:tabLst>
            </a:pPr>
            <a:r>
              <a:rPr lang="en-US" sz="1600" b="1" i="1" dirty="0" smtClean="0">
                <a:ln>
                  <a:noFill/>
                </a:ln>
                <a:effectLst>
                  <a:outerShdw blurRad="69850" dist="43180" dir="5400000" sx="0" sy="0">
                    <a:srgbClr val="000000">
                      <a:alpha val="65000"/>
                    </a:srgbClr>
                  </a:outerShdw>
                </a:effectLst>
                <a:latin typeface="Calibri"/>
                <a:ea typeface="Calibri"/>
                <a:cs typeface="Times New Roman"/>
              </a:rPr>
              <a:t>Hearing</a:t>
            </a:r>
            <a:endParaRPr lang="en-US" sz="1600" dirty="0">
              <a:effectLst/>
              <a:latin typeface="Calibri"/>
              <a:ea typeface="Calibri"/>
              <a:cs typeface="Times New Roman"/>
            </a:endParaRPr>
          </a:p>
        </p:txBody>
      </p:sp>
      <p:cxnSp>
        <p:nvCxnSpPr>
          <p:cNvPr id="50" name="Straight Connector 49"/>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40" name="Rectangle 39"/>
          <p:cNvSpPr/>
          <p:nvPr/>
        </p:nvSpPr>
        <p:spPr>
          <a:xfrm>
            <a:off x="466325" y="3124200"/>
            <a:ext cx="645564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Adoption</a:t>
            </a:r>
            <a:endParaRPr lang="en-US" sz="1600" dirty="0"/>
          </a:p>
        </p:txBody>
      </p:sp>
      <p:sp>
        <p:nvSpPr>
          <p:cNvPr id="43" name="Rectangle 42"/>
          <p:cNvSpPr/>
          <p:nvPr/>
        </p:nvSpPr>
        <p:spPr>
          <a:xfrm>
            <a:off x="418463" y="3886200"/>
            <a:ext cx="6503504"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48" name="Rectangle 47"/>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34" name="Text Box 11"/>
          <p:cNvSpPr txBox="1"/>
          <p:nvPr/>
        </p:nvSpPr>
        <p:spPr>
          <a:xfrm rot="16200000">
            <a:off x="4058201" y="3094309"/>
            <a:ext cx="1202894" cy="338554"/>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600" b="1" i="1" dirty="0">
                <a:ln>
                  <a:noFill/>
                </a:ln>
                <a:effectLst>
                  <a:outerShdw blurRad="69850" dist="43180" dir="5400000" sx="0" sy="0">
                    <a:srgbClr val="000000">
                      <a:alpha val="65000"/>
                    </a:srgbClr>
                  </a:outerShdw>
                </a:effectLst>
                <a:latin typeface="Calibri"/>
                <a:ea typeface="Calibri"/>
                <a:cs typeface="Times New Roman"/>
              </a:rPr>
              <a:t>TPR Filing</a:t>
            </a:r>
            <a:endParaRPr lang="en-US" sz="1600" dirty="0">
              <a:effectLst/>
              <a:latin typeface="Calibri"/>
              <a:ea typeface="Calibri"/>
              <a:cs typeface="Times New Roman"/>
            </a:endParaRPr>
          </a:p>
        </p:txBody>
      </p:sp>
      <p:sp>
        <p:nvSpPr>
          <p:cNvPr id="53" name="Rectangle 52"/>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55"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cxnSp>
        <p:nvCxnSpPr>
          <p:cNvPr id="57" name="Straight Connector 56"/>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59" name="TextBox 58"/>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(Adoption </a:t>
            </a:r>
            <a:r>
              <a:rPr lang="en-US" sz="1400" dirty="0"/>
              <a:t>F</a:t>
            </a:r>
            <a:r>
              <a:rPr lang="en-US" sz="1400" dirty="0" smtClean="0"/>
              <a:t>inalization)</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34</a:t>
            </a:fld>
            <a:endParaRPr lang="en-US"/>
          </a:p>
        </p:txBody>
      </p:sp>
    </p:spTree>
    <p:extLst>
      <p:ext uri="{BB962C8B-B14F-4D97-AF65-F5344CB8AC3E}">
        <p14:creationId xmlns:p14="http://schemas.microsoft.com/office/powerpoint/2010/main" val="14933495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Connector 61"/>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828925" y="1007991"/>
            <a:ext cx="3" cy="451119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2"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23"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24"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sp>
        <p:nvSpPr>
          <p:cNvPr id="36" name="Text Box 6"/>
          <p:cNvSpPr txBox="1"/>
          <p:nvPr/>
        </p:nvSpPr>
        <p:spPr>
          <a:xfrm rot="16200000">
            <a:off x="5763092" y="1564052"/>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cxnSp>
        <p:nvCxnSpPr>
          <p:cNvPr id="37" name="Straight Connector 36"/>
          <p:cNvCxnSpPr/>
          <p:nvPr/>
        </p:nvCxnSpPr>
        <p:spPr>
          <a:xfrm>
            <a:off x="6921967" y="1038111"/>
            <a:ext cx="0" cy="2149331"/>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44"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46"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47"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3" name="Rectangle 42"/>
          <p:cNvSpPr/>
          <p:nvPr/>
        </p:nvSpPr>
        <p:spPr>
          <a:xfrm>
            <a:off x="6918011" y="3124200"/>
            <a:ext cx="1500241" cy="464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endParaRPr lang="en-US" dirty="0"/>
          </a:p>
        </p:txBody>
      </p:sp>
      <p:sp>
        <p:nvSpPr>
          <p:cNvPr id="48" name="Right Arrow 47"/>
          <p:cNvSpPr/>
          <p:nvPr/>
        </p:nvSpPr>
        <p:spPr>
          <a:xfrm>
            <a:off x="8124602" y="3207417"/>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51" name="Straight Connector 50"/>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54" name="Rectangle 53"/>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40" name="Rectangle 39"/>
          <p:cNvSpPr/>
          <p:nvPr/>
        </p:nvSpPr>
        <p:spPr>
          <a:xfrm>
            <a:off x="466325" y="3124200"/>
            <a:ext cx="645564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Adoption</a:t>
            </a:r>
            <a:endParaRPr lang="en-US" sz="1600" dirty="0"/>
          </a:p>
        </p:txBody>
      </p:sp>
      <p:sp>
        <p:nvSpPr>
          <p:cNvPr id="50" name="Rectangle 49"/>
          <p:cNvSpPr/>
          <p:nvPr/>
        </p:nvSpPr>
        <p:spPr>
          <a:xfrm>
            <a:off x="418463" y="3886200"/>
            <a:ext cx="6503504"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56" name="Rectangle 55"/>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8" name="Text Box 11"/>
          <p:cNvSpPr txBox="1"/>
          <p:nvPr/>
        </p:nvSpPr>
        <p:spPr>
          <a:xfrm rot="16200000">
            <a:off x="4058201" y="3094309"/>
            <a:ext cx="1202894" cy="338554"/>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600" b="1" i="1" dirty="0">
                <a:ln>
                  <a:noFill/>
                </a:ln>
                <a:effectLst>
                  <a:outerShdw blurRad="69850" dist="43180" dir="5400000" sx="0" sy="0">
                    <a:srgbClr val="000000">
                      <a:alpha val="65000"/>
                    </a:srgbClr>
                  </a:outerShdw>
                </a:effectLst>
                <a:latin typeface="Calibri"/>
                <a:ea typeface="Calibri"/>
                <a:cs typeface="Times New Roman"/>
              </a:rPr>
              <a:t>TPR Filing</a:t>
            </a:r>
            <a:endParaRPr lang="en-US" sz="1600" dirty="0">
              <a:effectLst/>
              <a:latin typeface="Calibri"/>
              <a:ea typeface="Calibri"/>
              <a:cs typeface="Times New Roman"/>
            </a:endParaRPr>
          </a:p>
        </p:txBody>
      </p:sp>
      <p:sp>
        <p:nvSpPr>
          <p:cNvPr id="59" name="Text Box 12"/>
          <p:cNvSpPr txBox="1"/>
          <p:nvPr/>
        </p:nvSpPr>
        <p:spPr>
          <a:xfrm rot="16200000">
            <a:off x="6309826" y="3216910"/>
            <a:ext cx="1488440" cy="30734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tabLst>
                <a:tab pos="1133475" algn="l"/>
                <a:tab pos="4114800" algn="ctr"/>
              </a:tabLst>
            </a:pPr>
            <a:r>
              <a:rPr lang="en-US" sz="1600" b="1" i="1" dirty="0">
                <a:ln>
                  <a:noFill/>
                </a:ln>
                <a:effectLst>
                  <a:outerShdw blurRad="69850" dist="43180" dir="5400000" sx="0" sy="0">
                    <a:srgbClr val="000000">
                      <a:alpha val="65000"/>
                    </a:srgbClr>
                  </a:outerShdw>
                </a:effectLst>
                <a:latin typeface="Calibri"/>
                <a:ea typeface="Calibri"/>
                <a:cs typeface="Times New Roman"/>
              </a:rPr>
              <a:t>Adoption </a:t>
            </a:r>
            <a:endParaRPr lang="en-US" sz="1600" b="1" i="1" dirty="0" smtClean="0">
              <a:ln>
                <a:noFill/>
              </a:ln>
              <a:effectLst>
                <a:outerShdw blurRad="69850" dist="43180" dir="5400000" sx="0" sy="0">
                  <a:srgbClr val="000000">
                    <a:alpha val="65000"/>
                  </a:srgbClr>
                </a:outerShdw>
              </a:effectLst>
              <a:latin typeface="Calibri"/>
              <a:ea typeface="Calibri"/>
              <a:cs typeface="Times New Roman"/>
            </a:endParaRPr>
          </a:p>
          <a:p>
            <a:pPr marL="91440" marR="91440" algn="ctr">
              <a:spcBef>
                <a:spcPts val="0"/>
              </a:spcBef>
              <a:spcAft>
                <a:spcPts val="0"/>
              </a:spcAft>
              <a:tabLst>
                <a:tab pos="1133475" algn="l"/>
                <a:tab pos="4114800" algn="ctr"/>
              </a:tabLst>
            </a:pPr>
            <a:r>
              <a:rPr lang="en-US" sz="1600" b="1" i="1" dirty="0" smtClean="0">
                <a:ln>
                  <a:noFill/>
                </a:ln>
                <a:effectLst>
                  <a:outerShdw blurRad="69850" dist="43180" dir="5400000" sx="0" sy="0">
                    <a:srgbClr val="000000">
                      <a:alpha val="65000"/>
                    </a:srgbClr>
                  </a:outerShdw>
                </a:effectLst>
                <a:latin typeface="Calibri"/>
                <a:ea typeface="Calibri"/>
                <a:cs typeface="Times New Roman"/>
              </a:rPr>
              <a:t>Hearing</a:t>
            </a:r>
            <a:endParaRPr lang="en-US" sz="1600" dirty="0">
              <a:effectLst/>
              <a:latin typeface="Calibri"/>
              <a:ea typeface="Calibri"/>
              <a:cs typeface="Times New Roman"/>
            </a:endParaRPr>
          </a:p>
        </p:txBody>
      </p:sp>
      <p:cxnSp>
        <p:nvCxnSpPr>
          <p:cNvPr id="60" name="Straight Connector 59"/>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63"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57" name="TextBox 56"/>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(Becomes In-Home Care)</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35</a:t>
            </a:fld>
            <a:endParaRPr lang="en-US"/>
          </a:p>
        </p:txBody>
      </p:sp>
    </p:spTree>
    <p:extLst>
      <p:ext uri="{BB962C8B-B14F-4D97-AF65-F5344CB8AC3E}">
        <p14:creationId xmlns:p14="http://schemas.microsoft.com/office/powerpoint/2010/main" val="34978334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35"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36"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37"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1"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42"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44"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48" name="Rectangle 47"/>
          <p:cNvSpPr/>
          <p:nvPr/>
        </p:nvSpPr>
        <p:spPr>
          <a:xfrm>
            <a:off x="4110190" y="3124200"/>
            <a:ext cx="4306964"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endParaRPr lang="en-US" dirty="0"/>
          </a:p>
        </p:txBody>
      </p:sp>
      <p:sp>
        <p:nvSpPr>
          <p:cNvPr id="50" name="Right Arrow 49"/>
          <p:cNvSpPr/>
          <p:nvPr/>
        </p:nvSpPr>
        <p:spPr>
          <a:xfrm>
            <a:off x="8005150" y="3189638"/>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1" name="Rectangle 50"/>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54" name="TextBox 53"/>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38" name="Rectangle 37"/>
          <p:cNvSpPr/>
          <p:nvPr/>
        </p:nvSpPr>
        <p:spPr>
          <a:xfrm>
            <a:off x="466325" y="3124200"/>
            <a:ext cx="3630307"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PLC</a:t>
            </a:r>
            <a:endParaRPr lang="en-US" sz="1600" dirty="0"/>
          </a:p>
        </p:txBody>
      </p:sp>
      <p:sp>
        <p:nvSpPr>
          <p:cNvPr id="40" name="Rectangle 39"/>
          <p:cNvSpPr/>
          <p:nvPr/>
        </p:nvSpPr>
        <p:spPr>
          <a:xfrm>
            <a:off x="418463" y="3886200"/>
            <a:ext cx="3660472"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47" name="Rectangle 46"/>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5"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57"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cxnSp>
        <p:nvCxnSpPr>
          <p:cNvPr id="58" name="Straight Connector 57"/>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(PLC: Becomes In-Home Care)</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36</a:t>
            </a:fld>
            <a:endParaRPr lang="en-US"/>
          </a:p>
        </p:txBody>
      </p:sp>
    </p:spTree>
    <p:extLst>
      <p:ext uri="{BB962C8B-B14F-4D97-AF65-F5344CB8AC3E}">
        <p14:creationId xmlns:p14="http://schemas.microsoft.com/office/powerpoint/2010/main" val="1647281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Straight Connector 53"/>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sp>
        <p:nvSpPr>
          <p:cNvPr id="36"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37"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41"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2"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44"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46"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35" name="Rectangle 34"/>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38" name="Rectangle 37"/>
          <p:cNvSpPr/>
          <p:nvPr/>
        </p:nvSpPr>
        <p:spPr>
          <a:xfrm>
            <a:off x="466325" y="3124200"/>
            <a:ext cx="781908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Fit and Willing Relative</a:t>
            </a:r>
            <a:endParaRPr lang="en-US" sz="1600" dirty="0"/>
          </a:p>
        </p:txBody>
      </p:sp>
      <p:sp>
        <p:nvSpPr>
          <p:cNvPr id="40" name="Rectangle 39"/>
          <p:cNvSpPr/>
          <p:nvPr/>
        </p:nvSpPr>
        <p:spPr>
          <a:xfrm>
            <a:off x="418463" y="3886200"/>
            <a:ext cx="7866944"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Concurrent Goal</a:t>
            </a:r>
            <a:endParaRPr lang="en-US" sz="1600" dirty="0"/>
          </a:p>
        </p:txBody>
      </p:sp>
      <p:sp>
        <p:nvSpPr>
          <p:cNvPr id="43" name="Rectangle 42"/>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0" name="Rectangle 49"/>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cxnSp>
        <p:nvCxnSpPr>
          <p:cNvPr id="52" name="Straight Connector 51"/>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55"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34" name="TextBox 33"/>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(Fit and Willing Relative)</a:t>
            </a:r>
            <a:endParaRPr lang="en-US" sz="1400" dirty="0"/>
          </a:p>
        </p:txBody>
      </p:sp>
      <p:sp>
        <p:nvSpPr>
          <p:cNvPr id="56" name="Right Arrow 55"/>
          <p:cNvSpPr/>
          <p:nvPr/>
        </p:nvSpPr>
        <p:spPr>
          <a:xfrm>
            <a:off x="7942315" y="3206229"/>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7" name="Right Arrow 56"/>
          <p:cNvSpPr/>
          <p:nvPr/>
        </p:nvSpPr>
        <p:spPr>
          <a:xfrm>
            <a:off x="7942315" y="3951638"/>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37</a:t>
            </a:fld>
            <a:endParaRPr lang="en-US"/>
          </a:p>
        </p:txBody>
      </p:sp>
    </p:spTree>
    <p:extLst>
      <p:ext uri="{BB962C8B-B14F-4D97-AF65-F5344CB8AC3E}">
        <p14:creationId xmlns:p14="http://schemas.microsoft.com/office/powerpoint/2010/main" val="3314870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Straight Connector 53"/>
          <p:cNvCxnSpPr/>
          <p:nvPr/>
        </p:nvCxnSpPr>
        <p:spPr>
          <a:xfrm>
            <a:off x="1760774" y="1096246"/>
            <a:ext cx="0" cy="5308463"/>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80067" y="2862612"/>
            <a:ext cx="16565" cy="261743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975123" y="1096246"/>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31" name="Text Box 6"/>
          <p:cNvSpPr txBox="1"/>
          <p:nvPr/>
        </p:nvSpPr>
        <p:spPr>
          <a:xfrm rot="16200000">
            <a:off x="2046265" y="1678305"/>
            <a:ext cx="1901190" cy="37338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a:t>
            </a:r>
            <a:endParaRPr lang="en-US" sz="1100" dirty="0">
              <a:solidFill>
                <a:schemeClr val="accent3">
                  <a:lumMod val="50000"/>
                </a:schemeClr>
              </a:solidFill>
              <a:effectLst/>
              <a:latin typeface="Calibri"/>
              <a:ea typeface="Calibri"/>
              <a:cs typeface="Times New Roman"/>
            </a:endParaRPr>
          </a:p>
        </p:txBody>
      </p:sp>
      <p:sp>
        <p:nvSpPr>
          <p:cNvPr id="27" name="Text Box 4"/>
          <p:cNvSpPr txBox="1"/>
          <p:nvPr/>
        </p:nvSpPr>
        <p:spPr>
          <a:xfrm rot="16200000">
            <a:off x="3002367" y="1603385"/>
            <a:ext cx="2155398" cy="52322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Hearing </a:t>
            </a:r>
            <a:endParaRPr lang="en-US" sz="1100" dirty="0">
              <a:solidFill>
                <a:schemeClr val="accent3">
                  <a:lumMod val="50000"/>
                </a:schemeClr>
              </a:solidFill>
              <a:effectLst/>
              <a:latin typeface="Calibri"/>
              <a:ea typeface="Calibri"/>
              <a:cs typeface="Times New Roman"/>
            </a:endParaRPr>
          </a:p>
          <a:p>
            <a:pPr marL="91440" marR="91440" algn="ctr">
              <a:spcBef>
                <a:spcPts val="0"/>
              </a:spcBef>
              <a:spcAft>
                <a:spcPts val="0"/>
              </a:spcAft>
            </a:pPr>
            <a:r>
              <a:rPr lang="en-US" sz="1400" b="1" i="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*(Permanency Decision)</a:t>
            </a:r>
            <a:endParaRPr lang="en-US" sz="1400" dirty="0">
              <a:solidFill>
                <a:schemeClr val="accent3">
                  <a:lumMod val="50000"/>
                </a:schemeClr>
              </a:solidFill>
              <a:effectLst/>
              <a:latin typeface="Calibri"/>
              <a:ea typeface="Calibri"/>
              <a:cs typeface="Times New Roman"/>
            </a:endParaRPr>
          </a:p>
        </p:txBody>
      </p:sp>
      <p:sp>
        <p:nvSpPr>
          <p:cNvPr id="35" name="TextBox 34"/>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36"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37"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41"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42"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44"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46"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43" name="Rectangle 42"/>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651265" y="364866"/>
            <a:ext cx="1268285" cy="307777"/>
          </a:xfrm>
          <a:prstGeom prst="rect">
            <a:avLst/>
          </a:prstGeom>
          <a:noFill/>
        </p:spPr>
        <p:txBody>
          <a:bodyPr wrap="square" rtlCol="0">
            <a:spAutoFit/>
          </a:bodyPr>
          <a:lstStyle/>
          <a:p>
            <a:r>
              <a:rPr lang="en-US" sz="1400" dirty="0" smtClean="0"/>
              <a:t>Out-of-Home</a:t>
            </a:r>
            <a:endParaRPr lang="en-US" sz="1400" dirty="0"/>
          </a:p>
        </p:txBody>
      </p:sp>
      <p:sp>
        <p:nvSpPr>
          <p:cNvPr id="38" name="Rectangle 37"/>
          <p:cNvSpPr/>
          <p:nvPr/>
        </p:nvSpPr>
        <p:spPr>
          <a:xfrm>
            <a:off x="466325" y="3124200"/>
            <a:ext cx="7819082"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APPLA</a:t>
            </a:r>
            <a:endParaRPr lang="en-US" sz="1600" dirty="0"/>
          </a:p>
        </p:txBody>
      </p:sp>
      <p:sp>
        <p:nvSpPr>
          <p:cNvPr id="40" name="Rectangle 39"/>
          <p:cNvSpPr/>
          <p:nvPr/>
        </p:nvSpPr>
        <p:spPr>
          <a:xfrm>
            <a:off x="418463" y="3886200"/>
            <a:ext cx="7866944"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Concurrent Goal</a:t>
            </a:r>
            <a:endParaRPr lang="en-US" sz="1600" dirty="0"/>
          </a:p>
        </p:txBody>
      </p:sp>
      <p:sp>
        <p:nvSpPr>
          <p:cNvPr id="50" name="Rectangle 49"/>
          <p:cNvSpPr/>
          <p:nvPr/>
        </p:nvSpPr>
        <p:spPr>
          <a:xfrm>
            <a:off x="92075" y="3886200"/>
            <a:ext cx="323831"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1" name="Rectangle 50"/>
          <p:cNvSpPr/>
          <p:nvPr/>
        </p:nvSpPr>
        <p:spPr>
          <a:xfrm>
            <a:off x="7415942" y="109624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7770717" y="1038111"/>
            <a:ext cx="1268285" cy="307777"/>
          </a:xfrm>
          <a:prstGeom prst="rect">
            <a:avLst/>
          </a:prstGeom>
          <a:noFill/>
        </p:spPr>
        <p:txBody>
          <a:bodyPr wrap="square" rtlCol="0">
            <a:spAutoFit/>
          </a:bodyPr>
          <a:lstStyle/>
          <a:p>
            <a:r>
              <a:rPr lang="en-US" sz="1400" dirty="0" smtClean="0"/>
              <a:t>In-Home</a:t>
            </a:r>
          </a:p>
        </p:txBody>
      </p:sp>
      <p:sp>
        <p:nvSpPr>
          <p:cNvPr id="53"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cxnSp>
        <p:nvCxnSpPr>
          <p:cNvPr id="55" name="Straight Connector 54"/>
          <p:cNvCxnSpPr/>
          <p:nvPr/>
        </p:nvCxnSpPr>
        <p:spPr>
          <a:xfrm>
            <a:off x="1760774" y="3886200"/>
            <a:ext cx="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57" name="TextBox 56"/>
          <p:cNvSpPr txBox="1"/>
          <p:nvPr/>
        </p:nvSpPr>
        <p:spPr>
          <a:xfrm>
            <a:off x="202155" y="30331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(APPLA)</a:t>
            </a:r>
            <a:endParaRPr lang="en-US" sz="1400" dirty="0"/>
          </a:p>
        </p:txBody>
      </p:sp>
      <p:sp>
        <p:nvSpPr>
          <p:cNvPr id="58" name="Right Arrow 57"/>
          <p:cNvSpPr/>
          <p:nvPr/>
        </p:nvSpPr>
        <p:spPr>
          <a:xfrm>
            <a:off x="7942315" y="3206229"/>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9" name="Right Arrow 58"/>
          <p:cNvSpPr/>
          <p:nvPr/>
        </p:nvSpPr>
        <p:spPr>
          <a:xfrm>
            <a:off x="7942315" y="3905534"/>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38</a:t>
            </a:fld>
            <a:endParaRPr lang="en-US"/>
          </a:p>
        </p:txBody>
      </p:sp>
    </p:spTree>
    <p:extLst>
      <p:ext uri="{BB962C8B-B14F-4D97-AF65-F5344CB8AC3E}">
        <p14:creationId xmlns:p14="http://schemas.microsoft.com/office/powerpoint/2010/main" val="353250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
          <p:cNvSpPr txBox="1"/>
          <p:nvPr/>
        </p:nvSpPr>
        <p:spPr>
          <a:xfrm rot="16200000">
            <a:off x="-334963" y="1660842"/>
            <a:ext cx="1884045" cy="308610"/>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Shelter Care Hearing</a:t>
            </a:r>
            <a:endParaRPr lang="en-US" sz="1100" dirty="0">
              <a:solidFill>
                <a:schemeClr val="accent3">
                  <a:lumMod val="50000"/>
                </a:schemeClr>
              </a:solidFill>
              <a:effectLst/>
              <a:latin typeface="Calibri"/>
              <a:ea typeface="Calibri"/>
              <a:cs typeface="Times New Roman"/>
            </a:endParaRPr>
          </a:p>
        </p:txBody>
      </p:sp>
      <p:sp>
        <p:nvSpPr>
          <p:cNvPr id="9" name="Text Box 2"/>
          <p:cNvSpPr txBox="1"/>
          <p:nvPr/>
        </p:nvSpPr>
        <p:spPr>
          <a:xfrm rot="16200000">
            <a:off x="-402631" y="1389975"/>
            <a:ext cx="2435305" cy="4159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91440" marR="91440" algn="l">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Adjudication Hearing</a:t>
            </a:r>
            <a:endParaRPr lang="en-US" sz="1100" dirty="0">
              <a:solidFill>
                <a:schemeClr val="accent3">
                  <a:lumMod val="50000"/>
                </a:schemeClr>
              </a:solidFill>
              <a:effectLst/>
              <a:latin typeface="Calibri"/>
              <a:ea typeface="Calibri"/>
              <a:cs typeface="Times New Roman"/>
            </a:endParaRPr>
          </a:p>
        </p:txBody>
      </p:sp>
      <p:sp>
        <p:nvSpPr>
          <p:cNvPr id="10" name="Text Box 3"/>
          <p:cNvSpPr txBox="1"/>
          <p:nvPr/>
        </p:nvSpPr>
        <p:spPr>
          <a:xfrm rot="16200000">
            <a:off x="127682" y="1467485"/>
            <a:ext cx="1942465" cy="75374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Dispositional Hearing</a:t>
            </a:r>
            <a:endParaRPr lang="en-US" sz="1100" dirty="0">
              <a:solidFill>
                <a:schemeClr val="accent3">
                  <a:lumMod val="50000"/>
                </a:schemeClr>
              </a:solidFill>
              <a:effectLst/>
              <a:latin typeface="Calibri"/>
              <a:ea typeface="Calibri"/>
              <a:cs typeface="Times New Roman"/>
            </a:endParaRPr>
          </a:p>
        </p:txBody>
      </p:sp>
      <p:cxnSp>
        <p:nvCxnSpPr>
          <p:cNvPr id="17" name="Straight Connector 16"/>
          <p:cNvCxnSpPr/>
          <p:nvPr/>
        </p:nvCxnSpPr>
        <p:spPr>
          <a:xfrm flipV="1">
            <a:off x="458470" y="5480050"/>
            <a:ext cx="7946390" cy="9525"/>
          </a:xfrm>
          <a:prstGeom prst="line">
            <a:avLst/>
          </a:prstGeom>
        </p:spPr>
        <p:style>
          <a:lnRef idx="1">
            <a:schemeClr val="dk1"/>
          </a:lnRef>
          <a:fillRef idx="0">
            <a:schemeClr val="dk1"/>
          </a:fillRef>
          <a:effectRef idx="0">
            <a:schemeClr val="dk1"/>
          </a:effectRef>
          <a:fontRef idx="minor">
            <a:schemeClr val="tx1"/>
          </a:fontRef>
        </p:style>
      </p:cxnSp>
      <p:sp>
        <p:nvSpPr>
          <p:cNvPr id="29"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38"/>
          <p:cNvSpPr>
            <a:spLocks noChangeArrowheads="1"/>
          </p:cNvSpPr>
          <p:nvPr/>
        </p:nvSpPr>
        <p:spPr bwMode="auto">
          <a:xfrm>
            <a:off x="9207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39"/>
          <p:cNvSpPr>
            <a:spLocks noChangeArrowheads="1"/>
          </p:cNvSpPr>
          <p:nvPr/>
        </p:nvSpPr>
        <p:spPr bwMode="auto">
          <a:xfrm>
            <a:off x="92075" y="318700"/>
            <a:ext cx="13837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50"/>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1pPr>
            <a:lvl2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2pPr>
            <a:lvl3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3pPr>
            <a:lvl4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4pPr>
            <a:lvl5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5pPr>
            <a:lvl6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6pPr>
            <a:lvl7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7pPr>
            <a:lvl8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8pPr>
            <a:lvl9pPr fontAlgn="base">
              <a:spcBef>
                <a:spcPct val="0"/>
              </a:spcBef>
              <a:spcAft>
                <a:spcPct val="0"/>
              </a:spcAft>
              <a:tabLst>
                <a:tab pos="1952625" algn="l"/>
                <a:tab pos="4114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52625" algn="l"/>
                <a:tab pos="4114800" algn="ctr"/>
              </a:tabLst>
            </a:pPr>
            <a:r>
              <a:rPr kumimoji="0" lang="en-US" altLang="en-US" sz="800" b="0" i="0" u="none" strike="noStrike" cap="none" normalizeH="0" baseline="0" smtClean="0">
                <a:ln>
                  <a:noFill/>
                </a:ln>
                <a:solidFill>
                  <a:schemeClr val="tx1"/>
                </a:solidFill>
                <a:effectLst/>
                <a:latin typeface="Arial" pitchFamily="34" charset="0"/>
                <a:cs typeface="Arial" pitchFamily="34" charset="0"/>
              </a:rPr>
              <a:t/>
            </a:r>
            <a:br>
              <a:rPr kumimoji="0" lang="en-US" altLang="en-US" sz="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52625" algn="l"/>
                <a:tab pos="4114800" algn="ctr"/>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Text Box 21"/>
          <p:cNvSpPr txBox="1"/>
          <p:nvPr/>
        </p:nvSpPr>
        <p:spPr>
          <a:xfrm rot="16200000">
            <a:off x="335272" y="5935857"/>
            <a:ext cx="94679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Days</a:t>
            </a:r>
            <a:endParaRPr lang="en-US" sz="1400" dirty="0">
              <a:solidFill>
                <a:schemeClr val="accent3">
                  <a:lumMod val="50000"/>
                </a:schemeClr>
              </a:solidFill>
              <a:effectLst/>
              <a:latin typeface="Calibri"/>
              <a:ea typeface="Calibri"/>
              <a:cs typeface="Times New Roman"/>
            </a:endParaRPr>
          </a:p>
        </p:txBody>
      </p:sp>
      <p:sp>
        <p:nvSpPr>
          <p:cNvPr id="44" name="Rectangle 43"/>
          <p:cNvSpPr/>
          <p:nvPr/>
        </p:nvSpPr>
        <p:spPr>
          <a:xfrm>
            <a:off x="442394" y="4787668"/>
            <a:ext cx="7795610" cy="260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APPLA</a:t>
            </a:r>
            <a:endParaRPr lang="en-US" dirty="0"/>
          </a:p>
        </p:txBody>
      </p:sp>
      <p:sp>
        <p:nvSpPr>
          <p:cNvPr id="54" name="Right Arrow 53"/>
          <p:cNvSpPr/>
          <p:nvPr/>
        </p:nvSpPr>
        <p:spPr>
          <a:xfrm>
            <a:off x="8139747" y="4754768"/>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6" name="Rectangle 55"/>
          <p:cNvSpPr/>
          <p:nvPr/>
        </p:nvSpPr>
        <p:spPr>
          <a:xfrm>
            <a:off x="442394" y="4329553"/>
            <a:ext cx="7781646" cy="290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Fit and Willing Relative</a:t>
            </a:r>
            <a:endParaRPr lang="en-US" dirty="0"/>
          </a:p>
        </p:txBody>
      </p:sp>
      <p:sp>
        <p:nvSpPr>
          <p:cNvPr id="57" name="Right Arrow 56"/>
          <p:cNvSpPr/>
          <p:nvPr/>
        </p:nvSpPr>
        <p:spPr>
          <a:xfrm>
            <a:off x="8128779" y="4329553"/>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9" name="Rectangle 58"/>
          <p:cNvSpPr/>
          <p:nvPr/>
        </p:nvSpPr>
        <p:spPr>
          <a:xfrm>
            <a:off x="452755" y="3905711"/>
            <a:ext cx="3625650" cy="253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PLC</a:t>
            </a:r>
            <a:endParaRPr lang="en-US" dirty="0"/>
          </a:p>
        </p:txBody>
      </p:sp>
      <p:sp>
        <p:nvSpPr>
          <p:cNvPr id="60" name="Rectangle 59"/>
          <p:cNvSpPr/>
          <p:nvPr/>
        </p:nvSpPr>
        <p:spPr>
          <a:xfrm>
            <a:off x="442394" y="3421868"/>
            <a:ext cx="6611653" cy="273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Adoption</a:t>
            </a:r>
            <a:endParaRPr lang="en-US" dirty="0"/>
          </a:p>
        </p:txBody>
      </p:sp>
      <p:sp>
        <p:nvSpPr>
          <p:cNvPr id="62" name="Rectangle 61"/>
          <p:cNvSpPr/>
          <p:nvPr/>
        </p:nvSpPr>
        <p:spPr>
          <a:xfrm>
            <a:off x="458470" y="2919912"/>
            <a:ext cx="3621597" cy="266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Reunification</a:t>
            </a:r>
            <a:endParaRPr lang="en-US" dirty="0"/>
          </a:p>
        </p:txBody>
      </p:sp>
      <p:sp>
        <p:nvSpPr>
          <p:cNvPr id="46" name="TextBox 45"/>
          <p:cNvSpPr txBox="1"/>
          <p:nvPr/>
        </p:nvSpPr>
        <p:spPr>
          <a:xfrm>
            <a:off x="3075305" y="6547002"/>
            <a:ext cx="6068695"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Permanency hearing required within 30 days of ruling for aggravated circumstances</a:t>
            </a:r>
            <a:endParaRPr lang="en-US" sz="1200" dirty="0">
              <a:latin typeface="Arial" panose="020B0604020202020204" pitchFamily="34" charset="0"/>
              <a:cs typeface="Arial" panose="020B0604020202020204" pitchFamily="34" charset="0"/>
            </a:endParaRPr>
          </a:p>
        </p:txBody>
      </p:sp>
      <p:sp>
        <p:nvSpPr>
          <p:cNvPr id="47" name="Text Box 22"/>
          <p:cNvSpPr txBox="1"/>
          <p:nvPr/>
        </p:nvSpPr>
        <p:spPr>
          <a:xfrm rot="16200000">
            <a:off x="2462772" y="5865012"/>
            <a:ext cx="1068178"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6 months</a:t>
            </a:r>
            <a:endParaRPr lang="en-US" sz="1400" dirty="0">
              <a:solidFill>
                <a:schemeClr val="accent3">
                  <a:lumMod val="50000"/>
                </a:schemeClr>
              </a:solidFill>
              <a:effectLst/>
              <a:latin typeface="Calibri"/>
              <a:ea typeface="Calibri"/>
              <a:cs typeface="Times New Roman"/>
            </a:endParaRPr>
          </a:p>
        </p:txBody>
      </p:sp>
      <p:sp>
        <p:nvSpPr>
          <p:cNvPr id="48" name="Text Box 23"/>
          <p:cNvSpPr txBox="1"/>
          <p:nvPr/>
        </p:nvSpPr>
        <p:spPr>
          <a:xfrm rot="16200000">
            <a:off x="3499161" y="5905936"/>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12 months</a:t>
            </a:r>
            <a:endParaRPr lang="en-US" sz="1400" dirty="0">
              <a:solidFill>
                <a:schemeClr val="accent3">
                  <a:lumMod val="50000"/>
                </a:schemeClr>
              </a:solidFill>
              <a:effectLst/>
              <a:latin typeface="Calibri"/>
              <a:ea typeface="Calibri"/>
              <a:cs typeface="Times New Roman"/>
            </a:endParaRPr>
          </a:p>
        </p:txBody>
      </p:sp>
      <p:sp>
        <p:nvSpPr>
          <p:cNvPr id="66" name="Text Box 24"/>
          <p:cNvSpPr txBox="1"/>
          <p:nvPr/>
        </p:nvSpPr>
        <p:spPr>
          <a:xfrm rot="16200000">
            <a:off x="4238189"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15 months</a:t>
            </a:r>
            <a:endParaRPr lang="en-US" sz="1400" dirty="0">
              <a:solidFill>
                <a:schemeClr val="accent3">
                  <a:lumMod val="50000"/>
                </a:schemeClr>
              </a:solidFill>
              <a:effectLst/>
              <a:latin typeface="Calibri"/>
              <a:ea typeface="Calibri"/>
              <a:cs typeface="Times New Roman"/>
            </a:endParaRPr>
          </a:p>
        </p:txBody>
      </p:sp>
      <p:sp>
        <p:nvSpPr>
          <p:cNvPr id="67" name="Text Box 25"/>
          <p:cNvSpPr txBox="1"/>
          <p:nvPr/>
        </p:nvSpPr>
        <p:spPr>
          <a:xfrm rot="16200000">
            <a:off x="4918920"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18 months</a:t>
            </a:r>
            <a:endParaRPr lang="en-US" sz="1400" dirty="0">
              <a:solidFill>
                <a:schemeClr val="accent3">
                  <a:lumMod val="50000"/>
                </a:schemeClr>
              </a:solidFill>
              <a:effectLst/>
              <a:latin typeface="Calibri"/>
              <a:ea typeface="Calibri"/>
              <a:cs typeface="Times New Roman"/>
            </a:endParaRPr>
          </a:p>
        </p:txBody>
      </p:sp>
      <p:sp>
        <p:nvSpPr>
          <p:cNvPr id="68" name="Text Box 26"/>
          <p:cNvSpPr txBox="1"/>
          <p:nvPr/>
        </p:nvSpPr>
        <p:spPr>
          <a:xfrm rot="16200000">
            <a:off x="6320603" y="5916509"/>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24 months</a:t>
            </a:r>
            <a:endParaRPr lang="en-US" sz="1400" dirty="0">
              <a:solidFill>
                <a:schemeClr val="accent3">
                  <a:lumMod val="50000"/>
                </a:schemeClr>
              </a:solidFill>
              <a:effectLst/>
              <a:latin typeface="Calibri"/>
              <a:ea typeface="Calibri"/>
              <a:cs typeface="Times New Roman"/>
            </a:endParaRPr>
          </a:p>
        </p:txBody>
      </p:sp>
      <p:sp>
        <p:nvSpPr>
          <p:cNvPr id="69" name="Text Box 27"/>
          <p:cNvSpPr txBox="1"/>
          <p:nvPr/>
        </p:nvSpPr>
        <p:spPr>
          <a:xfrm rot="16200000">
            <a:off x="7559974" y="5932903"/>
            <a:ext cx="1159549"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a:ln>
                  <a:noFill/>
                </a:ln>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30 months</a:t>
            </a:r>
            <a:endParaRPr lang="en-US" sz="1400" dirty="0">
              <a:solidFill>
                <a:schemeClr val="accent3">
                  <a:lumMod val="50000"/>
                </a:schemeClr>
              </a:solidFill>
              <a:effectLst/>
              <a:latin typeface="Calibri"/>
              <a:ea typeface="Calibri"/>
              <a:cs typeface="Times New Roman"/>
            </a:endParaRPr>
          </a:p>
        </p:txBody>
      </p:sp>
      <p:sp>
        <p:nvSpPr>
          <p:cNvPr id="41" name="Rectangle 40"/>
          <p:cNvSpPr/>
          <p:nvPr/>
        </p:nvSpPr>
        <p:spPr>
          <a:xfrm>
            <a:off x="7391399" y="530721"/>
            <a:ext cx="255715" cy="191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7641390" y="376832"/>
            <a:ext cx="1268285" cy="307777"/>
          </a:xfrm>
          <a:prstGeom prst="rect">
            <a:avLst/>
          </a:prstGeom>
          <a:noFill/>
        </p:spPr>
        <p:txBody>
          <a:bodyPr wrap="square" rtlCol="0">
            <a:spAutoFit/>
          </a:bodyPr>
          <a:lstStyle/>
          <a:p>
            <a:r>
              <a:rPr lang="en-US" sz="1400" dirty="0" smtClean="0"/>
              <a:t>Out-of-Home</a:t>
            </a:r>
            <a:endParaRPr lang="en-US" sz="1400" dirty="0"/>
          </a:p>
        </p:txBody>
      </p:sp>
      <p:cxnSp>
        <p:nvCxnSpPr>
          <p:cNvPr id="43" name="Straight Connector 42"/>
          <p:cNvCxnSpPr/>
          <p:nvPr/>
        </p:nvCxnSpPr>
        <p:spPr>
          <a:xfrm flipH="1">
            <a:off x="418463" y="1092738"/>
            <a:ext cx="47862" cy="538075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7427825" y="1121576"/>
            <a:ext cx="255715" cy="1915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770717" y="1063441"/>
            <a:ext cx="1268285" cy="307777"/>
          </a:xfrm>
          <a:prstGeom prst="rect">
            <a:avLst/>
          </a:prstGeom>
          <a:noFill/>
        </p:spPr>
        <p:txBody>
          <a:bodyPr wrap="square" rtlCol="0">
            <a:spAutoFit/>
          </a:bodyPr>
          <a:lstStyle/>
          <a:p>
            <a:r>
              <a:rPr lang="en-US" sz="1400" dirty="0" smtClean="0"/>
              <a:t>In-Home </a:t>
            </a:r>
          </a:p>
        </p:txBody>
      </p:sp>
      <p:sp>
        <p:nvSpPr>
          <p:cNvPr id="58" name="Rectangle 57"/>
          <p:cNvSpPr/>
          <p:nvPr/>
        </p:nvSpPr>
        <p:spPr>
          <a:xfrm>
            <a:off x="4078405" y="2919912"/>
            <a:ext cx="4197128" cy="2661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endParaRPr lang="en-US" dirty="0"/>
          </a:p>
        </p:txBody>
      </p:sp>
      <p:sp>
        <p:nvSpPr>
          <p:cNvPr id="63" name="Rectangle 62"/>
          <p:cNvSpPr/>
          <p:nvPr/>
        </p:nvSpPr>
        <p:spPr>
          <a:xfrm>
            <a:off x="4080067" y="3905711"/>
            <a:ext cx="4108669" cy="260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endParaRPr lang="en-US" dirty="0"/>
          </a:p>
        </p:txBody>
      </p:sp>
      <p:sp>
        <p:nvSpPr>
          <p:cNvPr id="70" name="Right Arrow 69"/>
          <p:cNvSpPr/>
          <p:nvPr/>
        </p:nvSpPr>
        <p:spPr>
          <a:xfrm>
            <a:off x="8096454" y="3869251"/>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1" name="Right Arrow 70"/>
          <p:cNvSpPr/>
          <p:nvPr/>
        </p:nvSpPr>
        <p:spPr>
          <a:xfrm>
            <a:off x="8096881" y="2891262"/>
            <a:ext cx="914400" cy="323416"/>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2" name="Rectangle 71"/>
          <p:cNvSpPr/>
          <p:nvPr/>
        </p:nvSpPr>
        <p:spPr>
          <a:xfrm>
            <a:off x="7087067" y="3421868"/>
            <a:ext cx="1136973" cy="260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endParaRPr lang="en-US" dirty="0"/>
          </a:p>
        </p:txBody>
      </p:sp>
      <p:sp>
        <p:nvSpPr>
          <p:cNvPr id="73" name="Right Arrow 72"/>
          <p:cNvSpPr/>
          <p:nvPr/>
        </p:nvSpPr>
        <p:spPr>
          <a:xfrm>
            <a:off x="8085486" y="3388865"/>
            <a:ext cx="914400" cy="326324"/>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61" name="Text Box 21"/>
          <p:cNvSpPr txBox="1"/>
          <p:nvPr/>
        </p:nvSpPr>
        <p:spPr>
          <a:xfrm rot="16200000">
            <a:off x="1193208" y="5887690"/>
            <a:ext cx="986873" cy="307777"/>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solidFill>
                  <a:schemeClr val="accent3">
                    <a:lumMod val="50000"/>
                  </a:schemeClr>
                </a:solidFill>
                <a:effectLst>
                  <a:outerShdw blurRad="69850" dist="43180" dir="5400000" sx="0" sy="0">
                    <a:srgbClr val="000000">
                      <a:alpha val="65000"/>
                    </a:srgbClr>
                  </a:outerShdw>
                </a:effectLst>
                <a:latin typeface="Calibri"/>
                <a:ea typeface="Calibri"/>
                <a:cs typeface="Times New Roman"/>
              </a:rPr>
              <a:t> 90 Days</a:t>
            </a:r>
            <a:endParaRPr lang="en-US" sz="1400" dirty="0">
              <a:solidFill>
                <a:schemeClr val="accent3">
                  <a:lumMod val="50000"/>
                </a:schemeClr>
              </a:solidFill>
              <a:effectLst/>
              <a:latin typeface="Calibri"/>
              <a:ea typeface="Calibri"/>
              <a:cs typeface="Times New Roman"/>
            </a:endParaRPr>
          </a:p>
        </p:txBody>
      </p:sp>
      <p:sp>
        <p:nvSpPr>
          <p:cNvPr id="74" name="Text Box 21"/>
          <p:cNvSpPr txBox="1"/>
          <p:nvPr/>
        </p:nvSpPr>
        <p:spPr>
          <a:xfrm rot="16200000">
            <a:off x="-386876" y="5932903"/>
            <a:ext cx="1265679" cy="307777"/>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marL="91440" marR="91440" algn="ctr">
              <a:spcBef>
                <a:spcPts val="0"/>
              </a:spcBef>
              <a:spcAft>
                <a:spcPts val="0"/>
              </a:spcAft>
              <a:tabLst>
                <a:tab pos="314325" algn="l"/>
                <a:tab pos="4114800" algn="ctr"/>
              </a:tabLst>
            </a:pPr>
            <a:r>
              <a:rPr lang="en-US" sz="1400" b="1" dirty="0" smtClean="0">
                <a:effectLst>
                  <a:outerShdw blurRad="69850" dist="43180" dir="5400000" sx="0" sy="0">
                    <a:srgbClr val="000000">
                      <a:alpha val="65000"/>
                    </a:srgbClr>
                  </a:outerShdw>
                </a:effectLst>
                <a:latin typeface="Calibri"/>
                <a:ea typeface="Calibri"/>
                <a:cs typeface="Times New Roman"/>
              </a:rPr>
              <a:t>Placement</a:t>
            </a:r>
            <a:endParaRPr lang="en-US" sz="1400" dirty="0">
              <a:effectLst/>
              <a:latin typeface="Calibri"/>
              <a:ea typeface="Calibri"/>
              <a:cs typeface="Times New Roman"/>
            </a:endParaRPr>
          </a:p>
        </p:txBody>
      </p:sp>
      <p:sp>
        <p:nvSpPr>
          <p:cNvPr id="40" name="TextBox 39"/>
          <p:cNvSpPr txBox="1"/>
          <p:nvPr/>
        </p:nvSpPr>
        <p:spPr>
          <a:xfrm>
            <a:off x="202155" y="287921"/>
            <a:ext cx="7797801" cy="677108"/>
          </a:xfrm>
          <a:prstGeom prst="rect">
            <a:avLst/>
          </a:prstGeom>
          <a:noFill/>
        </p:spPr>
        <p:txBody>
          <a:bodyPr wrap="square" rtlCol="0">
            <a:spAutoFit/>
          </a:bodyPr>
          <a:lstStyle/>
          <a:p>
            <a:pPr algn="ctr"/>
            <a:r>
              <a:rPr lang="en-US" dirty="0" smtClean="0"/>
              <a:t>Clear Timelines </a:t>
            </a:r>
          </a:p>
          <a:p>
            <a:pPr algn="ctr"/>
            <a:r>
              <a:rPr lang="en-US" sz="1400" dirty="0" smtClean="0"/>
              <a:t>(Comparison)</a:t>
            </a:r>
            <a:endParaRPr lang="en-US" sz="1400" dirty="0"/>
          </a:p>
        </p:txBody>
      </p:sp>
      <p:sp>
        <p:nvSpPr>
          <p:cNvPr id="2" name="Slide Number Placeholder 1"/>
          <p:cNvSpPr>
            <a:spLocks noGrp="1"/>
          </p:cNvSpPr>
          <p:nvPr>
            <p:ph type="sldNum" sz="quarter" idx="12"/>
          </p:nvPr>
        </p:nvSpPr>
        <p:spPr/>
        <p:txBody>
          <a:bodyPr/>
          <a:lstStyle/>
          <a:p>
            <a:fld id="{194AA51F-DB5E-484D-9CEB-FD63432F64CB}" type="slidenum">
              <a:rPr lang="en-US" smtClean="0"/>
              <a:t>39</a:t>
            </a:fld>
            <a:endParaRPr lang="en-US"/>
          </a:p>
        </p:txBody>
      </p:sp>
    </p:spTree>
    <p:extLst>
      <p:ext uri="{BB962C8B-B14F-4D97-AF65-F5344CB8AC3E}">
        <p14:creationId xmlns:p14="http://schemas.microsoft.com/office/powerpoint/2010/main" val="408805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a:xfrm>
            <a:off x="469900" y="793750"/>
            <a:ext cx="8229600" cy="590550"/>
          </a:xfrm>
        </p:spPr>
        <p:txBody>
          <a:bodyPr/>
          <a:lstStyle/>
          <a:p>
            <a:pPr eaLnBrk="1" hangingPunct="1"/>
            <a:r>
              <a:rPr lang="en-US" smtClean="0"/>
              <a:t>Learning Objectives</a:t>
            </a:r>
          </a:p>
        </p:txBody>
      </p:sp>
      <p:sp>
        <p:nvSpPr>
          <p:cNvPr id="7171" name="Content Placeholder 1"/>
          <p:cNvSpPr>
            <a:spLocks noGrp="1"/>
          </p:cNvSpPr>
          <p:nvPr>
            <p:ph idx="1"/>
          </p:nvPr>
        </p:nvSpPr>
        <p:spPr>
          <a:xfrm>
            <a:off x="398463" y="1366838"/>
            <a:ext cx="8248650" cy="4881562"/>
          </a:xfrm>
        </p:spPr>
        <p:txBody>
          <a:bodyPr/>
          <a:lstStyle/>
          <a:p>
            <a:pPr marL="0" indent="0" eaLnBrk="1" hangingPunct="1">
              <a:spcAft>
                <a:spcPts val="1200"/>
              </a:spcAft>
              <a:buFontTx/>
              <a:buNone/>
              <a:defRPr/>
            </a:pPr>
            <a:r>
              <a:rPr lang="en-US" sz="2800" b="1" dirty="0" smtClean="0"/>
              <a:t>Participants will be able to</a:t>
            </a:r>
            <a:r>
              <a:rPr lang="en-US" sz="2800" b="1" dirty="0"/>
              <a:t>:</a:t>
            </a:r>
            <a:endParaRPr lang="en-US" sz="1800" dirty="0"/>
          </a:p>
          <a:p>
            <a:pPr lvl="0">
              <a:spcAft>
                <a:spcPts val="1800"/>
              </a:spcAft>
            </a:pPr>
            <a:r>
              <a:rPr lang="x-none" sz="2800"/>
              <a:t>Recognize the importance of child permanency; </a:t>
            </a:r>
            <a:endParaRPr lang="en-US" sz="1800" dirty="0"/>
          </a:p>
          <a:p>
            <a:pPr lvl="0">
              <a:spcAft>
                <a:spcPts val="1800"/>
              </a:spcAft>
            </a:pPr>
            <a:r>
              <a:rPr lang="en-US" sz="2800" dirty="0"/>
              <a:t>Identify the permanency casework tasks related to all </a:t>
            </a:r>
            <a:r>
              <a:rPr lang="en-US" sz="2800" dirty="0" smtClean="0"/>
              <a:t>children</a:t>
            </a:r>
            <a:r>
              <a:rPr lang="en-US" sz="2800" dirty="0"/>
              <a:t> </a:t>
            </a:r>
            <a:r>
              <a:rPr lang="en-US" sz="2800" dirty="0" smtClean="0"/>
              <a:t>served by child welfare; </a:t>
            </a:r>
            <a:endParaRPr lang="en-US" sz="1800" dirty="0"/>
          </a:p>
          <a:p>
            <a:pPr lvl="0">
              <a:spcAft>
                <a:spcPts val="1800"/>
              </a:spcAft>
            </a:pPr>
            <a:r>
              <a:rPr lang="x-none" sz="2800"/>
              <a:t>Identify the hierarchy of permanency goals</a:t>
            </a:r>
            <a:r>
              <a:rPr lang="en-US" sz="2800" dirty="0"/>
              <a:t>;</a:t>
            </a:r>
            <a:endParaRPr lang="en-US" sz="1800" dirty="0"/>
          </a:p>
          <a:p>
            <a:pPr lvl="0">
              <a:spcAft>
                <a:spcPts val="1800"/>
              </a:spcAft>
            </a:pPr>
            <a:r>
              <a:rPr lang="x-none" sz="2800"/>
              <a:t>Explore the eight core components of concurrent planning; </a:t>
            </a:r>
            <a:endParaRPr lang="en-US" sz="1800" dirty="0"/>
          </a:p>
        </p:txBody>
      </p:sp>
      <p:sp>
        <p:nvSpPr>
          <p:cNvPr id="9" name="Slide Number Placeholder 8"/>
          <p:cNvSpPr>
            <a:spLocks noGrp="1"/>
          </p:cNvSpPr>
          <p:nvPr>
            <p:ph type="sldNum" sz="quarter" idx="4294967295"/>
          </p:nvPr>
        </p:nvSpPr>
        <p:spPr>
          <a:xfrm>
            <a:off x="8126413" y="6616700"/>
            <a:ext cx="1017587" cy="187325"/>
          </a:xfrm>
          <a:prstGeom prst="rect">
            <a:avLst/>
          </a:prstGeom>
        </p:spPr>
        <p:txBody>
          <a:bodyPr/>
          <a:lstStyle/>
          <a:p>
            <a:pPr>
              <a:defRPr/>
            </a:pPr>
            <a:fld id="{50E8117A-A05B-4C7F-9709-2A196DA7B8D6}" type="slidenum">
              <a:rPr lang="en-US" smtClean="0"/>
              <a:pPr>
                <a:defRPr/>
              </a:pPr>
              <a:t>4</a:t>
            </a:fld>
            <a:endParaRPr lang="en-US" dirty="0"/>
          </a:p>
        </p:txBody>
      </p:sp>
      <p:sp>
        <p:nvSpPr>
          <p:cNvPr id="7" name="Right Arrow 6"/>
          <p:cNvSpPr/>
          <p:nvPr/>
        </p:nvSpPr>
        <p:spPr>
          <a:xfrm>
            <a:off x="8519160" y="6019800"/>
            <a:ext cx="533400" cy="228600"/>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1778957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40</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77484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b="1" dirty="0" smtClean="0"/>
          </a:p>
          <a:p>
            <a:pPr marL="0" indent="0" algn="ctr">
              <a:buNone/>
            </a:pPr>
            <a:r>
              <a:rPr lang="en-US" sz="4000" b="1" dirty="0" smtClean="0"/>
              <a:t>Core </a:t>
            </a:r>
            <a:r>
              <a:rPr lang="en-US" sz="4000" b="1" dirty="0"/>
              <a:t>Component </a:t>
            </a:r>
            <a:r>
              <a:rPr lang="en-US" sz="4000" b="1" dirty="0" smtClean="0"/>
              <a:t>#2:</a:t>
            </a:r>
          </a:p>
          <a:p>
            <a:pPr marL="0" indent="0" algn="ctr">
              <a:buNone/>
            </a:pPr>
            <a:endParaRPr lang="en-US" sz="4000" b="1" dirty="0" smtClean="0"/>
          </a:p>
          <a:p>
            <a:pPr marL="0" indent="0" algn="ctr">
              <a:buNone/>
            </a:pPr>
            <a:r>
              <a:rPr lang="en-US" sz="4000" b="1" dirty="0" smtClean="0"/>
              <a:t>Full Disclosure</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41</a:t>
            </a:fld>
            <a:endParaRPr lang="en-US" dirty="0">
              <a:latin typeface="Arial" charset="0"/>
            </a:endParaRPr>
          </a:p>
        </p:txBody>
      </p:sp>
    </p:spTree>
    <p:extLst>
      <p:ext uri="{BB962C8B-B14F-4D97-AF65-F5344CB8AC3E}">
        <p14:creationId xmlns:p14="http://schemas.microsoft.com/office/powerpoint/2010/main" val="7285507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69900" y="793750"/>
            <a:ext cx="8229600" cy="898572"/>
          </a:xfrm>
        </p:spPr>
        <p:txBody>
          <a:bodyPr/>
          <a:lstStyle/>
          <a:p>
            <a:r>
              <a:rPr lang="en-US" sz="2800" dirty="0"/>
              <a:t>Full Disclosure To All Participants</a:t>
            </a:r>
            <a:br>
              <a:rPr lang="en-US" sz="2800" dirty="0"/>
            </a:br>
            <a:endParaRPr lang="en-US" dirty="0" smtClean="0"/>
          </a:p>
        </p:txBody>
      </p:sp>
      <p:sp>
        <p:nvSpPr>
          <p:cNvPr id="26627" name="Content Placeholder 2"/>
          <p:cNvSpPr>
            <a:spLocks noGrp="1"/>
          </p:cNvSpPr>
          <p:nvPr>
            <p:ph idx="1"/>
          </p:nvPr>
        </p:nvSpPr>
        <p:spPr>
          <a:xfrm>
            <a:off x="469900" y="1883391"/>
            <a:ext cx="8248650" cy="4436447"/>
          </a:xfrm>
        </p:spPr>
        <p:txBody>
          <a:bodyPr/>
          <a:lstStyle/>
          <a:p>
            <a:pPr lvl="1">
              <a:spcAft>
                <a:spcPts val="2400"/>
              </a:spcAft>
            </a:pPr>
            <a:r>
              <a:rPr lang="en-US" sz="3200" b="1" dirty="0" smtClean="0"/>
              <a:t>Parents</a:t>
            </a:r>
          </a:p>
          <a:p>
            <a:pPr lvl="1">
              <a:spcAft>
                <a:spcPts val="2400"/>
              </a:spcAft>
            </a:pPr>
            <a:r>
              <a:rPr lang="en-US" sz="3200" b="1" dirty="0" smtClean="0"/>
              <a:t>Child/Youth</a:t>
            </a:r>
          </a:p>
          <a:p>
            <a:pPr lvl="1">
              <a:spcAft>
                <a:spcPts val="2400"/>
              </a:spcAft>
            </a:pPr>
            <a:r>
              <a:rPr lang="en-US" sz="3200" b="1" dirty="0" smtClean="0"/>
              <a:t>Resource Family</a:t>
            </a:r>
          </a:p>
          <a:p>
            <a:pPr lvl="1">
              <a:spcAft>
                <a:spcPts val="2400"/>
              </a:spcAft>
            </a:pPr>
            <a:r>
              <a:rPr lang="en-US" sz="3200" b="1" dirty="0" smtClean="0"/>
              <a:t>Other Stakeholders</a:t>
            </a:r>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F56D0239-8DE4-4108-988B-D9707EFE590E}" type="slidenum">
              <a:rPr lang="en-US" smtClean="0"/>
              <a:pPr>
                <a:defRPr/>
              </a:pPr>
              <a:t>42</a:t>
            </a:fld>
            <a:endParaRPr lang="en-US" dirty="0">
              <a:latin typeface="Arial" charset="0"/>
            </a:endParaRPr>
          </a:p>
        </p:txBody>
      </p:sp>
    </p:spTree>
    <p:extLst>
      <p:ext uri="{BB962C8B-B14F-4D97-AF65-F5344CB8AC3E}">
        <p14:creationId xmlns:p14="http://schemas.microsoft.com/office/powerpoint/2010/main" val="15024636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Introducing Full Disclosure</a:t>
            </a:r>
            <a:endParaRPr lang="en-US" dirty="0"/>
          </a:p>
        </p:txBody>
      </p:sp>
      <p:sp>
        <p:nvSpPr>
          <p:cNvPr id="3" name="Content Placeholder 2"/>
          <p:cNvSpPr>
            <a:spLocks noGrp="1"/>
          </p:cNvSpPr>
          <p:nvPr>
            <p:ph idx="1"/>
          </p:nvPr>
        </p:nvSpPr>
        <p:spPr/>
        <p:txBody>
          <a:bodyPr/>
          <a:lstStyle/>
          <a:p>
            <a:pPr>
              <a:spcAft>
                <a:spcPts val="2400"/>
              </a:spcAft>
            </a:pPr>
            <a:r>
              <a:rPr lang="en-US" b="1" dirty="0"/>
              <a:t>Acknowledge love or attachment</a:t>
            </a:r>
          </a:p>
          <a:p>
            <a:pPr>
              <a:spcAft>
                <a:spcPts val="2400"/>
              </a:spcAft>
            </a:pPr>
            <a:r>
              <a:rPr lang="en-US" b="1" dirty="0"/>
              <a:t>Common ground belief</a:t>
            </a:r>
          </a:p>
          <a:p>
            <a:pPr>
              <a:spcAft>
                <a:spcPts val="2400"/>
              </a:spcAft>
            </a:pPr>
            <a:r>
              <a:rPr lang="en-US" b="1" dirty="0"/>
              <a:t>Reunification goal</a:t>
            </a:r>
          </a:p>
          <a:p>
            <a:pPr>
              <a:spcAft>
                <a:spcPts val="2400"/>
              </a:spcAft>
            </a:pPr>
            <a:r>
              <a:rPr lang="en-US" b="1" dirty="0"/>
              <a:t>Common ground belief</a:t>
            </a:r>
          </a:p>
          <a:p>
            <a:pPr>
              <a:spcAft>
                <a:spcPts val="2400"/>
              </a:spcAft>
            </a:pPr>
            <a:r>
              <a:rPr lang="en-US" b="1" dirty="0"/>
              <a:t>Concurrent goal</a:t>
            </a:r>
          </a:p>
          <a:p>
            <a:pPr>
              <a:spcAft>
                <a:spcPts val="2400"/>
              </a:spcAft>
            </a:pPr>
            <a:r>
              <a:rPr lang="en-US" b="1" dirty="0"/>
              <a:t>Acknowledge love or attachment</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43</a:t>
            </a:fld>
            <a:endParaRPr lang="en-US" dirty="0">
              <a:latin typeface="Arial" charset="0"/>
            </a:endParaRPr>
          </a:p>
        </p:txBody>
      </p:sp>
    </p:spTree>
    <p:extLst>
      <p:ext uri="{BB962C8B-B14F-4D97-AF65-F5344CB8AC3E}">
        <p14:creationId xmlns:p14="http://schemas.microsoft.com/office/powerpoint/2010/main" val="1257444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400" b="1" dirty="0"/>
          </a:p>
          <a:p>
            <a:pPr marL="0" indent="0" algn="ctr">
              <a:buNone/>
            </a:pPr>
            <a:r>
              <a:rPr lang="en-US" sz="5400" b="1" dirty="0" smtClean="0"/>
              <a:t>Don’t </a:t>
            </a:r>
            <a:r>
              <a:rPr lang="en-US" sz="5400" b="1" dirty="0"/>
              <a:t>Let Ideas Get Away!</a:t>
            </a:r>
            <a:endParaRPr lang="en-US" sz="5400" dirty="0"/>
          </a:p>
          <a:p>
            <a:endParaRPr lang="en-US" sz="54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44</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71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b="1" dirty="0" smtClean="0"/>
          </a:p>
          <a:p>
            <a:pPr marL="0" indent="0" algn="ctr">
              <a:buNone/>
            </a:pPr>
            <a:r>
              <a:rPr lang="en-US" sz="4000" b="1" dirty="0" smtClean="0"/>
              <a:t>Core </a:t>
            </a:r>
            <a:r>
              <a:rPr lang="en-US" sz="4000" b="1" dirty="0"/>
              <a:t>Component </a:t>
            </a:r>
            <a:r>
              <a:rPr lang="en-US" sz="4000" b="1" dirty="0" smtClean="0"/>
              <a:t>#3:</a:t>
            </a:r>
          </a:p>
          <a:p>
            <a:pPr marL="0" indent="0" algn="ctr">
              <a:buNone/>
            </a:pPr>
            <a:r>
              <a:rPr lang="en-US" sz="4000" b="1" dirty="0" smtClean="0"/>
              <a:t> </a:t>
            </a:r>
          </a:p>
          <a:p>
            <a:pPr marL="0" indent="0" algn="ctr">
              <a:buNone/>
            </a:pPr>
            <a:r>
              <a:rPr lang="en-US" sz="4000" b="1" dirty="0" smtClean="0"/>
              <a:t>Family </a:t>
            </a:r>
            <a:r>
              <a:rPr lang="en-US" sz="4000" b="1" dirty="0"/>
              <a:t>Search and Engagement</a:t>
            </a:r>
          </a:p>
          <a:p>
            <a:endParaRPr lang="en-US" sz="1400"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45</a:t>
            </a:fld>
            <a:endParaRPr lang="en-US" dirty="0">
              <a:latin typeface="Arial" charset="0"/>
            </a:endParaRPr>
          </a:p>
        </p:txBody>
      </p:sp>
    </p:spTree>
    <p:extLst>
      <p:ext uri="{BB962C8B-B14F-4D97-AF65-F5344CB8AC3E}">
        <p14:creationId xmlns:p14="http://schemas.microsoft.com/office/powerpoint/2010/main" val="36586665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9900" y="793748"/>
            <a:ext cx="8537622" cy="1949451"/>
          </a:xfrm>
        </p:spPr>
        <p:txBody>
          <a:bodyPr/>
          <a:lstStyle/>
          <a:p>
            <a:r>
              <a:rPr lang="en-US" sz="2600" dirty="0"/>
              <a:t>Early </a:t>
            </a:r>
            <a:r>
              <a:rPr lang="en-US" sz="2600" dirty="0" smtClean="0"/>
              <a:t>Determination </a:t>
            </a:r>
            <a:r>
              <a:rPr lang="en-US" sz="2600" dirty="0"/>
              <a:t>of </a:t>
            </a:r>
            <a:r>
              <a:rPr lang="en-US" sz="2600" dirty="0" smtClean="0"/>
              <a:t>Paternity </a:t>
            </a:r>
            <a:r>
              <a:rPr lang="en-US" sz="2600" dirty="0"/>
              <a:t>and </a:t>
            </a:r>
            <a:r>
              <a:rPr lang="en-US" sz="2600" dirty="0" smtClean="0"/>
              <a:t>Identification </a:t>
            </a:r>
            <a:r>
              <a:rPr lang="en-US" sz="2600" dirty="0"/>
              <a:t>and </a:t>
            </a:r>
            <a:r>
              <a:rPr lang="en-US" sz="2600" dirty="0" smtClean="0"/>
              <a:t>Involvement </a:t>
            </a:r>
            <a:r>
              <a:rPr lang="en-US" sz="2600" dirty="0"/>
              <a:t>of K</a:t>
            </a:r>
            <a:r>
              <a:rPr lang="en-US" sz="2600" dirty="0" smtClean="0"/>
              <a:t>in Increases Rate </a:t>
            </a:r>
            <a:r>
              <a:rPr lang="en-US" sz="2600" dirty="0"/>
              <a:t>of </a:t>
            </a:r>
            <a:r>
              <a:rPr lang="en-US" sz="2600" dirty="0" smtClean="0"/>
              <a:t>Kinship </a:t>
            </a:r>
            <a:r>
              <a:rPr lang="en-US" sz="2600" dirty="0"/>
              <a:t>P</a:t>
            </a:r>
            <a:r>
              <a:rPr lang="en-US" sz="2600" dirty="0" smtClean="0"/>
              <a:t>lacements</a:t>
            </a:r>
            <a:r>
              <a:rPr lang="en-US" sz="2600" dirty="0"/>
              <a:t>.</a:t>
            </a:r>
            <a:r>
              <a:rPr lang="en-US" sz="2800" dirty="0"/>
              <a:t/>
            </a:r>
            <a:br>
              <a:rPr lang="en-US" sz="2800" dirty="0"/>
            </a:br>
            <a:endParaRPr lang="en-US" dirty="0" smtClean="0"/>
          </a:p>
        </p:txBody>
      </p:sp>
      <p:sp>
        <p:nvSpPr>
          <p:cNvPr id="31747" name="Content Placeholder 2"/>
          <p:cNvSpPr>
            <a:spLocks noGrp="1"/>
          </p:cNvSpPr>
          <p:nvPr>
            <p:ph idx="1"/>
          </p:nvPr>
        </p:nvSpPr>
        <p:spPr>
          <a:xfrm>
            <a:off x="469900" y="2306472"/>
            <a:ext cx="8248650" cy="4013365"/>
          </a:xfrm>
        </p:spPr>
        <p:txBody>
          <a:bodyPr/>
          <a:lstStyle/>
          <a:p>
            <a:pPr marL="0" indent="0">
              <a:buNone/>
            </a:pPr>
            <a:r>
              <a:rPr lang="en-US" sz="2400" b="1" dirty="0" smtClean="0"/>
              <a:t>Benefits </a:t>
            </a:r>
            <a:r>
              <a:rPr lang="en-US" sz="2400" b="1" dirty="0"/>
              <a:t>of placement with kin </a:t>
            </a:r>
            <a:endParaRPr lang="en-US" sz="2400" dirty="0"/>
          </a:p>
          <a:p>
            <a:pPr lvl="0"/>
            <a:r>
              <a:rPr lang="en-US" sz="2400" dirty="0"/>
              <a:t>R</a:t>
            </a:r>
            <a:r>
              <a:rPr lang="en-US" sz="2400" dirty="0" smtClean="0"/>
              <a:t>einforces </a:t>
            </a:r>
            <a:r>
              <a:rPr lang="en-US" sz="2400" dirty="0"/>
              <a:t>safety, stability, and well-being,</a:t>
            </a:r>
          </a:p>
          <a:p>
            <a:pPr lvl="0"/>
            <a:r>
              <a:rPr lang="en-US" sz="2400" dirty="0"/>
              <a:t>R</a:t>
            </a:r>
            <a:r>
              <a:rPr lang="en-US" sz="2400" dirty="0" smtClean="0"/>
              <a:t>educes </a:t>
            </a:r>
            <a:r>
              <a:rPr lang="en-US" sz="2400" dirty="0"/>
              <a:t>trauma, </a:t>
            </a:r>
          </a:p>
          <a:p>
            <a:pPr lvl="0"/>
            <a:r>
              <a:rPr lang="en-US" sz="2400" dirty="0"/>
              <a:t>R</a:t>
            </a:r>
            <a:r>
              <a:rPr lang="en-US" sz="2400" dirty="0" smtClean="0"/>
              <a:t>einforces </a:t>
            </a:r>
            <a:r>
              <a:rPr lang="en-US" sz="2400" dirty="0"/>
              <a:t>the child’s sense of identity, </a:t>
            </a:r>
          </a:p>
          <a:p>
            <a:pPr lvl="0"/>
            <a:r>
              <a:rPr lang="en-US" sz="2400" dirty="0"/>
              <a:t>H</a:t>
            </a:r>
            <a:r>
              <a:rPr lang="en-US" sz="2400" dirty="0" smtClean="0"/>
              <a:t>elps </a:t>
            </a:r>
            <a:r>
              <a:rPr lang="en-US" sz="2400" dirty="0"/>
              <a:t>keep siblings together, </a:t>
            </a:r>
          </a:p>
          <a:p>
            <a:pPr lvl="0"/>
            <a:r>
              <a:rPr lang="en-US" sz="2400" dirty="0"/>
              <a:t>H</a:t>
            </a:r>
            <a:r>
              <a:rPr lang="en-US" sz="2400" dirty="0" smtClean="0"/>
              <a:t>onors </a:t>
            </a:r>
            <a:r>
              <a:rPr lang="en-US" sz="2400" dirty="0"/>
              <a:t>family and cultural ties, </a:t>
            </a:r>
          </a:p>
          <a:p>
            <a:pPr lvl="0"/>
            <a:r>
              <a:rPr lang="en-US" sz="2400" dirty="0"/>
              <a:t>E</a:t>
            </a:r>
            <a:r>
              <a:rPr lang="en-US" sz="2400" dirty="0" smtClean="0"/>
              <a:t>xpands </a:t>
            </a:r>
            <a:r>
              <a:rPr lang="en-US" sz="2400" dirty="0"/>
              <a:t>permanency options and </a:t>
            </a:r>
          </a:p>
          <a:p>
            <a:pPr lvl="0"/>
            <a:r>
              <a:rPr lang="en-US" sz="2400" dirty="0"/>
              <a:t>C</a:t>
            </a:r>
            <a:r>
              <a:rPr lang="en-US" sz="2400" dirty="0" smtClean="0"/>
              <a:t>an </a:t>
            </a:r>
            <a:r>
              <a:rPr lang="en-US" sz="2400" dirty="0"/>
              <a:t>reduce racial disproportionality </a:t>
            </a:r>
          </a:p>
          <a:p>
            <a:pPr marL="0" indent="0">
              <a:buNone/>
            </a:pPr>
            <a:r>
              <a:rPr lang="en-US" sz="2000" dirty="0" smtClean="0"/>
              <a:t>		</a:t>
            </a:r>
            <a:r>
              <a:rPr lang="en-US" sz="1800" dirty="0" smtClean="0"/>
              <a:t>(</a:t>
            </a:r>
            <a:r>
              <a:rPr lang="en-US" sz="1800" dirty="0"/>
              <a:t>Concurrent Planning Bulletin</a:t>
            </a:r>
            <a:r>
              <a:rPr lang="en-US" sz="1800" dirty="0" smtClean="0"/>
              <a:t>)</a:t>
            </a:r>
            <a:endParaRPr lang="en-US" sz="1800" dirty="0"/>
          </a:p>
          <a:p>
            <a:pPr>
              <a:spcAft>
                <a:spcPts val="600"/>
              </a:spcAft>
            </a:pPr>
            <a:endParaRPr lang="en-US" sz="1800" dirty="0" smtClean="0"/>
          </a:p>
          <a:p>
            <a:pPr marL="457200" lvl="1" indent="0" eaLnBrk="1" hangingPunct="1">
              <a:spcAft>
                <a:spcPts val="600"/>
              </a:spcAft>
              <a:buNone/>
            </a:pPr>
            <a:endParaRPr lang="en-US" sz="2800" dirty="0" smtClean="0"/>
          </a:p>
          <a:p>
            <a:pPr marL="0" indent="0">
              <a:buNone/>
            </a:pPr>
            <a:endParaRPr lang="en-US"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5FB89CF9-EAB5-42B8-919C-0624114738AA}" type="slidenum">
              <a:rPr lang="en-US" smtClean="0"/>
              <a:pPr>
                <a:defRPr/>
              </a:pPr>
              <a:t>46</a:t>
            </a:fld>
            <a:endParaRPr lang="en-US" dirty="0">
              <a:latin typeface="Arial" charset="0"/>
            </a:endParaRPr>
          </a:p>
        </p:txBody>
      </p:sp>
    </p:spTree>
    <p:extLst>
      <p:ext uri="{BB962C8B-B14F-4D97-AF65-F5344CB8AC3E}">
        <p14:creationId xmlns:p14="http://schemas.microsoft.com/office/powerpoint/2010/main" val="15084624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69900" y="793750"/>
            <a:ext cx="8229600" cy="590550"/>
          </a:xfrm>
        </p:spPr>
        <p:txBody>
          <a:bodyPr/>
          <a:lstStyle/>
          <a:p>
            <a:r>
              <a:rPr lang="en-US" smtClean="0"/>
              <a:t>What is Diligent Search?</a:t>
            </a:r>
            <a:endParaRPr lang="en-US" dirty="0" smtClean="0"/>
          </a:p>
        </p:txBody>
      </p:sp>
      <p:sp>
        <p:nvSpPr>
          <p:cNvPr id="28675" name="Content Placeholder 2"/>
          <p:cNvSpPr>
            <a:spLocks noGrp="1"/>
          </p:cNvSpPr>
          <p:nvPr>
            <p:ph idx="1"/>
          </p:nvPr>
        </p:nvSpPr>
        <p:spPr>
          <a:xfrm>
            <a:off x="469900" y="1438275"/>
            <a:ext cx="8248650" cy="4881563"/>
          </a:xfrm>
        </p:spPr>
        <p:txBody>
          <a:bodyPr/>
          <a:lstStyle/>
          <a:p>
            <a:pPr marL="0" indent="0">
              <a:buFontTx/>
              <a:buNone/>
            </a:pPr>
            <a:r>
              <a:rPr lang="en-US" sz="3600" smtClean="0"/>
              <a:t>A process conducted to locate parents, relatives, kin or other potential permanency resources or connections for a child who is receiving services from or who is in the custody of a county Children and Youth Agency.  </a:t>
            </a:r>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7969AC6E-7186-4208-8658-EBFD4A7A8178}" type="slidenum">
              <a:rPr lang="en-US" smtClean="0"/>
              <a:pPr>
                <a:defRPr/>
              </a:pPr>
              <a:t>47</a:t>
            </a:fld>
            <a:endParaRPr lang="en-US" dirty="0">
              <a:latin typeface="Arial" charset="0"/>
            </a:endParaRPr>
          </a:p>
        </p:txBody>
      </p:sp>
    </p:spTree>
    <p:extLst>
      <p:ext uri="{BB962C8B-B14F-4D97-AF65-F5344CB8AC3E}">
        <p14:creationId xmlns:p14="http://schemas.microsoft.com/office/powerpoint/2010/main" val="38375814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70647" y="793376"/>
            <a:ext cx="8229600" cy="706812"/>
          </a:xfrm>
        </p:spPr>
        <p:txBody>
          <a:bodyPr/>
          <a:lstStyle/>
          <a:p>
            <a:r>
              <a:rPr lang="en-US" dirty="0"/>
              <a:t/>
            </a:r>
            <a:br>
              <a:rPr lang="en-US" dirty="0"/>
            </a:br>
            <a:r>
              <a:rPr lang="en-US" dirty="0" smtClean="0"/>
              <a:t>Laws and Policy Relating to Diligent Search</a:t>
            </a:r>
            <a:endParaRPr lang="en-US" dirty="0"/>
          </a:p>
        </p:txBody>
      </p:sp>
      <p:sp>
        <p:nvSpPr>
          <p:cNvPr id="10" name="Content Placeholder 9"/>
          <p:cNvSpPr>
            <a:spLocks noGrp="1"/>
          </p:cNvSpPr>
          <p:nvPr>
            <p:ph idx="1"/>
          </p:nvPr>
        </p:nvSpPr>
        <p:spPr>
          <a:xfrm>
            <a:off x="470645" y="1897039"/>
            <a:ext cx="8247888" cy="4475185"/>
          </a:xfrm>
        </p:spPr>
        <p:txBody>
          <a:bodyPr/>
          <a:lstStyle/>
          <a:p>
            <a:pPr>
              <a:spcAft>
                <a:spcPts val="3000"/>
              </a:spcAft>
            </a:pPr>
            <a:r>
              <a:rPr lang="en-US" sz="2800" b="1" dirty="0" smtClean="0"/>
              <a:t>Fostering Connections</a:t>
            </a:r>
          </a:p>
          <a:p>
            <a:pPr>
              <a:spcAft>
                <a:spcPts val="3000"/>
              </a:spcAft>
            </a:pPr>
            <a:r>
              <a:rPr lang="en-US" sz="2800" b="1" dirty="0"/>
              <a:t>Act 55: Family Finding and Kinship </a:t>
            </a:r>
            <a:r>
              <a:rPr lang="en-US" sz="2800" b="1" dirty="0" smtClean="0"/>
              <a:t>Care</a:t>
            </a:r>
            <a:endParaRPr lang="en-US" sz="2800" b="1" dirty="0"/>
          </a:p>
          <a:p>
            <a:pPr>
              <a:spcAft>
                <a:spcPts val="3000"/>
              </a:spcAft>
            </a:pPr>
            <a:r>
              <a:rPr lang="en-US" sz="2800" b="1" dirty="0"/>
              <a:t>Kinship care policy bulletin #00-03-03</a:t>
            </a:r>
          </a:p>
          <a:p>
            <a:pPr>
              <a:spcAft>
                <a:spcPts val="3000"/>
              </a:spcAft>
            </a:pPr>
            <a:r>
              <a:rPr lang="en-US" sz="2800" b="1" dirty="0"/>
              <a:t>Act 25 of 2003</a:t>
            </a:r>
          </a:p>
          <a:p>
            <a:endParaRPr lang="en-US" dirty="0"/>
          </a:p>
          <a:p>
            <a:pPr marL="0" indent="0">
              <a:buNone/>
            </a:pPr>
            <a:endParaRPr lang="en-US" dirty="0"/>
          </a:p>
          <a:p>
            <a:endParaRPr lang="en-US" dirty="0"/>
          </a:p>
        </p:txBody>
      </p:sp>
      <p:sp>
        <p:nvSpPr>
          <p:cNvPr id="6" name="Slide Number Placeholder 5"/>
          <p:cNvSpPr>
            <a:spLocks noGrp="1"/>
          </p:cNvSpPr>
          <p:nvPr>
            <p:ph type="sldNum" sz="quarter" idx="11"/>
          </p:nvPr>
        </p:nvSpPr>
        <p:spPr/>
        <p:txBody>
          <a:bodyPr/>
          <a:lstStyle/>
          <a:p>
            <a:fld id="{C49FAA35-CF82-4C62-BBAA-2977F00373C6}" type="slidenum">
              <a:rPr lang="en-US" smtClean="0"/>
              <a:pPr/>
              <a:t>48</a:t>
            </a:fld>
            <a:endParaRPr lang="en-US" dirty="0"/>
          </a:p>
        </p:txBody>
      </p:sp>
    </p:spTree>
    <p:extLst>
      <p:ext uri="{BB962C8B-B14F-4D97-AF65-F5344CB8AC3E}">
        <p14:creationId xmlns:p14="http://schemas.microsoft.com/office/powerpoint/2010/main" val="32790427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69900" y="793750"/>
            <a:ext cx="8229600" cy="590550"/>
          </a:xfrm>
        </p:spPr>
        <p:txBody>
          <a:bodyPr/>
          <a:lstStyle/>
          <a:p>
            <a:r>
              <a:rPr lang="en-US" dirty="0" smtClean="0"/>
              <a:t>Who is a Relative?</a:t>
            </a:r>
          </a:p>
        </p:txBody>
      </p:sp>
      <p:sp>
        <p:nvSpPr>
          <p:cNvPr id="3" name="Content Placeholder 2"/>
          <p:cNvSpPr>
            <a:spLocks noGrp="1"/>
          </p:cNvSpPr>
          <p:nvPr>
            <p:ph idx="1"/>
          </p:nvPr>
        </p:nvSpPr>
        <p:spPr>
          <a:xfrm>
            <a:off x="469900" y="1438275"/>
            <a:ext cx="8248650" cy="4881563"/>
          </a:xfrm>
        </p:spPr>
        <p:txBody>
          <a:bodyPr/>
          <a:lstStyle/>
          <a:p>
            <a:pPr marL="0" indent="0">
              <a:buFontTx/>
              <a:buNone/>
              <a:defRPr/>
            </a:pPr>
            <a:r>
              <a:rPr lang="en-US" sz="3600" dirty="0" smtClean="0"/>
              <a:t>Anyone related </a:t>
            </a:r>
            <a:r>
              <a:rPr lang="en-US" sz="3600" dirty="0"/>
              <a:t>by blood, marriage or adoption within the fifth degree of kinship to the child.  This includes great-great-great grandparents and first cousins once removed (children of first cousins). </a:t>
            </a:r>
            <a:endParaRPr lang="en-US" sz="3600" dirty="0" smtClean="0"/>
          </a:p>
          <a:p>
            <a:pPr marL="0" indent="0">
              <a:buFontTx/>
              <a:buNone/>
              <a:defRPr/>
            </a:pPr>
            <a:endParaRPr lang="en-US" sz="3600" dirty="0"/>
          </a:p>
          <a:p>
            <a:pPr marL="0" indent="0">
              <a:buNone/>
              <a:defRPr/>
            </a:pPr>
            <a:r>
              <a:rPr lang="en-US" sz="1600" dirty="0" smtClean="0"/>
              <a:t>(Office </a:t>
            </a:r>
            <a:r>
              <a:rPr lang="en-US" sz="1600" dirty="0"/>
              <a:t>of Children, </a:t>
            </a:r>
            <a:r>
              <a:rPr lang="en-US" sz="1600" dirty="0" smtClean="0"/>
              <a:t>Youth, </a:t>
            </a:r>
            <a:r>
              <a:rPr lang="en-US" sz="1600" dirty="0"/>
              <a:t>and Families Bulletin. </a:t>
            </a:r>
            <a:r>
              <a:rPr lang="en-US" sz="1600" i="1" dirty="0"/>
              <a:t>Kinship care policy. </a:t>
            </a:r>
            <a:r>
              <a:rPr lang="en-US" sz="1600" i="1" dirty="0" smtClean="0"/>
              <a:t>00-03-03</a:t>
            </a:r>
            <a:r>
              <a:rPr lang="en-US" sz="1600" dirty="0"/>
              <a:t>)</a:t>
            </a:r>
          </a:p>
          <a:p>
            <a:pPr marL="0" indent="0">
              <a:buNone/>
              <a:defRPr/>
            </a:pPr>
            <a:endParaRPr lang="en-US" dirty="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F8C38EA7-0752-4864-9577-F02AB1424B0E}" type="slidenum">
              <a:rPr lang="en-US" smtClean="0"/>
              <a:pPr>
                <a:defRPr/>
              </a:pPr>
              <a:t>49</a:t>
            </a:fld>
            <a:endParaRPr lang="en-US" dirty="0">
              <a:latin typeface="Arial" charset="0"/>
            </a:endParaRPr>
          </a:p>
        </p:txBody>
      </p:sp>
    </p:spTree>
    <p:extLst>
      <p:ext uri="{BB962C8B-B14F-4D97-AF65-F5344CB8AC3E}">
        <p14:creationId xmlns:p14="http://schemas.microsoft.com/office/powerpoint/2010/main" val="11291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9900" y="793750"/>
            <a:ext cx="8229600" cy="590550"/>
          </a:xfrm>
        </p:spPr>
        <p:txBody>
          <a:bodyPr/>
          <a:lstStyle/>
          <a:p>
            <a:r>
              <a:rPr lang="en-US" smtClean="0"/>
              <a:t>Learning Objectives (continued)</a:t>
            </a:r>
          </a:p>
        </p:txBody>
      </p:sp>
      <p:sp>
        <p:nvSpPr>
          <p:cNvPr id="7171" name="Content Placeholder 2"/>
          <p:cNvSpPr>
            <a:spLocks noGrp="1"/>
          </p:cNvSpPr>
          <p:nvPr>
            <p:ph idx="1"/>
          </p:nvPr>
        </p:nvSpPr>
        <p:spPr>
          <a:xfrm>
            <a:off x="469900" y="1438275"/>
            <a:ext cx="8248650" cy="4881563"/>
          </a:xfrm>
        </p:spPr>
        <p:txBody>
          <a:bodyPr/>
          <a:lstStyle/>
          <a:p>
            <a:pPr lvl="0">
              <a:spcAft>
                <a:spcPts val="2400"/>
              </a:spcAft>
            </a:pPr>
            <a:r>
              <a:rPr lang="x-none" sz="2800"/>
              <a:t>Apply the components of concurrent planning to the development of the Child Permanency Plan;</a:t>
            </a:r>
            <a:endParaRPr lang="en-US" sz="1800" dirty="0"/>
          </a:p>
          <a:p>
            <a:pPr lvl="0">
              <a:spcAft>
                <a:spcPts val="2400"/>
              </a:spcAft>
            </a:pPr>
            <a:r>
              <a:rPr lang="x-none" sz="2800"/>
              <a:t>Identify the required changes in casework tasks related to each of the core components of concurrent planning; and </a:t>
            </a:r>
            <a:endParaRPr lang="en-US" sz="1800" dirty="0"/>
          </a:p>
          <a:p>
            <a:pPr lvl="0">
              <a:spcAft>
                <a:spcPts val="2400"/>
              </a:spcAft>
            </a:pPr>
            <a:r>
              <a:rPr lang="en-US" sz="2800" dirty="0" smtClean="0"/>
              <a:t>Apply laws, policy, and best practice to </a:t>
            </a:r>
            <a:r>
              <a:rPr lang="x-none" sz="2800" smtClean="0"/>
              <a:t>mak</a:t>
            </a:r>
            <a:r>
              <a:rPr lang="en-US" sz="2800" dirty="0" smtClean="0"/>
              <a:t>e</a:t>
            </a:r>
            <a:r>
              <a:rPr lang="x-none" sz="2800" smtClean="0"/>
              <a:t> </a:t>
            </a:r>
            <a:r>
              <a:rPr lang="x-none" sz="2800"/>
              <a:t>permanency </a:t>
            </a:r>
            <a:r>
              <a:rPr lang="en-US" sz="2800" dirty="0" smtClean="0"/>
              <a:t>recommendations</a:t>
            </a:r>
            <a:r>
              <a:rPr lang="x-none" sz="2800" smtClean="0"/>
              <a:t>.</a:t>
            </a:r>
            <a:endParaRPr lang="en-US" sz="1800" dirty="0"/>
          </a:p>
          <a:p>
            <a:pPr marL="457200" lvl="1" indent="0">
              <a:spcAft>
                <a:spcPts val="1200"/>
              </a:spcAft>
              <a:buNone/>
              <a:defRPr/>
            </a:pPr>
            <a:endParaRPr lang="en-US" dirty="0"/>
          </a:p>
          <a:p>
            <a:endParaRPr lang="en-US"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CB64FC09-3EB5-4B21-811C-3950A8693D9C}" type="slidenum">
              <a:rPr lang="en-US" smtClean="0"/>
              <a:pPr>
                <a:defRPr/>
              </a:pPr>
              <a:t>5</a:t>
            </a:fld>
            <a:endParaRPr lang="en-US" dirty="0">
              <a:latin typeface="Arial" charset="0"/>
            </a:endParaRPr>
          </a:p>
        </p:txBody>
      </p:sp>
    </p:spTree>
    <p:extLst>
      <p:ext uri="{BB962C8B-B14F-4D97-AF65-F5344CB8AC3E}">
        <p14:creationId xmlns:p14="http://schemas.microsoft.com/office/powerpoint/2010/main" val="8990417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69900" y="793750"/>
            <a:ext cx="8229600" cy="590550"/>
          </a:xfrm>
        </p:spPr>
        <p:txBody>
          <a:bodyPr/>
          <a:lstStyle/>
          <a:p>
            <a:r>
              <a:rPr lang="en-US" smtClean="0"/>
              <a:t>Who is Kin?</a:t>
            </a:r>
          </a:p>
        </p:txBody>
      </p:sp>
      <p:sp>
        <p:nvSpPr>
          <p:cNvPr id="30723" name="Content Placeholder 2"/>
          <p:cNvSpPr>
            <a:spLocks noGrp="1"/>
          </p:cNvSpPr>
          <p:nvPr>
            <p:ph idx="1"/>
          </p:nvPr>
        </p:nvSpPr>
        <p:spPr>
          <a:xfrm>
            <a:off x="469900" y="1438275"/>
            <a:ext cx="8248650" cy="4881563"/>
          </a:xfrm>
        </p:spPr>
        <p:txBody>
          <a:bodyPr/>
          <a:lstStyle/>
          <a:p>
            <a:pPr>
              <a:spcAft>
                <a:spcPts val="2400"/>
              </a:spcAft>
            </a:pPr>
            <a:r>
              <a:rPr lang="en-US" sz="2800" dirty="0" smtClean="0"/>
              <a:t>A relative;</a:t>
            </a:r>
          </a:p>
          <a:p>
            <a:pPr>
              <a:spcAft>
                <a:spcPts val="2400"/>
              </a:spcAft>
            </a:pPr>
            <a:r>
              <a:rPr lang="en-US" sz="2800" dirty="0" smtClean="0"/>
              <a:t>God parent as recognized by an organized church;</a:t>
            </a:r>
          </a:p>
          <a:p>
            <a:pPr>
              <a:spcAft>
                <a:spcPts val="2400"/>
              </a:spcAft>
            </a:pPr>
            <a:r>
              <a:rPr lang="en-US" sz="2800" dirty="0" smtClean="0"/>
              <a:t>Member of the child’s Indian tribe</a:t>
            </a:r>
            <a:r>
              <a:rPr lang="en-US" sz="2800" smtClean="0"/>
              <a:t>, nation, </a:t>
            </a:r>
            <a:r>
              <a:rPr lang="en-US" sz="2800" dirty="0" smtClean="0"/>
              <a:t>or clan; or</a:t>
            </a:r>
          </a:p>
          <a:p>
            <a:pPr>
              <a:spcAft>
                <a:spcPts val="2400"/>
              </a:spcAft>
            </a:pPr>
            <a:r>
              <a:rPr lang="en-US" sz="2800" dirty="0" smtClean="0"/>
              <a:t>Individual with a significant, positive relationship with the child or family.</a:t>
            </a:r>
          </a:p>
          <a:p>
            <a:pPr marL="0" indent="0">
              <a:buNone/>
            </a:pPr>
            <a:r>
              <a:rPr lang="en-US" sz="1600" dirty="0" smtClean="0"/>
              <a:t>(Office </a:t>
            </a:r>
            <a:r>
              <a:rPr lang="en-US" sz="1600" dirty="0"/>
              <a:t>of Children, </a:t>
            </a:r>
            <a:r>
              <a:rPr lang="en-US" sz="1600" dirty="0" smtClean="0"/>
              <a:t>Youth, </a:t>
            </a:r>
            <a:r>
              <a:rPr lang="en-US" sz="1600" dirty="0"/>
              <a:t>and Families Bulletin. </a:t>
            </a:r>
            <a:r>
              <a:rPr lang="en-US" sz="1600" i="1" dirty="0"/>
              <a:t>Kinship care policy. 00-03-03</a:t>
            </a:r>
            <a:r>
              <a:rPr lang="en-US" sz="1600" dirty="0"/>
              <a:t>)</a:t>
            </a:r>
          </a:p>
          <a:p>
            <a:endParaRPr lang="en-US"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D18C4D57-D916-4620-BEA9-7700E5F86F9F}" type="slidenum">
              <a:rPr lang="en-US" smtClean="0"/>
              <a:pPr>
                <a:defRPr/>
              </a:pPr>
              <a:t>50</a:t>
            </a:fld>
            <a:endParaRPr lang="en-US" dirty="0">
              <a:latin typeface="Arial" charset="0"/>
            </a:endParaRPr>
          </a:p>
        </p:txBody>
      </p:sp>
    </p:spTree>
    <p:extLst>
      <p:ext uri="{BB962C8B-B14F-4D97-AF65-F5344CB8AC3E}">
        <p14:creationId xmlns:p14="http://schemas.microsoft.com/office/powerpoint/2010/main" val="3029527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9900" y="793750"/>
            <a:ext cx="8229600" cy="590550"/>
          </a:xfrm>
        </p:spPr>
        <p:txBody>
          <a:bodyPr/>
          <a:lstStyle/>
          <a:p>
            <a:endParaRPr lang="en-US" smtClean="0"/>
          </a:p>
        </p:txBody>
      </p:sp>
      <p:sp>
        <p:nvSpPr>
          <p:cNvPr id="33795" name="Content Placeholder 2"/>
          <p:cNvSpPr>
            <a:spLocks noGrp="1"/>
          </p:cNvSpPr>
          <p:nvPr>
            <p:ph idx="1"/>
          </p:nvPr>
        </p:nvSpPr>
        <p:spPr>
          <a:xfrm>
            <a:off x="469900" y="1438275"/>
            <a:ext cx="8248650" cy="4881563"/>
          </a:xfrm>
        </p:spPr>
        <p:txBody>
          <a:bodyPr/>
          <a:lstStyle/>
          <a:p>
            <a:pPr marL="0" indent="0" algn="ctr">
              <a:buFontTx/>
              <a:buNone/>
            </a:pPr>
            <a:r>
              <a:rPr lang="en-US" sz="6000" b="1" dirty="0" smtClean="0"/>
              <a:t>Family Search and Engagement Activity</a:t>
            </a:r>
            <a:endParaRPr lang="en-US" sz="6000"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F97E7D52-69DC-4B18-941F-60C61C4B5FE6}" type="slidenum">
              <a:rPr lang="en-US" smtClean="0"/>
              <a:pPr>
                <a:defRPr/>
              </a:pPr>
              <a:t>51</a:t>
            </a:fld>
            <a:endParaRPr lang="en-US" dirty="0">
              <a:latin typeface="Arial" charset="0"/>
            </a:endParaRPr>
          </a:p>
        </p:txBody>
      </p:sp>
    </p:spTree>
    <p:extLst>
      <p:ext uri="{BB962C8B-B14F-4D97-AF65-F5344CB8AC3E}">
        <p14:creationId xmlns:p14="http://schemas.microsoft.com/office/powerpoint/2010/main" val="25810874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52</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4008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3600" b="1" dirty="0"/>
              <a:t>Core Component </a:t>
            </a:r>
            <a:r>
              <a:rPr lang="en-US" sz="3600" b="1" dirty="0" smtClean="0"/>
              <a:t>#4:</a:t>
            </a:r>
          </a:p>
          <a:p>
            <a:pPr algn="ctr"/>
            <a:endParaRPr lang="en-US" sz="3600" b="1" dirty="0"/>
          </a:p>
          <a:p>
            <a:pPr marL="0" lvl="1" indent="0" algn="ctr">
              <a:buNone/>
            </a:pPr>
            <a:r>
              <a:rPr lang="en-US" sz="3600" b="1" dirty="0"/>
              <a:t>Family Group Decision Making/ Family Group Conferencing/Teaming</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53</a:t>
            </a:fld>
            <a:endParaRPr lang="en-US" dirty="0">
              <a:latin typeface="Arial" charset="0"/>
            </a:endParaRPr>
          </a:p>
        </p:txBody>
      </p:sp>
    </p:spTree>
    <p:extLst>
      <p:ext uri="{BB962C8B-B14F-4D97-AF65-F5344CB8AC3E}">
        <p14:creationId xmlns:p14="http://schemas.microsoft.com/office/powerpoint/2010/main" val="4095999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69900" y="793750"/>
            <a:ext cx="8229600" cy="984250"/>
          </a:xfrm>
        </p:spPr>
        <p:txBody>
          <a:bodyPr/>
          <a:lstStyle/>
          <a:p>
            <a:r>
              <a:rPr lang="en-US" sz="2800" dirty="0" smtClean="0"/>
              <a:t/>
            </a:r>
            <a:br>
              <a:rPr lang="en-US" sz="2800" dirty="0" smtClean="0"/>
            </a:br>
            <a:r>
              <a:rPr lang="en-US" sz="2800" dirty="0" smtClean="0"/>
              <a:t>FGDM/Family </a:t>
            </a:r>
            <a:r>
              <a:rPr lang="en-US" sz="2800" dirty="0"/>
              <a:t>Group </a:t>
            </a:r>
            <a:r>
              <a:rPr lang="en-US" sz="2800" dirty="0" smtClean="0"/>
              <a:t>Conferences/Teaming</a:t>
            </a:r>
            <a:r>
              <a:rPr lang="en-US" sz="2800" dirty="0"/>
              <a:t/>
            </a:r>
            <a:br>
              <a:rPr lang="en-US" sz="2800" dirty="0"/>
            </a:br>
            <a:endParaRPr lang="en-US" dirty="0" smtClean="0"/>
          </a:p>
        </p:txBody>
      </p:sp>
      <p:sp>
        <p:nvSpPr>
          <p:cNvPr id="34819" name="Content Placeholder 2"/>
          <p:cNvSpPr>
            <a:spLocks noGrp="1"/>
          </p:cNvSpPr>
          <p:nvPr>
            <p:ph idx="1"/>
          </p:nvPr>
        </p:nvSpPr>
        <p:spPr>
          <a:xfrm>
            <a:off x="469900" y="1438275"/>
            <a:ext cx="8248650" cy="4881563"/>
          </a:xfrm>
        </p:spPr>
        <p:txBody>
          <a:bodyPr/>
          <a:lstStyle/>
          <a:p>
            <a:pPr eaLnBrk="1" hangingPunct="1"/>
            <a:endParaRPr lang="en-US" sz="3600" dirty="0" smtClean="0"/>
          </a:p>
          <a:p>
            <a:pPr eaLnBrk="1" hangingPunct="1"/>
            <a:r>
              <a:rPr lang="en-US" sz="3600" dirty="0" smtClean="0"/>
              <a:t>FGDM/Family Group Conferences</a:t>
            </a:r>
          </a:p>
          <a:p>
            <a:pPr lvl="1" eaLnBrk="1" hangingPunct="1"/>
            <a:r>
              <a:rPr lang="en-US" sz="3200" dirty="0" smtClean="0"/>
              <a:t>Use to find placement/permanency resource and to develop FSP/CPP</a:t>
            </a:r>
          </a:p>
          <a:p>
            <a:pPr marL="457200" lvl="1" indent="0" eaLnBrk="1" hangingPunct="1">
              <a:buNone/>
            </a:pPr>
            <a:endParaRPr lang="en-US" sz="3200" dirty="0" smtClean="0"/>
          </a:p>
          <a:p>
            <a:pPr eaLnBrk="1" hangingPunct="1"/>
            <a:r>
              <a:rPr lang="en-US" sz="3600" dirty="0" smtClean="0"/>
              <a:t>Family Team Meetings</a:t>
            </a:r>
          </a:p>
          <a:p>
            <a:pPr lvl="1" eaLnBrk="1" hangingPunct="1"/>
            <a:r>
              <a:rPr lang="en-US" sz="3200" dirty="0" smtClean="0"/>
              <a:t>Used if and when FGDM not used</a:t>
            </a:r>
          </a:p>
          <a:p>
            <a:pPr marL="0" indent="0">
              <a:buNone/>
            </a:pPr>
            <a:endParaRPr lang="en-US"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13BC6A09-F4D1-4ACE-A3F3-610C73F1A67C}" type="slidenum">
              <a:rPr lang="en-US" smtClean="0"/>
              <a:pPr>
                <a:defRPr/>
              </a:pPr>
              <a:t>54</a:t>
            </a:fld>
            <a:endParaRPr lang="en-US" dirty="0">
              <a:latin typeface="Arial" charset="0"/>
            </a:endParaRPr>
          </a:p>
        </p:txBody>
      </p:sp>
    </p:spTree>
    <p:extLst>
      <p:ext uri="{BB962C8B-B14F-4D97-AF65-F5344CB8AC3E}">
        <p14:creationId xmlns:p14="http://schemas.microsoft.com/office/powerpoint/2010/main" val="23146768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69900" y="793750"/>
            <a:ext cx="8229600" cy="590550"/>
          </a:xfrm>
        </p:spPr>
        <p:txBody>
          <a:bodyPr/>
          <a:lstStyle/>
          <a:p>
            <a:r>
              <a:rPr lang="en-US" sz="2800" dirty="0" smtClean="0"/>
              <a:t/>
            </a:r>
            <a:br>
              <a:rPr lang="en-US" sz="2800" dirty="0" smtClean="0"/>
            </a:br>
            <a:r>
              <a:rPr lang="en-US" sz="2800" dirty="0"/>
              <a:t/>
            </a:r>
            <a:br>
              <a:rPr lang="en-US" sz="2800" dirty="0"/>
            </a:br>
            <a:r>
              <a:rPr lang="en-US" sz="2800" dirty="0" smtClean="0"/>
              <a:t>FGDM/FGC </a:t>
            </a:r>
            <a:r>
              <a:rPr lang="en-US" sz="2800" dirty="0"/>
              <a:t>or Family Team Meeting Activity</a:t>
            </a:r>
            <a:br>
              <a:rPr lang="en-US" sz="2800" dirty="0"/>
            </a:br>
            <a:endParaRPr lang="en-US" dirty="0" smtClean="0"/>
          </a:p>
        </p:txBody>
      </p:sp>
      <p:sp>
        <p:nvSpPr>
          <p:cNvPr id="35843" name="Content Placeholder 2"/>
          <p:cNvSpPr>
            <a:spLocks noGrp="1"/>
          </p:cNvSpPr>
          <p:nvPr>
            <p:ph idx="1"/>
          </p:nvPr>
        </p:nvSpPr>
        <p:spPr>
          <a:xfrm>
            <a:off x="469900" y="2088107"/>
            <a:ext cx="8248650" cy="4231731"/>
          </a:xfrm>
        </p:spPr>
        <p:txBody>
          <a:bodyPr/>
          <a:lstStyle/>
          <a:p>
            <a:pPr>
              <a:spcAft>
                <a:spcPts val="1800"/>
              </a:spcAft>
            </a:pPr>
            <a:r>
              <a:rPr lang="en-US" sz="2800" b="1" dirty="0"/>
              <a:t>H</a:t>
            </a:r>
            <a:r>
              <a:rPr lang="en-US" sz="2800" b="1" dirty="0" smtClean="0"/>
              <a:t>ow would you determine </a:t>
            </a:r>
            <a:r>
              <a:rPr lang="en-US" sz="2800" b="1" dirty="0"/>
              <a:t>whether permanency </a:t>
            </a:r>
            <a:r>
              <a:rPr lang="en-US" sz="2800" b="1" dirty="0" smtClean="0"/>
              <a:t>planning </a:t>
            </a:r>
            <a:r>
              <a:rPr lang="en-US" sz="2800" b="1" dirty="0"/>
              <a:t>should be </a:t>
            </a:r>
            <a:r>
              <a:rPr lang="en-US" sz="2800" b="1" dirty="0" smtClean="0"/>
              <a:t>done with </a:t>
            </a:r>
            <a:r>
              <a:rPr lang="en-US" sz="2800" b="1" dirty="0"/>
              <a:t>the f</a:t>
            </a:r>
            <a:r>
              <a:rPr lang="en-US" sz="2800" b="1" dirty="0" smtClean="0"/>
              <a:t>amily </a:t>
            </a:r>
            <a:r>
              <a:rPr lang="en-US" sz="2800" b="1" dirty="0"/>
              <a:t>through Family Group Conferences or Family Team </a:t>
            </a:r>
            <a:r>
              <a:rPr lang="en-US" sz="2800" b="1" dirty="0" smtClean="0"/>
              <a:t>Meetings</a:t>
            </a:r>
            <a:r>
              <a:rPr lang="en-US" sz="2800" b="1" dirty="0"/>
              <a:t>?</a:t>
            </a:r>
            <a:endParaRPr lang="en-US" sz="2800" b="1" dirty="0" smtClean="0"/>
          </a:p>
          <a:p>
            <a:pPr>
              <a:spcAft>
                <a:spcPts val="1800"/>
              </a:spcAft>
            </a:pPr>
            <a:r>
              <a:rPr lang="en-US" sz="2800" b="1" dirty="0" smtClean="0"/>
              <a:t>Which teaming </a:t>
            </a:r>
            <a:r>
              <a:rPr lang="en-US" sz="2800" b="1" dirty="0"/>
              <a:t>strategy </a:t>
            </a:r>
            <a:r>
              <a:rPr lang="en-US" sz="2800" b="1" dirty="0" smtClean="0"/>
              <a:t>would you use?</a:t>
            </a:r>
          </a:p>
          <a:p>
            <a:pPr>
              <a:spcAft>
                <a:spcPts val="1800"/>
              </a:spcAft>
            </a:pPr>
            <a:r>
              <a:rPr lang="en-US" sz="2800" b="1" dirty="0"/>
              <a:t>W</a:t>
            </a:r>
            <a:r>
              <a:rPr lang="en-US" sz="2800" b="1" dirty="0" smtClean="0"/>
              <a:t>ho should be invited to be on the family team?   </a:t>
            </a:r>
            <a:endParaRPr lang="en-US" sz="2800" b="1" dirty="0"/>
          </a:p>
          <a:p>
            <a:pPr marL="0" indent="0">
              <a:buFontTx/>
              <a:buNone/>
            </a:pPr>
            <a:endParaRPr lang="en-US" sz="2800"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F0FD7C7B-4ADA-45EE-9BF1-F5B1310C1EAC}" type="slidenum">
              <a:rPr lang="en-US" smtClean="0"/>
              <a:pPr>
                <a:defRPr/>
              </a:pPr>
              <a:t>55</a:t>
            </a:fld>
            <a:endParaRPr lang="en-US" dirty="0">
              <a:latin typeface="Arial" charset="0"/>
            </a:endParaRPr>
          </a:p>
        </p:txBody>
      </p:sp>
    </p:spTree>
    <p:extLst>
      <p:ext uri="{BB962C8B-B14F-4D97-AF65-F5344CB8AC3E}">
        <p14:creationId xmlns:p14="http://schemas.microsoft.com/office/powerpoint/2010/main" val="22872035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56</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9851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469900" y="793750"/>
            <a:ext cx="8229600" cy="590550"/>
          </a:xfrm>
        </p:spPr>
        <p:txBody>
          <a:bodyPr/>
          <a:lstStyle/>
          <a:p>
            <a:pPr eaLnBrk="1" hangingPunct="1"/>
            <a:r>
              <a:rPr lang="en-US" dirty="0" smtClean="0"/>
              <a:t>Agenda</a:t>
            </a:r>
          </a:p>
        </p:txBody>
      </p:sp>
      <p:sp>
        <p:nvSpPr>
          <p:cNvPr id="5123" name="Content Placeholder 1"/>
          <p:cNvSpPr>
            <a:spLocks noGrp="1"/>
          </p:cNvSpPr>
          <p:nvPr>
            <p:ph idx="1"/>
          </p:nvPr>
        </p:nvSpPr>
        <p:spPr>
          <a:xfrm>
            <a:off x="469900" y="1438275"/>
            <a:ext cx="8248650" cy="4881563"/>
          </a:xfrm>
        </p:spPr>
        <p:txBody>
          <a:bodyPr/>
          <a:lstStyle/>
          <a:p>
            <a:pPr marL="0" indent="0">
              <a:spcAft>
                <a:spcPts val="1200"/>
              </a:spcAft>
              <a:buNone/>
            </a:pPr>
            <a:r>
              <a:rPr lang="en-US" b="1" dirty="0"/>
              <a:t>Day </a:t>
            </a:r>
            <a:r>
              <a:rPr lang="en-US" b="1" dirty="0" smtClean="0"/>
              <a:t>One</a:t>
            </a:r>
            <a:endParaRPr lang="en-US" dirty="0"/>
          </a:p>
          <a:p>
            <a:pPr lvl="0">
              <a:spcAft>
                <a:spcPts val="1200"/>
              </a:spcAft>
            </a:pPr>
            <a:r>
              <a:rPr lang="en-US" dirty="0"/>
              <a:t>Introduction </a:t>
            </a:r>
          </a:p>
          <a:p>
            <a:pPr lvl="0">
              <a:spcAft>
                <a:spcPts val="1200"/>
              </a:spcAft>
            </a:pPr>
            <a:r>
              <a:rPr lang="en-US" dirty="0"/>
              <a:t>What is Concurrent Planning</a:t>
            </a:r>
            <a:r>
              <a:rPr lang="en-US" dirty="0" smtClean="0"/>
              <a:t>?</a:t>
            </a:r>
            <a:endParaRPr lang="en-US" dirty="0"/>
          </a:p>
          <a:p>
            <a:pPr lvl="0">
              <a:spcAft>
                <a:spcPts val="1200"/>
              </a:spcAft>
            </a:pPr>
            <a:r>
              <a:rPr lang="en-US" dirty="0"/>
              <a:t>Clear </a:t>
            </a:r>
            <a:r>
              <a:rPr lang="en-US" dirty="0" smtClean="0"/>
              <a:t>Timelines</a:t>
            </a:r>
            <a:endParaRPr lang="en-US" dirty="0"/>
          </a:p>
          <a:p>
            <a:pPr lvl="0">
              <a:spcAft>
                <a:spcPts val="1200"/>
              </a:spcAft>
            </a:pPr>
            <a:r>
              <a:rPr lang="en-US" dirty="0"/>
              <a:t>Full </a:t>
            </a:r>
            <a:r>
              <a:rPr lang="en-US" dirty="0" smtClean="0"/>
              <a:t>Disclosure</a:t>
            </a:r>
            <a:endParaRPr lang="en-US" dirty="0"/>
          </a:p>
          <a:p>
            <a:pPr lvl="0">
              <a:spcAft>
                <a:spcPts val="1200"/>
              </a:spcAft>
            </a:pPr>
            <a:r>
              <a:rPr lang="en-US" dirty="0"/>
              <a:t>Family Search and </a:t>
            </a:r>
            <a:r>
              <a:rPr lang="en-US" dirty="0" smtClean="0"/>
              <a:t>Engagement</a:t>
            </a:r>
            <a:endParaRPr lang="en-US" dirty="0"/>
          </a:p>
          <a:p>
            <a:pPr lvl="0">
              <a:spcAft>
                <a:spcPts val="1200"/>
              </a:spcAft>
            </a:pPr>
            <a:r>
              <a:rPr lang="en-US" dirty="0"/>
              <a:t>Family Group Decision Making/ Family Group </a:t>
            </a:r>
            <a:r>
              <a:rPr lang="en-US" dirty="0" smtClean="0"/>
              <a:t>Conferencing/Teaming</a:t>
            </a:r>
            <a:endParaRPr lang="en-US" dirty="0"/>
          </a:p>
          <a:p>
            <a:pPr marL="0" indent="0">
              <a:buFontTx/>
              <a:buNone/>
              <a:defRPr/>
            </a:pPr>
            <a:endParaRPr lang="en-US" dirty="0"/>
          </a:p>
        </p:txBody>
      </p:sp>
      <p:sp>
        <p:nvSpPr>
          <p:cNvPr id="9" name="Slide Number Placeholder 8"/>
          <p:cNvSpPr>
            <a:spLocks noGrp="1"/>
          </p:cNvSpPr>
          <p:nvPr>
            <p:ph type="sldNum" sz="quarter" idx="4294967295"/>
          </p:nvPr>
        </p:nvSpPr>
        <p:spPr>
          <a:xfrm>
            <a:off x="8126413" y="6616700"/>
            <a:ext cx="1017587" cy="187325"/>
          </a:xfrm>
          <a:prstGeom prst="rect">
            <a:avLst/>
          </a:prstGeom>
        </p:spPr>
        <p:txBody>
          <a:bodyPr/>
          <a:lstStyle/>
          <a:p>
            <a:pPr>
              <a:defRPr/>
            </a:pPr>
            <a:fld id="{DD5EDAEB-17BE-41BC-9E79-F769545774AD}" type="slidenum">
              <a:rPr lang="en-US" smtClean="0"/>
              <a:pPr>
                <a:defRPr/>
              </a:pPr>
              <a:t>57</a:t>
            </a:fld>
            <a:endParaRPr lang="en-US" dirty="0"/>
          </a:p>
        </p:txBody>
      </p:sp>
    </p:spTree>
    <p:extLst>
      <p:ext uri="{BB962C8B-B14F-4D97-AF65-F5344CB8AC3E}">
        <p14:creationId xmlns:p14="http://schemas.microsoft.com/office/powerpoint/2010/main" val="726150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(continued)</a:t>
            </a:r>
            <a:endParaRPr lang="en-US" dirty="0"/>
          </a:p>
        </p:txBody>
      </p:sp>
      <p:sp>
        <p:nvSpPr>
          <p:cNvPr id="3" name="Content Placeholder 2"/>
          <p:cNvSpPr>
            <a:spLocks noGrp="1"/>
          </p:cNvSpPr>
          <p:nvPr>
            <p:ph idx="1"/>
          </p:nvPr>
        </p:nvSpPr>
        <p:spPr/>
        <p:txBody>
          <a:bodyPr/>
          <a:lstStyle/>
          <a:p>
            <a:pPr marL="0" indent="0">
              <a:spcAft>
                <a:spcPts val="1200"/>
              </a:spcAft>
              <a:buNone/>
            </a:pPr>
            <a:r>
              <a:rPr lang="en-US" b="1" dirty="0"/>
              <a:t>Day </a:t>
            </a:r>
            <a:r>
              <a:rPr lang="en-US" b="1" dirty="0" smtClean="0"/>
              <a:t>Two</a:t>
            </a:r>
            <a:endParaRPr lang="en-US" dirty="0"/>
          </a:p>
          <a:p>
            <a:pPr lvl="0">
              <a:spcAft>
                <a:spcPts val="1200"/>
              </a:spcAft>
            </a:pPr>
            <a:r>
              <a:rPr lang="en-US" dirty="0"/>
              <a:t>Committed </a:t>
            </a:r>
            <a:r>
              <a:rPr lang="en-US" dirty="0" smtClean="0"/>
              <a:t>Collaboration</a:t>
            </a:r>
            <a:endParaRPr lang="en-US" dirty="0"/>
          </a:p>
          <a:p>
            <a:pPr lvl="0">
              <a:spcAft>
                <a:spcPts val="1200"/>
              </a:spcAft>
            </a:pPr>
            <a:r>
              <a:rPr lang="en-US" dirty="0"/>
              <a:t>Recruitment, Training and Retention of Resource </a:t>
            </a:r>
            <a:r>
              <a:rPr lang="en-US" dirty="0" smtClean="0"/>
              <a:t>Families</a:t>
            </a:r>
            <a:endParaRPr lang="en-US" dirty="0"/>
          </a:p>
          <a:p>
            <a:pPr lvl="0">
              <a:spcAft>
                <a:spcPts val="1200"/>
              </a:spcAft>
            </a:pPr>
            <a:r>
              <a:rPr lang="en-US" dirty="0"/>
              <a:t>Transparent Written </a:t>
            </a:r>
            <a:r>
              <a:rPr lang="en-US" dirty="0" smtClean="0"/>
              <a:t>Agreements and Documentation</a:t>
            </a:r>
            <a:endParaRPr lang="en-US" dirty="0"/>
          </a:p>
          <a:p>
            <a:pPr lvl="0">
              <a:spcAft>
                <a:spcPts val="1200"/>
              </a:spcAft>
            </a:pPr>
            <a:r>
              <a:rPr lang="en-US" dirty="0"/>
              <a:t>Child/Family </a:t>
            </a:r>
            <a:r>
              <a:rPr lang="en-US" dirty="0" smtClean="0"/>
              <a:t>Visitation</a:t>
            </a:r>
            <a:endParaRPr lang="en-US" dirty="0"/>
          </a:p>
          <a:p>
            <a:pPr lvl="0">
              <a:spcAft>
                <a:spcPts val="1200"/>
              </a:spcAft>
            </a:pPr>
            <a:r>
              <a:rPr lang="en-US" dirty="0"/>
              <a:t>Making Permanency </a:t>
            </a:r>
            <a:r>
              <a:rPr lang="en-US" dirty="0" smtClean="0"/>
              <a:t>Recommendations</a:t>
            </a:r>
            <a:endParaRPr lang="en-US" dirty="0"/>
          </a:p>
          <a:p>
            <a:pPr lvl="0">
              <a:spcAft>
                <a:spcPts val="1200"/>
              </a:spcAft>
            </a:pPr>
            <a:r>
              <a:rPr lang="en-US" dirty="0"/>
              <a:t>Course Summary and Evaluations </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58</a:t>
            </a:fld>
            <a:endParaRPr lang="en-US" dirty="0">
              <a:latin typeface="Arial" charset="0"/>
            </a:endParaRPr>
          </a:p>
        </p:txBody>
      </p:sp>
    </p:spTree>
    <p:extLst>
      <p:ext uri="{BB962C8B-B14F-4D97-AF65-F5344CB8AC3E}">
        <p14:creationId xmlns:p14="http://schemas.microsoft.com/office/powerpoint/2010/main" val="1745545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400" b="1" dirty="0"/>
              <a:t>Core Component </a:t>
            </a:r>
            <a:r>
              <a:rPr lang="en-US" sz="4400" b="1" dirty="0" smtClean="0"/>
              <a:t>#5:</a:t>
            </a:r>
          </a:p>
          <a:p>
            <a:pPr marL="0" indent="0" algn="ctr">
              <a:buNone/>
            </a:pPr>
            <a:endParaRPr lang="en-US" sz="4400" b="1" dirty="0"/>
          </a:p>
          <a:p>
            <a:pPr marL="0" lvl="1" indent="0" algn="ctr">
              <a:buNone/>
            </a:pPr>
            <a:r>
              <a:rPr lang="en-US" sz="4400" b="1" dirty="0"/>
              <a:t>Committed Collaboration</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59</a:t>
            </a:fld>
            <a:endParaRPr lang="en-US" dirty="0">
              <a:latin typeface="Arial" charset="0"/>
            </a:endParaRPr>
          </a:p>
        </p:txBody>
      </p:sp>
    </p:spTree>
    <p:extLst>
      <p:ext uri="{BB962C8B-B14F-4D97-AF65-F5344CB8AC3E}">
        <p14:creationId xmlns:p14="http://schemas.microsoft.com/office/powerpoint/2010/main" val="589916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a:xfrm>
            <a:off x="469900" y="793750"/>
            <a:ext cx="8229600" cy="590550"/>
          </a:xfrm>
        </p:spPr>
        <p:txBody>
          <a:bodyPr/>
          <a:lstStyle/>
          <a:p>
            <a:pPr eaLnBrk="1" hangingPunct="1"/>
            <a:r>
              <a:rPr lang="en-US" smtClean="0"/>
              <a:t>What is Permanency Planning?</a:t>
            </a:r>
          </a:p>
        </p:txBody>
      </p:sp>
      <p:sp>
        <p:nvSpPr>
          <p:cNvPr id="8195" name="Content Placeholder 1"/>
          <p:cNvSpPr>
            <a:spLocks noGrp="1"/>
          </p:cNvSpPr>
          <p:nvPr>
            <p:ph idx="1"/>
          </p:nvPr>
        </p:nvSpPr>
        <p:spPr>
          <a:xfrm>
            <a:off x="469900" y="1438275"/>
            <a:ext cx="8248650" cy="4881563"/>
          </a:xfrm>
        </p:spPr>
        <p:txBody>
          <a:bodyPr/>
          <a:lstStyle/>
          <a:p>
            <a:pPr eaLnBrk="1" hangingPunct="1">
              <a:spcAft>
                <a:spcPts val="1800"/>
              </a:spcAft>
            </a:pPr>
            <a:r>
              <a:rPr lang="en-US" sz="2800" dirty="0" smtClean="0"/>
              <a:t>Permanency planning is, first and foremost, planning. </a:t>
            </a:r>
          </a:p>
          <a:p>
            <a:pPr eaLnBrk="1" hangingPunct="1">
              <a:spcAft>
                <a:spcPts val="1800"/>
              </a:spcAft>
            </a:pPr>
            <a:r>
              <a:rPr lang="en-US" sz="2800" dirty="0" smtClean="0"/>
              <a:t>Process directed toward the goal of a permanent, stable home for a child. </a:t>
            </a:r>
          </a:p>
          <a:p>
            <a:pPr eaLnBrk="1" hangingPunct="1">
              <a:spcAft>
                <a:spcPts val="1800"/>
              </a:spcAft>
            </a:pPr>
            <a:r>
              <a:rPr lang="en-US" sz="2800" dirty="0" smtClean="0"/>
              <a:t>Begins at intake, and focuses child </a:t>
            </a:r>
            <a:r>
              <a:rPr lang="en-US" sz="2800" dirty="0"/>
              <a:t>w</a:t>
            </a:r>
            <a:r>
              <a:rPr lang="en-US" sz="2800" dirty="0" smtClean="0"/>
              <a:t>elfare services on the child's need for a stable, permanent home during all phases of practice.   </a:t>
            </a:r>
          </a:p>
        </p:txBody>
      </p:sp>
      <p:sp>
        <p:nvSpPr>
          <p:cNvPr id="8" name="Slide Number Placeholder 7"/>
          <p:cNvSpPr>
            <a:spLocks noGrp="1"/>
          </p:cNvSpPr>
          <p:nvPr>
            <p:ph type="sldNum" sz="quarter" idx="4294967295"/>
          </p:nvPr>
        </p:nvSpPr>
        <p:spPr>
          <a:xfrm>
            <a:off x="8126413" y="6616700"/>
            <a:ext cx="1017587" cy="187325"/>
          </a:xfrm>
          <a:prstGeom prst="rect">
            <a:avLst/>
          </a:prstGeom>
        </p:spPr>
        <p:txBody>
          <a:bodyPr/>
          <a:lstStyle/>
          <a:p>
            <a:pPr>
              <a:defRPr/>
            </a:pPr>
            <a:fld id="{C39C61BD-7416-4539-AF90-71563894BA18}" type="slidenum">
              <a:rPr lang="en-US" smtClean="0"/>
              <a:pPr>
                <a:defRPr/>
              </a:pPr>
              <a:t>6</a:t>
            </a:fld>
            <a:endParaRPr lang="en-US" dirty="0"/>
          </a:p>
        </p:txBody>
      </p:sp>
      <p:sp>
        <p:nvSpPr>
          <p:cNvPr id="7" name="Right Arrow 6"/>
          <p:cNvSpPr/>
          <p:nvPr/>
        </p:nvSpPr>
        <p:spPr>
          <a:xfrm>
            <a:off x="8519160" y="6019800"/>
            <a:ext cx="533400" cy="228600"/>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41432624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What </a:t>
            </a:r>
            <a:r>
              <a:rPr lang="en-US" dirty="0"/>
              <a:t>is Collaboration?</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process to reach goals that cannot be achieved by one single agent. It includes the following components:</a:t>
            </a:r>
          </a:p>
          <a:p>
            <a:pPr marL="0" indent="0">
              <a:buNone/>
            </a:pPr>
            <a:endParaRPr lang="en-US" dirty="0"/>
          </a:p>
          <a:p>
            <a:pPr lvl="0"/>
            <a:r>
              <a:rPr lang="en-US" dirty="0"/>
              <a:t>Jointly developing and agreeing on a set of common goals and directions;</a:t>
            </a:r>
          </a:p>
          <a:p>
            <a:pPr marL="0" indent="0">
              <a:buNone/>
            </a:pPr>
            <a:endParaRPr lang="en-US" dirty="0"/>
          </a:p>
          <a:p>
            <a:pPr lvl="0"/>
            <a:r>
              <a:rPr lang="en-US" dirty="0"/>
              <a:t>Sharing responsibility for obtaining those goals;</a:t>
            </a:r>
          </a:p>
          <a:p>
            <a:pPr marL="0" indent="0">
              <a:buNone/>
            </a:pPr>
            <a:endParaRPr lang="en-US" dirty="0"/>
          </a:p>
          <a:p>
            <a:pPr lvl="0"/>
            <a:r>
              <a:rPr lang="en-US" dirty="0"/>
              <a:t>Working together to achieve those goals, using the expertise and resources of each collaborator</a:t>
            </a:r>
            <a:r>
              <a:rPr lang="en-US" dirty="0" smtClean="0"/>
              <a:t>.</a:t>
            </a:r>
          </a:p>
          <a:p>
            <a:pPr marL="0" lvl="0" indent="0">
              <a:buNone/>
            </a:pPr>
            <a:r>
              <a:rPr lang="en-US" sz="1400" dirty="0" smtClean="0"/>
              <a:t>      </a:t>
            </a:r>
          </a:p>
          <a:p>
            <a:pPr marL="0" lvl="0" indent="0">
              <a:buNone/>
            </a:pPr>
            <a:r>
              <a:rPr lang="en-US" sz="1400" dirty="0" smtClean="0"/>
              <a:t>          (National </a:t>
            </a:r>
            <a:r>
              <a:rPr lang="en-US" sz="1400" dirty="0"/>
              <a:t>Summer Learning </a:t>
            </a:r>
            <a:r>
              <a:rPr lang="en-US" sz="1400" dirty="0" smtClean="0"/>
              <a:t>Association, 2013)</a:t>
            </a:r>
            <a:endParaRPr lang="en-US" sz="1400"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60</a:t>
            </a:fld>
            <a:endParaRPr lang="en-US" dirty="0">
              <a:latin typeface="Arial" charset="0"/>
            </a:endParaRPr>
          </a:p>
        </p:txBody>
      </p:sp>
    </p:spTree>
    <p:extLst>
      <p:ext uri="{BB962C8B-B14F-4D97-AF65-F5344CB8AC3E}">
        <p14:creationId xmlns:p14="http://schemas.microsoft.com/office/powerpoint/2010/main" val="33466520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5"/>
            <a:ext cx="8229600" cy="776117"/>
          </a:xfrm>
        </p:spPr>
        <p:txBody>
          <a:bodyPr/>
          <a:lstStyle/>
          <a:p>
            <a:r>
              <a:rPr lang="en-US" dirty="0" smtClean="0"/>
              <a:t>Instructions: Learning </a:t>
            </a:r>
            <a:r>
              <a:rPr lang="en-US" dirty="0"/>
              <a:t>New Ways to Collaborate</a:t>
            </a:r>
          </a:p>
        </p:txBody>
      </p:sp>
      <p:sp>
        <p:nvSpPr>
          <p:cNvPr id="3" name="Content Placeholder 2"/>
          <p:cNvSpPr>
            <a:spLocks noGrp="1"/>
          </p:cNvSpPr>
          <p:nvPr>
            <p:ph idx="1"/>
          </p:nvPr>
        </p:nvSpPr>
        <p:spPr>
          <a:xfrm>
            <a:off x="245660" y="1583140"/>
            <a:ext cx="8734567" cy="4736978"/>
          </a:xfrm>
        </p:spPr>
        <p:txBody>
          <a:bodyPr/>
          <a:lstStyle/>
          <a:p>
            <a:pPr marL="457200" indent="-457200">
              <a:spcAft>
                <a:spcPts val="600"/>
              </a:spcAft>
              <a:buFont typeface="+mj-lt"/>
              <a:buAutoNum type="arabicPeriod"/>
            </a:pPr>
            <a:r>
              <a:rPr lang="en-US" sz="2200" dirty="0" smtClean="0"/>
              <a:t>Read the information on your assigned collaborative partner on </a:t>
            </a:r>
            <a:r>
              <a:rPr lang="en-US" sz="2200" b="1" dirty="0" smtClean="0"/>
              <a:t>Handout #21  </a:t>
            </a:r>
          </a:p>
          <a:p>
            <a:pPr marL="457200" indent="-457200">
              <a:spcAft>
                <a:spcPts val="600"/>
              </a:spcAft>
              <a:buFont typeface="+mj-lt"/>
              <a:buAutoNum type="arabicPeriod"/>
            </a:pPr>
            <a:r>
              <a:rPr lang="en-US" sz="2200" dirty="0" smtClean="0"/>
              <a:t>Discuss collaborative efforts with this partner </a:t>
            </a:r>
            <a:r>
              <a:rPr lang="en-US" sz="2200" dirty="0"/>
              <a:t>with </a:t>
            </a:r>
            <a:r>
              <a:rPr lang="en-US" sz="2200" dirty="0" smtClean="0"/>
              <a:t>table mates.</a:t>
            </a:r>
          </a:p>
          <a:p>
            <a:pPr marL="457200" lvl="0" indent="-457200">
              <a:spcAft>
                <a:spcPts val="600"/>
              </a:spcAft>
              <a:buFont typeface="+mj-lt"/>
              <a:buAutoNum type="arabicPeriod"/>
            </a:pPr>
            <a:r>
              <a:rPr lang="en-US" sz="2200" dirty="0" smtClean="0"/>
              <a:t>Consider and answer </a:t>
            </a:r>
            <a:r>
              <a:rPr lang="en-US" sz="2200" dirty="0"/>
              <a:t>the following questions </a:t>
            </a:r>
            <a:r>
              <a:rPr lang="en-US" sz="2200" dirty="0" smtClean="0"/>
              <a:t>on</a:t>
            </a:r>
            <a:r>
              <a:rPr lang="en-US" sz="2200" b="1" dirty="0" smtClean="0"/>
              <a:t> </a:t>
            </a:r>
            <a:r>
              <a:rPr lang="en-US" sz="2200" b="1" dirty="0"/>
              <a:t>Handout </a:t>
            </a:r>
            <a:r>
              <a:rPr lang="en-US" sz="2200" b="1" dirty="0" smtClean="0"/>
              <a:t>#</a:t>
            </a:r>
            <a:r>
              <a:rPr lang="en-US" sz="2200" b="1" dirty="0" smtClean="0"/>
              <a:t>21: </a:t>
            </a:r>
          </a:p>
          <a:p>
            <a:pPr marL="857250" lvl="1" indent="-457200">
              <a:spcAft>
                <a:spcPts val="1200"/>
              </a:spcAft>
              <a:buFont typeface="Arial" panose="020B0604020202020204" pitchFamily="34" charset="0"/>
              <a:buChar char="•"/>
            </a:pPr>
            <a:r>
              <a:rPr lang="en-US" sz="2000" i="1" dirty="0" smtClean="0"/>
              <a:t>Identify </a:t>
            </a:r>
            <a:r>
              <a:rPr lang="en-US" sz="2000" i="1" dirty="0"/>
              <a:t>three specific components from your reading that are critical to achieving collaboration with this </a:t>
            </a:r>
            <a:r>
              <a:rPr lang="en-US" sz="2000" i="1" dirty="0" smtClean="0"/>
              <a:t>partner.</a:t>
            </a:r>
          </a:p>
          <a:p>
            <a:pPr marL="857250" lvl="1" indent="-457200">
              <a:spcAft>
                <a:spcPts val="1200"/>
              </a:spcAft>
              <a:buFont typeface="Arial" panose="020B0604020202020204" pitchFamily="34" charset="0"/>
              <a:buChar char="•"/>
            </a:pPr>
            <a:r>
              <a:rPr lang="en-US" sz="2000" i="1" dirty="0" smtClean="0"/>
              <a:t>How </a:t>
            </a:r>
            <a:r>
              <a:rPr lang="en-US" sz="2000" i="1" dirty="0"/>
              <a:t>would you know if you are collaborating with this partner(s)?  Describe what you would see and/or hear inside and outside of your </a:t>
            </a:r>
            <a:r>
              <a:rPr lang="en-US" sz="2000" i="1" dirty="0" smtClean="0"/>
              <a:t>agency.</a:t>
            </a:r>
          </a:p>
          <a:p>
            <a:pPr marL="857250" lvl="1" indent="-457200">
              <a:spcAft>
                <a:spcPts val="1200"/>
              </a:spcAft>
              <a:buFont typeface="Arial" panose="020B0604020202020204" pitchFamily="34" charset="0"/>
              <a:buChar char="•"/>
            </a:pPr>
            <a:r>
              <a:rPr lang="en-US" sz="2000" i="1" dirty="0" smtClean="0"/>
              <a:t>What </a:t>
            </a:r>
            <a:r>
              <a:rPr lang="en-US" sz="2000" i="1" dirty="0"/>
              <a:t>is one thing I could do to move toward improved collaboration with this partner?</a:t>
            </a:r>
          </a:p>
          <a:p>
            <a:pPr lvl="1">
              <a:spcAft>
                <a:spcPts val="600"/>
              </a:spcAft>
              <a:buFont typeface="Arial" pitchFamily="34" charset="0"/>
              <a:buChar char="•"/>
            </a:pPr>
            <a:endParaRPr lang="en-US" sz="2000" dirty="0"/>
          </a:p>
          <a:p>
            <a:pPr marL="857250" lvl="1" indent="-457200">
              <a:spcAft>
                <a:spcPts val="600"/>
              </a:spcAft>
              <a:buFont typeface="Arial" pitchFamily="34" charset="0"/>
              <a:buChar char="•"/>
            </a:pPr>
            <a:endParaRPr lang="en-US" sz="28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61</a:t>
            </a:fld>
            <a:endParaRPr lang="en-US" dirty="0">
              <a:latin typeface="Arial" charset="0"/>
            </a:endParaRPr>
          </a:p>
        </p:txBody>
      </p:sp>
    </p:spTree>
    <p:extLst>
      <p:ext uri="{BB962C8B-B14F-4D97-AF65-F5344CB8AC3E}">
        <p14:creationId xmlns:p14="http://schemas.microsoft.com/office/powerpoint/2010/main" val="219468641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dirty="0" smtClean="0"/>
              <a:t/>
            </a:r>
            <a:br>
              <a:rPr lang="en-US" sz="2400" dirty="0" smtClean="0"/>
            </a:br>
            <a:r>
              <a:rPr lang="en-US" sz="2400" dirty="0"/>
              <a:t/>
            </a:r>
            <a:br>
              <a:rPr lang="en-US" sz="2400" dirty="0"/>
            </a:br>
            <a:r>
              <a:rPr lang="en-US" sz="2400" dirty="0" smtClean="0"/>
              <a:t>Instructions: Peer Teaching</a:t>
            </a:r>
            <a:r>
              <a:rPr lang="en-US" dirty="0"/>
              <a:t/>
            </a:r>
            <a:br>
              <a:rPr lang="en-US" dirty="0"/>
            </a:br>
            <a:endParaRPr lang="en-US" dirty="0"/>
          </a:p>
        </p:txBody>
      </p:sp>
      <p:sp>
        <p:nvSpPr>
          <p:cNvPr id="3" name="Content Placeholder 2"/>
          <p:cNvSpPr>
            <a:spLocks noGrp="1"/>
          </p:cNvSpPr>
          <p:nvPr>
            <p:ph idx="1"/>
          </p:nvPr>
        </p:nvSpPr>
        <p:spPr>
          <a:xfrm>
            <a:off x="470645" y="1725768"/>
            <a:ext cx="8247888" cy="4594349"/>
          </a:xfrm>
        </p:spPr>
        <p:txBody>
          <a:bodyPr/>
          <a:lstStyle/>
          <a:p>
            <a:pPr marL="457200" lvl="0" indent="-457200">
              <a:spcAft>
                <a:spcPts val="1200"/>
              </a:spcAft>
              <a:buFont typeface="+mj-lt"/>
              <a:buAutoNum type="arabicPeriod"/>
            </a:pPr>
            <a:r>
              <a:rPr lang="en-US" dirty="0"/>
              <a:t>Take turns </a:t>
            </a:r>
            <a:r>
              <a:rPr lang="en-US" dirty="0" smtClean="0"/>
              <a:t>“training” your new group by summarizing the discussion you had with your previous table. </a:t>
            </a:r>
          </a:p>
          <a:p>
            <a:pPr marL="457200" lvl="0" indent="-457200">
              <a:spcAft>
                <a:spcPts val="1200"/>
              </a:spcAft>
              <a:buFont typeface="+mj-lt"/>
              <a:buAutoNum type="arabicPeriod"/>
            </a:pPr>
            <a:r>
              <a:rPr lang="en-US" dirty="0" smtClean="0"/>
              <a:t>All table mates discuss </a:t>
            </a:r>
            <a:r>
              <a:rPr lang="en-US" dirty="0"/>
              <a:t>strengths and opportunities for </a:t>
            </a:r>
            <a:r>
              <a:rPr lang="en-US" dirty="0" smtClean="0"/>
              <a:t>collaboration. </a:t>
            </a:r>
            <a:endParaRPr lang="en-US" dirty="0"/>
          </a:p>
          <a:p>
            <a:pPr marL="457200" lvl="0" indent="-457200">
              <a:spcAft>
                <a:spcPts val="1200"/>
              </a:spcAft>
              <a:buFont typeface="+mj-lt"/>
              <a:buAutoNum type="arabicPeriod"/>
            </a:pPr>
            <a:r>
              <a:rPr lang="en-US" dirty="0" smtClean="0"/>
              <a:t>All take </a:t>
            </a:r>
            <a:r>
              <a:rPr lang="en-US" dirty="0"/>
              <a:t>notes on </a:t>
            </a:r>
            <a:r>
              <a:rPr lang="en-US" b="1" dirty="0"/>
              <a:t>Handout </a:t>
            </a:r>
            <a:r>
              <a:rPr lang="en-US" b="1" dirty="0" smtClean="0"/>
              <a:t>#21. </a:t>
            </a:r>
          </a:p>
          <a:p>
            <a:pPr marL="457200" lvl="0" indent="-457200">
              <a:spcAft>
                <a:spcPts val="1200"/>
              </a:spcAft>
              <a:buFont typeface="+mj-lt"/>
              <a:buAutoNum type="arabicPeriod"/>
            </a:pPr>
            <a:r>
              <a:rPr lang="en-US" dirty="0" smtClean="0"/>
              <a:t>Assign </a:t>
            </a:r>
            <a:r>
              <a:rPr lang="en-US" dirty="0"/>
              <a:t>someone to record questions or concerns that the group has identified about the required collaborative efforts.</a:t>
            </a:r>
          </a:p>
          <a:p>
            <a:pPr marL="457200" lvl="0" indent="-457200">
              <a:spcAft>
                <a:spcPts val="1200"/>
              </a:spcAft>
              <a:buFont typeface="+mj-lt"/>
              <a:buAutoNum type="arabicPeriod"/>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62</a:t>
            </a:fld>
            <a:endParaRPr lang="en-US" dirty="0">
              <a:latin typeface="Arial" charset="0"/>
            </a:endParaRPr>
          </a:p>
        </p:txBody>
      </p:sp>
    </p:spTree>
    <p:extLst>
      <p:ext uri="{BB962C8B-B14F-4D97-AF65-F5344CB8AC3E}">
        <p14:creationId xmlns:p14="http://schemas.microsoft.com/office/powerpoint/2010/main" val="26382494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Icebreaker Meetings Tools </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2"/>
            </a:endParaRPr>
          </a:p>
          <a:p>
            <a:pPr marL="0" indent="0">
              <a:buNone/>
            </a:pPr>
            <a:endParaRPr lang="en-US" dirty="0"/>
          </a:p>
          <a:p>
            <a:pPr marL="0" indent="0" algn="ctr">
              <a:buNone/>
            </a:pPr>
            <a:r>
              <a:rPr lang="en-US" sz="3200" b="1" dirty="0" smtClean="0"/>
              <a:t>The Annie E. Casey Foundation</a:t>
            </a:r>
          </a:p>
          <a:p>
            <a:pPr marL="0" indent="0" algn="ctr">
              <a:buNone/>
            </a:pPr>
            <a:endParaRPr lang="en-US" dirty="0"/>
          </a:p>
          <a:p>
            <a:pPr marL="0" indent="0" algn="ctr">
              <a:buNone/>
            </a:pPr>
            <a:r>
              <a:rPr lang="en-US" dirty="0" smtClean="0">
                <a:hlinkClick r:id="rId3"/>
              </a:rPr>
              <a:t>Ice Breaker Manual</a:t>
            </a:r>
            <a:endParaRPr lang="en-US" dirty="0" smtClean="0"/>
          </a:p>
          <a:p>
            <a:pPr marL="0" indent="0" algn="ctr">
              <a:buNone/>
            </a:pPr>
            <a:endParaRPr lang="en-US" dirty="0"/>
          </a:p>
          <a:p>
            <a:pPr marL="0" indent="0" algn="ctr">
              <a:buNone/>
            </a:pPr>
            <a:r>
              <a:rPr lang="en-US" dirty="0" smtClean="0">
                <a:hlinkClick r:id="rId4"/>
              </a:rPr>
              <a:t>Ice Breaker Video</a:t>
            </a: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63</a:t>
            </a:fld>
            <a:endParaRPr lang="en-US" dirty="0">
              <a:latin typeface="Arial" charset="0"/>
            </a:endParaRPr>
          </a:p>
        </p:txBody>
      </p:sp>
    </p:spTree>
    <p:extLst>
      <p:ext uri="{BB962C8B-B14F-4D97-AF65-F5344CB8AC3E}">
        <p14:creationId xmlns:p14="http://schemas.microsoft.com/office/powerpoint/2010/main" val="27148185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64</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8208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3600" b="1" dirty="0"/>
              <a:t>Core Component </a:t>
            </a:r>
            <a:r>
              <a:rPr lang="en-US" sz="3600" b="1" dirty="0" smtClean="0"/>
              <a:t>#6:</a:t>
            </a:r>
          </a:p>
          <a:p>
            <a:pPr marL="0" indent="0" algn="ctr">
              <a:buNone/>
            </a:pPr>
            <a:endParaRPr lang="en-US" sz="3600" b="1" dirty="0"/>
          </a:p>
          <a:p>
            <a:pPr marL="0" lvl="1" indent="0" algn="ctr">
              <a:buNone/>
            </a:pPr>
            <a:r>
              <a:rPr lang="en-US" sz="3600" b="1" dirty="0"/>
              <a:t>Recruitment, Training and Retention of Resource Families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65</a:t>
            </a:fld>
            <a:endParaRPr lang="en-US" dirty="0">
              <a:latin typeface="Arial" charset="0"/>
            </a:endParaRPr>
          </a:p>
        </p:txBody>
      </p:sp>
    </p:spTree>
    <p:extLst>
      <p:ext uri="{BB962C8B-B14F-4D97-AF65-F5344CB8AC3E}">
        <p14:creationId xmlns:p14="http://schemas.microsoft.com/office/powerpoint/2010/main" val="33529598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My Role?</a:t>
            </a:r>
            <a:endParaRPr lang="en-US" dirty="0"/>
          </a:p>
        </p:txBody>
      </p:sp>
      <p:sp>
        <p:nvSpPr>
          <p:cNvPr id="3" name="Content Placeholder 2"/>
          <p:cNvSpPr>
            <a:spLocks noGrp="1"/>
          </p:cNvSpPr>
          <p:nvPr>
            <p:ph idx="1"/>
          </p:nvPr>
        </p:nvSpPr>
        <p:spPr/>
        <p:txBody>
          <a:bodyPr/>
          <a:lstStyle/>
          <a:p>
            <a:pPr marL="0" indent="0">
              <a:buNone/>
            </a:pPr>
            <a:r>
              <a:rPr lang="en-US" b="1" dirty="0" smtClean="0"/>
              <a:t>Identify and share one practice change for each of the following for resource parents:</a:t>
            </a:r>
          </a:p>
          <a:p>
            <a:pPr marL="1257300" lvl="3" indent="0">
              <a:spcAft>
                <a:spcPts val="600"/>
              </a:spcAft>
              <a:buNone/>
            </a:pPr>
            <a:r>
              <a:rPr lang="en-US" b="1" dirty="0" smtClean="0">
                <a:solidFill>
                  <a:srgbClr val="00B0F0"/>
                </a:solidFill>
              </a:rPr>
              <a:t>	</a:t>
            </a:r>
            <a:r>
              <a:rPr lang="en-US" b="1" dirty="0" smtClean="0"/>
              <a:t>		</a:t>
            </a:r>
            <a:r>
              <a:rPr lang="en-US" sz="5400" b="1" dirty="0" smtClean="0"/>
              <a:t>Recruit</a:t>
            </a:r>
            <a:r>
              <a:rPr lang="en-US" sz="6600" b="1" dirty="0" smtClean="0"/>
              <a:t> </a:t>
            </a:r>
          </a:p>
          <a:p>
            <a:pPr marL="0" indent="0">
              <a:spcAft>
                <a:spcPts val="600"/>
              </a:spcAft>
              <a:buNone/>
            </a:pPr>
            <a:r>
              <a:rPr lang="en-US" sz="6600" b="1" dirty="0" smtClean="0"/>
              <a:t>		</a:t>
            </a:r>
            <a:r>
              <a:rPr lang="en-US" sz="6600" b="1" dirty="0">
                <a:solidFill>
                  <a:srgbClr val="00B0F0"/>
                </a:solidFill>
              </a:rPr>
              <a:t> </a:t>
            </a:r>
            <a:r>
              <a:rPr lang="en-US" sz="8800" b="1" dirty="0">
                <a:solidFill>
                  <a:srgbClr val="00B0F0"/>
                </a:solidFill>
              </a:rPr>
              <a:t>?</a:t>
            </a:r>
            <a:r>
              <a:rPr lang="en-US" sz="6600" b="1" dirty="0">
                <a:solidFill>
                  <a:srgbClr val="00B0F0"/>
                </a:solidFill>
              </a:rPr>
              <a:t> </a:t>
            </a:r>
            <a:r>
              <a:rPr lang="en-US" sz="6600" b="1" dirty="0" smtClean="0"/>
              <a:t>	</a:t>
            </a:r>
            <a:r>
              <a:rPr lang="en-US" sz="5400" b="1" dirty="0" smtClean="0"/>
              <a:t>Train</a:t>
            </a:r>
            <a:r>
              <a:rPr lang="en-US" sz="6600" b="1" dirty="0" smtClean="0"/>
              <a:t> </a:t>
            </a:r>
          </a:p>
          <a:p>
            <a:pPr marL="0" indent="0">
              <a:spcAft>
                <a:spcPts val="600"/>
              </a:spcAft>
              <a:buNone/>
            </a:pPr>
            <a:r>
              <a:rPr lang="en-US" sz="6600" b="1" dirty="0" smtClean="0"/>
              <a:t>				</a:t>
            </a:r>
            <a:r>
              <a:rPr lang="en-US" sz="5400" b="1" dirty="0" smtClean="0"/>
              <a:t>Retain</a:t>
            </a:r>
            <a:endParaRPr lang="en-US" sz="5400" b="1"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66</a:t>
            </a:fld>
            <a:endParaRPr lang="en-US" dirty="0">
              <a:latin typeface="Arial" charset="0"/>
            </a:endParaRPr>
          </a:p>
        </p:txBody>
      </p:sp>
    </p:spTree>
    <p:extLst>
      <p:ext uri="{BB962C8B-B14F-4D97-AF65-F5344CB8AC3E}">
        <p14:creationId xmlns:p14="http://schemas.microsoft.com/office/powerpoint/2010/main" val="37718781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67</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7851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000" b="1" dirty="0"/>
              <a:t>Core Component </a:t>
            </a:r>
            <a:r>
              <a:rPr lang="en-US" sz="4000" b="1" dirty="0" smtClean="0"/>
              <a:t>#7:</a:t>
            </a:r>
          </a:p>
          <a:p>
            <a:pPr marL="0" indent="0" algn="ctr">
              <a:buNone/>
            </a:pPr>
            <a:endParaRPr lang="en-US" sz="4000" b="1" dirty="0" smtClean="0"/>
          </a:p>
          <a:p>
            <a:pPr marL="0" lvl="1" indent="0" algn="ctr">
              <a:buNone/>
            </a:pPr>
            <a:r>
              <a:rPr lang="en-US" sz="4000" b="1" dirty="0"/>
              <a:t>Transparent Written </a:t>
            </a:r>
            <a:r>
              <a:rPr lang="en-US" sz="4000" b="1" dirty="0" smtClean="0"/>
              <a:t>Agreements and Documentation</a:t>
            </a:r>
            <a:endParaRPr lang="en-US" sz="4000" b="1" dirty="0"/>
          </a:p>
          <a:p>
            <a:pPr marL="0" indent="0">
              <a:buNone/>
            </a:pPr>
            <a:endParaRPr lang="en-US" sz="2800" b="1" dirty="0"/>
          </a:p>
          <a:p>
            <a:pPr marL="0" indent="0">
              <a:buNone/>
            </a:pPr>
            <a:endParaRPr lang="en-US" sz="2800" b="1" dirty="0" smtClean="0"/>
          </a:p>
          <a:p>
            <a:pPr marL="0" indent="0">
              <a:buNone/>
            </a:pPr>
            <a:endParaRPr lang="en-US" sz="2800" b="1"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68</a:t>
            </a:fld>
            <a:endParaRPr lang="en-US" dirty="0">
              <a:latin typeface="Arial" charset="0"/>
            </a:endParaRPr>
          </a:p>
        </p:txBody>
      </p:sp>
    </p:spTree>
    <p:extLst>
      <p:ext uri="{BB962C8B-B14F-4D97-AF65-F5344CB8AC3E}">
        <p14:creationId xmlns:p14="http://schemas.microsoft.com/office/powerpoint/2010/main" val="6723239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69900" y="793750"/>
            <a:ext cx="8229600" cy="931863"/>
          </a:xfrm>
        </p:spPr>
        <p:txBody>
          <a:bodyPr/>
          <a:lstStyle/>
          <a:p>
            <a:r>
              <a:rPr lang="en-US" smtClean="0"/>
              <a:t>Transparent Written Agreements and Documentation</a:t>
            </a:r>
          </a:p>
        </p:txBody>
      </p:sp>
      <p:sp>
        <p:nvSpPr>
          <p:cNvPr id="3" name="Content Placeholder 2"/>
          <p:cNvSpPr>
            <a:spLocks noGrp="1"/>
          </p:cNvSpPr>
          <p:nvPr>
            <p:ph idx="1"/>
          </p:nvPr>
        </p:nvSpPr>
        <p:spPr>
          <a:xfrm>
            <a:off x="469900" y="1866900"/>
            <a:ext cx="8248650" cy="4452938"/>
          </a:xfrm>
        </p:spPr>
        <p:txBody>
          <a:bodyPr/>
          <a:lstStyle/>
          <a:p>
            <a:pPr marL="0" indent="0">
              <a:buFontTx/>
              <a:buNone/>
              <a:defRPr/>
            </a:pPr>
            <a:r>
              <a:rPr lang="en-US" sz="2400" dirty="0"/>
              <a:t>To implement the requirements of concurrent planning into the </a:t>
            </a:r>
            <a:r>
              <a:rPr lang="en-US" sz="2400" dirty="0" smtClean="0"/>
              <a:t>FSP/CPP, the child welfare professional will:</a:t>
            </a:r>
          </a:p>
          <a:p>
            <a:pPr marL="0" indent="0">
              <a:buFontTx/>
              <a:buNone/>
              <a:defRPr/>
            </a:pPr>
            <a:endParaRPr lang="en-US" sz="3200" dirty="0" smtClean="0"/>
          </a:p>
          <a:p>
            <a:pPr lvl="1">
              <a:spcAft>
                <a:spcPts val="1200"/>
              </a:spcAft>
              <a:buFont typeface="Arial" pitchFamily="34" charset="0"/>
              <a:buChar char="•"/>
              <a:defRPr/>
            </a:pPr>
            <a:r>
              <a:rPr lang="en-US" sz="3600" dirty="0" smtClean="0"/>
              <a:t>Engage</a:t>
            </a:r>
          </a:p>
          <a:p>
            <a:pPr lvl="1">
              <a:spcAft>
                <a:spcPts val="1200"/>
              </a:spcAft>
              <a:buFont typeface="Arial" pitchFamily="34" charset="0"/>
              <a:buChar char="•"/>
              <a:defRPr/>
            </a:pPr>
            <a:r>
              <a:rPr lang="en-US" sz="3600" dirty="0" smtClean="0"/>
              <a:t>Document clearly</a:t>
            </a:r>
          </a:p>
          <a:p>
            <a:pPr lvl="1">
              <a:spcAft>
                <a:spcPts val="1200"/>
              </a:spcAft>
              <a:buFont typeface="Arial" pitchFamily="34" charset="0"/>
              <a:buChar char="•"/>
              <a:defRPr/>
            </a:pPr>
            <a:r>
              <a:rPr lang="en-US" sz="3600" dirty="0" smtClean="0"/>
              <a:t>Share</a:t>
            </a:r>
            <a:endParaRPr lang="en-US" sz="3600" dirty="0"/>
          </a:p>
          <a:p>
            <a:pPr marL="0" indent="0">
              <a:buFontTx/>
              <a:buNone/>
              <a:defRPr/>
            </a:pPr>
            <a:endParaRPr lang="en-US" dirty="0"/>
          </a:p>
          <a:p>
            <a:pPr>
              <a:defRPr/>
            </a:pPr>
            <a:endParaRPr lang="en-US" dirty="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4BA70D80-CF5B-42D2-86FF-45588D6A0331}" type="slidenum">
              <a:rPr lang="en-US" smtClean="0"/>
              <a:pPr>
                <a:defRPr/>
              </a:pPr>
              <a:t>69</a:t>
            </a:fld>
            <a:endParaRPr lang="en-US" dirty="0">
              <a:latin typeface="Arial" charset="0"/>
            </a:endParaRPr>
          </a:p>
        </p:txBody>
      </p:sp>
    </p:spTree>
    <p:extLst>
      <p:ext uri="{BB962C8B-B14F-4D97-AF65-F5344CB8AC3E}">
        <p14:creationId xmlns:p14="http://schemas.microsoft.com/office/powerpoint/2010/main" val="877508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469900" y="793750"/>
            <a:ext cx="8229600" cy="590550"/>
          </a:xfrm>
        </p:spPr>
        <p:txBody>
          <a:bodyPr/>
          <a:lstStyle/>
          <a:p>
            <a:pPr eaLnBrk="1" hangingPunct="1"/>
            <a:r>
              <a:rPr lang="en-US" dirty="0" smtClean="0"/>
              <a:t>What is Permanency Planning? (cont’d)</a:t>
            </a:r>
          </a:p>
        </p:txBody>
      </p:sp>
      <p:sp>
        <p:nvSpPr>
          <p:cNvPr id="9219" name="Content Placeholder 1"/>
          <p:cNvSpPr>
            <a:spLocks noGrp="1"/>
          </p:cNvSpPr>
          <p:nvPr>
            <p:ph idx="1"/>
          </p:nvPr>
        </p:nvSpPr>
        <p:spPr>
          <a:xfrm>
            <a:off x="469900" y="1438275"/>
            <a:ext cx="8248650" cy="4881563"/>
          </a:xfrm>
        </p:spPr>
        <p:txBody>
          <a:bodyPr/>
          <a:lstStyle/>
          <a:p>
            <a:pPr eaLnBrk="1" hangingPunct="1">
              <a:spcAft>
                <a:spcPts val="2400"/>
              </a:spcAft>
            </a:pPr>
            <a:r>
              <a:rPr lang="en-US" sz="2800" smtClean="0"/>
              <a:t>Step-by-step process of assessment, identification of goals and objectives, formulation of activities, and reassessment of the outcomes of services. </a:t>
            </a:r>
          </a:p>
          <a:p>
            <a:pPr eaLnBrk="1" hangingPunct="1">
              <a:spcAft>
                <a:spcPts val="2400"/>
              </a:spcAft>
            </a:pPr>
            <a:r>
              <a:rPr lang="en-US" sz="2800" smtClean="0"/>
              <a:t>Reminds us - All case planning activities MUST be directed toward assuring that every child in our care has a permanent family. </a:t>
            </a:r>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DD32C69D-1A3D-43BC-AD2E-B2F83D8ED4BE}" type="slidenum">
              <a:rPr lang="en-US" smtClean="0"/>
              <a:pPr>
                <a:defRPr/>
              </a:pPr>
              <a:t>7</a:t>
            </a:fld>
            <a:endParaRPr lang="en-US" dirty="0"/>
          </a:p>
        </p:txBody>
      </p:sp>
    </p:spTree>
    <p:extLst>
      <p:ext uri="{BB962C8B-B14F-4D97-AF65-F5344CB8AC3E}">
        <p14:creationId xmlns:p14="http://schemas.microsoft.com/office/powerpoint/2010/main" val="35510389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69900" y="793750"/>
            <a:ext cx="8229600" cy="590550"/>
          </a:xfrm>
        </p:spPr>
        <p:txBody>
          <a:bodyPr/>
          <a:lstStyle/>
          <a:p>
            <a:r>
              <a:rPr lang="en-US" sz="2800" dirty="0" smtClean="0"/>
              <a:t/>
            </a:r>
            <a:br>
              <a:rPr lang="en-US" sz="2800" dirty="0" smtClean="0"/>
            </a:br>
            <a:r>
              <a:rPr lang="en-US" sz="2800" dirty="0" smtClean="0"/>
              <a:t>Transparent </a:t>
            </a:r>
            <a:r>
              <a:rPr lang="en-US" sz="2800" dirty="0"/>
              <a:t>Written Agreements Activity</a:t>
            </a:r>
            <a:br>
              <a:rPr lang="en-US" sz="2800" dirty="0"/>
            </a:br>
            <a:endParaRPr lang="en-US" dirty="0" smtClean="0"/>
          </a:p>
        </p:txBody>
      </p:sp>
      <p:sp>
        <p:nvSpPr>
          <p:cNvPr id="47107" name="Content Placeholder 2"/>
          <p:cNvSpPr>
            <a:spLocks noGrp="1"/>
          </p:cNvSpPr>
          <p:nvPr>
            <p:ph idx="1"/>
          </p:nvPr>
        </p:nvSpPr>
        <p:spPr>
          <a:xfrm>
            <a:off x="469900" y="1438275"/>
            <a:ext cx="8248650" cy="4881563"/>
          </a:xfrm>
        </p:spPr>
        <p:txBody>
          <a:bodyPr/>
          <a:lstStyle/>
          <a:p>
            <a:pPr>
              <a:spcAft>
                <a:spcPts val="1800"/>
              </a:spcAft>
            </a:pPr>
            <a:r>
              <a:rPr lang="en-US" sz="2800" dirty="0" smtClean="0"/>
              <a:t>Develop </a:t>
            </a:r>
            <a:r>
              <a:rPr lang="en-US" sz="2800" dirty="0"/>
              <a:t>tasks that are SMART for each objective:  (specific, measurable, action-oriented, realistic, and time-limited</a:t>
            </a:r>
            <a:r>
              <a:rPr lang="en-US" sz="2800" dirty="0" smtClean="0"/>
              <a:t>).</a:t>
            </a:r>
            <a:endParaRPr lang="en-US" sz="2800" dirty="0"/>
          </a:p>
          <a:p>
            <a:pPr>
              <a:spcAft>
                <a:spcPts val="1800"/>
              </a:spcAft>
            </a:pPr>
            <a:r>
              <a:rPr lang="en-US" sz="2800" dirty="0"/>
              <a:t>Prioritize tasks so that the most important tasks are frontloaded. </a:t>
            </a:r>
          </a:p>
          <a:p>
            <a:pPr>
              <a:spcAft>
                <a:spcPts val="1800"/>
              </a:spcAft>
            </a:pPr>
            <a:r>
              <a:rPr lang="en-US" sz="2800" dirty="0"/>
              <a:t>Identify timeframes for each task</a:t>
            </a:r>
            <a:r>
              <a:rPr lang="en-US" sz="2800" dirty="0" smtClean="0"/>
              <a:t>.</a:t>
            </a:r>
            <a:endParaRPr lang="en-US" sz="2800" dirty="0"/>
          </a:p>
          <a:p>
            <a:pPr>
              <a:spcAft>
                <a:spcPts val="1800"/>
              </a:spcAft>
            </a:pPr>
            <a:r>
              <a:rPr lang="en-US" sz="2800" dirty="0"/>
              <a:t>Identify how the task will be monitored.  </a:t>
            </a:r>
          </a:p>
          <a:p>
            <a:pPr marL="0" indent="0">
              <a:buFontTx/>
              <a:buNone/>
            </a:pPr>
            <a:endParaRPr lang="en-US" sz="3600" b="1"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64DAC21A-B986-4B91-9527-44F201BDD242}" type="slidenum">
              <a:rPr lang="en-US" smtClean="0"/>
              <a:pPr>
                <a:defRPr/>
              </a:pPr>
              <a:t>70</a:t>
            </a:fld>
            <a:endParaRPr lang="en-US" dirty="0">
              <a:latin typeface="Arial" charset="0"/>
            </a:endParaRPr>
          </a:p>
        </p:txBody>
      </p:sp>
    </p:spTree>
    <p:extLst>
      <p:ext uri="{BB962C8B-B14F-4D97-AF65-F5344CB8AC3E}">
        <p14:creationId xmlns:p14="http://schemas.microsoft.com/office/powerpoint/2010/main" val="15645007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71</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7609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000" b="1" dirty="0"/>
              <a:t>Core Component </a:t>
            </a:r>
            <a:r>
              <a:rPr lang="en-US" sz="4000" b="1" dirty="0" smtClean="0"/>
              <a:t>#8:</a:t>
            </a:r>
          </a:p>
          <a:p>
            <a:pPr marL="0" indent="0" algn="ctr">
              <a:buNone/>
            </a:pPr>
            <a:endParaRPr lang="en-US" sz="4000" b="1" dirty="0"/>
          </a:p>
          <a:p>
            <a:pPr marL="0" lvl="1" indent="0" algn="ctr">
              <a:buNone/>
            </a:pPr>
            <a:r>
              <a:rPr lang="en-US" sz="4000" b="1" dirty="0"/>
              <a:t>Child/Family Visitation</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72</a:t>
            </a:fld>
            <a:endParaRPr lang="en-US" dirty="0">
              <a:latin typeface="Arial" charset="0"/>
            </a:endParaRPr>
          </a:p>
        </p:txBody>
      </p:sp>
    </p:spTree>
    <p:extLst>
      <p:ext uri="{BB962C8B-B14F-4D97-AF65-F5344CB8AC3E}">
        <p14:creationId xmlns:p14="http://schemas.microsoft.com/office/powerpoint/2010/main" val="62018321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p:cNvSpPr>
            <a:spLocks noGrp="1"/>
          </p:cNvSpPr>
          <p:nvPr>
            <p:ph type="title"/>
          </p:nvPr>
        </p:nvSpPr>
        <p:spPr>
          <a:xfrm>
            <a:off x="469900" y="793750"/>
            <a:ext cx="8229600" cy="590550"/>
          </a:xfrm>
        </p:spPr>
        <p:txBody>
          <a:bodyPr/>
          <a:lstStyle/>
          <a:p>
            <a:pPr eaLnBrk="1" hangingPunct="1"/>
            <a:r>
              <a:rPr lang="en-US" dirty="0" smtClean="0"/>
              <a:t>Visitation: What Does the Research Tell Us?</a:t>
            </a:r>
          </a:p>
        </p:txBody>
      </p:sp>
      <p:sp>
        <p:nvSpPr>
          <p:cNvPr id="45059" name="Content Placeholder 1"/>
          <p:cNvSpPr>
            <a:spLocks noGrp="1"/>
          </p:cNvSpPr>
          <p:nvPr>
            <p:ph idx="1"/>
          </p:nvPr>
        </p:nvSpPr>
        <p:spPr>
          <a:xfrm>
            <a:off x="469900" y="1438275"/>
            <a:ext cx="8248650" cy="4881563"/>
          </a:xfrm>
        </p:spPr>
        <p:txBody>
          <a:bodyPr/>
          <a:lstStyle/>
          <a:p>
            <a:pPr marL="0" indent="0" eaLnBrk="1" hangingPunct="1">
              <a:spcAft>
                <a:spcPts val="1200"/>
              </a:spcAft>
              <a:buFontTx/>
              <a:buNone/>
              <a:defRPr/>
            </a:pPr>
            <a:r>
              <a:rPr lang="en-US" sz="2400" b="1" dirty="0" smtClean="0"/>
              <a:t>Visitation:</a:t>
            </a:r>
          </a:p>
          <a:p>
            <a:pPr eaLnBrk="1" hangingPunct="1">
              <a:spcAft>
                <a:spcPts val="1200"/>
              </a:spcAft>
              <a:defRPr/>
            </a:pPr>
            <a:r>
              <a:rPr lang="en-US" sz="2400" dirty="0" smtClean="0"/>
              <a:t>Is the single most important factor in maintaining the relationship between the child and the parents;</a:t>
            </a:r>
          </a:p>
          <a:p>
            <a:pPr eaLnBrk="1" hangingPunct="1">
              <a:spcAft>
                <a:spcPts val="1200"/>
              </a:spcAft>
              <a:defRPr/>
            </a:pPr>
            <a:r>
              <a:rPr lang="en-US" sz="2400" dirty="0" smtClean="0"/>
              <a:t>Enhances the child’s emotional well-being; </a:t>
            </a:r>
          </a:p>
          <a:p>
            <a:pPr eaLnBrk="1" hangingPunct="1">
              <a:spcAft>
                <a:spcPts val="1200"/>
              </a:spcAft>
              <a:defRPr/>
            </a:pPr>
            <a:r>
              <a:rPr lang="en-US" sz="2400" dirty="0" smtClean="0"/>
              <a:t>Improves parent’s positive feelings about the placement; </a:t>
            </a:r>
          </a:p>
          <a:p>
            <a:pPr eaLnBrk="1" hangingPunct="1">
              <a:spcAft>
                <a:spcPts val="1200"/>
              </a:spcAft>
              <a:defRPr/>
            </a:pPr>
            <a:r>
              <a:rPr lang="en-US" sz="2400" dirty="0" smtClean="0"/>
              <a:t>Decreases parents’ worries about their children; and </a:t>
            </a:r>
          </a:p>
          <a:p>
            <a:pPr eaLnBrk="1" hangingPunct="1">
              <a:spcAft>
                <a:spcPts val="1200"/>
              </a:spcAft>
              <a:defRPr/>
            </a:pPr>
            <a:r>
              <a:rPr lang="en-US" sz="2400" dirty="0" smtClean="0"/>
              <a:t>Is associated with achieving permanency and decreasing time in care.</a:t>
            </a:r>
          </a:p>
          <a:p>
            <a:pPr marL="0" indent="0">
              <a:spcAft>
                <a:spcPts val="1200"/>
              </a:spcAft>
              <a:buNone/>
              <a:defRPr/>
            </a:pPr>
            <a:r>
              <a:rPr lang="en-US" sz="1800" smtClean="0"/>
              <a:t>	(</a:t>
            </a:r>
            <a:r>
              <a:rPr lang="en-US" sz="1800" dirty="0"/>
              <a:t>Hess, </a:t>
            </a:r>
            <a:r>
              <a:rPr lang="en-US" sz="1800"/>
              <a:t>P.M.1999</a:t>
            </a:r>
            <a:r>
              <a:rPr lang="en-US" sz="1800" smtClean="0"/>
              <a:t>)</a:t>
            </a:r>
            <a:endParaRPr lang="en-US" sz="1800" dirty="0"/>
          </a:p>
          <a:p>
            <a:pPr marL="0" indent="0" eaLnBrk="1" hangingPunct="1">
              <a:spcAft>
                <a:spcPts val="1200"/>
              </a:spcAft>
              <a:buNone/>
              <a:defRPr/>
            </a:pPr>
            <a:endParaRPr lang="en-US" sz="1800" dirty="0" smtClean="0"/>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3E46E51A-E46A-4752-A71B-A58F0FC881BF}" type="slidenum">
              <a:rPr lang="en-US" smtClean="0"/>
              <a:pPr>
                <a:defRPr/>
              </a:pPr>
              <a:t>73</a:t>
            </a:fld>
            <a:endParaRPr lang="en-US" dirty="0"/>
          </a:p>
        </p:txBody>
      </p:sp>
    </p:spTree>
    <p:extLst>
      <p:ext uri="{BB962C8B-B14F-4D97-AF65-F5344CB8AC3E}">
        <p14:creationId xmlns:p14="http://schemas.microsoft.com/office/powerpoint/2010/main" val="217338813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2"/>
          <p:cNvSpPr>
            <a:spLocks noGrp="1"/>
          </p:cNvSpPr>
          <p:nvPr>
            <p:ph type="title"/>
          </p:nvPr>
        </p:nvSpPr>
        <p:spPr>
          <a:xfrm>
            <a:off x="469900" y="793750"/>
            <a:ext cx="8229600" cy="590550"/>
          </a:xfrm>
        </p:spPr>
        <p:txBody>
          <a:bodyPr/>
          <a:lstStyle/>
          <a:p>
            <a:pPr eaLnBrk="1" hangingPunct="1"/>
            <a:r>
              <a:rPr lang="en-US" smtClean="0"/>
              <a:t>Points to Remember About Visitation</a:t>
            </a:r>
          </a:p>
        </p:txBody>
      </p:sp>
      <p:sp>
        <p:nvSpPr>
          <p:cNvPr id="49155" name="Content Placeholder 1"/>
          <p:cNvSpPr>
            <a:spLocks noGrp="1"/>
          </p:cNvSpPr>
          <p:nvPr>
            <p:ph idx="1"/>
          </p:nvPr>
        </p:nvSpPr>
        <p:spPr>
          <a:xfrm>
            <a:off x="469900" y="1438275"/>
            <a:ext cx="8248650" cy="4881563"/>
          </a:xfrm>
        </p:spPr>
        <p:txBody>
          <a:bodyPr/>
          <a:lstStyle/>
          <a:p>
            <a:pPr>
              <a:spcAft>
                <a:spcPts val="600"/>
              </a:spcAft>
            </a:pPr>
            <a:r>
              <a:rPr lang="en-US" sz="2400" dirty="0" smtClean="0"/>
              <a:t>Purposes of child/family visitation</a:t>
            </a:r>
          </a:p>
          <a:p>
            <a:pPr>
              <a:spcAft>
                <a:spcPts val="600"/>
              </a:spcAft>
            </a:pPr>
            <a:r>
              <a:rPr lang="en-US" sz="2400" dirty="0" smtClean="0"/>
              <a:t>Frequency and duration</a:t>
            </a:r>
          </a:p>
          <a:p>
            <a:pPr>
              <a:spcAft>
                <a:spcPts val="600"/>
              </a:spcAft>
            </a:pPr>
            <a:r>
              <a:rPr lang="en-US" sz="2400" dirty="0" smtClean="0"/>
              <a:t>Inclusion of all team </a:t>
            </a:r>
            <a:r>
              <a:rPr lang="en-US" sz="2400" dirty="0"/>
              <a:t>members, especially resource parents</a:t>
            </a:r>
            <a:endParaRPr lang="en-US" sz="2400" dirty="0" smtClean="0"/>
          </a:p>
          <a:p>
            <a:pPr>
              <a:spcAft>
                <a:spcPts val="600"/>
              </a:spcAft>
            </a:pPr>
            <a:r>
              <a:rPr lang="en-US" sz="2400" dirty="0" smtClean="0"/>
              <a:t>Setting</a:t>
            </a:r>
          </a:p>
          <a:p>
            <a:pPr>
              <a:spcAft>
                <a:spcPts val="600"/>
              </a:spcAft>
            </a:pPr>
            <a:r>
              <a:rPr lang="en-US" sz="2400" dirty="0" smtClean="0"/>
              <a:t>To supervise or not to supervise</a:t>
            </a:r>
          </a:p>
          <a:p>
            <a:pPr>
              <a:spcAft>
                <a:spcPts val="600"/>
              </a:spcAft>
            </a:pPr>
            <a:r>
              <a:rPr lang="en-US" sz="2400" dirty="0" smtClean="0"/>
              <a:t>Transportation and other supports </a:t>
            </a:r>
          </a:p>
          <a:p>
            <a:pPr>
              <a:spcAft>
                <a:spcPts val="600"/>
              </a:spcAft>
            </a:pPr>
            <a:r>
              <a:rPr lang="en-US" sz="2400" dirty="0" smtClean="0"/>
              <a:t>Visitation will evoke emotions</a:t>
            </a:r>
          </a:p>
          <a:p>
            <a:pPr>
              <a:spcAft>
                <a:spcPts val="600"/>
              </a:spcAft>
            </a:pPr>
            <a:r>
              <a:rPr lang="en-US" sz="2400" dirty="0" smtClean="0"/>
              <a:t>Visitation must NEVER be used as a reward or punishment</a:t>
            </a:r>
          </a:p>
          <a:p>
            <a:pPr eaLnBrk="1" hangingPunct="1">
              <a:spcAft>
                <a:spcPts val="600"/>
              </a:spcAft>
            </a:pPr>
            <a:endParaRPr lang="en-US" dirty="0" smtClean="0"/>
          </a:p>
        </p:txBody>
      </p:sp>
      <p:sp>
        <p:nvSpPr>
          <p:cNvPr id="6" name="Slide Number Placeholder 5"/>
          <p:cNvSpPr>
            <a:spLocks noGrp="1"/>
          </p:cNvSpPr>
          <p:nvPr>
            <p:ph type="sldNum" sz="quarter" idx="4294967295"/>
          </p:nvPr>
        </p:nvSpPr>
        <p:spPr>
          <a:xfrm>
            <a:off x="8126413" y="6616700"/>
            <a:ext cx="1017587" cy="187325"/>
          </a:xfrm>
          <a:prstGeom prst="rect">
            <a:avLst/>
          </a:prstGeom>
        </p:spPr>
        <p:txBody>
          <a:bodyPr/>
          <a:lstStyle/>
          <a:p>
            <a:pPr>
              <a:defRPr/>
            </a:pPr>
            <a:fld id="{5BEBB0A4-05F8-4F7C-9718-D756AB65CA85}" type="slidenum">
              <a:rPr lang="en-US" smtClean="0"/>
              <a:pPr>
                <a:defRPr/>
              </a:pPr>
              <a:t>74</a:t>
            </a:fld>
            <a:endParaRPr lang="en-US" dirty="0"/>
          </a:p>
        </p:txBody>
      </p:sp>
    </p:spTree>
    <p:extLst>
      <p:ext uri="{BB962C8B-B14F-4D97-AF65-F5344CB8AC3E}">
        <p14:creationId xmlns:p14="http://schemas.microsoft.com/office/powerpoint/2010/main" val="20651739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69900" y="793750"/>
            <a:ext cx="8229600" cy="590550"/>
          </a:xfrm>
        </p:spPr>
        <p:txBody>
          <a:bodyPr/>
          <a:lstStyle/>
          <a:p>
            <a:r>
              <a:rPr lang="en-US" sz="2800" dirty="0" smtClean="0"/>
              <a:t/>
            </a:r>
            <a:br>
              <a:rPr lang="en-US" sz="2800" dirty="0" smtClean="0"/>
            </a:br>
            <a:r>
              <a:rPr lang="en-US" sz="2800" dirty="0" smtClean="0"/>
              <a:t>Visitation </a:t>
            </a:r>
            <a:r>
              <a:rPr lang="en-US" sz="2800" dirty="0"/>
              <a:t>Planning Activity</a:t>
            </a:r>
            <a:br>
              <a:rPr lang="en-US" sz="2800" dirty="0"/>
            </a:br>
            <a:endParaRPr lang="en-US" dirty="0" smtClean="0"/>
          </a:p>
        </p:txBody>
      </p:sp>
      <p:sp>
        <p:nvSpPr>
          <p:cNvPr id="50179" name="Content Placeholder 2"/>
          <p:cNvSpPr>
            <a:spLocks noGrp="1"/>
          </p:cNvSpPr>
          <p:nvPr>
            <p:ph idx="1"/>
          </p:nvPr>
        </p:nvSpPr>
        <p:spPr>
          <a:xfrm>
            <a:off x="469900" y="1438275"/>
            <a:ext cx="8248650" cy="4881563"/>
          </a:xfrm>
        </p:spPr>
        <p:txBody>
          <a:bodyPr/>
          <a:lstStyle/>
          <a:p>
            <a:pPr marL="0" indent="0">
              <a:buFontTx/>
              <a:buNone/>
            </a:pPr>
            <a:r>
              <a:rPr lang="en-US" sz="2800" b="1" dirty="0" smtClean="0"/>
              <a:t>Develop a visitation plan for your Bloom child(</a:t>
            </a:r>
            <a:r>
              <a:rPr lang="en-US" sz="2800" b="1" dirty="0" err="1" smtClean="0"/>
              <a:t>ren</a:t>
            </a:r>
            <a:r>
              <a:rPr lang="en-US" sz="2800" b="1" dirty="0" smtClean="0"/>
              <a:t>).  Identify the following:</a:t>
            </a:r>
          </a:p>
          <a:p>
            <a:r>
              <a:rPr lang="en-US" sz="2800" dirty="0"/>
              <a:t>P</a:t>
            </a:r>
            <a:r>
              <a:rPr lang="en-US" sz="2800" dirty="0" smtClean="0"/>
              <a:t>articipants</a:t>
            </a:r>
          </a:p>
          <a:p>
            <a:r>
              <a:rPr lang="en-US" sz="2800" dirty="0"/>
              <a:t>F</a:t>
            </a:r>
            <a:r>
              <a:rPr lang="en-US" sz="2800" dirty="0" smtClean="0"/>
              <a:t>requency/duration</a:t>
            </a:r>
          </a:p>
          <a:p>
            <a:r>
              <a:rPr lang="en-US" sz="2800" dirty="0"/>
              <a:t>L</a:t>
            </a:r>
            <a:r>
              <a:rPr lang="en-US" sz="2800" dirty="0" smtClean="0"/>
              <a:t>evel </a:t>
            </a:r>
            <a:r>
              <a:rPr lang="en-US" sz="2800" dirty="0"/>
              <a:t>of </a:t>
            </a:r>
            <a:r>
              <a:rPr lang="en-US" sz="2800" dirty="0" smtClean="0"/>
              <a:t>supervision</a:t>
            </a:r>
          </a:p>
          <a:p>
            <a:r>
              <a:rPr lang="en-US" sz="2800" dirty="0"/>
              <a:t>I</a:t>
            </a:r>
            <a:r>
              <a:rPr lang="en-US" sz="2800" dirty="0" smtClean="0"/>
              <a:t>nclusion of resource parents</a:t>
            </a:r>
          </a:p>
          <a:p>
            <a:r>
              <a:rPr lang="en-US" sz="2800" dirty="0"/>
              <a:t>L</a:t>
            </a:r>
            <a:r>
              <a:rPr lang="en-US" sz="2800" dirty="0" smtClean="0"/>
              <a:t>ocation</a:t>
            </a:r>
          </a:p>
          <a:p>
            <a:r>
              <a:rPr lang="en-US" sz="2800" dirty="0"/>
              <a:t>T</a:t>
            </a:r>
            <a:r>
              <a:rPr lang="en-US" sz="2800" dirty="0" smtClean="0"/>
              <a:t>ransportation responsibility</a:t>
            </a:r>
          </a:p>
          <a:p>
            <a:r>
              <a:rPr lang="en-US" sz="2800" dirty="0"/>
              <a:t>A</a:t>
            </a:r>
            <a:r>
              <a:rPr lang="en-US" sz="2800" dirty="0" smtClean="0"/>
              <a:t>ccommodations </a:t>
            </a:r>
            <a:r>
              <a:rPr lang="en-US" sz="2800" dirty="0"/>
              <a:t>to </a:t>
            </a:r>
            <a:r>
              <a:rPr lang="en-US" sz="2800" dirty="0" smtClean="0"/>
              <a:t>barriers</a:t>
            </a:r>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151A27CC-3B80-48CF-BDCA-75559D4F4ABB}" type="slidenum">
              <a:rPr lang="en-US" smtClean="0"/>
              <a:pPr>
                <a:defRPr/>
              </a:pPr>
              <a:t>75</a:t>
            </a:fld>
            <a:endParaRPr lang="en-US" dirty="0">
              <a:latin typeface="Arial" charset="0"/>
            </a:endParaRPr>
          </a:p>
        </p:txBody>
      </p:sp>
    </p:spTree>
    <p:extLst>
      <p:ext uri="{BB962C8B-B14F-4D97-AF65-F5344CB8AC3E}">
        <p14:creationId xmlns:p14="http://schemas.microsoft.com/office/powerpoint/2010/main" val="27117713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76</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1832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a:t>
            </a:r>
            <a:endParaRPr lang="en-US" dirty="0"/>
          </a:p>
        </p:txBody>
      </p:sp>
      <p:sp>
        <p:nvSpPr>
          <p:cNvPr id="3" name="Content Placeholder 2"/>
          <p:cNvSpPr>
            <a:spLocks noGrp="1"/>
          </p:cNvSpPr>
          <p:nvPr>
            <p:ph idx="1"/>
          </p:nvPr>
        </p:nvSpPr>
        <p:spPr/>
        <p:txBody>
          <a:bodyPr/>
          <a:lstStyle/>
          <a:p>
            <a:pPr marL="0" lvl="0" indent="0" algn="ctr">
              <a:buNone/>
            </a:pPr>
            <a:r>
              <a:rPr lang="en-US" sz="4400" b="1" dirty="0" smtClean="0"/>
              <a:t>At the permanency hearing, the </a:t>
            </a:r>
            <a:r>
              <a:rPr lang="en-US" sz="4400" b="1" dirty="0"/>
              <a:t>court </a:t>
            </a:r>
            <a:r>
              <a:rPr lang="en-US" sz="4400" b="1" dirty="0" smtClean="0"/>
              <a:t>accepts </a:t>
            </a:r>
            <a:r>
              <a:rPr lang="en-US" sz="4400" b="1" dirty="0"/>
              <a:t>parents’ relinquishment of rights and responsibilities</a:t>
            </a:r>
            <a:r>
              <a:rPr lang="en-US" sz="4400" b="1" dirty="0" smtClean="0"/>
              <a:t>.</a:t>
            </a:r>
            <a:endParaRPr lang="en-US" sz="4800" b="1" dirty="0" smtClean="0">
              <a:solidFill>
                <a:srgbClr val="FF0000"/>
              </a:solidFill>
            </a:endParaRPr>
          </a:p>
          <a:p>
            <a:pPr marL="0" lvl="0" indent="0" algn="ctr">
              <a:buNone/>
            </a:pPr>
            <a:r>
              <a:rPr lang="en-US" sz="4800" b="1" dirty="0" smtClean="0">
                <a:solidFill>
                  <a:srgbClr val="FF0000"/>
                </a:solidFill>
              </a:rPr>
              <a:t>Adoption</a:t>
            </a:r>
          </a:p>
          <a:p>
            <a:pPr marL="0" lvl="0" indent="0" algn="ctr">
              <a:buNone/>
            </a:pPr>
            <a:r>
              <a:rPr lang="en-US" sz="4800" b="1" dirty="0" smtClean="0">
                <a:solidFill>
                  <a:srgbClr val="FF0000"/>
                </a:solidFill>
              </a:rPr>
              <a:t>Finalize? No</a:t>
            </a:r>
            <a:endParaRPr lang="en-US" sz="4800" b="1" dirty="0">
              <a:solidFill>
                <a:srgbClr val="FF0000"/>
              </a:solidFill>
            </a:endParaRP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77</a:t>
            </a:fld>
            <a:endParaRPr lang="en-US" dirty="0">
              <a:latin typeface="Arial" charset="0"/>
            </a:endParaRPr>
          </a:p>
        </p:txBody>
      </p:sp>
    </p:spTree>
    <p:extLst>
      <p:ext uri="{BB962C8B-B14F-4D97-AF65-F5344CB8AC3E}">
        <p14:creationId xmlns:p14="http://schemas.microsoft.com/office/powerpoint/2010/main" val="202163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indent="0" algn="ctr">
              <a:buNone/>
            </a:pPr>
            <a:r>
              <a:rPr lang="en-US" sz="4400" b="1" dirty="0"/>
              <a:t>Existing safety threats of the mother can be managed with a safety plan</a:t>
            </a:r>
            <a:r>
              <a:rPr lang="en-US" sz="4400" b="1" dirty="0" smtClean="0"/>
              <a:t>.</a:t>
            </a:r>
          </a:p>
          <a:p>
            <a:pPr marL="0" indent="0" algn="ctr">
              <a:buNone/>
            </a:pPr>
            <a:endParaRPr lang="en-US" sz="4800" b="1" dirty="0" smtClean="0"/>
          </a:p>
          <a:p>
            <a:pPr marL="0" indent="0" algn="ctr">
              <a:buNone/>
            </a:pPr>
            <a:r>
              <a:rPr lang="en-US" sz="4800" b="1" dirty="0" smtClean="0">
                <a:solidFill>
                  <a:srgbClr val="FF0000"/>
                </a:solidFill>
              </a:rPr>
              <a:t>Return to Parent</a:t>
            </a:r>
          </a:p>
          <a:p>
            <a:pPr marL="0" indent="0" algn="ctr">
              <a:buNone/>
            </a:pPr>
            <a:r>
              <a:rPr lang="en-US" sz="4800" b="1" dirty="0" smtClean="0">
                <a:solidFill>
                  <a:srgbClr val="FF0000"/>
                </a:solidFill>
              </a:rPr>
              <a:t>Finalize? Yes</a:t>
            </a:r>
            <a:endParaRPr lang="en-US" sz="4800" dirty="0">
              <a:solidFill>
                <a:srgbClr val="FF0000"/>
              </a:solidFill>
            </a:endParaRP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78</a:t>
            </a:fld>
            <a:endParaRPr lang="en-US" dirty="0">
              <a:latin typeface="Arial" charset="0"/>
            </a:endParaRPr>
          </a:p>
        </p:txBody>
      </p:sp>
    </p:spTree>
    <p:extLst>
      <p:ext uri="{BB962C8B-B14F-4D97-AF65-F5344CB8AC3E}">
        <p14:creationId xmlns:p14="http://schemas.microsoft.com/office/powerpoint/2010/main" val="393833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lvl="0" indent="0">
              <a:buNone/>
            </a:pPr>
            <a:r>
              <a:rPr lang="en-US" b="1" dirty="0" smtClean="0"/>
              <a:t>The parents</a:t>
            </a:r>
            <a:r>
              <a:rPr lang="en-US" b="1" dirty="0"/>
              <a:t>’ whereabouts continue to be unknown after extensive diligent searches.  Multiple competent experts have determined that the 15-year-old’s medical and psychiatric needs are severe enough to require indefinite institutionalization to keep her safe. Facility staff </a:t>
            </a:r>
            <a:r>
              <a:rPr lang="en-US" b="1" dirty="0" smtClean="0"/>
              <a:t>are </a:t>
            </a:r>
            <a:r>
              <a:rPr lang="en-US" b="1" dirty="0"/>
              <a:t>willing to come to the hearing to express the facility’s commitment to provide care to her until adulthood and beyond.  </a:t>
            </a:r>
            <a:endParaRPr lang="en-US" b="1" dirty="0" smtClean="0"/>
          </a:p>
          <a:p>
            <a:pPr marL="0" indent="0" algn="ctr">
              <a:buNone/>
            </a:pPr>
            <a:r>
              <a:rPr lang="en-US" sz="3600" b="1" dirty="0" smtClean="0">
                <a:solidFill>
                  <a:srgbClr val="FF0000"/>
                </a:solidFill>
              </a:rPr>
              <a:t>APPLA</a:t>
            </a:r>
          </a:p>
          <a:p>
            <a:pPr marL="0" indent="0" algn="ctr">
              <a:buNone/>
            </a:pPr>
            <a:r>
              <a:rPr lang="en-US" sz="3600" b="1" dirty="0" smtClean="0">
                <a:solidFill>
                  <a:srgbClr val="FF0000"/>
                </a:solidFill>
              </a:rPr>
              <a:t>Finalize? Yes</a:t>
            </a:r>
            <a:endParaRPr lang="en-US" sz="3600" dirty="0">
              <a:solidFill>
                <a:srgbClr val="FF0000"/>
              </a:solidFill>
            </a:endParaRP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79</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70647" y="793376"/>
            <a:ext cx="8229600" cy="706812"/>
          </a:xfrm>
        </p:spPr>
        <p:txBody>
          <a:bodyPr/>
          <a:lstStyle/>
          <a:p>
            <a:r>
              <a:rPr lang="en-US" dirty="0" smtClean="0"/>
              <a:t>Act 55</a:t>
            </a:r>
            <a:r>
              <a:rPr lang="en-US" dirty="0"/>
              <a:t/>
            </a:r>
            <a:br>
              <a:rPr lang="en-US" dirty="0"/>
            </a:br>
            <a:endParaRPr lang="en-US" dirty="0"/>
          </a:p>
        </p:txBody>
      </p:sp>
      <p:sp>
        <p:nvSpPr>
          <p:cNvPr id="10" name="Content Placeholder 9"/>
          <p:cNvSpPr>
            <a:spLocks noGrp="1"/>
          </p:cNvSpPr>
          <p:nvPr>
            <p:ph idx="1"/>
          </p:nvPr>
        </p:nvSpPr>
        <p:spPr>
          <a:xfrm>
            <a:off x="470645" y="1438833"/>
            <a:ext cx="8247888" cy="4933391"/>
          </a:xfrm>
        </p:spPr>
        <p:txBody>
          <a:bodyPr/>
          <a:lstStyle/>
          <a:p>
            <a:pPr marL="0" indent="0" fontAlgn="t">
              <a:buNone/>
            </a:pPr>
            <a:r>
              <a:rPr lang="en-US" dirty="0" smtClean="0"/>
              <a:t>Family </a:t>
            </a:r>
            <a:r>
              <a:rPr lang="en-US" dirty="0"/>
              <a:t>finding shall be conducted when the child is accepted for services and at least annually thereafter, until the child's involvement with the county agency is terminated or </a:t>
            </a:r>
            <a:r>
              <a:rPr lang="en-US" dirty="0" smtClean="0"/>
              <a:t>one of the </a:t>
            </a:r>
            <a:r>
              <a:rPr lang="en-US" dirty="0"/>
              <a:t>following </a:t>
            </a:r>
            <a:r>
              <a:rPr lang="en-US" dirty="0" smtClean="0"/>
              <a:t>criteria about the child is met:</a:t>
            </a:r>
            <a:endParaRPr lang="en-US" dirty="0"/>
          </a:p>
          <a:p>
            <a:pPr lvl="0" fontAlgn="t">
              <a:spcAft>
                <a:spcPts val="600"/>
              </a:spcAft>
            </a:pPr>
            <a:r>
              <a:rPr lang="en-US" dirty="0" smtClean="0"/>
              <a:t>Dependent and the court determines </a:t>
            </a:r>
            <a:r>
              <a:rPr lang="en-US" dirty="0"/>
              <a:t>that </a:t>
            </a:r>
            <a:r>
              <a:rPr lang="en-US" dirty="0" smtClean="0"/>
              <a:t>continued family finding threatens child’s safety or is not in child’s best interest.</a:t>
            </a:r>
            <a:endParaRPr lang="en-US" dirty="0"/>
          </a:p>
          <a:p>
            <a:pPr lvl="0" fontAlgn="t">
              <a:spcAft>
                <a:spcPts val="600"/>
              </a:spcAft>
            </a:pPr>
            <a:r>
              <a:rPr lang="en-US" dirty="0"/>
              <a:t>Not dependent and the agency determines </a:t>
            </a:r>
            <a:r>
              <a:rPr lang="en-US" dirty="0" smtClean="0"/>
              <a:t>that continued family finding threatens child’s safety.</a:t>
            </a:r>
            <a:endParaRPr lang="en-US" dirty="0"/>
          </a:p>
          <a:p>
            <a:pPr lvl="0" fontAlgn="t">
              <a:spcAft>
                <a:spcPts val="600"/>
              </a:spcAft>
            </a:pPr>
            <a:r>
              <a:rPr lang="en-US" dirty="0"/>
              <a:t>In pre-adoptive placement with court </a:t>
            </a:r>
            <a:r>
              <a:rPr lang="en-US" dirty="0" smtClean="0"/>
              <a:t>proceedings.</a:t>
            </a:r>
            <a:endParaRPr lang="en-US" dirty="0"/>
          </a:p>
          <a:p>
            <a:endParaRPr lang="en-US" dirty="0"/>
          </a:p>
        </p:txBody>
      </p:sp>
      <p:sp>
        <p:nvSpPr>
          <p:cNvPr id="6" name="Slide Number Placeholder 5"/>
          <p:cNvSpPr>
            <a:spLocks noGrp="1"/>
          </p:cNvSpPr>
          <p:nvPr>
            <p:ph type="sldNum" sz="quarter" idx="11"/>
          </p:nvPr>
        </p:nvSpPr>
        <p:spPr/>
        <p:txBody>
          <a:bodyPr/>
          <a:lstStyle/>
          <a:p>
            <a:fld id="{C49FAA35-CF82-4C62-BBAA-2977F00373C6}" type="slidenum">
              <a:rPr lang="en-US" smtClean="0"/>
              <a:pPr/>
              <a:t>8</a:t>
            </a:fld>
            <a:endParaRPr lang="en-US" dirty="0"/>
          </a:p>
        </p:txBody>
      </p:sp>
    </p:spTree>
    <p:extLst>
      <p:ext uri="{BB962C8B-B14F-4D97-AF65-F5344CB8AC3E}">
        <p14:creationId xmlns:p14="http://schemas.microsoft.com/office/powerpoint/2010/main" val="286098766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lvl="0" indent="0">
              <a:buNone/>
            </a:pPr>
            <a:r>
              <a:rPr lang="en-US" sz="2800" b="1" dirty="0"/>
              <a:t>The five year old child’s safety cannot be assured with either parent after extensive reunification services have been provided</a:t>
            </a:r>
            <a:r>
              <a:rPr lang="en-US" sz="2800" b="1" dirty="0" smtClean="0"/>
              <a:t>.</a:t>
            </a:r>
            <a:r>
              <a:rPr lang="en-US" sz="2800" b="1" dirty="0"/>
              <a:t> The child has been thriving in the care of the paternal aunt.  The aunt is willing to become the new legal parent and successfully completed an adoption home study this week.</a:t>
            </a:r>
          </a:p>
          <a:p>
            <a:pPr marL="0" indent="0" algn="ctr">
              <a:buNone/>
            </a:pPr>
            <a:r>
              <a:rPr lang="en-US" sz="3200" b="1" dirty="0" smtClean="0"/>
              <a:t> </a:t>
            </a:r>
            <a:r>
              <a:rPr lang="en-US" sz="4000" b="1" dirty="0" smtClean="0">
                <a:solidFill>
                  <a:srgbClr val="FF0000"/>
                </a:solidFill>
              </a:rPr>
              <a:t>Adoption</a:t>
            </a:r>
          </a:p>
          <a:p>
            <a:pPr marL="0" indent="0" algn="ctr">
              <a:buNone/>
            </a:pPr>
            <a:r>
              <a:rPr lang="en-US" sz="4000" b="1" dirty="0" smtClean="0">
                <a:solidFill>
                  <a:srgbClr val="FF0000"/>
                </a:solidFill>
              </a:rPr>
              <a:t>Finalize? No</a:t>
            </a:r>
            <a:endParaRPr lang="en-US" sz="4000" dirty="0">
              <a:solidFill>
                <a:srgbClr val="FF0000"/>
              </a:solidFill>
            </a:endParaRPr>
          </a:p>
          <a:p>
            <a:endParaRPr lang="en-US" sz="3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80</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indent="0">
              <a:buNone/>
            </a:pPr>
            <a:r>
              <a:rPr lang="en-US" sz="2600" b="1" dirty="0"/>
              <a:t>The 10 year old child’s safety cannot be assured with either parent.  The relative resource parent, being unfamiliar with adoption is only willing to accept the following rights in relation to the child: protection, education, care and control of the person, custody of the person, and decision making.  </a:t>
            </a:r>
            <a:r>
              <a:rPr lang="en-US" sz="2600" b="1" dirty="0" smtClean="0"/>
              <a:t>Otherwise, </a:t>
            </a:r>
            <a:r>
              <a:rPr lang="en-US" sz="2600" b="1" dirty="0"/>
              <a:t>the family is a good match for the child. </a:t>
            </a:r>
          </a:p>
          <a:p>
            <a:pPr marL="0" indent="0" algn="ctr">
              <a:buNone/>
            </a:pPr>
            <a:r>
              <a:rPr lang="en-US" sz="3600" b="1" dirty="0" smtClean="0">
                <a:solidFill>
                  <a:srgbClr val="FF0000"/>
                </a:solidFill>
              </a:rPr>
              <a:t>Adoption</a:t>
            </a:r>
          </a:p>
          <a:p>
            <a:pPr marL="0" indent="0" algn="ctr">
              <a:buNone/>
            </a:pPr>
            <a:r>
              <a:rPr lang="en-US" sz="3600" b="1" dirty="0" smtClean="0">
                <a:solidFill>
                  <a:srgbClr val="FF0000"/>
                </a:solidFill>
              </a:rPr>
              <a:t>Finalize? No</a:t>
            </a:r>
            <a:endParaRPr lang="en-US" sz="3600" b="1" dirty="0">
              <a:solidFill>
                <a:srgbClr val="FF0000"/>
              </a:solidFill>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81</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indent="0">
              <a:buNone/>
            </a:pPr>
            <a:r>
              <a:rPr lang="en-US" sz="3200" b="1" dirty="0"/>
              <a:t>It is thought that the mother </a:t>
            </a:r>
            <a:r>
              <a:rPr lang="en-US" sz="3200" b="1" dirty="0" smtClean="0"/>
              <a:t>may </a:t>
            </a:r>
            <a:r>
              <a:rPr lang="en-US" sz="3200" b="1" dirty="0"/>
              <a:t>be able to assure the seven year old child’s safety </a:t>
            </a:r>
            <a:r>
              <a:rPr lang="en-US" sz="3200" b="1"/>
              <a:t>with </a:t>
            </a:r>
            <a:r>
              <a:rPr lang="en-US" sz="3200" b="1" smtClean="0"/>
              <a:t>three </a:t>
            </a:r>
            <a:r>
              <a:rPr lang="en-US" sz="3200" b="1" dirty="0"/>
              <a:t>more months of therapy. The father’s home has no safety threats and </a:t>
            </a:r>
            <a:r>
              <a:rPr lang="en-US" sz="3200" b="1" dirty="0" smtClean="0"/>
              <a:t>he would </a:t>
            </a:r>
            <a:r>
              <a:rPr lang="en-US" sz="3200" b="1" dirty="0"/>
              <a:t>like to raise the child</a:t>
            </a:r>
            <a:r>
              <a:rPr lang="en-US" sz="3200" b="1" dirty="0" smtClean="0"/>
              <a:t>.</a:t>
            </a:r>
          </a:p>
          <a:p>
            <a:pPr marL="0" indent="0">
              <a:buNone/>
            </a:pPr>
            <a:endParaRPr lang="en-US" sz="800" dirty="0"/>
          </a:p>
          <a:p>
            <a:pPr marL="0" indent="0" algn="ctr">
              <a:buNone/>
            </a:pPr>
            <a:r>
              <a:rPr lang="en-US" sz="4000" b="1" dirty="0" smtClean="0">
                <a:solidFill>
                  <a:srgbClr val="FF0000"/>
                </a:solidFill>
              </a:rPr>
              <a:t>Return to Parent (father)</a:t>
            </a:r>
          </a:p>
          <a:p>
            <a:pPr marL="0" indent="0" algn="ctr">
              <a:buNone/>
            </a:pPr>
            <a:r>
              <a:rPr lang="en-US" sz="4000" b="1" dirty="0" smtClean="0">
                <a:solidFill>
                  <a:srgbClr val="FF0000"/>
                </a:solidFill>
              </a:rPr>
              <a:t>Finalize? Yes</a:t>
            </a:r>
            <a:endParaRPr lang="en-US" sz="4000" b="1" dirty="0">
              <a:solidFill>
                <a:srgbClr val="FF0000"/>
              </a:solidFill>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82</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indent="0">
              <a:buNone/>
            </a:pPr>
            <a:r>
              <a:rPr lang="en-US" sz="2400" b="1" dirty="0"/>
              <a:t>Aggravated Circumstances were found and reunification efforts were not necessary.  The 16 year old female still opposes </a:t>
            </a:r>
            <a:r>
              <a:rPr lang="en-US" sz="2400" b="1" dirty="0" smtClean="0"/>
              <a:t>the primary permanency goal of adoption </a:t>
            </a:r>
            <a:r>
              <a:rPr lang="en-US" sz="2400" b="1" dirty="0"/>
              <a:t>after quality child preparation services. Relatives have chosen not </a:t>
            </a:r>
            <a:r>
              <a:rPr lang="en-US" sz="2400" b="1" dirty="0" smtClean="0"/>
              <a:t>to be </a:t>
            </a:r>
            <a:r>
              <a:rPr lang="en-US" sz="2400" b="1" dirty="0"/>
              <a:t>involved. </a:t>
            </a:r>
            <a:r>
              <a:rPr lang="en-US" sz="2400" b="1" dirty="0" smtClean="0"/>
              <a:t> After </a:t>
            </a:r>
            <a:r>
              <a:rPr lang="en-US" sz="2400" b="1" dirty="0"/>
              <a:t>her last </a:t>
            </a:r>
            <a:r>
              <a:rPr lang="en-US" sz="2400" b="1" dirty="0" smtClean="0"/>
              <a:t>placement </a:t>
            </a:r>
            <a:r>
              <a:rPr lang="en-US" sz="2400" b="1" dirty="0"/>
              <a:t>disrupted five months ago, she was placed in a resource home willing to accept custody of her. </a:t>
            </a:r>
            <a:r>
              <a:rPr lang="en-US" sz="2400" b="1" dirty="0" smtClean="0"/>
              <a:t>The </a:t>
            </a:r>
            <a:r>
              <a:rPr lang="en-US" sz="2400" b="1" dirty="0"/>
              <a:t>placement is going well and the youth wants to </a:t>
            </a:r>
            <a:r>
              <a:rPr lang="en-US" sz="2400" b="1" dirty="0" smtClean="0"/>
              <a:t>remain. </a:t>
            </a:r>
            <a:endParaRPr lang="en-US" sz="2400" dirty="0" smtClean="0"/>
          </a:p>
          <a:p>
            <a:pPr marL="0" indent="0" algn="ctr">
              <a:buNone/>
            </a:pPr>
            <a:r>
              <a:rPr lang="en-US" sz="4000" b="1" dirty="0" smtClean="0">
                <a:solidFill>
                  <a:srgbClr val="FF0000"/>
                </a:solidFill>
              </a:rPr>
              <a:t>PLC</a:t>
            </a:r>
          </a:p>
          <a:p>
            <a:pPr marL="0" indent="0" algn="ctr">
              <a:buNone/>
            </a:pPr>
            <a:r>
              <a:rPr lang="en-US" sz="4000" b="1" dirty="0" smtClean="0">
                <a:solidFill>
                  <a:srgbClr val="FF0000"/>
                </a:solidFill>
              </a:rPr>
              <a:t>Finalize? No</a:t>
            </a:r>
            <a:endParaRPr lang="en-US" sz="4000" b="1" dirty="0">
              <a:solidFill>
                <a:srgbClr val="FF0000"/>
              </a:solidFill>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83</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indent="0">
              <a:buNone/>
            </a:pPr>
            <a:r>
              <a:rPr lang="en-US" sz="4000" b="1" dirty="0"/>
              <a:t>Change or adjustment to circumstances that created the threats in the father’s home has occurred. </a:t>
            </a:r>
            <a:endParaRPr lang="en-US" sz="4000" dirty="0"/>
          </a:p>
          <a:p>
            <a:pPr marL="0" indent="0">
              <a:buNone/>
            </a:pPr>
            <a:endParaRPr lang="en-US" dirty="0"/>
          </a:p>
          <a:p>
            <a:pPr marL="0" indent="0" algn="ctr">
              <a:buNone/>
            </a:pPr>
            <a:r>
              <a:rPr lang="en-US" sz="4000" b="1" dirty="0" smtClean="0">
                <a:solidFill>
                  <a:srgbClr val="FF0000"/>
                </a:solidFill>
              </a:rPr>
              <a:t>Return to Parent</a:t>
            </a:r>
          </a:p>
          <a:p>
            <a:pPr marL="0" indent="0" algn="ctr">
              <a:buNone/>
            </a:pPr>
            <a:r>
              <a:rPr lang="en-US" sz="4000" b="1" dirty="0" smtClean="0">
                <a:solidFill>
                  <a:srgbClr val="FF0000"/>
                </a:solidFill>
              </a:rPr>
              <a:t>Finalize? Yes</a:t>
            </a:r>
            <a:endParaRPr lang="en-US" sz="4000" b="1" dirty="0">
              <a:solidFill>
                <a:srgbClr val="FF0000"/>
              </a:solidFill>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84</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indent="0">
              <a:buNone/>
            </a:pPr>
            <a:r>
              <a:rPr lang="en-US" sz="3200" b="1" dirty="0"/>
              <a:t>Parents are unwilling to relinquish parental rights on their one year old daughter, yet her safety cannot be assured.  A no reasonable efforts finding was made at the six-month permanency hearing</a:t>
            </a:r>
            <a:r>
              <a:rPr lang="en-US" sz="3200" b="1" dirty="0" smtClean="0"/>
              <a:t>.</a:t>
            </a:r>
            <a:endParaRPr lang="en-US" sz="4000" b="1" dirty="0" smtClean="0">
              <a:solidFill>
                <a:srgbClr val="FF0000"/>
              </a:solidFill>
            </a:endParaRPr>
          </a:p>
          <a:p>
            <a:pPr marL="0" indent="0" algn="ctr">
              <a:buNone/>
            </a:pPr>
            <a:r>
              <a:rPr lang="en-US" sz="4000" b="1" dirty="0" smtClean="0">
                <a:solidFill>
                  <a:srgbClr val="FF0000"/>
                </a:solidFill>
              </a:rPr>
              <a:t>Return to Parent</a:t>
            </a:r>
          </a:p>
          <a:p>
            <a:pPr marL="0" indent="0" algn="ctr">
              <a:buNone/>
            </a:pPr>
            <a:r>
              <a:rPr lang="en-US" sz="4000" b="1" dirty="0" smtClean="0">
                <a:solidFill>
                  <a:srgbClr val="FF0000"/>
                </a:solidFill>
              </a:rPr>
              <a:t>Finalize? No</a:t>
            </a:r>
            <a:endParaRPr lang="en-US" sz="4000" dirty="0">
              <a:solidFill>
                <a:srgbClr val="FF0000"/>
              </a:solidFill>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85</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lvl="0" indent="0">
              <a:buNone/>
            </a:pPr>
            <a:r>
              <a:rPr lang="en-US" sz="3200" b="1" dirty="0"/>
              <a:t>The maternal aunt would like her two year old nephew to remain in her care indefinitely while dependency and custody to the agency continues </a:t>
            </a:r>
            <a:r>
              <a:rPr lang="en-US" sz="3200" b="1" dirty="0" smtClean="0"/>
              <a:t>until</a:t>
            </a:r>
            <a:r>
              <a:rPr lang="en-US" sz="3200" b="1" dirty="0"/>
              <a:t> </a:t>
            </a:r>
            <a:r>
              <a:rPr lang="en-US" sz="3200" b="1" dirty="0" smtClean="0"/>
              <a:t>the </a:t>
            </a:r>
            <a:r>
              <a:rPr lang="en-US" sz="3200" b="1" dirty="0"/>
              <a:t>mother is able to safely parent her son again.	</a:t>
            </a:r>
          </a:p>
          <a:p>
            <a:pPr marL="0" indent="0">
              <a:buNone/>
            </a:pPr>
            <a:endParaRPr lang="en-US" sz="1000" dirty="0" smtClean="0"/>
          </a:p>
          <a:p>
            <a:pPr marL="0" indent="0" algn="ctr">
              <a:buNone/>
            </a:pPr>
            <a:r>
              <a:rPr lang="en-US" sz="4000" b="1" dirty="0" smtClean="0">
                <a:solidFill>
                  <a:srgbClr val="FF0000"/>
                </a:solidFill>
              </a:rPr>
              <a:t>Adoption</a:t>
            </a:r>
          </a:p>
          <a:p>
            <a:pPr marL="0" indent="0" algn="ctr">
              <a:buNone/>
            </a:pPr>
            <a:r>
              <a:rPr lang="en-US" sz="4000" b="1" dirty="0" smtClean="0">
                <a:solidFill>
                  <a:srgbClr val="FF0000"/>
                </a:solidFill>
              </a:rPr>
              <a:t>Finalize? No</a:t>
            </a:r>
          </a:p>
          <a:p>
            <a:pPr marL="0" indent="0" algn="ctr">
              <a:buNone/>
            </a:pPr>
            <a:endParaRPr lang="en-US" sz="4000" b="1" dirty="0">
              <a:solidFill>
                <a:srgbClr val="FF0000"/>
              </a:solidFill>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86</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Permanency Recommendations (continued)</a:t>
            </a:r>
            <a:endParaRPr lang="en-US" dirty="0"/>
          </a:p>
        </p:txBody>
      </p:sp>
      <p:sp>
        <p:nvSpPr>
          <p:cNvPr id="3" name="Content Placeholder 2"/>
          <p:cNvSpPr>
            <a:spLocks noGrp="1"/>
          </p:cNvSpPr>
          <p:nvPr>
            <p:ph idx="1"/>
          </p:nvPr>
        </p:nvSpPr>
        <p:spPr/>
        <p:txBody>
          <a:bodyPr/>
          <a:lstStyle/>
          <a:p>
            <a:pPr marL="0" indent="0">
              <a:buNone/>
            </a:pPr>
            <a:r>
              <a:rPr lang="en-US" sz="3200" b="1" dirty="0"/>
              <a:t>The parents disappeared six months ago and have not been found even after an extensive diligent </a:t>
            </a:r>
            <a:r>
              <a:rPr lang="en-US" sz="3200" b="1" dirty="0" smtClean="0"/>
              <a:t>search, including </a:t>
            </a:r>
            <a:r>
              <a:rPr lang="en-US" sz="3200" b="1" dirty="0"/>
              <a:t>Family Finding</a:t>
            </a:r>
            <a:r>
              <a:rPr lang="en-US" sz="3200" b="1"/>
              <a:t>. </a:t>
            </a:r>
            <a:r>
              <a:rPr lang="en-US" sz="3200" b="1" smtClean="0"/>
              <a:t>  </a:t>
            </a:r>
            <a:r>
              <a:rPr lang="en-US" sz="3200" b="1" dirty="0"/>
              <a:t>An adoptive resource has not yet been found for the 11 year old. </a:t>
            </a:r>
            <a:endParaRPr lang="en-US" sz="3200" dirty="0">
              <a:solidFill>
                <a:srgbClr val="FF0000"/>
              </a:solidFill>
            </a:endParaRPr>
          </a:p>
          <a:p>
            <a:pPr marL="0" indent="0" algn="ctr">
              <a:buNone/>
            </a:pPr>
            <a:r>
              <a:rPr lang="en-US" sz="4000" b="1" dirty="0" smtClean="0">
                <a:solidFill>
                  <a:srgbClr val="FF0000"/>
                </a:solidFill>
              </a:rPr>
              <a:t>Adoption</a:t>
            </a:r>
          </a:p>
          <a:p>
            <a:pPr marL="0" indent="0" algn="ctr">
              <a:buNone/>
            </a:pPr>
            <a:r>
              <a:rPr lang="en-US" sz="4000" b="1" dirty="0" smtClean="0">
                <a:solidFill>
                  <a:srgbClr val="FF0000"/>
                </a:solidFill>
              </a:rPr>
              <a:t>Finalize? No</a:t>
            </a:r>
            <a:endParaRPr lang="en-US" sz="4000" b="1" dirty="0">
              <a:solidFill>
                <a:srgbClr val="FF0000"/>
              </a:solidFill>
            </a:endParaRP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87</a:t>
            </a:fld>
            <a:endParaRPr lang="en-US" dirty="0">
              <a:latin typeface="Arial" charset="0"/>
            </a:endParaRPr>
          </a:p>
        </p:txBody>
      </p:sp>
    </p:spTree>
    <p:extLst>
      <p:ext uri="{BB962C8B-B14F-4D97-AF65-F5344CB8AC3E}">
        <p14:creationId xmlns:p14="http://schemas.microsoft.com/office/powerpoint/2010/main" val="26182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Permanency Recommendations (continued)</a:t>
            </a:r>
          </a:p>
        </p:txBody>
      </p:sp>
      <p:sp>
        <p:nvSpPr>
          <p:cNvPr id="3" name="Content Placeholder 2"/>
          <p:cNvSpPr>
            <a:spLocks noGrp="1"/>
          </p:cNvSpPr>
          <p:nvPr>
            <p:ph idx="1"/>
          </p:nvPr>
        </p:nvSpPr>
        <p:spPr/>
        <p:txBody>
          <a:bodyPr/>
          <a:lstStyle/>
          <a:p>
            <a:pPr marL="0" indent="0">
              <a:buNone/>
            </a:pPr>
            <a:r>
              <a:rPr lang="en-US" sz="2800" b="1" dirty="0"/>
              <a:t>The parents want to relinquish parental rights and responsibilities of their 12 year old son who wants to be adopted so he can have a family he calls his own. The non-relative resource parents </a:t>
            </a:r>
            <a:r>
              <a:rPr lang="en-US" sz="2800" b="1" dirty="0" smtClean="0"/>
              <a:t>who have had him in their home since placement, know </a:t>
            </a:r>
            <a:r>
              <a:rPr lang="en-US" sz="2800" b="1" dirty="0"/>
              <a:t>the benefits of adoption but are unable to make such a commitment.  However, they are willing to become the legal custodian. </a:t>
            </a:r>
          </a:p>
          <a:p>
            <a:pPr marL="0" indent="0" algn="ctr">
              <a:buNone/>
            </a:pPr>
            <a:r>
              <a:rPr lang="en-US" sz="6000" b="1" dirty="0" smtClean="0">
                <a:solidFill>
                  <a:srgbClr val="FF0000"/>
                </a:solidFill>
              </a:rPr>
              <a:t>?</a:t>
            </a:r>
            <a:endParaRPr lang="en-US" sz="6000" dirty="0">
              <a:solidFill>
                <a:srgbClr val="FF0000"/>
              </a:solidFill>
            </a:endParaRP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88</a:t>
            </a:fld>
            <a:endParaRPr lang="en-US" dirty="0">
              <a:latin typeface="Arial" charset="0"/>
            </a:endParaRPr>
          </a:p>
        </p:txBody>
      </p:sp>
    </p:spTree>
    <p:extLst>
      <p:ext uri="{BB962C8B-B14F-4D97-AF65-F5344CB8AC3E}">
        <p14:creationId xmlns:p14="http://schemas.microsoft.com/office/powerpoint/2010/main" val="169856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69900" y="793750"/>
            <a:ext cx="8229600" cy="816686"/>
          </a:xfrm>
        </p:spPr>
        <p:txBody>
          <a:bodyPr/>
          <a:lstStyle/>
          <a:p>
            <a:r>
              <a:rPr lang="en-US" sz="2800" dirty="0"/>
              <a:t>Post Permanency Services</a:t>
            </a:r>
            <a:br>
              <a:rPr lang="en-US" sz="2800" dirty="0"/>
            </a:br>
            <a:endParaRPr lang="en-US" dirty="0" smtClean="0"/>
          </a:p>
        </p:txBody>
      </p:sp>
      <p:sp>
        <p:nvSpPr>
          <p:cNvPr id="3" name="Content Placeholder 2"/>
          <p:cNvSpPr>
            <a:spLocks noGrp="1"/>
          </p:cNvSpPr>
          <p:nvPr>
            <p:ph idx="1"/>
          </p:nvPr>
        </p:nvSpPr>
        <p:spPr>
          <a:xfrm>
            <a:off x="469900" y="1438275"/>
            <a:ext cx="8248650" cy="4881563"/>
          </a:xfrm>
        </p:spPr>
        <p:txBody>
          <a:bodyPr/>
          <a:lstStyle/>
          <a:p>
            <a:pPr>
              <a:spcAft>
                <a:spcPts val="4200"/>
              </a:spcAft>
            </a:pPr>
            <a:r>
              <a:rPr lang="en-US" sz="4000" b="1" dirty="0" smtClean="0"/>
              <a:t>Advocacy for Services</a:t>
            </a:r>
            <a:endParaRPr lang="en-US" sz="4000" b="1" dirty="0"/>
          </a:p>
          <a:p>
            <a:pPr>
              <a:spcAft>
                <a:spcPts val="4200"/>
              </a:spcAft>
            </a:pPr>
            <a:r>
              <a:rPr lang="en-US" sz="4000" b="1" dirty="0"/>
              <a:t>Support Groups</a:t>
            </a:r>
          </a:p>
          <a:p>
            <a:pPr>
              <a:spcAft>
                <a:spcPts val="4200"/>
              </a:spcAft>
            </a:pPr>
            <a:r>
              <a:rPr lang="en-US" sz="4000" b="1" dirty="0"/>
              <a:t>Respite</a:t>
            </a:r>
          </a:p>
          <a:p>
            <a:pPr marL="0" indent="0" algn="ctr">
              <a:buNone/>
              <a:defRPr/>
            </a:pPr>
            <a:endParaRPr lang="en-US" sz="6000" dirty="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0EFB9BE3-8844-43BE-B7A2-83310817FD7C}" type="slidenum">
              <a:rPr lang="en-US" smtClean="0"/>
              <a:pPr>
                <a:defRPr/>
              </a:pPr>
              <a:t>89</a:t>
            </a:fld>
            <a:endParaRPr lang="en-US" dirty="0">
              <a:latin typeface="Arial" charset="0"/>
            </a:endParaRPr>
          </a:p>
        </p:txBody>
      </p:sp>
    </p:spTree>
    <p:extLst>
      <p:ext uri="{BB962C8B-B14F-4D97-AF65-F5344CB8AC3E}">
        <p14:creationId xmlns:p14="http://schemas.microsoft.com/office/powerpoint/2010/main" val="424074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55 (continued)</a:t>
            </a:r>
            <a:endParaRPr lang="en-US" dirty="0"/>
          </a:p>
        </p:txBody>
      </p:sp>
      <p:sp>
        <p:nvSpPr>
          <p:cNvPr id="3" name="Content Placeholder 2"/>
          <p:cNvSpPr>
            <a:spLocks noGrp="1"/>
          </p:cNvSpPr>
          <p:nvPr>
            <p:ph idx="1"/>
          </p:nvPr>
        </p:nvSpPr>
        <p:spPr/>
        <p:txBody>
          <a:bodyPr/>
          <a:lstStyle/>
          <a:p>
            <a:pPr marL="0" indent="0" fontAlgn="t">
              <a:spcAft>
                <a:spcPts val="2400"/>
              </a:spcAft>
              <a:buNone/>
            </a:pPr>
            <a:r>
              <a:rPr lang="en-US" dirty="0" smtClean="0"/>
              <a:t>"</a:t>
            </a:r>
            <a:r>
              <a:rPr lang="en-US" dirty="0"/>
              <a:t>Family finding" is defined in Act 55 as “ongoing diligent efforts between a county agency, or its contracted providers, and relatives and kin to:</a:t>
            </a:r>
          </a:p>
          <a:p>
            <a:pPr lvl="0" fontAlgn="t">
              <a:spcAft>
                <a:spcPts val="2400"/>
              </a:spcAft>
            </a:pPr>
            <a:r>
              <a:rPr lang="en-US" dirty="0"/>
              <a:t>Search for and identify adult relatives and kin and engage them in children and youth social service planning and delivery.</a:t>
            </a:r>
          </a:p>
          <a:p>
            <a:pPr lvl="0" fontAlgn="t">
              <a:spcAft>
                <a:spcPts val="2400"/>
              </a:spcAft>
            </a:pPr>
            <a:r>
              <a:rPr lang="en-US" dirty="0"/>
              <a:t>Gain commitment from relatives and kin to support a child or parent receiving children and youth social services.”</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extLst>
      <p:ext uri="{BB962C8B-B14F-4D97-AF65-F5344CB8AC3E}">
        <p14:creationId xmlns:p14="http://schemas.microsoft.com/office/powerpoint/2010/main" val="350755444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r>
              <a:rPr lang="en-US" sz="5400" b="1" dirty="0" smtClean="0"/>
              <a:t>Don’t </a:t>
            </a:r>
            <a:r>
              <a:rPr lang="en-US" sz="5400" b="1" dirty="0"/>
              <a:t>Let Ideas Get Away!</a:t>
            </a:r>
            <a:endParaRPr 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90</a:t>
            </a:fld>
            <a:endParaRPr lang="en-US" dirty="0">
              <a:latin typeface="Arial" charset="0"/>
            </a:endParaRPr>
          </a:p>
        </p:txBody>
      </p:sp>
      <p:pic>
        <p:nvPicPr>
          <p:cNvPr id="5" name="Picture 2" descr="C:\Users\mmarchi\Desktop\MR90039097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851" y="4258101"/>
            <a:ext cx="1487605" cy="1815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00518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a:xfrm>
            <a:off x="469900" y="793750"/>
            <a:ext cx="8229600" cy="590550"/>
          </a:xfrm>
        </p:spPr>
        <p:txBody>
          <a:bodyPr/>
          <a:lstStyle/>
          <a:p>
            <a:pPr eaLnBrk="1" hangingPunct="1"/>
            <a:r>
              <a:rPr lang="en-US" smtClean="0"/>
              <a:t>Learning Objectives</a:t>
            </a:r>
          </a:p>
        </p:txBody>
      </p:sp>
      <p:sp>
        <p:nvSpPr>
          <p:cNvPr id="7171" name="Content Placeholder 1"/>
          <p:cNvSpPr>
            <a:spLocks noGrp="1"/>
          </p:cNvSpPr>
          <p:nvPr>
            <p:ph idx="1"/>
          </p:nvPr>
        </p:nvSpPr>
        <p:spPr>
          <a:xfrm>
            <a:off x="398463" y="1366838"/>
            <a:ext cx="8248650" cy="4881562"/>
          </a:xfrm>
        </p:spPr>
        <p:txBody>
          <a:bodyPr/>
          <a:lstStyle/>
          <a:p>
            <a:pPr marL="0" indent="0" eaLnBrk="1" hangingPunct="1">
              <a:spcAft>
                <a:spcPts val="1200"/>
              </a:spcAft>
              <a:buFontTx/>
              <a:buNone/>
              <a:defRPr/>
            </a:pPr>
            <a:r>
              <a:rPr lang="en-US" sz="2800" b="1" dirty="0" smtClean="0"/>
              <a:t>Participants will be able to</a:t>
            </a:r>
            <a:r>
              <a:rPr lang="en-US" sz="2800" b="1" dirty="0"/>
              <a:t>:</a:t>
            </a:r>
            <a:endParaRPr lang="en-US" sz="1800" dirty="0"/>
          </a:p>
          <a:p>
            <a:pPr lvl="0">
              <a:spcAft>
                <a:spcPts val="1800"/>
              </a:spcAft>
            </a:pPr>
            <a:r>
              <a:rPr lang="x-none" sz="2800"/>
              <a:t>Recognize the importance of child permanency; </a:t>
            </a:r>
            <a:endParaRPr lang="en-US" sz="1800" dirty="0"/>
          </a:p>
          <a:p>
            <a:pPr lvl="0">
              <a:spcAft>
                <a:spcPts val="1800"/>
              </a:spcAft>
            </a:pPr>
            <a:r>
              <a:rPr lang="en-US" sz="2800" dirty="0"/>
              <a:t>Identify the permanency casework tasks related to all </a:t>
            </a:r>
            <a:r>
              <a:rPr lang="en-US" sz="2800" dirty="0" smtClean="0"/>
              <a:t>children</a:t>
            </a:r>
            <a:r>
              <a:rPr lang="en-US" sz="2800" dirty="0"/>
              <a:t> </a:t>
            </a:r>
            <a:r>
              <a:rPr lang="en-US" sz="2800" dirty="0" smtClean="0"/>
              <a:t>served by child welfare; </a:t>
            </a:r>
            <a:endParaRPr lang="en-US" sz="1800" dirty="0"/>
          </a:p>
          <a:p>
            <a:pPr lvl="0">
              <a:spcAft>
                <a:spcPts val="1800"/>
              </a:spcAft>
            </a:pPr>
            <a:r>
              <a:rPr lang="x-none" sz="2800"/>
              <a:t>Identify the hierarchy of permanency goals</a:t>
            </a:r>
            <a:r>
              <a:rPr lang="en-US" sz="2800" dirty="0"/>
              <a:t>;</a:t>
            </a:r>
            <a:endParaRPr lang="en-US" sz="1800" dirty="0"/>
          </a:p>
          <a:p>
            <a:pPr lvl="0">
              <a:spcAft>
                <a:spcPts val="1800"/>
              </a:spcAft>
            </a:pPr>
            <a:r>
              <a:rPr lang="x-none" sz="2800"/>
              <a:t>Explore the eight core components of concurrent planning; </a:t>
            </a:r>
            <a:endParaRPr lang="en-US" sz="1800" dirty="0"/>
          </a:p>
        </p:txBody>
      </p:sp>
      <p:sp>
        <p:nvSpPr>
          <p:cNvPr id="9" name="Slide Number Placeholder 8"/>
          <p:cNvSpPr>
            <a:spLocks noGrp="1"/>
          </p:cNvSpPr>
          <p:nvPr>
            <p:ph type="sldNum" sz="quarter" idx="4294967295"/>
          </p:nvPr>
        </p:nvSpPr>
        <p:spPr>
          <a:xfrm>
            <a:off x="8126413" y="6616700"/>
            <a:ext cx="1017587" cy="187325"/>
          </a:xfrm>
          <a:prstGeom prst="rect">
            <a:avLst/>
          </a:prstGeom>
        </p:spPr>
        <p:txBody>
          <a:bodyPr/>
          <a:lstStyle/>
          <a:p>
            <a:pPr>
              <a:defRPr/>
            </a:pPr>
            <a:fld id="{50E8117A-A05B-4C7F-9709-2A196DA7B8D6}" type="slidenum">
              <a:rPr lang="en-US" smtClean="0"/>
              <a:pPr>
                <a:defRPr/>
              </a:pPr>
              <a:t>91</a:t>
            </a:fld>
            <a:endParaRPr lang="en-US" dirty="0"/>
          </a:p>
        </p:txBody>
      </p:sp>
      <p:sp>
        <p:nvSpPr>
          <p:cNvPr id="7" name="Right Arrow 6"/>
          <p:cNvSpPr/>
          <p:nvPr/>
        </p:nvSpPr>
        <p:spPr>
          <a:xfrm>
            <a:off x="8519160" y="6019800"/>
            <a:ext cx="533400" cy="228600"/>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eaLnBrk="0" hangingPunct="0">
              <a:defRPr/>
            </a:pPr>
            <a:endParaRPr lang="en-US"/>
          </a:p>
        </p:txBody>
      </p:sp>
    </p:spTree>
    <p:extLst>
      <p:ext uri="{BB962C8B-B14F-4D97-AF65-F5344CB8AC3E}">
        <p14:creationId xmlns:p14="http://schemas.microsoft.com/office/powerpoint/2010/main" val="6436655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9900" y="793750"/>
            <a:ext cx="8229600" cy="590550"/>
          </a:xfrm>
        </p:spPr>
        <p:txBody>
          <a:bodyPr/>
          <a:lstStyle/>
          <a:p>
            <a:r>
              <a:rPr lang="en-US" smtClean="0"/>
              <a:t>Learning Objectives (continued)</a:t>
            </a:r>
          </a:p>
        </p:txBody>
      </p:sp>
      <p:sp>
        <p:nvSpPr>
          <p:cNvPr id="7171" name="Content Placeholder 2"/>
          <p:cNvSpPr>
            <a:spLocks noGrp="1"/>
          </p:cNvSpPr>
          <p:nvPr>
            <p:ph idx="1"/>
          </p:nvPr>
        </p:nvSpPr>
        <p:spPr>
          <a:xfrm>
            <a:off x="469900" y="1438275"/>
            <a:ext cx="8248650" cy="4881563"/>
          </a:xfrm>
        </p:spPr>
        <p:txBody>
          <a:bodyPr/>
          <a:lstStyle/>
          <a:p>
            <a:pPr lvl="0">
              <a:spcAft>
                <a:spcPts val="2400"/>
              </a:spcAft>
            </a:pPr>
            <a:r>
              <a:rPr lang="x-none" sz="2800"/>
              <a:t>Apply the components of concurrent planning to the development of the Child Permanency Plan;</a:t>
            </a:r>
            <a:endParaRPr lang="en-US" sz="1800" dirty="0"/>
          </a:p>
          <a:p>
            <a:pPr lvl="0">
              <a:spcAft>
                <a:spcPts val="2400"/>
              </a:spcAft>
            </a:pPr>
            <a:r>
              <a:rPr lang="x-none" sz="2800"/>
              <a:t>Identify the required changes in casework tasks related to each of the core components of concurrent planning; and </a:t>
            </a:r>
            <a:endParaRPr lang="en-US" sz="1800" dirty="0"/>
          </a:p>
          <a:p>
            <a:pPr lvl="0">
              <a:spcAft>
                <a:spcPts val="2400"/>
              </a:spcAft>
            </a:pPr>
            <a:r>
              <a:rPr lang="en-US" sz="2800" dirty="0" smtClean="0"/>
              <a:t>Apply laws, policy and best practice to </a:t>
            </a:r>
            <a:r>
              <a:rPr lang="x-none" sz="2800" smtClean="0"/>
              <a:t>mak</a:t>
            </a:r>
            <a:r>
              <a:rPr lang="en-US" sz="2800" dirty="0" smtClean="0"/>
              <a:t>e</a:t>
            </a:r>
            <a:r>
              <a:rPr lang="x-none" sz="2800" smtClean="0"/>
              <a:t> </a:t>
            </a:r>
            <a:r>
              <a:rPr lang="x-none" sz="2800"/>
              <a:t>permanency </a:t>
            </a:r>
            <a:r>
              <a:rPr lang="en-US" sz="2800" dirty="0" smtClean="0"/>
              <a:t>recommendations</a:t>
            </a:r>
            <a:r>
              <a:rPr lang="x-none" sz="2800" smtClean="0"/>
              <a:t>.</a:t>
            </a:r>
            <a:endParaRPr lang="en-US" sz="1800" dirty="0"/>
          </a:p>
          <a:p>
            <a:pPr marL="457200" lvl="1" indent="0">
              <a:spcAft>
                <a:spcPts val="1200"/>
              </a:spcAft>
              <a:buNone/>
              <a:defRPr/>
            </a:pPr>
            <a:endParaRPr lang="en-US" dirty="0"/>
          </a:p>
          <a:p>
            <a:endParaRPr lang="en-US" dirty="0" smtClean="0"/>
          </a:p>
        </p:txBody>
      </p:sp>
      <p:sp>
        <p:nvSpPr>
          <p:cNvPr id="4" name="Slide Number Placeholder 3"/>
          <p:cNvSpPr>
            <a:spLocks noGrp="1"/>
          </p:cNvSpPr>
          <p:nvPr>
            <p:ph type="sldNum" sz="quarter" idx="4294967295"/>
          </p:nvPr>
        </p:nvSpPr>
        <p:spPr>
          <a:xfrm>
            <a:off x="8126413" y="6616700"/>
            <a:ext cx="1017587" cy="187325"/>
          </a:xfrm>
          <a:prstGeom prst="rect">
            <a:avLst/>
          </a:prstGeom>
        </p:spPr>
        <p:txBody>
          <a:bodyPr/>
          <a:lstStyle/>
          <a:p>
            <a:pPr>
              <a:defRPr/>
            </a:pPr>
            <a:fld id="{CB64FC09-3EB5-4B21-811C-3950A8693D9C}" type="slidenum">
              <a:rPr lang="en-US" smtClean="0"/>
              <a:pPr>
                <a:defRPr/>
              </a:pPr>
              <a:t>92</a:t>
            </a:fld>
            <a:endParaRPr lang="en-US" dirty="0">
              <a:latin typeface="Arial" charset="0"/>
            </a:endParaRPr>
          </a:p>
        </p:txBody>
      </p:sp>
    </p:spTree>
    <p:extLst>
      <p:ext uri="{BB962C8B-B14F-4D97-AF65-F5344CB8AC3E}">
        <p14:creationId xmlns:p14="http://schemas.microsoft.com/office/powerpoint/2010/main" val="1473609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PwrPntTrnrDvlpdTmplt08171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PwrPntTrnrDvlpdTmplt081711</Template>
  <TotalTime>12361</TotalTime>
  <Words>3986</Words>
  <Application>Microsoft Office PowerPoint</Application>
  <PresentationFormat>On-screen Show (4:3)</PresentationFormat>
  <Paragraphs>880</Paragraphs>
  <Slides>92</Slides>
  <Notes>21</Notes>
  <HiddenSlides>0</HiddenSlides>
  <MMClips>0</MMClips>
  <ScaleCrop>false</ScaleCrop>
  <HeadingPairs>
    <vt:vector size="4" baseType="variant">
      <vt:variant>
        <vt:lpstr>Theme</vt:lpstr>
      </vt:variant>
      <vt:variant>
        <vt:i4>2</vt:i4>
      </vt:variant>
      <vt:variant>
        <vt:lpstr>Slide Titles</vt:lpstr>
      </vt:variant>
      <vt:variant>
        <vt:i4>92</vt:i4>
      </vt:variant>
    </vt:vector>
  </HeadingPairs>
  <TitlesOfParts>
    <vt:vector size="94" baseType="lpstr">
      <vt:lpstr>PwrPntTrnrDvlpdTmplt081711</vt:lpstr>
      <vt:lpstr>Custom Design</vt:lpstr>
      <vt:lpstr>PowerPoint Presentation</vt:lpstr>
      <vt:lpstr>Agenda</vt:lpstr>
      <vt:lpstr>Agenda (continued)</vt:lpstr>
      <vt:lpstr>Learning Objectives</vt:lpstr>
      <vt:lpstr>Learning Objectives (continued)</vt:lpstr>
      <vt:lpstr>What is Permanency Planning?</vt:lpstr>
      <vt:lpstr>What is Permanency Planning? (cont’d)</vt:lpstr>
      <vt:lpstr>Act 55 </vt:lpstr>
      <vt:lpstr>Act 55 (continued)</vt:lpstr>
      <vt:lpstr>Basic Permanency Assumptions</vt:lpstr>
      <vt:lpstr>Aging Out of Care Statistics</vt:lpstr>
      <vt:lpstr>Permanency Goals (In Order of Preference)</vt:lpstr>
      <vt:lpstr>Permanency Goals (In Order of Preference), (continued)</vt:lpstr>
      <vt:lpstr>Permanency Goals (In Order of Preference), (continued)</vt:lpstr>
      <vt:lpstr>Permanency Goals (In Order of Preference), (continued)</vt:lpstr>
      <vt:lpstr>Permanency Goals (In Order of Preference), (continued)</vt:lpstr>
      <vt:lpstr>What is Concurrent Planning?</vt:lpstr>
      <vt:lpstr>Goals of Concurrent Planning</vt:lpstr>
      <vt:lpstr>PowerPoint Presentation</vt:lpstr>
      <vt:lpstr>Who Gets a Concurrent Plan?  </vt:lpstr>
      <vt:lpstr>Who Gets a Concurrent Plan? (continued)</vt:lpstr>
      <vt:lpstr>Eight Core Components of Concurrent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Full Disclosure To All Participants </vt:lpstr>
      <vt:lpstr>Introducing Full Disclosure</vt:lpstr>
      <vt:lpstr>PowerPoint Presentation</vt:lpstr>
      <vt:lpstr>PowerPoint Presentation</vt:lpstr>
      <vt:lpstr>Early Determination of Paternity and Identification and Involvement of Kin Increases Rate of Kinship Placements. </vt:lpstr>
      <vt:lpstr>What is Diligent Search?</vt:lpstr>
      <vt:lpstr> Laws and Policy Relating to Diligent Search</vt:lpstr>
      <vt:lpstr>Who is a Relative?</vt:lpstr>
      <vt:lpstr>Who is Kin?</vt:lpstr>
      <vt:lpstr>PowerPoint Presentation</vt:lpstr>
      <vt:lpstr>PowerPoint Presentation</vt:lpstr>
      <vt:lpstr>PowerPoint Presentation</vt:lpstr>
      <vt:lpstr> FGDM/Family Group Conferences/Teaming </vt:lpstr>
      <vt:lpstr>  FGDM/FGC or Family Team Meeting Activity </vt:lpstr>
      <vt:lpstr>PowerPoint Presentation</vt:lpstr>
      <vt:lpstr>Agenda</vt:lpstr>
      <vt:lpstr>Agenda (continued)</vt:lpstr>
      <vt:lpstr>PowerPoint Presentation</vt:lpstr>
      <vt:lpstr> What is Collaboration? </vt:lpstr>
      <vt:lpstr>Instructions: Learning New Ways to Collaborate</vt:lpstr>
      <vt:lpstr>  Instructions: Peer Teaching </vt:lpstr>
      <vt:lpstr>Icebreaker Meetings Tools </vt:lpstr>
      <vt:lpstr>PowerPoint Presentation</vt:lpstr>
      <vt:lpstr>PowerPoint Presentation</vt:lpstr>
      <vt:lpstr>What’s My Role?</vt:lpstr>
      <vt:lpstr>PowerPoint Presentation</vt:lpstr>
      <vt:lpstr>PowerPoint Presentation</vt:lpstr>
      <vt:lpstr>Transparent Written Agreements and Documentation</vt:lpstr>
      <vt:lpstr> Transparent Written Agreements Activity </vt:lpstr>
      <vt:lpstr>PowerPoint Presentation</vt:lpstr>
      <vt:lpstr>PowerPoint Presentation</vt:lpstr>
      <vt:lpstr>Visitation: What Does the Research Tell Us?</vt:lpstr>
      <vt:lpstr>Points to Remember About Visitation</vt:lpstr>
      <vt:lpstr> Visitation Planning Activity </vt:lpstr>
      <vt:lpstr>PowerPoint Presentation</vt:lpstr>
      <vt:lpstr>Permanency Recommendations</vt:lpstr>
      <vt:lpstr>Permanency Recommendations (continued)</vt:lpstr>
      <vt:lpstr>Permanency Recommendations (continued)</vt:lpstr>
      <vt:lpstr>Permanency Recommendations (continued)</vt:lpstr>
      <vt:lpstr>Permanency Recommendations (continued)</vt:lpstr>
      <vt:lpstr>Permanency Recommendations (continued)</vt:lpstr>
      <vt:lpstr>Permanency Recommendations (continued)</vt:lpstr>
      <vt:lpstr>Permanency Recommendations (continued)</vt:lpstr>
      <vt:lpstr>Permanency Recommendations (continued)</vt:lpstr>
      <vt:lpstr>Permanency Recommendations (continued)</vt:lpstr>
      <vt:lpstr>Permanency Recommendations (continued)</vt:lpstr>
      <vt:lpstr>Permanency Recommendations (continued)</vt:lpstr>
      <vt:lpstr>Post Permanency Services </vt:lpstr>
      <vt:lpstr>PowerPoint Presentation</vt:lpstr>
      <vt:lpstr>Learning Objectives</vt:lpstr>
      <vt:lpstr>Learning Objectives (continued)</vt:lpstr>
    </vt:vector>
  </TitlesOfParts>
  <Company>County of Lancaster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keywords>Templates</cp:keywords>
  <cp:lastModifiedBy>Maryann Marchi</cp:lastModifiedBy>
  <cp:revision>251</cp:revision>
  <cp:lastPrinted>2014-01-27T17:07:24Z</cp:lastPrinted>
  <dcterms:created xsi:type="dcterms:W3CDTF">2012-05-04T15:47:27Z</dcterms:created>
  <dcterms:modified xsi:type="dcterms:W3CDTF">2015-09-02T13:52:15Z</dcterms:modified>
</cp:coreProperties>
</file>