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11" r:id="rId2"/>
    <p:sldId id="288" r:id="rId3"/>
    <p:sldId id="282" r:id="rId4"/>
    <p:sldId id="301" r:id="rId5"/>
    <p:sldId id="270" r:id="rId6"/>
    <p:sldId id="302" r:id="rId7"/>
    <p:sldId id="303" r:id="rId8"/>
    <p:sldId id="262" r:id="rId9"/>
    <p:sldId id="304" r:id="rId10"/>
    <p:sldId id="305" r:id="rId11"/>
    <p:sldId id="291" r:id="rId12"/>
    <p:sldId id="296" r:id="rId13"/>
    <p:sldId id="297" r:id="rId14"/>
    <p:sldId id="298" r:id="rId15"/>
    <p:sldId id="299" r:id="rId16"/>
    <p:sldId id="300" r:id="rId17"/>
    <p:sldId id="306" r:id="rId18"/>
    <p:sldId id="307" r:id="rId19"/>
    <p:sldId id="312" r:id="rId20"/>
    <p:sldId id="308" r:id="rId21"/>
    <p:sldId id="309" r:id="rId22"/>
    <p:sldId id="310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B97D"/>
    <a:srgbClr val="948151"/>
    <a:srgbClr val="002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238" autoAdjust="0"/>
    <p:restoredTop sz="90929"/>
  </p:normalViewPr>
  <p:slideViewPr>
    <p:cSldViewPr snapToGrid="0">
      <p:cViewPr varScale="1">
        <p:scale>
          <a:sx n="68" d="100"/>
          <a:sy n="68" d="100"/>
        </p:scale>
        <p:origin x="7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6" y="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23733" y="0"/>
            <a:ext cx="36779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47" tIns="48324" rIns="96647" bIns="4832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623733" cy="640080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txBody>
          <a:bodyPr vert="horz" lIns="96647" tIns="48324" rIns="96647" bIns="48324" rtlCol="0" anchor="ctr"/>
          <a:lstStyle>
            <a:lvl1pPr algn="l">
              <a:tabLst>
                <a:tab pos="659416" algn="l"/>
              </a:tabLst>
              <a:defRPr sz="13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/>
              <a:t>	</a:t>
            </a:r>
            <a:r>
              <a:rPr lang="en-US" sz="1700"/>
              <a:t>University of Pittsburgh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" y="9067799"/>
            <a:ext cx="2662879" cy="259082"/>
          </a:xfrm>
          <a:prstGeom prst="rect">
            <a:avLst/>
          </a:prstGeom>
        </p:spPr>
        <p:txBody>
          <a:bodyPr vert="horz" lIns="96647" tIns="48324" rIns="96647" bIns="48324" rtlCol="0" anchor="ctr"/>
          <a:lstStyle>
            <a:lvl1pPr algn="ctr">
              <a:defRPr sz="1300">
                <a:latin typeface="Georgia" pitchFamily="18" charset="0"/>
              </a:defRPr>
            </a:lvl1pPr>
          </a:lstStyle>
          <a:p>
            <a:pPr algn="l">
              <a:defRPr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The Pennsylvania Child Welfare Resource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020008" y="9180910"/>
            <a:ext cx="2295193" cy="340281"/>
          </a:xfrm>
          <a:prstGeom prst="rect">
            <a:avLst/>
          </a:prstGeom>
        </p:spPr>
        <p:txBody>
          <a:bodyPr vert="horz" lIns="96647" tIns="48324" rIns="96647" bIns="48324" rtlCol="0" anchor="ctr"/>
          <a:lstStyle>
            <a:lvl1pPr algn="r">
              <a:defRPr sz="11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Handout #1, Page </a:t>
            </a:r>
            <a:fld id="{1DEAAAA3-F7D2-420C-8044-4D8DB93005E2}" type="slidenum"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8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3" name="Picture 2" descr="pittsea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71028" y="100013"/>
            <a:ext cx="513079" cy="45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667762" y="33337"/>
            <a:ext cx="1940560" cy="669329"/>
          </a:xfrm>
          <a:prstGeom prst="rect">
            <a:avLst/>
          </a:prstGeom>
          <a:noFill/>
        </p:spPr>
        <p:txBody>
          <a:bodyPr lIns="96647" tIns="48324" rIns="96647" bIns="48324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08320" y="0"/>
            <a:ext cx="1706880" cy="669329"/>
          </a:xfrm>
          <a:prstGeom prst="rect">
            <a:avLst/>
          </a:prstGeom>
          <a:noFill/>
        </p:spPr>
        <p:txBody>
          <a:bodyPr lIns="96647" tIns="48324" rIns="96647" bIns="48324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346516" y="315040"/>
            <a:ext cx="510063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23733" y="653416"/>
            <a:ext cx="3677920" cy="31967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6647" tIns="48324" rIns="96647" bIns="48324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Resource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701628" y="913448"/>
            <a:ext cx="344762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24817" y="9067801"/>
            <a:ext cx="4590385" cy="226216"/>
          </a:xfrm>
          <a:prstGeom prst="rect">
            <a:avLst/>
          </a:prstGeom>
          <a:noFill/>
        </p:spPr>
        <p:txBody>
          <a:bodyPr wrap="square" lIns="96647" tIns="48324" rIns="96647" bIns="48324" rtlCol="0">
            <a:spAutoFit/>
          </a:bodyPr>
          <a:lstStyle/>
          <a:p>
            <a:pPr algn="r"/>
            <a:r>
              <a:rPr lang="en-US" sz="800" dirty="0"/>
              <a:t>209: Visitation: The Heart of Permanency Planning</a:t>
            </a:r>
            <a:endParaRPr lang="en-US" sz="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8398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10239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743926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1"/>
            <a:ext cx="2631925" cy="23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4" rIns="96647" bIns="48324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Georgia" pitchFamily="18" charset="0"/>
              </a:defRPr>
            </a:lvl1pPr>
          </a:lstStyle>
          <a:p>
            <a:pPr algn="l">
              <a:defRPr/>
            </a:pPr>
            <a:r>
              <a:rPr lang="en-US" dirty="0" smtClean="0"/>
              <a:t>The Pennsylvania Child Welfare Resource Center</a:t>
            </a: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5054" y="9372600"/>
            <a:ext cx="750146" cy="19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7" tIns="48324" rIns="96647" bIns="48324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latin typeface="Georgia" pitchFamily="18" charset="0"/>
              </a:defRPr>
            </a:lvl1pPr>
          </a:lstStyle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296" name="Picture 2" descr="pittseal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71028" y="100013"/>
            <a:ext cx="513079" cy="45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623733" y="0"/>
            <a:ext cx="36779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47" tIns="48324" rIns="96647" bIns="4832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08320" y="0"/>
            <a:ext cx="1706880" cy="669329"/>
          </a:xfrm>
          <a:prstGeom prst="rect">
            <a:avLst/>
          </a:prstGeom>
          <a:noFill/>
        </p:spPr>
        <p:txBody>
          <a:bodyPr lIns="96647" tIns="48324" rIns="96647" bIns="48324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346516" y="315040"/>
            <a:ext cx="510063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23733" y="653416"/>
            <a:ext cx="3677920" cy="31967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6647" tIns="48324" rIns="96647" bIns="48324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</a:t>
            </a:r>
            <a:r>
              <a:rPr lang="en-US" sz="1200" dirty="0" smtClean="0">
                <a:latin typeface="Georgia" pitchFamily="18" charset="0"/>
              </a:rPr>
              <a:t>Resource</a:t>
            </a:r>
            <a:r>
              <a:rPr lang="en-US" sz="1200" baseline="0" dirty="0" smtClean="0">
                <a:latin typeface="Georgia" pitchFamily="18" charset="0"/>
              </a:rPr>
              <a:t>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701628" y="913448"/>
            <a:ext cx="344762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67762" y="33337"/>
            <a:ext cx="1940560" cy="669329"/>
          </a:xfrm>
          <a:prstGeom prst="rect">
            <a:avLst/>
          </a:prstGeom>
          <a:noFill/>
        </p:spPr>
        <p:txBody>
          <a:bodyPr lIns="96647" tIns="48324" rIns="96647" bIns="48324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3622766" cy="6400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47" tIns="48324" rIns="96647" bIns="4832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16"/>
            <a:ext cx="3622766" cy="653435"/>
          </a:xfrm>
          <a:prstGeom prst="rect">
            <a:avLst/>
          </a:prstGeom>
          <a:noFill/>
          <a:ln w="15875">
            <a:noFill/>
          </a:ln>
        </p:spPr>
        <p:txBody>
          <a:bodyPr wrap="square" lIns="96647" tIns="48324" rIns="96647" bIns="48324" rtlCol="0">
            <a:spAutoFit/>
          </a:bodyPr>
          <a:lstStyle/>
          <a:p>
            <a:endParaRPr lang="en-US" sz="1000" dirty="0" smtClean="0">
              <a:latin typeface="Georgia" pitchFamily="18" charset="0"/>
            </a:endParaRPr>
          </a:p>
          <a:p>
            <a:pPr algn="l">
              <a:tabLst>
                <a:tab pos="659416" algn="l"/>
              </a:tabLst>
            </a:pPr>
            <a:r>
              <a:rPr lang="en-US" sz="1700" dirty="0" smtClean="0">
                <a:latin typeface="Georgia" pitchFamily="18" charset="0"/>
              </a:rPr>
              <a:t>	University of Pittsburgh</a:t>
            </a:r>
            <a:endParaRPr lang="en-US" sz="900" dirty="0" smtClean="0">
              <a:latin typeface="Georgia" pitchFamily="18" charset="0"/>
            </a:endParaRPr>
          </a:p>
          <a:p>
            <a:pPr algn="l">
              <a:tabLst>
                <a:tab pos="659416" algn="l"/>
              </a:tabLst>
            </a:pPr>
            <a:endParaRPr lang="en-US" sz="900" dirty="0"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09334" y="9124521"/>
            <a:ext cx="4605867" cy="226216"/>
          </a:xfrm>
          <a:prstGeom prst="rect">
            <a:avLst/>
          </a:prstGeom>
          <a:noFill/>
        </p:spPr>
        <p:txBody>
          <a:bodyPr wrap="square" lIns="96647" tIns="48324" rIns="96647" bIns="48324" rtlCol="0" anchor="ctr">
            <a:spAutoFit/>
          </a:bodyPr>
          <a:lstStyle/>
          <a:p>
            <a:pPr algn="r"/>
            <a:r>
              <a:rPr lang="en-US" sz="800" dirty="0" smtClean="0">
                <a:latin typeface="Georgia" pitchFamily="18" charset="0"/>
              </a:rPr>
              <a:t>Update Title in Notes Master</a:t>
            </a:r>
            <a:endParaRPr lang="en-US" sz="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222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66BA7-0684-400B-BDBC-D100F67EB7F2}" type="slidenum">
              <a:rPr lang="en-US" smtClean="0">
                <a:latin typeface="Georgia" pitchFamily="16" charset="0"/>
              </a:rPr>
              <a:pPr/>
              <a:t>1</a:t>
            </a:fld>
            <a:endParaRPr lang="en-US" dirty="0" smtClean="0">
              <a:latin typeface="Georgia" pitchFamily="16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Georgia" pitchFamily="1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The Pennsylvania Child Welfare Training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5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echa_large_b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40"/>
            <a:ext cx="8531352" cy="304800"/>
          </a:xfrm>
        </p:spPr>
        <p:txBody>
          <a:bodyPr/>
          <a:lstStyle>
            <a:lvl1pPr>
              <a:buNone/>
              <a:defRPr lang="en-US" sz="1800" i="1" kern="1200" dirty="0">
                <a:solidFill>
                  <a:srgbClr val="CDB97D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Click to Add Subtitle of Presentation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4036"/>
            <a:ext cx="3008313" cy="6547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6482"/>
            <a:ext cx="5111750" cy="556708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65729"/>
            <a:ext cx="3008313" cy="48678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1FEF-4ABB-46BC-8C42-BFA8DB212CCD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094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6481"/>
            <a:ext cx="5486400" cy="39668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870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783-B8DF-4F22-AFC6-12EA8147E691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438834"/>
            <a:ext cx="8247888" cy="48812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2094807"/>
            <a:ext cx="8247888" cy="42253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65888" y="1429674"/>
            <a:ext cx="8229600" cy="594360"/>
          </a:xfrm>
        </p:spPr>
        <p:txBody>
          <a:bodyPr/>
          <a:lstStyle>
            <a:lvl1pPr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28200"/>
            <a:ext cx="7772400" cy="979772"/>
          </a:xfrm>
        </p:spPr>
        <p:txBody>
          <a:bodyPr anchor="ctr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38463"/>
            <a:ext cx="7772400" cy="1016912"/>
          </a:xfrm>
        </p:spPr>
        <p:txBody>
          <a:bodyPr anchor="ctr"/>
          <a:lstStyle>
            <a:lvl1pPr marL="0" indent="0">
              <a:buNone/>
              <a:defRPr sz="25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1CFFA-8140-44CC-A40B-DFAEF2E958E3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9929"/>
            <a:ext cx="7772400" cy="5244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85047"/>
            <a:ext cx="3810000" cy="492162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5047"/>
            <a:ext cx="3810000" cy="4921624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BE67-B3D0-4F17-AB43-0FFFF70BD775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with Two-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9425" y="1437371"/>
            <a:ext cx="8229600" cy="60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04176"/>
            <a:ext cx="4040188" cy="416599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4673600" y="2111433"/>
            <a:ext cx="4040188" cy="416599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9929"/>
            <a:ext cx="8229600" cy="4706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374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7741"/>
            <a:ext cx="4040188" cy="4208930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374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7741"/>
            <a:ext cx="4041775" cy="420892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9170-F4A7-4869-98A2-C5C61E4B3278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793376"/>
            <a:ext cx="8229600" cy="6035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EB9F7-E20C-4A9F-A27B-04456B6CAFA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81063" y="980902"/>
            <a:ext cx="7348537" cy="51706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W-Powerpt-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0646" y="780210"/>
            <a:ext cx="8229601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647" y="1438834"/>
            <a:ext cx="8243047" cy="488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6412" y="6615952"/>
            <a:ext cx="1017588" cy="18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ea typeface="+mn-ea"/>
              </a:defRPr>
            </a:lvl1pPr>
          </a:lstStyle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24325" y="6343650"/>
            <a:ext cx="4989513" cy="246221"/>
          </a:xfrm>
          <a:prstGeom prst="rect">
            <a:avLst/>
          </a:prstGeom>
          <a:solidFill>
            <a:srgbClr val="91A3BB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16" charset="-128"/>
                <a:cs typeface="+mn-cs"/>
              </a:rPr>
              <a:t>209: Visitation:</a:t>
            </a:r>
            <a:r>
              <a:rPr lang="en-US" sz="10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pitchFamily="16" charset="-128"/>
                <a:cs typeface="+mn-cs"/>
              </a:rPr>
              <a:t> The Heart of Permanency Planning</a:t>
            </a:r>
            <a:endParaRPr lang="en-US" sz="1000" dirty="0">
              <a:latin typeface="+mn-lt"/>
            </a:endParaRPr>
          </a:p>
        </p:txBody>
      </p: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14288" y="6343650"/>
            <a:ext cx="4024312" cy="246063"/>
            <a:chOff x="14514" y="6343702"/>
            <a:chExt cx="4023360" cy="246221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14514" y="6343702"/>
              <a:ext cx="4023360" cy="246221"/>
            </a:xfrm>
            <a:prstGeom prst="rect">
              <a:avLst/>
            </a:prstGeom>
            <a:solidFill>
              <a:srgbClr val="91A3BB"/>
            </a:solidFill>
            <a:ln w="635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latin typeface="Georgia" pitchFamily="18" charset="0"/>
                  <a:ea typeface="ＭＳ Ｐゴシック" pitchFamily="16" charset="-128"/>
                  <a:cs typeface="+mn-cs"/>
                </a:rPr>
                <a:t>The Pennsylvania Child Welfare </a:t>
              </a:r>
              <a:r>
                <a:rPr lang="en-US" sz="1000" dirty="0" smtClean="0">
                  <a:latin typeface="Georgia" pitchFamily="18" charset="0"/>
                  <a:ea typeface="ＭＳ Ｐゴシック" pitchFamily="16" charset="-128"/>
                  <a:cs typeface="+mn-cs"/>
                </a:rPr>
                <a:t>Resource</a:t>
              </a:r>
              <a:r>
                <a:rPr lang="en-US" sz="1000" baseline="0" dirty="0" smtClean="0">
                  <a:latin typeface="Georgia" pitchFamily="18" charset="0"/>
                  <a:ea typeface="ＭＳ Ｐゴシック" pitchFamily="16" charset="-128"/>
                  <a:cs typeface="+mn-cs"/>
                </a:rPr>
                <a:t> Center</a:t>
              </a:r>
              <a:endParaRPr lang="en-US" sz="1000" dirty="0">
                <a:latin typeface="Georgia" pitchFamily="18" charset="0"/>
                <a:ea typeface="ＭＳ Ｐゴシック" pitchFamily="16" charset="-128"/>
                <a:cs typeface="+mn-cs"/>
              </a:endParaRP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95457" y="6554976"/>
              <a:ext cx="2845715" cy="4765"/>
            </a:xfrm>
            <a:prstGeom prst="line">
              <a:avLst/>
            </a:prstGeom>
            <a:ln w="9525">
              <a:solidFill>
                <a:srgbClr val="E5D1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5" r:id="rId2"/>
    <p:sldLayoutId id="2147483846" r:id="rId3"/>
    <p:sldLayoutId id="2147483845" r:id="rId4"/>
    <p:sldLayoutId id="2147483837" r:id="rId5"/>
    <p:sldLayoutId id="2147483847" r:id="rId6"/>
    <p:sldLayoutId id="2147483838" r:id="rId7"/>
    <p:sldLayoutId id="2147483839" r:id="rId8"/>
    <p:sldLayoutId id="2147483848" r:id="rId9"/>
    <p:sldLayoutId id="2147483840" r:id="rId10"/>
    <p:sldLayoutId id="2147483841" r:id="rId11"/>
    <p:sldLayoutId id="214748384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94815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lleverywhere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0645" y="2023672"/>
            <a:ext cx="8247888" cy="4296446"/>
          </a:xfrm>
        </p:spPr>
        <p:txBody>
          <a:bodyPr/>
          <a:lstStyle/>
          <a:p>
            <a:pPr marL="0" indent="0" algn="ctr">
              <a:buNone/>
            </a:pPr>
            <a:endParaRPr lang="en-US" sz="3600" b="1" dirty="0" smtClean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cs typeface="Arial" panose="020B0604020202020204" pitchFamily="34" charset="0"/>
              </a:rPr>
              <a:t>209</a:t>
            </a:r>
            <a:r>
              <a:rPr lang="en-US" sz="3600" b="1" dirty="0">
                <a:cs typeface="Arial" panose="020B0604020202020204" pitchFamily="34" charset="0"/>
              </a:rPr>
              <a:t>: Visitation: The Heart of Permanency Planning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34" y="751796"/>
            <a:ext cx="4167266" cy="45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81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Oversight vs</a:t>
            </a:r>
            <a:r>
              <a:rPr lang="en-US" dirty="0"/>
              <a:t>. Support </a:t>
            </a:r>
            <a:r>
              <a:rPr lang="en-US" dirty="0" smtClean="0"/>
              <a:t>Matrix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iscuss </a:t>
            </a:r>
            <a:r>
              <a:rPr lang="en-US" dirty="0"/>
              <a:t>the case </a:t>
            </a:r>
            <a:r>
              <a:rPr lang="en-US" dirty="0" smtClean="0"/>
              <a:t>example.</a:t>
            </a:r>
          </a:p>
          <a:p>
            <a:pPr marL="457200" lvl="0" indent="-457200">
              <a:spcAft>
                <a:spcPts val="2400"/>
              </a:spcAft>
              <a:buFont typeface="+mj-lt"/>
              <a:buAutoNum type="arabicPeriod"/>
            </a:pPr>
            <a:r>
              <a:rPr lang="en-US" dirty="0" smtClean="0"/>
              <a:t>Determine the level of supervision and support such a case may typically require.  </a:t>
            </a:r>
          </a:p>
          <a:p>
            <a:pPr marL="457200" lvl="0" indent="-45720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ost </a:t>
            </a:r>
            <a:r>
              <a:rPr lang="en-US" dirty="0"/>
              <a:t>it to the </a:t>
            </a:r>
            <a:r>
              <a:rPr lang="en-US" dirty="0" smtClean="0"/>
              <a:t>correct quadrant on the matrix on </a:t>
            </a:r>
            <a:r>
              <a:rPr lang="en-US" b="1" dirty="0"/>
              <a:t>Poster #1.</a:t>
            </a:r>
            <a:r>
              <a:rPr lang="en-US" dirty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10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92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Poll-Everywhere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 smtClean="0">
              <a:hlinkClick r:id="rId2"/>
            </a:endParaRPr>
          </a:p>
          <a:p>
            <a:pPr marL="0" indent="0">
              <a:buNone/>
            </a:pPr>
            <a:endParaRPr lang="en-US" sz="3200" dirty="0">
              <a:hlinkClick r:id="rId2"/>
            </a:endParaRPr>
          </a:p>
          <a:p>
            <a:pPr marL="0" indent="0" algn="ctr">
              <a:buNone/>
            </a:pPr>
            <a:r>
              <a:rPr lang="en-US" sz="3600" dirty="0" smtClean="0">
                <a:hlinkClick r:id="rId2"/>
              </a:rPr>
              <a:t>What do you think?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11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23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1207702"/>
          </a:xfrm>
        </p:spPr>
        <p:txBody>
          <a:bodyPr/>
          <a:lstStyle/>
          <a:p>
            <a:r>
              <a:rPr lang="en-US" dirty="0"/>
              <a:t>Individual </a:t>
            </a:r>
            <a:r>
              <a:rPr lang="en-US" dirty="0" smtClean="0"/>
              <a:t>Activity Instructions for Maintaining Family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881808"/>
            <a:ext cx="8247888" cy="4438309"/>
          </a:xfrm>
        </p:spPr>
        <p:txBody>
          <a:bodyPr/>
          <a:lstStyle/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Circle </a:t>
            </a:r>
            <a:r>
              <a:rPr lang="en-US" dirty="0"/>
              <a:t>the individuals or groups of individuals who are identified in this indicator that need to be considered as visiting </a:t>
            </a:r>
            <a:r>
              <a:rPr lang="en-US" dirty="0" smtClean="0"/>
              <a:t>resources.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/>
              <a:t>U</a:t>
            </a:r>
            <a:r>
              <a:rPr lang="en-US" dirty="0" smtClean="0"/>
              <a:t>nderline </a:t>
            </a:r>
            <a:r>
              <a:rPr lang="en-US" dirty="0"/>
              <a:t>the criteria for which a child welfare professional’s visitation practice is evaluated.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12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8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Visitation Team Responsibilities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en-US" dirty="0" smtClean="0"/>
              <a:t>Read </a:t>
            </a:r>
            <a:r>
              <a:rPr lang="en-US" i="1" dirty="0" smtClean="0"/>
              <a:t>Shared </a:t>
            </a:r>
            <a:r>
              <a:rPr lang="en-US" i="1" dirty="0"/>
              <a:t>Team Responsibilities </a:t>
            </a:r>
            <a:r>
              <a:rPr lang="en-US" dirty="0"/>
              <a:t>on </a:t>
            </a:r>
            <a:r>
              <a:rPr lang="en-US" b="1" dirty="0" smtClean="0"/>
              <a:t>page 34  </a:t>
            </a:r>
            <a:r>
              <a:rPr lang="en-US" dirty="0"/>
              <a:t>of the </a:t>
            </a:r>
            <a:r>
              <a:rPr lang="en-US" b="1" dirty="0" smtClean="0"/>
              <a:t>PG.</a:t>
            </a:r>
            <a:endParaRPr lang="en-US" b="1" dirty="0"/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en-US" dirty="0" smtClean="0"/>
              <a:t>Discuss in small groups </a:t>
            </a:r>
            <a:r>
              <a:rPr lang="en-US" dirty="0"/>
              <a:t>instances when </a:t>
            </a:r>
            <a:r>
              <a:rPr lang="en-US" dirty="0" smtClean="0"/>
              <a:t>your assigned </a:t>
            </a:r>
            <a:r>
              <a:rPr lang="en-US" dirty="0"/>
              <a:t>team member helped to carry out each of the four areas of responsibility.  </a:t>
            </a:r>
            <a:endParaRPr lang="en-US" dirty="0" smtClean="0"/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en-US" dirty="0" smtClean="0"/>
              <a:t>Document on </a:t>
            </a:r>
            <a:r>
              <a:rPr lang="en-US" b="1" dirty="0" smtClean="0"/>
              <a:t>page 35</a:t>
            </a:r>
            <a:r>
              <a:rPr lang="en-US" dirty="0" smtClean="0"/>
              <a:t> of the </a:t>
            </a:r>
            <a:r>
              <a:rPr lang="en-US" b="1" dirty="0" smtClean="0"/>
              <a:t>PG</a:t>
            </a:r>
            <a:r>
              <a:rPr lang="en-US" dirty="0" smtClean="0"/>
              <a:t> an instance </a:t>
            </a:r>
            <a:r>
              <a:rPr lang="en-US" dirty="0"/>
              <a:t>that best illustrates how a person in that role assists in </a:t>
            </a:r>
            <a:r>
              <a:rPr lang="en-US" dirty="0" smtClean="0"/>
              <a:t>each  </a:t>
            </a:r>
            <a:r>
              <a:rPr lang="en-US" dirty="0"/>
              <a:t>team </a:t>
            </a:r>
            <a:r>
              <a:rPr lang="en-US" dirty="0" smtClean="0"/>
              <a:t>responsibility.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13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07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1017495"/>
          </a:xfrm>
        </p:spPr>
        <p:txBody>
          <a:bodyPr/>
          <a:lstStyle/>
          <a:p>
            <a:r>
              <a:rPr lang="en-US" dirty="0" smtClean="0"/>
              <a:t>Facilitation Challenges: Carousel Walk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2052918"/>
            <a:ext cx="8247888" cy="42672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With your small group, discuss </a:t>
            </a:r>
            <a:r>
              <a:rPr lang="en-US" dirty="0"/>
              <a:t>and identify solutions to addressing the challenge.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Document solutions and strategies on flip chart. 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Every three </a:t>
            </a:r>
            <a:r>
              <a:rPr lang="en-US" dirty="0"/>
              <a:t>minutes, </a:t>
            </a:r>
            <a:r>
              <a:rPr lang="en-US" dirty="0" smtClean="0"/>
              <a:t>move </a:t>
            </a:r>
            <a:r>
              <a:rPr lang="en-US" dirty="0"/>
              <a:t>clockwise to the next challenge and add to the solutions already identified.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14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6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Activity Instructions: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A</a:t>
            </a:r>
            <a:r>
              <a:rPr lang="en-US" dirty="0" smtClean="0"/>
              <a:t>pply </a:t>
            </a:r>
            <a:r>
              <a:rPr lang="en-US" dirty="0"/>
              <a:t>the assessment tools to </a:t>
            </a:r>
            <a:r>
              <a:rPr lang="en-US" dirty="0" smtClean="0"/>
              <a:t>complete the following:</a:t>
            </a:r>
            <a:endParaRPr lang="en-US" dirty="0"/>
          </a:p>
          <a:p>
            <a:pPr lvl="0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preliminary visitation plan for Molly. </a:t>
            </a:r>
            <a:r>
              <a:rPr lang="en-US" dirty="0" smtClean="0"/>
              <a:t> (72 </a:t>
            </a:r>
            <a:r>
              <a:rPr lang="en-US" dirty="0"/>
              <a:t>hours) by identifying the components of a visitation plan that will support child welfare outcomes, including the management of traumatic stress. </a:t>
            </a:r>
            <a:r>
              <a:rPr lang="en-US" dirty="0" smtClean="0"/>
              <a:t>(</a:t>
            </a:r>
            <a:r>
              <a:rPr lang="en-US" b="1" dirty="0" smtClean="0"/>
              <a:t>page 46 of PG</a:t>
            </a:r>
            <a:r>
              <a:rPr lang="en-US" dirty="0" smtClean="0"/>
              <a:t>)</a:t>
            </a:r>
          </a:p>
          <a:p>
            <a:pPr lvl="0"/>
            <a:endParaRPr lang="en-US" dirty="0"/>
          </a:p>
          <a:p>
            <a:r>
              <a:rPr lang="en-US" dirty="0"/>
              <a:t>Identify </a:t>
            </a:r>
            <a:r>
              <a:rPr lang="en-US" dirty="0" smtClean="0"/>
              <a:t>the main points you will share at the </a:t>
            </a:r>
            <a:r>
              <a:rPr lang="en-US" dirty="0"/>
              <a:t>visitation </a:t>
            </a:r>
            <a:r>
              <a:rPr lang="en-US" dirty="0" smtClean="0"/>
              <a:t>team. (</a:t>
            </a:r>
            <a:r>
              <a:rPr lang="en-US" b="1" dirty="0" smtClean="0"/>
              <a:t>page 47 </a:t>
            </a:r>
            <a:r>
              <a:rPr lang="en-US" b="1" dirty="0"/>
              <a:t>of PG</a:t>
            </a:r>
            <a:r>
              <a:rPr lang="en-US" dirty="0"/>
              <a:t>)</a:t>
            </a:r>
          </a:p>
          <a:p>
            <a:pPr lvl="0"/>
            <a:endParaRPr lang="en-US" dirty="0"/>
          </a:p>
          <a:p>
            <a:r>
              <a:rPr lang="en-US" dirty="0"/>
              <a:t>Identify next </a:t>
            </a:r>
            <a:r>
              <a:rPr lang="en-US" dirty="0" smtClean="0"/>
              <a:t>steps relating to visitation planning. (</a:t>
            </a:r>
            <a:r>
              <a:rPr lang="en-US" b="1" dirty="0" smtClean="0"/>
              <a:t>page 47 of PG</a:t>
            </a:r>
            <a:r>
              <a:rPr lang="en-US" dirty="0"/>
              <a:t>)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Micro-Simulation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your assigned role and instructions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b="1" dirty="0" smtClean="0"/>
              <a:t>Appendix #3 (Role Play Instructions)</a:t>
            </a:r>
            <a:r>
              <a:rPr lang="en-US" dirty="0" smtClean="0"/>
              <a:t> team to make </a:t>
            </a:r>
            <a:r>
              <a:rPr lang="en-US" dirty="0"/>
              <a:t>decisions for </a:t>
            </a:r>
            <a:r>
              <a:rPr lang="en-US" dirty="0" smtClean="0"/>
              <a:t>the </a:t>
            </a:r>
            <a:r>
              <a:rPr lang="en-US" dirty="0" err="1" smtClean="0"/>
              <a:t>McAbee’s</a:t>
            </a:r>
            <a:r>
              <a:rPr lang="en-US" dirty="0" smtClean="0"/>
              <a:t> visitation</a:t>
            </a:r>
            <a:r>
              <a:rPr lang="en-US" dirty="0"/>
              <a:t> </a:t>
            </a:r>
            <a:r>
              <a:rPr lang="en-US" dirty="0" smtClean="0"/>
              <a:t>plan.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93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Feedback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Complete </a:t>
            </a:r>
            <a:r>
              <a:rPr lang="en-US" b="1" dirty="0" smtClean="0"/>
              <a:t>page 66 </a:t>
            </a:r>
            <a:r>
              <a:rPr lang="en-US" dirty="0" smtClean="0"/>
              <a:t>of the </a:t>
            </a:r>
            <a:r>
              <a:rPr lang="en-US" b="1" dirty="0" smtClean="0"/>
              <a:t>PG </a:t>
            </a:r>
            <a:r>
              <a:rPr lang="en-US" dirty="0" smtClean="0"/>
              <a:t>by marking all that apply.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17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4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Experiences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C</a:t>
            </a:r>
            <a:r>
              <a:rPr lang="en-US" dirty="0" smtClean="0"/>
              <a:t>aseworker </a:t>
            </a:r>
            <a:r>
              <a:rPr lang="en-US" dirty="0"/>
              <a:t>to share what he/she checked.  </a:t>
            </a:r>
          </a:p>
          <a:p>
            <a:pPr>
              <a:spcAft>
                <a:spcPts val="1800"/>
              </a:spcAft>
            </a:pPr>
            <a:r>
              <a:rPr lang="en-US" dirty="0"/>
              <a:t>O</a:t>
            </a:r>
            <a:r>
              <a:rPr lang="en-US" dirty="0" smtClean="0"/>
              <a:t>ther </a:t>
            </a:r>
            <a:r>
              <a:rPr lang="en-US" dirty="0"/>
              <a:t>team members to share what they had checked.</a:t>
            </a:r>
          </a:p>
          <a:p>
            <a:pPr>
              <a:spcAft>
                <a:spcPts val="1800"/>
              </a:spcAft>
            </a:pPr>
            <a:r>
              <a:rPr lang="en-US" dirty="0"/>
              <a:t>Identify </a:t>
            </a:r>
            <a:r>
              <a:rPr lang="en-US" dirty="0" smtClean="0"/>
              <a:t>what would </a:t>
            </a:r>
            <a:r>
              <a:rPr lang="en-US" dirty="0"/>
              <a:t>have made it easier to facilitate the teaming process</a:t>
            </a:r>
          </a:p>
          <a:p>
            <a:pPr>
              <a:spcAft>
                <a:spcPts val="1800"/>
              </a:spcAft>
            </a:pPr>
            <a:r>
              <a:rPr lang="en-US" dirty="0"/>
              <a:t>Identify what would have made it easier for participants to participate in the teaming process.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18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86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Visitation Activity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59" y="1385047"/>
            <a:ext cx="8247888" cy="48812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List feelings and reactions before, during, and after visitation from the perspective of your assigned role.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dirty="0" smtClean="0"/>
              <a:t>Record responses on flip chart paper.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dirty="0" smtClean="0"/>
              <a:t>Be prepared to share responses.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dirty="0" smtClean="0"/>
              <a:t>Take notes on </a:t>
            </a:r>
            <a:r>
              <a:rPr lang="en-US" b="1" dirty="0" smtClean="0"/>
              <a:t>page 70 </a:t>
            </a:r>
            <a:r>
              <a:rPr lang="en-US" dirty="0" smtClean="0"/>
              <a:t>of your </a:t>
            </a:r>
            <a:r>
              <a:rPr lang="en-US" b="1" dirty="0" smtClean="0"/>
              <a:t>PG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19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0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254690"/>
              </p:ext>
            </p:extLst>
          </p:nvPr>
        </p:nvGraphicFramePr>
        <p:xfrm>
          <a:off x="1333500" y="2468880"/>
          <a:ext cx="6477000" cy="2276475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2159000"/>
                <a:gridCol w="2159000"/>
                <a:gridCol w="2159000"/>
              </a:tblGrid>
              <a:tr h="9654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County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Unit/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Department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311006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Length of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time in current 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0"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of children in out-of-home care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97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53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Visitation Scenario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Read the scenario in your </a:t>
            </a:r>
            <a:r>
              <a:rPr lang="en-US" dirty="0" smtClean="0"/>
              <a:t>group.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une </a:t>
            </a:r>
            <a:r>
              <a:rPr lang="en-US" dirty="0"/>
              <a:t>into visitation </a:t>
            </a:r>
            <a:r>
              <a:rPr lang="en-US" dirty="0" smtClean="0"/>
              <a:t>participants.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iscuss </a:t>
            </a:r>
            <a:r>
              <a:rPr lang="en-US" dirty="0"/>
              <a:t>guiding </a:t>
            </a:r>
            <a:r>
              <a:rPr lang="en-US" dirty="0" smtClean="0"/>
              <a:t>questions.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ecide </a:t>
            </a:r>
            <a:r>
              <a:rPr lang="en-US" dirty="0"/>
              <a:t>whether to </a:t>
            </a:r>
            <a:r>
              <a:rPr lang="en-US" dirty="0" smtClean="0"/>
              <a:t>intervene.</a:t>
            </a:r>
            <a:endParaRPr lang="en-US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Why </a:t>
            </a:r>
            <a:r>
              <a:rPr lang="en-US" dirty="0"/>
              <a:t>or why not?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If yes, what is </a:t>
            </a:r>
            <a:r>
              <a:rPr lang="en-US" dirty="0" smtClean="0"/>
              <a:t>your </a:t>
            </a:r>
            <a:r>
              <a:rPr lang="en-US" dirty="0"/>
              <a:t>intervention</a:t>
            </a:r>
            <a:r>
              <a:rPr lang="en-US" dirty="0" smtClean="0"/>
              <a:t>?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Record answers on </a:t>
            </a:r>
            <a:r>
              <a:rPr lang="en-US" b="1" dirty="0" smtClean="0"/>
              <a:t>page 79 </a:t>
            </a:r>
            <a:r>
              <a:rPr lang="en-US" dirty="0" smtClean="0"/>
              <a:t>of your </a:t>
            </a:r>
            <a:r>
              <a:rPr lang="en-US" b="1" dirty="0" smtClean="0"/>
              <a:t>PG. 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20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67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929407"/>
          </a:xfrm>
        </p:spPr>
        <p:txBody>
          <a:bodyPr/>
          <a:lstStyle/>
          <a:p>
            <a:r>
              <a:rPr lang="en-US" dirty="0" smtClean="0"/>
              <a:t>Making Adjustments to Visitation Plans Activity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766047"/>
            <a:ext cx="8247888" cy="45540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Document the answers to the following questions on </a:t>
            </a:r>
            <a:r>
              <a:rPr lang="en-US" b="1" dirty="0" smtClean="0"/>
              <a:t>page 83</a:t>
            </a:r>
            <a:r>
              <a:rPr lang="en-US" dirty="0" smtClean="0"/>
              <a:t> of the </a:t>
            </a:r>
            <a:r>
              <a:rPr lang="en-US" b="1" dirty="0" smtClean="0"/>
              <a:t>PG</a:t>
            </a:r>
            <a:r>
              <a:rPr lang="en-US" dirty="0" smtClean="0"/>
              <a:t>:</a:t>
            </a:r>
          </a:p>
          <a:p>
            <a:r>
              <a:rPr lang="en-US" dirty="0" smtClean="0"/>
              <a:t>Does </a:t>
            </a:r>
            <a:r>
              <a:rPr lang="en-US" dirty="0"/>
              <a:t>the visitation team have enough information to make a decision regarding a change to the visitation plan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If so, identify the visitation components that would change.  Be specific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/>
              <a:t>If not, what else needs to be known to make a decision?</a:t>
            </a:r>
          </a:p>
          <a:p>
            <a:r>
              <a:rPr lang="en-US" dirty="0" smtClean="0"/>
              <a:t>How </a:t>
            </a:r>
            <a:r>
              <a:rPr lang="en-US" dirty="0"/>
              <a:t>can you </a:t>
            </a:r>
            <a:r>
              <a:rPr lang="en-US" dirty="0" smtClean="0"/>
              <a:t>obtain </a:t>
            </a:r>
            <a:r>
              <a:rPr lang="en-US" dirty="0"/>
              <a:t>this information?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21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68490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Learning Objectives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Participants </a:t>
            </a:r>
            <a:r>
              <a:rPr lang="en-US" dirty="0"/>
              <a:t>will be able to:</a:t>
            </a:r>
          </a:p>
          <a:p>
            <a:pPr lvl="0">
              <a:spcAft>
                <a:spcPts val="1200"/>
              </a:spcAft>
            </a:pPr>
            <a:r>
              <a:rPr lang="en-US" sz="2200" dirty="0"/>
              <a:t>Identify visitation as an essential casework task leading to the safety, permanency, and </a:t>
            </a:r>
            <a:r>
              <a:rPr lang="en-US" sz="2200" dirty="0" smtClean="0"/>
              <a:t>well-being </a:t>
            </a:r>
            <a:r>
              <a:rPr lang="en-US" sz="2200" dirty="0"/>
              <a:t>of children</a:t>
            </a:r>
          </a:p>
          <a:p>
            <a:pPr lvl="0">
              <a:spcAft>
                <a:spcPts val="1200"/>
              </a:spcAft>
            </a:pPr>
            <a:r>
              <a:rPr lang="en-US" sz="2200" dirty="0"/>
              <a:t>Identify how assessment, engagement, teaming, and planning are used in the development of visitation plans  </a:t>
            </a:r>
          </a:p>
          <a:p>
            <a:pPr lvl="0">
              <a:spcAft>
                <a:spcPts val="1200"/>
              </a:spcAft>
            </a:pPr>
            <a:r>
              <a:rPr lang="en-US" sz="2200" dirty="0"/>
              <a:t>Apply assessments to inform components of a visitation plan </a:t>
            </a:r>
          </a:p>
          <a:p>
            <a:pPr lvl="0">
              <a:spcAft>
                <a:spcPts val="1200"/>
              </a:spcAft>
            </a:pPr>
            <a:r>
              <a:rPr lang="en-US" sz="2200" dirty="0"/>
              <a:t>Employ teaming skills to develop a visitation plan that supports the outcomes of safety, permanency, and </a:t>
            </a:r>
            <a:r>
              <a:rPr lang="en-US" sz="2200" dirty="0" smtClean="0"/>
              <a:t>well-being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sz="2200" dirty="0"/>
              <a:t>Examine ways to monitor and adjust visitation plans to ensure the ongoing safety, permanency, and well-being of a </a:t>
            </a:r>
            <a:r>
              <a:rPr lang="en-US" sz="2200" dirty="0" smtClean="0"/>
              <a:t>child</a:t>
            </a:r>
            <a:endParaRPr lang="en-US" sz="2200" dirty="0"/>
          </a:p>
          <a:p>
            <a:pPr lvl="0">
              <a:spcAft>
                <a:spcPts val="1200"/>
              </a:spcAft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22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62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68490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Learning Objectives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Participants </a:t>
            </a:r>
            <a:r>
              <a:rPr lang="en-US" dirty="0"/>
              <a:t>will be able to:</a:t>
            </a:r>
          </a:p>
          <a:p>
            <a:pPr lvl="0">
              <a:spcAft>
                <a:spcPts val="1200"/>
              </a:spcAft>
            </a:pPr>
            <a:r>
              <a:rPr lang="en-US" sz="2200" dirty="0"/>
              <a:t>Identify visitation as an essential casework task leading to the safety, permanency, and </a:t>
            </a:r>
            <a:r>
              <a:rPr lang="en-US" sz="2200" dirty="0" smtClean="0"/>
              <a:t>well-being </a:t>
            </a:r>
            <a:r>
              <a:rPr lang="en-US" sz="2200" dirty="0"/>
              <a:t>of children</a:t>
            </a:r>
          </a:p>
          <a:p>
            <a:pPr lvl="0">
              <a:spcAft>
                <a:spcPts val="1200"/>
              </a:spcAft>
            </a:pPr>
            <a:r>
              <a:rPr lang="en-US" sz="2200" dirty="0"/>
              <a:t>Identify how assessment, engagement, teaming, and planning are used in the development of visitation plans  </a:t>
            </a:r>
          </a:p>
          <a:p>
            <a:pPr lvl="0">
              <a:spcAft>
                <a:spcPts val="1200"/>
              </a:spcAft>
            </a:pPr>
            <a:r>
              <a:rPr lang="en-US" sz="2200" dirty="0"/>
              <a:t>Apply assessments to inform components of a visitation plan </a:t>
            </a:r>
          </a:p>
          <a:p>
            <a:pPr lvl="0">
              <a:spcAft>
                <a:spcPts val="1200"/>
              </a:spcAft>
            </a:pPr>
            <a:r>
              <a:rPr lang="en-US" sz="2200" dirty="0"/>
              <a:t>Employ teaming skills to develop a visitation plan that supports the outcomes of safety, permanency, and </a:t>
            </a:r>
            <a:r>
              <a:rPr lang="en-US" sz="2200" dirty="0" smtClean="0"/>
              <a:t>well-being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sz="2200" dirty="0"/>
              <a:t>Examine ways to monitor and adjust visitation plans to ensure the ongoing safety, permanency, and well-being of a </a:t>
            </a:r>
            <a:r>
              <a:rPr lang="en-US" sz="2200" dirty="0" smtClean="0"/>
              <a:t>child</a:t>
            </a:r>
            <a:endParaRPr lang="en-US" sz="2200" dirty="0"/>
          </a:p>
          <a:p>
            <a:pPr lvl="0">
              <a:spcAft>
                <a:spcPts val="1200"/>
              </a:spcAft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3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85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200"/>
              </a:spcAft>
            </a:pPr>
            <a:r>
              <a:rPr lang="en-US" dirty="0"/>
              <a:t>Introductions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Importance of Visitation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Skills for Building Visitation Plans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Assessing Visitation Needs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Teaming for Visitation Planning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Managing Ongoing Visitation and Making Adjustments</a:t>
            </a:r>
          </a:p>
          <a:p>
            <a:pPr>
              <a:spcAft>
                <a:spcPts val="1200"/>
              </a:spcAft>
            </a:pPr>
            <a:r>
              <a:rPr lang="en-US" dirty="0"/>
              <a:t>Summary and Evaluation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4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8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1002767"/>
          </a:xfrm>
        </p:spPr>
        <p:txBody>
          <a:bodyPr/>
          <a:lstStyle/>
          <a:p>
            <a:r>
              <a:rPr lang="en-US" dirty="0"/>
              <a:t>According to the International Committee for the Red Cross: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" y="2890157"/>
            <a:ext cx="8247888" cy="1077686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The government has limited ability to help.  After that, you better have family.”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15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748553"/>
          </a:xfrm>
        </p:spPr>
        <p:txBody>
          <a:bodyPr/>
          <a:lstStyle/>
          <a:p>
            <a:r>
              <a:rPr lang="en-US" dirty="0"/>
              <a:t>Activity Instructions </a:t>
            </a:r>
            <a:r>
              <a:rPr lang="en-US" dirty="0" smtClean="0"/>
              <a:t>for Visitation </a:t>
            </a:r>
            <a:r>
              <a:rPr lang="en-US" dirty="0"/>
              <a:t>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801906"/>
            <a:ext cx="8247888" cy="4518212"/>
          </a:xfrm>
        </p:spPr>
        <p:txBody>
          <a:bodyPr/>
          <a:lstStyle/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Read and discuss your assigned statement.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Answer the </a:t>
            </a:r>
            <a:r>
              <a:rPr lang="en-US" dirty="0" smtClean="0"/>
              <a:t>questions </a:t>
            </a:r>
            <a:r>
              <a:rPr lang="en-US" dirty="0"/>
              <a:t>on </a:t>
            </a:r>
            <a:r>
              <a:rPr lang="en-US" b="1" dirty="0"/>
              <a:t>page </a:t>
            </a:r>
            <a:r>
              <a:rPr lang="en-US" b="1" dirty="0" smtClean="0"/>
              <a:t>7</a:t>
            </a:r>
            <a:r>
              <a:rPr lang="en-US" dirty="0" smtClean="0"/>
              <a:t> of </a:t>
            </a:r>
            <a:r>
              <a:rPr lang="en-US" dirty="0"/>
              <a:t>the </a:t>
            </a:r>
            <a:r>
              <a:rPr lang="en-US" b="1" dirty="0" smtClean="0"/>
              <a:t>Participant Guide (PG) </a:t>
            </a:r>
            <a:r>
              <a:rPr lang="en-US" dirty="0"/>
              <a:t>and record your answers.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You will have 15 minutes to complete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Be prepared to inform the class about the highlights of your discussion.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9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1048676"/>
          </a:xfrm>
        </p:spPr>
        <p:txBody>
          <a:bodyPr/>
          <a:lstStyle/>
          <a:p>
            <a:r>
              <a:rPr lang="en-US" dirty="0"/>
              <a:t>Activity </a:t>
            </a:r>
            <a:r>
              <a:rPr lang="en-US" dirty="0" smtClean="0"/>
              <a:t>Instructions for Visitation is a Right, Not a 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987826"/>
            <a:ext cx="8247888" cy="4332292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R</a:t>
            </a:r>
            <a:r>
              <a:rPr lang="en-US" dirty="0" smtClean="0"/>
              <a:t>ead </a:t>
            </a:r>
            <a:r>
              <a:rPr lang="en-US" dirty="0"/>
              <a:t>and discuss the information related to your assigned set of legislation and/or policy provided in the </a:t>
            </a:r>
            <a:r>
              <a:rPr lang="en-US" b="1" dirty="0" smtClean="0"/>
              <a:t>PG</a:t>
            </a:r>
            <a:r>
              <a:rPr lang="en-US" dirty="0" smtClean="0"/>
              <a:t>. </a:t>
            </a:r>
          </a:p>
          <a:p>
            <a:pPr marL="457200" lvl="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Answer questions on </a:t>
            </a:r>
            <a:r>
              <a:rPr lang="en-US" b="1" dirty="0" smtClean="0"/>
              <a:t>page 18 </a:t>
            </a:r>
            <a:r>
              <a:rPr lang="en-US" b="1" dirty="0"/>
              <a:t>of the PG </a:t>
            </a:r>
            <a:r>
              <a:rPr lang="en-US" dirty="0"/>
              <a:t>related to your set of </a:t>
            </a:r>
            <a:r>
              <a:rPr lang="en-US" dirty="0" smtClean="0"/>
              <a:t>policies and/or </a:t>
            </a:r>
            <a:r>
              <a:rPr lang="en-US" dirty="0"/>
              <a:t>policy. This is the information you will be sharing with your new group.  </a:t>
            </a:r>
          </a:p>
          <a:p>
            <a:pPr marL="0" lvl="0" indent="0">
              <a:buNone/>
            </a:pPr>
            <a:r>
              <a:rPr lang="en-US" dirty="0" smtClean="0"/>
              <a:t> 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7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4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Visitation: A Right, Not a Privilege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8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204716"/>
              </p:ext>
            </p:extLst>
          </p:nvPr>
        </p:nvGraphicFramePr>
        <p:xfrm>
          <a:off x="437028" y="1335741"/>
          <a:ext cx="8115300" cy="495974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4188759"/>
                <a:gridCol w="3926541"/>
              </a:tblGrid>
              <a:tr h="2707429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1: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Adoption Assistance and Child Welfare Act of 1980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 PA Code §3130.68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Adoption and Safe Families Act of 1997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Concurrent Planning Policy and Implementation Bulletin # 3130-12-03  </a:t>
                      </a:r>
                      <a:r>
                        <a:rPr lang="en-US" sz="1600" dirty="0" smtClean="0"/>
                        <a:t>                         </a:t>
                      </a:r>
                      <a:r>
                        <a:rPr lang="en-US" dirty="0" smtClean="0"/>
                        <a:t>         </a:t>
                      </a:r>
                      <a:endParaRPr lang="en-US" dirty="0"/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B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2: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 PA Code §3700.63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 PA Code §3800.32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 PA Code §3800.33</a:t>
                      </a:r>
                      <a:endParaRPr lang="en-US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B97D"/>
                    </a:solidFill>
                  </a:tcPr>
                </a:tc>
              </a:tr>
              <a:tr h="2252312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3: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Fostering Connections to Success and Increasing Adoptions Act of 2008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 115 of 2010 </a:t>
                      </a:r>
                      <a:endParaRPr lang="en-US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US" dirty="0"/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4: 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in Foster Care Act (Act 119 of 2010)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 55 of 2013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 101 of 2010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Permanent Legal Custodian Bulletin</a:t>
                      </a:r>
                      <a:endParaRPr lang="en-US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33" marB="45733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97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33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Visitation Plan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Which visitation plan </a:t>
            </a:r>
            <a:r>
              <a:rPr lang="en-US" sz="3600" dirty="0"/>
              <a:t>c</a:t>
            </a:r>
            <a:r>
              <a:rPr lang="en-US" sz="3600" dirty="0" smtClean="0"/>
              <a:t>omponents are you required to assess, plan, implement and monitor? 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9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4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rPntTrnrDvlpdTmplt08171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Osaka"/>
        <a:cs typeface=""/>
      </a:majorFont>
      <a:minorFont>
        <a:latin typeface="Georgi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PwrPntTrnrDvlpdTmplt081711</Template>
  <TotalTime>9750</TotalTime>
  <Words>1038</Words>
  <Application>Microsoft Office PowerPoint</Application>
  <PresentationFormat>On-screen Show (4:3)</PresentationFormat>
  <Paragraphs>146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Calibri</vt:lpstr>
      <vt:lpstr>Georgia</vt:lpstr>
      <vt:lpstr>Osaka</vt:lpstr>
      <vt:lpstr>PwrPntTrnrDvlpdTmplt081711</vt:lpstr>
      <vt:lpstr>PowerPoint Presentation</vt:lpstr>
      <vt:lpstr>Name Tent</vt:lpstr>
      <vt:lpstr> Learning Objectives </vt:lpstr>
      <vt:lpstr>Agenda</vt:lpstr>
      <vt:lpstr>According to the International Committee for the Red Cross:</vt:lpstr>
      <vt:lpstr>Activity Instructions for Visitation Statements</vt:lpstr>
      <vt:lpstr>Activity Instructions for Visitation is a Right, Not a Privilege</vt:lpstr>
      <vt:lpstr>Visitation: A Right, Not a Privilege</vt:lpstr>
      <vt:lpstr>Visitation Plan Components</vt:lpstr>
      <vt:lpstr>Oversight vs. Support Matrix Instructions</vt:lpstr>
      <vt:lpstr>Poll-Everywhere</vt:lpstr>
      <vt:lpstr>Individual Activity Instructions for Maintaining Family Relationships</vt:lpstr>
      <vt:lpstr>Visitation Team Responsibilities Exercise</vt:lpstr>
      <vt:lpstr>Facilitation Challenges: Carousel Walk Instructions</vt:lpstr>
      <vt:lpstr>Small Group Activity Instructions: </vt:lpstr>
      <vt:lpstr>Micro-Simulation Instructions</vt:lpstr>
      <vt:lpstr>Observation Feedback Instructions</vt:lpstr>
      <vt:lpstr>Sharing Experiences Instructions</vt:lpstr>
      <vt:lpstr>Managing Visitation Activity Instructions</vt:lpstr>
      <vt:lpstr>Managing Visitation Scenario Instructions</vt:lpstr>
      <vt:lpstr>Making Adjustments to Visitation Plans Activity Instructions</vt:lpstr>
      <vt:lpstr> Learning Objectives </vt:lpstr>
    </vt:vector>
  </TitlesOfParts>
  <Company>The University of Pittsburgh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Winesickle</dc:creator>
  <cp:keywords>Templates</cp:keywords>
  <cp:lastModifiedBy>Shaw, Kecia</cp:lastModifiedBy>
  <cp:revision>91</cp:revision>
  <cp:lastPrinted>2017-02-22T18:17:03Z</cp:lastPrinted>
  <dcterms:created xsi:type="dcterms:W3CDTF">2014-02-20T20:58:20Z</dcterms:created>
  <dcterms:modified xsi:type="dcterms:W3CDTF">2017-05-16T14:54:07Z</dcterms:modified>
</cp:coreProperties>
</file>