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4"/>
  </p:notesMasterIdLst>
  <p:handoutMasterIdLst>
    <p:handoutMasterId r:id="rId35"/>
  </p:handoutMasterIdLst>
  <p:sldIdLst>
    <p:sldId id="260"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8151"/>
    <a:srgbClr val="002B5E"/>
    <a:srgbClr val="CDB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238" autoAdjust="0"/>
    <p:restoredTop sz="90929"/>
  </p:normalViewPr>
  <p:slideViewPr>
    <p:cSldViewPr snapToGrid="0">
      <p:cViewPr varScale="1">
        <p:scale>
          <a:sx n="63" d="100"/>
          <a:sy n="63" d="100"/>
        </p:scale>
        <p:origin x="-127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806" y="259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3397250" y="0"/>
            <a:ext cx="3448050" cy="60960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Header Placeholder 1"/>
          <p:cNvSpPr>
            <a:spLocks noGrp="1"/>
          </p:cNvSpPr>
          <p:nvPr>
            <p:ph type="hdr" sz="quarter"/>
          </p:nvPr>
        </p:nvSpPr>
        <p:spPr>
          <a:xfrm>
            <a:off x="0" y="0"/>
            <a:ext cx="3397250" cy="609600"/>
          </a:xfrm>
          <a:prstGeom prst="rect">
            <a:avLst/>
          </a:prstGeom>
          <a:ln w="6350">
            <a:solidFill>
              <a:schemeClr val="tx1"/>
            </a:solidFill>
            <a:prstDash val="solid"/>
          </a:ln>
        </p:spPr>
        <p:txBody>
          <a:bodyPr vert="horz" lIns="91440" tIns="45720" rIns="91440" bIns="45720" rtlCol="0" anchor="ctr"/>
          <a:lstStyle>
            <a:lvl1pPr algn="l">
              <a:tabLst>
                <a:tab pos="623888" algn="l"/>
              </a:tabLst>
              <a:defRPr sz="1200">
                <a:latin typeface="Georgia" pitchFamily="18" charset="0"/>
              </a:defRPr>
            </a:lvl1pPr>
          </a:lstStyle>
          <a:p>
            <a:pPr>
              <a:defRPr/>
            </a:pPr>
            <a:r>
              <a:rPr lang="en-US"/>
              <a:t>	</a:t>
            </a:r>
            <a:r>
              <a:rPr lang="en-US" sz="1600"/>
              <a:t>University of Pittsburgh</a:t>
            </a:r>
          </a:p>
        </p:txBody>
      </p:sp>
      <p:sp>
        <p:nvSpPr>
          <p:cNvPr id="4" name="Footer Placeholder 3"/>
          <p:cNvSpPr>
            <a:spLocks noGrp="1"/>
          </p:cNvSpPr>
          <p:nvPr>
            <p:ph type="ftr" sz="quarter" idx="2"/>
          </p:nvPr>
        </p:nvSpPr>
        <p:spPr>
          <a:xfrm>
            <a:off x="8" y="8635998"/>
            <a:ext cx="2496449" cy="246745"/>
          </a:xfrm>
          <a:prstGeom prst="rect">
            <a:avLst/>
          </a:prstGeom>
        </p:spPr>
        <p:txBody>
          <a:bodyPr vert="horz" lIns="91440" tIns="45720" rIns="91440" bIns="45720" rtlCol="0" anchor="ctr"/>
          <a:lstStyle>
            <a:lvl1pPr algn="ctr">
              <a:defRPr sz="1200">
                <a:latin typeface="Georgia" pitchFamily="18" charset="0"/>
              </a:defRPr>
            </a:lvl1pPr>
          </a:lstStyle>
          <a:p>
            <a:pPr algn="l">
              <a:defRPr/>
            </a:pPr>
            <a:r>
              <a:rPr lang="en-US" sz="800" dirty="0" smtClean="0">
                <a:latin typeface="Arial" pitchFamily="34" charset="0"/>
                <a:cs typeface="Arial" pitchFamily="34" charset="0"/>
              </a:rPr>
              <a:t>The Pennsylvania Child Welfare Resource Center</a:t>
            </a:r>
            <a:endParaRPr lang="en-US" sz="800" dirty="0">
              <a:latin typeface="Arial" pitchFamily="34" charset="0"/>
              <a:cs typeface="Arial" pitchFamily="34" charset="0"/>
            </a:endParaRPr>
          </a:p>
        </p:txBody>
      </p:sp>
      <p:sp>
        <p:nvSpPr>
          <p:cNvPr id="5" name="Slide Number Placeholder 4"/>
          <p:cNvSpPr>
            <a:spLocks noGrp="1"/>
          </p:cNvSpPr>
          <p:nvPr>
            <p:ph type="sldNum" sz="quarter" idx="3"/>
          </p:nvPr>
        </p:nvSpPr>
        <p:spPr>
          <a:xfrm>
            <a:off x="5667375" y="8882889"/>
            <a:ext cx="1095375" cy="246452"/>
          </a:xfrm>
          <a:prstGeom prst="rect">
            <a:avLst/>
          </a:prstGeom>
        </p:spPr>
        <p:txBody>
          <a:bodyPr vert="horz" lIns="91440" tIns="45720" rIns="91440" bIns="45720" rtlCol="0" anchor="ctr"/>
          <a:lstStyle>
            <a:lvl1pPr algn="r">
              <a:defRPr sz="1000">
                <a:latin typeface="Georgia" pitchFamily="18" charset="0"/>
              </a:defRPr>
            </a:lvl1pPr>
          </a:lstStyle>
          <a:p>
            <a:pPr>
              <a:defRPr/>
            </a:pPr>
            <a:r>
              <a:rPr lang="en-US" b="1" dirty="0" smtClean="0">
                <a:latin typeface="Arial" pitchFamily="34" charset="0"/>
                <a:cs typeface="Arial" pitchFamily="34" charset="0"/>
              </a:rPr>
              <a:t>Page </a:t>
            </a:r>
            <a:fld id="{1DEAAAA3-F7D2-420C-8044-4D8DB93005E2}" type="slidenum">
              <a:rPr lang="en-US" b="1" smtClean="0">
                <a:latin typeface="Arial" pitchFamily="34" charset="0"/>
                <a:cs typeface="Arial" pitchFamily="34" charset="0"/>
              </a:rPr>
              <a:pPr>
                <a:defRPr/>
              </a:pPr>
              <a:t>‹#›</a:t>
            </a:fld>
            <a:r>
              <a:rPr lang="en-US" b="1" dirty="0" smtClean="0">
                <a:latin typeface="Arial" pitchFamily="34" charset="0"/>
                <a:cs typeface="Arial" pitchFamily="34" charset="0"/>
              </a:rPr>
              <a:t> </a:t>
            </a:r>
            <a:r>
              <a:rPr lang="en-US" b="1" dirty="0" smtClean="0">
                <a:latin typeface="Arial" pitchFamily="34" charset="0"/>
                <a:cs typeface="Arial" pitchFamily="34" charset="0"/>
              </a:rPr>
              <a:t>of </a:t>
            </a:r>
            <a:r>
              <a:rPr lang="en-US" b="1" dirty="0" smtClean="0">
                <a:latin typeface="Arial" pitchFamily="34" charset="0"/>
                <a:cs typeface="Arial" pitchFamily="34" charset="0"/>
              </a:rPr>
              <a:t> 11</a:t>
            </a:r>
            <a:endParaRPr lang="en-US" b="1" dirty="0">
              <a:latin typeface="Arial" pitchFamily="34" charset="0"/>
              <a:cs typeface="Arial" pitchFamily="34" charset="0"/>
            </a:endParaRPr>
          </a:p>
        </p:txBody>
      </p:sp>
      <p:pic>
        <p:nvPicPr>
          <p:cNvPr id="14343" name="Picture 2" descr="pittseal"/>
          <p:cNvPicPr>
            <a:picLocks noChangeAspect="1" noChangeArrowheads="1"/>
          </p:cNvPicPr>
          <p:nvPr/>
        </p:nvPicPr>
        <p:blipFill>
          <a:blip r:embed="rId2" cstate="print">
            <a:grayscl/>
          </a:blip>
          <a:srcRect/>
          <a:stretch>
            <a:fillRect/>
          </a:stretch>
        </p:blipFill>
        <p:spPr bwMode="auto">
          <a:xfrm>
            <a:off x="160338" y="95250"/>
            <a:ext cx="481012" cy="428625"/>
          </a:xfrm>
          <a:prstGeom prst="rect">
            <a:avLst/>
          </a:prstGeom>
          <a:noFill/>
          <a:ln w="9525">
            <a:noFill/>
            <a:miter lim="800000"/>
            <a:headEnd/>
            <a:tailEnd/>
          </a:ln>
        </p:spPr>
      </p:pic>
      <p:sp>
        <p:nvSpPr>
          <p:cNvPr id="9" name="TextBox 8"/>
          <p:cNvSpPr txBox="1"/>
          <p:nvPr/>
        </p:nvSpPr>
        <p:spPr>
          <a:xfrm>
            <a:off x="3438525" y="31750"/>
            <a:ext cx="1819275" cy="630238"/>
          </a:xfrm>
          <a:prstGeom prst="rect">
            <a:avLst/>
          </a:prstGeom>
          <a:noFill/>
        </p:spPr>
        <p:txBody>
          <a:bodyPr>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0" name="TextBox 9"/>
          <p:cNvSpPr txBox="1"/>
          <p:nvPr/>
        </p:nvSpPr>
        <p:spPr>
          <a:xfrm>
            <a:off x="5257800" y="0"/>
            <a:ext cx="1600200" cy="623888"/>
          </a:xfrm>
          <a:prstGeom prst="rect">
            <a:avLst/>
          </a:prstGeom>
          <a:noFill/>
        </p:spPr>
        <p:txBody>
          <a:bodyPr>
            <a:spAutoFit/>
          </a:bodyPr>
          <a:lstStyle/>
          <a:p>
            <a:pPr>
              <a:defRPr/>
            </a:pPr>
            <a:r>
              <a:rPr lang="en-US" sz="1150" i="1" dirty="0">
                <a:latin typeface="Georgia" pitchFamily="18" charset="0"/>
              </a:rPr>
              <a:t>Empower People</a:t>
            </a:r>
          </a:p>
          <a:p>
            <a:pPr>
              <a:defRPr/>
            </a:pPr>
            <a:r>
              <a:rPr lang="en-US" sz="1150" i="1" dirty="0">
                <a:latin typeface="Georgia" pitchFamily="18" charset="0"/>
              </a:rPr>
              <a:t>Lead Organizations</a:t>
            </a:r>
          </a:p>
          <a:p>
            <a:pPr>
              <a:defRPr/>
            </a:pPr>
            <a:r>
              <a:rPr lang="en-US" sz="1150" i="1" dirty="0">
                <a:latin typeface="Georgia" pitchFamily="18" charset="0"/>
              </a:rPr>
              <a:t>Grow Communities</a:t>
            </a:r>
          </a:p>
        </p:txBody>
      </p:sp>
      <p:cxnSp>
        <p:nvCxnSpPr>
          <p:cNvPr id="15" name="Straight Connector 14"/>
          <p:cNvCxnSpPr/>
          <p:nvPr/>
        </p:nvCxnSpPr>
        <p:spPr>
          <a:xfrm rot="5400000">
            <a:off x="5008562" y="300038"/>
            <a:ext cx="485775"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97250" y="622300"/>
            <a:ext cx="3448050" cy="300038"/>
          </a:xfrm>
          <a:prstGeom prst="rect">
            <a:avLst/>
          </a:prstGeom>
          <a:noFill/>
          <a:ln w="6350">
            <a:solidFill>
              <a:schemeClr val="tx1"/>
            </a:solidFill>
          </a:ln>
        </p:spPr>
        <p:txBody>
          <a:bodyPr>
            <a:spAutoFit/>
          </a:bodyPr>
          <a:lstStyle/>
          <a:p>
            <a:pPr>
              <a:defRPr/>
            </a:pPr>
            <a:r>
              <a:rPr lang="en-US" sz="1150" dirty="0">
                <a:latin typeface="Georgia" pitchFamily="18" charset="0"/>
              </a:rPr>
              <a:t>The </a:t>
            </a:r>
            <a:r>
              <a:rPr lang="en-US" sz="1150" dirty="0" smtClean="0">
                <a:latin typeface="Georgia" pitchFamily="18" charset="0"/>
              </a:rPr>
              <a:t>Pennsylvania </a:t>
            </a:r>
            <a:r>
              <a:rPr lang="en-US" sz="1150" dirty="0">
                <a:latin typeface="Georgia" pitchFamily="18" charset="0"/>
              </a:rPr>
              <a:t>Child Welfare </a:t>
            </a:r>
            <a:r>
              <a:rPr lang="en-US" sz="1150" dirty="0" smtClean="0">
                <a:latin typeface="Georgia" pitchFamily="18" charset="0"/>
              </a:rPr>
              <a:t>Resource Center</a:t>
            </a:r>
            <a:endParaRPr lang="en-US" sz="200" dirty="0">
              <a:latin typeface="Georgia" pitchFamily="18" charset="0"/>
            </a:endParaRPr>
          </a:p>
          <a:p>
            <a:pPr>
              <a:defRPr/>
            </a:pPr>
            <a:endParaRPr lang="en-US" sz="200" dirty="0">
              <a:latin typeface="Georgia" pitchFamily="18" charset="0"/>
            </a:endParaRPr>
          </a:p>
        </p:txBody>
      </p:sp>
      <p:cxnSp>
        <p:nvCxnSpPr>
          <p:cNvPr id="20" name="Straight Connector 19"/>
          <p:cNvCxnSpPr/>
          <p:nvPr/>
        </p:nvCxnSpPr>
        <p:spPr>
          <a:xfrm>
            <a:off x="3470275" y="869950"/>
            <a:ext cx="32321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54514" y="8636001"/>
            <a:ext cx="4303486" cy="215444"/>
          </a:xfrm>
          <a:prstGeom prst="rect">
            <a:avLst/>
          </a:prstGeom>
          <a:noFill/>
        </p:spPr>
        <p:txBody>
          <a:bodyPr wrap="square" rtlCol="0">
            <a:spAutoFit/>
          </a:bodyPr>
          <a:lstStyle/>
          <a:p>
            <a:pPr algn="r">
              <a:defRPr/>
            </a:pPr>
            <a:r>
              <a:rPr lang="en-US" sz="800" dirty="0"/>
              <a:t>301:Engaging Clients from A Strength-Based, Solution-Focused Perspective</a:t>
            </a:r>
          </a:p>
        </p:txBody>
      </p:sp>
    </p:spTree>
    <p:extLst>
      <p:ext uri="{BB962C8B-B14F-4D97-AF65-F5344CB8AC3E}">
        <p14:creationId xmlns:p14="http://schemas.microsoft.com/office/powerpoint/2010/main" val="13673477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4"/>
          <p:cNvSpPr>
            <a:spLocks noGrp="1" noRot="1" noChangeAspect="1" noChangeArrowheads="1" noTextEdit="1"/>
          </p:cNvSpPr>
          <p:nvPr>
            <p:ph type="sldImg" idx="2"/>
          </p:nvPr>
        </p:nvSpPr>
        <p:spPr bwMode="auto">
          <a:xfrm>
            <a:off x="1143000" y="976313"/>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14400" y="4518025"/>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3318" name="Rectangle 6"/>
          <p:cNvSpPr>
            <a:spLocks noGrp="1" noChangeArrowheads="1"/>
          </p:cNvSpPr>
          <p:nvPr>
            <p:ph type="ftr" sz="quarter" idx="4"/>
          </p:nvPr>
        </p:nvSpPr>
        <p:spPr bwMode="auto">
          <a:xfrm>
            <a:off x="0" y="8686800"/>
            <a:ext cx="2467429" cy="219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800">
                <a:latin typeface="Georgia" pitchFamily="18" charset="0"/>
              </a:defRPr>
            </a:lvl1pPr>
          </a:lstStyle>
          <a:p>
            <a:pPr algn="l">
              <a:defRPr/>
            </a:pPr>
            <a:r>
              <a:rPr lang="en-US" dirty="0" smtClean="0"/>
              <a:t>The Pennsylvania Child Welfare Resource Center</a:t>
            </a:r>
            <a:endParaRPr lang="en-US" dirty="0"/>
          </a:p>
        </p:txBody>
      </p:sp>
      <p:sp>
        <p:nvSpPr>
          <p:cNvPr id="13319" name="Rectangle 7"/>
          <p:cNvSpPr>
            <a:spLocks noGrp="1" noChangeArrowheads="1"/>
          </p:cNvSpPr>
          <p:nvPr>
            <p:ph type="sldNum" sz="quarter" idx="5"/>
          </p:nvPr>
        </p:nvSpPr>
        <p:spPr bwMode="auto">
          <a:xfrm>
            <a:off x="6154738" y="8926286"/>
            <a:ext cx="703262" cy="18868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b="1">
                <a:latin typeface="Georgia" pitchFamily="18" charset="0"/>
              </a:defRPr>
            </a:lvl1pPr>
          </a:lstStyle>
          <a:p>
            <a:pPr>
              <a:defRPr/>
            </a:pPr>
            <a:fld id="{A5C0BF7D-DA9C-4BF7-8FB9-4639E92C447C}" type="slidenum">
              <a:rPr lang="en-US" smtClean="0"/>
              <a:pPr>
                <a:defRPr/>
              </a:pPr>
              <a:t>‹#›</a:t>
            </a:fld>
            <a:endParaRPr lang="en-US" dirty="0"/>
          </a:p>
        </p:txBody>
      </p:sp>
      <p:pic>
        <p:nvPicPr>
          <p:cNvPr id="12296" name="Picture 2" descr="pittseal"/>
          <p:cNvPicPr>
            <a:picLocks noChangeAspect="1" noChangeArrowheads="1"/>
          </p:cNvPicPr>
          <p:nvPr/>
        </p:nvPicPr>
        <p:blipFill>
          <a:blip r:embed="rId2">
            <a:grayscl/>
          </a:blip>
          <a:srcRect/>
          <a:stretch>
            <a:fillRect/>
          </a:stretch>
        </p:blipFill>
        <p:spPr bwMode="auto">
          <a:xfrm>
            <a:off x="160338" y="95250"/>
            <a:ext cx="481012" cy="428625"/>
          </a:xfrm>
          <a:prstGeom prst="rect">
            <a:avLst/>
          </a:prstGeom>
          <a:noFill/>
          <a:ln w="9525">
            <a:noFill/>
            <a:miter lim="800000"/>
            <a:headEnd/>
            <a:tailEnd/>
          </a:ln>
        </p:spPr>
      </p:pic>
      <p:sp>
        <p:nvSpPr>
          <p:cNvPr id="10" name="Rectangle 9"/>
          <p:cNvSpPr/>
          <p:nvPr/>
        </p:nvSpPr>
        <p:spPr>
          <a:xfrm>
            <a:off x="3397250" y="0"/>
            <a:ext cx="3448050" cy="60960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0"/>
          <p:cNvSpPr txBox="1"/>
          <p:nvPr/>
        </p:nvSpPr>
        <p:spPr>
          <a:xfrm>
            <a:off x="5257800" y="0"/>
            <a:ext cx="1600200" cy="623888"/>
          </a:xfrm>
          <a:prstGeom prst="rect">
            <a:avLst/>
          </a:prstGeom>
          <a:noFill/>
        </p:spPr>
        <p:txBody>
          <a:bodyPr>
            <a:spAutoFit/>
          </a:bodyPr>
          <a:lstStyle/>
          <a:p>
            <a:pPr>
              <a:defRPr/>
            </a:pPr>
            <a:r>
              <a:rPr lang="en-US" sz="1150" i="1" dirty="0">
                <a:latin typeface="Georgia" pitchFamily="18" charset="0"/>
              </a:rPr>
              <a:t>Empower People</a:t>
            </a:r>
          </a:p>
          <a:p>
            <a:pPr>
              <a:defRPr/>
            </a:pPr>
            <a:r>
              <a:rPr lang="en-US" sz="1150" i="1" dirty="0">
                <a:latin typeface="Georgia" pitchFamily="18" charset="0"/>
              </a:rPr>
              <a:t>Lead Organizations</a:t>
            </a:r>
          </a:p>
          <a:p>
            <a:pPr>
              <a:defRPr/>
            </a:pPr>
            <a:r>
              <a:rPr lang="en-US" sz="1150" i="1" dirty="0">
                <a:latin typeface="Georgia" pitchFamily="18" charset="0"/>
              </a:rPr>
              <a:t>Grow Communities</a:t>
            </a:r>
          </a:p>
        </p:txBody>
      </p:sp>
      <p:cxnSp>
        <p:nvCxnSpPr>
          <p:cNvPr id="12" name="Straight Connector 11"/>
          <p:cNvCxnSpPr/>
          <p:nvPr/>
        </p:nvCxnSpPr>
        <p:spPr>
          <a:xfrm rot="5400000">
            <a:off x="5008562" y="300038"/>
            <a:ext cx="485775"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397250" y="622300"/>
            <a:ext cx="3448050" cy="300038"/>
          </a:xfrm>
          <a:prstGeom prst="rect">
            <a:avLst/>
          </a:prstGeom>
          <a:noFill/>
          <a:ln w="6350">
            <a:solidFill>
              <a:schemeClr val="tx1"/>
            </a:solidFill>
          </a:ln>
        </p:spPr>
        <p:txBody>
          <a:bodyPr>
            <a:spAutoFit/>
          </a:bodyPr>
          <a:lstStyle/>
          <a:p>
            <a:pPr algn="l">
              <a:defRPr/>
            </a:pPr>
            <a:r>
              <a:rPr lang="en-US" sz="1150" dirty="0">
                <a:latin typeface="Georgia" pitchFamily="18" charset="0"/>
              </a:rPr>
              <a:t>The </a:t>
            </a:r>
            <a:r>
              <a:rPr lang="en-US" sz="1150" dirty="0" smtClean="0">
                <a:latin typeface="Georgia" pitchFamily="18" charset="0"/>
              </a:rPr>
              <a:t>Pennsylvania </a:t>
            </a:r>
            <a:r>
              <a:rPr lang="en-US" sz="1150" dirty="0">
                <a:latin typeface="Georgia" pitchFamily="18" charset="0"/>
              </a:rPr>
              <a:t>Child Welfare </a:t>
            </a:r>
            <a:r>
              <a:rPr lang="en-US" sz="1150" dirty="0" smtClean="0">
                <a:latin typeface="Georgia" pitchFamily="18" charset="0"/>
              </a:rPr>
              <a:t>Resource</a:t>
            </a:r>
            <a:r>
              <a:rPr lang="en-US" sz="1150" baseline="0" dirty="0" smtClean="0">
                <a:latin typeface="Georgia" pitchFamily="18" charset="0"/>
              </a:rPr>
              <a:t> Center</a:t>
            </a:r>
            <a:endParaRPr lang="en-US" sz="200" dirty="0">
              <a:latin typeface="Georgia" pitchFamily="18" charset="0"/>
            </a:endParaRPr>
          </a:p>
          <a:p>
            <a:pPr>
              <a:defRPr/>
            </a:pPr>
            <a:endParaRPr lang="en-US" sz="200" dirty="0">
              <a:latin typeface="Georgia" pitchFamily="18" charset="0"/>
            </a:endParaRPr>
          </a:p>
        </p:txBody>
      </p:sp>
      <p:cxnSp>
        <p:nvCxnSpPr>
          <p:cNvPr id="14" name="Straight Connector 13"/>
          <p:cNvCxnSpPr/>
          <p:nvPr/>
        </p:nvCxnSpPr>
        <p:spPr>
          <a:xfrm>
            <a:off x="3470275" y="869950"/>
            <a:ext cx="32321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38525" y="31750"/>
            <a:ext cx="1819275" cy="630238"/>
          </a:xfrm>
          <a:prstGeom prst="rect">
            <a:avLst/>
          </a:prstGeom>
          <a:noFill/>
        </p:spPr>
        <p:txBody>
          <a:bodyPr>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6" name="Rectangle 15"/>
          <p:cNvSpPr/>
          <p:nvPr/>
        </p:nvSpPr>
        <p:spPr>
          <a:xfrm>
            <a:off x="0" y="0"/>
            <a:ext cx="3396343" cy="609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TextBox 16"/>
          <p:cNvSpPr txBox="1"/>
          <p:nvPr/>
        </p:nvSpPr>
        <p:spPr>
          <a:xfrm>
            <a:off x="0" y="14"/>
            <a:ext cx="3396343" cy="615553"/>
          </a:xfrm>
          <a:prstGeom prst="rect">
            <a:avLst/>
          </a:prstGeom>
          <a:noFill/>
          <a:ln w="15875">
            <a:noFill/>
          </a:ln>
        </p:spPr>
        <p:txBody>
          <a:bodyPr wrap="square" rtlCol="0">
            <a:spAutoFit/>
          </a:bodyPr>
          <a:lstStyle/>
          <a:p>
            <a:endParaRPr lang="en-US" sz="950" dirty="0" smtClean="0">
              <a:latin typeface="Georgia" pitchFamily="18" charset="0"/>
            </a:endParaRPr>
          </a:p>
          <a:p>
            <a:pPr algn="l">
              <a:tabLst>
                <a:tab pos="623888" algn="l"/>
              </a:tabLst>
            </a:pPr>
            <a:r>
              <a:rPr lang="en-US" sz="1600" dirty="0" smtClean="0">
                <a:latin typeface="Georgia" pitchFamily="18" charset="0"/>
              </a:rPr>
              <a:t>	University of Pittsburgh</a:t>
            </a:r>
            <a:endParaRPr lang="en-US" sz="850" dirty="0" smtClean="0">
              <a:latin typeface="Georgia" pitchFamily="18" charset="0"/>
            </a:endParaRPr>
          </a:p>
          <a:p>
            <a:pPr algn="l">
              <a:tabLst>
                <a:tab pos="623888" algn="l"/>
              </a:tabLst>
            </a:pPr>
            <a:endParaRPr lang="en-US" sz="850" dirty="0">
              <a:latin typeface="Georgia" pitchFamily="18" charset="0"/>
            </a:endParaRPr>
          </a:p>
        </p:txBody>
      </p:sp>
      <p:sp>
        <p:nvSpPr>
          <p:cNvPr id="18" name="TextBox 17"/>
          <p:cNvSpPr txBox="1"/>
          <p:nvPr/>
        </p:nvSpPr>
        <p:spPr>
          <a:xfrm>
            <a:off x="2540000" y="8690020"/>
            <a:ext cx="4318000" cy="215444"/>
          </a:xfrm>
          <a:prstGeom prst="rect">
            <a:avLst/>
          </a:prstGeom>
          <a:noFill/>
        </p:spPr>
        <p:txBody>
          <a:bodyPr wrap="square" rtlCol="0" anchor="ctr">
            <a:spAutoFit/>
          </a:bodyPr>
          <a:lstStyle/>
          <a:p>
            <a:pPr algn="r"/>
            <a:r>
              <a:rPr lang="en-US" sz="800" dirty="0" smtClean="0">
                <a:latin typeface="Georgia" pitchFamily="18" charset="0"/>
              </a:rPr>
              <a:t>Update Title in Notes Master</a:t>
            </a:r>
            <a:endParaRPr lang="en-US" sz="800" dirty="0">
              <a:latin typeface="Georgia" pitchFamily="18" charset="0"/>
            </a:endParaRPr>
          </a:p>
        </p:txBody>
      </p:sp>
    </p:spTree>
    <p:extLst>
      <p:ext uri="{BB962C8B-B14F-4D97-AF65-F5344CB8AC3E}">
        <p14:creationId xmlns:p14="http://schemas.microsoft.com/office/powerpoint/2010/main" val="425775213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400" kern="1200">
        <a:solidFill>
          <a:schemeClr val="tx1"/>
        </a:solidFill>
        <a:latin typeface="Georgia" pitchFamily="18" charset="0"/>
        <a:ea typeface="ＭＳ Ｐゴシック" pitchFamily="16" charset="-128"/>
        <a:cs typeface="+mn-cs"/>
      </a:defRPr>
    </a:lvl1pPr>
    <a:lvl2pPr marL="457200" algn="l" rtl="0" eaLnBrk="0" fontAlgn="base" hangingPunct="0">
      <a:spcBef>
        <a:spcPct val="30000"/>
      </a:spcBef>
      <a:spcAft>
        <a:spcPct val="0"/>
      </a:spcAft>
      <a:defRPr sz="1300" kern="1200">
        <a:solidFill>
          <a:schemeClr val="tx1"/>
        </a:solidFill>
        <a:latin typeface="Georgia" pitchFamily="18"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6" charset="-128"/>
        <a:cs typeface="+mn-cs"/>
      </a:defRPr>
    </a:lvl3pPr>
    <a:lvl4pPr marL="1371600" algn="l" rtl="0" eaLnBrk="0" fontAlgn="base" hangingPunct="0">
      <a:spcBef>
        <a:spcPct val="30000"/>
      </a:spcBef>
      <a:spcAft>
        <a:spcPct val="0"/>
      </a:spcAft>
      <a:defRPr sz="1100" kern="1200">
        <a:solidFill>
          <a:schemeClr val="tx1"/>
        </a:solidFill>
        <a:latin typeface="Georgia" pitchFamily="18" charset="0"/>
        <a:ea typeface="ＭＳ Ｐゴシック" pitchFamily="16" charset="-128"/>
        <a:cs typeface="+mn-cs"/>
      </a:defRPr>
    </a:lvl4pPr>
    <a:lvl5pPr marL="1828800" algn="l" rtl="0" eaLnBrk="0" fontAlgn="base" hangingPunct="0">
      <a:spcBef>
        <a:spcPct val="30000"/>
      </a:spcBef>
      <a:spcAft>
        <a:spcPct val="0"/>
      </a:spcAft>
      <a:defRPr sz="1000" kern="1200">
        <a:solidFill>
          <a:schemeClr val="tx1"/>
        </a:solidFill>
        <a:latin typeface="Georgia" pitchFamily="18"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B166BA7-0684-400B-BDBC-D100F67EB7F2}" type="slidenum">
              <a:rPr lang="en-US" smtClean="0">
                <a:latin typeface="Georgia" pitchFamily="16" charset="0"/>
              </a:rPr>
              <a:pPr/>
              <a:t>1</a:t>
            </a:fld>
            <a:endParaRPr lang="en-US" dirty="0" smtClean="0">
              <a:latin typeface="Georgia" pitchFamily="16"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latin typeface="Georgia" pitchFamily="16" charset="0"/>
            </a:endParaRPr>
          </a:p>
        </p:txBody>
      </p:sp>
      <p:sp>
        <p:nvSpPr>
          <p:cNvPr id="6" name="Footer Placeholder 5"/>
          <p:cNvSpPr>
            <a:spLocks noGrp="1"/>
          </p:cNvSpPr>
          <p:nvPr>
            <p:ph type="ftr" sz="quarter" idx="10"/>
          </p:nvPr>
        </p:nvSpPr>
        <p:spPr/>
        <p:txBody>
          <a:bodyPr/>
          <a:lstStyle/>
          <a:p>
            <a:pPr algn="l">
              <a:defRPr/>
            </a:pPr>
            <a:r>
              <a:rPr lang="en-US" dirty="0" smtClean="0"/>
              <a:t>The Pennsylvania Child Welfare Training Program</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 descr="mecha_large_bg.jpg"/>
          <p:cNvPicPr>
            <a:picLocks noChangeAspect="1"/>
          </p:cNvPicPr>
          <p:nvPr userDrawn="1"/>
        </p:nvPicPr>
        <p:blipFill>
          <a:blip r:embed="rId2" cstate="print"/>
          <a:stretch>
            <a:fillRect/>
          </a:stretch>
        </p:blipFill>
        <p:spPr>
          <a:xfrm>
            <a:off x="3166" y="0"/>
            <a:ext cx="9137668" cy="6858000"/>
          </a:xfrm>
          <a:prstGeom prst="rect">
            <a:avLst/>
          </a:prstGeom>
        </p:spPr>
      </p:pic>
      <p:sp>
        <p:nvSpPr>
          <p:cNvPr id="9" name="Text Placeholder 8"/>
          <p:cNvSpPr>
            <a:spLocks noGrp="1"/>
          </p:cNvSpPr>
          <p:nvPr>
            <p:ph type="body" sz="quarter" idx="10" hasCustomPrompt="1"/>
          </p:nvPr>
        </p:nvSpPr>
        <p:spPr>
          <a:xfrm>
            <a:off x="304800" y="1264022"/>
            <a:ext cx="8534400" cy="914400"/>
          </a:xfrm>
        </p:spPr>
        <p:txBody>
          <a:bodyPr/>
          <a:lstStyle>
            <a:lvl1pPr>
              <a:buNone/>
              <a:defRPr sz="3000" b="1">
                <a:solidFill>
                  <a:schemeClr val="bg1"/>
                </a:solidFill>
              </a:defRPr>
            </a:lvl1pPr>
          </a:lstStyle>
          <a:p>
            <a:pPr lvl="0"/>
            <a:r>
              <a:rPr lang="en-US" dirty="0" smtClean="0"/>
              <a:t>Click to Add Title of Presentation</a:t>
            </a:r>
            <a:endParaRPr lang="en-US" dirty="0"/>
          </a:p>
        </p:txBody>
      </p:sp>
      <p:sp>
        <p:nvSpPr>
          <p:cNvPr id="16" name="Text Placeholder 15"/>
          <p:cNvSpPr>
            <a:spLocks noGrp="1"/>
          </p:cNvSpPr>
          <p:nvPr>
            <p:ph type="body" sz="quarter" idx="11" hasCustomPrompt="1"/>
          </p:nvPr>
        </p:nvSpPr>
        <p:spPr>
          <a:xfrm>
            <a:off x="304800" y="2250140"/>
            <a:ext cx="8531352" cy="304800"/>
          </a:xfrm>
        </p:spPr>
        <p:txBody>
          <a:bodyPr/>
          <a:lstStyle>
            <a:lvl1pPr>
              <a:buNone/>
              <a:defRPr lang="en-US" sz="1800" i="1" kern="1200" dirty="0">
                <a:solidFill>
                  <a:srgbClr val="CDB97D"/>
                </a:solidFill>
                <a:latin typeface="Georgia" pitchFamily="16" charset="0"/>
                <a:ea typeface="Osaka" pitchFamily="16" charset="-128"/>
                <a:cs typeface="+mn-cs"/>
              </a:defRPr>
            </a:lvl1pPr>
          </a:lstStyle>
          <a:p>
            <a:pPr lvl="0"/>
            <a:r>
              <a:rPr lang="en-US" dirty="0" smtClean="0"/>
              <a:t>Click to Add Subtitle of Presentation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4036"/>
            <a:ext cx="3008313" cy="654799"/>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766482"/>
            <a:ext cx="5111750" cy="5567083"/>
          </a:xfrm>
        </p:spPr>
        <p:txBody>
          <a:bodyPr/>
          <a:lstStyle>
            <a:lvl1pPr>
              <a:defRPr sz="2500"/>
            </a:lvl1pPr>
            <a:lvl2pPr>
              <a:defRPr sz="2300"/>
            </a:lvl2pPr>
            <a:lvl3pPr>
              <a:defRPr sz="2100"/>
            </a:lvl3pPr>
            <a:lvl4pPr>
              <a:defRPr sz="19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65729"/>
            <a:ext cx="3008313" cy="48678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A7561FEF-4ABB-46BC-8C42-BFA8DB212CCD}" type="slidenum">
              <a:rPr lang="en-US"/>
              <a:pPr>
                <a:defRPr/>
              </a:pPr>
              <a:t>‹#›</a:t>
            </a:fld>
            <a:endParaRPr lang="en-US" sz="1400">
              <a:latin typeface="Arial"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4094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6481"/>
            <a:ext cx="5486400" cy="39668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5287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2F38B783-B8DF-4F22-AFC6-12EA8147E691}" type="slidenum">
              <a:rPr lang="en-US"/>
              <a:pPr>
                <a:defRPr/>
              </a:pPr>
              <a:t>‹#›</a:t>
            </a:fld>
            <a:endParaRPr lang="en-US" sz="1400">
              <a:latin typeface="Arial"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6F16D5F2-5F17-48E9-B130-B5231D10FB27}" type="slidenum">
              <a:rPr lang="en-US" altLang="en-US"/>
              <a:pPr>
                <a:defRPr/>
              </a:pPr>
              <a:t>‹#›</a:t>
            </a:fld>
            <a:endParaRPr lang="en-US" altLang="en-US"/>
          </a:p>
        </p:txBody>
      </p:sp>
    </p:spTree>
    <p:extLst>
      <p:ext uri="{BB962C8B-B14F-4D97-AF65-F5344CB8AC3E}">
        <p14:creationId xmlns:p14="http://schemas.microsoft.com/office/powerpoint/2010/main" val="2621589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7"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8" name="Rectangle 7"/>
          <p:cNvSpPr>
            <a:spLocks noGrp="1" noChangeArrowheads="1"/>
          </p:cNvSpPr>
          <p:nvPr>
            <p:ph type="sldNum" sz="quarter" idx="12"/>
          </p:nvPr>
        </p:nvSpPr>
        <p:spPr>
          <a:ln/>
        </p:spPr>
        <p:txBody>
          <a:bodyPr/>
          <a:lstStyle>
            <a:lvl1pPr>
              <a:defRPr/>
            </a:lvl1pPr>
          </a:lstStyle>
          <a:p>
            <a:pPr>
              <a:defRPr/>
            </a:pPr>
            <a:fld id="{4B1351F9-C371-42E0-A4D3-74367641337B}" type="slidenum">
              <a:rPr lang="en-US" altLang="en-US"/>
              <a:pPr>
                <a:defRPr/>
              </a:pPr>
              <a:t>‹#›</a:t>
            </a:fld>
            <a:endParaRPr lang="en-US" altLang="en-US"/>
          </a:p>
        </p:txBody>
      </p:sp>
    </p:spTree>
    <p:extLst>
      <p:ext uri="{BB962C8B-B14F-4D97-AF65-F5344CB8AC3E}">
        <p14:creationId xmlns:p14="http://schemas.microsoft.com/office/powerpoint/2010/main" val="3593953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7"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8" name="Rectangle 7"/>
          <p:cNvSpPr>
            <a:spLocks noGrp="1" noChangeArrowheads="1"/>
          </p:cNvSpPr>
          <p:nvPr>
            <p:ph type="sldNum" sz="quarter" idx="12"/>
          </p:nvPr>
        </p:nvSpPr>
        <p:spPr>
          <a:ln/>
        </p:spPr>
        <p:txBody>
          <a:bodyPr/>
          <a:lstStyle>
            <a:lvl1pPr>
              <a:defRPr/>
            </a:lvl1pPr>
          </a:lstStyle>
          <a:p>
            <a:pPr>
              <a:defRPr/>
            </a:pPr>
            <a:fld id="{13EE002D-9E08-42EB-8E9E-999C54D3DDD1}" type="slidenum">
              <a:rPr lang="en-US" altLang="en-US"/>
              <a:pPr>
                <a:defRPr/>
              </a:pPr>
              <a:t>‹#›</a:t>
            </a:fld>
            <a:endParaRPr lang="en-US" altLang="en-US"/>
          </a:p>
        </p:txBody>
      </p:sp>
    </p:spTree>
    <p:extLst>
      <p:ext uri="{BB962C8B-B14F-4D97-AF65-F5344CB8AC3E}">
        <p14:creationId xmlns:p14="http://schemas.microsoft.com/office/powerpoint/2010/main" val="1212280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FF90B812-2E10-428D-88BE-684A92C83097}" type="slidenum">
              <a:rPr lang="en-US" altLang="en-US"/>
              <a:pPr>
                <a:defRPr/>
              </a:pPr>
              <a:t>‹#›</a:t>
            </a:fld>
            <a:endParaRPr lang="en-US" altLang="en-US"/>
          </a:p>
        </p:txBody>
      </p:sp>
    </p:spTree>
    <p:extLst>
      <p:ext uri="{BB962C8B-B14F-4D97-AF65-F5344CB8AC3E}">
        <p14:creationId xmlns:p14="http://schemas.microsoft.com/office/powerpoint/2010/main" val="2628323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endParaRPr lang="en-US" noProof="0" smtClean="0"/>
          </a:p>
        </p:txBody>
      </p:sp>
      <p:sp>
        <p:nvSpPr>
          <p:cNvPr id="4"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DB12EBA-45B1-4EF7-91A8-3CFDEBF0D592}" type="slidenum">
              <a:rPr lang="en-US" altLang="en-US"/>
              <a:pPr>
                <a:defRPr/>
              </a:pPr>
              <a:t>‹#›</a:t>
            </a:fld>
            <a:endParaRPr lang="en-US" altLang="en-US"/>
          </a:p>
        </p:txBody>
      </p:sp>
    </p:spTree>
    <p:extLst>
      <p:ext uri="{BB962C8B-B14F-4D97-AF65-F5344CB8AC3E}">
        <p14:creationId xmlns:p14="http://schemas.microsoft.com/office/powerpoint/2010/main" val="2980893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endParaRPr lang="en-US" altLang="en-US"/>
          </a:p>
        </p:txBody>
      </p:sp>
      <p:sp>
        <p:nvSpPr>
          <p:cNvPr id="7"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8" name="Rectangle 7"/>
          <p:cNvSpPr>
            <a:spLocks noGrp="1" noChangeArrowheads="1"/>
          </p:cNvSpPr>
          <p:nvPr>
            <p:ph type="sldNum" sz="quarter" idx="12"/>
          </p:nvPr>
        </p:nvSpPr>
        <p:spPr>
          <a:ln/>
        </p:spPr>
        <p:txBody>
          <a:bodyPr/>
          <a:lstStyle>
            <a:lvl1pPr>
              <a:defRPr/>
            </a:lvl1pPr>
          </a:lstStyle>
          <a:p>
            <a:pPr>
              <a:defRPr/>
            </a:pPr>
            <a:fld id="{BE69451B-305F-45F0-A205-9104A6668022}" type="slidenum">
              <a:rPr lang="en-US" altLang="en-US"/>
              <a:pPr>
                <a:defRPr/>
              </a:pPr>
              <a:t>‹#›</a:t>
            </a:fld>
            <a:endParaRPr lang="en-US" altLang="en-US"/>
          </a:p>
        </p:txBody>
      </p:sp>
    </p:spTree>
    <p:extLst>
      <p:ext uri="{BB962C8B-B14F-4D97-AF65-F5344CB8AC3E}">
        <p14:creationId xmlns:p14="http://schemas.microsoft.com/office/powerpoint/2010/main" val="182790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70645" y="1438834"/>
            <a:ext cx="8247888" cy="48812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1"/>
          </p:nvPr>
        </p:nvSpPr>
        <p:spPr/>
        <p:txBody>
          <a:bodyPr/>
          <a:lstStyle>
            <a:lvl1pPr>
              <a:defRPr sz="1200"/>
            </a:lvl1pPr>
          </a:lstStyle>
          <a:p>
            <a:pPr>
              <a:defRPr/>
            </a:pPr>
            <a:fld id="{8E0BD697-C650-4553-8269-3DAFA0DE6DB9}" type="slidenum">
              <a:rPr lang="en-US"/>
              <a:pPr>
                <a:defRPr/>
              </a:pPr>
              <a:t>‹#›</a:t>
            </a:fld>
            <a:endParaRPr lang="en-US" dirty="0">
              <a:latin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70645" y="2094807"/>
            <a:ext cx="8247888" cy="42253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1"/>
          </p:nvPr>
        </p:nvSpPr>
        <p:spPr/>
        <p:txBody>
          <a:bodyPr/>
          <a:lstStyle>
            <a:lvl1pPr>
              <a:defRPr sz="1200"/>
            </a:lvl1pPr>
          </a:lstStyle>
          <a:p>
            <a:pPr>
              <a:defRPr/>
            </a:pPr>
            <a:fld id="{8E0BD697-C650-4553-8269-3DAFA0DE6DB9}" type="slidenum">
              <a:rPr lang="en-US"/>
              <a:pPr>
                <a:defRPr/>
              </a:pPr>
              <a:t>‹#›</a:t>
            </a:fld>
            <a:endParaRPr lang="en-US" dirty="0">
              <a:latin typeface="Arial" charset="0"/>
            </a:endParaRPr>
          </a:p>
        </p:txBody>
      </p:sp>
      <p:sp>
        <p:nvSpPr>
          <p:cNvPr id="9" name="Text Placeholder 8"/>
          <p:cNvSpPr>
            <a:spLocks noGrp="1"/>
          </p:cNvSpPr>
          <p:nvPr>
            <p:ph type="body" sz="quarter" idx="12"/>
          </p:nvPr>
        </p:nvSpPr>
        <p:spPr>
          <a:xfrm>
            <a:off x="465888" y="1429674"/>
            <a:ext cx="8229600" cy="594360"/>
          </a:xfrm>
        </p:spPr>
        <p:txBody>
          <a:bodyPr/>
          <a:lstStyle>
            <a:lvl1pPr>
              <a:buNone/>
              <a:defRPr b="1"/>
            </a:lvl1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28200"/>
            <a:ext cx="7772400" cy="979772"/>
          </a:xfrm>
        </p:spPr>
        <p:txBody>
          <a:bodyPr anchor="ct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538463"/>
            <a:ext cx="7772400" cy="1016912"/>
          </a:xfrm>
        </p:spPr>
        <p:txBody>
          <a:bodyPr anchor="ctr"/>
          <a:lstStyle>
            <a:lvl1pPr marL="0" indent="0">
              <a:buNone/>
              <a:defRPr sz="25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5"/>
          <p:cNvSpPr>
            <a:spLocks noGrp="1"/>
          </p:cNvSpPr>
          <p:nvPr>
            <p:ph type="sldNum" sz="quarter" idx="11"/>
          </p:nvPr>
        </p:nvSpPr>
        <p:spPr/>
        <p:txBody>
          <a:bodyPr/>
          <a:lstStyle>
            <a:lvl1pPr>
              <a:defRPr/>
            </a:lvl1pPr>
          </a:lstStyle>
          <a:p>
            <a:pPr>
              <a:defRPr/>
            </a:pPr>
            <a:fld id="{9DD1CFFA-8140-44CC-A40B-DFAEF2E958E3}" type="slidenum">
              <a:rPr lang="en-US"/>
              <a:pPr>
                <a:defRPr/>
              </a:pPr>
              <a:t>‹#›</a:t>
            </a:fld>
            <a:endParaRPr lang="en-US" sz="1400">
              <a:latin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79929"/>
            <a:ext cx="7772400" cy="52443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385047"/>
            <a:ext cx="3810000" cy="4921623"/>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85047"/>
            <a:ext cx="3810000" cy="4921624"/>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1"/>
          </p:nvPr>
        </p:nvSpPr>
        <p:spPr/>
        <p:txBody>
          <a:bodyPr/>
          <a:lstStyle>
            <a:lvl1pPr>
              <a:defRPr/>
            </a:lvl1pPr>
          </a:lstStyle>
          <a:p>
            <a:pPr>
              <a:defRPr/>
            </a:pPr>
            <a:fld id="{7F7BBE67-B3D0-4F17-AB43-0FFFF70BD775}" type="slidenum">
              <a:rPr lang="en-US"/>
              <a:pPr>
                <a:defRPr/>
              </a:pPr>
              <a:t>‹#›</a:t>
            </a:fld>
            <a:endParaRPr lang="en-US" sz="1400" dirty="0">
              <a:latin typeface="Arial"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ubtitle with Two-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A4624807-03D1-4D82-87D2-E5151F74A2DA}" type="slidenum">
              <a:rPr lang="en-US" smtClean="0"/>
              <a:pPr>
                <a:defRPr/>
              </a:pPr>
              <a:t>‹#›</a:t>
            </a:fld>
            <a:endParaRPr lang="en-US" dirty="0"/>
          </a:p>
        </p:txBody>
      </p:sp>
      <p:sp>
        <p:nvSpPr>
          <p:cNvPr id="5" name="Text Placeholder 4"/>
          <p:cNvSpPr>
            <a:spLocks noGrp="1"/>
          </p:cNvSpPr>
          <p:nvPr>
            <p:ph type="body" sz="quarter" idx="11"/>
          </p:nvPr>
        </p:nvSpPr>
        <p:spPr>
          <a:xfrm>
            <a:off x="479425" y="1437371"/>
            <a:ext cx="8229600" cy="607560"/>
          </a:xfrm>
        </p:spPr>
        <p:txBody>
          <a:bodyPr/>
          <a:lstStyle/>
          <a:p>
            <a:pPr lvl="0"/>
            <a:r>
              <a:rPr lang="en-US" smtClean="0"/>
              <a:t>Click to edit Master text styles</a:t>
            </a:r>
          </a:p>
        </p:txBody>
      </p:sp>
      <p:sp>
        <p:nvSpPr>
          <p:cNvPr id="6" name="Content Placeholder 3"/>
          <p:cNvSpPr>
            <a:spLocks noGrp="1"/>
          </p:cNvSpPr>
          <p:nvPr>
            <p:ph sz="half" idx="2" hasCustomPrompt="1"/>
          </p:nvPr>
        </p:nvSpPr>
        <p:spPr>
          <a:xfrm>
            <a:off x="457200" y="2104176"/>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3"/>
          <p:cNvSpPr>
            <a:spLocks noGrp="1"/>
          </p:cNvSpPr>
          <p:nvPr>
            <p:ph sz="half" idx="12" hasCustomPrompt="1"/>
          </p:nvPr>
        </p:nvSpPr>
        <p:spPr>
          <a:xfrm>
            <a:off x="4673600" y="2111433"/>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9929"/>
            <a:ext cx="8229600" cy="47064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7374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97741"/>
            <a:ext cx="4040188" cy="4208930"/>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7374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97741"/>
            <a:ext cx="4041775" cy="420892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8"/>
          <p:cNvSpPr>
            <a:spLocks noGrp="1"/>
          </p:cNvSpPr>
          <p:nvPr>
            <p:ph type="sldNum" sz="quarter" idx="11"/>
          </p:nvPr>
        </p:nvSpPr>
        <p:spPr/>
        <p:txBody>
          <a:bodyPr/>
          <a:lstStyle>
            <a:lvl1pPr>
              <a:defRPr/>
            </a:lvl1pPr>
          </a:lstStyle>
          <a:p>
            <a:pPr>
              <a:defRPr/>
            </a:pPr>
            <a:fld id="{F82C9170-F4A7-4869-98A2-C5C61E4B3278}" type="slidenum">
              <a:rPr lang="en-US"/>
              <a:pPr>
                <a:defRPr/>
              </a:pPr>
              <a:t>‹#›</a:t>
            </a:fld>
            <a:endParaRPr lang="en-US" sz="1400">
              <a:latin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6" y="793376"/>
            <a:ext cx="8229600" cy="603504"/>
          </a:xfrm>
        </p:spPr>
        <p:txBody>
          <a:bodyPr/>
          <a:lstStyle/>
          <a:p>
            <a:r>
              <a:rPr lang="en-US" smtClean="0"/>
              <a:t>Click to edit Master title style</a:t>
            </a:r>
            <a:endParaRPr lang="en-US" dirty="0"/>
          </a:p>
        </p:txBody>
      </p:sp>
      <p:sp>
        <p:nvSpPr>
          <p:cNvPr id="4" name="Slide Number Placeholder 4"/>
          <p:cNvSpPr>
            <a:spLocks noGrp="1"/>
          </p:cNvSpPr>
          <p:nvPr>
            <p:ph type="sldNum" sz="quarter" idx="11"/>
          </p:nvPr>
        </p:nvSpPr>
        <p:spPr/>
        <p:txBody>
          <a:bodyPr/>
          <a:lstStyle>
            <a:lvl1pPr>
              <a:defRPr/>
            </a:lvl1pPr>
          </a:lstStyle>
          <a:p>
            <a:pPr>
              <a:defRPr/>
            </a:pPr>
            <a:fld id="{F6CEB9F7-E20C-4A9F-A27B-04456B6CAFA0}" type="slidenum">
              <a:rPr lang="en-US"/>
              <a:pPr>
                <a:defRPr/>
              </a:pPr>
              <a:t>‹#›</a:t>
            </a:fld>
            <a:endParaRPr lang="en-US" sz="1400">
              <a:latin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 Title Content Only">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
        <p:nvSpPr>
          <p:cNvPr id="5" name="Text Placeholder 4"/>
          <p:cNvSpPr>
            <a:spLocks noGrp="1"/>
          </p:cNvSpPr>
          <p:nvPr>
            <p:ph type="body" sz="quarter" idx="12"/>
          </p:nvPr>
        </p:nvSpPr>
        <p:spPr>
          <a:xfrm>
            <a:off x="881063" y="980902"/>
            <a:ext cx="7348537" cy="51706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W-Powerpt-3"/>
          <p:cNvPicPr>
            <a:picLocks noChangeAspect="1" noChangeArrowheads="1"/>
          </p:cNvPicPr>
          <p:nvPr/>
        </p:nvPicPr>
        <p:blipFill>
          <a:blip r:embed="rId20" cstate="print"/>
          <a:srcRect/>
          <a:stretch>
            <a:fillRect/>
          </a:stretch>
        </p:blipFill>
        <p:spPr bwMode="auto">
          <a:xfrm>
            <a:off x="0"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0646" y="780210"/>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Rectangle 3"/>
          <p:cNvSpPr>
            <a:spLocks noGrp="1" noChangeArrowheads="1"/>
          </p:cNvSpPr>
          <p:nvPr>
            <p:ph type="body" idx="1"/>
          </p:nvPr>
        </p:nvSpPr>
        <p:spPr bwMode="auto">
          <a:xfrm>
            <a:off x="470647" y="1438834"/>
            <a:ext cx="8243047" cy="4881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270" name="Rectangle 6"/>
          <p:cNvSpPr>
            <a:spLocks noGrp="1" noChangeArrowheads="1"/>
          </p:cNvSpPr>
          <p:nvPr>
            <p:ph type="sldNum" sz="quarter" idx="4"/>
          </p:nvPr>
        </p:nvSpPr>
        <p:spPr bwMode="auto">
          <a:xfrm>
            <a:off x="7772400" y="6574573"/>
            <a:ext cx="1371600" cy="2420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b="1">
                <a:latin typeface="Arial" pitchFamily="34" charset="0"/>
                <a:ea typeface="+mn-ea"/>
                <a:cs typeface="Arial" pitchFamily="34" charset="0"/>
              </a:defRPr>
            </a:lvl1pPr>
          </a:lstStyle>
          <a:p>
            <a:pPr>
              <a:defRPr/>
            </a:pPr>
            <a:r>
              <a:rPr lang="en-US" dirty="0" smtClean="0"/>
              <a:t>Page </a:t>
            </a:r>
            <a:fld id="{A4624807-03D1-4D82-87D2-E5151F74A2DA}" type="slidenum">
              <a:rPr lang="en-US" smtClean="0"/>
              <a:pPr>
                <a:defRPr/>
              </a:pPr>
              <a:t>‹#›</a:t>
            </a:fld>
            <a:r>
              <a:rPr lang="en-US" dirty="0" smtClean="0"/>
              <a:t> of 11</a:t>
            </a:r>
            <a:endParaRPr lang="en-US" dirty="0"/>
          </a:p>
        </p:txBody>
      </p:sp>
      <p:sp>
        <p:nvSpPr>
          <p:cNvPr id="13" name="TextBox 12"/>
          <p:cNvSpPr txBox="1"/>
          <p:nvPr/>
        </p:nvSpPr>
        <p:spPr>
          <a:xfrm>
            <a:off x="4124325" y="6343650"/>
            <a:ext cx="4989513" cy="215444"/>
          </a:xfrm>
          <a:prstGeom prst="rect">
            <a:avLst/>
          </a:prstGeom>
          <a:solidFill>
            <a:srgbClr val="91A3BB"/>
          </a:solidFill>
          <a:ln>
            <a:solidFill>
              <a:schemeClr val="tx1"/>
            </a:solidFill>
          </a:ln>
        </p:spPr>
        <p:txBody>
          <a:bodyPr>
            <a:spAutoFit/>
          </a:bodyPr>
          <a:lstStyle/>
          <a:p>
            <a:pPr algn="r">
              <a:defRPr/>
            </a:pPr>
            <a:r>
              <a:rPr lang="en-US" sz="800" dirty="0" smtClean="0">
                <a:latin typeface="+mn-lt"/>
              </a:rPr>
              <a:t>301:Engaging Clients</a:t>
            </a:r>
            <a:r>
              <a:rPr lang="en-US" sz="800" baseline="0" dirty="0" smtClean="0">
                <a:latin typeface="+mn-lt"/>
              </a:rPr>
              <a:t> from A Strength-Based, Solution-Focused Perspective</a:t>
            </a:r>
            <a:endParaRPr lang="en-US" sz="800" dirty="0">
              <a:latin typeface="+mn-lt"/>
            </a:endParaRPr>
          </a:p>
        </p:txBody>
      </p:sp>
      <p:grpSp>
        <p:nvGrpSpPr>
          <p:cNvPr id="14" name="Group 17"/>
          <p:cNvGrpSpPr>
            <a:grpSpLocks/>
          </p:cNvGrpSpPr>
          <p:nvPr/>
        </p:nvGrpSpPr>
        <p:grpSpPr bwMode="auto">
          <a:xfrm>
            <a:off x="14288" y="6343639"/>
            <a:ext cx="4024312" cy="215900"/>
            <a:chOff x="14514" y="6343702"/>
            <a:chExt cx="4023360" cy="216039"/>
          </a:xfrm>
        </p:grpSpPr>
        <p:sp>
          <p:nvSpPr>
            <p:cNvPr id="15" name="TextBox 14"/>
            <p:cNvSpPr txBox="1"/>
            <p:nvPr userDrawn="1"/>
          </p:nvSpPr>
          <p:spPr>
            <a:xfrm>
              <a:off x="14514" y="6343702"/>
              <a:ext cx="4023360" cy="215582"/>
            </a:xfrm>
            <a:prstGeom prst="rect">
              <a:avLst/>
            </a:prstGeom>
            <a:solidFill>
              <a:srgbClr val="91A3BB"/>
            </a:solidFill>
            <a:ln w="6350">
              <a:solidFill>
                <a:schemeClr val="tx1"/>
              </a:solidFill>
            </a:ln>
          </p:spPr>
          <p:txBody>
            <a:bodyPr>
              <a:spAutoFit/>
            </a:bodyPr>
            <a:lstStyle/>
            <a:p>
              <a:pPr eaLnBrk="0" hangingPunct="0">
                <a:defRPr/>
              </a:pPr>
              <a:r>
                <a:rPr lang="en-US" sz="800" dirty="0">
                  <a:latin typeface="Arial" pitchFamily="34" charset="0"/>
                  <a:ea typeface="ＭＳ Ｐゴシック" pitchFamily="16" charset="-128"/>
                  <a:cs typeface="Arial" pitchFamily="34" charset="0"/>
                </a:rPr>
                <a:t>The Pennsylvania Child Welfare </a:t>
              </a:r>
              <a:r>
                <a:rPr lang="en-US" sz="800" dirty="0" smtClean="0">
                  <a:latin typeface="Arial" pitchFamily="34" charset="0"/>
                  <a:ea typeface="ＭＳ Ｐゴシック" pitchFamily="16" charset="-128"/>
                  <a:cs typeface="Arial" pitchFamily="34" charset="0"/>
                </a:rPr>
                <a:t>Resource</a:t>
              </a:r>
              <a:r>
                <a:rPr lang="en-US" sz="800" baseline="0" dirty="0" smtClean="0">
                  <a:latin typeface="Arial" pitchFamily="34" charset="0"/>
                  <a:ea typeface="ＭＳ Ｐゴシック" pitchFamily="16" charset="-128"/>
                  <a:cs typeface="Arial" pitchFamily="34" charset="0"/>
                </a:rPr>
                <a:t> Center</a:t>
              </a:r>
              <a:endParaRPr lang="en-US" sz="800" dirty="0">
                <a:latin typeface="Arial" pitchFamily="34" charset="0"/>
                <a:ea typeface="ＭＳ Ｐゴシック" pitchFamily="16" charset="-128"/>
                <a:cs typeface="Arial" pitchFamily="34" charset="0"/>
              </a:endParaRPr>
            </a:p>
          </p:txBody>
        </p:sp>
        <p:cxnSp>
          <p:nvCxnSpPr>
            <p:cNvPr id="16" name="Straight Connector 15"/>
            <p:cNvCxnSpPr/>
            <p:nvPr userDrawn="1"/>
          </p:nvCxnSpPr>
          <p:spPr>
            <a:xfrm>
              <a:off x="95457" y="6554976"/>
              <a:ext cx="2845715" cy="4765"/>
            </a:xfrm>
            <a:prstGeom prst="line">
              <a:avLst/>
            </a:prstGeom>
            <a:ln w="9525">
              <a:solidFill>
                <a:srgbClr val="E5D199"/>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843" r:id="rId1"/>
    <p:sldLayoutId id="2147483835" r:id="rId2"/>
    <p:sldLayoutId id="2147483846" r:id="rId3"/>
    <p:sldLayoutId id="2147483845" r:id="rId4"/>
    <p:sldLayoutId id="2147483837" r:id="rId5"/>
    <p:sldLayoutId id="2147483847" r:id="rId6"/>
    <p:sldLayoutId id="2147483838" r:id="rId7"/>
    <p:sldLayoutId id="2147483839" r:id="rId8"/>
    <p:sldLayoutId id="2147483848" r:id="rId9"/>
    <p:sldLayoutId id="2147483840" r:id="rId10"/>
    <p:sldLayoutId id="2147483841" r:id="rId11"/>
    <p:sldLayoutId id="2147483842" r:id="rId12"/>
    <p:sldLayoutId id="2147483850" r:id="rId13"/>
    <p:sldLayoutId id="2147483851" r:id="rId14"/>
    <p:sldLayoutId id="2147483852" r:id="rId15"/>
    <p:sldLayoutId id="2147483853" r:id="rId16"/>
    <p:sldLayoutId id="2147483854" r:id="rId17"/>
    <p:sldLayoutId id="2147483855" r:id="rId18"/>
  </p:sldLayoutIdLst>
  <p:timing>
    <p:tnLst>
      <p:par>
        <p:cTn id="1" dur="indefinite" restart="never" nodeType="tmRoot"/>
      </p:par>
    </p:tnLst>
  </p:timing>
  <p:hf hdr="0" dt="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15.xml"/><Relationship Id="rId5" Type="http://schemas.openxmlformats.org/officeDocument/2006/relationships/image" Target="../media/image15.wmf"/><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gif"/><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8.wmf"/><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jpeg"/><Relationship Id="rId1" Type="http://schemas.openxmlformats.org/officeDocument/2006/relationships/slideLayout" Target="../slideLayouts/slideLayout5.xml"/><Relationship Id="rId4" Type="http://schemas.openxmlformats.org/officeDocument/2006/relationships/image" Target="../media/image29.wmf"/></Relationships>
</file>

<file path=ppt/slides/_rels/slide2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7.jpeg"/><Relationship Id="rId1" Type="http://schemas.openxmlformats.org/officeDocument/2006/relationships/slideLayout" Target="../slideLayouts/slideLayout18.xml"/><Relationship Id="rId4" Type="http://schemas.openxmlformats.org/officeDocument/2006/relationships/image" Target="../media/image31.jpeg"/></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27.jpeg"/><Relationship Id="rId1" Type="http://schemas.openxmlformats.org/officeDocument/2006/relationships/slideLayout" Target="../slideLayouts/slideLayout18.xml"/><Relationship Id="rId4" Type="http://schemas.openxmlformats.org/officeDocument/2006/relationships/image" Target="../media/image33.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sz="2800" dirty="0" smtClean="0"/>
              <a:t>301:Engaging </a:t>
            </a:r>
            <a:r>
              <a:rPr lang="en-US" sz="2800" dirty="0"/>
              <a:t>Clients from a Strength-Based, Solution-Focused Perspective</a:t>
            </a:r>
            <a:r>
              <a:rPr lang="en-US" dirty="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10F69ED7-E20D-4BAA-A0A9-D5D3DA58BD30}" type="slidenum">
              <a:rPr lang="en-US" altLang="en-US" sz="1000" smtClean="0"/>
              <a:pPr eaLnBrk="1" hangingPunct="1"/>
              <a:t>10</a:t>
            </a:fld>
            <a:endParaRPr lang="en-US" altLang="en-US" sz="1000" smtClean="0"/>
          </a:p>
        </p:txBody>
      </p:sp>
      <p:sp>
        <p:nvSpPr>
          <p:cNvPr id="12291" name="Rectangle 2"/>
          <p:cNvSpPr>
            <a:spLocks noGrp="1" noChangeArrowheads="1"/>
          </p:cNvSpPr>
          <p:nvPr>
            <p:ph type="title"/>
          </p:nvPr>
        </p:nvSpPr>
        <p:spPr>
          <a:xfrm>
            <a:off x="457200" y="777240"/>
            <a:ext cx="7543800" cy="914718"/>
          </a:xfrm>
        </p:spPr>
        <p:txBody>
          <a:bodyPr/>
          <a:lstStyle/>
          <a:p>
            <a:pPr algn="ctr" eaLnBrk="1" hangingPunct="1"/>
            <a:r>
              <a:rPr lang="en-US" sz="3200" dirty="0" smtClean="0"/>
              <a:t>Protective Authority</a:t>
            </a:r>
          </a:p>
        </p:txBody>
      </p:sp>
      <p:sp>
        <p:nvSpPr>
          <p:cNvPr id="12292" name="Rectangle 4"/>
          <p:cNvSpPr>
            <a:spLocks noGrp="1" noChangeArrowheads="1"/>
          </p:cNvSpPr>
          <p:nvPr>
            <p:ph type="body" sz="half" idx="1"/>
          </p:nvPr>
        </p:nvSpPr>
        <p:spPr>
          <a:xfrm>
            <a:off x="838200" y="1719263"/>
            <a:ext cx="6934200" cy="2243137"/>
          </a:xfrm>
        </p:spPr>
        <p:txBody>
          <a:bodyPr/>
          <a:lstStyle/>
          <a:p>
            <a:pPr eaLnBrk="1" hangingPunct="1"/>
            <a:r>
              <a:rPr lang="en-US" sz="2200" b="1" smtClean="0"/>
              <a:t>Protective Authority</a:t>
            </a:r>
            <a:r>
              <a:rPr lang="en-US" sz="2200" smtClean="0"/>
              <a:t> is the application of helping and/or coercive strategies that result in client acceptance of CYS intervention and effective client engagement leading to the assurance of child safety, reduction of risk of maltreatment, promotion of well-being and timely permanence.</a:t>
            </a:r>
          </a:p>
        </p:txBody>
      </p:sp>
      <p:pic>
        <p:nvPicPr>
          <p:cNvPr id="12293" name="Picture 6" descr="MCj03700180000[1]"/>
          <p:cNvPicPr>
            <a:picLocks noGrp="1" noChangeAspect="1" noChangeArrowheads="1"/>
          </p:cNvPicPr>
          <p:nvPr>
            <p:ph sz="quarter" idx="2"/>
          </p:nvPr>
        </p:nvPicPr>
        <p:blipFill>
          <a:blip r:embed="rId2" cstate="print">
            <a:extLst>
              <a:ext uri="{28A0092B-C50C-407E-A947-70E740481C1C}">
                <a14:useLocalDpi xmlns:a14="http://schemas.microsoft.com/office/drawing/2010/main" val="0"/>
              </a:ext>
            </a:extLst>
          </a:blip>
          <a:srcRect/>
          <a:stretch>
            <a:fillRect/>
          </a:stretch>
        </p:blipFill>
        <p:spPr>
          <a:xfrm>
            <a:off x="990600" y="3810000"/>
            <a:ext cx="1676400" cy="1828800"/>
          </a:xfrm>
        </p:spPr>
      </p:pic>
      <p:sp>
        <p:nvSpPr>
          <p:cNvPr id="12294" name="Text Box 8"/>
          <p:cNvSpPr txBox="1">
            <a:spLocks noChangeArrowheads="1"/>
          </p:cNvSpPr>
          <p:nvPr/>
        </p:nvSpPr>
        <p:spPr bwMode="auto">
          <a:xfrm>
            <a:off x="2743200" y="4495800"/>
            <a:ext cx="68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sz="1800" b="1"/>
              <a:t>And/or</a:t>
            </a:r>
          </a:p>
        </p:txBody>
      </p:sp>
      <p:pic>
        <p:nvPicPr>
          <p:cNvPr id="12295" name="Picture 9" descr="j0237269"/>
          <p:cNvPicPr>
            <a:picLocks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3276600" y="4191000"/>
            <a:ext cx="1371600" cy="1295400"/>
          </a:xfrm>
          <a:noFill/>
        </p:spPr>
      </p:pic>
      <p:sp>
        <p:nvSpPr>
          <p:cNvPr id="12296" name="AutoShape 11"/>
          <p:cNvSpPr>
            <a:spLocks noChangeArrowheads="1"/>
          </p:cNvSpPr>
          <p:nvPr/>
        </p:nvSpPr>
        <p:spPr bwMode="auto">
          <a:xfrm>
            <a:off x="4648200" y="4495800"/>
            <a:ext cx="457200" cy="457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p>
            <a:endParaRPr lang="en-US"/>
          </a:p>
        </p:txBody>
      </p:sp>
      <p:pic>
        <p:nvPicPr>
          <p:cNvPr id="12297" name="Picture 13" descr="MCj0250038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9200" y="4038600"/>
            <a:ext cx="1219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8" name="AutoShape 14"/>
          <p:cNvSpPr>
            <a:spLocks noChangeArrowheads="1"/>
          </p:cNvSpPr>
          <p:nvPr/>
        </p:nvSpPr>
        <p:spPr bwMode="auto">
          <a:xfrm>
            <a:off x="6172200" y="4495800"/>
            <a:ext cx="533400" cy="457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p>
            <a:endParaRPr lang="en-US"/>
          </a:p>
        </p:txBody>
      </p:sp>
      <p:pic>
        <p:nvPicPr>
          <p:cNvPr id="12299" name="Picture 16" descr="j031015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05600" y="3886200"/>
            <a:ext cx="1447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DF51F893-60C6-4375-92AA-7622255AC84D}" type="slidenum">
              <a:rPr lang="en-US" altLang="en-US" sz="1000" smtClean="0"/>
              <a:pPr eaLnBrk="1" hangingPunct="1"/>
              <a:t>11</a:t>
            </a:fld>
            <a:endParaRPr lang="en-US" altLang="en-US" sz="1000" smtClean="0"/>
          </a:p>
        </p:txBody>
      </p:sp>
      <p:sp>
        <p:nvSpPr>
          <p:cNvPr id="13315" name="Rectangle 2"/>
          <p:cNvSpPr>
            <a:spLocks noGrp="1" noChangeArrowheads="1"/>
          </p:cNvSpPr>
          <p:nvPr>
            <p:ph type="title"/>
          </p:nvPr>
        </p:nvSpPr>
        <p:spPr>
          <a:xfrm>
            <a:off x="457200" y="960120"/>
            <a:ext cx="7543800" cy="1280160"/>
          </a:xfrm>
        </p:spPr>
        <p:txBody>
          <a:bodyPr/>
          <a:lstStyle/>
          <a:p>
            <a:pPr algn="ctr" eaLnBrk="1" hangingPunct="1"/>
            <a:r>
              <a:rPr lang="en-US" sz="3200" dirty="0" smtClean="0"/>
              <a:t>Protective Authority is a Continuum that Requires Balance and Flexibility </a:t>
            </a:r>
          </a:p>
        </p:txBody>
      </p:sp>
      <p:sp>
        <p:nvSpPr>
          <p:cNvPr id="13316" name="Rectangle 3"/>
          <p:cNvSpPr>
            <a:spLocks noGrp="1" noChangeArrowheads="1"/>
          </p:cNvSpPr>
          <p:nvPr>
            <p:ph type="body" sz="half" idx="1"/>
          </p:nvPr>
        </p:nvSpPr>
        <p:spPr/>
        <p:txBody>
          <a:bodyPr/>
          <a:lstStyle/>
          <a:p>
            <a:pPr eaLnBrk="1" hangingPunct="1"/>
            <a:endParaRPr lang="en-US" sz="2600" smtClean="0"/>
          </a:p>
          <a:p>
            <a:pPr eaLnBrk="1" hangingPunct="1">
              <a:buFont typeface="Wingdings" pitchFamily="2" charset="2"/>
              <a:buNone/>
            </a:pPr>
            <a:endParaRPr lang="en-US" sz="2600" smtClean="0"/>
          </a:p>
        </p:txBody>
      </p:sp>
      <p:grpSp>
        <p:nvGrpSpPr>
          <p:cNvPr id="2" name="Group 1"/>
          <p:cNvGrpSpPr/>
          <p:nvPr/>
        </p:nvGrpSpPr>
        <p:grpSpPr>
          <a:xfrm>
            <a:off x="1214437" y="2514600"/>
            <a:ext cx="6562725" cy="3733800"/>
            <a:chOff x="990600" y="1524000"/>
            <a:chExt cx="6562725" cy="3733800"/>
          </a:xfrm>
        </p:grpSpPr>
        <p:pic>
          <p:nvPicPr>
            <p:cNvPr id="13317" name="Picture 4" descr="j0213279"/>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780088" y="3017838"/>
              <a:ext cx="1773237" cy="1812925"/>
            </a:xfrm>
            <a:noFill/>
          </p:spPr>
        </p:pic>
        <p:sp>
          <p:nvSpPr>
            <p:cNvPr id="13318" name="Text Box 6"/>
            <p:cNvSpPr txBox="1">
              <a:spLocks noChangeArrowheads="1"/>
            </p:cNvSpPr>
            <p:nvPr/>
          </p:nvSpPr>
          <p:spPr bwMode="auto">
            <a:xfrm>
              <a:off x="990600" y="1828800"/>
              <a:ext cx="1447800" cy="877888"/>
            </a:xfrm>
            <a:prstGeom prst="rect">
              <a:avLst/>
            </a:prstGeom>
            <a:solidFill>
              <a:srgbClr val="99FF99"/>
            </a:solidFill>
            <a:ln w="9525">
              <a:solidFill>
                <a:srgbClr val="000000"/>
              </a:solidFill>
              <a:miter lim="800000"/>
              <a:headEnd/>
              <a:tailEnd/>
            </a:ln>
            <a:effectLst>
              <a:outerShdw dist="107763" dir="2700000" algn="ctr" rotWithShape="0">
                <a:srgbClr val="808080">
                  <a:alpha val="50000"/>
                </a:srgbClr>
              </a:outerShdw>
            </a:effec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n-US" sz="2000" b="1"/>
                <a:t>Clarifying/</a:t>
              </a:r>
            </a:p>
            <a:p>
              <a:pPr algn="ctr" eaLnBrk="1" hangingPunct="1"/>
              <a:r>
                <a:rPr lang="en-US" sz="2000" b="1"/>
                <a:t>Helping</a:t>
              </a:r>
              <a:endParaRPr lang="en-US" sz="1800"/>
            </a:p>
          </p:txBody>
        </p:sp>
        <p:sp>
          <p:nvSpPr>
            <p:cNvPr id="13319" name="Text Box 7"/>
            <p:cNvSpPr txBox="1">
              <a:spLocks noChangeArrowheads="1"/>
            </p:cNvSpPr>
            <p:nvPr/>
          </p:nvSpPr>
          <p:spPr bwMode="auto">
            <a:xfrm>
              <a:off x="2667000" y="1828800"/>
              <a:ext cx="2057400" cy="877888"/>
            </a:xfrm>
            <a:prstGeom prst="rect">
              <a:avLst/>
            </a:prstGeom>
            <a:solidFill>
              <a:srgbClr val="FFCC00"/>
            </a:solidFill>
            <a:ln w="9525">
              <a:solidFill>
                <a:srgbClr val="000000"/>
              </a:solidFill>
              <a:miter lim="800000"/>
              <a:headEnd/>
              <a:tailEnd/>
            </a:ln>
            <a:effectLst>
              <a:outerShdw dist="107763" dir="2700000" algn="ctr" rotWithShape="0">
                <a:srgbClr val="808080">
                  <a:alpha val="50000"/>
                </a:srgbClr>
              </a:outerShdw>
            </a:effec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n-US" sz="2000" b="1" dirty="0"/>
                <a:t>Confronting/</a:t>
              </a:r>
            </a:p>
            <a:p>
              <a:pPr algn="ctr" eaLnBrk="1" hangingPunct="1"/>
              <a:r>
                <a:rPr lang="en-US" sz="2000" b="1" dirty="0"/>
                <a:t>Forced Choice</a:t>
              </a:r>
              <a:endParaRPr lang="en-US" sz="1800" dirty="0"/>
            </a:p>
          </p:txBody>
        </p:sp>
        <p:sp>
          <p:nvSpPr>
            <p:cNvPr id="13320" name="Text Box 8"/>
            <p:cNvSpPr txBox="1">
              <a:spLocks noChangeArrowheads="1"/>
            </p:cNvSpPr>
            <p:nvPr/>
          </p:nvSpPr>
          <p:spPr bwMode="auto">
            <a:xfrm>
              <a:off x="4953000" y="1828800"/>
              <a:ext cx="2133600" cy="877888"/>
            </a:xfrm>
            <a:prstGeom prst="rect">
              <a:avLst/>
            </a:prstGeom>
            <a:solidFill>
              <a:srgbClr val="FF5050"/>
            </a:solidFill>
            <a:ln w="9525">
              <a:solidFill>
                <a:srgbClr val="000000"/>
              </a:solidFill>
              <a:miter lim="800000"/>
              <a:headEnd/>
              <a:tailEnd/>
            </a:ln>
            <a:effectLst>
              <a:outerShdw dist="107763" dir="2700000" algn="ctr" rotWithShape="0">
                <a:srgbClr val="808080">
                  <a:alpha val="50000"/>
                </a:srgbClr>
              </a:outerShdw>
            </a:effec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2000" b="1"/>
                <a:t>Police/ Courts:</a:t>
              </a:r>
            </a:p>
            <a:p>
              <a:pPr eaLnBrk="1" hangingPunct="1"/>
              <a:r>
                <a:rPr lang="en-US" sz="2000" b="1"/>
                <a:t>Removal/ TPR</a:t>
              </a:r>
              <a:endParaRPr lang="en-US" sz="1800"/>
            </a:p>
          </p:txBody>
        </p:sp>
        <p:sp>
          <p:nvSpPr>
            <p:cNvPr id="13321" name="Text Box 10"/>
            <p:cNvSpPr txBox="1">
              <a:spLocks noChangeArrowheads="1"/>
            </p:cNvSpPr>
            <p:nvPr/>
          </p:nvSpPr>
          <p:spPr bwMode="auto">
            <a:xfrm>
              <a:off x="1219200" y="2895600"/>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sz="2000" b="1"/>
                <a:t>Low</a:t>
              </a:r>
            </a:p>
          </p:txBody>
        </p:sp>
        <p:sp>
          <p:nvSpPr>
            <p:cNvPr id="13322" name="Text Box 11"/>
            <p:cNvSpPr txBox="1">
              <a:spLocks noChangeArrowheads="1"/>
            </p:cNvSpPr>
            <p:nvPr/>
          </p:nvSpPr>
          <p:spPr bwMode="auto">
            <a:xfrm>
              <a:off x="2819400" y="2895600"/>
              <a:ext cx="1676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sz="2000" b="1" dirty="0"/>
                <a:t>Moderate</a:t>
              </a:r>
            </a:p>
          </p:txBody>
        </p:sp>
        <p:sp>
          <p:nvSpPr>
            <p:cNvPr id="13323" name="Text Box 12"/>
            <p:cNvSpPr txBox="1">
              <a:spLocks noChangeArrowheads="1"/>
            </p:cNvSpPr>
            <p:nvPr/>
          </p:nvSpPr>
          <p:spPr bwMode="auto">
            <a:xfrm>
              <a:off x="5029200" y="2895600"/>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spcBef>
                  <a:spcPct val="50000"/>
                </a:spcBef>
              </a:pPr>
              <a:r>
                <a:rPr lang="en-US" sz="2000" b="1"/>
                <a:t>High</a:t>
              </a:r>
            </a:p>
          </p:txBody>
        </p:sp>
        <p:sp>
          <p:nvSpPr>
            <p:cNvPr id="13324" name="Line 13"/>
            <p:cNvSpPr>
              <a:spLocks noChangeShapeType="1"/>
            </p:cNvSpPr>
            <p:nvPr/>
          </p:nvSpPr>
          <p:spPr bwMode="auto">
            <a:xfrm>
              <a:off x="4267200" y="3048000"/>
              <a:ext cx="990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5" name="Line 14"/>
            <p:cNvSpPr>
              <a:spLocks noChangeShapeType="1"/>
            </p:cNvSpPr>
            <p:nvPr/>
          </p:nvSpPr>
          <p:spPr bwMode="auto">
            <a:xfrm flipH="1">
              <a:off x="2057400" y="3048000"/>
              <a:ext cx="990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6" name="AutoShape 15"/>
            <p:cNvSpPr>
              <a:spLocks noChangeArrowheads="1"/>
            </p:cNvSpPr>
            <p:nvPr/>
          </p:nvSpPr>
          <p:spPr bwMode="auto">
            <a:xfrm>
              <a:off x="2133600" y="3886200"/>
              <a:ext cx="3124200" cy="1371600"/>
            </a:xfrm>
            <a:prstGeom prst="roundRect">
              <a:avLst>
                <a:gd name="adj" fmla="val 16667"/>
              </a:avLst>
            </a:prstGeom>
            <a:solidFill>
              <a:srgbClr val="00FFFF"/>
            </a:solidFill>
            <a:ln w="38100">
              <a:solidFill>
                <a:schemeClr val="tx1"/>
              </a:solidFill>
              <a:round/>
              <a:headEnd/>
              <a:tailEnd/>
            </a:ln>
            <a:effectLst>
              <a:outerShdw dist="107763" dir="2700000" algn="ctr" rotWithShape="0">
                <a:schemeClr val="bg2">
                  <a:alpha val="50000"/>
                </a:schemeClr>
              </a:outerShdw>
            </a:effectLst>
          </p:spPr>
          <p:txBody>
            <a:bodyPr wrap="none" anchor="ctr"/>
            <a:lstStyle/>
            <a:p>
              <a:endParaRPr lang="en-US"/>
            </a:p>
          </p:txBody>
        </p:sp>
        <p:sp>
          <p:nvSpPr>
            <p:cNvPr id="13327" name="Text Box 16"/>
            <p:cNvSpPr txBox="1">
              <a:spLocks noChangeArrowheads="1"/>
            </p:cNvSpPr>
            <p:nvPr/>
          </p:nvSpPr>
          <p:spPr bwMode="auto">
            <a:xfrm>
              <a:off x="2209800" y="3962400"/>
              <a:ext cx="2971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sz="2000" b="1"/>
                <a:t>Balance/Flexibility  = Engagement &amp; Protective Partnership</a:t>
              </a:r>
            </a:p>
          </p:txBody>
        </p:sp>
        <p:sp>
          <p:nvSpPr>
            <p:cNvPr id="13328" name="Line 18"/>
            <p:cNvSpPr>
              <a:spLocks noChangeShapeType="1"/>
            </p:cNvSpPr>
            <p:nvPr/>
          </p:nvSpPr>
          <p:spPr bwMode="auto">
            <a:xfrm>
              <a:off x="1981200" y="3276600"/>
              <a:ext cx="38100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9" name="Line 19"/>
            <p:cNvSpPr>
              <a:spLocks noChangeShapeType="1"/>
            </p:cNvSpPr>
            <p:nvPr/>
          </p:nvSpPr>
          <p:spPr bwMode="auto">
            <a:xfrm>
              <a:off x="3657600" y="3200400"/>
              <a:ext cx="0"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0" name="Line 20"/>
            <p:cNvSpPr>
              <a:spLocks noChangeShapeType="1"/>
            </p:cNvSpPr>
            <p:nvPr/>
          </p:nvSpPr>
          <p:spPr bwMode="auto">
            <a:xfrm flipH="1">
              <a:off x="5029200" y="3200400"/>
              <a:ext cx="457200"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1" name="Line 21"/>
            <p:cNvSpPr>
              <a:spLocks noChangeShapeType="1"/>
            </p:cNvSpPr>
            <p:nvPr/>
          </p:nvSpPr>
          <p:spPr bwMode="auto">
            <a:xfrm flipV="1">
              <a:off x="1676400" y="1524000"/>
              <a:ext cx="0" cy="304800"/>
            </a:xfrm>
            <a:prstGeom prst="line">
              <a:avLst/>
            </a:prstGeom>
            <a:noFill/>
            <a:ln w="38100">
              <a:solidFill>
                <a:srgbClr val="0066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2" name="Line 22"/>
            <p:cNvSpPr>
              <a:spLocks noChangeShapeType="1"/>
            </p:cNvSpPr>
            <p:nvPr/>
          </p:nvSpPr>
          <p:spPr bwMode="auto">
            <a:xfrm>
              <a:off x="1676400" y="1524000"/>
              <a:ext cx="4419600" cy="0"/>
            </a:xfrm>
            <a:prstGeom prst="line">
              <a:avLst/>
            </a:prstGeom>
            <a:noFill/>
            <a:ln w="38100">
              <a:solidFill>
                <a:srgbClr val="0066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3" name="Line 24"/>
            <p:cNvSpPr>
              <a:spLocks noChangeShapeType="1"/>
            </p:cNvSpPr>
            <p:nvPr/>
          </p:nvSpPr>
          <p:spPr bwMode="auto">
            <a:xfrm>
              <a:off x="6096000" y="1524000"/>
              <a:ext cx="0" cy="304800"/>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4" name="Line 26"/>
            <p:cNvSpPr>
              <a:spLocks noChangeShapeType="1"/>
            </p:cNvSpPr>
            <p:nvPr/>
          </p:nvSpPr>
          <p:spPr bwMode="auto">
            <a:xfrm>
              <a:off x="3657600" y="1524000"/>
              <a:ext cx="0" cy="304800"/>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908FAF3A-590C-4B9E-9D08-153410FE151C}" type="slidenum">
              <a:rPr lang="en-US" altLang="en-US" sz="1000" smtClean="0"/>
              <a:pPr eaLnBrk="1" hangingPunct="1"/>
              <a:t>12</a:t>
            </a:fld>
            <a:endParaRPr lang="en-US" altLang="en-US" sz="1000" smtClean="0"/>
          </a:p>
        </p:txBody>
      </p:sp>
      <p:sp>
        <p:nvSpPr>
          <p:cNvPr id="14339" name="Rectangle 2"/>
          <p:cNvSpPr>
            <a:spLocks noGrp="1" noChangeArrowheads="1"/>
          </p:cNvSpPr>
          <p:nvPr>
            <p:ph type="title"/>
          </p:nvPr>
        </p:nvSpPr>
        <p:spPr>
          <a:xfrm>
            <a:off x="457200" y="777240"/>
            <a:ext cx="7543800" cy="914718"/>
          </a:xfrm>
        </p:spPr>
        <p:txBody>
          <a:bodyPr/>
          <a:lstStyle/>
          <a:p>
            <a:pPr algn="ctr" eaLnBrk="1" hangingPunct="1"/>
            <a:r>
              <a:rPr lang="en-US" sz="3200" dirty="0" smtClean="0"/>
              <a:t>Avoiding Authority Extremes</a:t>
            </a:r>
          </a:p>
        </p:txBody>
      </p:sp>
      <p:sp>
        <p:nvSpPr>
          <p:cNvPr id="14340" name="Rectangle 4"/>
          <p:cNvSpPr>
            <a:spLocks noGrp="1" noChangeArrowheads="1"/>
          </p:cNvSpPr>
          <p:nvPr>
            <p:ph type="body" sz="half" idx="1"/>
          </p:nvPr>
        </p:nvSpPr>
        <p:spPr>
          <a:xfrm>
            <a:off x="1295400" y="1719263"/>
            <a:ext cx="4191000" cy="4411662"/>
          </a:xfrm>
        </p:spPr>
        <p:txBody>
          <a:bodyPr/>
          <a:lstStyle/>
          <a:p>
            <a:pPr eaLnBrk="1" hangingPunct="1">
              <a:buFont typeface="Wingdings" pitchFamily="2" charset="2"/>
              <a:buNone/>
            </a:pPr>
            <a:r>
              <a:rPr lang="en-US" sz="2400" b="1" u="sng" smtClean="0"/>
              <a:t>“Nice”</a:t>
            </a:r>
            <a:endParaRPr lang="en-US" sz="2400" b="1" smtClean="0"/>
          </a:p>
          <a:p>
            <a:pPr eaLnBrk="1" hangingPunct="1"/>
            <a:r>
              <a:rPr lang="en-US" sz="2400" b="1" smtClean="0"/>
              <a:t>Stance: </a:t>
            </a:r>
            <a:r>
              <a:rPr lang="en-US" sz="2400" b="1" i="1" smtClean="0">
                <a:solidFill>
                  <a:schemeClr val="tx2"/>
                </a:solidFill>
              </a:rPr>
              <a:t>submissive</a:t>
            </a:r>
            <a:endParaRPr lang="en-US" sz="2400" b="1" smtClean="0">
              <a:solidFill>
                <a:schemeClr val="tx2"/>
              </a:solidFill>
            </a:endParaRPr>
          </a:p>
          <a:p>
            <a:pPr eaLnBrk="1" hangingPunct="1"/>
            <a:r>
              <a:rPr lang="en-US" sz="2400" b="1" smtClean="0"/>
              <a:t>Concern: </a:t>
            </a:r>
            <a:r>
              <a:rPr lang="en-US" sz="2400" b="1" i="1" smtClean="0">
                <a:solidFill>
                  <a:schemeClr val="tx2"/>
                </a:solidFill>
              </a:rPr>
              <a:t>conflict</a:t>
            </a:r>
            <a:endParaRPr lang="en-US" sz="2400" b="1" smtClean="0">
              <a:solidFill>
                <a:schemeClr val="tx2"/>
              </a:solidFill>
            </a:endParaRPr>
          </a:p>
          <a:p>
            <a:pPr eaLnBrk="1" hangingPunct="1"/>
            <a:r>
              <a:rPr lang="en-US" sz="2400" b="1" smtClean="0"/>
              <a:t>Client potential:</a:t>
            </a:r>
            <a:r>
              <a:rPr lang="en-US" sz="2400" b="1" i="1" smtClean="0"/>
              <a:t> </a:t>
            </a:r>
            <a:r>
              <a:rPr lang="en-US" sz="2400" b="1" i="1" smtClean="0">
                <a:solidFill>
                  <a:schemeClr val="tx2"/>
                </a:solidFill>
              </a:rPr>
              <a:t>ambivalent</a:t>
            </a:r>
            <a:r>
              <a:rPr lang="en-US" sz="2400" b="1" smtClean="0">
                <a:solidFill>
                  <a:schemeClr val="tx2"/>
                </a:solidFill>
              </a:rPr>
              <a:t> </a:t>
            </a:r>
          </a:p>
          <a:p>
            <a:pPr eaLnBrk="1" hangingPunct="1"/>
            <a:r>
              <a:rPr lang="en-US" sz="2400" b="1" smtClean="0"/>
              <a:t>Authority:</a:t>
            </a:r>
            <a:r>
              <a:rPr lang="en-US" sz="2400" b="1" i="1" smtClean="0"/>
              <a:t> </a:t>
            </a:r>
            <a:r>
              <a:rPr lang="en-US" sz="2400" b="1" i="1" smtClean="0">
                <a:solidFill>
                  <a:schemeClr val="tx2"/>
                </a:solidFill>
              </a:rPr>
              <a:t>minimizes</a:t>
            </a:r>
            <a:r>
              <a:rPr lang="en-US" sz="2400" b="1" smtClean="0">
                <a:solidFill>
                  <a:schemeClr val="tx2"/>
                </a:solidFill>
              </a:rPr>
              <a:t> </a:t>
            </a:r>
          </a:p>
          <a:p>
            <a:pPr eaLnBrk="1" hangingPunct="1"/>
            <a:r>
              <a:rPr lang="en-US" sz="2400" b="1" smtClean="0"/>
              <a:t>Goal for client: </a:t>
            </a:r>
            <a:r>
              <a:rPr lang="en-US" sz="2400" b="1" i="1" smtClean="0">
                <a:solidFill>
                  <a:schemeClr val="tx2"/>
                </a:solidFill>
              </a:rPr>
              <a:t>cooperation</a:t>
            </a:r>
            <a:endParaRPr lang="en-US" sz="2400" b="1" smtClean="0">
              <a:solidFill>
                <a:schemeClr val="tx2"/>
              </a:solidFill>
            </a:endParaRPr>
          </a:p>
          <a:p>
            <a:pPr eaLnBrk="1" hangingPunct="1"/>
            <a:r>
              <a:rPr lang="en-US" sz="2400" b="1" smtClean="0"/>
              <a:t>Style: </a:t>
            </a:r>
            <a:r>
              <a:rPr lang="en-US" sz="2400" b="1" i="1" smtClean="0">
                <a:solidFill>
                  <a:schemeClr val="tx2"/>
                </a:solidFill>
              </a:rPr>
              <a:t>inconsistent</a:t>
            </a:r>
          </a:p>
        </p:txBody>
      </p:sp>
      <p:pic>
        <p:nvPicPr>
          <p:cNvPr id="14341" name="Picture 6" descr="MPj04331600000[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05400" y="2362200"/>
            <a:ext cx="2743200" cy="2895600"/>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53AD2B89-5C82-42B2-A58D-0B56E681F89A}" type="slidenum">
              <a:rPr lang="en-US" altLang="en-US" sz="1000" smtClean="0"/>
              <a:pPr eaLnBrk="1" hangingPunct="1"/>
              <a:t>13</a:t>
            </a:fld>
            <a:endParaRPr lang="en-US" altLang="en-US" sz="1000" smtClean="0"/>
          </a:p>
        </p:txBody>
      </p:sp>
      <p:sp>
        <p:nvSpPr>
          <p:cNvPr id="15363" name="Rectangle 2"/>
          <p:cNvSpPr>
            <a:spLocks noGrp="1" noChangeArrowheads="1"/>
          </p:cNvSpPr>
          <p:nvPr>
            <p:ph type="title"/>
          </p:nvPr>
        </p:nvSpPr>
        <p:spPr>
          <a:xfrm>
            <a:off x="457200" y="777240"/>
            <a:ext cx="7543800" cy="914718"/>
          </a:xfrm>
        </p:spPr>
        <p:txBody>
          <a:bodyPr/>
          <a:lstStyle/>
          <a:p>
            <a:pPr algn="ctr" eaLnBrk="1" hangingPunct="1"/>
            <a:r>
              <a:rPr lang="en-US" sz="3200" dirty="0" smtClean="0"/>
              <a:t>Avoiding Authority Extremes</a:t>
            </a:r>
            <a:r>
              <a:rPr lang="en-US" dirty="0" smtClean="0"/>
              <a:t> </a:t>
            </a:r>
          </a:p>
        </p:txBody>
      </p:sp>
      <p:sp>
        <p:nvSpPr>
          <p:cNvPr id="15364" name="Rectangle 9"/>
          <p:cNvSpPr>
            <a:spLocks noGrp="1" noChangeArrowheads="1"/>
          </p:cNvSpPr>
          <p:nvPr>
            <p:ph type="body" sz="half" idx="2"/>
          </p:nvPr>
        </p:nvSpPr>
        <p:spPr>
          <a:xfrm>
            <a:off x="3810000" y="1719263"/>
            <a:ext cx="4724400" cy="4411662"/>
          </a:xfrm>
        </p:spPr>
        <p:txBody>
          <a:bodyPr/>
          <a:lstStyle/>
          <a:p>
            <a:pPr eaLnBrk="1" hangingPunct="1">
              <a:buFont typeface="Wingdings" pitchFamily="2" charset="2"/>
              <a:buNone/>
            </a:pPr>
            <a:r>
              <a:rPr lang="en-US" sz="2800" b="1" u="sng" smtClean="0"/>
              <a:t>“Tough” </a:t>
            </a:r>
            <a:endParaRPr lang="en-US" sz="2800" b="1" smtClean="0"/>
          </a:p>
          <a:p>
            <a:pPr eaLnBrk="1" hangingPunct="1"/>
            <a:r>
              <a:rPr lang="en-US" sz="2400" b="1" smtClean="0"/>
              <a:t>Stance: </a:t>
            </a:r>
            <a:r>
              <a:rPr lang="en-US" sz="2400" b="1" i="1" smtClean="0">
                <a:solidFill>
                  <a:schemeClr val="tx2"/>
                </a:solidFill>
              </a:rPr>
              <a:t>superior</a:t>
            </a:r>
            <a:endParaRPr lang="en-US" sz="2400" b="1" smtClean="0">
              <a:solidFill>
                <a:schemeClr val="tx2"/>
              </a:solidFill>
            </a:endParaRPr>
          </a:p>
          <a:p>
            <a:pPr eaLnBrk="1" hangingPunct="1"/>
            <a:r>
              <a:rPr lang="en-US" sz="2400" b="1" smtClean="0"/>
              <a:t>Concern: </a:t>
            </a:r>
            <a:r>
              <a:rPr lang="en-US" sz="2400" b="1" i="1" smtClean="0">
                <a:solidFill>
                  <a:schemeClr val="tx2"/>
                </a:solidFill>
              </a:rPr>
              <a:t>loss of control</a:t>
            </a:r>
            <a:endParaRPr lang="en-US" sz="2400" b="1" smtClean="0">
              <a:solidFill>
                <a:schemeClr val="tx2"/>
              </a:solidFill>
            </a:endParaRPr>
          </a:p>
          <a:p>
            <a:pPr eaLnBrk="1" hangingPunct="1"/>
            <a:r>
              <a:rPr lang="en-US" sz="2400" b="1" smtClean="0"/>
              <a:t> Client potential:</a:t>
            </a:r>
            <a:r>
              <a:rPr lang="en-US" sz="2400" b="1" i="1" smtClean="0"/>
              <a:t> </a:t>
            </a:r>
            <a:r>
              <a:rPr lang="en-US" sz="2400" b="1" i="1" smtClean="0">
                <a:solidFill>
                  <a:schemeClr val="tx2"/>
                </a:solidFill>
              </a:rPr>
              <a:t>pessimistic</a:t>
            </a:r>
            <a:r>
              <a:rPr lang="en-US" sz="2400" b="1" smtClean="0">
                <a:solidFill>
                  <a:schemeClr val="tx2"/>
                </a:solidFill>
              </a:rPr>
              <a:t> </a:t>
            </a:r>
          </a:p>
          <a:p>
            <a:pPr eaLnBrk="1" hangingPunct="1"/>
            <a:r>
              <a:rPr lang="en-US" sz="2400" b="1" smtClean="0"/>
              <a:t>Authority: </a:t>
            </a:r>
            <a:r>
              <a:rPr lang="en-US" sz="2400" b="1" i="1" smtClean="0">
                <a:solidFill>
                  <a:schemeClr val="tx2"/>
                </a:solidFill>
              </a:rPr>
              <a:t>heavy </a:t>
            </a:r>
            <a:endParaRPr lang="en-US" sz="2400" b="1" smtClean="0">
              <a:solidFill>
                <a:schemeClr val="tx2"/>
              </a:solidFill>
            </a:endParaRPr>
          </a:p>
          <a:p>
            <a:pPr eaLnBrk="1" hangingPunct="1"/>
            <a:r>
              <a:rPr lang="en-US" sz="2400" b="1" smtClean="0"/>
              <a:t>Goal for client: </a:t>
            </a:r>
            <a:r>
              <a:rPr lang="en-US" sz="2400" b="1" i="1" smtClean="0">
                <a:solidFill>
                  <a:schemeClr val="tx2"/>
                </a:solidFill>
              </a:rPr>
              <a:t>compliance</a:t>
            </a:r>
            <a:endParaRPr lang="en-US" sz="2400" b="1" smtClean="0">
              <a:solidFill>
                <a:schemeClr val="tx2"/>
              </a:solidFill>
            </a:endParaRPr>
          </a:p>
          <a:p>
            <a:pPr eaLnBrk="1" hangingPunct="1"/>
            <a:r>
              <a:rPr lang="en-US" sz="2400" b="1" smtClean="0"/>
              <a:t>Style: </a:t>
            </a:r>
            <a:r>
              <a:rPr lang="en-US" sz="2400" b="1" i="1" smtClean="0">
                <a:solidFill>
                  <a:schemeClr val="tx2"/>
                </a:solidFill>
              </a:rPr>
              <a:t>inflexible</a:t>
            </a:r>
            <a:r>
              <a:rPr lang="en-US" sz="2400" smtClean="0">
                <a:solidFill>
                  <a:schemeClr val="tx2"/>
                </a:solidFill>
              </a:rPr>
              <a:t> </a:t>
            </a:r>
          </a:p>
        </p:txBody>
      </p:sp>
      <p:pic>
        <p:nvPicPr>
          <p:cNvPr id="15365" name="Picture 10" descr="MCj04238180000[1]"/>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914400" y="2362200"/>
            <a:ext cx="2667000" cy="2152650"/>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F2249D76-1058-4964-9C71-FD68BD364866}" type="slidenum">
              <a:rPr lang="en-US" altLang="en-US" sz="1000" smtClean="0"/>
              <a:pPr eaLnBrk="1" hangingPunct="1"/>
              <a:t>14</a:t>
            </a:fld>
            <a:endParaRPr lang="en-US" altLang="en-US" sz="1000" smtClean="0"/>
          </a:p>
        </p:txBody>
      </p:sp>
      <p:sp>
        <p:nvSpPr>
          <p:cNvPr id="16387" name="Rectangle 2"/>
          <p:cNvSpPr>
            <a:spLocks noGrp="1" noChangeArrowheads="1"/>
          </p:cNvSpPr>
          <p:nvPr>
            <p:ph type="title"/>
          </p:nvPr>
        </p:nvSpPr>
        <p:spPr>
          <a:xfrm>
            <a:off x="457200" y="792480"/>
            <a:ext cx="7543800" cy="868998"/>
          </a:xfrm>
        </p:spPr>
        <p:txBody>
          <a:bodyPr/>
          <a:lstStyle/>
          <a:p>
            <a:pPr algn="ctr" eaLnBrk="1" hangingPunct="1"/>
            <a:r>
              <a:rPr lang="en-US" sz="3200" dirty="0" smtClean="0"/>
              <a:t>Solution-Focused Core Principles</a:t>
            </a:r>
            <a:r>
              <a:rPr lang="en-US" dirty="0" smtClean="0"/>
              <a:t> </a:t>
            </a:r>
          </a:p>
        </p:txBody>
      </p:sp>
      <p:sp>
        <p:nvSpPr>
          <p:cNvPr id="16388" name="Rectangle 3"/>
          <p:cNvSpPr>
            <a:spLocks noGrp="1" noChangeArrowheads="1"/>
          </p:cNvSpPr>
          <p:nvPr>
            <p:ph type="body" sz="half" idx="1"/>
          </p:nvPr>
        </p:nvSpPr>
        <p:spPr>
          <a:xfrm>
            <a:off x="2133600" y="1719263"/>
            <a:ext cx="4038600" cy="4411662"/>
          </a:xfrm>
        </p:spPr>
        <p:txBody>
          <a:bodyPr/>
          <a:lstStyle/>
          <a:p>
            <a:pPr eaLnBrk="1" hangingPunct="1"/>
            <a:r>
              <a:rPr lang="en-US" sz="2400" b="1" i="1" smtClean="0"/>
              <a:t>If what you are doing doesn’t work, stop doing it and do something else.</a:t>
            </a:r>
          </a:p>
          <a:p>
            <a:pPr eaLnBrk="1" hangingPunct="1">
              <a:buFont typeface="Wingdings" pitchFamily="2" charset="2"/>
              <a:buNone/>
            </a:pPr>
            <a:endParaRPr lang="en-US" sz="2400" b="1" i="1" smtClean="0"/>
          </a:p>
          <a:p>
            <a:pPr eaLnBrk="1" hangingPunct="1"/>
            <a:r>
              <a:rPr lang="en-US" sz="2400" b="1" i="1" smtClean="0"/>
              <a:t>If what you are doing is working, do more of it.</a:t>
            </a:r>
          </a:p>
        </p:txBody>
      </p:sp>
      <p:pic>
        <p:nvPicPr>
          <p:cNvPr id="16389" name="Picture 5" descr="j0189242"/>
          <p:cNvPicPr>
            <a:picLocks noChangeAspect="1" noChangeArrowheads="1" noCrop="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791200" y="2133600"/>
            <a:ext cx="1219200" cy="1077913"/>
          </a:xfrm>
          <a:noFill/>
        </p:spPr>
      </p:pic>
      <p:sp>
        <p:nvSpPr>
          <p:cNvPr id="16390" name="Text Box 4"/>
          <p:cNvSpPr txBox="1">
            <a:spLocks noChangeArrowheads="1"/>
          </p:cNvSpPr>
          <p:nvPr/>
        </p:nvSpPr>
        <p:spPr bwMode="auto">
          <a:xfrm>
            <a:off x="5410200" y="22098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a:p>
        </p:txBody>
      </p:sp>
      <p:sp>
        <p:nvSpPr>
          <p:cNvPr id="16391" name="Text Box 7"/>
          <p:cNvSpPr txBox="1">
            <a:spLocks noChangeArrowheads="1"/>
          </p:cNvSpPr>
          <p:nvPr/>
        </p:nvSpPr>
        <p:spPr bwMode="auto">
          <a:xfrm>
            <a:off x="3810000" y="39624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a:p>
        </p:txBody>
      </p:sp>
      <p:pic>
        <p:nvPicPr>
          <p:cNvPr id="16392" name="Picture 8" descr="MPj04330950000[1]"/>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3886200" y="4495800"/>
            <a:ext cx="2667000" cy="1524000"/>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F7180567-BA1A-448E-BC9C-248DFD00FCBD}" type="slidenum">
              <a:rPr lang="en-US" altLang="en-US" sz="1000" smtClean="0"/>
              <a:pPr eaLnBrk="1" hangingPunct="1"/>
              <a:t>15</a:t>
            </a:fld>
            <a:endParaRPr lang="en-US" altLang="en-US" sz="1000" smtClean="0"/>
          </a:p>
        </p:txBody>
      </p:sp>
      <p:sp>
        <p:nvSpPr>
          <p:cNvPr id="17411" name="Rectangle 4"/>
          <p:cNvSpPr>
            <a:spLocks noGrp="1" noChangeArrowheads="1"/>
          </p:cNvSpPr>
          <p:nvPr>
            <p:ph type="title"/>
          </p:nvPr>
        </p:nvSpPr>
        <p:spPr>
          <a:xfrm>
            <a:off x="457200" y="792480"/>
            <a:ext cx="7543800" cy="868998"/>
          </a:xfrm>
        </p:spPr>
        <p:txBody>
          <a:bodyPr/>
          <a:lstStyle/>
          <a:p>
            <a:pPr eaLnBrk="1" hangingPunct="1"/>
            <a:r>
              <a:rPr lang="en-US" sz="3200" dirty="0" smtClean="0"/>
              <a:t>Problem Model vs. Solution Model</a:t>
            </a:r>
          </a:p>
        </p:txBody>
      </p:sp>
      <p:sp>
        <p:nvSpPr>
          <p:cNvPr id="17412" name="Rectangle 5"/>
          <p:cNvSpPr>
            <a:spLocks noGrp="1" noChangeArrowheads="1"/>
          </p:cNvSpPr>
          <p:nvPr>
            <p:ph type="body" sz="half" idx="1"/>
          </p:nvPr>
        </p:nvSpPr>
        <p:spPr>
          <a:xfrm>
            <a:off x="762000" y="1719263"/>
            <a:ext cx="5715000" cy="4411662"/>
          </a:xfrm>
        </p:spPr>
        <p:txBody>
          <a:bodyPr/>
          <a:lstStyle/>
          <a:p>
            <a:pPr eaLnBrk="1" hangingPunct="1">
              <a:lnSpc>
                <a:spcPct val="80000"/>
              </a:lnSpc>
              <a:buFont typeface="Wingdings" pitchFamily="2" charset="2"/>
              <a:buNone/>
            </a:pPr>
            <a:r>
              <a:rPr lang="en-US" sz="2400" b="1" u="sng" dirty="0" smtClean="0">
                <a:solidFill>
                  <a:srgbClr val="660033"/>
                </a:solidFill>
              </a:rPr>
              <a:t>The Problem-Focused Model</a:t>
            </a:r>
            <a:endParaRPr lang="en-US" sz="2400" b="1" dirty="0" smtClean="0">
              <a:solidFill>
                <a:srgbClr val="660033"/>
              </a:solidFill>
            </a:endParaRPr>
          </a:p>
          <a:p>
            <a:pPr eaLnBrk="1" hangingPunct="1">
              <a:lnSpc>
                <a:spcPct val="80000"/>
              </a:lnSpc>
            </a:pPr>
            <a:r>
              <a:rPr lang="en-US" sz="2000" b="1" dirty="0" smtClean="0">
                <a:solidFill>
                  <a:srgbClr val="000099"/>
                </a:solidFill>
              </a:rPr>
              <a:t>The practitioner is the expert.</a:t>
            </a:r>
          </a:p>
          <a:p>
            <a:pPr eaLnBrk="1" hangingPunct="1">
              <a:lnSpc>
                <a:spcPct val="80000"/>
              </a:lnSpc>
              <a:buFont typeface="Wingdings" pitchFamily="2" charset="2"/>
              <a:buNone/>
            </a:pPr>
            <a:endParaRPr lang="en-US" sz="800" b="1" dirty="0" smtClean="0">
              <a:solidFill>
                <a:srgbClr val="000099"/>
              </a:solidFill>
            </a:endParaRPr>
          </a:p>
          <a:p>
            <a:pPr eaLnBrk="1" hangingPunct="1">
              <a:lnSpc>
                <a:spcPct val="80000"/>
              </a:lnSpc>
            </a:pPr>
            <a:r>
              <a:rPr lang="en-US" sz="2000" b="1" dirty="0" smtClean="0">
                <a:solidFill>
                  <a:srgbClr val="333300"/>
                </a:solidFill>
              </a:rPr>
              <a:t>Practitioner must figure out the </a:t>
            </a:r>
          </a:p>
          <a:p>
            <a:pPr eaLnBrk="1" hangingPunct="1">
              <a:lnSpc>
                <a:spcPct val="80000"/>
              </a:lnSpc>
              <a:buFont typeface="Wingdings" pitchFamily="2" charset="2"/>
              <a:buNone/>
            </a:pPr>
            <a:r>
              <a:rPr lang="en-US" sz="2000" b="1" dirty="0" smtClean="0">
                <a:solidFill>
                  <a:srgbClr val="333300"/>
                </a:solidFill>
              </a:rPr>
              <a:t>   </a:t>
            </a:r>
            <a:r>
              <a:rPr lang="en-US" sz="2000" b="1" dirty="0" smtClean="0">
                <a:solidFill>
                  <a:srgbClr val="333300"/>
                </a:solidFill>
              </a:rPr>
              <a:t>  type </a:t>
            </a:r>
            <a:r>
              <a:rPr lang="en-US" sz="2000" b="1" dirty="0" smtClean="0">
                <a:solidFill>
                  <a:srgbClr val="333300"/>
                </a:solidFill>
              </a:rPr>
              <a:t>of client problem and the </a:t>
            </a:r>
          </a:p>
          <a:p>
            <a:pPr eaLnBrk="1" hangingPunct="1">
              <a:lnSpc>
                <a:spcPct val="80000"/>
              </a:lnSpc>
              <a:buFont typeface="Wingdings" pitchFamily="2" charset="2"/>
              <a:buNone/>
            </a:pPr>
            <a:r>
              <a:rPr lang="en-US" sz="2000" b="1" dirty="0" smtClean="0">
                <a:solidFill>
                  <a:srgbClr val="333300"/>
                </a:solidFill>
              </a:rPr>
              <a:t>   </a:t>
            </a:r>
            <a:r>
              <a:rPr lang="en-US" sz="2000" b="1" dirty="0" smtClean="0">
                <a:solidFill>
                  <a:srgbClr val="333300"/>
                </a:solidFill>
              </a:rPr>
              <a:t>  </a:t>
            </a:r>
            <a:r>
              <a:rPr lang="en-US" sz="2000" b="1" dirty="0" smtClean="0">
                <a:solidFill>
                  <a:srgbClr val="333300"/>
                </a:solidFill>
              </a:rPr>
              <a:t>related solution.</a:t>
            </a:r>
          </a:p>
          <a:p>
            <a:pPr eaLnBrk="1" hangingPunct="1">
              <a:lnSpc>
                <a:spcPct val="80000"/>
              </a:lnSpc>
              <a:buFont typeface="Wingdings" pitchFamily="2" charset="2"/>
              <a:buNone/>
            </a:pPr>
            <a:endParaRPr lang="en-US" sz="800" b="1" dirty="0" smtClean="0">
              <a:solidFill>
                <a:srgbClr val="333300"/>
              </a:solidFill>
            </a:endParaRPr>
          </a:p>
          <a:p>
            <a:pPr eaLnBrk="1" hangingPunct="1">
              <a:lnSpc>
                <a:spcPct val="80000"/>
              </a:lnSpc>
            </a:pPr>
            <a:r>
              <a:rPr lang="en-US" sz="2000" b="1" dirty="0" smtClean="0">
                <a:solidFill>
                  <a:srgbClr val="000099"/>
                </a:solidFill>
              </a:rPr>
              <a:t>The “Problem” is seen as real and separate from the client as a whole person; the client is “labeled”.</a:t>
            </a:r>
          </a:p>
          <a:p>
            <a:pPr eaLnBrk="1" hangingPunct="1">
              <a:lnSpc>
                <a:spcPct val="80000"/>
              </a:lnSpc>
              <a:buFont typeface="Wingdings" pitchFamily="2" charset="2"/>
              <a:buNone/>
            </a:pPr>
            <a:endParaRPr lang="en-US" sz="800" b="1" dirty="0" smtClean="0">
              <a:solidFill>
                <a:srgbClr val="333300"/>
              </a:solidFill>
            </a:endParaRPr>
          </a:p>
          <a:p>
            <a:pPr eaLnBrk="1" hangingPunct="1">
              <a:lnSpc>
                <a:spcPct val="80000"/>
              </a:lnSpc>
            </a:pPr>
            <a:r>
              <a:rPr lang="en-US" sz="2000" b="1" dirty="0" smtClean="0">
                <a:solidFill>
                  <a:srgbClr val="333300"/>
                </a:solidFill>
              </a:rPr>
              <a:t>The job of the professional is to </a:t>
            </a:r>
          </a:p>
          <a:p>
            <a:pPr eaLnBrk="1" hangingPunct="1">
              <a:lnSpc>
                <a:spcPct val="80000"/>
              </a:lnSpc>
              <a:buFont typeface="Wingdings" pitchFamily="2" charset="2"/>
              <a:buNone/>
            </a:pPr>
            <a:r>
              <a:rPr lang="en-US" sz="2000" b="1" dirty="0" smtClean="0">
                <a:solidFill>
                  <a:srgbClr val="333300"/>
                </a:solidFill>
              </a:rPr>
              <a:t>    know about various problems, </a:t>
            </a:r>
          </a:p>
          <a:p>
            <a:pPr eaLnBrk="1" hangingPunct="1">
              <a:lnSpc>
                <a:spcPct val="80000"/>
              </a:lnSpc>
              <a:buFont typeface="Wingdings" pitchFamily="2" charset="2"/>
              <a:buNone/>
            </a:pPr>
            <a:r>
              <a:rPr lang="en-US" sz="2000" b="1" dirty="0" smtClean="0">
                <a:solidFill>
                  <a:srgbClr val="333300"/>
                </a:solidFill>
              </a:rPr>
              <a:t>    have assessment procedures </a:t>
            </a:r>
          </a:p>
          <a:p>
            <a:pPr eaLnBrk="1" hangingPunct="1">
              <a:lnSpc>
                <a:spcPct val="80000"/>
              </a:lnSpc>
              <a:buFont typeface="Wingdings" pitchFamily="2" charset="2"/>
              <a:buNone/>
            </a:pPr>
            <a:r>
              <a:rPr lang="en-US" sz="2000" b="1" dirty="0" smtClean="0">
                <a:solidFill>
                  <a:srgbClr val="333300"/>
                </a:solidFill>
              </a:rPr>
              <a:t>    and present interventions for </a:t>
            </a:r>
          </a:p>
          <a:p>
            <a:pPr eaLnBrk="1" hangingPunct="1">
              <a:lnSpc>
                <a:spcPct val="80000"/>
              </a:lnSpc>
              <a:buFont typeface="Wingdings" pitchFamily="2" charset="2"/>
              <a:buNone/>
            </a:pPr>
            <a:r>
              <a:rPr lang="en-US" sz="2000" b="1" dirty="0" smtClean="0">
                <a:solidFill>
                  <a:srgbClr val="333300"/>
                </a:solidFill>
              </a:rPr>
              <a:t>    client compliance.</a:t>
            </a:r>
          </a:p>
        </p:txBody>
      </p:sp>
      <p:pic>
        <p:nvPicPr>
          <p:cNvPr id="17413" name="Picture 7" descr="j0200271"/>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943600" y="1981200"/>
            <a:ext cx="1905000" cy="2895600"/>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22436B1A-90FC-4843-9E9E-51B00138FAC2}" type="slidenum">
              <a:rPr lang="en-US" altLang="en-US" sz="1000" smtClean="0"/>
              <a:pPr eaLnBrk="1" hangingPunct="1"/>
              <a:t>16</a:t>
            </a:fld>
            <a:endParaRPr lang="en-US" altLang="en-US" sz="1000" smtClean="0"/>
          </a:p>
        </p:txBody>
      </p:sp>
      <p:sp>
        <p:nvSpPr>
          <p:cNvPr id="18435" name="Rectangle 2"/>
          <p:cNvSpPr>
            <a:spLocks noGrp="1" noChangeArrowheads="1"/>
          </p:cNvSpPr>
          <p:nvPr>
            <p:ph type="title"/>
          </p:nvPr>
        </p:nvSpPr>
        <p:spPr>
          <a:xfrm>
            <a:off x="457200" y="762000"/>
            <a:ext cx="7543800" cy="929958"/>
          </a:xfrm>
        </p:spPr>
        <p:txBody>
          <a:bodyPr/>
          <a:lstStyle/>
          <a:p>
            <a:pPr eaLnBrk="1" hangingPunct="1"/>
            <a:r>
              <a:rPr lang="en-US" sz="3200" dirty="0" smtClean="0"/>
              <a:t>Problem Model vs. Solution Model</a:t>
            </a:r>
          </a:p>
        </p:txBody>
      </p:sp>
      <p:sp>
        <p:nvSpPr>
          <p:cNvPr id="18436" name="Rectangle 3"/>
          <p:cNvSpPr>
            <a:spLocks noGrp="1" noChangeArrowheads="1"/>
          </p:cNvSpPr>
          <p:nvPr>
            <p:ph type="body" sz="half" idx="1"/>
          </p:nvPr>
        </p:nvSpPr>
        <p:spPr>
          <a:xfrm>
            <a:off x="502920" y="1554480"/>
            <a:ext cx="6019800" cy="4739639"/>
          </a:xfrm>
        </p:spPr>
        <p:txBody>
          <a:bodyPr/>
          <a:lstStyle/>
          <a:p>
            <a:pPr eaLnBrk="1" hangingPunct="1">
              <a:lnSpc>
                <a:spcPct val="80000"/>
              </a:lnSpc>
              <a:buFont typeface="Wingdings" pitchFamily="2" charset="2"/>
              <a:buNone/>
            </a:pPr>
            <a:r>
              <a:rPr lang="en-US" sz="2400" b="1" u="sng" dirty="0" smtClean="0">
                <a:solidFill>
                  <a:srgbClr val="660066"/>
                </a:solidFill>
              </a:rPr>
              <a:t>The Solution-Focused </a:t>
            </a:r>
            <a:r>
              <a:rPr lang="en-US" sz="2400" b="1" u="sng" dirty="0" smtClean="0">
                <a:solidFill>
                  <a:srgbClr val="660066"/>
                </a:solidFill>
              </a:rPr>
              <a:t>Model</a:t>
            </a:r>
          </a:p>
          <a:p>
            <a:pPr eaLnBrk="1" hangingPunct="1">
              <a:lnSpc>
                <a:spcPct val="80000"/>
              </a:lnSpc>
              <a:buFont typeface="Wingdings" pitchFamily="2" charset="2"/>
              <a:buNone/>
            </a:pPr>
            <a:endParaRPr lang="en-US" sz="2400" b="1" dirty="0" smtClean="0">
              <a:solidFill>
                <a:srgbClr val="660066"/>
              </a:solidFill>
            </a:endParaRPr>
          </a:p>
          <a:p>
            <a:pPr eaLnBrk="1" hangingPunct="1">
              <a:lnSpc>
                <a:spcPct val="80000"/>
              </a:lnSpc>
            </a:pPr>
            <a:r>
              <a:rPr lang="en-US" sz="2000" b="1" dirty="0" smtClean="0"/>
              <a:t>The client is the expert about his/her life. </a:t>
            </a:r>
          </a:p>
          <a:p>
            <a:pPr eaLnBrk="1" hangingPunct="1">
              <a:lnSpc>
                <a:spcPct val="80000"/>
              </a:lnSpc>
              <a:buFont typeface="Wingdings" pitchFamily="2" charset="2"/>
              <a:buNone/>
            </a:pPr>
            <a:endParaRPr lang="en-US" sz="800" b="1" dirty="0" smtClean="0">
              <a:solidFill>
                <a:srgbClr val="003300"/>
              </a:solidFill>
            </a:endParaRPr>
          </a:p>
          <a:p>
            <a:pPr eaLnBrk="1" hangingPunct="1">
              <a:lnSpc>
                <a:spcPct val="80000"/>
              </a:lnSpc>
            </a:pPr>
            <a:r>
              <a:rPr lang="en-US" sz="2000" b="1" dirty="0" smtClean="0">
                <a:solidFill>
                  <a:srgbClr val="003300"/>
                </a:solidFill>
              </a:rPr>
              <a:t>Practitioner must facilitate client solution building.</a:t>
            </a:r>
          </a:p>
          <a:p>
            <a:pPr eaLnBrk="1" hangingPunct="1">
              <a:lnSpc>
                <a:spcPct val="80000"/>
              </a:lnSpc>
              <a:buFont typeface="Wingdings" pitchFamily="2" charset="2"/>
              <a:buNone/>
            </a:pPr>
            <a:endParaRPr lang="en-US" sz="800" b="1" dirty="0" smtClean="0"/>
          </a:p>
          <a:p>
            <a:pPr eaLnBrk="1" hangingPunct="1">
              <a:lnSpc>
                <a:spcPct val="80000"/>
              </a:lnSpc>
            </a:pPr>
            <a:r>
              <a:rPr lang="en-US" sz="2000" b="1" dirty="0" smtClean="0"/>
              <a:t>Solutions emerge without connection to the specific related problem.</a:t>
            </a:r>
          </a:p>
          <a:p>
            <a:pPr eaLnBrk="1" hangingPunct="1">
              <a:lnSpc>
                <a:spcPct val="80000"/>
              </a:lnSpc>
              <a:buFont typeface="Wingdings" pitchFamily="2" charset="2"/>
              <a:buNone/>
            </a:pPr>
            <a:endParaRPr lang="en-US" sz="800" b="1" dirty="0" smtClean="0">
              <a:solidFill>
                <a:srgbClr val="003300"/>
              </a:solidFill>
            </a:endParaRPr>
          </a:p>
          <a:p>
            <a:pPr eaLnBrk="1" hangingPunct="1">
              <a:lnSpc>
                <a:spcPct val="80000"/>
              </a:lnSpc>
            </a:pPr>
            <a:r>
              <a:rPr lang="en-US" sz="2000" b="1" dirty="0" smtClean="0">
                <a:solidFill>
                  <a:srgbClr val="003300"/>
                </a:solidFill>
              </a:rPr>
              <a:t>The “problem” does not exist apart from the client as a whole person in context.</a:t>
            </a:r>
          </a:p>
          <a:p>
            <a:pPr eaLnBrk="1" hangingPunct="1">
              <a:lnSpc>
                <a:spcPct val="80000"/>
              </a:lnSpc>
              <a:buFont typeface="Wingdings" pitchFamily="2" charset="2"/>
              <a:buNone/>
            </a:pPr>
            <a:endParaRPr lang="en-US" sz="800" b="1" dirty="0" smtClean="0"/>
          </a:p>
          <a:p>
            <a:pPr eaLnBrk="1" hangingPunct="1">
              <a:lnSpc>
                <a:spcPct val="80000"/>
              </a:lnSpc>
            </a:pPr>
            <a:r>
              <a:rPr lang="en-US" sz="2000" b="1" dirty="0" smtClean="0"/>
              <a:t>The job of the professional is to understand the direction that the client wants to go, identify the supporting strengths and co-construct solutions that promote family and ASFA goals.</a:t>
            </a:r>
          </a:p>
        </p:txBody>
      </p:sp>
      <p:pic>
        <p:nvPicPr>
          <p:cNvPr id="18437" name="Picture 5" descr="j0231785"/>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6492240" y="3067685"/>
            <a:ext cx="2016125" cy="1836738"/>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6"/>
          <p:cNvSpPr>
            <a:spLocks noGrp="1"/>
          </p:cNvSpPr>
          <p:nvPr>
            <p:ph type="sldNum" sz="quarter" idx="4294967295"/>
          </p:nvPr>
        </p:nvSpPr>
        <p:spPr>
          <a:xfrm>
            <a:off x="6553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76653DAA-F17D-43A6-B9C2-E9EA449FB424}" type="slidenum">
              <a:rPr lang="en-US" altLang="en-US" sz="1000" smtClean="0"/>
              <a:pPr eaLnBrk="1" hangingPunct="1"/>
              <a:t>17</a:t>
            </a:fld>
            <a:endParaRPr lang="en-US" altLang="en-US" sz="1000" smtClean="0"/>
          </a:p>
        </p:txBody>
      </p:sp>
      <p:sp>
        <p:nvSpPr>
          <p:cNvPr id="19459" name="Rectangle 4"/>
          <p:cNvSpPr>
            <a:spLocks noGrp="1" noChangeArrowheads="1"/>
          </p:cNvSpPr>
          <p:nvPr>
            <p:ph type="title"/>
          </p:nvPr>
        </p:nvSpPr>
        <p:spPr>
          <a:xfrm>
            <a:off x="838200" y="777240"/>
            <a:ext cx="7162800" cy="792798"/>
          </a:xfrm>
        </p:spPr>
        <p:txBody>
          <a:bodyPr/>
          <a:lstStyle/>
          <a:p>
            <a:pPr eaLnBrk="1" hangingPunct="1"/>
            <a:r>
              <a:rPr lang="en-US" sz="3200" dirty="0" smtClean="0"/>
              <a:t>Contrasting Types of Questions</a:t>
            </a:r>
          </a:p>
        </p:txBody>
      </p:sp>
      <p:sp>
        <p:nvSpPr>
          <p:cNvPr id="19460" name="Rectangle 5"/>
          <p:cNvSpPr>
            <a:spLocks noGrp="1" noChangeArrowheads="1"/>
          </p:cNvSpPr>
          <p:nvPr>
            <p:ph type="body" sz="half" idx="1"/>
          </p:nvPr>
        </p:nvSpPr>
        <p:spPr>
          <a:xfrm>
            <a:off x="838200" y="1719263"/>
            <a:ext cx="3657600" cy="4411662"/>
          </a:xfrm>
        </p:spPr>
        <p:txBody>
          <a:bodyPr/>
          <a:lstStyle/>
          <a:p>
            <a:pPr eaLnBrk="1" hangingPunct="1">
              <a:buFont typeface="Wingdings" pitchFamily="2" charset="2"/>
              <a:buNone/>
            </a:pPr>
            <a:r>
              <a:rPr lang="en-US" sz="2200" b="1" i="1" u="sng" dirty="0" smtClean="0"/>
              <a:t>Problem Questions</a:t>
            </a:r>
          </a:p>
          <a:p>
            <a:r>
              <a:rPr lang="en-US" sz="1800" b="1" dirty="0" smtClean="0"/>
              <a:t>What is the worst </a:t>
            </a:r>
            <a:r>
              <a:rPr lang="en-US" sz="1800" b="1" dirty="0" smtClean="0"/>
              <a:t>this problem </a:t>
            </a:r>
            <a:r>
              <a:rPr lang="en-US" sz="1800" b="1" dirty="0" smtClean="0"/>
              <a:t>has been?</a:t>
            </a:r>
          </a:p>
          <a:p>
            <a:r>
              <a:rPr lang="en-US" sz="1800" b="1" dirty="0" smtClean="0">
                <a:solidFill>
                  <a:srgbClr val="660066"/>
                </a:solidFill>
              </a:rPr>
              <a:t>What’s going on during those bad times?</a:t>
            </a:r>
          </a:p>
          <a:p>
            <a:r>
              <a:rPr lang="en-US" sz="1800" b="1" dirty="0" smtClean="0"/>
              <a:t>Can you think of anything you are doing to set him off?</a:t>
            </a:r>
          </a:p>
          <a:p>
            <a:r>
              <a:rPr lang="en-US" sz="1800" b="1" dirty="0" smtClean="0">
                <a:solidFill>
                  <a:srgbClr val="660066"/>
                </a:solidFill>
              </a:rPr>
              <a:t>Have you thought about getting treatment for this problem?</a:t>
            </a:r>
          </a:p>
          <a:p>
            <a:pPr eaLnBrk="1" hangingPunct="1">
              <a:buFont typeface="Wingdings" pitchFamily="2" charset="2"/>
              <a:buNone/>
            </a:pPr>
            <a:endParaRPr lang="en-US" sz="1800" b="1" dirty="0" smtClean="0"/>
          </a:p>
        </p:txBody>
      </p:sp>
      <p:sp>
        <p:nvSpPr>
          <p:cNvPr id="19461" name="Rectangle 6"/>
          <p:cNvSpPr>
            <a:spLocks noGrp="1" noChangeArrowheads="1"/>
          </p:cNvSpPr>
          <p:nvPr>
            <p:ph type="body" sz="half" idx="2"/>
          </p:nvPr>
        </p:nvSpPr>
        <p:spPr>
          <a:xfrm>
            <a:off x="4648200" y="1719263"/>
            <a:ext cx="3733800" cy="4411662"/>
          </a:xfrm>
        </p:spPr>
        <p:txBody>
          <a:bodyPr/>
          <a:lstStyle/>
          <a:p>
            <a:pPr eaLnBrk="1" hangingPunct="1">
              <a:buFont typeface="Wingdings" pitchFamily="2" charset="2"/>
              <a:buNone/>
            </a:pPr>
            <a:r>
              <a:rPr lang="en-US" sz="2200" b="1" i="1" u="sng" dirty="0" smtClean="0"/>
              <a:t>Solution Questions</a:t>
            </a:r>
          </a:p>
          <a:p>
            <a:r>
              <a:rPr lang="en-US" sz="1800" b="1" dirty="0" smtClean="0"/>
              <a:t>Tell me about the times when this problem is a little bit better?</a:t>
            </a:r>
          </a:p>
          <a:p>
            <a:r>
              <a:rPr lang="en-US" sz="1800" b="1" dirty="0" smtClean="0">
                <a:solidFill>
                  <a:srgbClr val="006600"/>
                </a:solidFill>
              </a:rPr>
              <a:t>How did you make this happen? </a:t>
            </a:r>
          </a:p>
          <a:p>
            <a:r>
              <a:rPr lang="en-US" sz="1800" b="1" dirty="0" smtClean="0"/>
              <a:t>What are you doing differently during those times when things are a little bit better?</a:t>
            </a:r>
          </a:p>
          <a:p>
            <a:r>
              <a:rPr lang="en-US" sz="1800" b="1" dirty="0" smtClean="0">
                <a:solidFill>
                  <a:srgbClr val="006600"/>
                </a:solidFill>
              </a:rPr>
              <a:t>What would your best friend (mother, child, </a:t>
            </a:r>
            <a:r>
              <a:rPr lang="en-US" sz="1800" b="1" dirty="0" smtClean="0">
                <a:solidFill>
                  <a:srgbClr val="006600"/>
                </a:solidFill>
              </a:rPr>
              <a:t>etc.) </a:t>
            </a:r>
            <a:r>
              <a:rPr lang="en-US" sz="1800" b="1" dirty="0" smtClean="0">
                <a:solidFill>
                  <a:srgbClr val="006600"/>
                </a:solidFill>
              </a:rPr>
              <a:t>tell you when things are going a little bit better for you?</a:t>
            </a:r>
            <a:r>
              <a:rPr lang="en-US" sz="1800" dirty="0" smtClean="0">
                <a:solidFill>
                  <a:srgbClr val="006600"/>
                </a:solidFill>
              </a:rPr>
              <a:t> </a:t>
            </a:r>
          </a:p>
          <a:p>
            <a:pPr eaLnBrk="1" hangingPunct="1">
              <a:buFont typeface="Wingdings" pitchFamily="2" charset="2"/>
              <a:buNone/>
            </a:pPr>
            <a:endParaRPr lang="en-US" sz="1800" b="1" dirty="0" smtClean="0">
              <a:solidFill>
                <a:srgbClr val="006600"/>
              </a:solidFill>
            </a:endParaRPr>
          </a:p>
          <a:p>
            <a:pPr eaLnBrk="1" hangingPunct="1">
              <a:buFont typeface="Wingdings" pitchFamily="2" charset="2"/>
              <a:buNone/>
            </a:pPr>
            <a:endParaRPr lang="en-US" sz="1600" dirty="0" smtClean="0"/>
          </a:p>
        </p:txBody>
      </p:sp>
      <p:sp>
        <p:nvSpPr>
          <p:cNvPr id="19462" name="Text Box 7"/>
          <p:cNvSpPr txBox="1">
            <a:spLocks noChangeArrowheads="1"/>
          </p:cNvSpPr>
          <p:nvPr/>
        </p:nvSpPr>
        <p:spPr bwMode="auto">
          <a:xfrm>
            <a:off x="1752600" y="4724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a:p>
        </p:txBody>
      </p:sp>
      <p:pic>
        <p:nvPicPr>
          <p:cNvPr id="19463" name="Picture 8" descr="MCj040426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4831080"/>
            <a:ext cx="1600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56EEB708-2C72-4EF8-8D0F-27BFF50D645D}" type="slidenum">
              <a:rPr lang="en-US" altLang="en-US" sz="1000" smtClean="0"/>
              <a:pPr eaLnBrk="1" hangingPunct="1"/>
              <a:t>18</a:t>
            </a:fld>
            <a:endParaRPr lang="en-US" altLang="en-US" sz="1000" smtClean="0"/>
          </a:p>
        </p:txBody>
      </p:sp>
      <p:sp>
        <p:nvSpPr>
          <p:cNvPr id="20483" name="Rectangle 2"/>
          <p:cNvSpPr>
            <a:spLocks noGrp="1" noChangeArrowheads="1"/>
          </p:cNvSpPr>
          <p:nvPr>
            <p:ph type="title"/>
          </p:nvPr>
        </p:nvSpPr>
        <p:spPr>
          <a:xfrm>
            <a:off x="472440" y="792480"/>
            <a:ext cx="7543800" cy="868998"/>
          </a:xfrm>
        </p:spPr>
        <p:txBody>
          <a:bodyPr/>
          <a:lstStyle/>
          <a:p>
            <a:pPr algn="ctr" eaLnBrk="1" hangingPunct="1"/>
            <a:r>
              <a:rPr lang="en-US" sz="4000" dirty="0" smtClean="0"/>
              <a:t>7</a:t>
            </a:r>
            <a:r>
              <a:rPr lang="en-US" sz="3200" dirty="0" smtClean="0"/>
              <a:t> Key Solution-Focused Strategies</a:t>
            </a:r>
            <a:r>
              <a:rPr lang="en-US" dirty="0" smtClean="0"/>
              <a:t> </a:t>
            </a:r>
          </a:p>
        </p:txBody>
      </p:sp>
      <p:sp>
        <p:nvSpPr>
          <p:cNvPr id="20484" name="Rectangle 4"/>
          <p:cNvSpPr>
            <a:spLocks noGrp="1" noChangeArrowheads="1"/>
          </p:cNvSpPr>
          <p:nvPr>
            <p:ph type="body" sz="half" idx="1"/>
          </p:nvPr>
        </p:nvSpPr>
        <p:spPr>
          <a:xfrm>
            <a:off x="1371600" y="1524000"/>
            <a:ext cx="4419600" cy="4640263"/>
          </a:xfrm>
        </p:spPr>
        <p:txBody>
          <a:bodyPr/>
          <a:lstStyle/>
          <a:p>
            <a:pPr marL="495300" indent="-495300" eaLnBrk="1" hangingPunct="1">
              <a:lnSpc>
                <a:spcPct val="50000"/>
              </a:lnSpc>
              <a:buFont typeface="Wingdings" pitchFamily="2" charset="2"/>
              <a:buNone/>
            </a:pPr>
            <a:endParaRPr lang="en-US" sz="2000" b="1" dirty="0" smtClean="0"/>
          </a:p>
          <a:p>
            <a:pPr marL="495300" indent="-495300" eaLnBrk="1" hangingPunct="1">
              <a:lnSpc>
                <a:spcPct val="50000"/>
              </a:lnSpc>
              <a:buFont typeface="Wingdings" pitchFamily="2" charset="2"/>
              <a:buNone/>
            </a:pPr>
            <a:r>
              <a:rPr lang="en-US" sz="2000" b="1" dirty="0" smtClean="0"/>
              <a:t>1.   Identifying strengths </a:t>
            </a:r>
          </a:p>
          <a:p>
            <a:pPr marL="495300" indent="-495300" eaLnBrk="1" hangingPunct="1">
              <a:lnSpc>
                <a:spcPct val="50000"/>
              </a:lnSpc>
              <a:buFont typeface="Wingdings" pitchFamily="2" charset="2"/>
              <a:buNone/>
            </a:pPr>
            <a:r>
              <a:rPr lang="en-US" sz="2000" b="1" dirty="0" smtClean="0"/>
              <a:t>      in a problem  situation.</a:t>
            </a:r>
          </a:p>
          <a:p>
            <a:pPr marL="495300" indent="-495300" eaLnBrk="1" hangingPunct="1">
              <a:lnSpc>
                <a:spcPct val="50000"/>
              </a:lnSpc>
              <a:buFont typeface="Wingdings" pitchFamily="2" charset="2"/>
              <a:buNone/>
            </a:pPr>
            <a:endParaRPr lang="en-US" sz="2000" b="1" dirty="0" smtClean="0"/>
          </a:p>
          <a:p>
            <a:pPr marL="495300" indent="-495300" eaLnBrk="1" hangingPunct="1">
              <a:lnSpc>
                <a:spcPct val="50000"/>
              </a:lnSpc>
              <a:buFont typeface="Wingdings" pitchFamily="2" charset="2"/>
              <a:buNone/>
            </a:pPr>
            <a:r>
              <a:rPr lang="en-US" sz="2000" b="1" dirty="0" smtClean="0"/>
              <a:t>2.   Exploring past successes.</a:t>
            </a:r>
          </a:p>
          <a:p>
            <a:pPr marL="495300" indent="-495300" eaLnBrk="1" hangingPunct="1">
              <a:lnSpc>
                <a:spcPct val="50000"/>
              </a:lnSpc>
              <a:buFont typeface="Wingdings" pitchFamily="2" charset="2"/>
              <a:buNone/>
            </a:pPr>
            <a:endParaRPr lang="en-US" sz="2000" b="1" dirty="0" smtClean="0"/>
          </a:p>
          <a:p>
            <a:pPr marL="495300" indent="-495300" eaLnBrk="1" hangingPunct="1">
              <a:lnSpc>
                <a:spcPct val="50000"/>
              </a:lnSpc>
              <a:buFont typeface="Wingdings" pitchFamily="2" charset="2"/>
              <a:buNone/>
            </a:pPr>
            <a:r>
              <a:rPr lang="en-US" sz="2000" b="1" dirty="0" smtClean="0"/>
              <a:t>3.   Finding &amp; using exceptions </a:t>
            </a:r>
          </a:p>
          <a:p>
            <a:pPr marL="495300" indent="-495300" eaLnBrk="1" hangingPunct="1">
              <a:lnSpc>
                <a:spcPct val="50000"/>
              </a:lnSpc>
              <a:buFont typeface="Wingdings" pitchFamily="2" charset="2"/>
              <a:buNone/>
            </a:pPr>
            <a:r>
              <a:rPr lang="en-US" sz="2000" b="1" dirty="0" smtClean="0"/>
              <a:t>      </a:t>
            </a:r>
            <a:r>
              <a:rPr lang="en-US" sz="2000" b="1" dirty="0" smtClean="0"/>
              <a:t> to </a:t>
            </a:r>
            <a:r>
              <a:rPr lang="en-US" sz="2000" b="1" dirty="0" smtClean="0"/>
              <a:t>the problem.</a:t>
            </a:r>
          </a:p>
          <a:p>
            <a:pPr marL="495300" indent="-495300" eaLnBrk="1" hangingPunct="1">
              <a:lnSpc>
                <a:spcPct val="50000"/>
              </a:lnSpc>
              <a:buFont typeface="Wingdings" pitchFamily="2" charset="2"/>
              <a:buNone/>
            </a:pPr>
            <a:endParaRPr lang="en-US" sz="2000" b="1" dirty="0" smtClean="0"/>
          </a:p>
          <a:p>
            <a:pPr marL="495300" indent="-495300" eaLnBrk="1" hangingPunct="1">
              <a:lnSpc>
                <a:spcPct val="50000"/>
              </a:lnSpc>
              <a:buFont typeface="Wingdings" pitchFamily="2" charset="2"/>
              <a:buNone/>
            </a:pPr>
            <a:r>
              <a:rPr lang="en-US" sz="2000" b="1" dirty="0" smtClean="0"/>
              <a:t>4.   Facilitating a positive </a:t>
            </a:r>
          </a:p>
          <a:p>
            <a:pPr marL="495300" indent="-495300" eaLnBrk="1" hangingPunct="1">
              <a:lnSpc>
                <a:spcPct val="50000"/>
              </a:lnSpc>
              <a:buFont typeface="Wingdings" pitchFamily="2" charset="2"/>
              <a:buNone/>
            </a:pPr>
            <a:r>
              <a:rPr lang="en-US" sz="2000" b="1" dirty="0" smtClean="0"/>
              <a:t>      </a:t>
            </a:r>
            <a:r>
              <a:rPr lang="en-US" sz="2000" b="1" dirty="0" smtClean="0"/>
              <a:t> vision </a:t>
            </a:r>
            <a:r>
              <a:rPr lang="en-US" sz="2000" b="1" dirty="0" smtClean="0"/>
              <a:t>of the future.</a:t>
            </a:r>
          </a:p>
          <a:p>
            <a:pPr marL="495300" indent="-495300" eaLnBrk="1" hangingPunct="1">
              <a:lnSpc>
                <a:spcPct val="50000"/>
              </a:lnSpc>
              <a:buFont typeface="Wingdings" pitchFamily="2" charset="2"/>
              <a:buNone/>
            </a:pPr>
            <a:endParaRPr lang="en-US" sz="2000" b="1" dirty="0" smtClean="0"/>
          </a:p>
          <a:p>
            <a:pPr marL="495300" indent="-495300" eaLnBrk="1" hangingPunct="1">
              <a:lnSpc>
                <a:spcPct val="50000"/>
              </a:lnSpc>
              <a:buFont typeface="Wingdings" pitchFamily="2" charset="2"/>
              <a:buNone/>
            </a:pPr>
            <a:r>
              <a:rPr lang="en-US" sz="2000" b="1" dirty="0" smtClean="0"/>
              <a:t>5.   Developing Action Steps.</a:t>
            </a:r>
          </a:p>
          <a:p>
            <a:pPr marL="495300" indent="-495300" eaLnBrk="1" hangingPunct="1">
              <a:lnSpc>
                <a:spcPct val="50000"/>
              </a:lnSpc>
              <a:buFont typeface="Wingdings" pitchFamily="2" charset="2"/>
              <a:buNone/>
            </a:pPr>
            <a:endParaRPr lang="en-US" sz="2000" b="1" dirty="0" smtClean="0"/>
          </a:p>
          <a:p>
            <a:pPr marL="495300" indent="-495300" eaLnBrk="1" hangingPunct="1">
              <a:lnSpc>
                <a:spcPct val="50000"/>
              </a:lnSpc>
              <a:buFont typeface="Wingdings" pitchFamily="2" charset="2"/>
              <a:buNone/>
            </a:pPr>
            <a:r>
              <a:rPr lang="en-US" sz="2000" b="1" dirty="0" smtClean="0"/>
              <a:t>6.   Scaling questions.	</a:t>
            </a:r>
          </a:p>
          <a:p>
            <a:pPr marL="495300" indent="-495300" eaLnBrk="1" hangingPunct="1">
              <a:lnSpc>
                <a:spcPct val="50000"/>
              </a:lnSpc>
              <a:buFont typeface="Wingdings" pitchFamily="2" charset="2"/>
              <a:buNone/>
            </a:pPr>
            <a:endParaRPr lang="en-US" sz="2000" b="1" dirty="0" smtClean="0"/>
          </a:p>
          <a:p>
            <a:pPr marL="495300" indent="-495300" eaLnBrk="1" hangingPunct="1">
              <a:lnSpc>
                <a:spcPct val="50000"/>
              </a:lnSpc>
              <a:buFont typeface="Wingdings" pitchFamily="2" charset="2"/>
              <a:buNone/>
            </a:pPr>
            <a:r>
              <a:rPr lang="en-US" sz="2000" b="1" dirty="0" smtClean="0"/>
              <a:t>7.   Encouraging commitment.</a:t>
            </a:r>
          </a:p>
          <a:p>
            <a:pPr marL="495300" indent="-495300" eaLnBrk="1" hangingPunct="1">
              <a:buFont typeface="Wingdings" pitchFamily="2" charset="2"/>
              <a:buNone/>
            </a:pPr>
            <a:endParaRPr lang="en-US" sz="2000" b="1" dirty="0" smtClean="0"/>
          </a:p>
          <a:p>
            <a:pPr marL="495300" indent="-495300" eaLnBrk="1" hangingPunct="1">
              <a:buFont typeface="Wingdings" pitchFamily="2" charset="2"/>
              <a:buNone/>
            </a:pPr>
            <a:endParaRPr lang="en-US" sz="2000" b="1" dirty="0" smtClean="0"/>
          </a:p>
        </p:txBody>
      </p:sp>
      <p:pic>
        <p:nvPicPr>
          <p:cNvPr id="20485" name="Picture 7" descr="j0251285"/>
          <p:cNvPicPr>
            <a:picLocks noChangeAspect="1" noChangeArrowheads="1"/>
          </p:cNvPicPr>
          <p:nvPr>
            <p:ph sz="quarter" idx="2"/>
          </p:nvPr>
        </p:nvPicPr>
        <p:blipFill>
          <a:blip r:embed="rId2" cstate="print">
            <a:extLst>
              <a:ext uri="{28A0092B-C50C-407E-A947-70E740481C1C}">
                <a14:useLocalDpi xmlns:a14="http://schemas.microsoft.com/office/drawing/2010/main" val="0"/>
              </a:ext>
            </a:extLst>
          </a:blip>
          <a:srcRect/>
          <a:stretch>
            <a:fillRect/>
          </a:stretch>
        </p:blipFill>
        <p:spPr>
          <a:xfrm>
            <a:off x="5562600" y="1714500"/>
            <a:ext cx="2057400" cy="1374775"/>
          </a:xfrm>
          <a:noFill/>
        </p:spPr>
      </p:pic>
      <p:pic>
        <p:nvPicPr>
          <p:cNvPr id="20486" name="Picture 8" descr="j0232041"/>
          <p:cNvPicPr>
            <a:picLocks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5970588" y="3641725"/>
            <a:ext cx="1851025" cy="1782763"/>
          </a:xfr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4294967295"/>
          </p:nvPr>
        </p:nvSpPr>
        <p:spPr>
          <a:xfrm>
            <a:off x="6553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794260E6-EEA6-42B1-9FEF-CB03BEB5710C}" type="slidenum">
              <a:rPr lang="en-US" altLang="en-US" sz="1000" smtClean="0"/>
              <a:pPr eaLnBrk="1" hangingPunct="1"/>
              <a:t>19</a:t>
            </a:fld>
            <a:endParaRPr lang="en-US" altLang="en-US" sz="1000" smtClean="0"/>
          </a:p>
        </p:txBody>
      </p:sp>
      <p:sp>
        <p:nvSpPr>
          <p:cNvPr id="21507" name="Rectangle 6"/>
          <p:cNvSpPr>
            <a:spLocks noGrp="1" noChangeArrowheads="1"/>
          </p:cNvSpPr>
          <p:nvPr>
            <p:ph type="title"/>
          </p:nvPr>
        </p:nvSpPr>
        <p:spPr>
          <a:xfrm>
            <a:off x="457200" y="792480"/>
            <a:ext cx="7543800" cy="1036320"/>
          </a:xfrm>
        </p:spPr>
        <p:txBody>
          <a:bodyPr/>
          <a:lstStyle/>
          <a:p>
            <a:pPr algn="ctr" eaLnBrk="1" hangingPunct="1"/>
            <a:r>
              <a:rPr lang="en-US" sz="3200" dirty="0" smtClean="0"/>
              <a:t>Types of Useful Questions: Exceptions</a:t>
            </a:r>
          </a:p>
        </p:txBody>
      </p:sp>
      <p:sp>
        <p:nvSpPr>
          <p:cNvPr id="21508" name="Rectangle 7"/>
          <p:cNvSpPr>
            <a:spLocks noGrp="1" noChangeArrowheads="1"/>
          </p:cNvSpPr>
          <p:nvPr>
            <p:ph type="body" idx="1"/>
          </p:nvPr>
        </p:nvSpPr>
        <p:spPr>
          <a:xfrm>
            <a:off x="914400" y="1719263"/>
            <a:ext cx="7239000" cy="4411662"/>
          </a:xfrm>
        </p:spPr>
        <p:txBody>
          <a:bodyPr/>
          <a:lstStyle/>
          <a:p>
            <a:pPr eaLnBrk="1" hangingPunct="1">
              <a:buFont typeface="Wingdings" pitchFamily="2" charset="2"/>
              <a:buNone/>
            </a:pPr>
            <a:endParaRPr lang="en-US" sz="2400" b="1" i="1" smtClean="0"/>
          </a:p>
          <a:p>
            <a:pPr eaLnBrk="1" hangingPunct="1"/>
            <a:r>
              <a:rPr lang="en-US" sz="2000" b="1" i="1" smtClean="0"/>
              <a:t>Exceptions</a:t>
            </a:r>
            <a:r>
              <a:rPr lang="en-US" sz="2000" smtClean="0"/>
              <a:t> </a:t>
            </a:r>
            <a:r>
              <a:rPr lang="en-US" sz="2000" b="1" smtClean="0"/>
              <a:t>are those occasions in clients’ lives when their problems could have occurred but did not – or at least were less severe. </a:t>
            </a:r>
          </a:p>
          <a:p>
            <a:pPr eaLnBrk="1" hangingPunct="1"/>
            <a:endParaRPr lang="en-US" sz="2000" b="1" i="1" smtClean="0"/>
          </a:p>
          <a:p>
            <a:pPr eaLnBrk="1" hangingPunct="1"/>
            <a:r>
              <a:rPr lang="en-US" sz="2000" b="1" i="1" smtClean="0"/>
              <a:t>Exception questions</a:t>
            </a:r>
            <a:r>
              <a:rPr lang="en-US" sz="2000" b="1" smtClean="0"/>
              <a:t> focus on who, what, when and where (the conditions that helped the exception to occur) - </a:t>
            </a:r>
            <a:r>
              <a:rPr lang="en-US" sz="2000" b="1" u="sng" smtClean="0"/>
              <a:t>NOT WHY</a:t>
            </a:r>
            <a:r>
              <a:rPr lang="en-US" sz="2000" b="1" smtClean="0"/>
              <a:t>; exceptions should be related to client goals.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C65A01AC-D69A-4DCA-97C9-20FBD642C9DE}" type="slidenum">
              <a:rPr lang="en-US" altLang="en-US" sz="1000" smtClean="0"/>
              <a:pPr eaLnBrk="1" hangingPunct="1"/>
              <a:t>2</a:t>
            </a:fld>
            <a:endParaRPr lang="en-US" altLang="en-US" sz="1000" smtClean="0"/>
          </a:p>
        </p:txBody>
      </p:sp>
      <p:sp>
        <p:nvSpPr>
          <p:cNvPr id="4099" name="Rectangle 2"/>
          <p:cNvSpPr>
            <a:spLocks noGrp="1" noChangeArrowheads="1"/>
          </p:cNvSpPr>
          <p:nvPr>
            <p:ph type="title"/>
          </p:nvPr>
        </p:nvSpPr>
        <p:spPr>
          <a:xfrm>
            <a:off x="457200" y="762000"/>
            <a:ext cx="7543800" cy="884238"/>
          </a:xfrm>
        </p:spPr>
        <p:txBody>
          <a:bodyPr/>
          <a:lstStyle/>
          <a:p>
            <a:pPr algn="ctr" eaLnBrk="1" hangingPunct="1"/>
            <a:r>
              <a:rPr lang="en-US" sz="3200" dirty="0" smtClean="0"/>
              <a:t>Learning Objectives:</a:t>
            </a:r>
          </a:p>
        </p:txBody>
      </p:sp>
      <p:sp>
        <p:nvSpPr>
          <p:cNvPr id="4100" name="Rectangle 3"/>
          <p:cNvSpPr>
            <a:spLocks noGrp="1" noChangeArrowheads="1"/>
          </p:cNvSpPr>
          <p:nvPr>
            <p:ph type="body" sz="half" idx="1"/>
          </p:nvPr>
        </p:nvSpPr>
        <p:spPr>
          <a:xfrm>
            <a:off x="457200" y="1554480"/>
            <a:ext cx="6096000" cy="4576445"/>
          </a:xfrm>
        </p:spPr>
        <p:txBody>
          <a:bodyPr/>
          <a:lstStyle/>
          <a:p>
            <a:pPr eaLnBrk="1" hangingPunct="1"/>
            <a:r>
              <a:rPr lang="en-US" sz="1800" b="1" dirty="0" smtClean="0">
                <a:solidFill>
                  <a:srgbClr val="000099"/>
                </a:solidFill>
              </a:rPr>
              <a:t>Identify the conditions for establishing effective engagement with clients;</a:t>
            </a:r>
          </a:p>
          <a:p>
            <a:pPr eaLnBrk="1" hangingPunct="1"/>
            <a:r>
              <a:rPr lang="en-US" sz="1800" b="1" dirty="0" smtClean="0">
                <a:solidFill>
                  <a:srgbClr val="660066"/>
                </a:solidFill>
              </a:rPr>
              <a:t>Connect the engagement process with the appropriate application of protective authority to establish the collaborative/protective partnership; </a:t>
            </a:r>
          </a:p>
          <a:p>
            <a:pPr eaLnBrk="1" hangingPunct="1"/>
            <a:r>
              <a:rPr lang="en-US" sz="1800" b="1" dirty="0" smtClean="0">
                <a:solidFill>
                  <a:srgbClr val="000099"/>
                </a:solidFill>
              </a:rPr>
              <a:t>Identify the elements of the solution-focused intervention model that distinguish it from the more typical problem-focused approach;</a:t>
            </a:r>
          </a:p>
          <a:p>
            <a:pPr eaLnBrk="1" hangingPunct="1"/>
            <a:r>
              <a:rPr lang="en-US" sz="1800" b="1" dirty="0" smtClean="0">
                <a:solidFill>
                  <a:srgbClr val="660066"/>
                </a:solidFill>
              </a:rPr>
              <a:t>Identify seven key solution-focused strategies;</a:t>
            </a:r>
            <a:r>
              <a:rPr lang="en-US" sz="1800" b="1" dirty="0" smtClean="0"/>
              <a:t> </a:t>
            </a:r>
          </a:p>
          <a:p>
            <a:pPr eaLnBrk="1" hangingPunct="1"/>
            <a:r>
              <a:rPr lang="en-US" sz="1800" b="1" dirty="0" smtClean="0">
                <a:solidFill>
                  <a:srgbClr val="000099"/>
                </a:solidFill>
              </a:rPr>
              <a:t>Identify the appropriate use of solution-focused skills and questions; and</a:t>
            </a:r>
          </a:p>
          <a:p>
            <a:pPr eaLnBrk="1" hangingPunct="1"/>
            <a:r>
              <a:rPr lang="en-US" sz="1800" b="1" dirty="0" smtClean="0">
                <a:solidFill>
                  <a:srgbClr val="660066"/>
                </a:solidFill>
              </a:rPr>
              <a:t>Identify opportunities to implement the solution-focused interviewing and intervention approach with child welfare clients.</a:t>
            </a:r>
          </a:p>
          <a:p>
            <a:pPr eaLnBrk="1" hangingPunct="1"/>
            <a:endParaRPr lang="en-US" sz="1800" b="1" dirty="0" smtClean="0">
              <a:solidFill>
                <a:srgbClr val="660066"/>
              </a:solidFill>
            </a:endParaRPr>
          </a:p>
          <a:p>
            <a:pPr eaLnBrk="1" hangingPunct="1"/>
            <a:endParaRPr lang="en-US" sz="2400" dirty="0" smtClean="0"/>
          </a:p>
        </p:txBody>
      </p:sp>
      <p:sp>
        <p:nvSpPr>
          <p:cNvPr id="4101" name="Text Box 4"/>
          <p:cNvSpPr txBox="1">
            <a:spLocks noChangeArrowheads="1"/>
          </p:cNvSpPr>
          <p:nvPr/>
        </p:nvSpPr>
        <p:spPr bwMode="auto">
          <a:xfrm>
            <a:off x="4495800" y="46482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sz="1800"/>
          </a:p>
        </p:txBody>
      </p:sp>
      <p:pic>
        <p:nvPicPr>
          <p:cNvPr id="4102" name="Picture 12" descr="j0230400"/>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7010400" y="2819400"/>
            <a:ext cx="1600200" cy="28956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4294967295"/>
          </p:nvPr>
        </p:nvSpPr>
        <p:spPr>
          <a:xfrm>
            <a:off x="6553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71C4627E-F0D9-488B-B7B7-1FEDF2063B7B}" type="slidenum">
              <a:rPr lang="en-US" altLang="en-US" sz="1000" smtClean="0"/>
              <a:pPr eaLnBrk="1" hangingPunct="1"/>
              <a:t>20</a:t>
            </a:fld>
            <a:endParaRPr lang="en-US" altLang="en-US" sz="1000" smtClean="0"/>
          </a:p>
        </p:txBody>
      </p:sp>
      <p:sp>
        <p:nvSpPr>
          <p:cNvPr id="22531" name="Rectangle 2"/>
          <p:cNvSpPr>
            <a:spLocks noGrp="1" noChangeArrowheads="1"/>
          </p:cNvSpPr>
          <p:nvPr>
            <p:ph type="title"/>
          </p:nvPr>
        </p:nvSpPr>
        <p:spPr>
          <a:xfrm>
            <a:off x="457200" y="807720"/>
            <a:ext cx="7543800" cy="944880"/>
          </a:xfrm>
        </p:spPr>
        <p:txBody>
          <a:bodyPr/>
          <a:lstStyle/>
          <a:p>
            <a:pPr algn="ctr" eaLnBrk="1" hangingPunct="1"/>
            <a:r>
              <a:rPr lang="en-US" sz="3200" dirty="0" smtClean="0"/>
              <a:t>Types of Useful Questions: </a:t>
            </a:r>
            <a:br>
              <a:rPr lang="en-US" sz="3200" dirty="0" smtClean="0"/>
            </a:br>
            <a:r>
              <a:rPr lang="en-US" sz="3200" dirty="0" smtClean="0"/>
              <a:t>Coping</a:t>
            </a:r>
          </a:p>
        </p:txBody>
      </p:sp>
      <p:sp>
        <p:nvSpPr>
          <p:cNvPr id="22532" name="Rectangle 3"/>
          <p:cNvSpPr>
            <a:spLocks noGrp="1" noChangeArrowheads="1"/>
          </p:cNvSpPr>
          <p:nvPr>
            <p:ph type="body" idx="1"/>
          </p:nvPr>
        </p:nvSpPr>
        <p:spPr>
          <a:xfrm>
            <a:off x="914400" y="1719263"/>
            <a:ext cx="7010400" cy="4411662"/>
          </a:xfrm>
        </p:spPr>
        <p:txBody>
          <a:bodyPr/>
          <a:lstStyle/>
          <a:p>
            <a:pPr eaLnBrk="1" hangingPunct="1">
              <a:buFont typeface="Wingdings" pitchFamily="2" charset="2"/>
              <a:buNone/>
            </a:pPr>
            <a:endParaRPr lang="en-US" sz="2400" b="1" i="1" smtClean="0"/>
          </a:p>
          <a:p>
            <a:pPr eaLnBrk="1" hangingPunct="1"/>
            <a:r>
              <a:rPr lang="en-US" sz="2000" b="1" i="1" smtClean="0"/>
              <a:t>Coping questions</a:t>
            </a:r>
            <a:r>
              <a:rPr lang="en-US" sz="2000" b="1" smtClean="0"/>
              <a:t> are related in a way to exploring for exceptions. They attempt to help the client shift his/her focus away from the problem elements and toward what the client is doing to survive the painful or stressful circumstances.</a:t>
            </a:r>
            <a:r>
              <a:rPr lang="en-US" sz="200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4294967295"/>
          </p:nvPr>
        </p:nvSpPr>
        <p:spPr>
          <a:xfrm>
            <a:off x="6553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C7D0177D-4420-45B3-935C-BEE2234B3DCC}" type="slidenum">
              <a:rPr lang="en-US" altLang="en-US" sz="1000" smtClean="0"/>
              <a:pPr eaLnBrk="1" hangingPunct="1"/>
              <a:t>21</a:t>
            </a:fld>
            <a:endParaRPr lang="en-US" altLang="en-US" sz="1000" smtClean="0"/>
          </a:p>
        </p:txBody>
      </p:sp>
      <p:sp>
        <p:nvSpPr>
          <p:cNvPr id="23555" name="Rectangle 2"/>
          <p:cNvSpPr>
            <a:spLocks noGrp="1" noChangeArrowheads="1"/>
          </p:cNvSpPr>
          <p:nvPr>
            <p:ph type="title"/>
          </p:nvPr>
        </p:nvSpPr>
        <p:spPr>
          <a:xfrm>
            <a:off x="457200" y="777240"/>
            <a:ext cx="7543800" cy="975360"/>
          </a:xfrm>
        </p:spPr>
        <p:txBody>
          <a:bodyPr/>
          <a:lstStyle/>
          <a:p>
            <a:pPr algn="ctr" eaLnBrk="1" hangingPunct="1"/>
            <a:r>
              <a:rPr lang="en-US" sz="3200" dirty="0" smtClean="0"/>
              <a:t>Types of Useful Questions: </a:t>
            </a:r>
            <a:br>
              <a:rPr lang="en-US" sz="3200" dirty="0" smtClean="0"/>
            </a:br>
            <a:r>
              <a:rPr lang="en-US" sz="3200" dirty="0" smtClean="0"/>
              <a:t>Indirect or Relationship </a:t>
            </a:r>
          </a:p>
        </p:txBody>
      </p:sp>
      <p:sp>
        <p:nvSpPr>
          <p:cNvPr id="23556" name="Rectangle 3"/>
          <p:cNvSpPr>
            <a:spLocks noGrp="1" noChangeArrowheads="1"/>
          </p:cNvSpPr>
          <p:nvPr>
            <p:ph type="body" idx="1"/>
          </p:nvPr>
        </p:nvSpPr>
        <p:spPr>
          <a:xfrm>
            <a:off x="914400" y="1719263"/>
            <a:ext cx="7010400" cy="4411662"/>
          </a:xfrm>
        </p:spPr>
        <p:txBody>
          <a:bodyPr/>
          <a:lstStyle/>
          <a:p>
            <a:pPr eaLnBrk="1" hangingPunct="1">
              <a:lnSpc>
                <a:spcPct val="90000"/>
              </a:lnSpc>
            </a:pPr>
            <a:endParaRPr lang="en-US" sz="2000" b="1" i="1" smtClean="0"/>
          </a:p>
          <a:p>
            <a:pPr eaLnBrk="1" hangingPunct="1">
              <a:lnSpc>
                <a:spcPct val="90000"/>
              </a:lnSpc>
            </a:pPr>
            <a:r>
              <a:rPr lang="en-US" sz="2000" b="1" i="1" smtClean="0"/>
              <a:t>Indirect/Relationship questions</a:t>
            </a:r>
            <a:r>
              <a:rPr lang="en-US" sz="2000" smtClean="0"/>
              <a:t> </a:t>
            </a:r>
            <a:r>
              <a:rPr lang="en-US" sz="2000" b="1" smtClean="0"/>
              <a:t>invite the client to consider how others might feel or respond to some aspect of the client’s life, behavior or future changes.  </a:t>
            </a:r>
          </a:p>
          <a:p>
            <a:pPr eaLnBrk="1" hangingPunct="1">
              <a:lnSpc>
                <a:spcPct val="90000"/>
              </a:lnSpc>
            </a:pPr>
            <a:endParaRPr lang="en-US" sz="2000" b="1" i="1" smtClean="0"/>
          </a:p>
          <a:p>
            <a:pPr eaLnBrk="1" hangingPunct="1">
              <a:lnSpc>
                <a:spcPct val="90000"/>
              </a:lnSpc>
            </a:pPr>
            <a:r>
              <a:rPr lang="en-US" sz="2000" b="1" i="1" smtClean="0"/>
              <a:t>Indirect questions</a:t>
            </a:r>
            <a:r>
              <a:rPr lang="en-US" sz="2000" b="1" smtClean="0"/>
              <a:t> can be useful in asking the client to reflect on narrow or faulty perceptions without the worker directly challenging those perceptions or behaviors.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1BC665F2-6429-4867-8FC1-0534D903B745}" type="slidenum">
              <a:rPr lang="en-US" altLang="en-US" sz="1000" smtClean="0"/>
              <a:pPr eaLnBrk="1" hangingPunct="1"/>
              <a:t>22</a:t>
            </a:fld>
            <a:endParaRPr lang="en-US" altLang="en-US" sz="1000" smtClean="0"/>
          </a:p>
        </p:txBody>
      </p:sp>
      <p:sp>
        <p:nvSpPr>
          <p:cNvPr id="24579" name="Rectangle 2"/>
          <p:cNvSpPr>
            <a:spLocks noGrp="1" noChangeArrowheads="1"/>
          </p:cNvSpPr>
          <p:nvPr>
            <p:ph type="title"/>
          </p:nvPr>
        </p:nvSpPr>
        <p:spPr>
          <a:xfrm>
            <a:off x="457200" y="777240"/>
            <a:ext cx="7543800" cy="822960"/>
          </a:xfrm>
        </p:spPr>
        <p:txBody>
          <a:bodyPr/>
          <a:lstStyle/>
          <a:p>
            <a:pPr algn="ctr" eaLnBrk="1" hangingPunct="1"/>
            <a:r>
              <a:rPr lang="en-US" sz="3200" dirty="0" smtClean="0"/>
              <a:t>Types of Useful Questions: </a:t>
            </a:r>
            <a:br>
              <a:rPr lang="en-US" sz="3200" dirty="0" smtClean="0"/>
            </a:br>
            <a:r>
              <a:rPr lang="en-US" sz="3200" dirty="0" smtClean="0"/>
              <a:t>Scaling</a:t>
            </a:r>
          </a:p>
        </p:txBody>
      </p:sp>
      <p:sp>
        <p:nvSpPr>
          <p:cNvPr id="24580" name="Rectangle 3"/>
          <p:cNvSpPr>
            <a:spLocks noGrp="1" noChangeArrowheads="1"/>
          </p:cNvSpPr>
          <p:nvPr>
            <p:ph type="body" sz="half" idx="1"/>
          </p:nvPr>
        </p:nvSpPr>
        <p:spPr>
          <a:xfrm>
            <a:off x="1143000" y="1889759"/>
            <a:ext cx="6019800" cy="4241165"/>
          </a:xfrm>
        </p:spPr>
        <p:txBody>
          <a:bodyPr/>
          <a:lstStyle/>
          <a:p>
            <a:pPr eaLnBrk="1" hangingPunct="1"/>
            <a:r>
              <a:rPr lang="en-US" sz="2000" b="1" i="1" dirty="0" smtClean="0"/>
              <a:t>Scaling questions</a:t>
            </a:r>
            <a:r>
              <a:rPr lang="en-US" sz="2000" b="1" dirty="0" smtClean="0"/>
              <a:t> invite the clients to put their observations, impressions, and predictions on a scale from 0 to 10, with “0” being no chance, and “10” being every chance.  </a:t>
            </a:r>
          </a:p>
          <a:p>
            <a:pPr eaLnBrk="1" hangingPunct="1"/>
            <a:endParaRPr lang="en-US" sz="2000" b="1" dirty="0" smtClean="0"/>
          </a:p>
          <a:p>
            <a:pPr eaLnBrk="1" hangingPunct="1"/>
            <a:r>
              <a:rPr lang="en-US" sz="2000" b="1" dirty="0" smtClean="0"/>
              <a:t>Questions need to be specific, citing specific times and circumstances.</a:t>
            </a:r>
            <a:r>
              <a:rPr lang="en-US" sz="2000" dirty="0" smtClean="0"/>
              <a:t> </a:t>
            </a:r>
          </a:p>
        </p:txBody>
      </p:sp>
      <p:sp>
        <p:nvSpPr>
          <p:cNvPr id="24581" name="Text Box 9"/>
          <p:cNvSpPr txBox="1">
            <a:spLocks noChangeArrowheads="1"/>
          </p:cNvSpPr>
          <p:nvPr/>
        </p:nvSpPr>
        <p:spPr bwMode="auto">
          <a:xfrm>
            <a:off x="2209800" y="47244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a:p>
        </p:txBody>
      </p:sp>
      <p:pic>
        <p:nvPicPr>
          <p:cNvPr id="24582" name="Picture 10" descr="j0232723"/>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364163" y="4572000"/>
            <a:ext cx="2605087" cy="1524000"/>
          </a:xfr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4294967295"/>
          </p:nvPr>
        </p:nvSpPr>
        <p:spPr>
          <a:xfrm>
            <a:off x="6553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5F314B7D-E85D-408A-AF75-9D01B1B2480C}" type="slidenum">
              <a:rPr lang="en-US" altLang="en-US" sz="1000" smtClean="0"/>
              <a:pPr eaLnBrk="1" hangingPunct="1"/>
              <a:t>23</a:t>
            </a:fld>
            <a:endParaRPr lang="en-US" altLang="en-US" sz="1000" smtClean="0"/>
          </a:p>
        </p:txBody>
      </p:sp>
      <p:sp>
        <p:nvSpPr>
          <p:cNvPr id="25603" name="Rectangle 2"/>
          <p:cNvSpPr>
            <a:spLocks noGrp="1" noChangeArrowheads="1"/>
          </p:cNvSpPr>
          <p:nvPr>
            <p:ph type="title"/>
          </p:nvPr>
        </p:nvSpPr>
        <p:spPr>
          <a:xfrm>
            <a:off x="457200" y="731520"/>
            <a:ext cx="7543800" cy="944880"/>
          </a:xfrm>
        </p:spPr>
        <p:txBody>
          <a:bodyPr/>
          <a:lstStyle/>
          <a:p>
            <a:pPr algn="ctr" eaLnBrk="1" hangingPunct="1"/>
            <a:r>
              <a:rPr lang="en-US" sz="3200" dirty="0" smtClean="0"/>
              <a:t>Types of Useful Questions: </a:t>
            </a:r>
            <a:br>
              <a:rPr lang="en-US" sz="3200" dirty="0" smtClean="0"/>
            </a:br>
            <a:r>
              <a:rPr lang="en-US" sz="3200" dirty="0" smtClean="0"/>
              <a:t>Miracle </a:t>
            </a:r>
          </a:p>
        </p:txBody>
      </p:sp>
      <p:sp>
        <p:nvSpPr>
          <p:cNvPr id="25604" name="Rectangle 3"/>
          <p:cNvSpPr>
            <a:spLocks noGrp="1" noChangeArrowheads="1"/>
          </p:cNvSpPr>
          <p:nvPr>
            <p:ph type="body" idx="1"/>
          </p:nvPr>
        </p:nvSpPr>
        <p:spPr>
          <a:xfrm>
            <a:off x="914400" y="1965959"/>
            <a:ext cx="7010400" cy="4164965"/>
          </a:xfrm>
        </p:spPr>
        <p:txBody>
          <a:bodyPr/>
          <a:lstStyle/>
          <a:p>
            <a:pPr eaLnBrk="1" hangingPunct="1">
              <a:lnSpc>
                <a:spcPct val="90000"/>
              </a:lnSpc>
            </a:pPr>
            <a:r>
              <a:rPr lang="en-US" sz="2000" b="1" i="1" dirty="0" smtClean="0"/>
              <a:t>The “Miracle Question</a:t>
            </a:r>
            <a:r>
              <a:rPr lang="en-US" sz="2000" i="1" dirty="0" smtClean="0"/>
              <a:t>”</a:t>
            </a:r>
            <a:r>
              <a:rPr lang="en-US" sz="2000" dirty="0" smtClean="0"/>
              <a:t> </a:t>
            </a:r>
            <a:r>
              <a:rPr lang="en-US" sz="2000" b="1" dirty="0" smtClean="0"/>
              <a:t>is the opening piece of the process of developing well-formed goals.  </a:t>
            </a:r>
          </a:p>
          <a:p>
            <a:pPr eaLnBrk="1" hangingPunct="1">
              <a:lnSpc>
                <a:spcPct val="90000"/>
              </a:lnSpc>
            </a:pPr>
            <a:endParaRPr lang="en-US" sz="2000" b="1" dirty="0" smtClean="0"/>
          </a:p>
          <a:p>
            <a:pPr eaLnBrk="1" hangingPunct="1">
              <a:lnSpc>
                <a:spcPct val="90000"/>
              </a:lnSpc>
            </a:pPr>
            <a:r>
              <a:rPr lang="en-US" sz="2000" b="1" dirty="0" smtClean="0"/>
              <a:t>It gives clients permission to think about an unlimited range of possibilities for change. </a:t>
            </a:r>
          </a:p>
          <a:p>
            <a:pPr eaLnBrk="1" hangingPunct="1">
              <a:lnSpc>
                <a:spcPct val="90000"/>
              </a:lnSpc>
            </a:pPr>
            <a:endParaRPr lang="en-US" sz="2000" b="1" dirty="0" smtClean="0"/>
          </a:p>
          <a:p>
            <a:pPr eaLnBrk="1" hangingPunct="1">
              <a:lnSpc>
                <a:spcPct val="90000"/>
              </a:lnSpc>
            </a:pPr>
            <a:r>
              <a:rPr lang="en-US" sz="2000" b="1" dirty="0" smtClean="0"/>
              <a:t>It begins to move the focus away from their current and past problems and toward a more satisfying life.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1436B456-6398-4B91-8F15-CA2074C5DA4A}" type="slidenum">
              <a:rPr lang="en-US" altLang="en-US" sz="1000" smtClean="0"/>
              <a:pPr eaLnBrk="1" hangingPunct="1"/>
              <a:t>24</a:t>
            </a:fld>
            <a:endParaRPr lang="en-US" altLang="en-US" sz="1000" smtClean="0"/>
          </a:p>
        </p:txBody>
      </p:sp>
      <p:sp>
        <p:nvSpPr>
          <p:cNvPr id="26627" name="Rectangle 2"/>
          <p:cNvSpPr>
            <a:spLocks noGrp="1" noChangeArrowheads="1"/>
          </p:cNvSpPr>
          <p:nvPr>
            <p:ph type="title"/>
          </p:nvPr>
        </p:nvSpPr>
        <p:spPr>
          <a:xfrm>
            <a:off x="457200" y="777240"/>
            <a:ext cx="7543800" cy="747078"/>
          </a:xfrm>
        </p:spPr>
        <p:txBody>
          <a:bodyPr/>
          <a:lstStyle/>
          <a:p>
            <a:pPr algn="ctr" eaLnBrk="1" hangingPunct="1"/>
            <a:r>
              <a:rPr lang="en-US" sz="3200" dirty="0" smtClean="0"/>
              <a:t>Posing the Miracle Question</a:t>
            </a:r>
          </a:p>
        </p:txBody>
      </p:sp>
      <p:sp>
        <p:nvSpPr>
          <p:cNvPr id="26628" name="Rectangle 3"/>
          <p:cNvSpPr>
            <a:spLocks noGrp="1" noChangeArrowheads="1"/>
          </p:cNvSpPr>
          <p:nvPr>
            <p:ph type="body" sz="half" idx="1"/>
          </p:nvPr>
        </p:nvSpPr>
        <p:spPr>
          <a:xfrm>
            <a:off x="1295400" y="1719263"/>
            <a:ext cx="5562600" cy="4411662"/>
          </a:xfrm>
        </p:spPr>
        <p:txBody>
          <a:bodyPr/>
          <a:lstStyle/>
          <a:p>
            <a:pPr eaLnBrk="1" hangingPunct="1">
              <a:lnSpc>
                <a:spcPct val="90000"/>
              </a:lnSpc>
              <a:buFont typeface="Wingdings" pitchFamily="2" charset="2"/>
              <a:buNone/>
            </a:pPr>
            <a:r>
              <a:rPr lang="en-US" sz="2000" b="1" smtClean="0"/>
              <a:t>    “Now, I want to ask you a different kind of question. I want you to imagine a time in the future when the problem which brought you to the attention of CYS is solved.  All the present barriers are gone. So, when this miracle happens what will be different that will tell you that this positive future has happened and the problem is solved?”</a:t>
            </a:r>
          </a:p>
          <a:p>
            <a:pPr eaLnBrk="1" hangingPunct="1">
              <a:lnSpc>
                <a:spcPct val="90000"/>
              </a:lnSpc>
              <a:buFont typeface="Wingdings" pitchFamily="2" charset="2"/>
              <a:buNone/>
            </a:pPr>
            <a:endParaRPr lang="en-US" sz="2000" b="1" smtClean="0"/>
          </a:p>
          <a:p>
            <a:pPr eaLnBrk="1" hangingPunct="1">
              <a:lnSpc>
                <a:spcPct val="90000"/>
              </a:lnSpc>
              <a:buFont typeface="Wingdings" pitchFamily="2" charset="2"/>
              <a:buNone/>
            </a:pPr>
            <a:r>
              <a:rPr lang="en-US" sz="1600" b="1" i="1" smtClean="0"/>
              <a:t>     </a:t>
            </a:r>
            <a:r>
              <a:rPr lang="en-US" sz="1800" b="1" i="1" smtClean="0"/>
              <a:t>(adapted from de Shazer, 1988)</a:t>
            </a:r>
          </a:p>
          <a:p>
            <a:pPr eaLnBrk="1" hangingPunct="1">
              <a:lnSpc>
                <a:spcPct val="90000"/>
              </a:lnSpc>
              <a:buFont typeface="Wingdings" pitchFamily="2" charset="2"/>
              <a:buNone/>
            </a:pPr>
            <a:endParaRPr lang="en-US" sz="1800" b="1" smtClean="0"/>
          </a:p>
          <a:p>
            <a:pPr eaLnBrk="1" hangingPunct="1">
              <a:lnSpc>
                <a:spcPct val="90000"/>
              </a:lnSpc>
            </a:pPr>
            <a:endParaRPr lang="en-US" sz="2000" smtClean="0"/>
          </a:p>
        </p:txBody>
      </p:sp>
      <p:pic>
        <p:nvPicPr>
          <p:cNvPr id="26629" name="Picture 5" descr="j0232276"/>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715000" y="4114800"/>
            <a:ext cx="1371600" cy="1524000"/>
          </a:xfr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4294967295"/>
          </p:nvPr>
        </p:nvSpPr>
        <p:spPr>
          <a:xfrm>
            <a:off x="6553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1369EA9E-3D5F-4113-8ADC-3FA3BAAC5512}" type="slidenum">
              <a:rPr lang="en-US" altLang="en-US" sz="1000" smtClean="0"/>
              <a:pPr eaLnBrk="1" hangingPunct="1"/>
              <a:t>25</a:t>
            </a:fld>
            <a:endParaRPr lang="en-US" altLang="en-US" sz="1000" smtClean="0"/>
          </a:p>
        </p:txBody>
      </p:sp>
      <p:sp>
        <p:nvSpPr>
          <p:cNvPr id="27651" name="Rectangle 5"/>
          <p:cNvSpPr>
            <a:spLocks noGrp="1" noChangeArrowheads="1"/>
          </p:cNvSpPr>
          <p:nvPr>
            <p:ph type="title"/>
          </p:nvPr>
        </p:nvSpPr>
        <p:spPr>
          <a:xfrm>
            <a:off x="457200" y="762000"/>
            <a:ext cx="7543800" cy="1066800"/>
          </a:xfrm>
        </p:spPr>
        <p:txBody>
          <a:bodyPr/>
          <a:lstStyle/>
          <a:p>
            <a:pPr algn="ctr" eaLnBrk="1" hangingPunct="1"/>
            <a:r>
              <a:rPr lang="en-US" sz="3200" dirty="0" smtClean="0"/>
              <a:t>Follow-up Questions to the </a:t>
            </a:r>
            <a:br>
              <a:rPr lang="en-US" sz="3200" dirty="0" smtClean="0"/>
            </a:br>
            <a:r>
              <a:rPr lang="en-US" sz="3200" dirty="0" smtClean="0"/>
              <a:t>Miracle Question</a:t>
            </a:r>
          </a:p>
        </p:txBody>
      </p:sp>
      <p:sp>
        <p:nvSpPr>
          <p:cNvPr id="27652" name="Rectangle 7"/>
          <p:cNvSpPr>
            <a:spLocks noGrp="1" noChangeArrowheads="1"/>
          </p:cNvSpPr>
          <p:nvPr>
            <p:ph idx="1"/>
          </p:nvPr>
        </p:nvSpPr>
        <p:spPr>
          <a:xfrm>
            <a:off x="914400" y="2057400"/>
            <a:ext cx="7391400" cy="4343400"/>
          </a:xfrm>
        </p:spPr>
        <p:txBody>
          <a:bodyPr/>
          <a:lstStyle/>
          <a:p>
            <a:pPr eaLnBrk="1" hangingPunct="1">
              <a:buFont typeface="Wingdings" pitchFamily="2" charset="2"/>
              <a:buNone/>
            </a:pPr>
            <a:r>
              <a:rPr lang="en-US" sz="2400" b="1" dirty="0" smtClean="0"/>
              <a:t>    </a:t>
            </a:r>
            <a:r>
              <a:rPr lang="en-US" sz="2000" b="1" dirty="0" smtClean="0"/>
              <a:t>Through</a:t>
            </a:r>
            <a:r>
              <a:rPr lang="en-US" sz="2000" dirty="0" smtClean="0"/>
              <a:t> </a:t>
            </a:r>
            <a:r>
              <a:rPr lang="en-US" sz="2000" b="1" i="1" dirty="0" smtClean="0"/>
              <a:t>follow-up questions</a:t>
            </a:r>
            <a:r>
              <a:rPr lang="en-US" sz="2000" dirty="0" smtClean="0"/>
              <a:t>, </a:t>
            </a:r>
            <a:r>
              <a:rPr lang="en-US" sz="2000" b="1" dirty="0" smtClean="0"/>
              <a:t>the interviewer further extends and amplifies the impact of the miracle by a series of questions designed to guide the client in exploring the implications of the miracle in the client’s life. </a:t>
            </a:r>
          </a:p>
          <a:p>
            <a:pPr eaLnBrk="1" hangingPunct="1"/>
            <a:r>
              <a:rPr lang="en-US" sz="2000" b="1" i="1" dirty="0" smtClean="0">
                <a:solidFill>
                  <a:srgbClr val="000099"/>
                </a:solidFill>
              </a:rPr>
              <a:t>“What might others notice about you that would tell them that the miracle has happened, that things are different or better?”</a:t>
            </a:r>
          </a:p>
          <a:p>
            <a:pPr eaLnBrk="1" hangingPunct="1">
              <a:buFont typeface="Wingdings" pitchFamily="2" charset="2"/>
              <a:buNone/>
            </a:pPr>
            <a:endParaRPr lang="en-US" sz="2000" b="1" i="1" dirty="0" smtClean="0">
              <a:solidFill>
                <a:srgbClr val="000099"/>
              </a:solidFill>
            </a:endParaRPr>
          </a:p>
          <a:p>
            <a:pPr eaLnBrk="1" hangingPunct="1"/>
            <a:r>
              <a:rPr lang="en-US" sz="2000" b="1" i="1" dirty="0" smtClean="0">
                <a:solidFill>
                  <a:srgbClr val="000099"/>
                </a:solidFill>
              </a:rPr>
              <a:t>“Have there been times when you have seen pieces of this miracle/positive future happen?”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4294967295"/>
          </p:nvPr>
        </p:nvSpPr>
        <p:spPr>
          <a:xfrm>
            <a:off x="6553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B6C16E3D-1640-4FB7-AACC-9DE72F5E7BF3}" type="slidenum">
              <a:rPr lang="en-US" altLang="en-US" sz="1000" smtClean="0"/>
              <a:pPr eaLnBrk="1" hangingPunct="1"/>
              <a:t>26</a:t>
            </a:fld>
            <a:endParaRPr lang="en-US" altLang="en-US" sz="1000" smtClean="0"/>
          </a:p>
        </p:txBody>
      </p:sp>
      <p:sp>
        <p:nvSpPr>
          <p:cNvPr id="28675" name="Rectangle 2"/>
          <p:cNvSpPr>
            <a:spLocks noGrp="1" noChangeArrowheads="1"/>
          </p:cNvSpPr>
          <p:nvPr>
            <p:ph type="title"/>
          </p:nvPr>
        </p:nvSpPr>
        <p:spPr/>
        <p:txBody>
          <a:bodyPr/>
          <a:lstStyle/>
          <a:p>
            <a:pPr algn="ctr" eaLnBrk="1" hangingPunct="1"/>
            <a:r>
              <a:rPr lang="en-US" sz="3200" dirty="0" smtClean="0"/>
              <a:t>Dialogue I: Review High Authority</a:t>
            </a:r>
          </a:p>
        </p:txBody>
      </p:sp>
      <p:sp>
        <p:nvSpPr>
          <p:cNvPr id="28676" name="Rectangle 3"/>
          <p:cNvSpPr>
            <a:spLocks noGrp="1" noChangeArrowheads="1"/>
          </p:cNvSpPr>
          <p:nvPr>
            <p:ph type="body" idx="1"/>
          </p:nvPr>
        </p:nvSpPr>
        <p:spPr>
          <a:xfrm>
            <a:off x="685800" y="1719263"/>
            <a:ext cx="7696200" cy="4411662"/>
          </a:xfrm>
          <a:solidFill>
            <a:schemeClr val="folHlink"/>
          </a:solidFill>
          <a:effectLst>
            <a:outerShdw dist="107763" dir="2700000" algn="ctr" rotWithShape="0">
              <a:schemeClr val="bg2">
                <a:alpha val="50000"/>
              </a:schemeClr>
            </a:outerShdw>
          </a:effectLst>
        </p:spPr>
        <p:txBody>
          <a:bodyPr/>
          <a:lstStyle/>
          <a:p>
            <a:pPr eaLnBrk="1" hangingPunct="1">
              <a:lnSpc>
                <a:spcPct val="80000"/>
              </a:lnSpc>
            </a:pPr>
            <a:r>
              <a:rPr lang="en-US" sz="1900" b="1" u="sng" smtClean="0"/>
              <a:t>2</a:t>
            </a:r>
            <a:r>
              <a:rPr lang="en-US" sz="1900" smtClean="0"/>
              <a:t>   Asking about change, difference or exceptions </a:t>
            </a:r>
            <a:r>
              <a:rPr lang="en-US" sz="1900" b="1" i="1" smtClean="0"/>
              <a:t>3,5          </a:t>
            </a:r>
            <a:endParaRPr lang="en-US" sz="1900" smtClean="0"/>
          </a:p>
          <a:p>
            <a:pPr eaLnBrk="1" hangingPunct="1">
              <a:lnSpc>
                <a:spcPct val="80000"/>
              </a:lnSpc>
            </a:pPr>
            <a:r>
              <a:rPr lang="en-US" sz="1900" b="1" u="sng" smtClean="0"/>
              <a:t>2</a:t>
            </a:r>
            <a:r>
              <a:rPr lang="en-US" sz="1900" b="1" smtClean="0"/>
              <a:t>   </a:t>
            </a:r>
            <a:r>
              <a:rPr lang="en-US" sz="1900" smtClean="0"/>
              <a:t>Asking for client feedback </a:t>
            </a:r>
            <a:r>
              <a:rPr lang="en-US" sz="1900" b="1" i="1" smtClean="0"/>
              <a:t>10,11               </a:t>
            </a:r>
            <a:r>
              <a:rPr lang="en-US" sz="1900" smtClean="0"/>
              <a:t>	</a:t>
            </a:r>
            <a:endParaRPr lang="en-US" sz="1900" b="1" u="sng" smtClean="0"/>
          </a:p>
          <a:p>
            <a:pPr eaLnBrk="1" hangingPunct="1">
              <a:lnSpc>
                <a:spcPct val="80000"/>
              </a:lnSpc>
            </a:pPr>
            <a:r>
              <a:rPr lang="en-US" sz="1900" b="1" u="sng" smtClean="0"/>
              <a:t>3</a:t>
            </a:r>
            <a:r>
              <a:rPr lang="en-US" sz="1900" b="1" smtClean="0"/>
              <a:t>   </a:t>
            </a:r>
            <a:r>
              <a:rPr lang="en-US" sz="1900" smtClean="0"/>
              <a:t>Asking for information about a problem </a:t>
            </a:r>
            <a:r>
              <a:rPr lang="en-US" sz="1900" b="1" i="1" smtClean="0"/>
              <a:t>6,8,13        </a:t>
            </a:r>
            <a:endParaRPr lang="en-US" sz="1900" b="1" u="sng" smtClean="0"/>
          </a:p>
          <a:p>
            <a:pPr eaLnBrk="1" hangingPunct="1">
              <a:lnSpc>
                <a:spcPct val="80000"/>
              </a:lnSpc>
            </a:pPr>
            <a:r>
              <a:rPr lang="en-US" sz="1900" b="1" u="sng" smtClean="0"/>
              <a:t>2</a:t>
            </a:r>
            <a:r>
              <a:rPr lang="en-US" sz="1900" b="1" i="1" smtClean="0"/>
              <a:t>   </a:t>
            </a:r>
            <a:r>
              <a:rPr lang="en-US" sz="1900" smtClean="0"/>
              <a:t>Clarification of purpose or role </a:t>
            </a:r>
            <a:r>
              <a:rPr lang="en-US" sz="1900" b="1" i="1" smtClean="0"/>
              <a:t>2,14</a:t>
            </a:r>
            <a:endParaRPr lang="en-US" sz="1900" b="1" u="sng" smtClean="0"/>
          </a:p>
          <a:p>
            <a:pPr eaLnBrk="1" hangingPunct="1">
              <a:lnSpc>
                <a:spcPct val="80000"/>
              </a:lnSpc>
            </a:pPr>
            <a:r>
              <a:rPr lang="en-US" sz="1900" b="1" u="sng" smtClean="0"/>
              <a:t>0 </a:t>
            </a:r>
            <a:r>
              <a:rPr lang="en-US" sz="1900" b="1" smtClean="0"/>
              <a:t>  </a:t>
            </a:r>
            <a:r>
              <a:rPr lang="en-US" sz="1900" smtClean="0"/>
              <a:t>Demonstrating understanding of the client’s words and feelings       </a:t>
            </a:r>
            <a:endParaRPr lang="en-US" sz="1900" b="1" u="sng" smtClean="0"/>
          </a:p>
          <a:p>
            <a:pPr eaLnBrk="1" hangingPunct="1">
              <a:lnSpc>
                <a:spcPct val="80000"/>
              </a:lnSpc>
            </a:pPr>
            <a:r>
              <a:rPr lang="en-US" sz="1900" b="1" u="sng" smtClean="0"/>
              <a:t>1</a:t>
            </a:r>
            <a:r>
              <a:rPr lang="en-US" sz="1900" b="1" smtClean="0"/>
              <a:t>   </a:t>
            </a:r>
            <a:r>
              <a:rPr lang="en-US" sz="1900" smtClean="0"/>
              <a:t>Reinforcing client strengths and accomplishments </a:t>
            </a:r>
            <a:r>
              <a:rPr lang="en-US" sz="1900" b="1" i="1" smtClean="0"/>
              <a:t>4        </a:t>
            </a:r>
            <a:endParaRPr lang="en-US" sz="1900" b="1" u="sng" smtClean="0"/>
          </a:p>
          <a:p>
            <a:pPr eaLnBrk="1" hangingPunct="1">
              <a:lnSpc>
                <a:spcPct val="80000"/>
              </a:lnSpc>
            </a:pPr>
            <a:r>
              <a:rPr lang="en-US" sz="1900" b="1" u="sng" smtClean="0"/>
              <a:t>0</a:t>
            </a:r>
            <a:r>
              <a:rPr lang="en-US" sz="1900" smtClean="0"/>
              <a:t>   Scaling and scaling follow-up questions            </a:t>
            </a:r>
            <a:endParaRPr lang="en-US" sz="1900" b="1" u="sng" smtClean="0"/>
          </a:p>
          <a:p>
            <a:pPr eaLnBrk="1" hangingPunct="1">
              <a:lnSpc>
                <a:spcPct val="80000"/>
              </a:lnSpc>
            </a:pPr>
            <a:r>
              <a:rPr lang="en-US" sz="1900" b="1" u="sng" smtClean="0"/>
              <a:t>4</a:t>
            </a:r>
            <a:r>
              <a:rPr lang="en-US" sz="1900" b="1" smtClean="0"/>
              <a:t>   </a:t>
            </a:r>
            <a:r>
              <a:rPr lang="en-US" sz="1900" smtClean="0"/>
              <a:t>Confrontation </a:t>
            </a:r>
            <a:r>
              <a:rPr lang="en-US" sz="1900" b="1" i="1" smtClean="0"/>
              <a:t>7,9,12,12 </a:t>
            </a:r>
            <a:endParaRPr lang="en-US" sz="1900" b="1" u="sng" smtClean="0"/>
          </a:p>
          <a:p>
            <a:pPr eaLnBrk="1" hangingPunct="1">
              <a:lnSpc>
                <a:spcPct val="80000"/>
              </a:lnSpc>
            </a:pPr>
            <a:r>
              <a:rPr lang="en-US" sz="1900" b="1" u="sng" smtClean="0"/>
              <a:t>3</a:t>
            </a:r>
            <a:r>
              <a:rPr lang="en-US" sz="1900" smtClean="0"/>
              <a:t>   Explaining actual or possible consequences of client   </a:t>
            </a:r>
          </a:p>
          <a:p>
            <a:pPr eaLnBrk="1" hangingPunct="1">
              <a:lnSpc>
                <a:spcPct val="80000"/>
              </a:lnSpc>
              <a:buFont typeface="Wingdings" pitchFamily="2" charset="2"/>
              <a:buNone/>
            </a:pPr>
            <a:r>
              <a:rPr lang="en-US" sz="1900" smtClean="0"/>
              <a:t>          behavior</a:t>
            </a:r>
            <a:r>
              <a:rPr lang="en-US" sz="1900" b="1" i="1" smtClean="0"/>
              <a:t>,12,14,15</a:t>
            </a:r>
            <a:endParaRPr lang="en-US" sz="1900" b="1" u="sng" smtClean="0"/>
          </a:p>
          <a:p>
            <a:pPr eaLnBrk="1" hangingPunct="1">
              <a:lnSpc>
                <a:spcPct val="80000"/>
              </a:lnSpc>
            </a:pPr>
            <a:r>
              <a:rPr lang="en-US" sz="1900" b="1" u="sng" smtClean="0"/>
              <a:t>2</a:t>
            </a:r>
            <a:r>
              <a:rPr lang="en-US" sz="1900" smtClean="0"/>
              <a:t>   Demand for work </a:t>
            </a:r>
            <a:r>
              <a:rPr lang="en-US" sz="1900" b="1" i="1" smtClean="0"/>
              <a:t>15,16</a:t>
            </a:r>
            <a:endParaRPr lang="en-US" sz="1900" b="1" u="sng" smtClean="0"/>
          </a:p>
          <a:p>
            <a:pPr eaLnBrk="1" hangingPunct="1">
              <a:lnSpc>
                <a:spcPct val="80000"/>
              </a:lnSpc>
            </a:pPr>
            <a:r>
              <a:rPr lang="en-US" sz="1900" b="1" u="sng" smtClean="0"/>
              <a:t>0</a:t>
            </a:r>
            <a:r>
              <a:rPr lang="en-US" sz="1900" smtClean="0"/>
              <a:t>   Summarizing </a:t>
            </a:r>
            <a:endParaRPr lang="en-US" sz="1900" b="1" u="sng" smtClean="0"/>
          </a:p>
          <a:p>
            <a:pPr eaLnBrk="1" hangingPunct="1">
              <a:lnSpc>
                <a:spcPct val="80000"/>
              </a:lnSpc>
            </a:pPr>
            <a:r>
              <a:rPr lang="en-US" sz="1900" b="1" u="sng" smtClean="0"/>
              <a:t>1</a:t>
            </a:r>
            <a:r>
              <a:rPr lang="en-US" sz="1900" smtClean="0"/>
              <a:t>   Planning next steps </a:t>
            </a:r>
            <a:r>
              <a:rPr lang="en-US" sz="1900" b="1" i="1" smtClean="0"/>
              <a:t>17</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85AF6924-87CF-418A-9809-65DE8C2CD3A7}" type="slidenum">
              <a:rPr lang="en-US" altLang="en-US" sz="1000" smtClean="0"/>
              <a:pPr eaLnBrk="1" hangingPunct="1"/>
              <a:t>27</a:t>
            </a:fld>
            <a:endParaRPr lang="en-US" altLang="en-US" sz="1000" smtClean="0"/>
          </a:p>
        </p:txBody>
      </p:sp>
      <p:sp>
        <p:nvSpPr>
          <p:cNvPr id="29699" name="Rectangle 2"/>
          <p:cNvSpPr>
            <a:spLocks noGrp="1" noChangeArrowheads="1"/>
          </p:cNvSpPr>
          <p:nvPr>
            <p:ph type="title"/>
          </p:nvPr>
        </p:nvSpPr>
        <p:spPr>
          <a:xfrm>
            <a:off x="914400" y="762000"/>
            <a:ext cx="7086600" cy="701358"/>
          </a:xfrm>
        </p:spPr>
        <p:txBody>
          <a:bodyPr/>
          <a:lstStyle/>
          <a:p>
            <a:pPr algn="ctr" eaLnBrk="1" hangingPunct="1"/>
            <a:r>
              <a:rPr lang="en-US" sz="3200" dirty="0" smtClean="0"/>
              <a:t>Comparison of Interview Styles</a:t>
            </a:r>
          </a:p>
        </p:txBody>
      </p:sp>
      <p:graphicFrame>
        <p:nvGraphicFramePr>
          <p:cNvPr id="114817" name="Group 129"/>
          <p:cNvGraphicFramePr>
            <a:graphicFrameLocks noGrp="1"/>
          </p:cNvGraphicFramePr>
          <p:nvPr>
            <p:ph idx="1"/>
          </p:nvPr>
        </p:nvGraphicFramePr>
        <p:xfrm>
          <a:off x="990600" y="1447800"/>
          <a:ext cx="7391400" cy="4838701"/>
        </p:xfrm>
        <a:graphic>
          <a:graphicData uri="http://schemas.openxmlformats.org/drawingml/2006/table">
            <a:tbl>
              <a:tblPr/>
              <a:tblGrid>
                <a:gridCol w="5740400"/>
                <a:gridCol w="812800"/>
                <a:gridCol w="838200"/>
              </a:tblGrid>
              <a:tr h="335324">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Question/Statement Type</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1" u="none" strike="noStrike" cap="none" normalizeH="0" baseline="0" smtClean="0">
                          <a:ln>
                            <a:noFill/>
                          </a:ln>
                          <a:solidFill>
                            <a:schemeClr val="tx1"/>
                          </a:solidFill>
                          <a:effectLst/>
                          <a:latin typeface="Arial" charset="0"/>
                        </a:rPr>
                        <a:t>One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1" u="none" strike="noStrike" cap="none" normalizeH="0" baseline="0" smtClean="0">
                          <a:ln>
                            <a:noFill/>
                          </a:ln>
                          <a:solidFill>
                            <a:schemeClr val="tx1"/>
                          </a:solidFill>
                          <a:effectLst/>
                          <a:latin typeface="Arial" charset="0"/>
                        </a:rPr>
                        <a:t>Two</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6517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Asking for information about change, difference or exceptions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6834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Asking for client feedback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8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69936">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Asking for information about a problem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7</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63586">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Clarification of purpose or role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6834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Understanding client’s words and feelings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3</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7469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Reinforcing client strengths and accomplishments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7152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Scaling and scaling follow-up questions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7311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Confrontation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4</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5723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Explaining actual or possible consequences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6834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Demand for work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3532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Summarizing</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1</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48774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Planning next steps</a:t>
                      </a:r>
                      <a:r>
                        <a:rPr kumimoji="0" lang="en-US" sz="2600" b="0" i="0" u="none" strike="noStrike" cap="none" normalizeH="0" baseline="0" smtClean="0">
                          <a:ln>
                            <a:noFill/>
                          </a:ln>
                          <a:solidFill>
                            <a:schemeClr val="tx1"/>
                          </a:solidFill>
                          <a:effectLst/>
                          <a:latin typeface="Arial" charset="0"/>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charset="0"/>
                        </a:rPr>
                        <a:t>1</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6"/>
          <p:cNvSpPr>
            <a:spLocks noGrp="1"/>
          </p:cNvSpPr>
          <p:nvPr>
            <p:ph type="sldNum" sz="quarter" idx="4294967295"/>
          </p:nvPr>
        </p:nvSpPr>
        <p:spPr>
          <a:xfrm>
            <a:off x="6553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812FC9BE-3F5E-4092-B85B-AE5BDEA7F02B}" type="slidenum">
              <a:rPr lang="en-US" altLang="en-US" sz="1000" smtClean="0"/>
              <a:pPr eaLnBrk="1" hangingPunct="1"/>
              <a:t>28</a:t>
            </a:fld>
            <a:endParaRPr lang="en-US" altLang="en-US" sz="1000" smtClean="0"/>
          </a:p>
        </p:txBody>
      </p:sp>
      <p:sp>
        <p:nvSpPr>
          <p:cNvPr id="30723" name="Rectangle 2"/>
          <p:cNvSpPr>
            <a:spLocks noGrp="1" noChangeArrowheads="1"/>
          </p:cNvSpPr>
          <p:nvPr>
            <p:ph type="title"/>
          </p:nvPr>
        </p:nvSpPr>
        <p:spPr/>
        <p:txBody>
          <a:bodyPr/>
          <a:lstStyle/>
          <a:p>
            <a:pPr algn="ctr" eaLnBrk="1" hangingPunct="1"/>
            <a:r>
              <a:rPr lang="en-US" sz="3200" dirty="0" smtClean="0"/>
              <a:t>Problem Wagon</a:t>
            </a:r>
          </a:p>
        </p:txBody>
      </p:sp>
      <p:pic>
        <p:nvPicPr>
          <p:cNvPr id="30724" name="Picture 3"/>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800600" y="3205163"/>
            <a:ext cx="3124200" cy="2319337"/>
          </a:xfrm>
          <a:noFill/>
        </p:spPr>
      </p:pic>
      <p:sp>
        <p:nvSpPr>
          <p:cNvPr id="30725" name="Text Box 4"/>
          <p:cNvSpPr txBox="1">
            <a:spLocks noChangeArrowheads="1"/>
          </p:cNvSpPr>
          <p:nvPr/>
        </p:nvSpPr>
        <p:spPr bwMode="auto">
          <a:xfrm>
            <a:off x="4114800" y="4343400"/>
            <a:ext cx="434340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sz="1800"/>
          </a:p>
        </p:txBody>
      </p:sp>
      <p:sp>
        <p:nvSpPr>
          <p:cNvPr id="30726" name="Text Box 5"/>
          <p:cNvSpPr txBox="1">
            <a:spLocks noChangeArrowheads="1"/>
          </p:cNvSpPr>
          <p:nvPr/>
        </p:nvSpPr>
        <p:spPr bwMode="auto">
          <a:xfrm>
            <a:off x="4648200" y="4648200"/>
            <a:ext cx="342900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sz="1800"/>
          </a:p>
        </p:txBody>
      </p:sp>
      <p:sp>
        <p:nvSpPr>
          <p:cNvPr id="30727" name="Text Box 6"/>
          <p:cNvSpPr txBox="1">
            <a:spLocks noChangeArrowheads="1"/>
          </p:cNvSpPr>
          <p:nvPr/>
        </p:nvSpPr>
        <p:spPr bwMode="auto">
          <a:xfrm>
            <a:off x="4648200" y="4876800"/>
            <a:ext cx="350520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sz="1800"/>
          </a:p>
        </p:txBody>
      </p:sp>
      <p:sp>
        <p:nvSpPr>
          <p:cNvPr id="30728" name="Text Box 7"/>
          <p:cNvSpPr txBox="1">
            <a:spLocks noChangeArrowheads="1"/>
          </p:cNvSpPr>
          <p:nvPr/>
        </p:nvSpPr>
        <p:spPr bwMode="auto">
          <a:xfrm>
            <a:off x="4800600" y="5105400"/>
            <a:ext cx="335280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sz="1800"/>
          </a:p>
        </p:txBody>
      </p:sp>
      <p:sp>
        <p:nvSpPr>
          <p:cNvPr id="30729" name="Line 8"/>
          <p:cNvSpPr>
            <a:spLocks noChangeShapeType="1"/>
          </p:cNvSpPr>
          <p:nvPr/>
        </p:nvSpPr>
        <p:spPr bwMode="auto">
          <a:xfrm flipH="1">
            <a:off x="5410200" y="4343400"/>
            <a:ext cx="24384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30730" name="Picture 9" descr="MCj04244460000[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715000" y="2057400"/>
            <a:ext cx="1828800" cy="1295400"/>
          </a:xfrm>
        </p:spPr>
      </p:pic>
      <p:pic>
        <p:nvPicPr>
          <p:cNvPr id="30731" name="Picture 10" descr="MCj0423153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6600" y="2590800"/>
            <a:ext cx="990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Oval 11"/>
          <p:cNvSpPr>
            <a:spLocks noChangeArrowheads="1"/>
          </p:cNvSpPr>
          <p:nvPr/>
        </p:nvSpPr>
        <p:spPr bwMode="auto">
          <a:xfrm rot="-1961968">
            <a:off x="3789363" y="3662363"/>
            <a:ext cx="457200" cy="685800"/>
          </a:xfrm>
          <a:prstGeom prst="ellipse">
            <a:avLst/>
          </a:prstGeom>
          <a:solidFill>
            <a:schemeClr val="hlink"/>
          </a:solidFill>
          <a:ln w="38100">
            <a:solidFill>
              <a:schemeClr val="tx1"/>
            </a:solidFill>
            <a:round/>
            <a:headEnd/>
            <a:tailEnd/>
          </a:ln>
        </p:spPr>
        <p:txBody>
          <a:bodyPr wrap="none" anchor="ctr"/>
          <a:lstStyle/>
          <a:p>
            <a:endParaRPr lang="en-US"/>
          </a:p>
        </p:txBody>
      </p:sp>
      <p:sp>
        <p:nvSpPr>
          <p:cNvPr id="30733" name="Line 12"/>
          <p:cNvSpPr>
            <a:spLocks noChangeShapeType="1"/>
          </p:cNvSpPr>
          <p:nvPr/>
        </p:nvSpPr>
        <p:spPr bwMode="auto">
          <a:xfrm>
            <a:off x="4114800" y="4343400"/>
            <a:ext cx="304800" cy="381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4" name="Line 13"/>
          <p:cNvSpPr>
            <a:spLocks noChangeShapeType="1"/>
          </p:cNvSpPr>
          <p:nvPr/>
        </p:nvSpPr>
        <p:spPr bwMode="auto">
          <a:xfrm>
            <a:off x="4267200" y="4191000"/>
            <a:ext cx="3048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5" name="Line 14"/>
          <p:cNvSpPr>
            <a:spLocks noChangeShapeType="1"/>
          </p:cNvSpPr>
          <p:nvPr/>
        </p:nvSpPr>
        <p:spPr bwMode="auto">
          <a:xfrm flipV="1">
            <a:off x="4572000" y="4343400"/>
            <a:ext cx="762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6" name="Line 15"/>
          <p:cNvSpPr>
            <a:spLocks noChangeShapeType="1"/>
          </p:cNvSpPr>
          <p:nvPr/>
        </p:nvSpPr>
        <p:spPr bwMode="auto">
          <a:xfrm flipV="1">
            <a:off x="4343400" y="4648200"/>
            <a:ext cx="228600"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7" name="Line 16"/>
          <p:cNvSpPr>
            <a:spLocks noChangeShapeType="1"/>
          </p:cNvSpPr>
          <p:nvPr/>
        </p:nvSpPr>
        <p:spPr bwMode="auto">
          <a:xfrm>
            <a:off x="4038600" y="3886200"/>
            <a:ext cx="6096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8" name="Line 17"/>
          <p:cNvSpPr>
            <a:spLocks noChangeShapeType="1"/>
          </p:cNvSpPr>
          <p:nvPr/>
        </p:nvSpPr>
        <p:spPr bwMode="auto">
          <a:xfrm>
            <a:off x="4191000" y="3810000"/>
            <a:ext cx="3810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9" name="Oval 18"/>
          <p:cNvSpPr>
            <a:spLocks noChangeArrowheads="1"/>
          </p:cNvSpPr>
          <p:nvPr/>
        </p:nvSpPr>
        <p:spPr bwMode="auto">
          <a:xfrm>
            <a:off x="3276600" y="2590800"/>
            <a:ext cx="990600" cy="10668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40" name="Oval 19"/>
          <p:cNvSpPr>
            <a:spLocks noChangeArrowheads="1"/>
          </p:cNvSpPr>
          <p:nvPr/>
        </p:nvSpPr>
        <p:spPr bwMode="auto">
          <a:xfrm>
            <a:off x="4648200" y="3962400"/>
            <a:ext cx="152400" cy="1524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41" name="Line 20"/>
          <p:cNvSpPr>
            <a:spLocks noChangeShapeType="1"/>
          </p:cNvSpPr>
          <p:nvPr/>
        </p:nvSpPr>
        <p:spPr bwMode="auto">
          <a:xfrm flipH="1" flipV="1">
            <a:off x="4724400" y="4038600"/>
            <a:ext cx="685800" cy="3048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2" name="Freeform 21"/>
          <p:cNvSpPr>
            <a:spLocks/>
          </p:cNvSpPr>
          <p:nvPr/>
        </p:nvSpPr>
        <p:spPr bwMode="auto">
          <a:xfrm>
            <a:off x="3141663" y="2305050"/>
            <a:ext cx="211137" cy="400050"/>
          </a:xfrm>
          <a:custGeom>
            <a:avLst/>
            <a:gdLst>
              <a:gd name="T0" fmla="*/ 2147483647 w 133"/>
              <a:gd name="T1" fmla="*/ 0 h 252"/>
              <a:gd name="T2" fmla="*/ 2147483647 w 133"/>
              <a:gd name="T3" fmla="*/ 2147483647 h 252"/>
              <a:gd name="T4" fmla="*/ 2147483647 w 133"/>
              <a:gd name="T5" fmla="*/ 2147483647 h 252"/>
              <a:gd name="T6" fmla="*/ 2147483647 w 133"/>
              <a:gd name="T7" fmla="*/ 2147483647 h 252"/>
              <a:gd name="T8" fmla="*/ 2147483647 w 133"/>
              <a:gd name="T9" fmla="*/ 2147483647 h 252"/>
              <a:gd name="T10" fmla="*/ 2147483647 w 133"/>
              <a:gd name="T11" fmla="*/ 2147483647 h 252"/>
              <a:gd name="T12" fmla="*/ 0 60000 65536"/>
              <a:gd name="T13" fmla="*/ 0 60000 65536"/>
              <a:gd name="T14" fmla="*/ 0 60000 65536"/>
              <a:gd name="T15" fmla="*/ 0 60000 65536"/>
              <a:gd name="T16" fmla="*/ 0 60000 65536"/>
              <a:gd name="T17" fmla="*/ 0 60000 65536"/>
              <a:gd name="T18" fmla="*/ 0 w 133"/>
              <a:gd name="T19" fmla="*/ 0 h 252"/>
              <a:gd name="T20" fmla="*/ 133 w 133"/>
              <a:gd name="T21" fmla="*/ 252 h 252"/>
            </a:gdLst>
            <a:ahLst/>
            <a:cxnLst>
              <a:cxn ang="T12">
                <a:pos x="T0" y="T1"/>
              </a:cxn>
              <a:cxn ang="T13">
                <a:pos x="T2" y="T3"/>
              </a:cxn>
              <a:cxn ang="T14">
                <a:pos x="T4" y="T5"/>
              </a:cxn>
              <a:cxn ang="T15">
                <a:pos x="T6" y="T7"/>
              </a:cxn>
              <a:cxn ang="T16">
                <a:pos x="T8" y="T9"/>
              </a:cxn>
              <a:cxn ang="T17">
                <a:pos x="T10" y="T11"/>
              </a:cxn>
            </a:cxnLst>
            <a:rect l="T18" t="T19" r="T20" b="T21"/>
            <a:pathLst>
              <a:path w="133" h="252">
                <a:moveTo>
                  <a:pt x="49" y="0"/>
                </a:moveTo>
                <a:cubicBezTo>
                  <a:pt x="16" y="99"/>
                  <a:pt x="0" y="68"/>
                  <a:pt x="109" y="84"/>
                </a:cubicBezTo>
                <a:cubicBezTo>
                  <a:pt x="105" y="96"/>
                  <a:pt x="103" y="109"/>
                  <a:pt x="97" y="120"/>
                </a:cubicBezTo>
                <a:cubicBezTo>
                  <a:pt x="91" y="133"/>
                  <a:pt x="70" y="142"/>
                  <a:pt x="73" y="156"/>
                </a:cubicBezTo>
                <a:cubicBezTo>
                  <a:pt x="76" y="170"/>
                  <a:pt x="97" y="172"/>
                  <a:pt x="109" y="180"/>
                </a:cubicBezTo>
                <a:cubicBezTo>
                  <a:pt x="117" y="204"/>
                  <a:pt x="133" y="252"/>
                  <a:pt x="133" y="25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43" name="Freeform 22"/>
          <p:cNvSpPr>
            <a:spLocks/>
          </p:cNvSpPr>
          <p:nvPr/>
        </p:nvSpPr>
        <p:spPr bwMode="auto">
          <a:xfrm>
            <a:off x="3373438" y="2209800"/>
            <a:ext cx="188912" cy="381000"/>
          </a:xfrm>
          <a:custGeom>
            <a:avLst/>
            <a:gdLst>
              <a:gd name="T0" fmla="*/ 2147483647 w 119"/>
              <a:gd name="T1" fmla="*/ 0 h 240"/>
              <a:gd name="T2" fmla="*/ 2147483647 w 119"/>
              <a:gd name="T3" fmla="*/ 2147483647 h 240"/>
              <a:gd name="T4" fmla="*/ 2147483647 w 119"/>
              <a:gd name="T5" fmla="*/ 2147483647 h 240"/>
              <a:gd name="T6" fmla="*/ 2147483647 w 119"/>
              <a:gd name="T7" fmla="*/ 2147483647 h 240"/>
              <a:gd name="T8" fmla="*/ 2147483647 w 119"/>
              <a:gd name="T9" fmla="*/ 2147483647 h 240"/>
              <a:gd name="T10" fmla="*/ 2147483647 w 119"/>
              <a:gd name="T11" fmla="*/ 2147483647 h 240"/>
              <a:gd name="T12" fmla="*/ 2147483647 w 119"/>
              <a:gd name="T13" fmla="*/ 2147483647 h 240"/>
              <a:gd name="T14" fmla="*/ 0 60000 65536"/>
              <a:gd name="T15" fmla="*/ 0 60000 65536"/>
              <a:gd name="T16" fmla="*/ 0 60000 65536"/>
              <a:gd name="T17" fmla="*/ 0 60000 65536"/>
              <a:gd name="T18" fmla="*/ 0 60000 65536"/>
              <a:gd name="T19" fmla="*/ 0 60000 65536"/>
              <a:gd name="T20" fmla="*/ 0 60000 65536"/>
              <a:gd name="T21" fmla="*/ 0 w 119"/>
              <a:gd name="T22" fmla="*/ 0 h 240"/>
              <a:gd name="T23" fmla="*/ 119 w 119"/>
              <a:gd name="T24" fmla="*/ 240 h 2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40">
                <a:moveTo>
                  <a:pt x="47" y="0"/>
                </a:moveTo>
                <a:cubicBezTo>
                  <a:pt x="55" y="12"/>
                  <a:pt x="69" y="22"/>
                  <a:pt x="71" y="36"/>
                </a:cubicBezTo>
                <a:cubicBezTo>
                  <a:pt x="81" y="97"/>
                  <a:pt x="0" y="60"/>
                  <a:pt x="119" y="84"/>
                </a:cubicBezTo>
                <a:cubicBezTo>
                  <a:pt x="105" y="93"/>
                  <a:pt x="59" y="113"/>
                  <a:pt x="71" y="144"/>
                </a:cubicBezTo>
                <a:cubicBezTo>
                  <a:pt x="76" y="157"/>
                  <a:pt x="95" y="160"/>
                  <a:pt x="107" y="168"/>
                </a:cubicBezTo>
                <a:cubicBezTo>
                  <a:pt x="103" y="180"/>
                  <a:pt x="95" y="191"/>
                  <a:pt x="95" y="204"/>
                </a:cubicBezTo>
                <a:cubicBezTo>
                  <a:pt x="95" y="217"/>
                  <a:pt x="107" y="240"/>
                  <a:pt x="107" y="24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44" name="Freeform 23"/>
          <p:cNvSpPr>
            <a:spLocks/>
          </p:cNvSpPr>
          <p:nvPr/>
        </p:nvSpPr>
        <p:spPr bwMode="auto">
          <a:xfrm>
            <a:off x="3698875" y="2190750"/>
            <a:ext cx="168275" cy="342900"/>
          </a:xfrm>
          <a:custGeom>
            <a:avLst/>
            <a:gdLst>
              <a:gd name="T0" fmla="*/ 2147483647 w 106"/>
              <a:gd name="T1" fmla="*/ 0 h 216"/>
              <a:gd name="T2" fmla="*/ 2147483647 w 106"/>
              <a:gd name="T3" fmla="*/ 2147483647 h 216"/>
              <a:gd name="T4" fmla="*/ 2147483647 w 106"/>
              <a:gd name="T5" fmla="*/ 2147483647 h 216"/>
              <a:gd name="T6" fmla="*/ 2147483647 w 106"/>
              <a:gd name="T7" fmla="*/ 2147483647 h 216"/>
              <a:gd name="T8" fmla="*/ 2147483647 w 106"/>
              <a:gd name="T9" fmla="*/ 2147483647 h 216"/>
              <a:gd name="T10" fmla="*/ 2147483647 w 106"/>
              <a:gd name="T11" fmla="*/ 2147483647 h 216"/>
              <a:gd name="T12" fmla="*/ 0 60000 65536"/>
              <a:gd name="T13" fmla="*/ 0 60000 65536"/>
              <a:gd name="T14" fmla="*/ 0 60000 65536"/>
              <a:gd name="T15" fmla="*/ 0 60000 65536"/>
              <a:gd name="T16" fmla="*/ 0 60000 65536"/>
              <a:gd name="T17" fmla="*/ 0 60000 65536"/>
              <a:gd name="T18" fmla="*/ 0 w 106"/>
              <a:gd name="T19" fmla="*/ 0 h 216"/>
              <a:gd name="T20" fmla="*/ 106 w 106"/>
              <a:gd name="T21" fmla="*/ 216 h 216"/>
            </a:gdLst>
            <a:ahLst/>
            <a:cxnLst>
              <a:cxn ang="T12">
                <a:pos x="T0" y="T1"/>
              </a:cxn>
              <a:cxn ang="T13">
                <a:pos x="T2" y="T3"/>
              </a:cxn>
              <a:cxn ang="T14">
                <a:pos x="T4" y="T5"/>
              </a:cxn>
              <a:cxn ang="T15">
                <a:pos x="T6" y="T7"/>
              </a:cxn>
              <a:cxn ang="T16">
                <a:pos x="T8" y="T9"/>
              </a:cxn>
              <a:cxn ang="T17">
                <a:pos x="T10" y="T11"/>
              </a:cxn>
            </a:cxnLst>
            <a:rect l="T18" t="T19" r="T20" b="T21"/>
            <a:pathLst>
              <a:path w="106" h="216">
                <a:moveTo>
                  <a:pt x="58" y="0"/>
                </a:moveTo>
                <a:cubicBezTo>
                  <a:pt x="46" y="8"/>
                  <a:pt x="27" y="10"/>
                  <a:pt x="22" y="24"/>
                </a:cubicBezTo>
                <a:cubicBezTo>
                  <a:pt x="0" y="89"/>
                  <a:pt x="76" y="79"/>
                  <a:pt x="106" y="84"/>
                </a:cubicBezTo>
                <a:cubicBezTo>
                  <a:pt x="85" y="98"/>
                  <a:pt x="51" y="114"/>
                  <a:pt x="46" y="144"/>
                </a:cubicBezTo>
                <a:cubicBezTo>
                  <a:pt x="44" y="156"/>
                  <a:pt x="56" y="168"/>
                  <a:pt x="58" y="180"/>
                </a:cubicBezTo>
                <a:cubicBezTo>
                  <a:pt x="60" y="192"/>
                  <a:pt x="58" y="204"/>
                  <a:pt x="58" y="21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45" name="Freeform 24"/>
          <p:cNvSpPr>
            <a:spLocks/>
          </p:cNvSpPr>
          <p:nvPr/>
        </p:nvSpPr>
        <p:spPr bwMode="auto">
          <a:xfrm>
            <a:off x="4019550" y="2247900"/>
            <a:ext cx="179388" cy="400050"/>
          </a:xfrm>
          <a:custGeom>
            <a:avLst/>
            <a:gdLst>
              <a:gd name="T0" fmla="*/ 2147483647 w 113"/>
              <a:gd name="T1" fmla="*/ 0 h 252"/>
              <a:gd name="T2" fmla="*/ 0 w 113"/>
              <a:gd name="T3" fmla="*/ 2147483647 h 252"/>
              <a:gd name="T4" fmla="*/ 2147483647 w 113"/>
              <a:gd name="T5" fmla="*/ 2147483647 h 252"/>
              <a:gd name="T6" fmla="*/ 2147483647 w 113"/>
              <a:gd name="T7" fmla="*/ 2147483647 h 252"/>
              <a:gd name="T8" fmla="*/ 2147483647 w 113"/>
              <a:gd name="T9" fmla="*/ 2147483647 h 252"/>
              <a:gd name="T10" fmla="*/ 2147483647 w 113"/>
              <a:gd name="T11" fmla="*/ 2147483647 h 252"/>
              <a:gd name="T12" fmla="*/ 0 60000 65536"/>
              <a:gd name="T13" fmla="*/ 0 60000 65536"/>
              <a:gd name="T14" fmla="*/ 0 60000 65536"/>
              <a:gd name="T15" fmla="*/ 0 60000 65536"/>
              <a:gd name="T16" fmla="*/ 0 60000 65536"/>
              <a:gd name="T17" fmla="*/ 0 60000 65536"/>
              <a:gd name="T18" fmla="*/ 0 w 113"/>
              <a:gd name="T19" fmla="*/ 0 h 252"/>
              <a:gd name="T20" fmla="*/ 113 w 113"/>
              <a:gd name="T21" fmla="*/ 252 h 252"/>
            </a:gdLst>
            <a:ahLst/>
            <a:cxnLst>
              <a:cxn ang="T12">
                <a:pos x="T0" y="T1"/>
              </a:cxn>
              <a:cxn ang="T13">
                <a:pos x="T2" y="T3"/>
              </a:cxn>
              <a:cxn ang="T14">
                <a:pos x="T4" y="T5"/>
              </a:cxn>
              <a:cxn ang="T15">
                <a:pos x="T6" y="T7"/>
              </a:cxn>
              <a:cxn ang="T16">
                <a:pos x="T8" y="T9"/>
              </a:cxn>
              <a:cxn ang="T17">
                <a:pos x="T10" y="T11"/>
              </a:cxn>
            </a:cxnLst>
            <a:rect l="T18" t="T19" r="T20" b="T21"/>
            <a:pathLst>
              <a:path w="113" h="252">
                <a:moveTo>
                  <a:pt x="60" y="0"/>
                </a:moveTo>
                <a:cubicBezTo>
                  <a:pt x="1" y="40"/>
                  <a:pt x="12" y="59"/>
                  <a:pt x="0" y="132"/>
                </a:cubicBezTo>
                <a:cubicBezTo>
                  <a:pt x="42" y="146"/>
                  <a:pt x="38" y="137"/>
                  <a:pt x="60" y="180"/>
                </a:cubicBezTo>
                <a:cubicBezTo>
                  <a:pt x="66" y="191"/>
                  <a:pt x="63" y="207"/>
                  <a:pt x="72" y="216"/>
                </a:cubicBezTo>
                <a:cubicBezTo>
                  <a:pt x="81" y="225"/>
                  <a:pt x="101" y="217"/>
                  <a:pt x="108" y="228"/>
                </a:cubicBezTo>
                <a:cubicBezTo>
                  <a:pt x="113" y="235"/>
                  <a:pt x="100" y="244"/>
                  <a:pt x="96" y="25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46" name="Text Box 26"/>
          <p:cNvSpPr txBox="1">
            <a:spLocks noChangeArrowheads="1"/>
          </p:cNvSpPr>
          <p:nvPr/>
        </p:nvSpPr>
        <p:spPr bwMode="auto">
          <a:xfrm>
            <a:off x="5867400" y="3429000"/>
            <a:ext cx="16764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sz="1600" b="1"/>
              <a:t>Problem</a:t>
            </a:r>
          </a:p>
          <a:p>
            <a:pPr algn="ctr" eaLnBrk="1" hangingPunct="1">
              <a:spcBef>
                <a:spcPct val="50000"/>
              </a:spcBef>
            </a:pPr>
            <a:r>
              <a:rPr lang="en-US" sz="1600" b="1"/>
              <a:t> Wagon</a:t>
            </a:r>
          </a:p>
        </p:txBody>
      </p:sp>
      <p:sp>
        <p:nvSpPr>
          <p:cNvPr id="30747" name="Text Box 27"/>
          <p:cNvSpPr txBox="1">
            <a:spLocks noChangeArrowheads="1"/>
          </p:cNvSpPr>
          <p:nvPr/>
        </p:nvSpPr>
        <p:spPr bwMode="auto">
          <a:xfrm>
            <a:off x="914400" y="1676400"/>
            <a:ext cx="1981200"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b="1"/>
              <a:t>ASFA GOALS:</a:t>
            </a:r>
          </a:p>
          <a:p>
            <a:pPr eaLnBrk="1" hangingPunct="1">
              <a:spcBef>
                <a:spcPct val="50000"/>
              </a:spcBef>
              <a:buFontTx/>
              <a:buChar char="•"/>
            </a:pPr>
            <a:r>
              <a:rPr lang="en-US" sz="2000" b="1"/>
              <a:t>Safety</a:t>
            </a:r>
          </a:p>
          <a:p>
            <a:pPr eaLnBrk="1" hangingPunct="1">
              <a:spcBef>
                <a:spcPct val="50000"/>
              </a:spcBef>
              <a:buFontTx/>
              <a:buChar char="•"/>
            </a:pPr>
            <a:r>
              <a:rPr lang="en-US" sz="2000" b="1"/>
              <a:t>Permanence</a:t>
            </a:r>
          </a:p>
          <a:p>
            <a:pPr eaLnBrk="1" hangingPunct="1">
              <a:spcBef>
                <a:spcPct val="50000"/>
              </a:spcBef>
              <a:buFontTx/>
              <a:buChar char="•"/>
            </a:pPr>
            <a:r>
              <a:rPr lang="en-US" sz="2000" b="1"/>
              <a:t>Well-being</a:t>
            </a:r>
          </a:p>
          <a:p>
            <a:pPr eaLnBrk="1" hangingPunct="1">
              <a:spcBef>
                <a:spcPct val="50000"/>
              </a:spcBef>
              <a:buFontTx/>
              <a:buChar char="•"/>
            </a:pPr>
            <a:r>
              <a:rPr lang="en-US" sz="2000" b="1"/>
              <a:t>Timeliness</a:t>
            </a:r>
          </a:p>
        </p:txBody>
      </p:sp>
      <p:sp>
        <p:nvSpPr>
          <p:cNvPr id="30748" name="AutoShape 28"/>
          <p:cNvSpPr>
            <a:spLocks noChangeArrowheads="1"/>
          </p:cNvSpPr>
          <p:nvPr/>
        </p:nvSpPr>
        <p:spPr bwMode="auto">
          <a:xfrm rot="756807">
            <a:off x="1619250" y="4448175"/>
            <a:ext cx="1287463" cy="762000"/>
          </a:xfrm>
          <a:prstGeom prst="leftArrow">
            <a:avLst>
              <a:gd name="adj1" fmla="val 50000"/>
              <a:gd name="adj2" fmla="val 42240"/>
            </a:avLst>
          </a:prstGeom>
          <a:solidFill>
            <a:schemeClr val="accent1"/>
          </a:solidFill>
          <a:ln w="38100">
            <a:solidFill>
              <a:schemeClr val="tx1"/>
            </a:solidFill>
            <a:miter lim="800000"/>
            <a:headEnd/>
            <a:tailEnd/>
          </a:ln>
        </p:spPr>
        <p:txBody>
          <a:bodyPr wrap="none" anchor="ctr"/>
          <a:lstStyle/>
          <a:p>
            <a:endParaRPr lang="en-US"/>
          </a:p>
        </p:txBody>
      </p:sp>
      <p:sp>
        <p:nvSpPr>
          <p:cNvPr id="30749" name="Oval 29"/>
          <p:cNvSpPr>
            <a:spLocks noChangeArrowheads="1"/>
          </p:cNvSpPr>
          <p:nvPr/>
        </p:nvSpPr>
        <p:spPr bwMode="auto">
          <a:xfrm>
            <a:off x="6172200" y="2133600"/>
            <a:ext cx="914400" cy="1219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36AFF64F-E4B4-455A-B33D-E9ED877072B1}" type="slidenum">
              <a:rPr lang="en-US" altLang="en-US" sz="1000" smtClean="0"/>
              <a:pPr eaLnBrk="1" hangingPunct="1"/>
              <a:t>29</a:t>
            </a:fld>
            <a:endParaRPr lang="en-US" altLang="en-US" sz="1000" smtClean="0"/>
          </a:p>
        </p:txBody>
      </p:sp>
      <p:sp>
        <p:nvSpPr>
          <p:cNvPr id="31747" name="Rectangle 2"/>
          <p:cNvSpPr>
            <a:spLocks noGrp="1" noChangeArrowheads="1"/>
          </p:cNvSpPr>
          <p:nvPr>
            <p:ph type="title"/>
          </p:nvPr>
        </p:nvSpPr>
        <p:spPr>
          <a:xfrm>
            <a:off x="457200" y="762000"/>
            <a:ext cx="7543800" cy="884238"/>
          </a:xfrm>
        </p:spPr>
        <p:txBody>
          <a:bodyPr/>
          <a:lstStyle/>
          <a:p>
            <a:pPr algn="ctr" eaLnBrk="1" hangingPunct="1"/>
            <a:r>
              <a:rPr lang="en-US" sz="3200" dirty="0" smtClean="0"/>
              <a:t>Strength/Problem Wagon</a:t>
            </a:r>
          </a:p>
        </p:txBody>
      </p:sp>
      <p:pic>
        <p:nvPicPr>
          <p:cNvPr id="31748" name="Picture 3"/>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029200" y="2833688"/>
            <a:ext cx="3200400" cy="1924050"/>
          </a:xfrm>
          <a:noFill/>
        </p:spPr>
      </p:pic>
      <p:pic>
        <p:nvPicPr>
          <p:cNvPr id="31749" name="Picture 4" descr="MPj04331600000[1]"/>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248400" y="1793875"/>
            <a:ext cx="1143000" cy="1114425"/>
          </a:xfrm>
          <a:noFill/>
        </p:spPr>
      </p:pic>
      <p:sp>
        <p:nvSpPr>
          <p:cNvPr id="31750" name="Line 6"/>
          <p:cNvSpPr>
            <a:spLocks noChangeShapeType="1"/>
          </p:cNvSpPr>
          <p:nvPr/>
        </p:nvSpPr>
        <p:spPr bwMode="auto">
          <a:xfrm>
            <a:off x="4114800" y="3886200"/>
            <a:ext cx="5334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1" name="Line 7"/>
          <p:cNvSpPr>
            <a:spLocks noChangeShapeType="1"/>
          </p:cNvSpPr>
          <p:nvPr/>
        </p:nvSpPr>
        <p:spPr bwMode="auto">
          <a:xfrm>
            <a:off x="4191000" y="3810000"/>
            <a:ext cx="4572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2" name="Oval 8"/>
          <p:cNvSpPr>
            <a:spLocks noChangeArrowheads="1"/>
          </p:cNvSpPr>
          <p:nvPr/>
        </p:nvSpPr>
        <p:spPr bwMode="auto">
          <a:xfrm>
            <a:off x="4648200" y="3962400"/>
            <a:ext cx="152400" cy="1524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53" name="Line 9"/>
          <p:cNvSpPr>
            <a:spLocks noChangeShapeType="1"/>
          </p:cNvSpPr>
          <p:nvPr/>
        </p:nvSpPr>
        <p:spPr bwMode="auto">
          <a:xfrm flipH="1">
            <a:off x="4724400" y="3962400"/>
            <a:ext cx="990600" cy="762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4" name="Text Box 10"/>
          <p:cNvSpPr txBox="1">
            <a:spLocks noChangeArrowheads="1"/>
          </p:cNvSpPr>
          <p:nvPr/>
        </p:nvSpPr>
        <p:spPr bwMode="auto">
          <a:xfrm>
            <a:off x="3581400" y="2819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sz="1800"/>
          </a:p>
        </p:txBody>
      </p:sp>
      <p:sp>
        <p:nvSpPr>
          <p:cNvPr id="31755" name="Line 11"/>
          <p:cNvSpPr>
            <a:spLocks noChangeShapeType="1"/>
          </p:cNvSpPr>
          <p:nvPr/>
        </p:nvSpPr>
        <p:spPr bwMode="auto">
          <a:xfrm flipH="1">
            <a:off x="3733800" y="4267200"/>
            <a:ext cx="152400" cy="533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6" name="Line 12"/>
          <p:cNvSpPr>
            <a:spLocks noChangeShapeType="1"/>
          </p:cNvSpPr>
          <p:nvPr/>
        </p:nvSpPr>
        <p:spPr bwMode="auto">
          <a:xfrm flipH="1" flipV="1">
            <a:off x="3581400" y="4724400"/>
            <a:ext cx="152400"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7" name="Line 13"/>
          <p:cNvSpPr>
            <a:spLocks noChangeShapeType="1"/>
          </p:cNvSpPr>
          <p:nvPr/>
        </p:nvSpPr>
        <p:spPr bwMode="auto">
          <a:xfrm>
            <a:off x="4038600" y="4267200"/>
            <a:ext cx="152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8" name="Line 14"/>
          <p:cNvSpPr>
            <a:spLocks noChangeShapeType="1"/>
          </p:cNvSpPr>
          <p:nvPr/>
        </p:nvSpPr>
        <p:spPr bwMode="auto">
          <a:xfrm flipV="1">
            <a:off x="4191000" y="4419600"/>
            <a:ext cx="152400"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9" name="Line 15"/>
          <p:cNvSpPr>
            <a:spLocks noChangeShapeType="1"/>
          </p:cNvSpPr>
          <p:nvPr/>
        </p:nvSpPr>
        <p:spPr bwMode="auto">
          <a:xfrm>
            <a:off x="4343400" y="4419600"/>
            <a:ext cx="762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31760" name="Picture 16" descr="MPj04331600000[1]"/>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3429000" y="2438400"/>
            <a:ext cx="1143000" cy="1219200"/>
          </a:xfrm>
          <a:noFill/>
        </p:spPr>
      </p:pic>
      <p:sp>
        <p:nvSpPr>
          <p:cNvPr id="31761" name="Text Box 19"/>
          <p:cNvSpPr txBox="1">
            <a:spLocks noChangeArrowheads="1"/>
          </p:cNvSpPr>
          <p:nvPr/>
        </p:nvSpPr>
        <p:spPr bwMode="auto">
          <a:xfrm>
            <a:off x="6096000" y="29718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sz="1800"/>
          </a:p>
        </p:txBody>
      </p:sp>
      <p:sp>
        <p:nvSpPr>
          <p:cNvPr id="31762" name="Text Box 20"/>
          <p:cNvSpPr txBox="1">
            <a:spLocks noChangeArrowheads="1"/>
          </p:cNvSpPr>
          <p:nvPr/>
        </p:nvSpPr>
        <p:spPr bwMode="auto">
          <a:xfrm>
            <a:off x="5867400" y="2971800"/>
            <a:ext cx="21336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sz="1600" b="1"/>
              <a:t>Strengths/Problem </a:t>
            </a:r>
          </a:p>
          <a:p>
            <a:pPr algn="ctr" eaLnBrk="1" hangingPunct="1">
              <a:spcBef>
                <a:spcPct val="50000"/>
              </a:spcBef>
            </a:pPr>
            <a:r>
              <a:rPr lang="en-US" sz="1600" b="1"/>
              <a:t>Wagon</a:t>
            </a:r>
          </a:p>
        </p:txBody>
      </p:sp>
      <p:sp>
        <p:nvSpPr>
          <p:cNvPr id="31763" name="Text Box 21"/>
          <p:cNvSpPr txBox="1">
            <a:spLocks noChangeArrowheads="1"/>
          </p:cNvSpPr>
          <p:nvPr/>
        </p:nvSpPr>
        <p:spPr bwMode="auto">
          <a:xfrm>
            <a:off x="914400" y="1676400"/>
            <a:ext cx="1981200"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b="1"/>
              <a:t>ASFA GOALS:</a:t>
            </a:r>
          </a:p>
          <a:p>
            <a:pPr eaLnBrk="1" hangingPunct="1">
              <a:spcBef>
                <a:spcPct val="50000"/>
              </a:spcBef>
              <a:buFontTx/>
              <a:buChar char="•"/>
            </a:pPr>
            <a:r>
              <a:rPr lang="en-US" sz="2000" b="1"/>
              <a:t>Safety</a:t>
            </a:r>
          </a:p>
          <a:p>
            <a:pPr eaLnBrk="1" hangingPunct="1">
              <a:spcBef>
                <a:spcPct val="50000"/>
              </a:spcBef>
              <a:buFontTx/>
              <a:buChar char="•"/>
            </a:pPr>
            <a:r>
              <a:rPr lang="en-US" sz="2000" b="1"/>
              <a:t>Permanence</a:t>
            </a:r>
          </a:p>
          <a:p>
            <a:pPr eaLnBrk="1" hangingPunct="1">
              <a:spcBef>
                <a:spcPct val="50000"/>
              </a:spcBef>
              <a:buFontTx/>
              <a:buChar char="•"/>
            </a:pPr>
            <a:r>
              <a:rPr lang="en-US" sz="2000" b="1"/>
              <a:t>Well-being</a:t>
            </a:r>
          </a:p>
          <a:p>
            <a:pPr eaLnBrk="1" hangingPunct="1">
              <a:spcBef>
                <a:spcPct val="50000"/>
              </a:spcBef>
              <a:buFontTx/>
              <a:buChar char="•"/>
            </a:pPr>
            <a:r>
              <a:rPr lang="en-US" sz="2000" b="1"/>
              <a:t>Timeliness</a:t>
            </a:r>
          </a:p>
        </p:txBody>
      </p:sp>
      <p:sp>
        <p:nvSpPr>
          <p:cNvPr id="31764" name="AutoShape 22"/>
          <p:cNvSpPr>
            <a:spLocks noChangeArrowheads="1"/>
          </p:cNvSpPr>
          <p:nvPr/>
        </p:nvSpPr>
        <p:spPr bwMode="auto">
          <a:xfrm rot="1040503">
            <a:off x="1608138" y="4492625"/>
            <a:ext cx="1447800" cy="762000"/>
          </a:xfrm>
          <a:prstGeom prst="leftArrow">
            <a:avLst>
              <a:gd name="adj1" fmla="val 50000"/>
              <a:gd name="adj2" fmla="val 47500"/>
            </a:avLst>
          </a:prstGeom>
          <a:solidFill>
            <a:schemeClr val="accent1"/>
          </a:solidFill>
          <a:ln w="38100">
            <a:solidFill>
              <a:schemeClr val="tx1"/>
            </a:solidFill>
            <a:miter lim="800000"/>
            <a:headEnd/>
            <a:tailEnd/>
          </a:ln>
        </p:spPr>
        <p:txBody>
          <a:bodyPr wrap="none" anchor="ctr"/>
          <a:lstStyle/>
          <a:p>
            <a:endParaRPr lang="en-US"/>
          </a:p>
        </p:txBody>
      </p:sp>
      <p:sp>
        <p:nvSpPr>
          <p:cNvPr id="31765" name="Oval 25"/>
          <p:cNvSpPr>
            <a:spLocks noChangeArrowheads="1"/>
          </p:cNvSpPr>
          <p:nvPr/>
        </p:nvSpPr>
        <p:spPr bwMode="auto">
          <a:xfrm>
            <a:off x="3733800" y="3505200"/>
            <a:ext cx="533400" cy="838200"/>
          </a:xfrm>
          <a:prstGeom prst="ellipse">
            <a:avLst/>
          </a:prstGeom>
          <a:solidFill>
            <a:schemeClr val="hlink"/>
          </a:solidFill>
          <a:ln w="28575">
            <a:solidFill>
              <a:schemeClr val="tx1"/>
            </a:solidFill>
            <a:round/>
            <a:headEnd/>
            <a:tailEnd/>
          </a:ln>
        </p:spPr>
        <p:txBody>
          <a:bodyPr wrap="none" anchor="ctr"/>
          <a:lstStyle/>
          <a:p>
            <a:endParaRPr lang="en-US"/>
          </a:p>
        </p:txBody>
      </p:sp>
      <p:sp>
        <p:nvSpPr>
          <p:cNvPr id="31766" name="Oval 26"/>
          <p:cNvSpPr>
            <a:spLocks noChangeArrowheads="1"/>
          </p:cNvSpPr>
          <p:nvPr/>
        </p:nvSpPr>
        <p:spPr bwMode="auto">
          <a:xfrm>
            <a:off x="6629400" y="2743200"/>
            <a:ext cx="381000" cy="228600"/>
          </a:xfrm>
          <a:prstGeom prst="ellipse">
            <a:avLst/>
          </a:prstGeom>
          <a:solidFill>
            <a:schemeClr val="accent1"/>
          </a:solidFill>
          <a:ln w="2857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E3D1F4E8-1C9C-453E-83B1-AF50BF02D0E3}" type="slidenum">
              <a:rPr lang="en-US" altLang="en-US" sz="1000" smtClean="0"/>
              <a:pPr eaLnBrk="1" hangingPunct="1"/>
              <a:t>3</a:t>
            </a:fld>
            <a:endParaRPr lang="en-US" altLang="en-US" sz="1000" smtClean="0"/>
          </a:p>
        </p:txBody>
      </p:sp>
      <p:sp>
        <p:nvSpPr>
          <p:cNvPr id="5123" name="Rectangle 2"/>
          <p:cNvSpPr>
            <a:spLocks noGrp="1" noChangeArrowheads="1"/>
          </p:cNvSpPr>
          <p:nvPr>
            <p:ph type="title"/>
          </p:nvPr>
        </p:nvSpPr>
        <p:spPr>
          <a:xfrm>
            <a:off x="457200" y="777240"/>
            <a:ext cx="7543800" cy="868998"/>
          </a:xfrm>
        </p:spPr>
        <p:txBody>
          <a:bodyPr/>
          <a:lstStyle/>
          <a:p>
            <a:pPr algn="ctr" eaLnBrk="1" hangingPunct="1"/>
            <a:r>
              <a:rPr lang="en-US" sz="3200" dirty="0" smtClean="0"/>
              <a:t>Agenda</a:t>
            </a:r>
          </a:p>
        </p:txBody>
      </p:sp>
      <p:sp>
        <p:nvSpPr>
          <p:cNvPr id="5124" name="Rectangle 3"/>
          <p:cNvSpPr>
            <a:spLocks noGrp="1" noChangeArrowheads="1"/>
          </p:cNvSpPr>
          <p:nvPr>
            <p:ph type="body" sz="half" idx="1"/>
          </p:nvPr>
        </p:nvSpPr>
        <p:spPr>
          <a:xfrm>
            <a:off x="914400" y="1950719"/>
            <a:ext cx="7315200" cy="4180205"/>
          </a:xfrm>
        </p:spPr>
        <p:txBody>
          <a:bodyPr/>
          <a:lstStyle/>
          <a:p>
            <a:pPr eaLnBrk="1" hangingPunct="1">
              <a:lnSpc>
                <a:spcPct val="90000"/>
              </a:lnSpc>
            </a:pPr>
            <a:r>
              <a:rPr lang="en-US" sz="2000" dirty="0" smtClean="0"/>
              <a:t>Brief Introductions and Workshop Overview</a:t>
            </a:r>
          </a:p>
          <a:p>
            <a:pPr eaLnBrk="1" hangingPunct="1">
              <a:lnSpc>
                <a:spcPct val="90000"/>
              </a:lnSpc>
            </a:pPr>
            <a:r>
              <a:rPr lang="en-US" sz="2000" dirty="0" smtClean="0"/>
              <a:t>Engagement in the Context of Strength-Based </a:t>
            </a:r>
          </a:p>
          <a:p>
            <a:pPr eaLnBrk="1" hangingPunct="1">
              <a:lnSpc>
                <a:spcPct val="90000"/>
              </a:lnSpc>
              <a:buFont typeface="Wingdings" pitchFamily="2" charset="2"/>
              <a:buNone/>
            </a:pPr>
            <a:r>
              <a:rPr lang="en-US" sz="2000" dirty="0" smtClean="0"/>
              <a:t>   </a:t>
            </a:r>
            <a:r>
              <a:rPr lang="en-US" sz="2000" dirty="0" smtClean="0"/>
              <a:t>   </a:t>
            </a:r>
            <a:r>
              <a:rPr lang="en-US" sz="2000" dirty="0" smtClean="0"/>
              <a:t>Child Welfare Practice</a:t>
            </a:r>
          </a:p>
          <a:p>
            <a:pPr eaLnBrk="1" hangingPunct="1">
              <a:lnSpc>
                <a:spcPct val="90000"/>
              </a:lnSpc>
            </a:pPr>
            <a:r>
              <a:rPr lang="en-US" sz="2000" dirty="0" smtClean="0"/>
              <a:t>Protective Authority</a:t>
            </a:r>
          </a:p>
          <a:p>
            <a:pPr eaLnBrk="1" hangingPunct="1">
              <a:lnSpc>
                <a:spcPct val="90000"/>
              </a:lnSpc>
            </a:pPr>
            <a:r>
              <a:rPr lang="en-US" sz="2000" dirty="0" smtClean="0"/>
              <a:t>Introduction to the Solution-Focused Approach: History, Values and the 7 Key Strategies</a:t>
            </a:r>
          </a:p>
          <a:p>
            <a:pPr eaLnBrk="1" hangingPunct="1">
              <a:lnSpc>
                <a:spcPct val="90000"/>
              </a:lnSpc>
            </a:pPr>
            <a:r>
              <a:rPr lang="en-US" sz="2000" dirty="0" smtClean="0"/>
              <a:t>Introduction to the Solution-Focused Foundational Skills and Questions</a:t>
            </a:r>
          </a:p>
          <a:p>
            <a:pPr eaLnBrk="1" hangingPunct="1">
              <a:lnSpc>
                <a:spcPct val="90000"/>
              </a:lnSpc>
            </a:pPr>
            <a:r>
              <a:rPr lang="en-US" sz="2000" dirty="0" smtClean="0"/>
              <a:t>Demonstration of the </a:t>
            </a:r>
            <a:r>
              <a:rPr lang="en-US" sz="2000" dirty="0" smtClean="0"/>
              <a:t>Strength-Based, Solution-Focused </a:t>
            </a:r>
            <a:r>
              <a:rPr lang="en-US" sz="2000" dirty="0" smtClean="0"/>
              <a:t>Strategies and Skills</a:t>
            </a:r>
          </a:p>
          <a:p>
            <a:pPr eaLnBrk="1" hangingPunct="1">
              <a:lnSpc>
                <a:spcPct val="90000"/>
              </a:lnSpc>
            </a:pPr>
            <a:r>
              <a:rPr lang="en-US" sz="2000" dirty="0" smtClean="0"/>
              <a:t>Summary and Transfer of Learning</a:t>
            </a:r>
          </a:p>
          <a:p>
            <a:pPr eaLnBrk="1" hangingPunct="1">
              <a:lnSpc>
                <a:spcPct val="90000"/>
              </a:lnSpc>
            </a:pPr>
            <a:r>
              <a:rPr lang="en-US" sz="2000" dirty="0" smtClean="0"/>
              <a:t>Evaluation and Closing</a:t>
            </a:r>
          </a:p>
        </p:txBody>
      </p:sp>
      <p:pic>
        <p:nvPicPr>
          <p:cNvPr id="5125" name="Picture 5" descr="MCj04104070000[1]"/>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379720" y="731520"/>
            <a:ext cx="1981200" cy="1143000"/>
          </a:xfr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D96FEBF6-EFBD-4396-92D0-2A8974AB0978}" type="slidenum">
              <a:rPr lang="en-US" altLang="en-US" sz="1000" smtClean="0"/>
              <a:pPr eaLnBrk="1" hangingPunct="1"/>
              <a:t>30</a:t>
            </a:fld>
            <a:endParaRPr lang="en-US" altLang="en-US" sz="1000" smtClean="0"/>
          </a:p>
        </p:txBody>
      </p:sp>
      <p:sp>
        <p:nvSpPr>
          <p:cNvPr id="32771" name="Rectangle 2"/>
          <p:cNvSpPr>
            <a:spLocks noGrp="1" noChangeArrowheads="1"/>
          </p:cNvSpPr>
          <p:nvPr>
            <p:ph type="title"/>
          </p:nvPr>
        </p:nvSpPr>
        <p:spPr>
          <a:xfrm>
            <a:off x="457200" y="777240"/>
            <a:ext cx="7543800" cy="762318"/>
          </a:xfrm>
        </p:spPr>
        <p:txBody>
          <a:bodyPr/>
          <a:lstStyle/>
          <a:p>
            <a:pPr algn="ctr" eaLnBrk="1" hangingPunct="1"/>
            <a:r>
              <a:rPr lang="en-US" sz="3200" dirty="0" smtClean="0"/>
              <a:t>Solution Wagon</a:t>
            </a:r>
          </a:p>
        </p:txBody>
      </p:sp>
      <p:pic>
        <p:nvPicPr>
          <p:cNvPr id="32772" name="Picture 3"/>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029200" y="2833688"/>
            <a:ext cx="3200400" cy="1924050"/>
          </a:xfrm>
          <a:noFill/>
        </p:spPr>
      </p:pic>
      <p:pic>
        <p:nvPicPr>
          <p:cNvPr id="32773" name="Picture 4" descr="MPj04331600000[1]"/>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495800" y="2312988"/>
            <a:ext cx="1079500" cy="1263650"/>
          </a:xfrm>
          <a:noFill/>
        </p:spPr>
      </p:pic>
      <p:sp>
        <p:nvSpPr>
          <p:cNvPr id="32774" name="Line 6"/>
          <p:cNvSpPr>
            <a:spLocks noChangeShapeType="1"/>
          </p:cNvSpPr>
          <p:nvPr/>
        </p:nvSpPr>
        <p:spPr bwMode="auto">
          <a:xfrm>
            <a:off x="4038600" y="3886200"/>
            <a:ext cx="6096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5" name="Line 7"/>
          <p:cNvSpPr>
            <a:spLocks noChangeShapeType="1"/>
          </p:cNvSpPr>
          <p:nvPr/>
        </p:nvSpPr>
        <p:spPr bwMode="auto">
          <a:xfrm>
            <a:off x="4191000" y="3810000"/>
            <a:ext cx="457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6" name="Oval 8"/>
          <p:cNvSpPr>
            <a:spLocks noChangeArrowheads="1"/>
          </p:cNvSpPr>
          <p:nvPr/>
        </p:nvSpPr>
        <p:spPr bwMode="auto">
          <a:xfrm>
            <a:off x="4648200" y="3962400"/>
            <a:ext cx="152400" cy="1524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777" name="Line 9"/>
          <p:cNvSpPr>
            <a:spLocks noChangeShapeType="1"/>
          </p:cNvSpPr>
          <p:nvPr/>
        </p:nvSpPr>
        <p:spPr bwMode="auto">
          <a:xfrm flipH="1">
            <a:off x="4724400" y="3962400"/>
            <a:ext cx="990600" cy="762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8" name="Text Box 10"/>
          <p:cNvSpPr txBox="1">
            <a:spLocks noChangeArrowheads="1"/>
          </p:cNvSpPr>
          <p:nvPr/>
        </p:nvSpPr>
        <p:spPr bwMode="auto">
          <a:xfrm>
            <a:off x="3581400" y="2819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sz="1800"/>
          </a:p>
        </p:txBody>
      </p:sp>
      <p:sp>
        <p:nvSpPr>
          <p:cNvPr id="32779" name="Line 11"/>
          <p:cNvSpPr>
            <a:spLocks noChangeShapeType="1"/>
          </p:cNvSpPr>
          <p:nvPr/>
        </p:nvSpPr>
        <p:spPr bwMode="auto">
          <a:xfrm flipH="1">
            <a:off x="3733800" y="4267200"/>
            <a:ext cx="152400" cy="533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0" name="Line 12"/>
          <p:cNvSpPr>
            <a:spLocks noChangeShapeType="1"/>
          </p:cNvSpPr>
          <p:nvPr/>
        </p:nvSpPr>
        <p:spPr bwMode="auto">
          <a:xfrm flipH="1" flipV="1">
            <a:off x="3581400" y="4724400"/>
            <a:ext cx="152400"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1" name="Line 13"/>
          <p:cNvSpPr>
            <a:spLocks noChangeShapeType="1"/>
          </p:cNvSpPr>
          <p:nvPr/>
        </p:nvSpPr>
        <p:spPr bwMode="auto">
          <a:xfrm>
            <a:off x="4114800" y="4343400"/>
            <a:ext cx="762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2" name="Line 14"/>
          <p:cNvSpPr>
            <a:spLocks noChangeShapeType="1"/>
          </p:cNvSpPr>
          <p:nvPr/>
        </p:nvSpPr>
        <p:spPr bwMode="auto">
          <a:xfrm flipV="1">
            <a:off x="4191000" y="4419600"/>
            <a:ext cx="152400"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3" name="Line 15"/>
          <p:cNvSpPr>
            <a:spLocks noChangeShapeType="1"/>
          </p:cNvSpPr>
          <p:nvPr/>
        </p:nvSpPr>
        <p:spPr bwMode="auto">
          <a:xfrm>
            <a:off x="4343400" y="4419600"/>
            <a:ext cx="762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32784" name="Picture 16" descr="MPj04331600000[1]"/>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3429000" y="2536825"/>
            <a:ext cx="1143000" cy="1187450"/>
          </a:xfrm>
          <a:noFill/>
        </p:spPr>
      </p:pic>
      <p:sp>
        <p:nvSpPr>
          <p:cNvPr id="32785" name="Text Box 18"/>
          <p:cNvSpPr txBox="1">
            <a:spLocks noChangeArrowheads="1"/>
          </p:cNvSpPr>
          <p:nvPr/>
        </p:nvSpPr>
        <p:spPr bwMode="auto">
          <a:xfrm>
            <a:off x="6096000" y="29718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sz="1800"/>
          </a:p>
        </p:txBody>
      </p:sp>
      <p:sp>
        <p:nvSpPr>
          <p:cNvPr id="32786" name="Text Box 19"/>
          <p:cNvSpPr txBox="1">
            <a:spLocks noChangeArrowheads="1"/>
          </p:cNvSpPr>
          <p:nvPr/>
        </p:nvSpPr>
        <p:spPr bwMode="auto">
          <a:xfrm>
            <a:off x="5867400" y="2971800"/>
            <a:ext cx="21336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sz="1600" b="1"/>
              <a:t>Solution </a:t>
            </a:r>
          </a:p>
          <a:p>
            <a:pPr algn="ctr" eaLnBrk="1" hangingPunct="1">
              <a:spcBef>
                <a:spcPct val="50000"/>
              </a:spcBef>
            </a:pPr>
            <a:r>
              <a:rPr lang="en-US" sz="1600" b="1"/>
              <a:t>Wagon</a:t>
            </a:r>
          </a:p>
        </p:txBody>
      </p:sp>
      <p:sp>
        <p:nvSpPr>
          <p:cNvPr id="32787" name="Text Box 20"/>
          <p:cNvSpPr txBox="1">
            <a:spLocks noChangeArrowheads="1"/>
          </p:cNvSpPr>
          <p:nvPr/>
        </p:nvSpPr>
        <p:spPr bwMode="auto">
          <a:xfrm>
            <a:off x="914400" y="1676400"/>
            <a:ext cx="1981200"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b="1"/>
              <a:t>ASFA GOALS:</a:t>
            </a:r>
          </a:p>
          <a:p>
            <a:pPr eaLnBrk="1" hangingPunct="1">
              <a:spcBef>
                <a:spcPct val="50000"/>
              </a:spcBef>
              <a:buFontTx/>
              <a:buChar char="•"/>
            </a:pPr>
            <a:r>
              <a:rPr lang="en-US" sz="2000" b="1"/>
              <a:t>Safety</a:t>
            </a:r>
          </a:p>
          <a:p>
            <a:pPr eaLnBrk="1" hangingPunct="1">
              <a:spcBef>
                <a:spcPct val="50000"/>
              </a:spcBef>
              <a:buFontTx/>
              <a:buChar char="•"/>
            </a:pPr>
            <a:r>
              <a:rPr lang="en-US" sz="2000" b="1"/>
              <a:t>Permanence</a:t>
            </a:r>
          </a:p>
          <a:p>
            <a:pPr eaLnBrk="1" hangingPunct="1">
              <a:spcBef>
                <a:spcPct val="50000"/>
              </a:spcBef>
              <a:buFontTx/>
              <a:buChar char="•"/>
            </a:pPr>
            <a:r>
              <a:rPr lang="en-US" sz="2000" b="1"/>
              <a:t>Well-being</a:t>
            </a:r>
          </a:p>
          <a:p>
            <a:pPr eaLnBrk="1" hangingPunct="1">
              <a:spcBef>
                <a:spcPct val="50000"/>
              </a:spcBef>
              <a:buFontTx/>
              <a:buChar char="•"/>
            </a:pPr>
            <a:r>
              <a:rPr lang="en-US" sz="2000" b="1"/>
              <a:t>Timeliness</a:t>
            </a:r>
          </a:p>
        </p:txBody>
      </p:sp>
      <p:sp>
        <p:nvSpPr>
          <p:cNvPr id="32788" name="AutoShape 21"/>
          <p:cNvSpPr>
            <a:spLocks noChangeArrowheads="1"/>
          </p:cNvSpPr>
          <p:nvPr/>
        </p:nvSpPr>
        <p:spPr bwMode="auto">
          <a:xfrm rot="1099401">
            <a:off x="1608138" y="4492625"/>
            <a:ext cx="1447800" cy="762000"/>
          </a:xfrm>
          <a:prstGeom prst="leftArrow">
            <a:avLst>
              <a:gd name="adj1" fmla="val 50000"/>
              <a:gd name="adj2" fmla="val 47500"/>
            </a:avLst>
          </a:prstGeom>
          <a:solidFill>
            <a:schemeClr val="accent1"/>
          </a:solidFill>
          <a:ln w="38100">
            <a:solidFill>
              <a:schemeClr val="tx1"/>
            </a:solidFill>
            <a:miter lim="800000"/>
            <a:headEnd/>
            <a:tailEnd/>
          </a:ln>
        </p:spPr>
        <p:txBody>
          <a:bodyPr wrap="none" anchor="ctr"/>
          <a:lstStyle/>
          <a:p>
            <a:endParaRPr lang="en-US"/>
          </a:p>
        </p:txBody>
      </p:sp>
      <p:sp>
        <p:nvSpPr>
          <p:cNvPr id="32789" name="Oval 22"/>
          <p:cNvSpPr>
            <a:spLocks noChangeArrowheads="1"/>
          </p:cNvSpPr>
          <p:nvPr/>
        </p:nvSpPr>
        <p:spPr bwMode="auto">
          <a:xfrm>
            <a:off x="4876800" y="3429000"/>
            <a:ext cx="457200" cy="685800"/>
          </a:xfrm>
          <a:prstGeom prst="ellipse">
            <a:avLst/>
          </a:prstGeom>
          <a:solidFill>
            <a:schemeClr val="accent1"/>
          </a:solidFill>
          <a:ln w="38100">
            <a:solidFill>
              <a:schemeClr val="tx1"/>
            </a:solidFill>
            <a:round/>
            <a:headEnd/>
            <a:tailEnd/>
          </a:ln>
        </p:spPr>
        <p:txBody>
          <a:bodyPr wrap="none" anchor="ctr"/>
          <a:lstStyle/>
          <a:p>
            <a:endParaRPr lang="en-US"/>
          </a:p>
        </p:txBody>
      </p:sp>
      <p:sp>
        <p:nvSpPr>
          <p:cNvPr id="32790" name="Line 23"/>
          <p:cNvSpPr>
            <a:spLocks noChangeShapeType="1"/>
          </p:cNvSpPr>
          <p:nvPr/>
        </p:nvSpPr>
        <p:spPr bwMode="auto">
          <a:xfrm flipH="1">
            <a:off x="4800600" y="3581400"/>
            <a:ext cx="304800" cy="457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1" name="Line 24"/>
          <p:cNvSpPr>
            <a:spLocks noChangeShapeType="1"/>
          </p:cNvSpPr>
          <p:nvPr/>
        </p:nvSpPr>
        <p:spPr bwMode="auto">
          <a:xfrm flipH="1">
            <a:off x="4724400" y="4038600"/>
            <a:ext cx="228600" cy="381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2" name="Line 25"/>
          <p:cNvSpPr>
            <a:spLocks noChangeShapeType="1"/>
          </p:cNvSpPr>
          <p:nvPr/>
        </p:nvSpPr>
        <p:spPr bwMode="auto">
          <a:xfrm flipH="1" flipV="1">
            <a:off x="4648200" y="4343400"/>
            <a:ext cx="76200"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3" name="Line 26"/>
          <p:cNvSpPr>
            <a:spLocks noChangeShapeType="1"/>
          </p:cNvSpPr>
          <p:nvPr/>
        </p:nvSpPr>
        <p:spPr bwMode="auto">
          <a:xfrm>
            <a:off x="5181600" y="4114800"/>
            <a:ext cx="762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4" name="Line 27"/>
          <p:cNvSpPr>
            <a:spLocks noChangeShapeType="1"/>
          </p:cNvSpPr>
          <p:nvPr/>
        </p:nvSpPr>
        <p:spPr bwMode="auto">
          <a:xfrm flipV="1">
            <a:off x="5257800" y="4191000"/>
            <a:ext cx="152400" cy="762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5" name="Line 28"/>
          <p:cNvSpPr>
            <a:spLocks noChangeShapeType="1"/>
          </p:cNvSpPr>
          <p:nvPr/>
        </p:nvSpPr>
        <p:spPr bwMode="auto">
          <a:xfrm>
            <a:off x="5486400" y="4114800"/>
            <a:ext cx="76200" cy="1524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6" name="Oval 29"/>
          <p:cNvSpPr>
            <a:spLocks noChangeArrowheads="1"/>
          </p:cNvSpPr>
          <p:nvPr/>
        </p:nvSpPr>
        <p:spPr bwMode="auto">
          <a:xfrm>
            <a:off x="3810000" y="3581400"/>
            <a:ext cx="457200" cy="762000"/>
          </a:xfrm>
          <a:prstGeom prst="ellipse">
            <a:avLst/>
          </a:prstGeom>
          <a:solidFill>
            <a:schemeClr val="hlink"/>
          </a:solidFill>
          <a:ln w="38100">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4294967295"/>
          </p:nvPr>
        </p:nvSpPr>
        <p:spPr>
          <a:xfrm>
            <a:off x="6553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1A041720-684F-444E-AB53-D2B79C0863F6}" type="slidenum">
              <a:rPr lang="en-US" altLang="en-US" sz="1000" smtClean="0"/>
              <a:pPr eaLnBrk="1" hangingPunct="1"/>
              <a:t>31</a:t>
            </a:fld>
            <a:endParaRPr lang="en-US" altLang="en-US" sz="1000" smtClean="0"/>
          </a:p>
        </p:txBody>
      </p:sp>
      <p:sp>
        <p:nvSpPr>
          <p:cNvPr id="33795" name="Rectangle 2"/>
          <p:cNvSpPr>
            <a:spLocks noGrp="1" noChangeArrowheads="1"/>
          </p:cNvSpPr>
          <p:nvPr>
            <p:ph type="title"/>
          </p:nvPr>
        </p:nvSpPr>
        <p:spPr>
          <a:xfrm>
            <a:off x="990600" y="746760"/>
            <a:ext cx="7010400" cy="823278"/>
          </a:xfrm>
        </p:spPr>
        <p:txBody>
          <a:bodyPr/>
          <a:lstStyle/>
          <a:p>
            <a:pPr algn="ctr" eaLnBrk="1" hangingPunct="1"/>
            <a:r>
              <a:rPr lang="en-US" sz="3200" dirty="0" smtClean="0"/>
              <a:t>Summary of Key Concepts</a:t>
            </a:r>
          </a:p>
        </p:txBody>
      </p:sp>
      <p:sp>
        <p:nvSpPr>
          <p:cNvPr id="33796" name="Rectangle 3"/>
          <p:cNvSpPr>
            <a:spLocks noGrp="1" noChangeArrowheads="1"/>
          </p:cNvSpPr>
          <p:nvPr>
            <p:ph type="body" idx="1"/>
          </p:nvPr>
        </p:nvSpPr>
        <p:spPr>
          <a:xfrm>
            <a:off x="914400" y="1524000"/>
            <a:ext cx="7315200" cy="4724400"/>
          </a:xfrm>
          <a:solidFill>
            <a:srgbClr val="FFFF66"/>
          </a:solidFill>
          <a:ln>
            <a:solidFill>
              <a:schemeClr val="tx1"/>
            </a:solidFill>
            <a:miter lim="800000"/>
            <a:headEnd/>
            <a:tailEnd/>
          </a:ln>
          <a:effectLst>
            <a:outerShdw dist="107763" dir="2700000" algn="ctr" rotWithShape="0">
              <a:schemeClr val="bg2">
                <a:alpha val="50000"/>
              </a:schemeClr>
            </a:outerShdw>
          </a:effectLst>
        </p:spPr>
        <p:txBody>
          <a:bodyPr/>
          <a:lstStyle/>
          <a:p>
            <a:pPr eaLnBrk="1" hangingPunct="1">
              <a:lnSpc>
                <a:spcPct val="90000"/>
              </a:lnSpc>
            </a:pPr>
            <a:r>
              <a:rPr lang="en-US" sz="1800" b="1" u="sng" dirty="0" smtClean="0">
                <a:solidFill>
                  <a:srgbClr val="000099"/>
                </a:solidFill>
              </a:rPr>
              <a:t>Prepare</a:t>
            </a:r>
            <a:r>
              <a:rPr lang="en-US" sz="1800" b="1" dirty="0" smtClean="0"/>
              <a:t> </a:t>
            </a:r>
            <a:r>
              <a:rPr lang="en-US" sz="1800" b="1" dirty="0" smtClean="0"/>
              <a:t>to be Strength-Based and Solution-Focused.</a:t>
            </a:r>
            <a:r>
              <a:rPr lang="en-US" sz="1800" dirty="0" smtClean="0"/>
              <a:t> </a:t>
            </a:r>
          </a:p>
          <a:p>
            <a:pPr eaLnBrk="1" hangingPunct="1">
              <a:lnSpc>
                <a:spcPct val="90000"/>
              </a:lnSpc>
            </a:pPr>
            <a:r>
              <a:rPr lang="en-US" sz="1800" b="1" u="sng" dirty="0" smtClean="0">
                <a:solidFill>
                  <a:srgbClr val="000099"/>
                </a:solidFill>
              </a:rPr>
              <a:t>Clarify</a:t>
            </a:r>
            <a:r>
              <a:rPr lang="en-US" sz="1800" b="1" dirty="0" smtClean="0"/>
              <a:t> your </a:t>
            </a:r>
            <a:r>
              <a:rPr lang="en-US" sz="1800" b="1" u="sng" dirty="0" smtClean="0">
                <a:solidFill>
                  <a:srgbClr val="000099"/>
                </a:solidFill>
              </a:rPr>
              <a:t>role</a:t>
            </a:r>
            <a:r>
              <a:rPr lang="en-US" sz="1800" b="1" dirty="0" smtClean="0"/>
              <a:t> and the </a:t>
            </a:r>
            <a:r>
              <a:rPr lang="en-US" sz="1800" b="1" u="sng" dirty="0" smtClean="0">
                <a:solidFill>
                  <a:srgbClr val="000099"/>
                </a:solidFill>
              </a:rPr>
              <a:t>purpose</a:t>
            </a:r>
            <a:r>
              <a:rPr lang="en-US" sz="1800" b="1" dirty="0" smtClean="0"/>
              <a:t> of your meeting or interview.</a:t>
            </a:r>
          </a:p>
          <a:p>
            <a:pPr eaLnBrk="1" hangingPunct="1">
              <a:lnSpc>
                <a:spcPct val="90000"/>
              </a:lnSpc>
            </a:pPr>
            <a:r>
              <a:rPr lang="en-US" sz="1800" dirty="0" smtClean="0"/>
              <a:t> </a:t>
            </a:r>
            <a:r>
              <a:rPr lang="en-US" sz="1800" b="1" u="sng" dirty="0" smtClean="0">
                <a:solidFill>
                  <a:srgbClr val="000099"/>
                </a:solidFill>
              </a:rPr>
              <a:t>Listen</a:t>
            </a:r>
            <a:r>
              <a:rPr lang="en-US" sz="1800" b="1" dirty="0" smtClean="0"/>
              <a:t> and seek to </a:t>
            </a:r>
            <a:r>
              <a:rPr lang="en-US" sz="1800" b="1" u="sng" dirty="0" smtClean="0">
                <a:solidFill>
                  <a:srgbClr val="000099"/>
                </a:solidFill>
              </a:rPr>
              <a:t>understand</a:t>
            </a:r>
            <a:r>
              <a:rPr lang="en-US" sz="1800" b="1" dirty="0" smtClean="0"/>
              <a:t> the client’s perceptions.</a:t>
            </a:r>
            <a:r>
              <a:rPr lang="en-US" sz="1800" dirty="0" smtClean="0"/>
              <a:t> </a:t>
            </a:r>
          </a:p>
          <a:p>
            <a:pPr eaLnBrk="1" hangingPunct="1">
              <a:lnSpc>
                <a:spcPct val="90000"/>
              </a:lnSpc>
            </a:pPr>
            <a:r>
              <a:rPr lang="en-US" sz="1800" b="1" dirty="0" smtClean="0"/>
              <a:t>Look for client/family </a:t>
            </a:r>
            <a:r>
              <a:rPr lang="en-US" sz="1800" b="1" u="sng" dirty="0" smtClean="0">
                <a:solidFill>
                  <a:srgbClr val="000099"/>
                </a:solidFill>
              </a:rPr>
              <a:t>strengths.</a:t>
            </a:r>
            <a:r>
              <a:rPr lang="en-US" sz="1800" dirty="0" smtClean="0"/>
              <a:t> </a:t>
            </a:r>
          </a:p>
          <a:p>
            <a:pPr eaLnBrk="1" hangingPunct="1">
              <a:lnSpc>
                <a:spcPct val="90000"/>
              </a:lnSpc>
            </a:pPr>
            <a:r>
              <a:rPr lang="en-US" sz="1800" b="1" u="sng" dirty="0" smtClean="0">
                <a:solidFill>
                  <a:srgbClr val="000099"/>
                </a:solidFill>
              </a:rPr>
              <a:t>Negotiate</a:t>
            </a:r>
            <a:r>
              <a:rPr lang="en-US" sz="1800" b="1" dirty="0" smtClean="0"/>
              <a:t> an agreement to do the work.</a:t>
            </a:r>
            <a:r>
              <a:rPr lang="en-US" sz="1800" dirty="0" smtClean="0"/>
              <a:t> </a:t>
            </a:r>
          </a:p>
          <a:p>
            <a:pPr eaLnBrk="1" hangingPunct="1">
              <a:lnSpc>
                <a:spcPct val="90000"/>
              </a:lnSpc>
            </a:pPr>
            <a:r>
              <a:rPr lang="en-US" sz="1800" b="1" dirty="0" smtClean="0"/>
              <a:t>Use the </a:t>
            </a:r>
            <a:r>
              <a:rPr lang="en-US" sz="1800" b="1" u="sng" dirty="0" smtClean="0">
                <a:solidFill>
                  <a:srgbClr val="000099"/>
                </a:solidFill>
              </a:rPr>
              <a:t>least intrusive</a:t>
            </a:r>
            <a:r>
              <a:rPr lang="en-US" sz="1800" b="1" dirty="0" smtClean="0"/>
              <a:t> effective level of protective authority</a:t>
            </a:r>
            <a:r>
              <a:rPr lang="en-US" sz="1800" dirty="0" smtClean="0"/>
              <a:t>. </a:t>
            </a:r>
          </a:p>
          <a:p>
            <a:pPr eaLnBrk="1" hangingPunct="1">
              <a:lnSpc>
                <a:spcPct val="90000"/>
              </a:lnSpc>
            </a:pPr>
            <a:r>
              <a:rPr lang="en-US" sz="1800" b="1" dirty="0" smtClean="0"/>
              <a:t>Identify and develop </a:t>
            </a:r>
            <a:r>
              <a:rPr lang="en-US" sz="1800" b="1" u="sng" dirty="0" smtClean="0">
                <a:solidFill>
                  <a:srgbClr val="000099"/>
                </a:solidFill>
              </a:rPr>
              <a:t>clear goals</a:t>
            </a:r>
            <a:r>
              <a:rPr lang="en-US" sz="1800" dirty="0" smtClean="0"/>
              <a:t>. </a:t>
            </a:r>
          </a:p>
          <a:p>
            <a:pPr eaLnBrk="1" hangingPunct="1">
              <a:lnSpc>
                <a:spcPct val="90000"/>
              </a:lnSpc>
            </a:pPr>
            <a:r>
              <a:rPr lang="en-US" sz="1800" b="1" dirty="0" smtClean="0"/>
              <a:t>Use </a:t>
            </a:r>
            <a:r>
              <a:rPr lang="en-US" sz="1800" b="1" u="sng" dirty="0" smtClean="0">
                <a:solidFill>
                  <a:srgbClr val="000099"/>
                </a:solidFill>
              </a:rPr>
              <a:t>scaling questions</a:t>
            </a:r>
            <a:r>
              <a:rPr lang="en-US" sz="1800" b="1" dirty="0" smtClean="0"/>
              <a:t> to assess and build client confidence </a:t>
            </a:r>
          </a:p>
          <a:p>
            <a:pPr eaLnBrk="1" hangingPunct="1">
              <a:lnSpc>
                <a:spcPct val="90000"/>
              </a:lnSpc>
              <a:buFont typeface="Wingdings" pitchFamily="2" charset="2"/>
              <a:buNone/>
            </a:pPr>
            <a:r>
              <a:rPr lang="en-US" sz="1800" b="1" dirty="0" smtClean="0"/>
              <a:t>     and commitment.</a:t>
            </a:r>
            <a:r>
              <a:rPr lang="en-US" sz="1800" dirty="0" smtClean="0"/>
              <a:t> </a:t>
            </a:r>
          </a:p>
          <a:p>
            <a:pPr eaLnBrk="1" hangingPunct="1">
              <a:lnSpc>
                <a:spcPct val="90000"/>
              </a:lnSpc>
            </a:pPr>
            <a:r>
              <a:rPr lang="en-US" sz="1800" b="1" dirty="0" smtClean="0"/>
              <a:t>Work on developing </a:t>
            </a:r>
            <a:r>
              <a:rPr lang="en-US" sz="1800" b="1" u="sng" dirty="0" smtClean="0">
                <a:solidFill>
                  <a:srgbClr val="000099"/>
                </a:solidFill>
              </a:rPr>
              <a:t>small steps</a:t>
            </a:r>
            <a:r>
              <a:rPr lang="en-US" sz="1800" b="1" dirty="0" smtClean="0"/>
              <a:t> toward goals.</a:t>
            </a:r>
            <a:r>
              <a:rPr lang="en-US" sz="1800" dirty="0" smtClean="0"/>
              <a:t> </a:t>
            </a:r>
          </a:p>
          <a:p>
            <a:pPr eaLnBrk="1" hangingPunct="1">
              <a:lnSpc>
                <a:spcPct val="90000"/>
              </a:lnSpc>
            </a:pPr>
            <a:r>
              <a:rPr lang="en-US" sz="1800" b="1" dirty="0" smtClean="0"/>
              <a:t>Support </a:t>
            </a:r>
            <a:r>
              <a:rPr lang="en-US" sz="1800" b="1" u="sng" dirty="0" smtClean="0">
                <a:solidFill>
                  <a:srgbClr val="000099"/>
                </a:solidFill>
              </a:rPr>
              <a:t>progress</a:t>
            </a:r>
            <a:r>
              <a:rPr lang="en-US" sz="1800" b="1" u="sng" dirty="0" smtClean="0"/>
              <a:t> </a:t>
            </a:r>
            <a:r>
              <a:rPr lang="en-US" sz="1800" b="1" dirty="0" smtClean="0"/>
              <a:t>and work to overcome </a:t>
            </a:r>
            <a:r>
              <a:rPr lang="en-US" sz="1800" b="1" u="sng" dirty="0" smtClean="0">
                <a:solidFill>
                  <a:srgbClr val="000099"/>
                </a:solidFill>
              </a:rPr>
              <a:t>barriers</a:t>
            </a:r>
            <a:r>
              <a:rPr lang="en-US" sz="1800" b="1" dirty="0" smtClean="0">
                <a:solidFill>
                  <a:srgbClr val="000099"/>
                </a:solidFill>
              </a:rPr>
              <a:t>.</a:t>
            </a:r>
            <a:r>
              <a:rPr lang="en-US" sz="1800" dirty="0" smtClean="0"/>
              <a:t> </a:t>
            </a:r>
          </a:p>
          <a:p>
            <a:pPr eaLnBrk="1" hangingPunct="1">
              <a:lnSpc>
                <a:spcPct val="90000"/>
              </a:lnSpc>
            </a:pPr>
            <a:r>
              <a:rPr lang="en-US" sz="1800" b="1" u="sng" dirty="0" smtClean="0">
                <a:solidFill>
                  <a:srgbClr val="000099"/>
                </a:solidFill>
              </a:rPr>
              <a:t>Celebrate</a:t>
            </a:r>
            <a:r>
              <a:rPr lang="en-US" sz="1800" b="1" dirty="0" smtClean="0">
                <a:solidFill>
                  <a:srgbClr val="000099"/>
                </a:solidFill>
              </a:rPr>
              <a:t> </a:t>
            </a:r>
            <a:r>
              <a:rPr lang="en-US" sz="1800" b="1" dirty="0" smtClean="0"/>
              <a:t>accomplishments.</a:t>
            </a:r>
            <a:r>
              <a:rPr lang="en-US" sz="1800" dirty="0" smtClean="0"/>
              <a:t> </a:t>
            </a:r>
          </a:p>
          <a:p>
            <a:pPr eaLnBrk="1" hangingPunct="1">
              <a:lnSpc>
                <a:spcPct val="90000"/>
              </a:lnSpc>
            </a:pPr>
            <a:r>
              <a:rPr lang="en-US" sz="1800" b="1" u="sng" dirty="0" smtClean="0">
                <a:solidFill>
                  <a:srgbClr val="000099"/>
                </a:solidFill>
              </a:rPr>
              <a:t>Check</a:t>
            </a:r>
            <a:r>
              <a:rPr lang="en-US" sz="1800" b="1" dirty="0" smtClean="0">
                <a:solidFill>
                  <a:srgbClr val="000099"/>
                </a:solidFill>
              </a:rPr>
              <a:t>:</a:t>
            </a:r>
            <a:r>
              <a:rPr lang="en-US" sz="1800" b="1" dirty="0" smtClean="0"/>
              <a:t> Was the interview a </a:t>
            </a:r>
            <a:r>
              <a:rPr lang="en-US" sz="1800" b="1" u="sng" dirty="0" smtClean="0">
                <a:solidFill>
                  <a:srgbClr val="000099"/>
                </a:solidFill>
              </a:rPr>
              <a:t>professional interview</a:t>
            </a:r>
            <a:r>
              <a:rPr lang="en-US" sz="1800" b="1" u="sng" dirty="0" smtClean="0"/>
              <a:t>?</a:t>
            </a:r>
            <a:r>
              <a:rPr lang="en-US" sz="1800" b="1" dirty="0" smtClean="0"/>
              <a:t>.</a:t>
            </a:r>
            <a:r>
              <a:rPr lang="en-US" sz="1800" dirty="0" smtClean="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125AD53E-A658-4E0A-AAD3-0A9DC078BB89}" type="slidenum">
              <a:rPr lang="en-US" altLang="en-US" sz="1000" smtClean="0"/>
              <a:pPr eaLnBrk="1" hangingPunct="1"/>
              <a:t>32</a:t>
            </a:fld>
            <a:endParaRPr lang="en-US" altLang="en-US" sz="1000" smtClean="0"/>
          </a:p>
        </p:txBody>
      </p:sp>
      <p:sp>
        <p:nvSpPr>
          <p:cNvPr id="34819" name="Rectangle 4"/>
          <p:cNvSpPr>
            <a:spLocks noGrp="1" noChangeArrowheads="1"/>
          </p:cNvSpPr>
          <p:nvPr>
            <p:ph type="title"/>
          </p:nvPr>
        </p:nvSpPr>
        <p:spPr>
          <a:xfrm>
            <a:off x="457200" y="777240"/>
            <a:ext cx="7543800" cy="868998"/>
          </a:xfrm>
        </p:spPr>
        <p:txBody>
          <a:bodyPr/>
          <a:lstStyle/>
          <a:p>
            <a:pPr algn="ctr" eaLnBrk="1" hangingPunct="1"/>
            <a:r>
              <a:rPr lang="en-US" sz="3200" dirty="0" smtClean="0"/>
              <a:t>WHAT</a:t>
            </a:r>
            <a:r>
              <a:rPr lang="en-US" sz="3000" dirty="0" smtClean="0"/>
              <a:t> </a:t>
            </a:r>
            <a:r>
              <a:rPr lang="en-US" sz="3200" dirty="0" smtClean="0"/>
              <a:t>SBSFA CAN &amp; CAN’T DO</a:t>
            </a:r>
          </a:p>
        </p:txBody>
      </p:sp>
      <p:sp>
        <p:nvSpPr>
          <p:cNvPr id="34820" name="Rectangle 6"/>
          <p:cNvSpPr>
            <a:spLocks noGrp="1" noChangeArrowheads="1"/>
          </p:cNvSpPr>
          <p:nvPr>
            <p:ph type="body" sz="half" idx="1"/>
          </p:nvPr>
        </p:nvSpPr>
        <p:spPr>
          <a:xfrm>
            <a:off x="914400" y="1719263"/>
            <a:ext cx="5943600" cy="4411662"/>
          </a:xfrm>
        </p:spPr>
        <p:txBody>
          <a:bodyPr/>
          <a:lstStyle/>
          <a:p>
            <a:pPr marL="0" indent="0" eaLnBrk="1" hangingPunct="1">
              <a:buFont typeface="Wingdings" pitchFamily="2" charset="2"/>
              <a:buNone/>
            </a:pPr>
            <a:r>
              <a:rPr lang="en-US" sz="2000" dirty="0" smtClean="0"/>
              <a:t>No </a:t>
            </a:r>
            <a:r>
              <a:rPr lang="en-US" sz="2000" dirty="0" smtClean="0"/>
              <a:t>model can give you more time to do your job. However, the SBSFA can help to focus your time and energy in the direction of behaviors and tasks that are sharply focused on the mission of child welfare, on unit performance and the most critical elements of your role.</a:t>
            </a:r>
            <a:endParaRPr lang="en-US" sz="2000" i="1" dirty="0" smtClean="0"/>
          </a:p>
          <a:p>
            <a:pPr lvl="2" eaLnBrk="1" hangingPunct="1"/>
            <a:r>
              <a:rPr lang="en-US" sz="2400" b="1" i="1" dirty="0" smtClean="0">
                <a:solidFill>
                  <a:schemeClr val="tx2"/>
                </a:solidFill>
              </a:rPr>
              <a:t>*BE CURIOUS</a:t>
            </a:r>
          </a:p>
          <a:p>
            <a:pPr lvl="2" eaLnBrk="1" hangingPunct="1"/>
            <a:r>
              <a:rPr lang="en-US" sz="2400" b="1" i="1" dirty="0" smtClean="0">
                <a:solidFill>
                  <a:schemeClr val="tx2"/>
                </a:solidFill>
              </a:rPr>
              <a:t>*BE PATIENT</a:t>
            </a:r>
          </a:p>
          <a:p>
            <a:pPr lvl="2" eaLnBrk="1" hangingPunct="1"/>
            <a:r>
              <a:rPr lang="en-US" sz="2400" b="1" i="1" dirty="0" smtClean="0">
                <a:solidFill>
                  <a:schemeClr val="tx2"/>
                </a:solidFill>
              </a:rPr>
              <a:t>*GROW YOUR COMPETENCIES</a:t>
            </a:r>
          </a:p>
          <a:p>
            <a:pPr lvl="2" eaLnBrk="1" hangingPunct="1"/>
            <a:r>
              <a:rPr lang="en-US" sz="2400" b="1" i="1" dirty="0" smtClean="0">
                <a:solidFill>
                  <a:schemeClr val="tx2"/>
                </a:solidFill>
              </a:rPr>
              <a:t>*TRY OUT NEW KNOWLEDGE &amp; </a:t>
            </a:r>
            <a:r>
              <a:rPr lang="en-US" sz="2400" b="1" i="1" dirty="0" smtClean="0">
                <a:solidFill>
                  <a:schemeClr val="tx2"/>
                </a:solidFill>
              </a:rPr>
              <a:t>SKILLS</a:t>
            </a:r>
            <a:endParaRPr lang="en-US" sz="2400" b="1" i="1" dirty="0" smtClean="0">
              <a:solidFill>
                <a:schemeClr val="tx2"/>
              </a:solidFill>
            </a:endParaRPr>
          </a:p>
          <a:p>
            <a:pPr eaLnBrk="1" hangingPunct="1"/>
            <a:endParaRPr lang="en-US" sz="2600" dirty="0" smtClean="0"/>
          </a:p>
        </p:txBody>
      </p:sp>
      <p:pic>
        <p:nvPicPr>
          <p:cNvPr id="34821" name="Picture 8" descr="MPj04372810000[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781800" y="1981200"/>
            <a:ext cx="1676400" cy="321310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6"/>
          <p:cNvSpPr>
            <a:spLocks noGrp="1"/>
          </p:cNvSpPr>
          <p:nvPr>
            <p:ph type="sldNum" sz="quarter" idx="4294967295"/>
          </p:nvPr>
        </p:nvSpPr>
        <p:spPr>
          <a:xfrm>
            <a:off x="6553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604584E-56F9-4381-98A1-FC89204B39ED}" type="slidenum">
              <a:rPr lang="en-US" altLang="en-US" sz="1000" smtClean="0"/>
              <a:pPr eaLnBrk="1" hangingPunct="1"/>
              <a:t>4</a:t>
            </a:fld>
            <a:endParaRPr lang="en-US" altLang="en-US" sz="1000" smtClean="0"/>
          </a:p>
        </p:txBody>
      </p:sp>
      <p:sp>
        <p:nvSpPr>
          <p:cNvPr id="6147" name="Rectangle 2"/>
          <p:cNvSpPr>
            <a:spLocks noGrp="1" noChangeArrowheads="1"/>
          </p:cNvSpPr>
          <p:nvPr>
            <p:ph type="title"/>
          </p:nvPr>
        </p:nvSpPr>
        <p:spPr/>
        <p:txBody>
          <a:bodyPr/>
          <a:lstStyle/>
          <a:p>
            <a:pPr algn="ctr" eaLnBrk="1" hangingPunct="1"/>
            <a:r>
              <a:rPr lang="en-US" sz="3200" dirty="0" smtClean="0"/>
              <a:t> Professionalism:</a:t>
            </a:r>
          </a:p>
        </p:txBody>
      </p:sp>
      <p:sp>
        <p:nvSpPr>
          <p:cNvPr id="6148" name="Rectangle 4"/>
          <p:cNvSpPr>
            <a:spLocks noGrp="1" noChangeArrowheads="1"/>
          </p:cNvSpPr>
          <p:nvPr>
            <p:ph type="body" sz="half" idx="1"/>
          </p:nvPr>
        </p:nvSpPr>
        <p:spPr>
          <a:xfrm>
            <a:off x="914400" y="1447800"/>
            <a:ext cx="3581400" cy="4683125"/>
          </a:xfrm>
          <a:solidFill>
            <a:srgbClr val="99FF99"/>
          </a:solidFill>
        </p:spPr>
        <p:txBody>
          <a:bodyPr/>
          <a:lstStyle/>
          <a:p>
            <a:pPr eaLnBrk="1" hangingPunct="1">
              <a:buFont typeface="Wingdings" pitchFamily="2" charset="2"/>
              <a:buNone/>
            </a:pPr>
            <a:r>
              <a:rPr lang="en-US" sz="2400" b="1" u="sng" dirty="0" smtClean="0"/>
              <a:t>Professional Practice</a:t>
            </a:r>
          </a:p>
          <a:p>
            <a:pPr eaLnBrk="1" hangingPunct="1"/>
            <a:r>
              <a:rPr lang="en-US" sz="2400" dirty="0" smtClean="0"/>
              <a:t>Clear Mission</a:t>
            </a:r>
          </a:p>
          <a:p>
            <a:pPr eaLnBrk="1" hangingPunct="1"/>
            <a:r>
              <a:rPr lang="en-US" sz="2400" dirty="0" smtClean="0"/>
              <a:t>Shared Values</a:t>
            </a:r>
          </a:p>
          <a:p>
            <a:pPr eaLnBrk="1" hangingPunct="1"/>
            <a:r>
              <a:rPr lang="en-US" sz="2400" dirty="0" smtClean="0"/>
              <a:t>Practice Standards</a:t>
            </a:r>
          </a:p>
          <a:p>
            <a:pPr eaLnBrk="1" hangingPunct="1"/>
            <a:r>
              <a:rPr lang="en-US" sz="2400" dirty="0" smtClean="0"/>
              <a:t>Relevant Knowledge   and Skill</a:t>
            </a:r>
          </a:p>
          <a:p>
            <a:pPr eaLnBrk="1" hangingPunct="1"/>
            <a:r>
              <a:rPr lang="en-US" sz="2400" dirty="0" smtClean="0"/>
              <a:t>Results-oriented</a:t>
            </a:r>
          </a:p>
          <a:p>
            <a:pPr eaLnBrk="1" hangingPunct="1"/>
            <a:r>
              <a:rPr lang="en-US" sz="2400" dirty="0" smtClean="0"/>
              <a:t>Self-assessment</a:t>
            </a:r>
          </a:p>
          <a:p>
            <a:pPr eaLnBrk="1" hangingPunct="1"/>
            <a:r>
              <a:rPr lang="en-US" sz="2400" dirty="0" smtClean="0"/>
              <a:t>Ongoing Improvement</a:t>
            </a:r>
          </a:p>
        </p:txBody>
      </p:sp>
      <p:sp>
        <p:nvSpPr>
          <p:cNvPr id="6149" name="Rectangle 21"/>
          <p:cNvSpPr>
            <a:spLocks noGrp="1" noChangeArrowheads="1"/>
          </p:cNvSpPr>
          <p:nvPr>
            <p:ph type="body" sz="half" idx="2"/>
          </p:nvPr>
        </p:nvSpPr>
        <p:spPr>
          <a:xfrm>
            <a:off x="4648200" y="1432560"/>
            <a:ext cx="3429000" cy="4698365"/>
          </a:xfrm>
          <a:solidFill>
            <a:srgbClr val="FFCC00"/>
          </a:solidFill>
        </p:spPr>
        <p:txBody>
          <a:bodyPr/>
          <a:lstStyle/>
          <a:p>
            <a:pPr eaLnBrk="1" hangingPunct="1">
              <a:buFont typeface="Wingdings" pitchFamily="2" charset="2"/>
              <a:buNone/>
            </a:pPr>
            <a:r>
              <a:rPr lang="en-US" sz="2400" b="1" u="sng" dirty="0" smtClean="0"/>
              <a:t>Professional Interview</a:t>
            </a:r>
          </a:p>
          <a:p>
            <a:pPr eaLnBrk="1" hangingPunct="1"/>
            <a:r>
              <a:rPr lang="en-US" sz="2400" dirty="0" smtClean="0"/>
              <a:t>Give and get information</a:t>
            </a:r>
          </a:p>
          <a:p>
            <a:pPr eaLnBrk="1" hangingPunct="1"/>
            <a:r>
              <a:rPr lang="en-US" sz="2400" dirty="0" smtClean="0"/>
              <a:t>Initiate/maintain client engagement</a:t>
            </a:r>
          </a:p>
          <a:p>
            <a:pPr eaLnBrk="1" hangingPunct="1"/>
            <a:r>
              <a:rPr lang="en-US" sz="2400" dirty="0" smtClean="0"/>
              <a:t>Initiate/sustain movement toward solutions</a:t>
            </a:r>
          </a:p>
        </p:txBody>
      </p:sp>
      <p:pic>
        <p:nvPicPr>
          <p:cNvPr id="6150" name="Picture 20" descr="j0285444"/>
          <p:cNvPicPr>
            <a:picLocks noChangeAspect="1" noChangeArrowheads="1"/>
          </p:cNvPicPr>
          <p:nvPr>
            <p:ph sz="half" idx="4294967295"/>
          </p:nvPr>
        </p:nvPicPr>
        <p:blipFill>
          <a:blip r:embed="rId2" cstate="print">
            <a:extLst>
              <a:ext uri="{28A0092B-C50C-407E-A947-70E740481C1C}">
                <a14:useLocalDpi xmlns:a14="http://schemas.microsoft.com/office/drawing/2010/main" val="0"/>
              </a:ext>
            </a:extLst>
          </a:blip>
          <a:srcRect/>
          <a:stretch>
            <a:fillRect/>
          </a:stretch>
        </p:blipFill>
        <p:spPr>
          <a:xfrm>
            <a:off x="6934200" y="4663440"/>
            <a:ext cx="1371600" cy="1584960"/>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D6FAD38-BA59-471E-8501-4F8A1B940863}" type="slidenum">
              <a:rPr lang="en-US" altLang="en-US" sz="1000" smtClean="0"/>
              <a:pPr eaLnBrk="1" hangingPunct="1"/>
              <a:t>5</a:t>
            </a:fld>
            <a:endParaRPr lang="en-US" altLang="en-US" sz="1000" smtClean="0"/>
          </a:p>
        </p:txBody>
      </p:sp>
      <p:sp>
        <p:nvSpPr>
          <p:cNvPr id="7171" name="Rectangle 2"/>
          <p:cNvSpPr>
            <a:spLocks noGrp="1" noChangeArrowheads="1"/>
          </p:cNvSpPr>
          <p:nvPr>
            <p:ph type="title"/>
          </p:nvPr>
        </p:nvSpPr>
        <p:spPr>
          <a:xfrm>
            <a:off x="457200" y="746760"/>
            <a:ext cx="7543800" cy="914718"/>
          </a:xfrm>
        </p:spPr>
        <p:txBody>
          <a:bodyPr/>
          <a:lstStyle/>
          <a:p>
            <a:pPr algn="ctr" eaLnBrk="1" hangingPunct="1"/>
            <a:r>
              <a:rPr lang="en-US" sz="3200" dirty="0" smtClean="0"/>
              <a:t>Strengths</a:t>
            </a:r>
          </a:p>
        </p:txBody>
      </p:sp>
      <p:sp>
        <p:nvSpPr>
          <p:cNvPr id="7172" name="Rectangle 6"/>
          <p:cNvSpPr>
            <a:spLocks noGrp="1" noChangeArrowheads="1"/>
          </p:cNvSpPr>
          <p:nvPr>
            <p:ph type="body" sz="half" idx="1"/>
          </p:nvPr>
        </p:nvSpPr>
        <p:spPr>
          <a:xfrm>
            <a:off x="914400" y="1722120"/>
            <a:ext cx="5638800" cy="4408805"/>
          </a:xfrm>
        </p:spPr>
        <p:txBody>
          <a:bodyPr/>
          <a:lstStyle/>
          <a:p>
            <a:pPr eaLnBrk="1" hangingPunct="1"/>
            <a:r>
              <a:rPr lang="en-US" sz="2400" dirty="0" smtClean="0"/>
              <a:t>What people have learned about themselves, others and their world</a:t>
            </a:r>
          </a:p>
          <a:p>
            <a:pPr eaLnBrk="1" hangingPunct="1"/>
            <a:r>
              <a:rPr lang="en-US" sz="2400" dirty="0" smtClean="0"/>
              <a:t>Personal qualities, traits and virtues</a:t>
            </a:r>
          </a:p>
          <a:p>
            <a:pPr eaLnBrk="1" hangingPunct="1"/>
            <a:r>
              <a:rPr lang="en-US" sz="2400" dirty="0" smtClean="0"/>
              <a:t>What people know about the world around them</a:t>
            </a:r>
          </a:p>
          <a:p>
            <a:pPr eaLnBrk="1" hangingPunct="1"/>
            <a:r>
              <a:rPr lang="en-US" sz="2400" dirty="0" smtClean="0"/>
              <a:t>The talents people have</a:t>
            </a:r>
          </a:p>
          <a:p>
            <a:pPr eaLnBrk="1" hangingPunct="1"/>
            <a:r>
              <a:rPr lang="en-US" sz="2400" dirty="0" smtClean="0"/>
              <a:t>Cultural and personal stories and lore</a:t>
            </a:r>
          </a:p>
          <a:p>
            <a:pPr eaLnBrk="1" hangingPunct="1"/>
            <a:r>
              <a:rPr lang="en-US" sz="2400" dirty="0" smtClean="0"/>
              <a:t>Pride</a:t>
            </a:r>
          </a:p>
          <a:p>
            <a:pPr eaLnBrk="1" hangingPunct="1"/>
            <a:r>
              <a:rPr lang="en-US" sz="2400" dirty="0" smtClean="0"/>
              <a:t>The community</a:t>
            </a:r>
          </a:p>
        </p:txBody>
      </p:sp>
      <p:pic>
        <p:nvPicPr>
          <p:cNvPr id="7173" name="Picture 8" descr="j0078746"/>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6324600" y="3429000"/>
            <a:ext cx="2286000" cy="21336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AE94A8DB-7820-47A3-A402-BDBBBD586669}" type="slidenum">
              <a:rPr lang="en-US" altLang="en-US" sz="1000" smtClean="0"/>
              <a:pPr eaLnBrk="1" hangingPunct="1"/>
              <a:t>6</a:t>
            </a:fld>
            <a:endParaRPr lang="en-US" altLang="en-US" sz="1000" smtClean="0"/>
          </a:p>
        </p:txBody>
      </p:sp>
      <p:sp>
        <p:nvSpPr>
          <p:cNvPr id="8195" name="Rectangle 2"/>
          <p:cNvSpPr>
            <a:spLocks noGrp="1" noChangeArrowheads="1"/>
          </p:cNvSpPr>
          <p:nvPr>
            <p:ph type="title"/>
          </p:nvPr>
        </p:nvSpPr>
        <p:spPr>
          <a:xfrm>
            <a:off x="457200" y="792480"/>
            <a:ext cx="7543800" cy="884238"/>
          </a:xfrm>
        </p:spPr>
        <p:txBody>
          <a:bodyPr/>
          <a:lstStyle/>
          <a:p>
            <a:pPr algn="ctr" eaLnBrk="1" hangingPunct="1"/>
            <a:r>
              <a:rPr lang="en-US" sz="3200" dirty="0" smtClean="0"/>
              <a:t>Types of Strengths </a:t>
            </a:r>
          </a:p>
        </p:txBody>
      </p:sp>
      <p:sp>
        <p:nvSpPr>
          <p:cNvPr id="8196" name="Rectangle 5"/>
          <p:cNvSpPr>
            <a:spLocks noGrp="1" noChangeArrowheads="1"/>
          </p:cNvSpPr>
          <p:nvPr>
            <p:ph type="body" sz="half" idx="1"/>
          </p:nvPr>
        </p:nvSpPr>
        <p:spPr>
          <a:xfrm>
            <a:off x="990600" y="1719263"/>
            <a:ext cx="7162800" cy="4411662"/>
          </a:xfrm>
        </p:spPr>
        <p:txBody>
          <a:bodyPr/>
          <a:lstStyle/>
          <a:p>
            <a:pPr eaLnBrk="1" hangingPunct="1"/>
            <a:r>
              <a:rPr lang="en-US" sz="2400" b="1" dirty="0" smtClean="0"/>
              <a:t>Mitigating Strengths:</a:t>
            </a:r>
            <a:r>
              <a:rPr lang="en-US" sz="2400" dirty="0" smtClean="0"/>
              <a:t> </a:t>
            </a:r>
            <a:r>
              <a:rPr lang="en-US" sz="2000" dirty="0" smtClean="0"/>
              <a:t>protect children from </a:t>
            </a:r>
          </a:p>
          <a:p>
            <a:pPr eaLnBrk="1" hangingPunct="1">
              <a:buFont typeface="Wingdings" pitchFamily="2" charset="2"/>
              <a:buNone/>
            </a:pPr>
            <a:r>
              <a:rPr lang="en-US" sz="2000" dirty="0" smtClean="0"/>
              <a:t>    </a:t>
            </a:r>
            <a:r>
              <a:rPr lang="en-US" sz="2000" dirty="0" smtClean="0"/>
              <a:t>  threats </a:t>
            </a:r>
            <a:r>
              <a:rPr lang="en-US" sz="2000" dirty="0" smtClean="0"/>
              <a:t>to safety</a:t>
            </a:r>
            <a:endParaRPr lang="en-US" sz="2000" b="1" dirty="0" smtClean="0"/>
          </a:p>
          <a:p>
            <a:pPr eaLnBrk="1" hangingPunct="1"/>
            <a:r>
              <a:rPr lang="en-US" sz="2400" b="1" dirty="0" smtClean="0"/>
              <a:t>Risk-Reducing Strengths:</a:t>
            </a:r>
            <a:r>
              <a:rPr lang="en-US" sz="2400" dirty="0" smtClean="0"/>
              <a:t> </a:t>
            </a:r>
            <a:r>
              <a:rPr lang="en-US" sz="2000" dirty="0" smtClean="0"/>
              <a:t>reduce the </a:t>
            </a:r>
          </a:p>
          <a:p>
            <a:pPr eaLnBrk="1" hangingPunct="1">
              <a:buFont typeface="Wingdings" pitchFamily="2" charset="2"/>
              <a:buNone/>
            </a:pPr>
            <a:r>
              <a:rPr lang="en-US" sz="2000" dirty="0" smtClean="0"/>
              <a:t>    </a:t>
            </a:r>
            <a:r>
              <a:rPr lang="en-US" sz="2000" dirty="0" smtClean="0"/>
              <a:t>  likelihood </a:t>
            </a:r>
            <a:r>
              <a:rPr lang="en-US" sz="2000" dirty="0" smtClean="0"/>
              <a:t>of maltreatment in the future  </a:t>
            </a:r>
            <a:endParaRPr lang="en-US" sz="2000" b="1" dirty="0" smtClean="0"/>
          </a:p>
          <a:p>
            <a:pPr eaLnBrk="1" hangingPunct="1"/>
            <a:r>
              <a:rPr lang="en-US" sz="2400" b="1" dirty="0" smtClean="0"/>
              <a:t>Well-Being Related Strengths: </a:t>
            </a:r>
            <a:r>
              <a:rPr lang="en-US" sz="2000" dirty="0" smtClean="0"/>
              <a:t>serve to </a:t>
            </a:r>
          </a:p>
          <a:p>
            <a:pPr eaLnBrk="1" hangingPunct="1">
              <a:buFont typeface="Wingdings" pitchFamily="2" charset="2"/>
              <a:buNone/>
            </a:pPr>
            <a:r>
              <a:rPr lang="en-US" sz="2000" dirty="0" smtClean="0"/>
              <a:t>    </a:t>
            </a:r>
            <a:r>
              <a:rPr lang="en-US" sz="2000" dirty="0" smtClean="0"/>
              <a:t>  enhance </a:t>
            </a:r>
            <a:r>
              <a:rPr lang="en-US" sz="2000" dirty="0" smtClean="0"/>
              <a:t>or support the family’s overall quality </a:t>
            </a:r>
          </a:p>
          <a:p>
            <a:pPr eaLnBrk="1" hangingPunct="1">
              <a:buFont typeface="Wingdings" pitchFamily="2" charset="2"/>
              <a:buNone/>
            </a:pPr>
            <a:r>
              <a:rPr lang="en-US" sz="2000" dirty="0" smtClean="0"/>
              <a:t>    </a:t>
            </a:r>
            <a:r>
              <a:rPr lang="en-US" sz="2000" dirty="0" smtClean="0"/>
              <a:t>  of </a:t>
            </a:r>
            <a:r>
              <a:rPr lang="en-US" sz="2000" dirty="0" smtClean="0"/>
              <a:t>life </a:t>
            </a:r>
            <a:endParaRPr lang="en-US" sz="2000" b="1" dirty="0" smtClean="0"/>
          </a:p>
          <a:p>
            <a:pPr eaLnBrk="1" hangingPunct="1"/>
            <a:r>
              <a:rPr lang="en-US" sz="2400" b="1" dirty="0" smtClean="0"/>
              <a:t>Neutral Strengths: </a:t>
            </a:r>
            <a:r>
              <a:rPr lang="en-US" sz="2000" dirty="0" smtClean="0"/>
              <a:t>positive qualities or </a:t>
            </a:r>
          </a:p>
          <a:p>
            <a:pPr eaLnBrk="1" hangingPunct="1">
              <a:buFont typeface="Wingdings" pitchFamily="2" charset="2"/>
              <a:buNone/>
            </a:pPr>
            <a:r>
              <a:rPr lang="en-US" sz="2000" dirty="0" smtClean="0"/>
              <a:t>    </a:t>
            </a:r>
            <a:r>
              <a:rPr lang="en-US" sz="2000" dirty="0" smtClean="0"/>
              <a:t>  </a:t>
            </a:r>
            <a:r>
              <a:rPr lang="en-US" sz="2000" dirty="0" smtClean="0"/>
              <a:t>conditions in the family that do not directly act to </a:t>
            </a:r>
          </a:p>
          <a:p>
            <a:pPr eaLnBrk="1" hangingPunct="1">
              <a:buFont typeface="Wingdings" pitchFamily="2" charset="2"/>
              <a:buNone/>
            </a:pPr>
            <a:r>
              <a:rPr lang="en-US" sz="2000" dirty="0" smtClean="0"/>
              <a:t>     </a:t>
            </a:r>
            <a:r>
              <a:rPr lang="en-US" sz="2000" dirty="0" smtClean="0"/>
              <a:t> mitigate </a:t>
            </a:r>
            <a:r>
              <a:rPr lang="en-US" sz="2000" dirty="0" smtClean="0"/>
              <a:t>safety threats, reduce risk or enhance well-being </a:t>
            </a:r>
          </a:p>
        </p:txBody>
      </p:sp>
      <p:pic>
        <p:nvPicPr>
          <p:cNvPr id="8197" name="Picture 15" descr="j0251285"/>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6781800" y="2286000"/>
            <a:ext cx="1524000" cy="137160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9B720311-9339-4F39-A7FD-258EF7549186}" type="slidenum">
              <a:rPr lang="en-US" altLang="en-US" sz="1000" smtClean="0"/>
              <a:pPr eaLnBrk="1" hangingPunct="1"/>
              <a:t>7</a:t>
            </a:fld>
            <a:endParaRPr lang="en-US" altLang="en-US" sz="1000" smtClean="0"/>
          </a:p>
        </p:txBody>
      </p:sp>
      <p:sp>
        <p:nvSpPr>
          <p:cNvPr id="9219" name="Rectangle 2"/>
          <p:cNvSpPr>
            <a:spLocks noGrp="1" noChangeArrowheads="1"/>
          </p:cNvSpPr>
          <p:nvPr>
            <p:ph type="title"/>
          </p:nvPr>
        </p:nvSpPr>
        <p:spPr>
          <a:xfrm>
            <a:off x="457200" y="777240"/>
            <a:ext cx="7543800" cy="884238"/>
          </a:xfrm>
        </p:spPr>
        <p:txBody>
          <a:bodyPr/>
          <a:lstStyle/>
          <a:p>
            <a:pPr algn="ctr" eaLnBrk="1" hangingPunct="1"/>
            <a:r>
              <a:rPr lang="en-US" sz="3200" dirty="0" smtClean="0"/>
              <a:t>Engagement</a:t>
            </a:r>
          </a:p>
        </p:txBody>
      </p:sp>
      <p:sp>
        <p:nvSpPr>
          <p:cNvPr id="9220" name="Rectangle 6"/>
          <p:cNvSpPr>
            <a:spLocks noGrp="1" noChangeArrowheads="1"/>
          </p:cNvSpPr>
          <p:nvPr>
            <p:ph type="body" sz="half" idx="3"/>
          </p:nvPr>
        </p:nvSpPr>
        <p:spPr>
          <a:xfrm>
            <a:off x="1981200" y="1719263"/>
            <a:ext cx="5562600" cy="4411662"/>
          </a:xfrm>
        </p:spPr>
        <p:txBody>
          <a:bodyPr/>
          <a:lstStyle/>
          <a:p>
            <a:pPr eaLnBrk="1" hangingPunct="1"/>
            <a:r>
              <a:rPr lang="en-US" sz="2400" b="1" smtClean="0"/>
              <a:t>Engage: </a:t>
            </a:r>
            <a:r>
              <a:rPr lang="en-US" sz="2400" smtClean="0"/>
              <a:t>to obtain or contract for; to obtain and hold the attention of; to pledge or promise; to interlock or cause to mesh </a:t>
            </a:r>
          </a:p>
          <a:p>
            <a:pPr eaLnBrk="1" hangingPunct="1">
              <a:buFont typeface="Wingdings" pitchFamily="2" charset="2"/>
              <a:buNone/>
            </a:pPr>
            <a:r>
              <a:rPr lang="en-US" sz="1700" smtClean="0"/>
              <a:t>      (</a:t>
            </a:r>
            <a:r>
              <a:rPr lang="en-US" sz="1700" i="1" smtClean="0"/>
              <a:t>The American Heritage Dictionary).</a:t>
            </a:r>
            <a:endParaRPr lang="en-US" sz="1700" smtClean="0"/>
          </a:p>
        </p:txBody>
      </p:sp>
      <p:pic>
        <p:nvPicPr>
          <p:cNvPr id="9221" name="Picture 7" descr="j0199801"/>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1524000" y="3505200"/>
            <a:ext cx="1828800" cy="1905000"/>
          </a:xfrm>
        </p:spPr>
      </p:pic>
      <p:pic>
        <p:nvPicPr>
          <p:cNvPr id="9222" name="Picture 8" descr="j0250038"/>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3733800" y="4000500"/>
            <a:ext cx="2438400" cy="21304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95E47E0E-56F5-4747-A69F-EE984A64C7A0}" type="slidenum">
              <a:rPr lang="en-US" altLang="en-US" sz="1000" smtClean="0"/>
              <a:pPr eaLnBrk="1" hangingPunct="1"/>
              <a:t>8</a:t>
            </a:fld>
            <a:endParaRPr lang="en-US" altLang="en-US" sz="1000" smtClean="0"/>
          </a:p>
        </p:txBody>
      </p:sp>
      <p:sp>
        <p:nvSpPr>
          <p:cNvPr id="10243" name="Rectangle 2"/>
          <p:cNvSpPr>
            <a:spLocks noGrp="1" noChangeArrowheads="1"/>
          </p:cNvSpPr>
          <p:nvPr>
            <p:ph type="title"/>
          </p:nvPr>
        </p:nvSpPr>
        <p:spPr>
          <a:xfrm>
            <a:off x="457200" y="762000"/>
            <a:ext cx="7543800" cy="914718"/>
          </a:xfrm>
        </p:spPr>
        <p:txBody>
          <a:bodyPr/>
          <a:lstStyle/>
          <a:p>
            <a:pPr algn="ctr" eaLnBrk="1" hangingPunct="1"/>
            <a:r>
              <a:rPr lang="en-US" sz="3200" dirty="0" smtClean="0"/>
              <a:t>Engagement: Process &amp; Outcome</a:t>
            </a:r>
          </a:p>
        </p:txBody>
      </p:sp>
      <p:sp>
        <p:nvSpPr>
          <p:cNvPr id="10244" name="Rectangle 3"/>
          <p:cNvSpPr>
            <a:spLocks noGrp="1" noChangeArrowheads="1"/>
          </p:cNvSpPr>
          <p:nvPr>
            <p:ph type="body" sz="half" idx="1"/>
          </p:nvPr>
        </p:nvSpPr>
        <p:spPr>
          <a:xfrm>
            <a:off x="838200" y="1719263"/>
            <a:ext cx="4953000" cy="4411662"/>
          </a:xfrm>
        </p:spPr>
        <p:txBody>
          <a:bodyPr/>
          <a:lstStyle/>
          <a:p>
            <a:pPr eaLnBrk="1" hangingPunct="1">
              <a:lnSpc>
                <a:spcPct val="90000"/>
              </a:lnSpc>
            </a:pPr>
            <a:r>
              <a:rPr lang="en-US" sz="2400" smtClean="0"/>
              <a:t>Engagement is both a </a:t>
            </a:r>
            <a:r>
              <a:rPr lang="en-US" sz="2400" b="1" i="1" u="sng" smtClean="0"/>
              <a:t>process</a:t>
            </a:r>
            <a:r>
              <a:rPr lang="en-US" sz="2400" smtClean="0"/>
              <a:t> and an </a:t>
            </a:r>
            <a:r>
              <a:rPr lang="en-US" sz="2400" b="1" i="1" u="sng" smtClean="0"/>
              <a:t>outcome</a:t>
            </a:r>
            <a:r>
              <a:rPr lang="en-US" sz="2400" smtClean="0"/>
              <a:t>. </a:t>
            </a:r>
          </a:p>
          <a:p>
            <a:pPr eaLnBrk="1" hangingPunct="1">
              <a:lnSpc>
                <a:spcPct val="90000"/>
              </a:lnSpc>
            </a:pPr>
            <a:r>
              <a:rPr lang="en-US" sz="2400" smtClean="0"/>
              <a:t>It requires the effective and balanced use of helping skills and protective authority </a:t>
            </a:r>
          </a:p>
          <a:p>
            <a:pPr eaLnBrk="1" hangingPunct="1">
              <a:lnSpc>
                <a:spcPct val="90000"/>
              </a:lnSpc>
            </a:pPr>
            <a:r>
              <a:rPr lang="en-US" sz="2400" smtClean="0"/>
              <a:t>It produces an ongoing worker/client relationship that results in the pursuit and accomplishment of agreed upon goals (ASFA + client goals) </a:t>
            </a:r>
          </a:p>
          <a:p>
            <a:pPr eaLnBrk="1" hangingPunct="1">
              <a:lnSpc>
                <a:spcPct val="90000"/>
              </a:lnSpc>
            </a:pPr>
            <a:endParaRPr lang="en-US" sz="2400" smtClean="0"/>
          </a:p>
        </p:txBody>
      </p:sp>
      <p:pic>
        <p:nvPicPr>
          <p:cNvPr id="10245" name="Picture 6" descr="j0280052"/>
          <p:cNvPicPr>
            <a:picLocks noGrp="1" noChangeAspect="1" noChangeArrowheads="1"/>
          </p:cNvPicPr>
          <p:nvPr>
            <p:ph sz="quarter" idx="2"/>
          </p:nvPr>
        </p:nvPicPr>
        <p:blipFill>
          <a:blip r:embed="rId2" cstate="print">
            <a:extLst>
              <a:ext uri="{28A0092B-C50C-407E-A947-70E740481C1C}">
                <a14:useLocalDpi xmlns:a14="http://schemas.microsoft.com/office/drawing/2010/main" val="0"/>
              </a:ext>
            </a:extLst>
          </a:blip>
          <a:srcRect/>
          <a:stretch>
            <a:fillRect/>
          </a:stretch>
        </p:blipFill>
        <p:spPr>
          <a:xfrm>
            <a:off x="5791200" y="1524000"/>
            <a:ext cx="1981200" cy="1905000"/>
          </a:xfrm>
        </p:spPr>
      </p:pic>
      <p:pic>
        <p:nvPicPr>
          <p:cNvPr id="10246" name="Picture 7" descr="j0240451"/>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6172200" y="3581400"/>
            <a:ext cx="1143000" cy="18288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6"/>
          <p:cNvSpPr>
            <a:spLocks noGrp="1"/>
          </p:cNvSpPr>
          <p:nvPr>
            <p:ph type="sldNum" sz="quarter" idx="4294967295"/>
          </p:nvPr>
        </p:nvSpPr>
        <p:spPr>
          <a:xfrm>
            <a:off x="6553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E0F7D119-E359-4AFD-BD46-FC0749C56859}" type="slidenum">
              <a:rPr lang="en-US" altLang="en-US" sz="1000" smtClean="0"/>
              <a:pPr eaLnBrk="1" hangingPunct="1"/>
              <a:t>9</a:t>
            </a:fld>
            <a:endParaRPr lang="en-US" altLang="en-US" sz="1000" smtClean="0"/>
          </a:p>
        </p:txBody>
      </p:sp>
      <p:sp>
        <p:nvSpPr>
          <p:cNvPr id="11267" name="Rectangle 2"/>
          <p:cNvSpPr>
            <a:spLocks noGrp="1" noChangeArrowheads="1"/>
          </p:cNvSpPr>
          <p:nvPr>
            <p:ph type="title"/>
          </p:nvPr>
        </p:nvSpPr>
        <p:spPr>
          <a:xfrm>
            <a:off x="685800" y="917089"/>
            <a:ext cx="7772400" cy="524436"/>
          </a:xfrm>
        </p:spPr>
        <p:txBody>
          <a:bodyPr/>
          <a:lstStyle/>
          <a:p>
            <a:pPr algn="ctr" eaLnBrk="1" hangingPunct="1"/>
            <a:r>
              <a:rPr lang="en-US" sz="3200" dirty="0" smtClean="0"/>
              <a:t>Promoting Effective Engagement</a:t>
            </a:r>
          </a:p>
        </p:txBody>
      </p:sp>
      <p:sp>
        <p:nvSpPr>
          <p:cNvPr id="11268" name="Rectangle 3"/>
          <p:cNvSpPr>
            <a:spLocks noGrp="1" noChangeArrowheads="1"/>
          </p:cNvSpPr>
          <p:nvPr>
            <p:ph type="body" sz="half" idx="1"/>
          </p:nvPr>
        </p:nvSpPr>
        <p:spPr>
          <a:xfrm>
            <a:off x="990600" y="1719263"/>
            <a:ext cx="3733800" cy="4411662"/>
          </a:xfrm>
          <a:solidFill>
            <a:srgbClr val="FFFF66"/>
          </a:solidFill>
          <a:ln>
            <a:solidFill>
              <a:schemeClr val="tx1"/>
            </a:solidFill>
            <a:miter lim="800000"/>
            <a:headEnd/>
            <a:tailEnd/>
          </a:ln>
        </p:spPr>
        <p:txBody>
          <a:bodyPr/>
          <a:lstStyle/>
          <a:p>
            <a:pPr eaLnBrk="1" hangingPunct="1">
              <a:lnSpc>
                <a:spcPct val="80000"/>
              </a:lnSpc>
            </a:pPr>
            <a:endParaRPr lang="en-US" sz="2400" smtClean="0"/>
          </a:p>
          <a:p>
            <a:pPr eaLnBrk="1" hangingPunct="1">
              <a:lnSpc>
                <a:spcPct val="80000"/>
              </a:lnSpc>
            </a:pPr>
            <a:r>
              <a:rPr lang="en-US" sz="2000" smtClean="0"/>
              <a:t>Tuning-in to Self and Others</a:t>
            </a:r>
          </a:p>
          <a:p>
            <a:pPr eaLnBrk="1" hangingPunct="1">
              <a:lnSpc>
                <a:spcPct val="80000"/>
              </a:lnSpc>
            </a:pPr>
            <a:r>
              <a:rPr lang="en-US" sz="2000" smtClean="0"/>
              <a:t>Focused Listening</a:t>
            </a:r>
          </a:p>
          <a:p>
            <a:pPr eaLnBrk="1" hangingPunct="1">
              <a:lnSpc>
                <a:spcPct val="80000"/>
              </a:lnSpc>
            </a:pPr>
            <a:r>
              <a:rPr lang="en-US" sz="2000" smtClean="0"/>
              <a:t>Clarification of Role and Purpose</a:t>
            </a:r>
          </a:p>
          <a:p>
            <a:pPr eaLnBrk="1" hangingPunct="1">
              <a:lnSpc>
                <a:spcPct val="80000"/>
              </a:lnSpc>
            </a:pPr>
            <a:r>
              <a:rPr lang="en-US" sz="2000" smtClean="0"/>
              <a:t>Respect </a:t>
            </a:r>
          </a:p>
          <a:p>
            <a:pPr eaLnBrk="1" hangingPunct="1">
              <a:lnSpc>
                <a:spcPct val="80000"/>
              </a:lnSpc>
            </a:pPr>
            <a:r>
              <a:rPr lang="en-US" sz="2000" smtClean="0"/>
              <a:t>Clear and Accurate Response to Client Questions</a:t>
            </a:r>
          </a:p>
          <a:p>
            <a:pPr eaLnBrk="1" hangingPunct="1">
              <a:lnSpc>
                <a:spcPct val="80000"/>
              </a:lnSpc>
            </a:pPr>
            <a:r>
              <a:rPr lang="en-US" sz="2000" smtClean="0"/>
              <a:t>Honesty</a:t>
            </a:r>
          </a:p>
          <a:p>
            <a:pPr eaLnBrk="1" hangingPunct="1">
              <a:lnSpc>
                <a:spcPct val="80000"/>
              </a:lnSpc>
            </a:pPr>
            <a:r>
              <a:rPr lang="en-US" sz="2000" smtClean="0"/>
              <a:t>Dependability</a:t>
            </a:r>
          </a:p>
          <a:p>
            <a:pPr eaLnBrk="1" hangingPunct="1">
              <a:lnSpc>
                <a:spcPct val="80000"/>
              </a:lnSpc>
            </a:pPr>
            <a:r>
              <a:rPr lang="en-US" sz="2000" smtClean="0"/>
              <a:t>Identification and Support of Client Strengths</a:t>
            </a:r>
          </a:p>
        </p:txBody>
      </p:sp>
      <p:sp>
        <p:nvSpPr>
          <p:cNvPr id="11269" name="Rectangle 29"/>
          <p:cNvSpPr>
            <a:spLocks noGrp="1" noChangeArrowheads="1"/>
          </p:cNvSpPr>
          <p:nvPr>
            <p:ph type="body" sz="half" idx="2"/>
          </p:nvPr>
        </p:nvSpPr>
        <p:spPr>
          <a:xfrm>
            <a:off x="4800600" y="1719263"/>
            <a:ext cx="3581400" cy="4411662"/>
          </a:xfrm>
          <a:solidFill>
            <a:srgbClr val="99FF99"/>
          </a:solidFill>
          <a:ln>
            <a:solidFill>
              <a:schemeClr val="tx1"/>
            </a:solidFill>
            <a:miter lim="800000"/>
            <a:headEnd/>
            <a:tailEnd/>
          </a:ln>
        </p:spPr>
        <p:txBody>
          <a:bodyPr/>
          <a:lstStyle/>
          <a:p>
            <a:pPr eaLnBrk="1" hangingPunct="1">
              <a:lnSpc>
                <a:spcPct val="80000"/>
              </a:lnSpc>
            </a:pPr>
            <a:endParaRPr lang="en-US" sz="2000" smtClean="0"/>
          </a:p>
          <a:p>
            <a:pPr eaLnBrk="1" hangingPunct="1">
              <a:lnSpc>
                <a:spcPct val="80000"/>
              </a:lnSpc>
            </a:pPr>
            <a:r>
              <a:rPr lang="en-US" sz="2000" smtClean="0"/>
              <a:t>Seeking to Understand the Client’s Point of View</a:t>
            </a:r>
          </a:p>
          <a:p>
            <a:pPr eaLnBrk="1" hangingPunct="1">
              <a:lnSpc>
                <a:spcPct val="80000"/>
              </a:lnSpc>
            </a:pPr>
            <a:r>
              <a:rPr lang="en-US" sz="2000" smtClean="0"/>
              <a:t>Culturally Sensitive Practice</a:t>
            </a:r>
          </a:p>
          <a:p>
            <a:pPr eaLnBrk="1" hangingPunct="1">
              <a:lnSpc>
                <a:spcPct val="80000"/>
              </a:lnSpc>
            </a:pPr>
            <a:r>
              <a:rPr lang="en-US" sz="2000" smtClean="0"/>
              <a:t>Connecting Agency Goals with Client Goals</a:t>
            </a:r>
          </a:p>
          <a:p>
            <a:pPr eaLnBrk="1" hangingPunct="1">
              <a:lnSpc>
                <a:spcPct val="80000"/>
              </a:lnSpc>
            </a:pPr>
            <a:r>
              <a:rPr lang="en-US" sz="2000" smtClean="0"/>
              <a:t>Investment in Client Success</a:t>
            </a:r>
          </a:p>
          <a:p>
            <a:pPr eaLnBrk="1" hangingPunct="1">
              <a:lnSpc>
                <a:spcPct val="80000"/>
              </a:lnSpc>
            </a:pPr>
            <a:r>
              <a:rPr lang="en-US" sz="2000" smtClean="0"/>
              <a:t>Outcomes-Oriented Practice</a:t>
            </a:r>
          </a:p>
          <a:p>
            <a:pPr eaLnBrk="1" hangingPunct="1">
              <a:lnSpc>
                <a:spcPct val="80000"/>
              </a:lnSpc>
            </a:pPr>
            <a:r>
              <a:rPr lang="en-US" sz="2000" smtClean="0"/>
              <a:t>Regular Feedback</a:t>
            </a:r>
          </a:p>
          <a:p>
            <a:pPr eaLnBrk="1" hangingPunct="1">
              <a:lnSpc>
                <a:spcPct val="80000"/>
              </a:lnSpc>
            </a:pPr>
            <a:r>
              <a:rPr lang="en-US" sz="2000" smtClean="0"/>
              <a:t>Confrontation</a:t>
            </a:r>
          </a:p>
          <a:p>
            <a:pPr eaLnBrk="1" hangingPunct="1">
              <a:lnSpc>
                <a:spcPct val="80000"/>
              </a:lnSpc>
            </a:pPr>
            <a:r>
              <a:rPr lang="en-US" sz="2000" smtClean="0"/>
              <a:t>Demand for Work</a:t>
            </a:r>
          </a:p>
          <a:p>
            <a:pPr eaLnBrk="1" hangingPunct="1">
              <a:lnSpc>
                <a:spcPct val="80000"/>
              </a:lnSpc>
              <a:buFont typeface="Wingdings" pitchFamily="2" charset="2"/>
              <a:buNone/>
            </a:pPr>
            <a:endParaRPr lang="en-US" sz="22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wrPntTemplate0312">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PwrPntTemplate0312</Template>
  <TotalTime>78</TotalTime>
  <Words>1729</Words>
  <Application>Microsoft Office PowerPoint</Application>
  <PresentationFormat>On-screen Show (4:3)</PresentationFormat>
  <Paragraphs>329</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PwrPntTemplate0312</vt:lpstr>
      <vt:lpstr>PowerPoint Presentation</vt:lpstr>
      <vt:lpstr>Learning Objectives:</vt:lpstr>
      <vt:lpstr>Agenda</vt:lpstr>
      <vt:lpstr> Professionalism:</vt:lpstr>
      <vt:lpstr>Strengths</vt:lpstr>
      <vt:lpstr>Types of Strengths </vt:lpstr>
      <vt:lpstr>Engagement</vt:lpstr>
      <vt:lpstr>Engagement: Process &amp; Outcome</vt:lpstr>
      <vt:lpstr>Promoting Effective Engagement</vt:lpstr>
      <vt:lpstr>Protective Authority</vt:lpstr>
      <vt:lpstr>Protective Authority is a Continuum that Requires Balance and Flexibility </vt:lpstr>
      <vt:lpstr>Avoiding Authority Extremes</vt:lpstr>
      <vt:lpstr>Avoiding Authority Extremes </vt:lpstr>
      <vt:lpstr>Solution-Focused Core Principles </vt:lpstr>
      <vt:lpstr>Problem Model vs. Solution Model</vt:lpstr>
      <vt:lpstr>Problem Model vs. Solution Model</vt:lpstr>
      <vt:lpstr>Contrasting Types of Questions</vt:lpstr>
      <vt:lpstr>7 Key Solution-Focused Strategies </vt:lpstr>
      <vt:lpstr>Types of Useful Questions: Exceptions</vt:lpstr>
      <vt:lpstr>Types of Useful Questions:  Coping</vt:lpstr>
      <vt:lpstr>Types of Useful Questions:  Indirect or Relationship </vt:lpstr>
      <vt:lpstr>Types of Useful Questions:  Scaling</vt:lpstr>
      <vt:lpstr>Types of Useful Questions:  Miracle </vt:lpstr>
      <vt:lpstr>Posing the Miracle Question</vt:lpstr>
      <vt:lpstr>Follow-up Questions to the  Miracle Question</vt:lpstr>
      <vt:lpstr>Dialogue I: Review High Authority</vt:lpstr>
      <vt:lpstr>Comparison of Interview Styles</vt:lpstr>
      <vt:lpstr>Problem Wagon</vt:lpstr>
      <vt:lpstr>Strength/Problem Wagon</vt:lpstr>
      <vt:lpstr>Solution Wagon</vt:lpstr>
      <vt:lpstr>Summary of Key Concepts</vt:lpstr>
      <vt:lpstr>WHAT SBSFA CAN &amp; CAN’T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Crone</dc:creator>
  <cp:keywords>Templates</cp:keywords>
  <cp:lastModifiedBy>Lisa Crone</cp:lastModifiedBy>
  <cp:revision>5</cp:revision>
  <dcterms:created xsi:type="dcterms:W3CDTF">2012-08-02T17:13:39Z</dcterms:created>
  <dcterms:modified xsi:type="dcterms:W3CDTF">2012-08-02T18:32:13Z</dcterms:modified>
</cp:coreProperties>
</file>