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1" r:id="rId1"/>
  </p:sldMasterIdLst>
  <p:notesMasterIdLst>
    <p:notesMasterId r:id="rId23"/>
  </p:notesMasterIdLst>
  <p:handoutMasterIdLst>
    <p:handoutMasterId r:id="rId24"/>
  </p:handoutMasterIdLst>
  <p:sldIdLst>
    <p:sldId id="260" r:id="rId2"/>
    <p:sldId id="261" r:id="rId3"/>
    <p:sldId id="263" r:id="rId4"/>
    <p:sldId id="264" r:id="rId5"/>
    <p:sldId id="262" r:id="rId6"/>
    <p:sldId id="265" r:id="rId7"/>
    <p:sldId id="276" r:id="rId8"/>
    <p:sldId id="289" r:id="rId9"/>
    <p:sldId id="290" r:id="rId10"/>
    <p:sldId id="291" r:id="rId11"/>
    <p:sldId id="275" r:id="rId12"/>
    <p:sldId id="277" r:id="rId13"/>
    <p:sldId id="292" r:id="rId14"/>
    <p:sldId id="293" r:id="rId15"/>
    <p:sldId id="288" r:id="rId16"/>
    <p:sldId id="278" r:id="rId17"/>
    <p:sldId id="281" r:id="rId18"/>
    <p:sldId id="294" r:id="rId19"/>
    <p:sldId id="285" r:id="rId20"/>
    <p:sldId id="286" r:id="rId21"/>
    <p:sldId id="287" r:id="rId22"/>
  </p:sldIdLst>
  <p:sldSz cx="9144000" cy="6858000" type="screen4x3"/>
  <p:notesSz cx="7315200" cy="9601200"/>
  <p:embeddedFontLst>
    <p:embeddedFont>
      <p:font typeface="Georgia" panose="02040502050405020303" pitchFamily="18" charset="0"/>
      <p:regular r:id="rId25"/>
      <p:bold r:id="rId26"/>
      <p:italic r:id="rId27"/>
      <p:boldItalic r:id="rId28"/>
    </p:embeddedFont>
    <p:embeddedFont>
      <p:font typeface="ＭＳ Ｐゴシック" panose="020B0600070205080204" pitchFamily="34" charset="-128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8151"/>
    <a:srgbClr val="002B5E"/>
    <a:srgbClr val="CDB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85" autoAdjust="0"/>
    <p:restoredTop sz="90929"/>
  </p:normalViewPr>
  <p:slideViewPr>
    <p:cSldViewPr snapToGrid="0">
      <p:cViewPr>
        <p:scale>
          <a:sx n="70" d="100"/>
          <a:sy n="70" d="100"/>
        </p:scale>
        <p:origin x="-11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626" y="2916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23733" y="0"/>
            <a:ext cx="367792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52" tIns="48326" rIns="96652" bIns="4832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623733" cy="640080"/>
          </a:xfrm>
          <a:prstGeom prst="rect">
            <a:avLst/>
          </a:prstGeom>
          <a:ln w="6350">
            <a:solidFill>
              <a:schemeClr val="tx1"/>
            </a:solidFill>
            <a:prstDash val="solid"/>
          </a:ln>
        </p:spPr>
        <p:txBody>
          <a:bodyPr vert="horz" lIns="96652" tIns="48326" rIns="96652" bIns="48326" rtlCol="0" anchor="ctr"/>
          <a:lstStyle>
            <a:lvl1pPr algn="l">
              <a:tabLst>
                <a:tab pos="659446" algn="l"/>
              </a:tabLst>
              <a:defRPr sz="1300">
                <a:latin typeface="Georgia" pitchFamily="18" charset="0"/>
              </a:defRPr>
            </a:lvl1pPr>
          </a:lstStyle>
          <a:p>
            <a:pPr>
              <a:defRPr/>
            </a:pPr>
            <a:r>
              <a:rPr lang="en-US"/>
              <a:t>	</a:t>
            </a:r>
            <a:r>
              <a:rPr lang="en-US" sz="1700"/>
              <a:t>University of Pittsburgh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848351" y="9274967"/>
            <a:ext cx="1152526" cy="147164"/>
          </a:xfrm>
          <a:prstGeom prst="rect">
            <a:avLst/>
          </a:prstGeom>
        </p:spPr>
        <p:txBody>
          <a:bodyPr vert="horz" lIns="96652" tIns="48326" rIns="96652" bIns="48326" rtlCol="0" anchor="ctr"/>
          <a:lstStyle>
            <a:lvl1pPr algn="r">
              <a:defRPr sz="1100">
                <a:latin typeface="Georgia" pitchFamily="18" charset="0"/>
              </a:defRPr>
            </a:lvl1pPr>
          </a:lstStyle>
          <a:p>
            <a:pPr>
              <a:defRPr/>
            </a:pP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1DEAAAA3-F7D2-420C-8044-4D8DB93005E2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7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3" name="Picture 2" descr="pittseal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71027" y="100013"/>
            <a:ext cx="513079" cy="4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667761" y="33338"/>
            <a:ext cx="1940560" cy="636205"/>
          </a:xfrm>
          <a:prstGeom prst="rect">
            <a:avLst/>
          </a:prstGeom>
          <a:noFill/>
        </p:spPr>
        <p:txBody>
          <a:bodyPr lIns="96652" tIns="48326" rIns="96652" bIns="48326">
            <a:spAutoFit/>
          </a:bodyPr>
          <a:lstStyle/>
          <a:p>
            <a:pPr>
              <a:defRPr/>
            </a:pPr>
            <a:r>
              <a:rPr lang="en-US" sz="1100" dirty="0">
                <a:latin typeface="Georgia" pitchFamily="18" charset="0"/>
              </a:rPr>
              <a:t>SCHOOL OF</a:t>
            </a:r>
          </a:p>
          <a:p>
            <a:pPr>
              <a:defRPr/>
            </a:pPr>
            <a:r>
              <a:rPr lang="en-US" dirty="0">
                <a:latin typeface="Georgia" pitchFamily="18" charset="0"/>
              </a:rPr>
              <a:t>Social Work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08320" y="1"/>
            <a:ext cx="1706880" cy="624716"/>
          </a:xfrm>
          <a:prstGeom prst="rect">
            <a:avLst/>
          </a:prstGeom>
          <a:noFill/>
        </p:spPr>
        <p:txBody>
          <a:bodyPr lIns="96652" tIns="48326" rIns="96652" bIns="48326">
            <a:spAutoFit/>
          </a:bodyPr>
          <a:lstStyle/>
          <a:p>
            <a:pPr>
              <a:defRPr/>
            </a:pPr>
            <a:r>
              <a:rPr lang="en-US" sz="1100" i="1" dirty="0">
                <a:latin typeface="Georgia" pitchFamily="18" charset="0"/>
              </a:rPr>
              <a:t>Empower People</a:t>
            </a:r>
          </a:p>
          <a:p>
            <a:pPr>
              <a:defRPr/>
            </a:pPr>
            <a:r>
              <a:rPr lang="en-US" sz="1100" i="1" dirty="0">
                <a:latin typeface="Georgia" pitchFamily="18" charset="0"/>
              </a:rPr>
              <a:t>Lead Organizations</a:t>
            </a:r>
          </a:p>
          <a:p>
            <a:pPr>
              <a:defRPr/>
            </a:pPr>
            <a:r>
              <a:rPr lang="en-US" sz="1100" i="1" dirty="0">
                <a:latin typeface="Georgia" pitchFamily="18" charset="0"/>
              </a:rPr>
              <a:t>Grow Communities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5346515" y="315040"/>
            <a:ext cx="510064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23733" y="653415"/>
            <a:ext cx="3677920" cy="29765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lIns="96652" tIns="48326" rIns="96652" bIns="48326">
            <a:spAutoFit/>
          </a:bodyPr>
          <a:lstStyle/>
          <a:p>
            <a:pPr>
              <a:defRPr/>
            </a:pPr>
            <a:r>
              <a:rPr lang="en-US" sz="1100" dirty="0">
                <a:latin typeface="Georgia" pitchFamily="18" charset="0"/>
              </a:rPr>
              <a:t>The Pennsylvania Child Welfare Resource Center</a:t>
            </a:r>
            <a:endParaRPr lang="en-US" sz="200" dirty="0">
              <a:latin typeface="Georgia" pitchFamily="18" charset="0"/>
            </a:endParaRPr>
          </a:p>
          <a:p>
            <a:pPr>
              <a:defRPr/>
            </a:pPr>
            <a:endParaRPr lang="en-US" sz="200" dirty="0">
              <a:latin typeface="Georgia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701627" y="913448"/>
            <a:ext cx="344762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10491" y="9105901"/>
            <a:ext cx="4590385" cy="226216"/>
          </a:xfrm>
          <a:prstGeom prst="rect">
            <a:avLst/>
          </a:prstGeom>
          <a:noFill/>
        </p:spPr>
        <p:txBody>
          <a:bodyPr wrap="square" lIns="96652" tIns="48326" rIns="96652" bIns="48326" rtlCol="0">
            <a:spAutoFit/>
          </a:bodyPr>
          <a:lstStyle/>
          <a:p>
            <a:pPr algn="r"/>
            <a:r>
              <a:rPr lang="en-US" sz="800" dirty="0">
                <a:latin typeface="Georgia" pitchFamily="18" charset="0"/>
              </a:rPr>
              <a:t>302: Building and Sustaining Father Engagement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"/>
          </p:nvPr>
        </p:nvSpPr>
        <p:spPr>
          <a:xfrm>
            <a:off x="5244466" y="9341274"/>
            <a:ext cx="1132095" cy="131480"/>
          </a:xfrm>
          <a:prstGeom prst="rect">
            <a:avLst/>
          </a:prstGeom>
        </p:spPr>
        <p:txBody>
          <a:bodyPr vert="horz" lIns="95509" tIns="47755" rIns="95509" bIns="47755" rtlCol="0" anchor="b"/>
          <a:lstStyle>
            <a:lvl1pPr algn="l">
              <a:defRPr sz="1300"/>
            </a:lvl1pPr>
          </a:lstStyle>
          <a:p>
            <a:r>
              <a:rPr lang="en-US" sz="1000" b="1" dirty="0"/>
              <a:t>Handout # </a:t>
            </a:r>
            <a:r>
              <a:rPr lang="en-US" sz="1000" b="1" dirty="0" smtClean="0"/>
              <a:t>1,</a:t>
            </a:r>
            <a:endParaRPr lang="en-US" sz="1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7566" y="9115426"/>
            <a:ext cx="34967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The Pennsylvania Child Welfare Resource Center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60798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10255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1" y="4743926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565054" y="9372600"/>
            <a:ext cx="750146" cy="19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2" tIns="48326" rIns="96652" bIns="48326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latin typeface="Georgia" pitchFamily="18" charset="0"/>
              </a:defRPr>
            </a:lvl1pPr>
          </a:lstStyle>
          <a:p>
            <a:pPr>
              <a:defRPr/>
            </a:pPr>
            <a:fld id="{A5C0BF7D-DA9C-4BF7-8FB9-4639E92C44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296" name="Picture 2" descr="pittseal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171027" y="100013"/>
            <a:ext cx="513079" cy="4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623733" y="0"/>
            <a:ext cx="367792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52" tIns="48326" rIns="96652" bIns="4832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08320" y="1"/>
            <a:ext cx="1706880" cy="624716"/>
          </a:xfrm>
          <a:prstGeom prst="rect">
            <a:avLst/>
          </a:prstGeom>
          <a:noFill/>
        </p:spPr>
        <p:txBody>
          <a:bodyPr lIns="96652" tIns="48326" rIns="96652" bIns="48326">
            <a:spAutoFit/>
          </a:bodyPr>
          <a:lstStyle/>
          <a:p>
            <a:pPr>
              <a:defRPr/>
            </a:pPr>
            <a:r>
              <a:rPr lang="en-US" sz="1100" i="1" dirty="0">
                <a:latin typeface="Georgia" pitchFamily="18" charset="0"/>
              </a:rPr>
              <a:t>Empower People</a:t>
            </a:r>
          </a:p>
          <a:p>
            <a:pPr>
              <a:defRPr/>
            </a:pPr>
            <a:r>
              <a:rPr lang="en-US" sz="1100" i="1" dirty="0">
                <a:latin typeface="Georgia" pitchFamily="18" charset="0"/>
              </a:rPr>
              <a:t>Lead Organizations</a:t>
            </a:r>
          </a:p>
          <a:p>
            <a:pPr>
              <a:defRPr/>
            </a:pPr>
            <a:r>
              <a:rPr lang="en-US" sz="1100" i="1" dirty="0">
                <a:latin typeface="Georgia" pitchFamily="18" charset="0"/>
              </a:rPr>
              <a:t>Grow Communities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5346515" y="315040"/>
            <a:ext cx="510064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23733" y="653415"/>
            <a:ext cx="3677920" cy="29765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lIns="96652" tIns="48326" rIns="96652" bIns="48326">
            <a:spAutoFit/>
          </a:bodyPr>
          <a:lstStyle/>
          <a:p>
            <a:pPr>
              <a:defRPr/>
            </a:pPr>
            <a:r>
              <a:rPr lang="en-US" sz="1100" dirty="0">
                <a:latin typeface="Georgia" pitchFamily="18" charset="0"/>
              </a:rPr>
              <a:t>The Pennsylvania Child Welfare </a:t>
            </a:r>
            <a:r>
              <a:rPr lang="en-US" sz="1100" dirty="0" smtClean="0">
                <a:latin typeface="Georgia" pitchFamily="18" charset="0"/>
              </a:rPr>
              <a:t>Resource Center</a:t>
            </a:r>
            <a:endParaRPr lang="en-US" sz="200" dirty="0">
              <a:latin typeface="Georgia" pitchFamily="18" charset="0"/>
            </a:endParaRPr>
          </a:p>
          <a:p>
            <a:pPr>
              <a:defRPr/>
            </a:pPr>
            <a:endParaRPr lang="en-US" sz="200" dirty="0">
              <a:latin typeface="Georgia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701627" y="913448"/>
            <a:ext cx="344762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67761" y="33338"/>
            <a:ext cx="1940560" cy="636205"/>
          </a:xfrm>
          <a:prstGeom prst="rect">
            <a:avLst/>
          </a:prstGeom>
          <a:noFill/>
        </p:spPr>
        <p:txBody>
          <a:bodyPr lIns="96652" tIns="48326" rIns="96652" bIns="48326">
            <a:spAutoFit/>
          </a:bodyPr>
          <a:lstStyle/>
          <a:p>
            <a:pPr>
              <a:defRPr/>
            </a:pPr>
            <a:r>
              <a:rPr lang="en-US" sz="1100" dirty="0">
                <a:latin typeface="Georgia" pitchFamily="18" charset="0"/>
              </a:rPr>
              <a:t>SCHOOL OF</a:t>
            </a:r>
          </a:p>
          <a:p>
            <a:pPr>
              <a:defRPr/>
            </a:pPr>
            <a:r>
              <a:rPr lang="en-US" dirty="0">
                <a:latin typeface="Georgia" pitchFamily="18" charset="0"/>
              </a:rPr>
              <a:t>Social Work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" y="0"/>
            <a:ext cx="3622766" cy="64008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52" tIns="48326" rIns="96652" bIns="4832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" y="16"/>
            <a:ext cx="3622766" cy="656695"/>
          </a:xfrm>
          <a:prstGeom prst="rect">
            <a:avLst/>
          </a:prstGeom>
          <a:noFill/>
          <a:ln w="15875">
            <a:noFill/>
          </a:ln>
        </p:spPr>
        <p:txBody>
          <a:bodyPr wrap="square" lIns="96652" tIns="48326" rIns="96652" bIns="48326" rtlCol="0">
            <a:spAutoFit/>
          </a:bodyPr>
          <a:lstStyle/>
          <a:p>
            <a:endParaRPr lang="en-US" sz="1000" dirty="0" smtClean="0">
              <a:latin typeface="Georgia" pitchFamily="18" charset="0"/>
            </a:endParaRPr>
          </a:p>
          <a:p>
            <a:pPr algn="l">
              <a:tabLst>
                <a:tab pos="659446" algn="l"/>
              </a:tabLst>
            </a:pPr>
            <a:r>
              <a:rPr lang="en-US" sz="1700" dirty="0" smtClean="0">
                <a:latin typeface="Georgia" pitchFamily="18" charset="0"/>
              </a:rPr>
              <a:t>	University of Pittsburgh</a:t>
            </a:r>
            <a:endParaRPr lang="en-US" sz="900" dirty="0" smtClean="0">
              <a:latin typeface="Georgia" pitchFamily="18" charset="0"/>
            </a:endParaRPr>
          </a:p>
          <a:p>
            <a:pPr algn="l">
              <a:tabLst>
                <a:tab pos="659446" algn="l"/>
              </a:tabLst>
            </a:pPr>
            <a:endParaRPr lang="en-US" sz="900" dirty="0"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09333" y="9124521"/>
            <a:ext cx="4605867" cy="226216"/>
          </a:xfrm>
          <a:prstGeom prst="rect">
            <a:avLst/>
          </a:prstGeom>
          <a:noFill/>
        </p:spPr>
        <p:txBody>
          <a:bodyPr wrap="square" lIns="96652" tIns="48326" rIns="96652" bIns="48326" rtlCol="0" anchor="ctr">
            <a:spAutoFit/>
          </a:bodyPr>
          <a:lstStyle/>
          <a:p>
            <a:pPr algn="r"/>
            <a:r>
              <a:rPr lang="en-US" sz="800" dirty="0" smtClean="0">
                <a:latin typeface="Georgia" pitchFamily="18" charset="0"/>
              </a:rPr>
              <a:t>Update Title in Notes Master</a:t>
            </a:r>
            <a:endParaRPr lang="en-US" sz="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184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Georgia" pitchFamily="18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Georgia" pitchFamily="18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Georgia" pitchFamily="18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Georgia" pitchFamily="18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166BA7-0684-400B-BDBC-D100F67EB7F2}" type="slidenum">
              <a:rPr lang="en-US" smtClean="0">
                <a:latin typeface="Georgia" pitchFamily="16" charset="0"/>
              </a:rPr>
              <a:pPr/>
              <a:t>1</a:t>
            </a:fld>
            <a:endParaRPr lang="en-US" dirty="0" smtClean="0">
              <a:latin typeface="Georgia" pitchFamily="16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Georgia" pitchFamily="1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C0BF7D-DA9C-4BF7-8FB9-4639E92C447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echa_large_b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264022"/>
            <a:ext cx="8534400" cy="914400"/>
          </a:xfrm>
        </p:spPr>
        <p:txBody>
          <a:bodyPr/>
          <a:lstStyle>
            <a:lvl1pPr marL="228600" indent="-228600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 of Presentation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2250139"/>
            <a:ext cx="8543365" cy="372037"/>
          </a:xfrm>
        </p:spPr>
        <p:txBody>
          <a:bodyPr/>
          <a:lstStyle>
            <a:lvl1pPr marL="228600" indent="-228600">
              <a:buNone/>
              <a:defRPr lang="en-US" sz="1800" i="1" kern="1200" dirty="0">
                <a:solidFill>
                  <a:srgbClr val="CDB97D"/>
                </a:solidFill>
                <a:latin typeface="Georgia" pitchFamily="16" charset="0"/>
                <a:ea typeface="Osaka" pitchFamily="16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Add Subtitle of Presentation</a:t>
            </a:r>
            <a:endParaRPr lang="en-US" dirty="0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2716306"/>
            <a:ext cx="3352800" cy="927847"/>
          </a:xfrm>
        </p:spPr>
        <p:txBody>
          <a:bodyPr/>
          <a:lstStyle>
            <a:lvl1pPr marL="228600" indent="-228600">
              <a:buNone/>
              <a:defRPr lang="en-US" sz="1800" i="1" kern="1200" dirty="0">
                <a:solidFill>
                  <a:srgbClr val="CDB97D"/>
                </a:solidFill>
                <a:latin typeface="Georgia" pitchFamily="16" charset="0"/>
                <a:ea typeface="Osaka" pitchFamily="16" charset="-128"/>
                <a:cs typeface="+mn-cs"/>
              </a:defRPr>
            </a:lvl1pPr>
          </a:lstStyle>
          <a:p>
            <a:pPr lvl="0"/>
            <a:r>
              <a:rPr lang="en-US" dirty="0" smtClean="0"/>
              <a:t>Name of Presenter</a:t>
            </a:r>
            <a:endParaRPr lang="en-US" dirty="0"/>
          </a:p>
        </p:txBody>
      </p:sp>
      <p:sp>
        <p:nvSpPr>
          <p:cNvPr id="18" name="Date Placeholder 8"/>
          <p:cNvSpPr>
            <a:spLocks noGrp="1"/>
          </p:cNvSpPr>
          <p:nvPr>
            <p:ph type="dt" sz="half" idx="2"/>
          </p:nvPr>
        </p:nvSpPr>
        <p:spPr>
          <a:xfrm>
            <a:off x="304800" y="6437010"/>
            <a:ext cx="33259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C9BBA4C9-A133-4504-A51E-FDE0C42DAF17}" type="datetime2">
              <a:rPr lang="en-US" smtClean="0"/>
              <a:pPr/>
              <a:t>Tuesday, July 29, 2014</a:t>
            </a:fld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47" y="1290915"/>
            <a:ext cx="8229600" cy="5916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5" y="1936376"/>
            <a:ext cx="8247888" cy="43837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8E0BD697-C650-4553-8269-3DAFA0DE6DB9}" type="slidenum">
              <a:rPr lang="en-US"/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0915"/>
            <a:ext cx="7772400" cy="5244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2245"/>
            <a:ext cx="3810000" cy="4746813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2244"/>
            <a:ext cx="3810000" cy="4746813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BBE67-B3D0-4F17-AB43-0FFFF70BD775}" type="slidenum">
              <a:rPr lang="en-US"/>
              <a:pPr>
                <a:defRPr/>
              </a:pPr>
              <a:t>‹#›</a:t>
            </a:fld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echa_sm_b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0646" y="1291196"/>
            <a:ext cx="8229601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0647" y="1963271"/>
            <a:ext cx="8243047" cy="459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26412" y="6615952"/>
            <a:ext cx="1017588" cy="18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n-lt"/>
                <a:ea typeface="+mn-ea"/>
              </a:defRPr>
            </a:lvl1pPr>
          </a:lstStyle>
          <a:p>
            <a:pPr>
              <a:defRPr/>
            </a:pPr>
            <a:fld id="{A4624807-03D1-4D82-87D2-E5151F74A2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124325" y="6343650"/>
            <a:ext cx="4989513" cy="247650"/>
          </a:xfrm>
          <a:prstGeom prst="rect">
            <a:avLst/>
          </a:prstGeom>
          <a:solidFill>
            <a:srgbClr val="91A3BB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dirty="0" smtClean="0">
                <a:latin typeface="Georgia" pitchFamily="18" charset="0"/>
              </a:rPr>
              <a:t>302: Building and Sustaining Father Engagement</a:t>
            </a:r>
            <a:endParaRPr lang="en-US" sz="1000" dirty="0">
              <a:latin typeface="Georgia" pitchFamily="18" charset="0"/>
            </a:endParaRPr>
          </a:p>
        </p:txBody>
      </p:sp>
      <p:grpSp>
        <p:nvGrpSpPr>
          <p:cNvPr id="8" name="Group 17"/>
          <p:cNvGrpSpPr>
            <a:grpSpLocks/>
          </p:cNvGrpSpPr>
          <p:nvPr userDrawn="1"/>
        </p:nvGrpSpPr>
        <p:grpSpPr bwMode="auto">
          <a:xfrm>
            <a:off x="14288" y="6343650"/>
            <a:ext cx="4024312" cy="246063"/>
            <a:chOff x="14514" y="6343702"/>
            <a:chExt cx="4023360" cy="246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14514" y="6343702"/>
              <a:ext cx="4023360" cy="246221"/>
            </a:xfrm>
            <a:prstGeom prst="rect">
              <a:avLst/>
            </a:prstGeom>
            <a:solidFill>
              <a:srgbClr val="91A3BB"/>
            </a:solidFill>
            <a:ln w="635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000" dirty="0">
                  <a:latin typeface="Georgia" pitchFamily="18" charset="0"/>
                  <a:ea typeface="ＭＳ Ｐゴシック" pitchFamily="16" charset="-128"/>
                  <a:cs typeface="+mn-cs"/>
                </a:rPr>
                <a:t>The Pennsylvania Child Welfare </a:t>
              </a:r>
              <a:r>
                <a:rPr lang="en-US" sz="1000" dirty="0" smtClean="0">
                  <a:latin typeface="Georgia" pitchFamily="18" charset="0"/>
                  <a:ea typeface="ＭＳ Ｐゴシック" pitchFamily="16" charset="-128"/>
                  <a:cs typeface="+mn-cs"/>
                </a:rPr>
                <a:t>Resource</a:t>
              </a:r>
              <a:r>
                <a:rPr lang="en-US" sz="1000" baseline="0" dirty="0" smtClean="0">
                  <a:latin typeface="Georgia" pitchFamily="18" charset="0"/>
                  <a:ea typeface="ＭＳ Ｐゴシック" pitchFamily="16" charset="-128"/>
                  <a:cs typeface="+mn-cs"/>
                </a:rPr>
                <a:t> Center</a:t>
              </a:r>
              <a:endParaRPr lang="en-US" sz="1000" dirty="0">
                <a:latin typeface="Georgia" pitchFamily="18" charset="0"/>
                <a:ea typeface="ＭＳ Ｐゴシック" pitchFamily="16" charset="-128"/>
                <a:cs typeface="+mn-cs"/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95457" y="6554976"/>
              <a:ext cx="2845715" cy="4765"/>
            </a:xfrm>
            <a:prstGeom prst="line">
              <a:avLst/>
            </a:prstGeom>
            <a:ln w="9525">
              <a:solidFill>
                <a:srgbClr val="E5D1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35" r:id="rId2"/>
    <p:sldLayoutId id="2147483837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94815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48151"/>
          </a:solidFill>
          <a:latin typeface="Georgia" pitchFamily="16" charset="0"/>
          <a:ea typeface="Osaka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48151"/>
          </a:solidFill>
          <a:latin typeface="Georgia" pitchFamily="16" charset="0"/>
          <a:ea typeface="Osaka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48151"/>
          </a:solidFill>
          <a:latin typeface="Georgia" pitchFamily="16" charset="0"/>
          <a:ea typeface="Osaka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48151"/>
          </a:solidFill>
          <a:latin typeface="Georgia" pitchFamily="16" charset="0"/>
          <a:ea typeface="Osaka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16" charset="0"/>
          <a:ea typeface="Osaka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16" charset="0"/>
          <a:ea typeface="Osaka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16" charset="0"/>
          <a:ea typeface="Osaka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16" charset="0"/>
          <a:ea typeface="Osaka" pitchFamily="16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nP2xnAMQ3H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xxtUH_bHBx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www.youtube.com/watch?v=9mSQyW_FUu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hyperlink" Target="http://www.youtube.com/watch?v=sH6unNljq7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302: Building </a:t>
            </a:r>
            <a:r>
              <a:rPr lang="en-US" dirty="0"/>
              <a:t>and Sustaining Father Engagement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47" y="1198795"/>
            <a:ext cx="8229600" cy="591671"/>
          </a:xfrm>
        </p:spPr>
        <p:txBody>
          <a:bodyPr/>
          <a:lstStyle/>
          <a:p>
            <a:r>
              <a:rPr lang="en-US" dirty="0" smtClean="0"/>
              <a:t>Teach and Discuss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5" y="1814116"/>
            <a:ext cx="8247888" cy="4383741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u="sng" dirty="0" smtClean="0"/>
              <a:t>Teach</a:t>
            </a:r>
            <a:r>
              <a:rPr lang="en-US" dirty="0" smtClean="0"/>
              <a:t> the other members about ONE area of best practice protocol at a time and </a:t>
            </a:r>
            <a:r>
              <a:rPr lang="en-US" u="sng" dirty="0" smtClean="0"/>
              <a:t>discuss</a:t>
            </a:r>
            <a:r>
              <a:rPr lang="en-US" dirty="0" smtClean="0"/>
              <a:t> challenges/barriers to as well as solutions for implementing the protocol.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Case Planning (5 minutes per participant/role)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Delivery of </a:t>
            </a:r>
            <a:r>
              <a:rPr lang="en-US" dirty="0" smtClean="0"/>
              <a:t>Services </a:t>
            </a:r>
            <a:r>
              <a:rPr lang="en-US" dirty="0"/>
              <a:t>(5 minutes per participant/role)</a:t>
            </a:r>
            <a:endParaRPr lang="en-US" dirty="0" smtClean="0"/>
          </a:p>
          <a:p>
            <a:pPr lvl="1"/>
            <a:r>
              <a:rPr lang="en-US" dirty="0"/>
              <a:t>Court </a:t>
            </a:r>
            <a:r>
              <a:rPr lang="en-US" dirty="0" smtClean="0"/>
              <a:t>Process </a:t>
            </a:r>
            <a:r>
              <a:rPr lang="en-US" dirty="0"/>
              <a:t>(5 minutes per participant/role)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10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58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– Father Engagement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/>
              <a:t>How would you engage the father in case planning as a…</a:t>
            </a:r>
          </a:p>
          <a:p>
            <a:pPr lvl="1"/>
            <a:r>
              <a:rPr lang="en-US" sz="1800" dirty="0"/>
              <a:t>Child welfare professional?</a:t>
            </a:r>
          </a:p>
          <a:p>
            <a:pPr lvl="1"/>
            <a:r>
              <a:rPr lang="en-US" sz="1800" dirty="0"/>
              <a:t>Court?</a:t>
            </a:r>
          </a:p>
          <a:p>
            <a:pPr lvl="1"/>
            <a:r>
              <a:rPr lang="en-US" sz="1800" dirty="0"/>
              <a:t>Attorney</a:t>
            </a:r>
            <a:r>
              <a:rPr lang="en-US" sz="1800" dirty="0" smtClean="0"/>
              <a:t>?</a:t>
            </a:r>
            <a:endParaRPr lang="en-US" sz="1800" dirty="0"/>
          </a:p>
          <a:p>
            <a:pPr lvl="0"/>
            <a:r>
              <a:rPr lang="en-US" sz="2000" dirty="0"/>
              <a:t>How would you engage the father in the delivery of services as a…</a:t>
            </a:r>
          </a:p>
          <a:p>
            <a:pPr lvl="1"/>
            <a:r>
              <a:rPr lang="en-US" sz="1800" dirty="0"/>
              <a:t>Child welfare professional?</a:t>
            </a:r>
          </a:p>
          <a:p>
            <a:pPr lvl="1"/>
            <a:r>
              <a:rPr lang="en-US" sz="1800" dirty="0"/>
              <a:t>Court?</a:t>
            </a:r>
          </a:p>
          <a:p>
            <a:pPr lvl="1"/>
            <a:r>
              <a:rPr lang="en-US" sz="1800" dirty="0"/>
              <a:t>Attorney</a:t>
            </a:r>
            <a:r>
              <a:rPr lang="en-US" sz="1800" dirty="0" smtClean="0"/>
              <a:t>?</a:t>
            </a:r>
            <a:endParaRPr lang="en-US" sz="1800" dirty="0"/>
          </a:p>
          <a:p>
            <a:pPr lvl="0"/>
            <a:r>
              <a:rPr lang="en-US" sz="2000" dirty="0"/>
              <a:t>How would you engage the father in the court process as a…</a:t>
            </a:r>
          </a:p>
          <a:p>
            <a:pPr lvl="1"/>
            <a:r>
              <a:rPr lang="en-US" sz="1800" dirty="0"/>
              <a:t>Child welfare professional?</a:t>
            </a:r>
          </a:p>
          <a:p>
            <a:pPr lvl="1"/>
            <a:r>
              <a:rPr lang="en-US" sz="1800" dirty="0"/>
              <a:t>Court?</a:t>
            </a:r>
          </a:p>
          <a:p>
            <a:pPr lvl="1"/>
            <a:r>
              <a:rPr lang="en-US" sz="1800" dirty="0"/>
              <a:t>Attorney?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11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2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33165"/>
            <a:ext cx="8229600" cy="591671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Video Clip – Kindergarten Cop</a:t>
            </a:r>
            <a:r>
              <a:rPr lang="en-US" baseline="30000" dirty="0" smtClean="0">
                <a:hlinkClick r:id="rId2"/>
              </a:rPr>
              <a:t>©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12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06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47" y="1222675"/>
            <a:ext cx="8229600" cy="591671"/>
          </a:xfrm>
        </p:spPr>
        <p:txBody>
          <a:bodyPr/>
          <a:lstStyle/>
          <a:p>
            <a:r>
              <a:rPr lang="en-US" dirty="0" smtClean="0"/>
              <a:t>Agenda – Day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5" y="1704360"/>
            <a:ext cx="8247888" cy="438374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Welcome Back and Review of Day 1</a:t>
            </a:r>
          </a:p>
          <a:p>
            <a:pPr>
              <a:lnSpc>
                <a:spcPct val="150000"/>
              </a:lnSpc>
            </a:pPr>
            <a:r>
              <a:rPr lang="en-US" dirty="0"/>
              <a:t>The Process of Engaging Men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Overcoming </a:t>
            </a:r>
            <a:r>
              <a:rPr lang="en-US" dirty="0"/>
              <a:t>Barriers and Managing Resistance</a:t>
            </a:r>
          </a:p>
          <a:p>
            <a:pPr>
              <a:lnSpc>
                <a:spcPct val="150000"/>
              </a:lnSpc>
            </a:pPr>
            <a:r>
              <a:rPr lang="en-US" dirty="0"/>
              <a:t>Identifying </a:t>
            </a:r>
            <a:r>
              <a:rPr lang="en-US" dirty="0" smtClean="0"/>
              <a:t>a Father’s Strengths </a:t>
            </a:r>
            <a:r>
              <a:rPr lang="en-US" dirty="0"/>
              <a:t>and Needs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Identifying </a:t>
            </a:r>
            <a:r>
              <a:rPr lang="en-US" dirty="0"/>
              <a:t>Formal </a:t>
            </a:r>
            <a:r>
              <a:rPr lang="en-US" dirty="0" smtClean="0"/>
              <a:t>and Informal Support Services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Content Review, Wrap </a:t>
            </a:r>
            <a:r>
              <a:rPr lang="en-US" dirty="0" smtClean="0"/>
              <a:t>Up, </a:t>
            </a:r>
            <a:r>
              <a:rPr lang="en-US" dirty="0"/>
              <a:t>and </a:t>
            </a:r>
            <a:r>
              <a:rPr lang="en-US" dirty="0" smtClean="0"/>
              <a:t>Evaluations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63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– Day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200" dirty="0"/>
              <a:t>Welcome and </a:t>
            </a:r>
            <a:r>
              <a:rPr lang="en-US" sz="2200" dirty="0" smtClean="0"/>
              <a:t>Introductions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Values, Roles, and Responsibilities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Protocol for Engagement and the Father Engagement Bench Card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Establishing Paternity and Locating Fathers</a:t>
            </a:r>
            <a:endParaRPr lang="en-US" sz="2200" dirty="0"/>
          </a:p>
          <a:p>
            <a:pPr>
              <a:lnSpc>
                <a:spcPct val="150000"/>
              </a:lnSpc>
            </a:pPr>
            <a:r>
              <a:rPr lang="en-US" sz="2200" dirty="0" smtClean="0"/>
              <a:t>Review </a:t>
            </a:r>
            <a:r>
              <a:rPr lang="en-US" sz="2200" dirty="0"/>
              <a:t>and Day 1 Wrap </a:t>
            </a:r>
            <a:r>
              <a:rPr lang="en-US" sz="2200" dirty="0" smtClean="0"/>
              <a:t>Up</a:t>
            </a:r>
            <a:endParaRPr lang="en-US" sz="2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13" y="3800682"/>
            <a:ext cx="1545022" cy="2326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826" y="1555676"/>
            <a:ext cx="2019388" cy="1339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944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47" y="3133165"/>
            <a:ext cx="8229600" cy="591671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A Tale of Two Brains – Mark </a:t>
            </a:r>
            <a:r>
              <a:rPr lang="en-US" dirty="0" err="1" smtClean="0">
                <a:hlinkClick r:id="rId2"/>
              </a:rPr>
              <a:t>Gungor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15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93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16</a:t>
            </a:fld>
            <a:endParaRPr lang="en-US" dirty="0"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Female and Male Communication Styles</a:t>
            </a:r>
            <a:endParaRPr lang="en-US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0" y="2577651"/>
            <a:ext cx="4114800" cy="2743200"/>
          </a:xfrm>
          <a:prstGeom prst="rect">
            <a:avLst/>
          </a:prstGeom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857" y="2577651"/>
            <a:ext cx="4114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9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Arguing;</a:t>
            </a:r>
          </a:p>
          <a:p>
            <a:pPr lvl="0"/>
            <a:r>
              <a:rPr lang="en-US" dirty="0"/>
              <a:t>Interrupting;</a:t>
            </a:r>
          </a:p>
          <a:p>
            <a:pPr lvl="0"/>
            <a:r>
              <a:rPr lang="en-US" dirty="0"/>
              <a:t>Denying; and</a:t>
            </a:r>
          </a:p>
          <a:p>
            <a:pPr lvl="0"/>
            <a:r>
              <a:rPr lang="en-US" dirty="0"/>
              <a:t>Ignoring.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17</a:t>
            </a:fld>
            <a:endParaRPr lang="en-US" dirty="0"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371" y="3845052"/>
            <a:ext cx="2950464" cy="2212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92" y="3845052"/>
            <a:ext cx="2241910" cy="2212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702" y="3845052"/>
            <a:ext cx="2965669" cy="2216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467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Overcoming Resistance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most common response</a:t>
            </a:r>
          </a:p>
          <a:p>
            <a:r>
              <a:rPr lang="en-US" dirty="0" smtClean="0"/>
              <a:t>Using the Engagement Toolbox handout, identify </a:t>
            </a:r>
          </a:p>
          <a:p>
            <a:pPr lvl="1"/>
            <a:r>
              <a:rPr lang="en-US" u="sng" dirty="0" smtClean="0"/>
              <a:t>two</a:t>
            </a:r>
            <a:r>
              <a:rPr lang="en-US" dirty="0" smtClean="0"/>
              <a:t> </a:t>
            </a:r>
            <a:r>
              <a:rPr lang="en-US" dirty="0"/>
              <a:t>Interactional Helping </a:t>
            </a:r>
            <a:r>
              <a:rPr lang="en-US" dirty="0" smtClean="0"/>
              <a:t>Skills;</a:t>
            </a:r>
          </a:p>
          <a:p>
            <a:pPr lvl="1"/>
            <a:r>
              <a:rPr lang="en-US" u="sng" dirty="0" smtClean="0"/>
              <a:t>one</a:t>
            </a:r>
            <a:r>
              <a:rPr lang="en-US" dirty="0" smtClean="0"/>
              <a:t> </a:t>
            </a:r>
            <a:r>
              <a:rPr lang="en-US" dirty="0"/>
              <a:t>strength-based, solution-focused </a:t>
            </a:r>
            <a:r>
              <a:rPr lang="en-US" dirty="0" smtClean="0"/>
              <a:t>question; and</a:t>
            </a:r>
          </a:p>
          <a:p>
            <a:pPr lvl="1"/>
            <a:r>
              <a:rPr lang="en-US" u="sng" dirty="0" smtClean="0"/>
              <a:t>one</a:t>
            </a:r>
            <a:r>
              <a:rPr lang="en-US" dirty="0" smtClean="0"/>
              <a:t> “other technique” (located on the last page) </a:t>
            </a:r>
          </a:p>
          <a:p>
            <a:endParaRPr lang="en-US" dirty="0"/>
          </a:p>
          <a:p>
            <a:pPr marL="341313" indent="0">
              <a:buNone/>
            </a:pPr>
            <a:r>
              <a:rPr lang="en-US" dirty="0" smtClean="0"/>
              <a:t>that you believe </a:t>
            </a:r>
            <a:r>
              <a:rPr lang="en-US" dirty="0"/>
              <a:t>will be helpful in overcoming </a:t>
            </a:r>
            <a:r>
              <a:rPr lang="en-US" dirty="0" smtClean="0"/>
              <a:t>your </a:t>
            </a:r>
            <a:r>
              <a:rPr lang="en-US" dirty="0"/>
              <a:t>assigned type of </a:t>
            </a:r>
            <a:r>
              <a:rPr lang="en-US" dirty="0" smtClean="0"/>
              <a:t>resistance (i.e., arguing, interruption, denial, or ignoring).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18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981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Father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Prevent</a:t>
            </a:r>
          </a:p>
          <a:p>
            <a:pPr lvl="0"/>
            <a:r>
              <a:rPr lang="en-US" b="1" dirty="0" smtClean="0"/>
              <a:t>Prepare</a:t>
            </a:r>
          </a:p>
          <a:p>
            <a:pPr lvl="0"/>
            <a:r>
              <a:rPr lang="en-US" b="1" dirty="0" smtClean="0"/>
              <a:t>Establish</a:t>
            </a:r>
          </a:p>
          <a:p>
            <a:pPr lvl="0"/>
            <a:r>
              <a:rPr lang="en-US" b="1" dirty="0" smtClean="0"/>
              <a:t>Involve</a:t>
            </a:r>
          </a:p>
          <a:p>
            <a:pPr lvl="0"/>
            <a:r>
              <a:rPr lang="en-US" b="1" dirty="0" smtClean="0"/>
              <a:t>Support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19</a:t>
            </a:fld>
            <a:endParaRPr lang="en-US" dirty="0"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1970110"/>
            <a:ext cx="2857500" cy="4191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30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84959"/>
            <a:ext cx="3810000" cy="4739641"/>
          </a:xfrm>
        </p:spPr>
        <p:txBody>
          <a:bodyPr/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"</a:t>
            </a:r>
            <a:r>
              <a:rPr lang="en-US" sz="3200" dirty="0"/>
              <a:t>It is much easier to become a father than to be one." </a:t>
            </a:r>
            <a:endParaRPr lang="en-US" sz="3200" dirty="0" smtClean="0"/>
          </a:p>
          <a:p>
            <a:pPr marL="0" indent="0" algn="ctr">
              <a:buNone/>
            </a:pPr>
            <a:r>
              <a:rPr lang="en-US" sz="2000" dirty="0" smtClean="0"/>
              <a:t>-</a:t>
            </a:r>
            <a:r>
              <a:rPr lang="en-US" sz="2000" dirty="0"/>
              <a:t>Kent </a:t>
            </a:r>
            <a:r>
              <a:rPr lang="en-US" sz="2000" dirty="0" smtClean="0"/>
              <a:t>Nerburn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1274734"/>
            <a:ext cx="3383280" cy="5053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9FAA35-CF82-4C62-BBAA-2977F00373C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47" y="1168083"/>
            <a:ext cx="8229600" cy="591671"/>
          </a:xfrm>
        </p:spPr>
        <p:txBody>
          <a:bodyPr/>
          <a:lstStyle/>
          <a:p>
            <a:r>
              <a:rPr lang="en-US" dirty="0" smtClean="0"/>
              <a:t>Resources and Support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5" y="1813544"/>
            <a:ext cx="8247888" cy="4383741"/>
          </a:xfrm>
        </p:spPr>
        <p:txBody>
          <a:bodyPr/>
          <a:lstStyle/>
          <a:p>
            <a:pPr lvl="0"/>
            <a:r>
              <a:rPr lang="en-US" sz="2200" dirty="0"/>
              <a:t>Community Resources</a:t>
            </a:r>
          </a:p>
          <a:p>
            <a:pPr lvl="0"/>
            <a:r>
              <a:rPr lang="en-US" sz="2200" dirty="0"/>
              <a:t>Types of </a:t>
            </a:r>
            <a:r>
              <a:rPr lang="en-US" sz="2200" dirty="0" smtClean="0"/>
              <a:t>Services:</a:t>
            </a:r>
            <a:endParaRPr lang="en-US" sz="2200" dirty="0"/>
          </a:p>
          <a:p>
            <a:pPr lvl="1"/>
            <a:r>
              <a:rPr lang="en-US" sz="2000" dirty="0"/>
              <a:t>Employment Services</a:t>
            </a:r>
          </a:p>
          <a:p>
            <a:pPr lvl="1"/>
            <a:r>
              <a:rPr lang="en-US" sz="2000" dirty="0"/>
              <a:t>Medical, Mental Health, Substance Abuse Treatment Programs</a:t>
            </a:r>
          </a:p>
          <a:p>
            <a:pPr lvl="1"/>
            <a:r>
              <a:rPr lang="en-US" sz="2000" dirty="0"/>
              <a:t>Protection from Abuse Orders</a:t>
            </a:r>
          </a:p>
          <a:p>
            <a:pPr lvl="1"/>
            <a:r>
              <a:rPr lang="en-US" sz="2000" dirty="0"/>
              <a:t>Domestic Relations Orders</a:t>
            </a:r>
          </a:p>
          <a:p>
            <a:pPr lvl="1"/>
            <a:r>
              <a:rPr lang="en-US" sz="2000" dirty="0"/>
              <a:t>Legal Support</a:t>
            </a:r>
          </a:p>
          <a:p>
            <a:pPr lvl="1"/>
            <a:r>
              <a:rPr lang="en-US" sz="2000" dirty="0"/>
              <a:t>County Assistance</a:t>
            </a:r>
          </a:p>
          <a:p>
            <a:pPr lvl="1"/>
            <a:r>
              <a:rPr lang="en-US" sz="2000" dirty="0"/>
              <a:t>Father’s Rights</a:t>
            </a:r>
          </a:p>
          <a:p>
            <a:pPr lvl="1"/>
            <a:r>
              <a:rPr lang="en-US" sz="2000" dirty="0"/>
              <a:t>Education Programs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20</a:t>
            </a:fld>
            <a:endParaRPr lang="en-US" dirty="0"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048" y="3369160"/>
            <a:ext cx="1887140" cy="2840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71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47" y="1113491"/>
            <a:ext cx="8229600" cy="591671"/>
          </a:xfrm>
        </p:spPr>
        <p:txBody>
          <a:bodyPr/>
          <a:lstStyle/>
          <a:p>
            <a:r>
              <a:rPr lang="en-US" dirty="0" smtClean="0"/>
              <a:t>Questions About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5" y="1758952"/>
            <a:ext cx="8247888" cy="4383741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kinds of services/agencies might need to be recommended for fathers trying to engage more actively with their children?</a:t>
            </a:r>
          </a:p>
          <a:p>
            <a:r>
              <a:rPr lang="en-US" dirty="0" smtClean="0"/>
              <a:t>What </a:t>
            </a:r>
            <a:r>
              <a:rPr lang="en-US" dirty="0"/>
              <a:t>resources are available in your </a:t>
            </a:r>
            <a:r>
              <a:rPr lang="en-US" dirty="0" smtClean="0"/>
              <a:t>area?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21</a:t>
            </a:fld>
            <a:endParaRPr lang="en-US" dirty="0"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674" y="3528104"/>
            <a:ext cx="2238375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www.families.com/wp-content/uploads/media/Father_and_daughter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98"/>
          <a:stretch/>
        </p:blipFill>
        <p:spPr bwMode="auto">
          <a:xfrm>
            <a:off x="40458" y="3523532"/>
            <a:ext cx="3624216" cy="2862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67"/>
          <a:stretch/>
        </p:blipFill>
        <p:spPr bwMode="auto">
          <a:xfrm>
            <a:off x="5903049" y="3523532"/>
            <a:ext cx="3145032" cy="2862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11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– Day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200" dirty="0"/>
              <a:t>Welcome and </a:t>
            </a:r>
            <a:r>
              <a:rPr lang="en-US" sz="2200" dirty="0" smtClean="0"/>
              <a:t>Introductions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Values, Roles, and Responsibilities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Protocol for Engagement and the Father Engagement Bench Card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Establishing Paternity and Locating Fathers</a:t>
            </a:r>
            <a:endParaRPr lang="en-US" sz="2200" dirty="0"/>
          </a:p>
          <a:p>
            <a:pPr>
              <a:lnSpc>
                <a:spcPct val="150000"/>
              </a:lnSpc>
            </a:pPr>
            <a:r>
              <a:rPr lang="en-US" sz="2200" dirty="0" smtClean="0"/>
              <a:t>Review </a:t>
            </a:r>
            <a:r>
              <a:rPr lang="en-US" sz="2200" dirty="0"/>
              <a:t>and Day 1 Wrap </a:t>
            </a:r>
            <a:r>
              <a:rPr lang="en-US" sz="2200" dirty="0" smtClean="0"/>
              <a:t>Up</a:t>
            </a:r>
            <a:endParaRPr lang="en-US" sz="2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3</a:t>
            </a:fld>
            <a:endParaRPr lang="en-US" dirty="0"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192" y="3958337"/>
            <a:ext cx="1545022" cy="2326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826" y="1555676"/>
            <a:ext cx="2019388" cy="1339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654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47" y="1222675"/>
            <a:ext cx="8229600" cy="591671"/>
          </a:xfrm>
        </p:spPr>
        <p:txBody>
          <a:bodyPr/>
          <a:lstStyle/>
          <a:p>
            <a:r>
              <a:rPr lang="en-US" dirty="0" smtClean="0"/>
              <a:t>Agenda – Day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5" y="1704360"/>
            <a:ext cx="8247888" cy="438374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Welcome Back and Review of Day 1</a:t>
            </a:r>
          </a:p>
          <a:p>
            <a:pPr>
              <a:lnSpc>
                <a:spcPct val="150000"/>
              </a:lnSpc>
            </a:pPr>
            <a:r>
              <a:rPr lang="en-US" dirty="0"/>
              <a:t>The Process of Engaging Men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Overcoming </a:t>
            </a:r>
            <a:r>
              <a:rPr lang="en-US" dirty="0"/>
              <a:t>Barriers and Managing Resistance</a:t>
            </a:r>
          </a:p>
          <a:p>
            <a:pPr>
              <a:lnSpc>
                <a:spcPct val="150000"/>
              </a:lnSpc>
            </a:pPr>
            <a:r>
              <a:rPr lang="en-US" dirty="0"/>
              <a:t>Identifying </a:t>
            </a:r>
            <a:r>
              <a:rPr lang="en-US" dirty="0" smtClean="0"/>
              <a:t>a Father’s Strengths </a:t>
            </a:r>
            <a:r>
              <a:rPr lang="en-US" dirty="0"/>
              <a:t>and Needs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Identifying </a:t>
            </a:r>
            <a:r>
              <a:rPr lang="en-US" dirty="0"/>
              <a:t>Formal </a:t>
            </a:r>
            <a:r>
              <a:rPr lang="en-US" dirty="0" smtClean="0"/>
              <a:t>and Informal Support Services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Content Review, Wrap Up and </a:t>
            </a:r>
            <a:r>
              <a:rPr lang="en-US" dirty="0" smtClean="0"/>
              <a:t>Evaluations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4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51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Recognize the need for and importance of locating and engaging fathers;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Recognize </a:t>
            </a:r>
            <a:r>
              <a:rPr lang="en-US" dirty="0"/>
              <a:t>the impact </a:t>
            </a:r>
            <a:r>
              <a:rPr lang="en-US" dirty="0" smtClean="0"/>
              <a:t>of personal values on interactions </a:t>
            </a:r>
            <a:r>
              <a:rPr lang="en-US" dirty="0"/>
              <a:t>with </a:t>
            </a:r>
            <a:r>
              <a:rPr lang="en-US" dirty="0" smtClean="0"/>
              <a:t>fathers;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Describe established protocols for father engagement and the father engagement bench card;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Discuss the impact a father can have on a child’s healthy development; and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Identify various methods of father and paternal family engagement.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7BBE67-B3D0-4F17-AB43-0FFFF70BD775}" type="slidenum">
              <a:rPr lang="en-US" smtClean="0"/>
              <a:pPr>
                <a:defRPr/>
              </a:pPr>
              <a:t>5</a:t>
            </a:fld>
            <a:endParaRPr lang="en-US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07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0647" y="1045251"/>
            <a:ext cx="8229600" cy="591671"/>
          </a:xfrm>
        </p:spPr>
        <p:txBody>
          <a:bodyPr/>
          <a:lstStyle/>
          <a:p>
            <a:r>
              <a:rPr lang="en-US" dirty="0" smtClean="0"/>
              <a:t>Values and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5" y="1690712"/>
            <a:ext cx="8247888" cy="4383741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Values</a:t>
            </a:r>
          </a:p>
          <a:p>
            <a:pPr marL="0" indent="0" algn="ctr">
              <a:buNone/>
            </a:pPr>
            <a:r>
              <a:rPr lang="en-US" dirty="0" smtClean="0"/>
              <a:t>“The</a:t>
            </a:r>
            <a:r>
              <a:rPr lang="en-US" dirty="0"/>
              <a:t> moral principles and beliefs or </a:t>
            </a:r>
            <a:r>
              <a:rPr lang="en-US" dirty="0" smtClean="0"/>
              <a:t>accepted standards</a:t>
            </a:r>
            <a:r>
              <a:rPr lang="en-US" dirty="0"/>
              <a:t> of a person or social </a:t>
            </a:r>
            <a:r>
              <a:rPr lang="en-US" dirty="0" smtClean="0"/>
              <a:t>group.”</a:t>
            </a:r>
          </a:p>
          <a:p>
            <a:pPr marL="0" indent="0" algn="ctr">
              <a:buNone/>
            </a:pPr>
            <a:r>
              <a:rPr lang="en-US" b="1" dirty="0" smtClean="0"/>
              <a:t>Bias</a:t>
            </a:r>
          </a:p>
          <a:p>
            <a:pPr marL="0" indent="0" algn="ctr">
              <a:buNone/>
            </a:pPr>
            <a:r>
              <a:rPr lang="en-US" b="1" dirty="0" smtClean="0"/>
              <a:t>“</a:t>
            </a:r>
            <a:r>
              <a:rPr lang="en-US" dirty="0"/>
              <a:t>A</a:t>
            </a:r>
            <a:r>
              <a:rPr lang="en-US" dirty="0" smtClean="0"/>
              <a:t>n </a:t>
            </a:r>
            <a:r>
              <a:rPr lang="en-US" dirty="0"/>
              <a:t>inclination of </a:t>
            </a:r>
            <a:r>
              <a:rPr lang="en-US" dirty="0" smtClean="0"/>
              <a:t>temperament or </a:t>
            </a:r>
            <a:r>
              <a:rPr lang="en-US" dirty="0"/>
              <a:t>outlook; </a:t>
            </a:r>
            <a:r>
              <a:rPr lang="en-US" i="1" dirty="0"/>
              <a:t>especially</a:t>
            </a:r>
            <a:r>
              <a:rPr lang="en-US" dirty="0"/>
              <a:t> </a:t>
            </a:r>
            <a:r>
              <a:rPr lang="en-US" b="1" dirty="0"/>
              <a:t>:</a:t>
            </a:r>
            <a:r>
              <a:rPr lang="en-US" dirty="0"/>
              <a:t> a personal and sometimes unreasoned </a:t>
            </a:r>
            <a:r>
              <a:rPr lang="en-US" dirty="0" smtClean="0"/>
              <a:t>judgment”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6</a:t>
            </a:fld>
            <a:endParaRPr lang="en-US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189" y="4275214"/>
            <a:ext cx="3087622" cy="2144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4271136"/>
            <a:ext cx="3837214" cy="214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384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47" y="1154435"/>
            <a:ext cx="8229600" cy="591671"/>
          </a:xfrm>
        </p:spPr>
        <p:txBody>
          <a:bodyPr/>
          <a:lstStyle/>
          <a:p>
            <a:r>
              <a:rPr lang="en-US" dirty="0"/>
              <a:t>Father’s Impact on Child Well-Being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5" y="1799896"/>
            <a:ext cx="8247888" cy="4383741"/>
          </a:xfrm>
        </p:spPr>
        <p:txBody>
          <a:bodyPr/>
          <a:lstStyle/>
          <a:p>
            <a:r>
              <a:rPr lang="en-US" dirty="0"/>
              <a:t>Mother/Father Relationships</a:t>
            </a:r>
          </a:p>
          <a:p>
            <a:r>
              <a:rPr lang="en-US" dirty="0"/>
              <a:t>Cognitive Ability and Educational Success</a:t>
            </a:r>
          </a:p>
          <a:p>
            <a:r>
              <a:rPr lang="en-US" dirty="0" smtClean="0"/>
              <a:t>Psychological </a:t>
            </a:r>
            <a:r>
              <a:rPr lang="en-US" dirty="0"/>
              <a:t>Well-being and Social Behavior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7</a:t>
            </a:fld>
            <a:endParaRPr lang="en-US" dirty="0"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" y="3368581"/>
            <a:ext cx="4545329" cy="2981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7" r="26112"/>
          <a:stretch/>
        </p:blipFill>
        <p:spPr>
          <a:xfrm>
            <a:off x="5682614" y="3368718"/>
            <a:ext cx="2724150" cy="2980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391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47" y="1157565"/>
            <a:ext cx="8229600" cy="591671"/>
          </a:xfrm>
        </p:spPr>
        <p:txBody>
          <a:bodyPr/>
          <a:lstStyle/>
          <a:p>
            <a:r>
              <a:rPr lang="en-US" dirty="0" smtClean="0"/>
              <a:t>Protocol for Father Engagement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5" y="1764926"/>
            <a:ext cx="8247888" cy="4383741"/>
          </a:xfrm>
        </p:spPr>
        <p:txBody>
          <a:bodyPr/>
          <a:lstStyle/>
          <a:p>
            <a:r>
              <a:rPr lang="en-US" dirty="0" smtClean="0"/>
              <a:t>Individually </a:t>
            </a:r>
          </a:p>
          <a:p>
            <a:pPr lvl="1"/>
            <a:r>
              <a:rPr lang="en-US" u="sng" dirty="0" smtClean="0"/>
              <a:t>review</a:t>
            </a:r>
            <a:r>
              <a:rPr lang="en-US" dirty="0" smtClean="0"/>
              <a:t> assigned protocol</a:t>
            </a:r>
          </a:p>
          <a:p>
            <a:pPr marL="342900" lvl="1" indent="-342900">
              <a:buChar char="•"/>
            </a:pPr>
            <a:r>
              <a:rPr lang="en-US" sz="2500" dirty="0" smtClean="0">
                <a:cs typeface="+mn-cs"/>
              </a:rPr>
              <a:t>Small group</a:t>
            </a:r>
          </a:p>
          <a:p>
            <a:pPr lvl="1"/>
            <a:r>
              <a:rPr lang="en-US" u="sng" dirty="0"/>
              <a:t>prepare to teach</a:t>
            </a:r>
            <a:r>
              <a:rPr lang="en-US" dirty="0"/>
              <a:t> your colleagues about your assigned best practice protocol </a:t>
            </a:r>
          </a:p>
          <a:p>
            <a:pPr marL="342900" lvl="1" indent="-342900">
              <a:buChar char="•"/>
            </a:pPr>
            <a:r>
              <a:rPr lang="en-US" sz="2500" dirty="0" smtClean="0"/>
              <a:t>Triads</a:t>
            </a:r>
          </a:p>
          <a:p>
            <a:pPr lvl="1"/>
            <a:r>
              <a:rPr lang="en-US" u="sng" dirty="0"/>
              <a:t>teach and discuss</a:t>
            </a:r>
          </a:p>
          <a:p>
            <a:pPr marL="742950" lvl="2" indent="-342900"/>
            <a:endParaRPr lang="en-US" dirty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8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11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47" y="1214715"/>
            <a:ext cx="8229600" cy="591671"/>
          </a:xfrm>
        </p:spPr>
        <p:txBody>
          <a:bodyPr/>
          <a:lstStyle/>
          <a:p>
            <a:r>
              <a:rPr lang="en-US" dirty="0" smtClean="0"/>
              <a:t>Review and Prepare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5" y="1860176"/>
            <a:ext cx="8247888" cy="4383741"/>
          </a:xfrm>
        </p:spPr>
        <p:txBody>
          <a:bodyPr/>
          <a:lstStyle/>
          <a:p>
            <a:r>
              <a:rPr lang="en-US" u="sng" dirty="0"/>
              <a:t>Review</a:t>
            </a:r>
            <a:r>
              <a:rPr lang="en-US" dirty="0"/>
              <a:t> the protocol for your assigned role (i.e., agency, court, or attorney) (5 minutes</a:t>
            </a:r>
            <a:r>
              <a:rPr lang="en-US" dirty="0" smtClean="0"/>
              <a:t>)</a:t>
            </a:r>
          </a:p>
          <a:p>
            <a:pPr marL="342900" lvl="1" indent="-342900">
              <a:buChar char="•"/>
            </a:pPr>
            <a:r>
              <a:rPr lang="en-US" sz="2500" dirty="0" smtClean="0"/>
              <a:t>As </a:t>
            </a:r>
            <a:r>
              <a:rPr lang="en-US" sz="2500" dirty="0"/>
              <a:t>a small group, </a:t>
            </a:r>
            <a:r>
              <a:rPr lang="en-US" sz="2500" u="sng" dirty="0"/>
              <a:t>prepare to teach</a:t>
            </a:r>
            <a:r>
              <a:rPr lang="en-US" sz="2500" dirty="0"/>
              <a:t> your colleagues about your assigned best practice protocol for each of the following areas</a:t>
            </a:r>
          </a:p>
          <a:p>
            <a:pPr lvl="1"/>
            <a:r>
              <a:rPr lang="en-US" dirty="0"/>
              <a:t>Case Planning (Preparation time: </a:t>
            </a:r>
            <a:r>
              <a:rPr lang="en-US" dirty="0" smtClean="0"/>
              <a:t>15 </a:t>
            </a:r>
            <a:r>
              <a:rPr lang="en-US" dirty="0"/>
              <a:t>minutes)</a:t>
            </a:r>
          </a:p>
          <a:p>
            <a:pPr lvl="1"/>
            <a:r>
              <a:rPr lang="en-US" dirty="0"/>
              <a:t>Delivery of Services (Preparation time: </a:t>
            </a:r>
            <a:r>
              <a:rPr lang="en-US" dirty="0" smtClean="0"/>
              <a:t>15 </a:t>
            </a:r>
            <a:r>
              <a:rPr lang="en-US" dirty="0"/>
              <a:t>minutes)</a:t>
            </a:r>
          </a:p>
          <a:p>
            <a:pPr lvl="1"/>
            <a:r>
              <a:rPr lang="en-US" dirty="0"/>
              <a:t>Court Process (Preparation time: </a:t>
            </a:r>
            <a:r>
              <a:rPr lang="en-US" dirty="0" smtClean="0"/>
              <a:t>15 </a:t>
            </a:r>
            <a:r>
              <a:rPr lang="en-US" dirty="0"/>
              <a:t>minutes)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9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5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WTP PowerPoint Background - Mechanicsburg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eorgia"/>
        <a:ea typeface="Osaka"/>
        <a:cs typeface=""/>
      </a:majorFont>
      <a:minorFont>
        <a:latin typeface="Georgia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CWTP PowerPoint Background - Mechanicsburg</Template>
  <TotalTime>15288</TotalTime>
  <Words>671</Words>
  <Application>Microsoft Office PowerPoint</Application>
  <PresentationFormat>On-screen Show (4:3)</PresentationFormat>
  <Paragraphs>136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Georgia</vt:lpstr>
      <vt:lpstr>ＭＳ Ｐゴシック</vt:lpstr>
      <vt:lpstr>Calibri</vt:lpstr>
      <vt:lpstr>Osaka</vt:lpstr>
      <vt:lpstr>CWTP PowerPoint Background - Mechanicsburg</vt:lpstr>
      <vt:lpstr>PowerPoint Presentation</vt:lpstr>
      <vt:lpstr>PowerPoint Presentation</vt:lpstr>
      <vt:lpstr>Agenda – Day 1</vt:lpstr>
      <vt:lpstr>Agenda – Day 2</vt:lpstr>
      <vt:lpstr>Learning Objectives</vt:lpstr>
      <vt:lpstr>Values and Bias</vt:lpstr>
      <vt:lpstr>Father’s Impact on Child Well-Being</vt:lpstr>
      <vt:lpstr>Protocol for Father Engagement Activity</vt:lpstr>
      <vt:lpstr>Review and Prepare</vt:lpstr>
      <vt:lpstr>Teach and Discuss</vt:lpstr>
      <vt:lpstr>Activity – Father Engagement Scenarios</vt:lpstr>
      <vt:lpstr>Video Clip – Kindergarten Cop©</vt:lpstr>
      <vt:lpstr>Agenda – Day 2</vt:lpstr>
      <vt:lpstr>Agenda – Day 1</vt:lpstr>
      <vt:lpstr>A Tale of Two Brains – Mark Gungor</vt:lpstr>
      <vt:lpstr>Female and Male Communication Styles</vt:lpstr>
      <vt:lpstr>Types of Resistance</vt:lpstr>
      <vt:lpstr>Overcoming Resistance Activity</vt:lpstr>
      <vt:lpstr>Effective Father Programs</vt:lpstr>
      <vt:lpstr>Resources and Support Services</vt:lpstr>
      <vt:lpstr>Questions About Resources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Davis</dc:creator>
  <cp:keywords>Templates</cp:keywords>
  <cp:lastModifiedBy>Robert Winesickle</cp:lastModifiedBy>
  <cp:revision>85</cp:revision>
  <cp:lastPrinted>2014-03-05T19:32:45Z</cp:lastPrinted>
  <dcterms:created xsi:type="dcterms:W3CDTF">2012-11-02T14:13:10Z</dcterms:created>
  <dcterms:modified xsi:type="dcterms:W3CDTF">2014-07-29T14:52:54Z</dcterms:modified>
</cp:coreProperties>
</file>