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99" r:id="rId2"/>
    <p:sldId id="258" r:id="rId3"/>
    <p:sldId id="262" r:id="rId4"/>
    <p:sldId id="263" r:id="rId5"/>
    <p:sldId id="298" r:id="rId6"/>
    <p:sldId id="264" r:id="rId7"/>
    <p:sldId id="265" r:id="rId8"/>
    <p:sldId id="256" r:id="rId9"/>
    <p:sldId id="301" r:id="rId10"/>
    <p:sldId id="302" r:id="rId11"/>
    <p:sldId id="267" r:id="rId12"/>
    <p:sldId id="268" r:id="rId13"/>
    <p:sldId id="269" r:id="rId14"/>
    <p:sldId id="270" r:id="rId15"/>
    <p:sldId id="271" r:id="rId16"/>
    <p:sldId id="272" r:id="rId17"/>
    <p:sldId id="259" r:id="rId18"/>
    <p:sldId id="275" r:id="rId19"/>
    <p:sldId id="276" r:id="rId20"/>
    <p:sldId id="277" r:id="rId21"/>
    <p:sldId id="278" r:id="rId22"/>
    <p:sldId id="279" r:id="rId23"/>
    <p:sldId id="292" r:id="rId24"/>
    <p:sldId id="280" r:id="rId25"/>
    <p:sldId id="281" r:id="rId26"/>
    <p:sldId id="283" r:id="rId27"/>
    <p:sldId id="284" r:id="rId28"/>
    <p:sldId id="297" r:id="rId29"/>
    <p:sldId id="285" r:id="rId30"/>
    <p:sldId id="296" r:id="rId31"/>
    <p:sldId id="300" r:id="rId32"/>
    <p:sldId id="282" r:id="rId33"/>
    <p:sldId id="286" r:id="rId34"/>
    <p:sldId id="287" r:id="rId35"/>
    <p:sldId id="288" r:id="rId36"/>
    <p:sldId id="293" r:id="rId37"/>
    <p:sldId id="290" r:id="rId38"/>
    <p:sldId id="289" r:id="rId39"/>
    <p:sldId id="295" r:id="rId40"/>
    <p:sldId id="291" r:id="rId41"/>
    <p:sldId id="303" r:id="rId42"/>
    <p:sldId id="304" r:id="rId43"/>
    <p:sldId id="261" r:id="rId44"/>
    <p:sldId id="294"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aron England" initials="SE" lastIdx="8" clrIdx="0"/>
  <p:cmAuthor id="1" name="Katie Jones Pomeroy" initials="KJP" lastIdx="1"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734" autoAdjust="0"/>
  </p:normalViewPr>
  <p:slideViewPr>
    <p:cSldViewPr>
      <p:cViewPr varScale="1">
        <p:scale>
          <a:sx n="56" d="100"/>
          <a:sy n="56" d="100"/>
        </p:scale>
        <p:origin x="1580"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577432-F8D8-4265-AC4E-CF0C56EEB48F}" type="doc">
      <dgm:prSet loTypeId="urn:microsoft.com/office/officeart/2005/8/layout/chevron2" loCatId="list" qsTypeId="urn:microsoft.com/office/officeart/2005/8/quickstyle/3d2" qsCatId="3D" csTypeId="urn:microsoft.com/office/officeart/2005/8/colors/accent6_3" csCatId="accent6" phldr="1"/>
      <dgm:spPr/>
      <dgm:t>
        <a:bodyPr/>
        <a:lstStyle/>
        <a:p>
          <a:endParaRPr lang="en-US"/>
        </a:p>
      </dgm:t>
    </dgm:pt>
    <dgm:pt modelId="{851DDBCA-F19E-4CA2-8719-14C0FF4E5E0B}">
      <dgm:prSet phldrT="[Text]"/>
      <dgm:spPr/>
      <dgm:t>
        <a:bodyPr/>
        <a:lstStyle/>
        <a:p>
          <a:r>
            <a:rPr lang="en-US" dirty="0" smtClean="0"/>
            <a:t>National</a:t>
          </a:r>
          <a:endParaRPr lang="en-US" dirty="0"/>
        </a:p>
      </dgm:t>
    </dgm:pt>
    <dgm:pt modelId="{CE3BBADF-0E0B-47ED-93F0-03A69AC08F1F}" type="parTrans" cxnId="{D5F9D743-41A8-4E0A-8D7C-F2EA104BC7D6}">
      <dgm:prSet/>
      <dgm:spPr/>
      <dgm:t>
        <a:bodyPr/>
        <a:lstStyle/>
        <a:p>
          <a:endParaRPr lang="en-US"/>
        </a:p>
      </dgm:t>
    </dgm:pt>
    <dgm:pt modelId="{D2B34F3C-E767-4441-B3C8-27A1B3AC96E4}" type="sibTrans" cxnId="{D5F9D743-41A8-4E0A-8D7C-F2EA104BC7D6}">
      <dgm:prSet/>
      <dgm:spPr/>
      <dgm:t>
        <a:bodyPr/>
        <a:lstStyle/>
        <a:p>
          <a:endParaRPr lang="en-US"/>
        </a:p>
      </dgm:t>
    </dgm:pt>
    <dgm:pt modelId="{C30FA44E-48DE-475E-BFE8-BE443EFA9102}">
      <dgm:prSet phldrT="[Text]"/>
      <dgm:spPr/>
      <dgm:t>
        <a:bodyPr/>
        <a:lstStyle/>
        <a:p>
          <a:r>
            <a:rPr lang="en-US" dirty="0" smtClean="0"/>
            <a:t>FEDERAL BUREAU OF PRISONS</a:t>
          </a:r>
          <a:endParaRPr lang="en-US" dirty="0"/>
        </a:p>
      </dgm:t>
    </dgm:pt>
    <dgm:pt modelId="{8DB231A5-2AA5-4EEC-A711-39B344BF39BC}" type="parTrans" cxnId="{0F9046A8-3D28-47D2-B449-8B244AC97233}">
      <dgm:prSet/>
      <dgm:spPr/>
      <dgm:t>
        <a:bodyPr/>
        <a:lstStyle/>
        <a:p>
          <a:endParaRPr lang="en-US"/>
        </a:p>
      </dgm:t>
    </dgm:pt>
    <dgm:pt modelId="{5710A8C9-0ABF-48F3-8C7C-9A4EB4F7F49E}" type="sibTrans" cxnId="{0F9046A8-3D28-47D2-B449-8B244AC97233}">
      <dgm:prSet/>
      <dgm:spPr/>
      <dgm:t>
        <a:bodyPr/>
        <a:lstStyle/>
        <a:p>
          <a:endParaRPr lang="en-US"/>
        </a:p>
      </dgm:t>
    </dgm:pt>
    <dgm:pt modelId="{6E1C4F64-2B6C-4969-B75A-3C980704196F}">
      <dgm:prSet phldrT="[Text]"/>
      <dgm:spPr/>
      <dgm:t>
        <a:bodyPr/>
        <a:lstStyle/>
        <a:p>
          <a:endParaRPr lang="en-US" dirty="0"/>
        </a:p>
      </dgm:t>
    </dgm:pt>
    <dgm:pt modelId="{4E3F8429-A570-40D7-9CDD-6AA88E5080B7}" type="parTrans" cxnId="{83D4951A-7ABF-45CC-96A0-32107B8B0B39}">
      <dgm:prSet/>
      <dgm:spPr/>
      <dgm:t>
        <a:bodyPr/>
        <a:lstStyle/>
        <a:p>
          <a:endParaRPr lang="en-US"/>
        </a:p>
      </dgm:t>
    </dgm:pt>
    <dgm:pt modelId="{D46B2A7F-E709-4E11-9D46-2EA6C6247A4C}" type="sibTrans" cxnId="{83D4951A-7ABF-45CC-96A0-32107B8B0B39}">
      <dgm:prSet/>
      <dgm:spPr/>
      <dgm:t>
        <a:bodyPr/>
        <a:lstStyle/>
        <a:p>
          <a:endParaRPr lang="en-US"/>
        </a:p>
      </dgm:t>
    </dgm:pt>
    <dgm:pt modelId="{79C4FE73-F080-495C-B5ED-AD3C290D7C31}">
      <dgm:prSet phldrT="[Text]"/>
      <dgm:spPr/>
      <dgm:t>
        <a:bodyPr/>
        <a:lstStyle/>
        <a:p>
          <a:r>
            <a:rPr lang="en-US" dirty="0" smtClean="0"/>
            <a:t>State</a:t>
          </a:r>
          <a:endParaRPr lang="en-US" dirty="0"/>
        </a:p>
      </dgm:t>
    </dgm:pt>
    <dgm:pt modelId="{16A45640-9A99-46B5-8A51-42D373DFCB30}" type="parTrans" cxnId="{527C4741-24EA-426F-AFF8-A0F99E7A1CD8}">
      <dgm:prSet/>
      <dgm:spPr/>
      <dgm:t>
        <a:bodyPr/>
        <a:lstStyle/>
        <a:p>
          <a:endParaRPr lang="en-US"/>
        </a:p>
      </dgm:t>
    </dgm:pt>
    <dgm:pt modelId="{471AD289-9FF1-4375-BA33-B6C6197A0760}" type="sibTrans" cxnId="{527C4741-24EA-426F-AFF8-A0F99E7A1CD8}">
      <dgm:prSet/>
      <dgm:spPr/>
      <dgm:t>
        <a:bodyPr/>
        <a:lstStyle/>
        <a:p>
          <a:endParaRPr lang="en-US"/>
        </a:p>
      </dgm:t>
    </dgm:pt>
    <dgm:pt modelId="{D91783FB-257E-46FF-91C9-6D63C401EDBC}">
      <dgm:prSet phldrT="[Text]"/>
      <dgm:spPr/>
      <dgm:t>
        <a:bodyPr/>
        <a:lstStyle/>
        <a:p>
          <a:r>
            <a:rPr lang="en-US" dirty="0" smtClean="0"/>
            <a:t>PENNSYLVANIA DEPARTMENT OF CORRECTIONS</a:t>
          </a:r>
          <a:endParaRPr lang="en-US" dirty="0"/>
        </a:p>
      </dgm:t>
    </dgm:pt>
    <dgm:pt modelId="{57F2D566-2A83-4562-9292-31311B4BEDAF}" type="parTrans" cxnId="{15696D38-FF81-40FC-B2C7-AE4946C84865}">
      <dgm:prSet/>
      <dgm:spPr/>
      <dgm:t>
        <a:bodyPr/>
        <a:lstStyle/>
        <a:p>
          <a:endParaRPr lang="en-US"/>
        </a:p>
      </dgm:t>
    </dgm:pt>
    <dgm:pt modelId="{749CDC7A-F763-4741-8BEE-1B370B3229BB}" type="sibTrans" cxnId="{15696D38-FF81-40FC-B2C7-AE4946C84865}">
      <dgm:prSet/>
      <dgm:spPr/>
      <dgm:t>
        <a:bodyPr/>
        <a:lstStyle/>
        <a:p>
          <a:endParaRPr lang="en-US"/>
        </a:p>
      </dgm:t>
    </dgm:pt>
    <dgm:pt modelId="{FEACC7E3-97CD-43D8-889F-8C66AB8685BA}">
      <dgm:prSet phldrT="[Text]"/>
      <dgm:spPr/>
      <dgm:t>
        <a:bodyPr/>
        <a:lstStyle/>
        <a:p>
          <a:r>
            <a:rPr lang="en-US" dirty="0" smtClean="0"/>
            <a:t>State Facilities		Transportation					</a:t>
          </a:r>
          <a:endParaRPr lang="en-US" dirty="0"/>
        </a:p>
      </dgm:t>
    </dgm:pt>
    <dgm:pt modelId="{5DEF8208-A473-42BF-A543-A7D632808F74}" type="parTrans" cxnId="{114B5425-1D3C-441F-91B3-3E1EE79E5858}">
      <dgm:prSet/>
      <dgm:spPr/>
      <dgm:t>
        <a:bodyPr/>
        <a:lstStyle/>
        <a:p>
          <a:endParaRPr lang="en-US"/>
        </a:p>
      </dgm:t>
    </dgm:pt>
    <dgm:pt modelId="{CB58B995-3913-4CC9-B69C-2E6DBA606B46}" type="sibTrans" cxnId="{114B5425-1D3C-441F-91B3-3E1EE79E5858}">
      <dgm:prSet/>
      <dgm:spPr/>
      <dgm:t>
        <a:bodyPr/>
        <a:lstStyle/>
        <a:p>
          <a:endParaRPr lang="en-US"/>
        </a:p>
      </dgm:t>
    </dgm:pt>
    <dgm:pt modelId="{3A572E30-70ED-4543-AB71-A304F958B296}">
      <dgm:prSet phldrT="[Text]"/>
      <dgm:spPr/>
      <dgm:t>
        <a:bodyPr/>
        <a:lstStyle/>
        <a:p>
          <a:r>
            <a:rPr lang="en-US" dirty="0" smtClean="0"/>
            <a:t>County</a:t>
          </a:r>
          <a:endParaRPr lang="en-US" dirty="0"/>
        </a:p>
      </dgm:t>
    </dgm:pt>
    <dgm:pt modelId="{5E867963-0239-496F-8D1D-3683BA20D5DB}" type="parTrans" cxnId="{366043C6-C330-49E1-A7F0-2EA742AE21BC}">
      <dgm:prSet/>
      <dgm:spPr/>
      <dgm:t>
        <a:bodyPr/>
        <a:lstStyle/>
        <a:p>
          <a:endParaRPr lang="en-US"/>
        </a:p>
      </dgm:t>
    </dgm:pt>
    <dgm:pt modelId="{44A25310-57C8-4E35-8102-1EA1533661A5}" type="sibTrans" cxnId="{366043C6-C330-49E1-A7F0-2EA742AE21BC}">
      <dgm:prSet/>
      <dgm:spPr/>
      <dgm:t>
        <a:bodyPr/>
        <a:lstStyle/>
        <a:p>
          <a:endParaRPr lang="en-US"/>
        </a:p>
      </dgm:t>
    </dgm:pt>
    <dgm:pt modelId="{F63040AC-70D4-48DD-9369-F6C533D677B3}">
      <dgm:prSet phldrT="[Text]"/>
      <dgm:spPr/>
      <dgm:t>
        <a:bodyPr/>
        <a:lstStyle/>
        <a:p>
          <a:r>
            <a:rPr lang="en-US" dirty="0" smtClean="0"/>
            <a:t>Pennsylvania Department of Corrections</a:t>
          </a:r>
          <a:endParaRPr lang="en-US" dirty="0"/>
        </a:p>
      </dgm:t>
    </dgm:pt>
    <dgm:pt modelId="{44808E12-E168-4405-A564-A8C047A5BDDC}" type="parTrans" cxnId="{C0CA39BC-FE68-4B17-AC7D-6B41097EFD6B}">
      <dgm:prSet/>
      <dgm:spPr/>
      <dgm:t>
        <a:bodyPr/>
        <a:lstStyle/>
        <a:p>
          <a:endParaRPr lang="en-US"/>
        </a:p>
      </dgm:t>
    </dgm:pt>
    <dgm:pt modelId="{75E44D8C-4A16-4709-B1A4-306DACE51B43}" type="sibTrans" cxnId="{C0CA39BC-FE68-4B17-AC7D-6B41097EFD6B}">
      <dgm:prSet/>
      <dgm:spPr/>
      <dgm:t>
        <a:bodyPr/>
        <a:lstStyle/>
        <a:p>
          <a:endParaRPr lang="en-US"/>
        </a:p>
      </dgm:t>
    </dgm:pt>
    <dgm:pt modelId="{80F903AF-B5F7-4856-95A3-D24469F4D0D3}">
      <dgm:prSet phldrT="[Text]"/>
      <dgm:spPr/>
      <dgm:t>
        <a:bodyPr/>
        <a:lstStyle/>
        <a:p>
          <a:r>
            <a:rPr lang="en-US" dirty="0" smtClean="0"/>
            <a:t>County </a:t>
          </a:r>
          <a:r>
            <a:rPr lang="en-US" dirty="0" smtClean="0"/>
            <a:t>Facilities		</a:t>
          </a:r>
          <a:r>
            <a:rPr lang="en-US" dirty="0" smtClean="0">
              <a:solidFill>
                <a:srgbClr val="FF0000"/>
              </a:solidFill>
            </a:rPr>
            <a:t>Visitation</a:t>
          </a:r>
          <a:r>
            <a:rPr lang="en-US" dirty="0" smtClean="0"/>
            <a:t> 		</a:t>
          </a:r>
          <a:endParaRPr lang="en-US" dirty="0"/>
        </a:p>
      </dgm:t>
    </dgm:pt>
    <dgm:pt modelId="{066DB494-449B-4D42-BEE8-D742D1D946D4}" type="parTrans" cxnId="{D673CDE8-5DFE-4497-887E-1E010CDF06E5}">
      <dgm:prSet/>
      <dgm:spPr/>
      <dgm:t>
        <a:bodyPr/>
        <a:lstStyle/>
        <a:p>
          <a:endParaRPr lang="en-US"/>
        </a:p>
      </dgm:t>
    </dgm:pt>
    <dgm:pt modelId="{C653676F-D29F-44F6-BA40-076D6095147B}" type="sibTrans" cxnId="{D673CDE8-5DFE-4497-887E-1E010CDF06E5}">
      <dgm:prSet/>
      <dgm:spPr/>
      <dgm:t>
        <a:bodyPr/>
        <a:lstStyle/>
        <a:p>
          <a:endParaRPr lang="en-US"/>
        </a:p>
      </dgm:t>
    </dgm:pt>
    <dgm:pt modelId="{751456B7-F4DA-40EC-87F4-8FF3F22C5B55}">
      <dgm:prSet phldrT="[Text]"/>
      <dgm:spPr/>
      <dgm:t>
        <a:bodyPr/>
        <a:lstStyle/>
        <a:p>
          <a:r>
            <a:rPr lang="en-US" dirty="0" smtClean="0"/>
            <a:t>Facilities			Communication			</a:t>
          </a:r>
          <a:endParaRPr lang="en-US" dirty="0"/>
        </a:p>
      </dgm:t>
    </dgm:pt>
    <dgm:pt modelId="{30737054-1037-4EDD-9E12-0D2F6395AD16}" type="parTrans" cxnId="{5172FD40-6F81-4E14-947A-84D01D35E9B8}">
      <dgm:prSet/>
      <dgm:spPr/>
      <dgm:t>
        <a:bodyPr/>
        <a:lstStyle/>
        <a:p>
          <a:endParaRPr lang="en-US"/>
        </a:p>
      </dgm:t>
    </dgm:pt>
    <dgm:pt modelId="{9B38DF0B-96B0-4B3D-A494-31DE1E124188}" type="sibTrans" cxnId="{5172FD40-6F81-4E14-947A-84D01D35E9B8}">
      <dgm:prSet/>
      <dgm:spPr/>
      <dgm:t>
        <a:bodyPr/>
        <a:lstStyle/>
        <a:p>
          <a:endParaRPr lang="en-US"/>
        </a:p>
      </dgm:t>
    </dgm:pt>
    <dgm:pt modelId="{325F50D2-3CC5-41B8-9C9B-F514B067C6DF}">
      <dgm:prSet phldrT="[Text]"/>
      <dgm:spPr/>
      <dgm:t>
        <a:bodyPr/>
        <a:lstStyle/>
        <a:p>
          <a:r>
            <a:rPr lang="en-US" dirty="0" smtClean="0"/>
            <a:t>Find a prisoner		Visitation</a:t>
          </a:r>
          <a:endParaRPr lang="en-US" dirty="0"/>
        </a:p>
      </dgm:t>
    </dgm:pt>
    <dgm:pt modelId="{B2306ADC-80AF-4E87-9109-A269DD839633}" type="parTrans" cxnId="{29B6BDD9-0939-4CB4-A286-97C2899D7FCB}">
      <dgm:prSet/>
      <dgm:spPr/>
      <dgm:t>
        <a:bodyPr/>
        <a:lstStyle/>
        <a:p>
          <a:endParaRPr lang="en-US"/>
        </a:p>
      </dgm:t>
    </dgm:pt>
    <dgm:pt modelId="{BBD5E1E6-4121-4A10-B6B4-7D61CA1B8939}" type="sibTrans" cxnId="{29B6BDD9-0939-4CB4-A286-97C2899D7FCB}">
      <dgm:prSet/>
      <dgm:spPr/>
      <dgm:t>
        <a:bodyPr/>
        <a:lstStyle/>
        <a:p>
          <a:endParaRPr lang="en-US"/>
        </a:p>
      </dgm:t>
    </dgm:pt>
    <dgm:pt modelId="{A91DAF8E-251D-46AD-978D-4A4AB47C1FF9}">
      <dgm:prSet phldrT="[Text]"/>
      <dgm:spPr/>
      <dgm:t>
        <a:bodyPr/>
        <a:lstStyle/>
        <a:p>
          <a:r>
            <a:rPr lang="en-US" dirty="0" smtClean="0"/>
            <a:t>Find an inmate		Visitation</a:t>
          </a:r>
          <a:endParaRPr lang="en-US" dirty="0"/>
        </a:p>
      </dgm:t>
    </dgm:pt>
    <dgm:pt modelId="{72609E8E-2887-44C4-925C-C82D07CE4771}" type="parTrans" cxnId="{5E61C56F-9E02-4C47-8058-349F15C985DC}">
      <dgm:prSet/>
      <dgm:spPr/>
      <dgm:t>
        <a:bodyPr/>
        <a:lstStyle/>
        <a:p>
          <a:endParaRPr lang="en-US"/>
        </a:p>
      </dgm:t>
    </dgm:pt>
    <dgm:pt modelId="{67A9EC3C-CE1C-4605-B947-2A110FD56CF7}" type="sibTrans" cxnId="{5E61C56F-9E02-4C47-8058-349F15C985DC}">
      <dgm:prSet/>
      <dgm:spPr/>
      <dgm:t>
        <a:bodyPr/>
        <a:lstStyle/>
        <a:p>
          <a:endParaRPr lang="en-US"/>
        </a:p>
      </dgm:t>
    </dgm:pt>
    <dgm:pt modelId="{D98B8401-C280-46E5-B5D3-073D304B868E}" type="pres">
      <dgm:prSet presAssocID="{4B577432-F8D8-4265-AC4E-CF0C56EEB48F}" presName="linearFlow" presStyleCnt="0">
        <dgm:presLayoutVars>
          <dgm:dir/>
          <dgm:animLvl val="lvl"/>
          <dgm:resizeHandles val="exact"/>
        </dgm:presLayoutVars>
      </dgm:prSet>
      <dgm:spPr/>
      <dgm:t>
        <a:bodyPr/>
        <a:lstStyle/>
        <a:p>
          <a:endParaRPr lang="en-US"/>
        </a:p>
      </dgm:t>
    </dgm:pt>
    <dgm:pt modelId="{66EB1323-5E6C-4916-8D96-8C07461EC6F6}" type="pres">
      <dgm:prSet presAssocID="{851DDBCA-F19E-4CA2-8719-14C0FF4E5E0B}" presName="composite" presStyleCnt="0"/>
      <dgm:spPr/>
    </dgm:pt>
    <dgm:pt modelId="{2CED8E62-14FD-4B38-A9B3-2D0E80E89FE6}" type="pres">
      <dgm:prSet presAssocID="{851DDBCA-F19E-4CA2-8719-14C0FF4E5E0B}" presName="parentText" presStyleLbl="alignNode1" presStyleIdx="0" presStyleCnt="3">
        <dgm:presLayoutVars>
          <dgm:chMax val="1"/>
          <dgm:bulletEnabled val="1"/>
        </dgm:presLayoutVars>
      </dgm:prSet>
      <dgm:spPr/>
      <dgm:t>
        <a:bodyPr/>
        <a:lstStyle/>
        <a:p>
          <a:endParaRPr lang="en-US"/>
        </a:p>
      </dgm:t>
    </dgm:pt>
    <dgm:pt modelId="{9E12DF74-7D4D-48E5-A0A9-200A73B83E1C}" type="pres">
      <dgm:prSet presAssocID="{851DDBCA-F19E-4CA2-8719-14C0FF4E5E0B}" presName="descendantText" presStyleLbl="alignAcc1" presStyleIdx="0" presStyleCnt="3">
        <dgm:presLayoutVars>
          <dgm:bulletEnabled val="1"/>
        </dgm:presLayoutVars>
      </dgm:prSet>
      <dgm:spPr/>
      <dgm:t>
        <a:bodyPr/>
        <a:lstStyle/>
        <a:p>
          <a:endParaRPr lang="en-US"/>
        </a:p>
      </dgm:t>
    </dgm:pt>
    <dgm:pt modelId="{5913479F-645B-47BF-AFFF-60A0D9FC8ECE}" type="pres">
      <dgm:prSet presAssocID="{D2B34F3C-E767-4441-B3C8-27A1B3AC96E4}" presName="sp" presStyleCnt="0"/>
      <dgm:spPr/>
    </dgm:pt>
    <dgm:pt modelId="{2916E7B7-B1B4-4D48-A9C2-A30774CB5251}" type="pres">
      <dgm:prSet presAssocID="{79C4FE73-F080-495C-B5ED-AD3C290D7C31}" presName="composite" presStyleCnt="0"/>
      <dgm:spPr/>
    </dgm:pt>
    <dgm:pt modelId="{D1CC5E4D-7FC4-4679-80F8-4A0A0EEF40B2}" type="pres">
      <dgm:prSet presAssocID="{79C4FE73-F080-495C-B5ED-AD3C290D7C31}" presName="parentText" presStyleLbl="alignNode1" presStyleIdx="1" presStyleCnt="3">
        <dgm:presLayoutVars>
          <dgm:chMax val="1"/>
          <dgm:bulletEnabled val="1"/>
        </dgm:presLayoutVars>
      </dgm:prSet>
      <dgm:spPr/>
      <dgm:t>
        <a:bodyPr/>
        <a:lstStyle/>
        <a:p>
          <a:endParaRPr lang="en-US"/>
        </a:p>
      </dgm:t>
    </dgm:pt>
    <dgm:pt modelId="{01784C43-EE3A-49D9-9594-2D3B273A5FDC}" type="pres">
      <dgm:prSet presAssocID="{79C4FE73-F080-495C-B5ED-AD3C290D7C31}" presName="descendantText" presStyleLbl="alignAcc1" presStyleIdx="1" presStyleCnt="3">
        <dgm:presLayoutVars>
          <dgm:bulletEnabled val="1"/>
        </dgm:presLayoutVars>
      </dgm:prSet>
      <dgm:spPr/>
      <dgm:t>
        <a:bodyPr/>
        <a:lstStyle/>
        <a:p>
          <a:endParaRPr lang="en-US"/>
        </a:p>
      </dgm:t>
    </dgm:pt>
    <dgm:pt modelId="{2EB4865D-5D3E-49B9-812C-1138B3054180}" type="pres">
      <dgm:prSet presAssocID="{471AD289-9FF1-4375-BA33-B6C6197A0760}" presName="sp" presStyleCnt="0"/>
      <dgm:spPr/>
    </dgm:pt>
    <dgm:pt modelId="{B3147FDB-1958-4B58-A11A-55573A8FDB00}" type="pres">
      <dgm:prSet presAssocID="{3A572E30-70ED-4543-AB71-A304F958B296}" presName="composite" presStyleCnt="0"/>
      <dgm:spPr/>
    </dgm:pt>
    <dgm:pt modelId="{E6A9EEC5-12E1-45E9-9E3E-16D0044D388C}" type="pres">
      <dgm:prSet presAssocID="{3A572E30-70ED-4543-AB71-A304F958B296}" presName="parentText" presStyleLbl="alignNode1" presStyleIdx="2" presStyleCnt="3">
        <dgm:presLayoutVars>
          <dgm:chMax val="1"/>
          <dgm:bulletEnabled val="1"/>
        </dgm:presLayoutVars>
      </dgm:prSet>
      <dgm:spPr/>
      <dgm:t>
        <a:bodyPr/>
        <a:lstStyle/>
        <a:p>
          <a:endParaRPr lang="en-US"/>
        </a:p>
      </dgm:t>
    </dgm:pt>
    <dgm:pt modelId="{C45BBCAB-BAEE-4AE7-84E9-A93852FB201B}" type="pres">
      <dgm:prSet presAssocID="{3A572E30-70ED-4543-AB71-A304F958B296}" presName="descendantText" presStyleLbl="alignAcc1" presStyleIdx="2" presStyleCnt="3">
        <dgm:presLayoutVars>
          <dgm:bulletEnabled val="1"/>
        </dgm:presLayoutVars>
      </dgm:prSet>
      <dgm:spPr/>
      <dgm:t>
        <a:bodyPr/>
        <a:lstStyle/>
        <a:p>
          <a:endParaRPr lang="en-US"/>
        </a:p>
      </dgm:t>
    </dgm:pt>
  </dgm:ptLst>
  <dgm:cxnLst>
    <dgm:cxn modelId="{83D4951A-7ABF-45CC-96A0-32107B8B0B39}" srcId="{851DDBCA-F19E-4CA2-8719-14C0FF4E5E0B}" destId="{6E1C4F64-2B6C-4969-B75A-3C980704196F}" srcOrd="1" destOrd="0" parTransId="{4E3F8429-A570-40D7-9CDD-6AA88E5080B7}" sibTransId="{D46B2A7F-E709-4E11-9D46-2EA6C6247A4C}"/>
    <dgm:cxn modelId="{A6672960-EF63-4059-9888-5F799900F0BE}" type="presOf" srcId="{79C4FE73-F080-495C-B5ED-AD3C290D7C31}" destId="{D1CC5E4D-7FC4-4679-80F8-4A0A0EEF40B2}" srcOrd="0" destOrd="0" presId="urn:microsoft.com/office/officeart/2005/8/layout/chevron2"/>
    <dgm:cxn modelId="{15696D38-FF81-40FC-B2C7-AE4946C84865}" srcId="{79C4FE73-F080-495C-B5ED-AD3C290D7C31}" destId="{D91783FB-257E-46FF-91C9-6D63C401EDBC}" srcOrd="0" destOrd="0" parTransId="{57F2D566-2A83-4562-9292-31311B4BEDAF}" sibTransId="{749CDC7A-F763-4741-8BEE-1B370B3229BB}"/>
    <dgm:cxn modelId="{D5F9D743-41A8-4E0A-8D7C-F2EA104BC7D6}" srcId="{4B577432-F8D8-4265-AC4E-CF0C56EEB48F}" destId="{851DDBCA-F19E-4CA2-8719-14C0FF4E5E0B}" srcOrd="0" destOrd="0" parTransId="{CE3BBADF-0E0B-47ED-93F0-03A69AC08F1F}" sibTransId="{D2B34F3C-E767-4441-B3C8-27A1B3AC96E4}"/>
    <dgm:cxn modelId="{00950A22-1C91-4930-8E83-4FB2D33B6D88}" type="presOf" srcId="{FEACC7E3-97CD-43D8-889F-8C66AB8685BA}" destId="{01784C43-EE3A-49D9-9594-2D3B273A5FDC}" srcOrd="0" destOrd="1" presId="urn:microsoft.com/office/officeart/2005/8/layout/chevron2"/>
    <dgm:cxn modelId="{1D70DC68-C165-46A5-8A3D-68BF60EE8298}" type="presOf" srcId="{325F50D2-3CC5-41B8-9C9B-F514B067C6DF}" destId="{9E12DF74-7D4D-48E5-A0A9-200A73B83E1C}" srcOrd="0" destOrd="2" presId="urn:microsoft.com/office/officeart/2005/8/layout/chevron2"/>
    <dgm:cxn modelId="{0F9046A8-3D28-47D2-B449-8B244AC97233}" srcId="{851DDBCA-F19E-4CA2-8719-14C0FF4E5E0B}" destId="{C30FA44E-48DE-475E-BFE8-BE443EFA9102}" srcOrd="0" destOrd="0" parTransId="{8DB231A5-2AA5-4EEC-A711-39B344BF39BC}" sibTransId="{5710A8C9-0ABF-48F3-8C7C-9A4EB4F7F49E}"/>
    <dgm:cxn modelId="{5172FD40-6F81-4E14-947A-84D01D35E9B8}" srcId="{C30FA44E-48DE-475E-BFE8-BE443EFA9102}" destId="{751456B7-F4DA-40EC-87F4-8FF3F22C5B55}" srcOrd="0" destOrd="0" parTransId="{30737054-1037-4EDD-9E12-0D2F6395AD16}" sibTransId="{9B38DF0B-96B0-4B3D-A494-31DE1E124188}"/>
    <dgm:cxn modelId="{651E583B-9A37-46D7-9D1F-9F1496A33438}" type="presOf" srcId="{4B577432-F8D8-4265-AC4E-CF0C56EEB48F}" destId="{D98B8401-C280-46E5-B5D3-073D304B868E}" srcOrd="0" destOrd="0" presId="urn:microsoft.com/office/officeart/2005/8/layout/chevron2"/>
    <dgm:cxn modelId="{E5708D83-EEA2-4F3C-A141-3AEC2A1FD794}" type="presOf" srcId="{80F903AF-B5F7-4856-95A3-D24469F4D0D3}" destId="{C45BBCAB-BAEE-4AE7-84E9-A93852FB201B}" srcOrd="0" destOrd="1" presId="urn:microsoft.com/office/officeart/2005/8/layout/chevron2"/>
    <dgm:cxn modelId="{1B45E546-452A-456C-8E99-74B7BF789ED2}" type="presOf" srcId="{C30FA44E-48DE-475E-BFE8-BE443EFA9102}" destId="{9E12DF74-7D4D-48E5-A0A9-200A73B83E1C}" srcOrd="0" destOrd="0" presId="urn:microsoft.com/office/officeart/2005/8/layout/chevron2"/>
    <dgm:cxn modelId="{366043C6-C330-49E1-A7F0-2EA742AE21BC}" srcId="{4B577432-F8D8-4265-AC4E-CF0C56EEB48F}" destId="{3A572E30-70ED-4543-AB71-A304F958B296}" srcOrd="2" destOrd="0" parTransId="{5E867963-0239-496F-8D1D-3683BA20D5DB}" sibTransId="{44A25310-57C8-4E35-8102-1EA1533661A5}"/>
    <dgm:cxn modelId="{527C4741-24EA-426F-AFF8-A0F99E7A1CD8}" srcId="{4B577432-F8D8-4265-AC4E-CF0C56EEB48F}" destId="{79C4FE73-F080-495C-B5ED-AD3C290D7C31}" srcOrd="1" destOrd="0" parTransId="{16A45640-9A99-46B5-8A51-42D373DFCB30}" sibTransId="{471AD289-9FF1-4375-BA33-B6C6197A0760}"/>
    <dgm:cxn modelId="{29B6BDD9-0939-4CB4-A286-97C2899D7FCB}" srcId="{C30FA44E-48DE-475E-BFE8-BE443EFA9102}" destId="{325F50D2-3CC5-41B8-9C9B-F514B067C6DF}" srcOrd="1" destOrd="0" parTransId="{B2306ADC-80AF-4E87-9109-A269DD839633}" sibTransId="{BBD5E1E6-4121-4A10-B6B4-7D61CA1B8939}"/>
    <dgm:cxn modelId="{4ECE2143-1FEB-4F5C-AD11-754EFF0CC552}" type="presOf" srcId="{D91783FB-257E-46FF-91C9-6D63C401EDBC}" destId="{01784C43-EE3A-49D9-9594-2D3B273A5FDC}" srcOrd="0" destOrd="0" presId="urn:microsoft.com/office/officeart/2005/8/layout/chevron2"/>
    <dgm:cxn modelId="{E63A5732-6F15-452A-969D-AAC6A0C9CD8E}" type="presOf" srcId="{3A572E30-70ED-4543-AB71-A304F958B296}" destId="{E6A9EEC5-12E1-45E9-9E3E-16D0044D388C}" srcOrd="0" destOrd="0" presId="urn:microsoft.com/office/officeart/2005/8/layout/chevron2"/>
    <dgm:cxn modelId="{730247E1-E69C-4207-A97B-239D9A634344}" type="presOf" srcId="{6E1C4F64-2B6C-4969-B75A-3C980704196F}" destId="{9E12DF74-7D4D-48E5-A0A9-200A73B83E1C}" srcOrd="0" destOrd="3" presId="urn:microsoft.com/office/officeart/2005/8/layout/chevron2"/>
    <dgm:cxn modelId="{270A8DF1-6DCB-4049-9140-7E01D5F50413}" type="presOf" srcId="{F63040AC-70D4-48DD-9369-F6C533D677B3}" destId="{C45BBCAB-BAEE-4AE7-84E9-A93852FB201B}" srcOrd="0" destOrd="0" presId="urn:microsoft.com/office/officeart/2005/8/layout/chevron2"/>
    <dgm:cxn modelId="{D673CDE8-5DFE-4497-887E-1E010CDF06E5}" srcId="{F63040AC-70D4-48DD-9369-F6C533D677B3}" destId="{80F903AF-B5F7-4856-95A3-D24469F4D0D3}" srcOrd="0" destOrd="0" parTransId="{066DB494-449B-4D42-BEE8-D742D1D946D4}" sibTransId="{C653676F-D29F-44F6-BA40-076D6095147B}"/>
    <dgm:cxn modelId="{16AE99F8-A446-4BD1-9827-C0FAF6E70D96}" type="presOf" srcId="{A91DAF8E-251D-46AD-978D-4A4AB47C1FF9}" destId="{01784C43-EE3A-49D9-9594-2D3B273A5FDC}" srcOrd="0" destOrd="2" presId="urn:microsoft.com/office/officeart/2005/8/layout/chevron2"/>
    <dgm:cxn modelId="{114B5425-1D3C-441F-91B3-3E1EE79E5858}" srcId="{D91783FB-257E-46FF-91C9-6D63C401EDBC}" destId="{FEACC7E3-97CD-43D8-889F-8C66AB8685BA}" srcOrd="0" destOrd="0" parTransId="{5DEF8208-A473-42BF-A543-A7D632808F74}" sibTransId="{CB58B995-3913-4CC9-B69C-2E6DBA606B46}"/>
    <dgm:cxn modelId="{C0CA39BC-FE68-4B17-AC7D-6B41097EFD6B}" srcId="{3A572E30-70ED-4543-AB71-A304F958B296}" destId="{F63040AC-70D4-48DD-9369-F6C533D677B3}" srcOrd="0" destOrd="0" parTransId="{44808E12-E168-4405-A564-A8C047A5BDDC}" sibTransId="{75E44D8C-4A16-4709-B1A4-306DACE51B43}"/>
    <dgm:cxn modelId="{19A636C3-52A4-4F29-B0B4-7A5889DAB0C6}" type="presOf" srcId="{851DDBCA-F19E-4CA2-8719-14C0FF4E5E0B}" destId="{2CED8E62-14FD-4B38-A9B3-2D0E80E89FE6}" srcOrd="0" destOrd="0" presId="urn:microsoft.com/office/officeart/2005/8/layout/chevron2"/>
    <dgm:cxn modelId="{4332F6B2-C1BD-46D2-97C8-1B20B4B9E158}" type="presOf" srcId="{751456B7-F4DA-40EC-87F4-8FF3F22C5B55}" destId="{9E12DF74-7D4D-48E5-A0A9-200A73B83E1C}" srcOrd="0" destOrd="1" presId="urn:microsoft.com/office/officeart/2005/8/layout/chevron2"/>
    <dgm:cxn modelId="{5E61C56F-9E02-4C47-8058-349F15C985DC}" srcId="{D91783FB-257E-46FF-91C9-6D63C401EDBC}" destId="{A91DAF8E-251D-46AD-978D-4A4AB47C1FF9}" srcOrd="1" destOrd="0" parTransId="{72609E8E-2887-44C4-925C-C82D07CE4771}" sibTransId="{67A9EC3C-CE1C-4605-B947-2A110FD56CF7}"/>
    <dgm:cxn modelId="{728C0BC6-A721-4164-AD5E-8DB046780C40}" type="presParOf" srcId="{D98B8401-C280-46E5-B5D3-073D304B868E}" destId="{66EB1323-5E6C-4916-8D96-8C07461EC6F6}" srcOrd="0" destOrd="0" presId="urn:microsoft.com/office/officeart/2005/8/layout/chevron2"/>
    <dgm:cxn modelId="{F0C56696-077D-489E-96C0-1199A19FE126}" type="presParOf" srcId="{66EB1323-5E6C-4916-8D96-8C07461EC6F6}" destId="{2CED8E62-14FD-4B38-A9B3-2D0E80E89FE6}" srcOrd="0" destOrd="0" presId="urn:microsoft.com/office/officeart/2005/8/layout/chevron2"/>
    <dgm:cxn modelId="{F86815E5-0D87-4AB8-8EC1-08BDC49E20F7}" type="presParOf" srcId="{66EB1323-5E6C-4916-8D96-8C07461EC6F6}" destId="{9E12DF74-7D4D-48E5-A0A9-200A73B83E1C}" srcOrd="1" destOrd="0" presId="urn:microsoft.com/office/officeart/2005/8/layout/chevron2"/>
    <dgm:cxn modelId="{FF4F385C-48F3-4E4A-A9B6-DFFC4BCCC964}" type="presParOf" srcId="{D98B8401-C280-46E5-B5D3-073D304B868E}" destId="{5913479F-645B-47BF-AFFF-60A0D9FC8ECE}" srcOrd="1" destOrd="0" presId="urn:microsoft.com/office/officeart/2005/8/layout/chevron2"/>
    <dgm:cxn modelId="{64A0E474-515A-460E-9F90-F37987F3CCD8}" type="presParOf" srcId="{D98B8401-C280-46E5-B5D3-073D304B868E}" destId="{2916E7B7-B1B4-4D48-A9C2-A30774CB5251}" srcOrd="2" destOrd="0" presId="urn:microsoft.com/office/officeart/2005/8/layout/chevron2"/>
    <dgm:cxn modelId="{559FD31B-C906-4E32-A48B-45545B3B0615}" type="presParOf" srcId="{2916E7B7-B1B4-4D48-A9C2-A30774CB5251}" destId="{D1CC5E4D-7FC4-4679-80F8-4A0A0EEF40B2}" srcOrd="0" destOrd="0" presId="urn:microsoft.com/office/officeart/2005/8/layout/chevron2"/>
    <dgm:cxn modelId="{3825300D-420A-4F8A-B2AE-4BDE06B29AE1}" type="presParOf" srcId="{2916E7B7-B1B4-4D48-A9C2-A30774CB5251}" destId="{01784C43-EE3A-49D9-9594-2D3B273A5FDC}" srcOrd="1" destOrd="0" presId="urn:microsoft.com/office/officeart/2005/8/layout/chevron2"/>
    <dgm:cxn modelId="{C6354B98-CD42-4383-9B6C-48B311A8A716}" type="presParOf" srcId="{D98B8401-C280-46E5-B5D3-073D304B868E}" destId="{2EB4865D-5D3E-49B9-812C-1138B3054180}" srcOrd="3" destOrd="0" presId="urn:microsoft.com/office/officeart/2005/8/layout/chevron2"/>
    <dgm:cxn modelId="{FFD0DF48-C2AF-42CF-BDE5-7DA0E7485F47}" type="presParOf" srcId="{D98B8401-C280-46E5-B5D3-073D304B868E}" destId="{B3147FDB-1958-4B58-A11A-55573A8FDB00}" srcOrd="4" destOrd="0" presId="urn:microsoft.com/office/officeart/2005/8/layout/chevron2"/>
    <dgm:cxn modelId="{5257E257-F348-406D-A771-7A98022FBA1E}" type="presParOf" srcId="{B3147FDB-1958-4B58-A11A-55573A8FDB00}" destId="{E6A9EEC5-12E1-45E9-9E3E-16D0044D388C}" srcOrd="0" destOrd="0" presId="urn:microsoft.com/office/officeart/2005/8/layout/chevron2"/>
    <dgm:cxn modelId="{A42F14D8-2090-45A8-985E-B5B2DA71D4BD}" type="presParOf" srcId="{B3147FDB-1958-4B58-A11A-55573A8FDB00}" destId="{C45BBCAB-BAEE-4AE7-84E9-A93852FB201B}"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ED8E62-14FD-4B38-A9B3-2D0E80E89FE6}">
      <dsp:nvSpPr>
        <dsp:cNvPr id="0" name=""/>
        <dsp:cNvSpPr/>
      </dsp:nvSpPr>
      <dsp:spPr>
        <a:xfrm rot="5400000">
          <a:off x="-281887" y="283372"/>
          <a:ext cx="1879252" cy="1315476"/>
        </a:xfrm>
        <a:prstGeom prst="chevron">
          <a:avLst/>
        </a:prstGeom>
        <a:gradFill rotWithShape="0">
          <a:gsLst>
            <a:gs pos="0">
              <a:schemeClr val="accent6">
                <a:shade val="80000"/>
                <a:hueOff val="0"/>
                <a:satOff val="0"/>
                <a:lumOff val="0"/>
                <a:alphaOff val="0"/>
                <a:shade val="51000"/>
                <a:satMod val="130000"/>
              </a:schemeClr>
            </a:gs>
            <a:gs pos="80000">
              <a:schemeClr val="accent6">
                <a:shade val="80000"/>
                <a:hueOff val="0"/>
                <a:satOff val="0"/>
                <a:lumOff val="0"/>
                <a:alphaOff val="0"/>
                <a:shade val="93000"/>
                <a:satMod val="130000"/>
              </a:schemeClr>
            </a:gs>
            <a:gs pos="100000">
              <a:schemeClr val="accent6">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n-US" sz="2900" kern="1200" dirty="0" smtClean="0"/>
            <a:t>National</a:t>
          </a:r>
          <a:endParaRPr lang="en-US" sz="2900" kern="1200" dirty="0"/>
        </a:p>
      </dsp:txBody>
      <dsp:txXfrm rot="-5400000">
        <a:off x="1" y="659222"/>
        <a:ext cx="1315476" cy="563776"/>
      </dsp:txXfrm>
    </dsp:sp>
    <dsp:sp modelId="{9E12DF74-7D4D-48E5-A0A9-200A73B83E1C}">
      <dsp:nvSpPr>
        <dsp:cNvPr id="0" name=""/>
        <dsp:cNvSpPr/>
      </dsp:nvSpPr>
      <dsp:spPr>
        <a:xfrm rot="5400000">
          <a:off x="4606281" y="-3289319"/>
          <a:ext cx="1221514" cy="7803123"/>
        </a:xfrm>
        <a:prstGeom prst="round2SameRect">
          <a:avLst/>
        </a:prstGeom>
        <a:solidFill>
          <a:schemeClr val="lt1">
            <a:alpha val="90000"/>
            <a:hueOff val="0"/>
            <a:satOff val="0"/>
            <a:lumOff val="0"/>
            <a:alphaOff val="0"/>
          </a:schemeClr>
        </a:solidFill>
        <a:ln w="9525" cap="flat" cmpd="sng" algn="ctr">
          <a:solidFill>
            <a:schemeClr val="accent6">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t>FEDERAL BUREAU OF PRISONS</a:t>
          </a:r>
          <a:endParaRPr lang="en-US" sz="1700" kern="1200" dirty="0"/>
        </a:p>
        <a:p>
          <a:pPr marL="342900" lvl="2" indent="-171450" algn="l" defTabSz="755650">
            <a:lnSpc>
              <a:spcPct val="90000"/>
            </a:lnSpc>
            <a:spcBef>
              <a:spcPct val="0"/>
            </a:spcBef>
            <a:spcAft>
              <a:spcPct val="15000"/>
            </a:spcAft>
            <a:buChar char="••"/>
          </a:pPr>
          <a:r>
            <a:rPr lang="en-US" sz="1700" kern="1200" dirty="0" smtClean="0"/>
            <a:t>Facilities			Communication			</a:t>
          </a:r>
          <a:endParaRPr lang="en-US" sz="1700" kern="1200" dirty="0"/>
        </a:p>
        <a:p>
          <a:pPr marL="342900" lvl="2" indent="-171450" algn="l" defTabSz="755650">
            <a:lnSpc>
              <a:spcPct val="90000"/>
            </a:lnSpc>
            <a:spcBef>
              <a:spcPct val="0"/>
            </a:spcBef>
            <a:spcAft>
              <a:spcPct val="15000"/>
            </a:spcAft>
            <a:buChar char="••"/>
          </a:pPr>
          <a:r>
            <a:rPr lang="en-US" sz="1700" kern="1200" dirty="0" smtClean="0"/>
            <a:t>Find a prisoner		Visitation</a:t>
          </a:r>
          <a:endParaRPr lang="en-US" sz="1700" kern="1200" dirty="0"/>
        </a:p>
        <a:p>
          <a:pPr marL="171450" lvl="1" indent="-171450" algn="l" defTabSz="755650">
            <a:lnSpc>
              <a:spcPct val="90000"/>
            </a:lnSpc>
            <a:spcBef>
              <a:spcPct val="0"/>
            </a:spcBef>
            <a:spcAft>
              <a:spcPct val="15000"/>
            </a:spcAft>
            <a:buChar char="••"/>
          </a:pPr>
          <a:endParaRPr lang="en-US" sz="1700" kern="1200" dirty="0"/>
        </a:p>
      </dsp:txBody>
      <dsp:txXfrm rot="-5400000">
        <a:off x="1315477" y="61114"/>
        <a:ext cx="7743494" cy="1102256"/>
      </dsp:txXfrm>
    </dsp:sp>
    <dsp:sp modelId="{D1CC5E4D-7FC4-4679-80F8-4A0A0EEF40B2}">
      <dsp:nvSpPr>
        <dsp:cNvPr id="0" name=""/>
        <dsp:cNvSpPr/>
      </dsp:nvSpPr>
      <dsp:spPr>
        <a:xfrm rot="5400000">
          <a:off x="-281887" y="1971161"/>
          <a:ext cx="1879252" cy="1315476"/>
        </a:xfrm>
        <a:prstGeom prst="chevron">
          <a:avLst/>
        </a:prstGeom>
        <a:gradFill rotWithShape="0">
          <a:gsLst>
            <a:gs pos="0">
              <a:schemeClr val="accent6">
                <a:shade val="80000"/>
                <a:hueOff val="-190846"/>
                <a:satOff val="8505"/>
                <a:lumOff val="11889"/>
                <a:alphaOff val="0"/>
                <a:shade val="51000"/>
                <a:satMod val="130000"/>
              </a:schemeClr>
            </a:gs>
            <a:gs pos="80000">
              <a:schemeClr val="accent6">
                <a:shade val="80000"/>
                <a:hueOff val="-190846"/>
                <a:satOff val="8505"/>
                <a:lumOff val="11889"/>
                <a:alphaOff val="0"/>
                <a:shade val="93000"/>
                <a:satMod val="130000"/>
              </a:schemeClr>
            </a:gs>
            <a:gs pos="100000">
              <a:schemeClr val="accent6">
                <a:shade val="80000"/>
                <a:hueOff val="-190846"/>
                <a:satOff val="8505"/>
                <a:lumOff val="1188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n-US" sz="2900" kern="1200" dirty="0" smtClean="0"/>
            <a:t>State</a:t>
          </a:r>
          <a:endParaRPr lang="en-US" sz="2900" kern="1200" dirty="0"/>
        </a:p>
      </dsp:txBody>
      <dsp:txXfrm rot="-5400000">
        <a:off x="1" y="2347011"/>
        <a:ext cx="1315476" cy="563776"/>
      </dsp:txXfrm>
    </dsp:sp>
    <dsp:sp modelId="{01784C43-EE3A-49D9-9594-2D3B273A5FDC}">
      <dsp:nvSpPr>
        <dsp:cNvPr id="0" name=""/>
        <dsp:cNvSpPr/>
      </dsp:nvSpPr>
      <dsp:spPr>
        <a:xfrm rot="5400000">
          <a:off x="4606281" y="-1601530"/>
          <a:ext cx="1221514" cy="7803123"/>
        </a:xfrm>
        <a:prstGeom prst="round2SameRect">
          <a:avLst/>
        </a:prstGeom>
        <a:solidFill>
          <a:schemeClr val="lt1">
            <a:alpha val="90000"/>
            <a:hueOff val="0"/>
            <a:satOff val="0"/>
            <a:lumOff val="0"/>
            <a:alphaOff val="0"/>
          </a:schemeClr>
        </a:solidFill>
        <a:ln w="9525" cap="flat" cmpd="sng" algn="ctr">
          <a:solidFill>
            <a:schemeClr val="accent6">
              <a:shade val="80000"/>
              <a:hueOff val="-190846"/>
              <a:satOff val="8505"/>
              <a:lumOff val="11889"/>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t>PENNSYLVANIA DEPARTMENT OF CORRECTIONS</a:t>
          </a:r>
          <a:endParaRPr lang="en-US" sz="1700" kern="1200" dirty="0"/>
        </a:p>
        <a:p>
          <a:pPr marL="342900" lvl="2" indent="-171450" algn="l" defTabSz="755650">
            <a:lnSpc>
              <a:spcPct val="90000"/>
            </a:lnSpc>
            <a:spcBef>
              <a:spcPct val="0"/>
            </a:spcBef>
            <a:spcAft>
              <a:spcPct val="15000"/>
            </a:spcAft>
            <a:buChar char="••"/>
          </a:pPr>
          <a:r>
            <a:rPr lang="en-US" sz="1700" kern="1200" dirty="0" smtClean="0"/>
            <a:t>State Facilities		Transportation					</a:t>
          </a:r>
          <a:endParaRPr lang="en-US" sz="1700" kern="1200" dirty="0"/>
        </a:p>
        <a:p>
          <a:pPr marL="342900" lvl="2" indent="-171450" algn="l" defTabSz="755650">
            <a:lnSpc>
              <a:spcPct val="90000"/>
            </a:lnSpc>
            <a:spcBef>
              <a:spcPct val="0"/>
            </a:spcBef>
            <a:spcAft>
              <a:spcPct val="15000"/>
            </a:spcAft>
            <a:buChar char="••"/>
          </a:pPr>
          <a:r>
            <a:rPr lang="en-US" sz="1700" kern="1200" dirty="0" smtClean="0"/>
            <a:t>Find an inmate		Visitation</a:t>
          </a:r>
          <a:endParaRPr lang="en-US" sz="1700" kern="1200" dirty="0"/>
        </a:p>
      </dsp:txBody>
      <dsp:txXfrm rot="-5400000">
        <a:off x="1315477" y="1748903"/>
        <a:ext cx="7743494" cy="1102256"/>
      </dsp:txXfrm>
    </dsp:sp>
    <dsp:sp modelId="{E6A9EEC5-12E1-45E9-9E3E-16D0044D388C}">
      <dsp:nvSpPr>
        <dsp:cNvPr id="0" name=""/>
        <dsp:cNvSpPr/>
      </dsp:nvSpPr>
      <dsp:spPr>
        <a:xfrm rot="5400000">
          <a:off x="-281887" y="3658950"/>
          <a:ext cx="1879252" cy="1315476"/>
        </a:xfrm>
        <a:prstGeom prst="chevron">
          <a:avLst/>
        </a:prstGeom>
        <a:gradFill rotWithShape="0">
          <a:gsLst>
            <a:gs pos="0">
              <a:schemeClr val="accent6">
                <a:shade val="80000"/>
                <a:hueOff val="-381692"/>
                <a:satOff val="17009"/>
                <a:lumOff val="23779"/>
                <a:alphaOff val="0"/>
                <a:shade val="51000"/>
                <a:satMod val="130000"/>
              </a:schemeClr>
            </a:gs>
            <a:gs pos="80000">
              <a:schemeClr val="accent6">
                <a:shade val="80000"/>
                <a:hueOff val="-381692"/>
                <a:satOff val="17009"/>
                <a:lumOff val="23779"/>
                <a:alphaOff val="0"/>
                <a:shade val="93000"/>
                <a:satMod val="130000"/>
              </a:schemeClr>
            </a:gs>
            <a:gs pos="100000">
              <a:schemeClr val="accent6">
                <a:shade val="80000"/>
                <a:hueOff val="-381692"/>
                <a:satOff val="17009"/>
                <a:lumOff val="2377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n-US" sz="2900" kern="1200" dirty="0" smtClean="0"/>
            <a:t>County</a:t>
          </a:r>
          <a:endParaRPr lang="en-US" sz="2900" kern="1200" dirty="0"/>
        </a:p>
      </dsp:txBody>
      <dsp:txXfrm rot="-5400000">
        <a:off x="1" y="4034800"/>
        <a:ext cx="1315476" cy="563776"/>
      </dsp:txXfrm>
    </dsp:sp>
    <dsp:sp modelId="{C45BBCAB-BAEE-4AE7-84E9-A93852FB201B}">
      <dsp:nvSpPr>
        <dsp:cNvPr id="0" name=""/>
        <dsp:cNvSpPr/>
      </dsp:nvSpPr>
      <dsp:spPr>
        <a:xfrm rot="5400000">
          <a:off x="4606281" y="86258"/>
          <a:ext cx="1221514" cy="7803123"/>
        </a:xfrm>
        <a:prstGeom prst="round2SameRect">
          <a:avLst/>
        </a:prstGeom>
        <a:solidFill>
          <a:schemeClr val="lt1">
            <a:alpha val="90000"/>
            <a:hueOff val="0"/>
            <a:satOff val="0"/>
            <a:lumOff val="0"/>
            <a:alphaOff val="0"/>
          </a:schemeClr>
        </a:solidFill>
        <a:ln w="9525" cap="flat" cmpd="sng" algn="ctr">
          <a:solidFill>
            <a:schemeClr val="accent6">
              <a:shade val="80000"/>
              <a:hueOff val="-381692"/>
              <a:satOff val="17009"/>
              <a:lumOff val="23779"/>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t>Pennsylvania Department of Corrections</a:t>
          </a:r>
          <a:endParaRPr lang="en-US" sz="1700" kern="1200" dirty="0"/>
        </a:p>
        <a:p>
          <a:pPr marL="342900" lvl="2" indent="-171450" algn="l" defTabSz="755650">
            <a:lnSpc>
              <a:spcPct val="90000"/>
            </a:lnSpc>
            <a:spcBef>
              <a:spcPct val="0"/>
            </a:spcBef>
            <a:spcAft>
              <a:spcPct val="15000"/>
            </a:spcAft>
            <a:buChar char="••"/>
          </a:pPr>
          <a:r>
            <a:rPr lang="en-US" sz="1700" kern="1200" dirty="0" smtClean="0"/>
            <a:t>County </a:t>
          </a:r>
          <a:r>
            <a:rPr lang="en-US" sz="1700" kern="1200" dirty="0" smtClean="0"/>
            <a:t>Facilities		</a:t>
          </a:r>
          <a:r>
            <a:rPr lang="en-US" sz="1700" kern="1200" dirty="0" smtClean="0">
              <a:solidFill>
                <a:srgbClr val="FF0000"/>
              </a:solidFill>
            </a:rPr>
            <a:t>Visitation</a:t>
          </a:r>
          <a:r>
            <a:rPr lang="en-US" sz="1700" kern="1200" dirty="0" smtClean="0"/>
            <a:t> 		</a:t>
          </a:r>
          <a:endParaRPr lang="en-US" sz="1700" kern="1200" dirty="0"/>
        </a:p>
      </dsp:txBody>
      <dsp:txXfrm rot="-5400000">
        <a:off x="1315477" y="3436692"/>
        <a:ext cx="7743494" cy="1102256"/>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7970DC-B17C-43D9-AFA3-F60F9EB52C5A}" type="datetimeFigureOut">
              <a:rPr lang="en-US" smtClean="0"/>
              <a:t>9/6/2016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F89AD8-C0D2-460A-A101-622C2BC70C93}" type="slidenum">
              <a:rPr lang="en-US" smtClean="0"/>
              <a:t>‹#›</a:t>
            </a:fld>
            <a:endParaRPr lang="en-US"/>
          </a:p>
        </p:txBody>
      </p:sp>
    </p:spTree>
    <p:extLst>
      <p:ext uri="{BB962C8B-B14F-4D97-AF65-F5344CB8AC3E}">
        <p14:creationId xmlns:p14="http://schemas.microsoft.com/office/powerpoint/2010/main" val="2375328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bigstockphoto.com/image-31794542/stock-photo-indian-father-kissing-son-s-forehead"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www.bop.gov/" TargetMode="External"/><Relationship Id="rId2" Type="http://schemas.openxmlformats.org/officeDocument/2006/relationships/slide" Target="../slides/slide37.xml"/><Relationship Id="rId1" Type="http://schemas.openxmlformats.org/officeDocument/2006/relationships/notesMaster" Target="../notesMasters/notesMaster1.xml"/><Relationship Id="rId4" Type="http://schemas.openxmlformats.org/officeDocument/2006/relationships/hyperlink" Target="http://www.cor.state.pa.us/" TargetMode="External"/></Relationships>
</file>

<file path=ppt/notesSlides/_rels/notesSlide17.xml.rels><?xml version="1.0" encoding="UTF-8" standalone="yes"?>
<Relationships xmlns="http://schemas.openxmlformats.org/package/2006/relationships"><Relationship Id="rId8" Type="http://schemas.openxmlformats.org/officeDocument/2006/relationships/hyperlink" Target="http://www.cor.state.pa.us/" TargetMode="External"/><Relationship Id="rId3" Type="http://schemas.openxmlformats.org/officeDocument/2006/relationships/hyperlink" Target="http://www.bop.gov/" TargetMode="External"/><Relationship Id="rId7" Type="http://schemas.openxmlformats.org/officeDocument/2006/relationships/hyperlink" Target="http://www.bop.gov/inmates/visiting.jsp" TargetMode="External"/><Relationship Id="rId2" Type="http://schemas.openxmlformats.org/officeDocument/2006/relationships/slide" Target="../slides/slide38.xml"/><Relationship Id="rId1" Type="http://schemas.openxmlformats.org/officeDocument/2006/relationships/notesMaster" Target="../notesMasters/notesMaster1.xml"/><Relationship Id="rId6" Type="http://schemas.openxmlformats.org/officeDocument/2006/relationships/hyperlink" Target="http://www.bop.gov/inmates/communications.jsp" TargetMode="External"/><Relationship Id="rId11" Type="http://schemas.openxmlformats.org/officeDocument/2006/relationships/hyperlink" Target="http://inmatelocator.cor.state.pa.us/inmatelocatorweb/" TargetMode="External"/><Relationship Id="rId5" Type="http://schemas.openxmlformats.org/officeDocument/2006/relationships/hyperlink" Target="http://www.bop.gov/inmateloc/" TargetMode="External"/><Relationship Id="rId10" Type="http://schemas.openxmlformats.org/officeDocument/2006/relationships/hyperlink" Target="http://www.cor.state.pa.us/portal/server.pt/community/county_prisons/20863/county_prison_contact_info/1170610" TargetMode="External"/><Relationship Id="rId4" Type="http://schemas.openxmlformats.org/officeDocument/2006/relationships/hyperlink" Target="http://www.bop.gov/locations/list.jsp" TargetMode="External"/><Relationship Id="rId9" Type="http://schemas.openxmlformats.org/officeDocument/2006/relationships/hyperlink" Target="http://www.cor.state.pa.us/portal/server.pt/community/institutions/5270" TargetMode="Externa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www.bop.gov/inmates/visiting.jsp" TargetMode="External"/><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p:spPr>
        <p:txBody>
          <a:bodyPr/>
          <a:lstStyle/>
          <a:p>
            <a:endParaRPr lang="en-US" dirty="0" smtClean="0">
              <a:hlinkClick r:id=""/>
            </a:endParaRPr>
          </a:p>
          <a:p>
            <a:r>
              <a:rPr lang="en-US" dirty="0" smtClean="0">
                <a:hlinkClick r:id=""/>
              </a:rPr>
              <a:t>Web Development:</a:t>
            </a:r>
            <a:r>
              <a:rPr lang="en-US" baseline="0" dirty="0" smtClean="0">
                <a:hlinkClick r:id="rId3"/>
              </a:rPr>
              <a:t> </a:t>
            </a:r>
            <a:endParaRPr lang="en-US" dirty="0" smtClean="0">
              <a:hlinkClick r:id=""/>
            </a:endParaRPr>
          </a:p>
          <a:p>
            <a:r>
              <a:rPr lang="en-US" dirty="0" smtClean="0">
                <a:hlinkClick r:id=""/>
              </a:rPr>
              <a:t>http://www.bigstockphoto.com/image-31794542/stock-photo-indian-father-kissing-son-s-forehead</a:t>
            </a:r>
            <a:endParaRPr lang="en-US" dirty="0" smtClean="0"/>
          </a:p>
          <a:p>
            <a:r>
              <a:rPr lang="en-US" baseline="0" dirty="0" smtClean="0"/>
              <a:t>Alt=“”</a:t>
            </a:r>
          </a:p>
          <a:p>
            <a:endParaRPr lang="en-US" altLang="en-US" dirty="0" smtClean="0"/>
          </a:p>
          <a:p>
            <a:endParaRPr lang="en-US" altLang="en-US" dirty="0" smtClean="0"/>
          </a:p>
        </p:txBody>
      </p:sp>
      <p:sp>
        <p:nvSpPr>
          <p:cNvPr id="39940" name="Slide Number Placeholder 3"/>
          <p:cNvSpPr>
            <a:spLocks noGrp="1"/>
          </p:cNvSpPr>
          <p:nvPr>
            <p:ph type="sldNum" sz="quarter" idx="5"/>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17" indent="-285738" eaLnBrk="0" hangingPunct="0">
              <a:defRPr sz="2400">
                <a:solidFill>
                  <a:schemeClr val="tx1"/>
                </a:solidFill>
                <a:latin typeface="Times New Roman" pitchFamily="18" charset="0"/>
                <a:cs typeface="Times New Roman" pitchFamily="18" charset="0"/>
              </a:defRPr>
            </a:lvl2pPr>
            <a:lvl3pPr marL="1142948" indent="-228590" eaLnBrk="0" hangingPunct="0">
              <a:defRPr sz="2400">
                <a:solidFill>
                  <a:schemeClr val="tx1"/>
                </a:solidFill>
                <a:latin typeface="Times New Roman" pitchFamily="18" charset="0"/>
                <a:cs typeface="Times New Roman" pitchFamily="18" charset="0"/>
              </a:defRPr>
            </a:lvl3pPr>
            <a:lvl4pPr marL="1600127" indent="-228590" eaLnBrk="0" hangingPunct="0">
              <a:defRPr sz="2400">
                <a:solidFill>
                  <a:schemeClr val="tx1"/>
                </a:solidFill>
                <a:latin typeface="Times New Roman" pitchFamily="18" charset="0"/>
                <a:cs typeface="Times New Roman" pitchFamily="18" charset="0"/>
              </a:defRPr>
            </a:lvl4pPr>
            <a:lvl5pPr marL="2057307" indent="-228590" eaLnBrk="0" hangingPunct="0">
              <a:defRPr sz="2400">
                <a:solidFill>
                  <a:schemeClr val="tx1"/>
                </a:solidFill>
                <a:latin typeface="Times New Roman" pitchFamily="18" charset="0"/>
                <a:cs typeface="Times New Roman" pitchFamily="18" charset="0"/>
              </a:defRPr>
            </a:lvl5pPr>
            <a:lvl6pPr marL="2514487" indent="-22859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666" indent="-22859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8845" indent="-22859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024" indent="-22859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539ECCD1-D623-4AEA-B8EC-ABAAEFB2877C}" type="slidenum">
              <a:rPr lang="en-US" altLang="en-US" sz="1200"/>
              <a:pPr eaLnBrk="1" hangingPunct="1"/>
              <a:t>2</a:t>
            </a:fld>
            <a:endParaRPr lang="en-US" altLang="en-US" sz="1200"/>
          </a:p>
        </p:txBody>
      </p:sp>
    </p:spTree>
    <p:extLst>
      <p:ext uri="{BB962C8B-B14F-4D97-AF65-F5344CB8AC3E}">
        <p14:creationId xmlns:p14="http://schemas.microsoft.com/office/powerpoint/2010/main" val="19577694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7DBA9592-48F7-4779-A3EE-2DA1E84A80D3}" type="slidenum">
              <a:rPr lang="en-US" smtClean="0"/>
              <a:t>24</a:t>
            </a:fld>
            <a:endParaRPr lang="en-US"/>
          </a:p>
        </p:txBody>
      </p:sp>
    </p:spTree>
    <p:extLst>
      <p:ext uri="{BB962C8B-B14F-4D97-AF65-F5344CB8AC3E}">
        <p14:creationId xmlns:p14="http://schemas.microsoft.com/office/powerpoint/2010/main" val="2936404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Commonwealth of Pennsylvania. (February 24, 2008). Special Transmittal: The</a:t>
            </a:r>
          </a:p>
          <a:p>
            <a:r>
              <a:rPr lang="en-US" dirty="0" smtClean="0"/>
              <a:t>Fostering Connections to Success and Increasing Adoptions Act of 2008.</a:t>
            </a:r>
          </a:p>
          <a:p>
            <a:r>
              <a:rPr lang="en-US" dirty="0" smtClean="0"/>
              <a:t>Harrisburg, Pennsylvania. </a:t>
            </a:r>
          </a:p>
          <a:p>
            <a:endParaRPr lang="en-US" dirty="0" smtClean="0"/>
          </a:p>
        </p:txBody>
      </p:sp>
      <p:sp>
        <p:nvSpPr>
          <p:cNvPr id="4" name="Slide Number Placeholder 3"/>
          <p:cNvSpPr>
            <a:spLocks noGrp="1"/>
          </p:cNvSpPr>
          <p:nvPr>
            <p:ph type="sldNum" sz="quarter" idx="10"/>
          </p:nvPr>
        </p:nvSpPr>
        <p:spPr/>
        <p:txBody>
          <a:bodyPr/>
          <a:lstStyle/>
          <a:p>
            <a:fld id="{3CF89AD8-C0D2-460A-A101-622C2BC70C93}" type="slidenum">
              <a:rPr lang="en-US" smtClean="0"/>
              <a:t>28</a:t>
            </a:fld>
            <a:endParaRPr lang="en-US"/>
          </a:p>
        </p:txBody>
      </p:sp>
    </p:spTree>
    <p:extLst>
      <p:ext uri="{BB962C8B-B14F-4D97-AF65-F5344CB8AC3E}">
        <p14:creationId xmlns:p14="http://schemas.microsoft.com/office/powerpoint/2010/main" val="25257769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Commonwealth of Pennsylvania, Family Finding and Kinship Care Act. Act 55 of 2013.</a:t>
            </a:r>
          </a:p>
        </p:txBody>
      </p:sp>
      <p:sp>
        <p:nvSpPr>
          <p:cNvPr id="4" name="Slide Number Placeholder 3"/>
          <p:cNvSpPr>
            <a:spLocks noGrp="1"/>
          </p:cNvSpPr>
          <p:nvPr>
            <p:ph type="sldNum" sz="quarter" idx="10"/>
          </p:nvPr>
        </p:nvSpPr>
        <p:spPr/>
        <p:txBody>
          <a:bodyPr/>
          <a:lstStyle/>
          <a:p>
            <a:fld id="{3CF89AD8-C0D2-460A-A101-622C2BC70C93}" type="slidenum">
              <a:rPr lang="en-US" smtClean="0"/>
              <a:t>29</a:t>
            </a:fld>
            <a:endParaRPr lang="en-US"/>
          </a:p>
        </p:txBody>
      </p:sp>
    </p:spTree>
    <p:extLst>
      <p:ext uri="{BB962C8B-B14F-4D97-AF65-F5344CB8AC3E}">
        <p14:creationId xmlns:p14="http://schemas.microsoft.com/office/powerpoint/2010/main" val="25257769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Commonwealth of Pennsylvania. (February 24, 2008). Special Transmittal: The</a:t>
            </a:r>
          </a:p>
          <a:p>
            <a:r>
              <a:rPr lang="en-US" dirty="0" smtClean="0"/>
              <a:t>Fostering Connections to Success and Increasing Adoptions Act of 2008.</a:t>
            </a:r>
          </a:p>
          <a:p>
            <a:r>
              <a:rPr lang="en-US" dirty="0" smtClean="0"/>
              <a:t>Harrisburg, Pennsylvania. </a:t>
            </a:r>
          </a:p>
          <a:p>
            <a:endParaRPr lang="en-US" dirty="0" smtClean="0"/>
          </a:p>
          <a:p>
            <a:r>
              <a:rPr lang="en-US" dirty="0" smtClean="0"/>
              <a:t>Commonwealth of Pennsylvania, Family Finding and Kinship Care Act. Act 55 of 2013.</a:t>
            </a:r>
          </a:p>
        </p:txBody>
      </p:sp>
      <p:sp>
        <p:nvSpPr>
          <p:cNvPr id="4" name="Slide Number Placeholder 3"/>
          <p:cNvSpPr>
            <a:spLocks noGrp="1"/>
          </p:cNvSpPr>
          <p:nvPr>
            <p:ph type="sldNum" sz="quarter" idx="10"/>
          </p:nvPr>
        </p:nvSpPr>
        <p:spPr/>
        <p:txBody>
          <a:bodyPr/>
          <a:lstStyle/>
          <a:p>
            <a:fld id="{3CF89AD8-C0D2-460A-A101-622C2BC70C93}" type="slidenum">
              <a:rPr lang="en-US" smtClean="0"/>
              <a:t>30</a:t>
            </a:fld>
            <a:endParaRPr lang="en-US"/>
          </a:p>
        </p:txBody>
      </p:sp>
    </p:spTree>
    <p:extLst>
      <p:ext uri="{BB962C8B-B14F-4D97-AF65-F5344CB8AC3E}">
        <p14:creationId xmlns:p14="http://schemas.microsoft.com/office/powerpoint/2010/main" val="25257769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Click to hear what https://www.youtube.com/watch?v=_-beacO65Bk&amp;feature=youtu.be</a:t>
            </a:r>
          </a:p>
          <a:p>
            <a:r>
              <a:rPr lang="en-US" dirty="0" smtClean="0"/>
              <a:t>Click to read what judges may ask you: http://www.ocfcpacourts.us/assets/upload/Chapter%208%20-%20Incarcerated%20Parents(1).pdf</a:t>
            </a:r>
            <a:endParaRPr lang="en-US" dirty="0"/>
          </a:p>
        </p:txBody>
      </p:sp>
      <p:sp>
        <p:nvSpPr>
          <p:cNvPr id="4" name="Slide Number Placeholder 3"/>
          <p:cNvSpPr>
            <a:spLocks noGrp="1"/>
          </p:cNvSpPr>
          <p:nvPr>
            <p:ph type="sldNum" sz="quarter" idx="10"/>
          </p:nvPr>
        </p:nvSpPr>
        <p:spPr/>
        <p:txBody>
          <a:bodyPr/>
          <a:lstStyle/>
          <a:p>
            <a:fld id="{3CF89AD8-C0D2-460A-A101-622C2BC70C93}" type="slidenum">
              <a:rPr lang="en-US" smtClean="0"/>
              <a:t>31</a:t>
            </a:fld>
            <a:endParaRPr lang="en-US"/>
          </a:p>
        </p:txBody>
      </p:sp>
    </p:spTree>
    <p:extLst>
      <p:ext uri="{BB962C8B-B14F-4D97-AF65-F5344CB8AC3E}">
        <p14:creationId xmlns:p14="http://schemas.microsoft.com/office/powerpoint/2010/main" val="8400109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Adoption and Safe Families Act of 1997 P.L. 105-89 </a:t>
            </a:r>
            <a:endParaRPr lang="en-US" dirty="0"/>
          </a:p>
        </p:txBody>
      </p:sp>
      <p:sp>
        <p:nvSpPr>
          <p:cNvPr id="4" name="Slide Number Placeholder 3"/>
          <p:cNvSpPr>
            <a:spLocks noGrp="1"/>
          </p:cNvSpPr>
          <p:nvPr>
            <p:ph type="sldNum" sz="quarter" idx="10"/>
          </p:nvPr>
        </p:nvSpPr>
        <p:spPr/>
        <p:txBody>
          <a:bodyPr/>
          <a:lstStyle/>
          <a:p>
            <a:fld id="{7DBA9592-48F7-4779-A3EE-2DA1E84A80D3}" type="slidenum">
              <a:rPr lang="en-US" smtClean="0"/>
              <a:t>32</a:t>
            </a:fld>
            <a:endParaRPr lang="en-US"/>
          </a:p>
        </p:txBody>
      </p:sp>
    </p:spTree>
    <p:extLst>
      <p:ext uri="{BB962C8B-B14F-4D97-AF65-F5344CB8AC3E}">
        <p14:creationId xmlns:p14="http://schemas.microsoft.com/office/powerpoint/2010/main" val="2936404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Federal Bureau of Prisons: </a:t>
            </a:r>
            <a:r>
              <a:rPr lang="en-US" dirty="0" smtClean="0">
                <a:hlinkClick r:id="rId3"/>
              </a:rPr>
              <a:t>http://www.bop.gov/</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Department of Corrections: </a:t>
            </a:r>
            <a:r>
              <a:rPr lang="en-US" dirty="0" smtClean="0">
                <a:hlinkClick r:id="rId4"/>
              </a:rPr>
              <a:t>http://www.cor.state.pa.us</a:t>
            </a:r>
            <a:endParaRPr lang="en-US" dirty="0" smtClean="0"/>
          </a:p>
          <a:p>
            <a:endParaRPr lang="en-US" dirty="0"/>
          </a:p>
        </p:txBody>
      </p:sp>
      <p:sp>
        <p:nvSpPr>
          <p:cNvPr id="4" name="Slide Number Placeholder 3"/>
          <p:cNvSpPr>
            <a:spLocks noGrp="1"/>
          </p:cNvSpPr>
          <p:nvPr>
            <p:ph type="sldNum" sz="quarter" idx="10"/>
          </p:nvPr>
        </p:nvSpPr>
        <p:spPr/>
        <p:txBody>
          <a:bodyPr/>
          <a:lstStyle/>
          <a:p>
            <a:fld id="{3CF89AD8-C0D2-460A-A101-622C2BC70C93}" type="slidenum">
              <a:rPr lang="en-US" smtClean="0"/>
              <a:t>37</a:t>
            </a:fld>
            <a:endParaRPr lang="en-US"/>
          </a:p>
        </p:txBody>
      </p:sp>
    </p:spTree>
    <p:extLst>
      <p:ext uri="{BB962C8B-B14F-4D97-AF65-F5344CB8AC3E}">
        <p14:creationId xmlns:p14="http://schemas.microsoft.com/office/powerpoint/2010/main" val="7004905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WEB DEVELOPMENT</a:t>
            </a:r>
            <a:br>
              <a:rPr lang="en-US" dirty="0" smtClean="0"/>
            </a:br>
            <a:endParaRPr lang="en-US" dirty="0" smtClean="0"/>
          </a:p>
          <a:p>
            <a:r>
              <a:rPr lang="en-US" dirty="0" smtClean="0"/>
              <a:t>Federal Bureau of Prisons: </a:t>
            </a:r>
            <a:r>
              <a:rPr lang="en-US" dirty="0" smtClean="0">
                <a:hlinkClick r:id="rId3"/>
              </a:rPr>
              <a:t>http://www.bop.gov/</a:t>
            </a:r>
            <a:endParaRPr lang="en-US" dirty="0" smtClean="0"/>
          </a:p>
          <a:p>
            <a:pPr marL="169393" indent="-169393">
              <a:buFont typeface="Arial" panose="020B0604020202020204" pitchFamily="34" charset="0"/>
              <a:buChar char="•"/>
            </a:pPr>
            <a:r>
              <a:rPr lang="en-US" dirty="0" smtClean="0"/>
              <a:t>Facilities: </a:t>
            </a:r>
            <a:r>
              <a:rPr lang="en-US" dirty="0" smtClean="0">
                <a:hlinkClick r:id="rId4"/>
              </a:rPr>
              <a:t>http://www.bop.gov/locations/list.jsp</a:t>
            </a:r>
            <a:endParaRPr lang="en-US" dirty="0" smtClean="0"/>
          </a:p>
          <a:p>
            <a:pPr marL="169393" indent="-169393">
              <a:buFont typeface="Arial" panose="020B0604020202020204" pitchFamily="34" charset="0"/>
              <a:buChar char="•"/>
            </a:pPr>
            <a:r>
              <a:rPr lang="en-US" dirty="0" smtClean="0"/>
              <a:t>Find a Prisoner: </a:t>
            </a:r>
            <a:r>
              <a:rPr lang="en-US" dirty="0" smtClean="0">
                <a:hlinkClick r:id="rId5"/>
              </a:rPr>
              <a:t>http://www.bop.gov/inmateloc/</a:t>
            </a:r>
            <a:endParaRPr lang="en-US" dirty="0" smtClean="0"/>
          </a:p>
          <a:p>
            <a:pPr marL="169393" indent="-169393">
              <a:buFont typeface="Arial" panose="020B0604020202020204" pitchFamily="34" charset="0"/>
              <a:buChar char="•"/>
            </a:pPr>
            <a:r>
              <a:rPr lang="en-US" dirty="0" smtClean="0"/>
              <a:t>Communication: </a:t>
            </a:r>
            <a:r>
              <a:rPr lang="en-US" dirty="0" smtClean="0">
                <a:hlinkClick r:id="rId6"/>
              </a:rPr>
              <a:t>http://www.bop.gov/inmates/communications.jsp</a:t>
            </a:r>
            <a:endParaRPr lang="en-US" dirty="0" smtClean="0"/>
          </a:p>
          <a:p>
            <a:pPr marL="169393" indent="-169393">
              <a:buFont typeface="Arial" panose="020B0604020202020204" pitchFamily="34" charset="0"/>
              <a:buChar char="•"/>
            </a:pPr>
            <a:r>
              <a:rPr lang="en-US" dirty="0" smtClean="0"/>
              <a:t>Visitation: </a:t>
            </a:r>
            <a:r>
              <a:rPr lang="en-US" dirty="0" smtClean="0">
                <a:hlinkClick r:id="rId7"/>
              </a:rPr>
              <a:t>http://www.bop.gov/inmates/visiting.jsp</a:t>
            </a:r>
            <a:endParaRPr lang="en-US" dirty="0" smtClean="0"/>
          </a:p>
          <a:p>
            <a:endParaRPr lang="en-US" dirty="0" smtClean="0"/>
          </a:p>
          <a:p>
            <a:r>
              <a:rPr lang="en-US" dirty="0" smtClean="0"/>
              <a:t>Department of Corrections: </a:t>
            </a:r>
            <a:r>
              <a:rPr lang="en-US" dirty="0" smtClean="0">
                <a:hlinkClick r:id="rId8"/>
              </a:rPr>
              <a:t>http://www.cor.state.pa.us</a:t>
            </a:r>
            <a:endParaRPr lang="en-US" dirty="0" smtClean="0"/>
          </a:p>
          <a:p>
            <a:pPr marL="169393" indent="-169393">
              <a:buFont typeface="Arial" panose="020B0604020202020204" pitchFamily="34" charset="0"/>
              <a:buChar char="•"/>
            </a:pPr>
            <a:r>
              <a:rPr lang="en-US" dirty="0" smtClean="0"/>
              <a:t>State Facilities: </a:t>
            </a:r>
            <a:r>
              <a:rPr lang="en-US" dirty="0" smtClean="0">
                <a:hlinkClick r:id="rId9"/>
              </a:rPr>
              <a:t>http://www.cor.state.pa.us/portal/server.pt/community/institutions/5270</a:t>
            </a:r>
            <a:endParaRPr lang="en-US" dirty="0" smtClean="0"/>
          </a:p>
          <a:p>
            <a:pPr marL="169393" indent="-169393">
              <a:buFont typeface="Arial" panose="020B0604020202020204" pitchFamily="34" charset="0"/>
              <a:buChar char="•"/>
            </a:pPr>
            <a:r>
              <a:rPr lang="en-US" dirty="0" smtClean="0"/>
              <a:t>County Facilities: </a:t>
            </a:r>
            <a:r>
              <a:rPr lang="en-US" dirty="0" smtClean="0">
                <a:hlinkClick r:id="rId10"/>
              </a:rPr>
              <a:t>http://www.cor.state.pa.us/portal/server.pt/community/county_prisons/20863/county_prison_contact_info/1170610</a:t>
            </a:r>
            <a:endParaRPr lang="en-US" dirty="0" smtClean="0"/>
          </a:p>
          <a:p>
            <a:pPr marL="169393" indent="-169393">
              <a:buFont typeface="Arial" panose="020B0604020202020204" pitchFamily="34" charset="0"/>
              <a:buChar char="•"/>
            </a:pPr>
            <a:r>
              <a:rPr lang="en-US" dirty="0" smtClean="0"/>
              <a:t>Find an Inmate: </a:t>
            </a:r>
            <a:r>
              <a:rPr lang="en-US" dirty="0" smtClean="0">
                <a:hlinkClick r:id="rId11"/>
              </a:rPr>
              <a:t>http://inmatelocator.cor.state.pa.us/inmatelocatorweb/</a:t>
            </a:r>
            <a:endParaRPr lang="en-US" dirty="0" smtClean="0"/>
          </a:p>
          <a:p>
            <a:pPr marL="169393" indent="-169393">
              <a:buFont typeface="Arial" panose="020B0604020202020204" pitchFamily="34" charset="0"/>
              <a:buChar char="•"/>
            </a:pPr>
            <a:r>
              <a:rPr lang="en-US" dirty="0" smtClean="0"/>
              <a:t>Transportation: http://www.cor.state.pa.us/portal/server.pt/community/inmate___visiting_information/7278/inmate_family_transportation_services/796458</a:t>
            </a:r>
          </a:p>
          <a:p>
            <a:pPr marL="169393" indent="-169393">
              <a:buFont typeface="Arial" panose="020B0604020202020204" pitchFamily="34" charset="0"/>
              <a:buChar char="•"/>
            </a:pPr>
            <a:r>
              <a:rPr lang="en-US" dirty="0" smtClean="0"/>
              <a:t>Visitation: http://www.cor.state.pa.us/portal/server.pt/community/inmate___visiting_information/7278/inmate_visiting_rules/1257887  </a:t>
            </a:r>
          </a:p>
          <a:p>
            <a:pPr marL="169393" indent="-169393">
              <a:buFont typeface="Arial" panose="020B0604020202020204" pitchFamily="34" charset="0"/>
              <a:buChar char="•"/>
            </a:pPr>
            <a:endParaRPr lang="en-US" dirty="0" smtClean="0"/>
          </a:p>
          <a:p>
            <a:pPr marL="169393" indent="-169393">
              <a:buFont typeface="Arial" panose="020B0604020202020204" pitchFamily="34" charset="0"/>
              <a:buChar char="•"/>
            </a:pPr>
            <a:r>
              <a:rPr lang="en-US" dirty="0" smtClean="0"/>
              <a:t>PA Department of Corrects</a:t>
            </a:r>
            <a:r>
              <a:rPr lang="en-US" baseline="0" dirty="0" smtClean="0"/>
              <a:t> in County Box: </a:t>
            </a:r>
            <a:r>
              <a:rPr lang="en-US" dirty="0" smtClean="0"/>
              <a:t>Visitation</a:t>
            </a:r>
            <a:r>
              <a:rPr lang="en-US" baseline="0" dirty="0" smtClean="0"/>
              <a:t>: http://www.diakon-swan.org/media/uploads/irm_final.pdf </a:t>
            </a:r>
            <a:endParaRPr lang="en-US" dirty="0" smtClean="0"/>
          </a:p>
        </p:txBody>
      </p:sp>
      <p:sp>
        <p:nvSpPr>
          <p:cNvPr id="4" name="Slide Number Placeholder 3"/>
          <p:cNvSpPr>
            <a:spLocks noGrp="1"/>
          </p:cNvSpPr>
          <p:nvPr>
            <p:ph type="sldNum" sz="quarter" idx="10"/>
          </p:nvPr>
        </p:nvSpPr>
        <p:spPr/>
        <p:txBody>
          <a:bodyPr/>
          <a:lstStyle/>
          <a:p>
            <a:fld id="{7DBA9592-48F7-4779-A3EE-2DA1E84A80D3}" type="slidenum">
              <a:rPr lang="en-US" smtClean="0"/>
              <a:t>38</a:t>
            </a:fld>
            <a:endParaRPr lang="en-US"/>
          </a:p>
        </p:txBody>
      </p:sp>
    </p:spTree>
    <p:extLst>
      <p:ext uri="{BB962C8B-B14F-4D97-AF65-F5344CB8AC3E}">
        <p14:creationId xmlns:p14="http://schemas.microsoft.com/office/powerpoint/2010/main" val="12342844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BOP: </a:t>
            </a:r>
            <a:r>
              <a:rPr lang="en-US" dirty="0" smtClean="0">
                <a:hlinkClick r:id="rId3"/>
              </a:rPr>
              <a:t>http://www.bop.gov/inmates/visiting.jsp</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DOC: http://www.cor.state.pa.us/portal/server.pt/community/inmate___visiting_information/7278/inmate_visiting_rules/1257887  </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County Facilities:</a:t>
            </a:r>
            <a:r>
              <a:rPr lang="en-US" baseline="0" dirty="0" smtClean="0"/>
              <a:t> http://www.diakon-swan.org/media/uploads/irm_final.pdf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3CF89AD8-C0D2-460A-A101-622C2BC70C93}" type="slidenum">
              <a:rPr lang="en-US" smtClean="0"/>
              <a:t>39</a:t>
            </a:fld>
            <a:endParaRPr lang="en-US"/>
          </a:p>
        </p:txBody>
      </p:sp>
    </p:spTree>
    <p:extLst>
      <p:ext uri="{BB962C8B-B14F-4D97-AF65-F5344CB8AC3E}">
        <p14:creationId xmlns:p14="http://schemas.microsoft.com/office/powerpoint/2010/main" val="37963837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smtClean="0"/>
              <a:t>WEB DEVELOPMENT</a:t>
            </a:r>
          </a:p>
          <a:p>
            <a:pPr marL="171450" indent="-171450">
              <a:buFont typeface="Arial" panose="020B0604020202020204" pitchFamily="34" charset="0"/>
              <a:buChar char="•"/>
            </a:pPr>
            <a:r>
              <a:rPr lang="en-US" dirty="0" err="1" smtClean="0"/>
              <a:t>InsideOut</a:t>
            </a:r>
            <a:r>
              <a:rPr lang="en-US" dirty="0" smtClean="0"/>
              <a:t> Dads</a:t>
            </a:r>
            <a:r>
              <a:rPr lang="en-US" baseline="0" dirty="0" smtClean="0"/>
              <a:t> ® https://www.youtube.com/watch?v=ROxEJg3iRBw </a:t>
            </a:r>
          </a:p>
          <a:p>
            <a:endParaRPr lang="en-US" dirty="0"/>
          </a:p>
        </p:txBody>
      </p:sp>
      <p:sp>
        <p:nvSpPr>
          <p:cNvPr id="4" name="Slide Number Placeholder 3"/>
          <p:cNvSpPr>
            <a:spLocks noGrp="1"/>
          </p:cNvSpPr>
          <p:nvPr>
            <p:ph type="sldNum" sz="quarter" idx="10"/>
          </p:nvPr>
        </p:nvSpPr>
        <p:spPr/>
        <p:txBody>
          <a:bodyPr/>
          <a:lstStyle/>
          <a:p>
            <a:fld id="{3CF89AD8-C0D2-460A-A101-622C2BC70C93}" type="slidenum">
              <a:rPr lang="en-US" smtClean="0"/>
              <a:t>40</a:t>
            </a:fld>
            <a:endParaRPr lang="en-US"/>
          </a:p>
        </p:txBody>
      </p:sp>
    </p:spTree>
    <p:extLst>
      <p:ext uri="{BB962C8B-B14F-4D97-AF65-F5344CB8AC3E}">
        <p14:creationId xmlns:p14="http://schemas.microsoft.com/office/powerpoint/2010/main" val="3670355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eaLnBrk="1" hangingPunct="1">
              <a:defRPr/>
            </a:pPr>
            <a:endParaRPr lang="en-US" dirty="0" smtClean="0"/>
          </a:p>
          <a:p>
            <a:pPr marL="171443" indent="-171443">
              <a:buFont typeface="Arial" pitchFamily="34" charset="0"/>
              <a:buChar char="•"/>
              <a:defRPr/>
            </a:pPr>
            <a:r>
              <a:rPr lang="en-US" dirty="0" smtClean="0"/>
              <a:t>WEB DEVELOPMENT</a:t>
            </a:r>
          </a:p>
          <a:p>
            <a:pPr eaLnBrk="1" hangingPunct="1">
              <a:buFont typeface="Arial" pitchFamily="34" charset="0"/>
              <a:buNone/>
              <a:defRPr/>
            </a:pPr>
            <a:r>
              <a:rPr lang="en-US" dirty="0" smtClean="0"/>
              <a:t>S:\Pictures\Stock Photography\Photos of People (Adult-Ed—Questions-2540433)</a:t>
            </a:r>
          </a:p>
          <a:p>
            <a:pPr eaLnBrk="1" hangingPunct="1">
              <a:buFont typeface="Arial" pitchFamily="34" charset="0"/>
              <a:buNone/>
              <a:defRPr/>
            </a:pPr>
            <a:r>
              <a:rPr lang="en-US" dirty="0" smtClean="0"/>
              <a:t>Alt=“”</a:t>
            </a:r>
          </a:p>
        </p:txBody>
      </p:sp>
      <p:sp>
        <p:nvSpPr>
          <p:cNvPr id="41988" name="Slide Number Placeholder 3"/>
          <p:cNvSpPr>
            <a:spLocks noGrp="1"/>
          </p:cNvSpPr>
          <p:nvPr>
            <p:ph type="sldNum" sz="quarter" idx="5"/>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17" indent="-285738" eaLnBrk="0" hangingPunct="0">
              <a:defRPr sz="2400">
                <a:solidFill>
                  <a:schemeClr val="tx1"/>
                </a:solidFill>
                <a:latin typeface="Times New Roman" pitchFamily="18" charset="0"/>
                <a:cs typeface="Times New Roman" pitchFamily="18" charset="0"/>
              </a:defRPr>
            </a:lvl2pPr>
            <a:lvl3pPr marL="1142948" indent="-228590" eaLnBrk="0" hangingPunct="0">
              <a:defRPr sz="2400">
                <a:solidFill>
                  <a:schemeClr val="tx1"/>
                </a:solidFill>
                <a:latin typeface="Times New Roman" pitchFamily="18" charset="0"/>
                <a:cs typeface="Times New Roman" pitchFamily="18" charset="0"/>
              </a:defRPr>
            </a:lvl3pPr>
            <a:lvl4pPr marL="1600127" indent="-228590" eaLnBrk="0" hangingPunct="0">
              <a:defRPr sz="2400">
                <a:solidFill>
                  <a:schemeClr val="tx1"/>
                </a:solidFill>
                <a:latin typeface="Times New Roman" pitchFamily="18" charset="0"/>
                <a:cs typeface="Times New Roman" pitchFamily="18" charset="0"/>
              </a:defRPr>
            </a:lvl4pPr>
            <a:lvl5pPr marL="2057307" indent="-228590" eaLnBrk="0" hangingPunct="0">
              <a:defRPr sz="2400">
                <a:solidFill>
                  <a:schemeClr val="tx1"/>
                </a:solidFill>
                <a:latin typeface="Times New Roman" pitchFamily="18" charset="0"/>
                <a:cs typeface="Times New Roman" pitchFamily="18" charset="0"/>
              </a:defRPr>
            </a:lvl5pPr>
            <a:lvl6pPr marL="2514487" indent="-22859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666" indent="-22859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8845" indent="-22859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024" indent="-22859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0849321D-A567-46E9-80FF-58D41749B24C}" type="slidenum">
              <a:rPr lang="en-US" altLang="en-US" sz="1200"/>
              <a:pPr eaLnBrk="1" hangingPunct="1"/>
              <a:t>3</a:t>
            </a:fld>
            <a:endParaRPr lang="en-US" altLang="en-US" sz="1200"/>
          </a:p>
        </p:txBody>
      </p:sp>
    </p:spTree>
    <p:extLst>
      <p:ext uri="{BB962C8B-B14F-4D97-AF65-F5344CB8AC3E}">
        <p14:creationId xmlns:p14="http://schemas.microsoft.com/office/powerpoint/2010/main" val="25892916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http://www.prisonsociety.org/</a:t>
            </a:r>
          </a:p>
          <a:p>
            <a:endParaRPr lang="en-US" dirty="0" smtClean="0"/>
          </a:p>
          <a:p>
            <a:r>
              <a:rPr lang="en-US" dirty="0" smtClean="0"/>
              <a:t>http://fswp.org/services/trips-state-correctional-facilities</a:t>
            </a:r>
          </a:p>
          <a:p>
            <a:endParaRPr lang="en-US" dirty="0" smtClean="0"/>
          </a:p>
          <a:p>
            <a:r>
              <a:rPr lang="en-US" dirty="0" smtClean="0"/>
              <a:t>http://www.cor.pa.gov/Inmates/Visiting/Pages/Virtual-Visitation.aspx#.VdSpUflViko</a:t>
            </a:r>
          </a:p>
          <a:p>
            <a:endParaRPr lang="en-US" dirty="0" smtClean="0"/>
          </a:p>
          <a:p>
            <a:r>
              <a:rPr lang="en-US" dirty="0" smtClean="0"/>
              <a:t>http://www.prnewswire.com/news-releases/read-to-your-childgrandchild-program-returns-202347151.html</a:t>
            </a:r>
          </a:p>
          <a:p>
            <a:endParaRPr lang="en-US" dirty="0" smtClean="0"/>
          </a:p>
          <a:p>
            <a:r>
              <a:rPr lang="en-US" dirty="0" smtClean="0"/>
              <a:t>http://www.sesamestreet.org/parents/topicsandactivities/toolkits/incarceration#7</a:t>
            </a:r>
          </a:p>
          <a:p>
            <a:r>
              <a:rPr lang="en-US" dirty="0" smtClean="0"/>
              <a:t>-http://www.sesamestreet.org/cms_services/services?action=download&amp;uid=784d4f44-425b-445a-842b-86b5088cbcc5</a:t>
            </a:r>
          </a:p>
          <a:p>
            <a:r>
              <a:rPr lang="en-US" dirty="0" smtClean="0"/>
              <a:t>-http://www.sesamestreet.org/parents/topicsandactivities/toolkits/incarceration#7</a:t>
            </a:r>
            <a:endParaRPr lang="en-US" dirty="0"/>
          </a:p>
        </p:txBody>
      </p:sp>
      <p:sp>
        <p:nvSpPr>
          <p:cNvPr id="4" name="Slide Number Placeholder 3"/>
          <p:cNvSpPr>
            <a:spLocks noGrp="1"/>
          </p:cNvSpPr>
          <p:nvPr>
            <p:ph type="sldNum" sz="quarter" idx="10"/>
          </p:nvPr>
        </p:nvSpPr>
        <p:spPr/>
        <p:txBody>
          <a:bodyPr/>
          <a:lstStyle/>
          <a:p>
            <a:fld id="{3CF89AD8-C0D2-460A-A101-622C2BC70C93}" type="slidenum">
              <a:rPr lang="en-US" smtClean="0"/>
              <a:t>42</a:t>
            </a:fld>
            <a:endParaRPr lang="en-US"/>
          </a:p>
        </p:txBody>
      </p:sp>
    </p:spTree>
    <p:extLst>
      <p:ext uri="{BB962C8B-B14F-4D97-AF65-F5344CB8AC3E}">
        <p14:creationId xmlns:p14="http://schemas.microsoft.com/office/powerpoint/2010/main" val="5144891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WEB DEVELOPMENT</a:t>
            </a:r>
          </a:p>
          <a:p>
            <a:r>
              <a:rPr lang="en-US" baseline="0" dirty="0" smtClean="0"/>
              <a:t>Please allow participants to print the material mentioned above.</a:t>
            </a:r>
          </a:p>
          <a:p>
            <a:r>
              <a:rPr lang="en-US" smtClean="0"/>
              <a:t>Please</a:t>
            </a:r>
            <a:r>
              <a:rPr lang="en-US" baseline="0" smtClean="0"/>
              <a:t> </a:t>
            </a:r>
            <a:r>
              <a:rPr lang="en-US" smtClean="0"/>
              <a:t>add </a:t>
            </a:r>
            <a:r>
              <a:rPr lang="en-US" dirty="0" smtClean="0"/>
              <a:t>the certificate statement and the level 1 evaluation</a:t>
            </a:r>
            <a:endParaRPr lang="en-US" dirty="0"/>
          </a:p>
        </p:txBody>
      </p:sp>
      <p:sp>
        <p:nvSpPr>
          <p:cNvPr id="4" name="Slide Number Placeholder 3"/>
          <p:cNvSpPr>
            <a:spLocks noGrp="1"/>
          </p:cNvSpPr>
          <p:nvPr>
            <p:ph type="sldNum" sz="quarter" idx="10"/>
          </p:nvPr>
        </p:nvSpPr>
        <p:spPr/>
        <p:txBody>
          <a:bodyPr/>
          <a:lstStyle/>
          <a:p>
            <a:fld id="{7DBA9592-48F7-4779-A3EE-2DA1E84A80D3}" type="slidenum">
              <a:rPr lang="en-US" smtClean="0"/>
              <a:t>44</a:t>
            </a:fld>
            <a:endParaRPr lang="en-US"/>
          </a:p>
        </p:txBody>
      </p:sp>
    </p:spTree>
    <p:extLst>
      <p:ext uri="{BB962C8B-B14F-4D97-AF65-F5344CB8AC3E}">
        <p14:creationId xmlns:p14="http://schemas.microsoft.com/office/powerpoint/2010/main" val="6327264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17" indent="-285738" eaLnBrk="0" hangingPunct="0">
              <a:defRPr sz="2400">
                <a:solidFill>
                  <a:schemeClr val="tx1"/>
                </a:solidFill>
                <a:latin typeface="Times New Roman" pitchFamily="18" charset="0"/>
                <a:cs typeface="Times New Roman" pitchFamily="18" charset="0"/>
              </a:defRPr>
            </a:lvl2pPr>
            <a:lvl3pPr marL="1142948" indent="-228590" eaLnBrk="0" hangingPunct="0">
              <a:defRPr sz="2400">
                <a:solidFill>
                  <a:schemeClr val="tx1"/>
                </a:solidFill>
                <a:latin typeface="Times New Roman" pitchFamily="18" charset="0"/>
                <a:cs typeface="Times New Roman" pitchFamily="18" charset="0"/>
              </a:defRPr>
            </a:lvl3pPr>
            <a:lvl4pPr marL="1600127" indent="-228590" eaLnBrk="0" hangingPunct="0">
              <a:defRPr sz="2400">
                <a:solidFill>
                  <a:schemeClr val="tx1"/>
                </a:solidFill>
                <a:latin typeface="Times New Roman" pitchFamily="18" charset="0"/>
                <a:cs typeface="Times New Roman" pitchFamily="18" charset="0"/>
              </a:defRPr>
            </a:lvl4pPr>
            <a:lvl5pPr marL="2057307" indent="-228590" eaLnBrk="0" hangingPunct="0">
              <a:defRPr sz="2400">
                <a:solidFill>
                  <a:schemeClr val="tx1"/>
                </a:solidFill>
                <a:latin typeface="Times New Roman" pitchFamily="18" charset="0"/>
                <a:cs typeface="Times New Roman" pitchFamily="18" charset="0"/>
              </a:defRPr>
            </a:lvl5pPr>
            <a:lvl6pPr marL="2514487" indent="-22859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666" indent="-22859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8845" indent="-22859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024" indent="-22859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192BF9B2-D5DE-40AC-8B95-0E5CBC989997}" type="slidenum">
              <a:rPr lang="en-US" altLang="en-US" sz="1200"/>
              <a:pPr eaLnBrk="1" hangingPunct="1"/>
              <a:t>4</a:t>
            </a:fld>
            <a:endParaRPr lang="en-US" altLang="en-US" sz="1200"/>
          </a:p>
        </p:txBody>
      </p:sp>
      <p:sp>
        <p:nvSpPr>
          <p:cNvPr id="43011"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pPr eaLnBrk="1" hangingPunct="1">
              <a:defRPr/>
            </a:pPr>
            <a:endParaRPr lang="en-US" dirty="0" smtClean="0"/>
          </a:p>
        </p:txBody>
      </p:sp>
    </p:spTree>
    <p:extLst>
      <p:ext uri="{BB962C8B-B14F-4D97-AF65-F5344CB8AC3E}">
        <p14:creationId xmlns:p14="http://schemas.microsoft.com/office/powerpoint/2010/main" val="4039055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17" indent="-285738" eaLnBrk="0" hangingPunct="0">
              <a:defRPr sz="2400">
                <a:solidFill>
                  <a:schemeClr val="tx1"/>
                </a:solidFill>
                <a:latin typeface="Times New Roman" pitchFamily="18" charset="0"/>
                <a:cs typeface="Times New Roman" pitchFamily="18" charset="0"/>
              </a:defRPr>
            </a:lvl2pPr>
            <a:lvl3pPr marL="1142948" indent="-228590" eaLnBrk="0" hangingPunct="0">
              <a:defRPr sz="2400">
                <a:solidFill>
                  <a:schemeClr val="tx1"/>
                </a:solidFill>
                <a:latin typeface="Times New Roman" pitchFamily="18" charset="0"/>
                <a:cs typeface="Times New Roman" pitchFamily="18" charset="0"/>
              </a:defRPr>
            </a:lvl3pPr>
            <a:lvl4pPr marL="1600127" indent="-228590" eaLnBrk="0" hangingPunct="0">
              <a:defRPr sz="2400">
                <a:solidFill>
                  <a:schemeClr val="tx1"/>
                </a:solidFill>
                <a:latin typeface="Times New Roman" pitchFamily="18" charset="0"/>
                <a:cs typeface="Times New Roman" pitchFamily="18" charset="0"/>
              </a:defRPr>
            </a:lvl4pPr>
            <a:lvl5pPr marL="2057307" indent="-228590" eaLnBrk="0" hangingPunct="0">
              <a:defRPr sz="2400">
                <a:solidFill>
                  <a:schemeClr val="tx1"/>
                </a:solidFill>
                <a:latin typeface="Times New Roman" pitchFamily="18" charset="0"/>
                <a:cs typeface="Times New Roman" pitchFamily="18" charset="0"/>
              </a:defRPr>
            </a:lvl5pPr>
            <a:lvl6pPr marL="2514487" indent="-22859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666" indent="-22859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8845" indent="-22859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024" indent="-22859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192BF9B2-D5DE-40AC-8B95-0E5CBC989997}" type="slidenum">
              <a:rPr lang="en-US" altLang="en-US" sz="1200"/>
              <a:pPr eaLnBrk="1" hangingPunct="1"/>
              <a:t>5</a:t>
            </a:fld>
            <a:endParaRPr lang="en-US" altLang="en-US" sz="1200"/>
          </a:p>
        </p:txBody>
      </p:sp>
      <p:sp>
        <p:nvSpPr>
          <p:cNvPr id="43011"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pPr eaLnBrk="1" hangingPunct="1">
              <a:defRPr/>
            </a:pPr>
            <a:endParaRPr lang="en-US" dirty="0" smtClean="0"/>
          </a:p>
        </p:txBody>
      </p:sp>
    </p:spTree>
    <p:extLst>
      <p:ext uri="{BB962C8B-B14F-4D97-AF65-F5344CB8AC3E}">
        <p14:creationId xmlns:p14="http://schemas.microsoft.com/office/powerpoint/2010/main" val="33095068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eaLnBrk="1" hangingPunct="1">
              <a:defRPr/>
            </a:pPr>
            <a:endParaRPr lang="en-US" dirty="0" smtClean="0"/>
          </a:p>
        </p:txBody>
      </p:sp>
      <p:sp>
        <p:nvSpPr>
          <p:cNvPr id="44036" name="Slide Number Placeholder 3"/>
          <p:cNvSpPr>
            <a:spLocks noGrp="1"/>
          </p:cNvSpPr>
          <p:nvPr>
            <p:ph type="sldNum" sz="quarter" idx="5"/>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17" indent="-285738" eaLnBrk="0" hangingPunct="0">
              <a:defRPr sz="2400">
                <a:solidFill>
                  <a:schemeClr val="tx1"/>
                </a:solidFill>
                <a:latin typeface="Times New Roman" pitchFamily="18" charset="0"/>
                <a:cs typeface="Times New Roman" pitchFamily="18" charset="0"/>
              </a:defRPr>
            </a:lvl2pPr>
            <a:lvl3pPr marL="1142948" indent="-228590" eaLnBrk="0" hangingPunct="0">
              <a:defRPr sz="2400">
                <a:solidFill>
                  <a:schemeClr val="tx1"/>
                </a:solidFill>
                <a:latin typeface="Times New Roman" pitchFamily="18" charset="0"/>
                <a:cs typeface="Times New Roman" pitchFamily="18" charset="0"/>
              </a:defRPr>
            </a:lvl3pPr>
            <a:lvl4pPr marL="1600127" indent="-228590" eaLnBrk="0" hangingPunct="0">
              <a:defRPr sz="2400">
                <a:solidFill>
                  <a:schemeClr val="tx1"/>
                </a:solidFill>
                <a:latin typeface="Times New Roman" pitchFamily="18" charset="0"/>
                <a:cs typeface="Times New Roman" pitchFamily="18" charset="0"/>
              </a:defRPr>
            </a:lvl4pPr>
            <a:lvl5pPr marL="2057307" indent="-228590" eaLnBrk="0" hangingPunct="0">
              <a:defRPr sz="2400">
                <a:solidFill>
                  <a:schemeClr val="tx1"/>
                </a:solidFill>
                <a:latin typeface="Times New Roman" pitchFamily="18" charset="0"/>
                <a:cs typeface="Times New Roman" pitchFamily="18" charset="0"/>
              </a:defRPr>
            </a:lvl5pPr>
            <a:lvl6pPr marL="2514487" indent="-22859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666" indent="-22859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8845" indent="-22859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024" indent="-22859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A09611F8-FF46-4061-8DF1-114293DC9E0A}" type="slidenum">
              <a:rPr lang="en-US" altLang="en-US" sz="1200"/>
              <a:pPr eaLnBrk="1" hangingPunct="1"/>
              <a:t>6</a:t>
            </a:fld>
            <a:endParaRPr lang="en-US" altLang="en-US" sz="1200"/>
          </a:p>
        </p:txBody>
      </p:sp>
    </p:spTree>
    <p:extLst>
      <p:ext uri="{BB962C8B-B14F-4D97-AF65-F5344CB8AC3E}">
        <p14:creationId xmlns:p14="http://schemas.microsoft.com/office/powerpoint/2010/main" val="2234482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Busting the myths head on: https://www.youtube.com/watch?v=OeFrMZC_rrQ&amp;feature=youtu.be</a:t>
            </a:r>
            <a:endParaRPr lang="en-US" dirty="0"/>
          </a:p>
        </p:txBody>
      </p:sp>
      <p:sp>
        <p:nvSpPr>
          <p:cNvPr id="4" name="Slide Number Placeholder 3"/>
          <p:cNvSpPr>
            <a:spLocks noGrp="1"/>
          </p:cNvSpPr>
          <p:nvPr>
            <p:ph type="sldNum" sz="quarter" idx="10"/>
          </p:nvPr>
        </p:nvSpPr>
        <p:spPr/>
        <p:txBody>
          <a:bodyPr/>
          <a:lstStyle/>
          <a:p>
            <a:fld id="{3CF89AD8-C0D2-460A-A101-622C2BC70C93}" type="slidenum">
              <a:rPr lang="en-US" smtClean="0"/>
              <a:t>9</a:t>
            </a:fld>
            <a:endParaRPr lang="en-US"/>
          </a:p>
        </p:txBody>
      </p:sp>
    </p:spTree>
    <p:extLst>
      <p:ext uri="{BB962C8B-B14F-4D97-AF65-F5344CB8AC3E}">
        <p14:creationId xmlns:p14="http://schemas.microsoft.com/office/powerpoint/2010/main" val="41983113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Busting the myths head on: https://www.youtube.com/watch?v=OeFrMZC_rrQ&amp;feature=youtu.be</a:t>
            </a:r>
            <a:endParaRPr lang="en-US" dirty="0"/>
          </a:p>
        </p:txBody>
      </p:sp>
      <p:sp>
        <p:nvSpPr>
          <p:cNvPr id="4" name="Slide Number Placeholder 3"/>
          <p:cNvSpPr>
            <a:spLocks noGrp="1"/>
          </p:cNvSpPr>
          <p:nvPr>
            <p:ph type="sldNum" sz="quarter" idx="10"/>
          </p:nvPr>
        </p:nvSpPr>
        <p:spPr/>
        <p:txBody>
          <a:bodyPr/>
          <a:lstStyle/>
          <a:p>
            <a:fld id="{3CF89AD8-C0D2-460A-A101-622C2BC70C93}" type="slidenum">
              <a:rPr lang="en-US" smtClean="0"/>
              <a:t>10</a:t>
            </a:fld>
            <a:endParaRPr lang="en-US"/>
          </a:p>
        </p:txBody>
      </p:sp>
    </p:spTree>
    <p:extLst>
      <p:ext uri="{BB962C8B-B14F-4D97-AF65-F5344CB8AC3E}">
        <p14:creationId xmlns:p14="http://schemas.microsoft.com/office/powerpoint/2010/main" val="41983113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p:spPr>
        <p:txBody>
          <a:bodyPr/>
          <a:lstStyle/>
          <a:p>
            <a:endParaRPr lang="en-US" dirty="0" smtClean="0"/>
          </a:p>
          <a:p>
            <a:r>
              <a:rPr lang="en-US" dirty="0" smtClean="0"/>
              <a:t>WEB</a:t>
            </a:r>
            <a:r>
              <a:rPr lang="en-US" baseline="0" dirty="0" smtClean="0"/>
              <a:t> DEVELOPMENT:</a:t>
            </a:r>
            <a:endParaRPr lang="en-US" dirty="0" smtClean="0">
              <a:hlinkClick r:id=""/>
            </a:endParaRPr>
          </a:p>
          <a:p>
            <a:r>
              <a:rPr lang="en-US" dirty="0" smtClean="0">
                <a:hlinkClick r:id=""/>
              </a:rPr>
              <a:t>http://www.bigstockphoto.com/image-31794542/stock-photo-indian-father-kissing-son-s-forehead</a:t>
            </a:r>
            <a:endParaRPr lang="en-US" dirty="0" smtClean="0"/>
          </a:p>
          <a:p>
            <a:r>
              <a:rPr lang="en-US" baseline="0" dirty="0" smtClean="0"/>
              <a:t>Alt=“”</a:t>
            </a:r>
          </a:p>
          <a:p>
            <a:endParaRPr lang="en-US" altLang="en-US" dirty="0" smtClean="0"/>
          </a:p>
        </p:txBody>
      </p:sp>
      <p:sp>
        <p:nvSpPr>
          <p:cNvPr id="39940" name="Slide Number Placeholder 3"/>
          <p:cNvSpPr>
            <a:spLocks noGrp="1"/>
          </p:cNvSpPr>
          <p:nvPr>
            <p:ph type="sldNum" sz="quarter" idx="5"/>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17" indent="-285738" eaLnBrk="0" hangingPunct="0">
              <a:defRPr sz="2400">
                <a:solidFill>
                  <a:schemeClr val="tx1"/>
                </a:solidFill>
                <a:latin typeface="Times New Roman" pitchFamily="18" charset="0"/>
                <a:cs typeface="Times New Roman" pitchFamily="18" charset="0"/>
              </a:defRPr>
            </a:lvl2pPr>
            <a:lvl3pPr marL="1142948" indent="-228590" eaLnBrk="0" hangingPunct="0">
              <a:defRPr sz="2400">
                <a:solidFill>
                  <a:schemeClr val="tx1"/>
                </a:solidFill>
                <a:latin typeface="Times New Roman" pitchFamily="18" charset="0"/>
                <a:cs typeface="Times New Roman" pitchFamily="18" charset="0"/>
              </a:defRPr>
            </a:lvl3pPr>
            <a:lvl4pPr marL="1600127" indent="-228590" eaLnBrk="0" hangingPunct="0">
              <a:defRPr sz="2400">
                <a:solidFill>
                  <a:schemeClr val="tx1"/>
                </a:solidFill>
                <a:latin typeface="Times New Roman" pitchFamily="18" charset="0"/>
                <a:cs typeface="Times New Roman" pitchFamily="18" charset="0"/>
              </a:defRPr>
            </a:lvl4pPr>
            <a:lvl5pPr marL="2057307" indent="-228590" eaLnBrk="0" hangingPunct="0">
              <a:defRPr sz="2400">
                <a:solidFill>
                  <a:schemeClr val="tx1"/>
                </a:solidFill>
                <a:latin typeface="Times New Roman" pitchFamily="18" charset="0"/>
                <a:cs typeface="Times New Roman" pitchFamily="18" charset="0"/>
              </a:defRPr>
            </a:lvl5pPr>
            <a:lvl6pPr marL="2514487" indent="-22859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666" indent="-22859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8845" indent="-22859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024" indent="-22859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539ECCD1-D623-4AEA-B8EC-ABAAEFB2877C}" type="slidenum">
              <a:rPr lang="en-US" altLang="en-US" sz="1200"/>
              <a:pPr eaLnBrk="1" hangingPunct="1"/>
              <a:t>17</a:t>
            </a:fld>
            <a:endParaRPr lang="en-US" altLang="en-US" sz="1200"/>
          </a:p>
        </p:txBody>
      </p:sp>
    </p:spTree>
    <p:extLst>
      <p:ext uri="{BB962C8B-B14F-4D97-AF65-F5344CB8AC3E}">
        <p14:creationId xmlns:p14="http://schemas.microsoft.com/office/powerpoint/2010/main" val="11242881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WEB DEVELOPMENT</a:t>
            </a:r>
            <a:br>
              <a:rPr lang="en-US" baseline="0" dirty="0" smtClean="0"/>
            </a:br>
            <a:r>
              <a:rPr lang="en-US" baseline="0" dirty="0" smtClean="0"/>
              <a:t>Please show Chapter 4: Visitation 00:00-02:48 , 03:54-05:48, 13:45-17:05. </a:t>
            </a:r>
          </a:p>
          <a:p>
            <a:endParaRPr lang="en-US" dirty="0"/>
          </a:p>
        </p:txBody>
      </p:sp>
      <p:sp>
        <p:nvSpPr>
          <p:cNvPr id="4" name="Slide Number Placeholder 3"/>
          <p:cNvSpPr>
            <a:spLocks noGrp="1"/>
          </p:cNvSpPr>
          <p:nvPr>
            <p:ph type="sldNum" sz="quarter" idx="10"/>
          </p:nvPr>
        </p:nvSpPr>
        <p:spPr/>
        <p:txBody>
          <a:bodyPr/>
          <a:lstStyle/>
          <a:p>
            <a:fld id="{3CF89AD8-C0D2-460A-A101-622C2BC70C93}" type="slidenum">
              <a:rPr lang="en-US" smtClean="0"/>
              <a:t>22</a:t>
            </a:fld>
            <a:endParaRPr lang="en-US"/>
          </a:p>
        </p:txBody>
      </p:sp>
    </p:spTree>
    <p:extLst>
      <p:ext uri="{BB962C8B-B14F-4D97-AF65-F5344CB8AC3E}">
        <p14:creationId xmlns:p14="http://schemas.microsoft.com/office/powerpoint/2010/main" val="4246683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438400" cy="365125"/>
          </a:xfrm>
        </p:spPr>
        <p:txBody>
          <a:bodyPr/>
          <a:lstStyle>
            <a:lvl1pPr>
              <a:defRPr/>
            </a:lvl1pPr>
          </a:lstStyle>
          <a:p>
            <a:r>
              <a:rPr lang="en-US" dirty="0" smtClean="0"/>
              <a:t>9000: Engaging Incarcerated Parents</a:t>
            </a:r>
            <a:endParaRPr lang="en-US" dirty="0"/>
          </a:p>
        </p:txBody>
      </p:sp>
      <p:sp>
        <p:nvSpPr>
          <p:cNvPr id="5" name="Footer Placeholder 4"/>
          <p:cNvSpPr>
            <a:spLocks noGrp="1"/>
          </p:cNvSpPr>
          <p:nvPr>
            <p:ph type="ftr" sz="quarter" idx="11"/>
          </p:nvPr>
        </p:nvSpPr>
        <p:spPr/>
        <p:txBody>
          <a:bodyPr/>
          <a:lstStyle/>
          <a:p>
            <a:r>
              <a:rPr lang="en-US" dirty="0" smtClean="0"/>
              <a:t>Pre-Work</a:t>
            </a:r>
            <a:endParaRPr lang="en-US" dirty="0"/>
          </a:p>
        </p:txBody>
      </p:sp>
      <p:sp>
        <p:nvSpPr>
          <p:cNvPr id="6" name="Slide Number Placeholder 5"/>
          <p:cNvSpPr>
            <a:spLocks noGrp="1"/>
          </p:cNvSpPr>
          <p:nvPr>
            <p:ph type="sldNum" sz="quarter" idx="12"/>
          </p:nvPr>
        </p:nvSpPr>
        <p:spPr/>
        <p:txBody>
          <a:bodyPr/>
          <a:lstStyle/>
          <a:p>
            <a:fld id="{0583B144-5335-453F-B101-AD8937EB315B}" type="slidenum">
              <a:rPr lang="en-US" smtClean="0"/>
              <a:t>‹#›</a:t>
            </a:fld>
            <a:endParaRPr lang="en-US"/>
          </a:p>
        </p:txBody>
      </p:sp>
    </p:spTree>
    <p:extLst>
      <p:ext uri="{BB962C8B-B14F-4D97-AF65-F5344CB8AC3E}">
        <p14:creationId xmlns:p14="http://schemas.microsoft.com/office/powerpoint/2010/main" val="1541979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190700-AEB6-473A-8BA7-C894BBFA66C2}" type="datetimeFigureOut">
              <a:rPr lang="en-US" smtClean="0"/>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83B144-5335-453F-B101-AD8937EB315B}" type="slidenum">
              <a:rPr lang="en-US" smtClean="0"/>
              <a:t>‹#›</a:t>
            </a:fld>
            <a:endParaRPr lang="en-US"/>
          </a:p>
        </p:txBody>
      </p:sp>
    </p:spTree>
    <p:extLst>
      <p:ext uri="{BB962C8B-B14F-4D97-AF65-F5344CB8AC3E}">
        <p14:creationId xmlns:p14="http://schemas.microsoft.com/office/powerpoint/2010/main" val="2827412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190700-AEB6-473A-8BA7-C894BBFA66C2}" type="datetimeFigureOut">
              <a:rPr lang="en-US" smtClean="0"/>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83B144-5335-453F-B101-AD8937EB315B}" type="slidenum">
              <a:rPr lang="en-US" smtClean="0"/>
              <a:t>‹#›</a:t>
            </a:fld>
            <a:endParaRPr lang="en-US"/>
          </a:p>
        </p:txBody>
      </p:sp>
    </p:spTree>
    <p:extLst>
      <p:ext uri="{BB962C8B-B14F-4D97-AF65-F5344CB8AC3E}">
        <p14:creationId xmlns:p14="http://schemas.microsoft.com/office/powerpoint/2010/main" val="1855867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9000: Engaging Incarcerated Parents</a:t>
            </a:r>
            <a:endParaRPr lang="en-US" dirty="0"/>
          </a:p>
        </p:txBody>
      </p:sp>
      <p:sp>
        <p:nvSpPr>
          <p:cNvPr id="5" name="Footer Placeholder 4"/>
          <p:cNvSpPr>
            <a:spLocks noGrp="1"/>
          </p:cNvSpPr>
          <p:nvPr>
            <p:ph type="ftr" sz="quarter" idx="11"/>
          </p:nvPr>
        </p:nvSpPr>
        <p:spPr/>
        <p:txBody>
          <a:bodyPr/>
          <a:lstStyle/>
          <a:p>
            <a:r>
              <a:rPr lang="en-US" dirty="0" smtClean="0"/>
              <a:t>Pre-Work</a:t>
            </a:r>
            <a:endParaRPr lang="en-US" dirty="0"/>
          </a:p>
        </p:txBody>
      </p:sp>
      <p:sp>
        <p:nvSpPr>
          <p:cNvPr id="6" name="Slide Number Placeholder 5"/>
          <p:cNvSpPr>
            <a:spLocks noGrp="1"/>
          </p:cNvSpPr>
          <p:nvPr>
            <p:ph type="sldNum" sz="quarter" idx="12"/>
          </p:nvPr>
        </p:nvSpPr>
        <p:spPr/>
        <p:txBody>
          <a:bodyPr/>
          <a:lstStyle/>
          <a:p>
            <a:fld id="{0583B144-5335-453F-B101-AD8937EB315B}" type="slidenum">
              <a:rPr lang="en-US" smtClean="0"/>
              <a:t>‹#›</a:t>
            </a:fld>
            <a:endParaRPr lang="en-US"/>
          </a:p>
        </p:txBody>
      </p:sp>
    </p:spTree>
    <p:extLst>
      <p:ext uri="{BB962C8B-B14F-4D97-AF65-F5344CB8AC3E}">
        <p14:creationId xmlns:p14="http://schemas.microsoft.com/office/powerpoint/2010/main" val="1414720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190700-AEB6-473A-8BA7-C894BBFA66C2}" type="datetimeFigureOut">
              <a:rPr lang="en-US" smtClean="0"/>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83B144-5335-453F-B101-AD8937EB315B}" type="slidenum">
              <a:rPr lang="en-US" smtClean="0"/>
              <a:t>‹#›</a:t>
            </a:fld>
            <a:endParaRPr lang="en-US"/>
          </a:p>
        </p:txBody>
      </p:sp>
    </p:spTree>
    <p:extLst>
      <p:ext uri="{BB962C8B-B14F-4D97-AF65-F5344CB8AC3E}">
        <p14:creationId xmlns:p14="http://schemas.microsoft.com/office/powerpoint/2010/main" val="1117190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190700-AEB6-473A-8BA7-C894BBFA66C2}" type="datetimeFigureOut">
              <a:rPr lang="en-US" smtClean="0"/>
              <a:t>9/6/2016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83B144-5335-453F-B101-AD8937EB315B}" type="slidenum">
              <a:rPr lang="en-US" smtClean="0"/>
              <a:t>‹#›</a:t>
            </a:fld>
            <a:endParaRPr lang="en-US"/>
          </a:p>
        </p:txBody>
      </p:sp>
    </p:spTree>
    <p:extLst>
      <p:ext uri="{BB962C8B-B14F-4D97-AF65-F5344CB8AC3E}">
        <p14:creationId xmlns:p14="http://schemas.microsoft.com/office/powerpoint/2010/main" val="560114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190700-AEB6-473A-8BA7-C894BBFA66C2}" type="datetimeFigureOut">
              <a:rPr lang="en-US" smtClean="0"/>
              <a:t>9/6/2016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83B144-5335-453F-B101-AD8937EB315B}" type="slidenum">
              <a:rPr lang="en-US" smtClean="0"/>
              <a:t>‹#›</a:t>
            </a:fld>
            <a:endParaRPr lang="en-US"/>
          </a:p>
        </p:txBody>
      </p:sp>
    </p:spTree>
    <p:extLst>
      <p:ext uri="{BB962C8B-B14F-4D97-AF65-F5344CB8AC3E}">
        <p14:creationId xmlns:p14="http://schemas.microsoft.com/office/powerpoint/2010/main" val="2262682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190700-AEB6-473A-8BA7-C894BBFA66C2}" type="datetimeFigureOut">
              <a:rPr lang="en-US" smtClean="0"/>
              <a:t>9/6/2016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83B144-5335-453F-B101-AD8937EB315B}" type="slidenum">
              <a:rPr lang="en-US" smtClean="0"/>
              <a:t>‹#›</a:t>
            </a:fld>
            <a:endParaRPr lang="en-US"/>
          </a:p>
        </p:txBody>
      </p:sp>
    </p:spTree>
    <p:extLst>
      <p:ext uri="{BB962C8B-B14F-4D97-AF65-F5344CB8AC3E}">
        <p14:creationId xmlns:p14="http://schemas.microsoft.com/office/powerpoint/2010/main" val="2035298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190700-AEB6-473A-8BA7-C894BBFA66C2}" type="datetimeFigureOut">
              <a:rPr lang="en-US" smtClean="0"/>
              <a:t>9/6/2016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83B144-5335-453F-B101-AD8937EB315B}" type="slidenum">
              <a:rPr lang="en-US" smtClean="0"/>
              <a:t>‹#›</a:t>
            </a:fld>
            <a:endParaRPr lang="en-US"/>
          </a:p>
        </p:txBody>
      </p:sp>
    </p:spTree>
    <p:extLst>
      <p:ext uri="{BB962C8B-B14F-4D97-AF65-F5344CB8AC3E}">
        <p14:creationId xmlns:p14="http://schemas.microsoft.com/office/powerpoint/2010/main" val="1343905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190700-AEB6-473A-8BA7-C894BBFA66C2}" type="datetimeFigureOut">
              <a:rPr lang="en-US" smtClean="0"/>
              <a:t>9/6/2016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83B144-5335-453F-B101-AD8937EB315B}" type="slidenum">
              <a:rPr lang="en-US" smtClean="0"/>
              <a:t>‹#›</a:t>
            </a:fld>
            <a:endParaRPr lang="en-US"/>
          </a:p>
        </p:txBody>
      </p:sp>
    </p:spTree>
    <p:extLst>
      <p:ext uri="{BB962C8B-B14F-4D97-AF65-F5344CB8AC3E}">
        <p14:creationId xmlns:p14="http://schemas.microsoft.com/office/powerpoint/2010/main" val="324321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190700-AEB6-473A-8BA7-C894BBFA66C2}" type="datetimeFigureOut">
              <a:rPr lang="en-US" smtClean="0"/>
              <a:t>9/6/2016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83B144-5335-453F-B101-AD8937EB315B}" type="slidenum">
              <a:rPr lang="en-US" smtClean="0"/>
              <a:t>‹#›</a:t>
            </a:fld>
            <a:endParaRPr lang="en-US"/>
          </a:p>
        </p:txBody>
      </p:sp>
    </p:spTree>
    <p:extLst>
      <p:ext uri="{BB962C8B-B14F-4D97-AF65-F5344CB8AC3E}">
        <p14:creationId xmlns:p14="http://schemas.microsoft.com/office/powerpoint/2010/main" val="2880210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438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9000: Engaging Incarcerated Parents</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Pre-Work</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83B144-5335-453F-B101-AD8937EB315B}" type="slidenum">
              <a:rPr lang="en-US" smtClean="0"/>
              <a:t>‹#›</a:t>
            </a:fld>
            <a:endParaRPr lang="en-US"/>
          </a:p>
        </p:txBody>
      </p:sp>
    </p:spTree>
    <p:extLst>
      <p:ext uri="{BB962C8B-B14F-4D97-AF65-F5344CB8AC3E}">
        <p14:creationId xmlns:p14="http://schemas.microsoft.com/office/powerpoint/2010/main" val="24462586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microsoft.com/office/2007/relationships/hdphoto" Target="../media/hdphoto1.wdp"/></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5.png"/><Relationship Id="rId7" Type="http://schemas.openxmlformats.org/officeDocument/2006/relationships/diagramColors" Target="../diagrams/colors1.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Copyright © 2015</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40083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t>Let’s take a moment to separate fact from fiction with this video from the Administrative Office of Pennsylvania Courts:</a:t>
            </a:r>
          </a:p>
          <a:p>
            <a:pPr marL="0" indent="0">
              <a:buNone/>
            </a:pPr>
            <a:r>
              <a:rPr lang="en-US" b="1" u="sng" dirty="0" smtClean="0"/>
              <a:t>Busting the Myths Head On</a:t>
            </a:r>
          </a:p>
          <a:p>
            <a:pPr marL="0" indent="0">
              <a:buNone/>
            </a:pPr>
            <a:endParaRPr lang="en-US" b="1" u="sng" dirty="0"/>
          </a:p>
          <a:p>
            <a:pPr marL="0" indent="0">
              <a:buNone/>
            </a:pPr>
            <a:r>
              <a:rPr lang="en-US" dirty="0" smtClean="0"/>
              <a:t>As you watch, compare your answers from the previous slide with the information in the video. </a:t>
            </a:r>
            <a:endParaRPr lang="en-US" dirty="0"/>
          </a:p>
        </p:txBody>
      </p:sp>
      <p:sp>
        <p:nvSpPr>
          <p:cNvPr id="4"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fontScale="90000"/>
          </a:bodyPr>
          <a:lstStyle/>
          <a:p>
            <a:r>
              <a:rPr lang="en-US" dirty="0" smtClean="0"/>
              <a:t>Section 1: The Impact of Incarceration</a:t>
            </a:r>
            <a:endParaRPr lang="en-US" dirty="0"/>
          </a:p>
        </p:txBody>
      </p:sp>
    </p:spTree>
    <p:extLst>
      <p:ext uri="{BB962C8B-B14F-4D97-AF65-F5344CB8AC3E}">
        <p14:creationId xmlns:p14="http://schemas.microsoft.com/office/powerpoint/2010/main" val="3412464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Let’s explore the impact of incarceration on children, families, and communities through the lens of social capital. </a:t>
            </a:r>
            <a:endParaRPr lang="en-US" dirty="0"/>
          </a:p>
        </p:txBody>
      </p:sp>
      <p:sp>
        <p:nvSpPr>
          <p:cNvPr id="4"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fontScale="90000"/>
          </a:bodyPr>
          <a:lstStyle/>
          <a:p>
            <a:r>
              <a:rPr lang="en-US" dirty="0" smtClean="0"/>
              <a:t>Section 1: The Impact of Incarceration</a:t>
            </a:r>
            <a:endParaRPr lang="en-US" dirty="0"/>
          </a:p>
        </p:txBody>
      </p:sp>
      <p:sp>
        <p:nvSpPr>
          <p:cNvPr id="5" name="Date Placeholder 3"/>
          <p:cNvSpPr>
            <a:spLocks noGrp="1"/>
          </p:cNvSpPr>
          <p:nvPr>
            <p:ph type="dt" sz="half" idx="10"/>
          </p:nvPr>
        </p:nvSpPr>
        <p:spPr>
          <a:xfrm>
            <a:off x="381000" y="6477000"/>
            <a:ext cx="2438400" cy="365125"/>
          </a:xfrm>
        </p:spPr>
        <p:txBody>
          <a:bodyPr/>
          <a:lstStyle>
            <a:lvl1pPr>
              <a:defRPr/>
            </a:lvl1pPr>
          </a:lstStyle>
          <a:p>
            <a:r>
              <a:rPr lang="en-US" dirty="0" smtClean="0"/>
              <a:t>9000: Engaging Incarcerated Parents</a:t>
            </a:r>
            <a:endParaRPr lang="en-US" dirty="0"/>
          </a:p>
        </p:txBody>
      </p:sp>
      <p:sp>
        <p:nvSpPr>
          <p:cNvPr id="6" name="Footer Placeholder 4"/>
          <p:cNvSpPr>
            <a:spLocks noGrp="1"/>
          </p:cNvSpPr>
          <p:nvPr>
            <p:ph type="ftr" sz="quarter" idx="11"/>
          </p:nvPr>
        </p:nvSpPr>
        <p:spPr>
          <a:xfrm>
            <a:off x="3048000" y="6477000"/>
            <a:ext cx="2895600" cy="365125"/>
          </a:xfrm>
        </p:spPr>
        <p:txBody>
          <a:bodyPr/>
          <a:lstStyle/>
          <a:p>
            <a:r>
              <a:rPr lang="en-US" dirty="0" smtClean="0"/>
              <a:t>Pre-Work</a:t>
            </a:r>
            <a:endParaRPr lang="en-US" dirty="0"/>
          </a:p>
        </p:txBody>
      </p:sp>
      <p:sp>
        <p:nvSpPr>
          <p:cNvPr id="7" name="Slide Number Placeholder 5"/>
          <p:cNvSpPr>
            <a:spLocks noGrp="1"/>
          </p:cNvSpPr>
          <p:nvPr>
            <p:ph type="sldNum" sz="quarter" idx="12"/>
          </p:nvPr>
        </p:nvSpPr>
        <p:spPr>
          <a:xfrm>
            <a:off x="6477000" y="6477000"/>
            <a:ext cx="2133600" cy="365125"/>
          </a:xfrm>
        </p:spPr>
        <p:txBody>
          <a:bodyPr/>
          <a:lstStyle/>
          <a:p>
            <a:fld id="{0583B144-5335-453F-B101-AD8937EB315B}" type="slidenum">
              <a:rPr lang="en-US" smtClean="0"/>
              <a:t>11</a:t>
            </a:fld>
            <a:endParaRPr lang="en-US"/>
          </a:p>
        </p:txBody>
      </p:sp>
    </p:spTree>
    <p:extLst>
      <p:ext uri="{BB962C8B-B14F-4D97-AF65-F5344CB8AC3E}">
        <p14:creationId xmlns:p14="http://schemas.microsoft.com/office/powerpoint/2010/main" val="31363482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Social capital is comprised of two components:</a:t>
            </a:r>
          </a:p>
          <a:p>
            <a:r>
              <a:rPr lang="en-US" dirty="0" smtClean="0"/>
              <a:t>Human capital, or the ability to solve life problems, take steps to improve one’s life, and maintain relationships. </a:t>
            </a:r>
          </a:p>
          <a:p>
            <a:r>
              <a:rPr lang="en-US" dirty="0" smtClean="0"/>
              <a:t>Social networks, which may include family, friends, neighbors, or any social connections that provide support.</a:t>
            </a:r>
            <a:endParaRPr lang="en-US" dirty="0"/>
          </a:p>
        </p:txBody>
      </p:sp>
      <p:sp>
        <p:nvSpPr>
          <p:cNvPr id="4"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fontScale="90000"/>
          </a:bodyPr>
          <a:lstStyle/>
          <a:p>
            <a:r>
              <a:rPr lang="en-US" dirty="0" smtClean="0"/>
              <a:t>Section 1: The Impact of Incarceration</a:t>
            </a:r>
            <a:endParaRPr lang="en-US" dirty="0"/>
          </a:p>
        </p:txBody>
      </p:sp>
      <p:sp>
        <p:nvSpPr>
          <p:cNvPr id="5" name="Date Placeholder 3"/>
          <p:cNvSpPr>
            <a:spLocks noGrp="1"/>
          </p:cNvSpPr>
          <p:nvPr>
            <p:ph type="dt" sz="half" idx="10"/>
          </p:nvPr>
        </p:nvSpPr>
        <p:spPr>
          <a:xfrm>
            <a:off x="381000" y="6477000"/>
            <a:ext cx="2438400" cy="365125"/>
          </a:xfrm>
        </p:spPr>
        <p:txBody>
          <a:bodyPr/>
          <a:lstStyle>
            <a:lvl1pPr>
              <a:defRPr/>
            </a:lvl1pPr>
          </a:lstStyle>
          <a:p>
            <a:r>
              <a:rPr lang="en-US" dirty="0" smtClean="0"/>
              <a:t>9000: Engaging Incarcerated Parents</a:t>
            </a:r>
            <a:endParaRPr lang="en-US" dirty="0"/>
          </a:p>
        </p:txBody>
      </p:sp>
      <p:sp>
        <p:nvSpPr>
          <p:cNvPr id="6" name="Footer Placeholder 4"/>
          <p:cNvSpPr>
            <a:spLocks noGrp="1"/>
          </p:cNvSpPr>
          <p:nvPr>
            <p:ph type="ftr" sz="quarter" idx="11"/>
          </p:nvPr>
        </p:nvSpPr>
        <p:spPr>
          <a:xfrm>
            <a:off x="3048000" y="6477000"/>
            <a:ext cx="2895600" cy="365125"/>
          </a:xfrm>
        </p:spPr>
        <p:txBody>
          <a:bodyPr/>
          <a:lstStyle/>
          <a:p>
            <a:r>
              <a:rPr lang="en-US" dirty="0" smtClean="0"/>
              <a:t>Pre-Work</a:t>
            </a:r>
            <a:endParaRPr lang="en-US" dirty="0"/>
          </a:p>
        </p:txBody>
      </p:sp>
      <p:sp>
        <p:nvSpPr>
          <p:cNvPr id="7" name="Slide Number Placeholder 5"/>
          <p:cNvSpPr>
            <a:spLocks noGrp="1"/>
          </p:cNvSpPr>
          <p:nvPr>
            <p:ph type="sldNum" sz="quarter" idx="12"/>
          </p:nvPr>
        </p:nvSpPr>
        <p:spPr>
          <a:xfrm>
            <a:off x="6477000" y="6477000"/>
            <a:ext cx="2133600" cy="365125"/>
          </a:xfrm>
        </p:spPr>
        <p:txBody>
          <a:bodyPr/>
          <a:lstStyle/>
          <a:p>
            <a:fld id="{0583B144-5335-453F-B101-AD8937EB315B}" type="slidenum">
              <a:rPr lang="en-US" smtClean="0"/>
              <a:t>12</a:t>
            </a:fld>
            <a:endParaRPr lang="en-US"/>
          </a:p>
        </p:txBody>
      </p:sp>
    </p:spTree>
    <p:extLst>
      <p:ext uri="{BB962C8B-B14F-4D97-AF65-F5344CB8AC3E}">
        <p14:creationId xmlns:p14="http://schemas.microsoft.com/office/powerpoint/2010/main" val="32228216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en-US" dirty="0" smtClean="0"/>
              <a:t>Incarceration can positively or negatively impact a person’s social capital. </a:t>
            </a:r>
          </a:p>
          <a:p>
            <a:pPr marL="0" indent="0">
              <a:buNone/>
            </a:pPr>
            <a:endParaRPr lang="en-US" dirty="0"/>
          </a:p>
          <a:p>
            <a:pPr marL="0" indent="0">
              <a:buNone/>
            </a:pPr>
            <a:r>
              <a:rPr lang="en-US" dirty="0" smtClean="0"/>
              <a:t>For example, a prison sentence may limit a young person’s potential for self-improvement by impacting their future ability to find work.</a:t>
            </a:r>
          </a:p>
          <a:p>
            <a:pPr marL="0" indent="0">
              <a:buNone/>
            </a:pPr>
            <a:endParaRPr lang="en-US" dirty="0"/>
          </a:p>
          <a:p>
            <a:pPr marL="0" indent="0">
              <a:buNone/>
            </a:pPr>
            <a:r>
              <a:rPr lang="en-US" dirty="0" smtClean="0"/>
              <a:t>On the other hand, incarceration may increase the potential to self improve, serving as motivation to turn one’s life around. </a:t>
            </a:r>
            <a:endParaRPr lang="en-US" dirty="0"/>
          </a:p>
        </p:txBody>
      </p:sp>
      <p:sp>
        <p:nvSpPr>
          <p:cNvPr id="4"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fontScale="90000"/>
          </a:bodyPr>
          <a:lstStyle/>
          <a:p>
            <a:r>
              <a:rPr lang="en-US" dirty="0" smtClean="0"/>
              <a:t>Section 1: The Impact of Incarceration</a:t>
            </a:r>
            <a:endParaRPr lang="en-US" dirty="0"/>
          </a:p>
        </p:txBody>
      </p:sp>
      <p:sp>
        <p:nvSpPr>
          <p:cNvPr id="5" name="Date Placeholder 3"/>
          <p:cNvSpPr>
            <a:spLocks noGrp="1"/>
          </p:cNvSpPr>
          <p:nvPr>
            <p:ph type="dt" sz="half" idx="10"/>
          </p:nvPr>
        </p:nvSpPr>
        <p:spPr>
          <a:xfrm>
            <a:off x="381000" y="6477000"/>
            <a:ext cx="2438400" cy="365125"/>
          </a:xfrm>
        </p:spPr>
        <p:txBody>
          <a:bodyPr/>
          <a:lstStyle>
            <a:lvl1pPr>
              <a:defRPr/>
            </a:lvl1pPr>
          </a:lstStyle>
          <a:p>
            <a:r>
              <a:rPr lang="en-US" dirty="0" smtClean="0"/>
              <a:t>9000: Engaging Incarcerated Parents</a:t>
            </a:r>
            <a:endParaRPr lang="en-US" dirty="0"/>
          </a:p>
        </p:txBody>
      </p:sp>
      <p:sp>
        <p:nvSpPr>
          <p:cNvPr id="6" name="Footer Placeholder 4"/>
          <p:cNvSpPr>
            <a:spLocks noGrp="1"/>
          </p:cNvSpPr>
          <p:nvPr>
            <p:ph type="ftr" sz="quarter" idx="11"/>
          </p:nvPr>
        </p:nvSpPr>
        <p:spPr>
          <a:xfrm>
            <a:off x="3048000" y="6477000"/>
            <a:ext cx="2895600" cy="365125"/>
          </a:xfrm>
        </p:spPr>
        <p:txBody>
          <a:bodyPr/>
          <a:lstStyle/>
          <a:p>
            <a:r>
              <a:rPr lang="en-US" dirty="0" smtClean="0"/>
              <a:t>Pre-Work</a:t>
            </a:r>
            <a:endParaRPr lang="en-US" dirty="0"/>
          </a:p>
        </p:txBody>
      </p:sp>
      <p:sp>
        <p:nvSpPr>
          <p:cNvPr id="7" name="Slide Number Placeholder 5"/>
          <p:cNvSpPr>
            <a:spLocks noGrp="1"/>
          </p:cNvSpPr>
          <p:nvPr>
            <p:ph type="sldNum" sz="quarter" idx="12"/>
          </p:nvPr>
        </p:nvSpPr>
        <p:spPr>
          <a:xfrm>
            <a:off x="6477000" y="6477000"/>
            <a:ext cx="2133600" cy="365125"/>
          </a:xfrm>
        </p:spPr>
        <p:txBody>
          <a:bodyPr/>
          <a:lstStyle/>
          <a:p>
            <a:fld id="{0583B144-5335-453F-B101-AD8937EB315B}" type="slidenum">
              <a:rPr lang="en-US" smtClean="0"/>
              <a:t>13</a:t>
            </a:fld>
            <a:endParaRPr lang="en-US"/>
          </a:p>
        </p:txBody>
      </p:sp>
    </p:spTree>
    <p:extLst>
      <p:ext uri="{BB962C8B-B14F-4D97-AF65-F5344CB8AC3E}">
        <p14:creationId xmlns:p14="http://schemas.microsoft.com/office/powerpoint/2010/main" val="3222821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486400"/>
          </a:xfrm>
        </p:spPr>
        <p:txBody>
          <a:bodyPr>
            <a:normAutofit/>
          </a:bodyPr>
          <a:lstStyle/>
          <a:p>
            <a:pPr marL="0" indent="0">
              <a:buNone/>
            </a:pPr>
            <a:r>
              <a:rPr lang="en-US" sz="1800" dirty="0" smtClean="0"/>
              <a:t>Think about the two components of social capital. Identify one loss and one gain a parent or family might face that may be caused by incarceration.</a:t>
            </a:r>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buNone/>
            </a:pPr>
            <a:r>
              <a:rPr lang="en-US" sz="1800" dirty="0" smtClean="0"/>
              <a:t>At the end of this session, you will be able to print your work. Please remember to bring your printed response with you to classroom training. You will use this in a small group activity.</a:t>
            </a:r>
            <a:endParaRPr lang="en-US" sz="1800" dirty="0"/>
          </a:p>
        </p:txBody>
      </p:sp>
      <p:sp>
        <p:nvSpPr>
          <p:cNvPr id="4"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fontScale="90000"/>
          </a:bodyPr>
          <a:lstStyle/>
          <a:p>
            <a:r>
              <a:rPr lang="en-US" dirty="0" smtClean="0"/>
              <a:t>Section 1: The Impact of Incarceration</a:t>
            </a:r>
            <a:endParaRPr lang="en-US" dirty="0"/>
          </a:p>
        </p:txBody>
      </p:sp>
      <p:grpSp>
        <p:nvGrpSpPr>
          <p:cNvPr id="7" name="Group 6"/>
          <p:cNvGrpSpPr/>
          <p:nvPr/>
        </p:nvGrpSpPr>
        <p:grpSpPr>
          <a:xfrm>
            <a:off x="1142999" y="2667001"/>
            <a:ext cx="2184288" cy="1730417"/>
            <a:chOff x="3756113" y="0"/>
            <a:chExt cx="1850696" cy="1656853"/>
          </a:xfrm>
          <a:scene3d>
            <a:camera prst="orthographicFront"/>
            <a:lightRig rig="flat" dir="t"/>
          </a:scene3d>
        </p:grpSpPr>
        <p:sp>
          <p:nvSpPr>
            <p:cNvPr id="8" name="Oval 7"/>
            <p:cNvSpPr/>
            <p:nvPr/>
          </p:nvSpPr>
          <p:spPr>
            <a:xfrm>
              <a:off x="3756113" y="0"/>
              <a:ext cx="1850696" cy="1656853"/>
            </a:xfrm>
            <a:prstGeom prst="ellipse">
              <a:avLst/>
            </a:prstGeom>
            <a:sp3d prstMaterial="plastic">
              <a:bevelT w="120900" h="88900"/>
              <a:bevelB w="88900" h="31750" prst="angle"/>
            </a:sp3d>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sp>
        <p:sp>
          <p:nvSpPr>
            <p:cNvPr id="9" name="Oval 4"/>
            <p:cNvSpPr/>
            <p:nvPr/>
          </p:nvSpPr>
          <p:spPr>
            <a:xfrm>
              <a:off x="4027141" y="242641"/>
              <a:ext cx="1308640" cy="117157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n-US" sz="2600" kern="1200" dirty="0" smtClean="0"/>
                <a:t>Human Capital</a:t>
              </a:r>
              <a:endParaRPr lang="en-US" sz="2600" kern="1200" dirty="0"/>
            </a:p>
          </p:txBody>
        </p:sp>
      </p:grpSp>
      <p:grpSp>
        <p:nvGrpSpPr>
          <p:cNvPr id="10" name="Group 9"/>
          <p:cNvGrpSpPr/>
          <p:nvPr/>
        </p:nvGrpSpPr>
        <p:grpSpPr>
          <a:xfrm>
            <a:off x="5737074" y="2667000"/>
            <a:ext cx="2035326" cy="1730417"/>
            <a:chOff x="3690259" y="2188765"/>
            <a:chExt cx="1917093" cy="1875234"/>
          </a:xfrm>
          <a:scene3d>
            <a:camera prst="orthographicFront"/>
            <a:lightRig rig="flat" dir="t"/>
          </a:scene3d>
        </p:grpSpPr>
        <p:sp>
          <p:nvSpPr>
            <p:cNvPr id="11" name="Oval 10"/>
            <p:cNvSpPr/>
            <p:nvPr/>
          </p:nvSpPr>
          <p:spPr>
            <a:xfrm>
              <a:off x="3690259" y="2188765"/>
              <a:ext cx="1917093" cy="1875234"/>
            </a:xfrm>
            <a:prstGeom prst="ellipse">
              <a:avLst/>
            </a:prstGeom>
            <a:sp3d prstMaterial="plastic">
              <a:bevelT w="120900" h="88900"/>
              <a:bevelB w="88900" h="31750" prst="angle"/>
            </a:sp3d>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sp>
        <p:sp>
          <p:nvSpPr>
            <p:cNvPr id="12" name="Oval 4"/>
            <p:cNvSpPr/>
            <p:nvPr/>
          </p:nvSpPr>
          <p:spPr>
            <a:xfrm>
              <a:off x="3971011" y="2463387"/>
              <a:ext cx="1355589" cy="1325990"/>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n-US" sz="2600" kern="1200" dirty="0" smtClean="0"/>
                <a:t>Social Networks</a:t>
              </a:r>
              <a:endParaRPr lang="en-US" sz="2600" kern="1200" dirty="0"/>
            </a:p>
          </p:txBody>
        </p:sp>
      </p:grpSp>
      <p:sp>
        <p:nvSpPr>
          <p:cNvPr id="5" name="TextBox 4"/>
          <p:cNvSpPr txBox="1"/>
          <p:nvPr/>
        </p:nvSpPr>
        <p:spPr>
          <a:xfrm>
            <a:off x="492522" y="3886201"/>
            <a:ext cx="3485242" cy="1477328"/>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800" b="1" dirty="0" smtClean="0"/>
              <a:t>Type your response here:</a:t>
            </a:r>
          </a:p>
          <a:p>
            <a:r>
              <a:rPr lang="en-US" b="1" dirty="0" smtClean="0"/>
              <a:t>         </a:t>
            </a:r>
            <a:r>
              <a:rPr lang="en-US" b="1" u="sng" dirty="0" smtClean="0"/>
              <a:t>Loss</a:t>
            </a:r>
            <a:r>
              <a:rPr lang="en-US" b="1" dirty="0" smtClean="0"/>
              <a:t>  	</a:t>
            </a:r>
            <a:r>
              <a:rPr lang="en-US" b="1" u="sng" dirty="0" smtClean="0"/>
              <a:t>Gain</a:t>
            </a:r>
            <a:endParaRPr lang="en-US" sz="1800" b="1" u="sng" dirty="0" smtClean="0"/>
          </a:p>
          <a:p>
            <a:endParaRPr lang="en-US" b="1" dirty="0"/>
          </a:p>
          <a:p>
            <a:endParaRPr lang="en-US" sz="1800" b="1" dirty="0" smtClean="0"/>
          </a:p>
          <a:p>
            <a:endParaRPr lang="en-US" sz="1800" dirty="0"/>
          </a:p>
        </p:txBody>
      </p:sp>
      <p:sp>
        <p:nvSpPr>
          <p:cNvPr id="6" name="TextBox 5"/>
          <p:cNvSpPr txBox="1"/>
          <p:nvPr/>
        </p:nvSpPr>
        <p:spPr>
          <a:xfrm>
            <a:off x="4953000" y="3886200"/>
            <a:ext cx="3485242" cy="1477328"/>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800" b="1" dirty="0" smtClean="0"/>
              <a:t>Type your response here:</a:t>
            </a:r>
          </a:p>
          <a:p>
            <a:r>
              <a:rPr lang="en-US" b="1" dirty="0" smtClean="0"/>
              <a:t>         </a:t>
            </a:r>
            <a:r>
              <a:rPr lang="en-US" b="1" u="sng" dirty="0" smtClean="0"/>
              <a:t>Loss</a:t>
            </a:r>
            <a:r>
              <a:rPr lang="en-US" b="1" dirty="0" smtClean="0"/>
              <a:t>  	</a:t>
            </a:r>
            <a:r>
              <a:rPr lang="en-US" b="1" u="sng" dirty="0" smtClean="0"/>
              <a:t>Gain</a:t>
            </a:r>
            <a:endParaRPr lang="en-US" sz="1800" b="1" u="sng" dirty="0" smtClean="0"/>
          </a:p>
          <a:p>
            <a:endParaRPr lang="en-US" b="1" dirty="0"/>
          </a:p>
          <a:p>
            <a:endParaRPr lang="en-US" sz="1800" b="1" dirty="0" smtClean="0"/>
          </a:p>
          <a:p>
            <a:endParaRPr lang="en-US" sz="1800" dirty="0"/>
          </a:p>
        </p:txBody>
      </p:sp>
      <p:sp>
        <p:nvSpPr>
          <p:cNvPr id="13" name="Date Placeholder 3"/>
          <p:cNvSpPr>
            <a:spLocks noGrp="1"/>
          </p:cNvSpPr>
          <p:nvPr>
            <p:ph type="dt" sz="half" idx="10"/>
          </p:nvPr>
        </p:nvSpPr>
        <p:spPr>
          <a:xfrm>
            <a:off x="381000" y="6477000"/>
            <a:ext cx="2438400" cy="365125"/>
          </a:xfrm>
        </p:spPr>
        <p:txBody>
          <a:bodyPr/>
          <a:lstStyle>
            <a:lvl1pPr>
              <a:defRPr/>
            </a:lvl1pPr>
          </a:lstStyle>
          <a:p>
            <a:r>
              <a:rPr lang="en-US" dirty="0" smtClean="0"/>
              <a:t>9000: Engaging Incarcerated Parents</a:t>
            </a:r>
            <a:endParaRPr lang="en-US" dirty="0"/>
          </a:p>
        </p:txBody>
      </p:sp>
      <p:sp>
        <p:nvSpPr>
          <p:cNvPr id="14" name="Footer Placeholder 4"/>
          <p:cNvSpPr>
            <a:spLocks noGrp="1"/>
          </p:cNvSpPr>
          <p:nvPr>
            <p:ph type="ftr" sz="quarter" idx="11"/>
          </p:nvPr>
        </p:nvSpPr>
        <p:spPr>
          <a:xfrm>
            <a:off x="3048000" y="6477000"/>
            <a:ext cx="2895600" cy="365125"/>
          </a:xfrm>
        </p:spPr>
        <p:txBody>
          <a:bodyPr/>
          <a:lstStyle/>
          <a:p>
            <a:r>
              <a:rPr lang="en-US" dirty="0" smtClean="0"/>
              <a:t>Pre-Work</a:t>
            </a:r>
            <a:endParaRPr lang="en-US" dirty="0"/>
          </a:p>
        </p:txBody>
      </p:sp>
      <p:sp>
        <p:nvSpPr>
          <p:cNvPr id="15" name="Slide Number Placeholder 5"/>
          <p:cNvSpPr>
            <a:spLocks noGrp="1"/>
          </p:cNvSpPr>
          <p:nvPr>
            <p:ph type="sldNum" sz="quarter" idx="12"/>
          </p:nvPr>
        </p:nvSpPr>
        <p:spPr>
          <a:xfrm>
            <a:off x="6477000" y="6477000"/>
            <a:ext cx="2133600" cy="365125"/>
          </a:xfrm>
        </p:spPr>
        <p:txBody>
          <a:bodyPr/>
          <a:lstStyle/>
          <a:p>
            <a:fld id="{0583B144-5335-453F-B101-AD8937EB315B}" type="slidenum">
              <a:rPr lang="en-US" smtClean="0"/>
              <a:t>14</a:t>
            </a:fld>
            <a:endParaRPr lang="en-US"/>
          </a:p>
        </p:txBody>
      </p:sp>
    </p:spTree>
    <p:extLst>
      <p:ext uri="{BB962C8B-B14F-4D97-AF65-F5344CB8AC3E}">
        <p14:creationId xmlns:p14="http://schemas.microsoft.com/office/powerpoint/2010/main" val="3222821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5257800"/>
          </a:xfrm>
        </p:spPr>
        <p:txBody>
          <a:bodyPr>
            <a:normAutofit fontScale="85000" lnSpcReduction="10000"/>
          </a:bodyPr>
          <a:lstStyle/>
          <a:p>
            <a:pPr marL="0" indent="0">
              <a:buNone/>
            </a:pPr>
            <a:r>
              <a:rPr lang="en-US" dirty="0" smtClean="0"/>
              <a:t>How did you answer?</a:t>
            </a:r>
          </a:p>
          <a:p>
            <a:pPr marL="0" indent="0">
              <a:buNone/>
            </a:pPr>
            <a:r>
              <a:rPr lang="en-US" dirty="0" smtClean="0"/>
              <a:t>Consider this:</a:t>
            </a:r>
          </a:p>
          <a:p>
            <a:pPr marL="1085850" lvl="2" indent="-171450">
              <a:spcBef>
                <a:spcPts val="0"/>
              </a:spcBef>
              <a:defRPr/>
            </a:pPr>
            <a:r>
              <a:rPr lang="en-US" dirty="0"/>
              <a:t>Incarcerated men experience a 40% drop in annual earnings after incarceration (Western and Pettit, 2010). </a:t>
            </a:r>
          </a:p>
          <a:p>
            <a:pPr marL="1085850" lvl="2" indent="-171450"/>
            <a:r>
              <a:rPr lang="en-US" baseline="0" dirty="0" smtClean="0"/>
              <a:t>Forty-four percent of incarcerated parents lived with children prior to incarceration (Travis, McBride, and Solomon, 2005). </a:t>
            </a:r>
          </a:p>
          <a:p>
            <a:pPr marL="1085850" lvl="2" indent="-171450">
              <a:spcBef>
                <a:spcPts val="0"/>
              </a:spcBef>
              <a:defRPr/>
            </a:pPr>
            <a:r>
              <a:rPr lang="en-US" dirty="0"/>
              <a:t>Families may experience added expenses due to travel, calls, mail, and other ways of maintaining contact. </a:t>
            </a:r>
          </a:p>
          <a:p>
            <a:pPr marL="1085850" lvl="2" indent="-171450"/>
            <a:r>
              <a:rPr lang="en-US" baseline="0" dirty="0" smtClean="0"/>
              <a:t>Children with an incarcerated caregiver feel grief, loss, shame, social stigma, and anxiety related to the changes in family dynamics, as well as social standing (Travis, McBride, and Solomon, 2005). </a:t>
            </a:r>
          </a:p>
          <a:p>
            <a:pPr marL="1085850" lvl="2" indent="-171450">
              <a:spcBef>
                <a:spcPts val="0"/>
              </a:spcBef>
              <a:defRPr/>
            </a:pPr>
            <a:r>
              <a:rPr lang="en-US" dirty="0"/>
              <a:t>Neighborhoods and communities may experience resource depletion when multiple families are dealing with incarceration. </a:t>
            </a:r>
          </a:p>
          <a:p>
            <a:pPr marL="1085850" lvl="2" indent="-171450"/>
            <a:r>
              <a:rPr lang="en-US" baseline="0" dirty="0" smtClean="0"/>
              <a:t>An extended network of family, including adult siblings and grandparents, may feel accumulated stress due to additional responsibilities while a parent is incarcerated. </a:t>
            </a:r>
          </a:p>
        </p:txBody>
      </p:sp>
      <p:sp>
        <p:nvSpPr>
          <p:cNvPr id="4"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fontScale="90000"/>
          </a:bodyPr>
          <a:lstStyle/>
          <a:p>
            <a:r>
              <a:rPr lang="en-US" dirty="0" smtClean="0"/>
              <a:t>Section 1: The Impact of Incarceration</a:t>
            </a:r>
            <a:endParaRPr lang="en-US" dirty="0"/>
          </a:p>
        </p:txBody>
      </p:sp>
      <p:sp>
        <p:nvSpPr>
          <p:cNvPr id="5" name="Date Placeholder 3"/>
          <p:cNvSpPr>
            <a:spLocks noGrp="1"/>
          </p:cNvSpPr>
          <p:nvPr>
            <p:ph type="dt" sz="half" idx="10"/>
          </p:nvPr>
        </p:nvSpPr>
        <p:spPr>
          <a:xfrm>
            <a:off x="381000" y="6477000"/>
            <a:ext cx="2438400" cy="365125"/>
          </a:xfrm>
        </p:spPr>
        <p:txBody>
          <a:bodyPr/>
          <a:lstStyle>
            <a:lvl1pPr>
              <a:defRPr/>
            </a:lvl1pPr>
          </a:lstStyle>
          <a:p>
            <a:r>
              <a:rPr lang="en-US" dirty="0" smtClean="0"/>
              <a:t>9000: Engaging Incarcerated Parents</a:t>
            </a:r>
            <a:endParaRPr lang="en-US" dirty="0"/>
          </a:p>
        </p:txBody>
      </p:sp>
      <p:sp>
        <p:nvSpPr>
          <p:cNvPr id="6" name="Footer Placeholder 4"/>
          <p:cNvSpPr>
            <a:spLocks noGrp="1"/>
          </p:cNvSpPr>
          <p:nvPr>
            <p:ph type="ftr" sz="quarter" idx="11"/>
          </p:nvPr>
        </p:nvSpPr>
        <p:spPr>
          <a:xfrm>
            <a:off x="3048000" y="6477000"/>
            <a:ext cx="2895600" cy="365125"/>
          </a:xfrm>
        </p:spPr>
        <p:txBody>
          <a:bodyPr/>
          <a:lstStyle/>
          <a:p>
            <a:r>
              <a:rPr lang="en-US" dirty="0" smtClean="0"/>
              <a:t>Pre-Work</a:t>
            </a:r>
            <a:endParaRPr lang="en-US" dirty="0"/>
          </a:p>
        </p:txBody>
      </p:sp>
      <p:sp>
        <p:nvSpPr>
          <p:cNvPr id="7" name="Slide Number Placeholder 5"/>
          <p:cNvSpPr>
            <a:spLocks noGrp="1"/>
          </p:cNvSpPr>
          <p:nvPr>
            <p:ph type="sldNum" sz="quarter" idx="12"/>
          </p:nvPr>
        </p:nvSpPr>
        <p:spPr>
          <a:xfrm>
            <a:off x="6477000" y="6477000"/>
            <a:ext cx="2133600" cy="365125"/>
          </a:xfrm>
        </p:spPr>
        <p:txBody>
          <a:bodyPr/>
          <a:lstStyle/>
          <a:p>
            <a:fld id="{0583B144-5335-453F-B101-AD8937EB315B}" type="slidenum">
              <a:rPr lang="en-US" smtClean="0"/>
              <a:t>15</a:t>
            </a:fld>
            <a:endParaRPr lang="en-US"/>
          </a:p>
        </p:txBody>
      </p:sp>
    </p:spTree>
    <p:extLst>
      <p:ext uri="{BB962C8B-B14F-4D97-AF65-F5344CB8AC3E}">
        <p14:creationId xmlns:p14="http://schemas.microsoft.com/office/powerpoint/2010/main" val="11609559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3200"/>
            <a:ext cx="8229600" cy="1143000"/>
          </a:xfrm>
        </p:spPr>
        <p:txBody>
          <a:bodyPr>
            <a:normAutofit fontScale="90000"/>
          </a:bodyPr>
          <a:lstStyle/>
          <a:p>
            <a:pPr algn="l"/>
            <a:r>
              <a:rPr lang="en-US" dirty="0" smtClean="0"/>
              <a:t>Section 2: The Benefits of Contact and Visitation</a:t>
            </a:r>
            <a:endParaRPr lang="en-US" dirty="0"/>
          </a:p>
        </p:txBody>
      </p:sp>
      <p:sp>
        <p:nvSpPr>
          <p:cNvPr id="3" name="Date Placeholder 3"/>
          <p:cNvSpPr>
            <a:spLocks noGrp="1"/>
          </p:cNvSpPr>
          <p:nvPr>
            <p:ph type="dt" sz="half" idx="10"/>
          </p:nvPr>
        </p:nvSpPr>
        <p:spPr>
          <a:xfrm>
            <a:off x="381000" y="6477000"/>
            <a:ext cx="2438400" cy="365125"/>
          </a:xfrm>
        </p:spPr>
        <p:txBody>
          <a:bodyPr/>
          <a:lstStyle>
            <a:lvl1pPr>
              <a:defRPr/>
            </a:lvl1pPr>
          </a:lstStyle>
          <a:p>
            <a:r>
              <a:rPr lang="en-US" dirty="0" smtClean="0"/>
              <a:t>9000: Engaging Incarcerated Parents</a:t>
            </a:r>
            <a:endParaRPr lang="en-US" dirty="0"/>
          </a:p>
        </p:txBody>
      </p:sp>
      <p:sp>
        <p:nvSpPr>
          <p:cNvPr id="4" name="Footer Placeholder 4"/>
          <p:cNvSpPr>
            <a:spLocks noGrp="1"/>
          </p:cNvSpPr>
          <p:nvPr>
            <p:ph type="ftr" sz="quarter" idx="11"/>
          </p:nvPr>
        </p:nvSpPr>
        <p:spPr>
          <a:xfrm>
            <a:off x="3048000" y="6477000"/>
            <a:ext cx="2895600" cy="365125"/>
          </a:xfrm>
        </p:spPr>
        <p:txBody>
          <a:bodyPr/>
          <a:lstStyle/>
          <a:p>
            <a:r>
              <a:rPr lang="en-US" dirty="0" smtClean="0"/>
              <a:t>Pre-Work</a:t>
            </a:r>
            <a:endParaRPr lang="en-US" dirty="0"/>
          </a:p>
        </p:txBody>
      </p:sp>
      <p:sp>
        <p:nvSpPr>
          <p:cNvPr id="5" name="Slide Number Placeholder 5"/>
          <p:cNvSpPr>
            <a:spLocks noGrp="1"/>
          </p:cNvSpPr>
          <p:nvPr>
            <p:ph type="sldNum" sz="quarter" idx="12"/>
          </p:nvPr>
        </p:nvSpPr>
        <p:spPr>
          <a:xfrm>
            <a:off x="6477000" y="6477000"/>
            <a:ext cx="2133600" cy="365125"/>
          </a:xfrm>
        </p:spPr>
        <p:txBody>
          <a:bodyPr/>
          <a:lstStyle/>
          <a:p>
            <a:fld id="{0583B144-5335-453F-B101-AD8937EB315B}" type="slidenum">
              <a:rPr lang="en-US" smtClean="0"/>
              <a:t>16</a:t>
            </a:fld>
            <a:endParaRPr lang="en-US"/>
          </a:p>
        </p:txBody>
      </p:sp>
    </p:spTree>
    <p:extLst>
      <p:ext uri="{BB962C8B-B14F-4D97-AF65-F5344CB8AC3E}">
        <p14:creationId xmlns:p14="http://schemas.microsoft.com/office/powerpoint/2010/main" val="3195992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Indian father kissing son's forehead"/>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2979" b="94681" l="2000" r="100000">
                        <a14:foregroundMark x1="76667" y1="75532" x2="76667" y2="75532"/>
                        <a14:foregroundMark x1="82333" y1="71915" x2="82333" y2="71915"/>
                        <a14:foregroundMark x1="88333" y1="60213" x2="88333" y2="60213"/>
                        <a14:foregroundMark x1="93333" y1="70213" x2="93333" y2="70213"/>
                        <a14:foregroundMark x1="75333" y1="90638" x2="75333" y2="90638"/>
                        <a14:foregroundMark x1="69667" y1="84255" x2="69667" y2="84255"/>
                        <a14:foregroundMark x1="74000" y1="68298" x2="74000" y2="68298"/>
                        <a14:foregroundMark x1="88333" y1="61064" x2="88333" y2="61064"/>
                        <a14:foregroundMark x1="80333" y1="61489" x2="80333" y2="61489"/>
                        <a14:foregroundMark x1="74667" y1="61064" x2="74667" y2="61064"/>
                        <a14:foregroundMark x1="90333" y1="55957" x2="90333" y2="55957"/>
                        <a14:foregroundMark x1="77333" y1="86383" x2="77333" y2="86383"/>
                        <a14:foregroundMark x1="73333" y1="85106" x2="73333" y2="85106"/>
                        <a14:foregroundMark x1="73333" y1="82766" x2="73333" y2="82766"/>
                        <a14:foregroundMark x1="74000" y1="75532" x2="74000" y2="75532"/>
                        <a14:foregroundMark x1="16333" y1="87021" x2="16333" y2="87021"/>
                        <a14:foregroundMark x1="20000" y1="90000" x2="20000" y2="90000"/>
                        <a14:foregroundMark x1="24333" y1="91489" x2="24333" y2="91489"/>
                        <a14:foregroundMark x1="10667" y1="81489" x2="10667" y2="81489"/>
                        <a14:foregroundMark x1="44000" y1="49149" x2="44000" y2="49149"/>
                        <a14:foregroundMark x1="41333" y1="56596" x2="41333" y2="56596"/>
                        <a14:foregroundMark x1="40667" y1="62766" x2="40667" y2="62766"/>
                        <a14:foregroundMark x1="46333" y1="64255" x2="46333" y2="64255"/>
                        <a14:foregroundMark x1="50667" y1="57872" x2="50667" y2="57872"/>
                        <a14:foregroundMark x1="47000" y1="52340" x2="47000" y2="52340"/>
                        <a14:foregroundMark x1="40000" y1="45106" x2="40000" y2="45106"/>
                        <a14:foregroundMark x1="33333" y1="45957" x2="33333" y2="45957"/>
                        <a14:foregroundMark x1="29000" y1="47872" x2="29000" y2="47872"/>
                        <a14:foregroundMark x1="31333" y1="50213" x2="31333" y2="50213"/>
                        <a14:foregroundMark x1="34000" y1="54681" x2="34000" y2="54681"/>
                        <a14:foregroundMark x1="37000" y1="58298" x2="37000" y2="58298"/>
                        <a14:foregroundMark x1="38333" y1="53404" x2="38333" y2="53404"/>
                        <a14:foregroundMark x1="91667" y1="72766" x2="91667" y2="72766"/>
                        <a14:foregroundMark x1="47000" y1="58298" x2="47000" y2="58298"/>
                        <a14:foregroundMark x1="91667" y1="62979" x2="91667" y2="62979"/>
                        <a14:foregroundMark x1="80333" y1="67021" x2="80333" y2="67021"/>
                        <a14:foregroundMark x1="90333" y1="78298" x2="90333" y2="78298"/>
                        <a14:foregroundMark x1="88333" y1="85957" x2="88333" y2="85957"/>
                        <a14:foregroundMark x1="17000" y1="6170" x2="17000" y2="6170"/>
                        <a14:foregroundMark x1="49000" y1="9362" x2="49000" y2="9362"/>
                        <a14:foregroundMark x1="57000" y1="10638" x2="57000" y2="10638"/>
                        <a14:foregroundMark x1="68333" y1="12128" x2="68333" y2="12128"/>
                        <a14:foregroundMark x1="75333" y1="12128" x2="75333" y2="12128"/>
                        <a14:foregroundMark x1="82333" y1="12979" x2="82333" y2="12979"/>
                        <a14:foregroundMark x1="91000" y1="14681" x2="91000" y2="14681"/>
                        <a14:foregroundMark x1="93000" y1="15106" x2="93000" y2="17021"/>
                        <a14:foregroundMark x1="93000" y1="22128" x2="93000" y2="22128"/>
                        <a14:foregroundMark x1="93333" y1="28298" x2="93333" y2="28298"/>
                        <a14:foregroundMark x1="70333" y1="90638" x2="70333" y2="90638"/>
                        <a14:foregroundMark x1="47667" y1="40213" x2="47667" y2="40213"/>
                        <a14:foregroundMark x1="65333" y1="21489" x2="65333" y2="21489"/>
                        <a14:foregroundMark x1="58333" y1="25745" x2="58333" y2="25745"/>
                        <a14:foregroundMark x1="55333" y1="23830" x2="55333" y2="23830"/>
                        <a14:foregroundMark x1="55333" y1="21064" x2="55333" y2="21064"/>
                        <a14:foregroundMark x1="54667" y1="16596" x2="54667" y2="16596"/>
                        <a14:foregroundMark x1="49667" y1="13404" x2="49667" y2="13404"/>
                        <a14:foregroundMark x1="43333" y1="8511" x2="43333" y2="8511"/>
                        <a14:foregroundMark x1="39000" y1="6596" x2="39000" y2="6596"/>
                        <a14:foregroundMark x1="34000" y1="5319" x2="34000" y2="5319"/>
                        <a14:foregroundMark x1="25667" y1="5106" x2="25667" y2="5106"/>
                        <a14:foregroundMark x1="13667" y1="5745" x2="13667" y2="5745"/>
                        <a14:foregroundMark x1="10667" y1="6596" x2="10667" y2="6596"/>
                      </a14:backgroundRemoval>
                    </a14:imgEffect>
                  </a14:imgLayer>
                </a14:imgProps>
              </a:ext>
              <a:ext uri="{28A0092B-C50C-407E-A947-70E740481C1C}">
                <a14:useLocalDpi xmlns:a14="http://schemas.microsoft.com/office/drawing/2010/main" val="0"/>
              </a:ext>
            </a:extLst>
          </a:blip>
          <a:srcRect b="4167"/>
          <a:stretch/>
        </p:blipFill>
        <p:spPr bwMode="auto">
          <a:xfrm>
            <a:off x="349624" y="1981200"/>
            <a:ext cx="3146689" cy="4724400"/>
          </a:xfrm>
          <a:prstGeom prst="ellipse">
            <a:avLst/>
          </a:prstGeom>
          <a:ln>
            <a:noFill/>
          </a:ln>
          <a:effectLst>
            <a:softEdge rad="112500"/>
          </a:effectLst>
        </p:spPr>
        <p:style>
          <a:lnRef idx="1">
            <a:schemeClr val="accent6"/>
          </a:lnRef>
          <a:fillRef idx="3">
            <a:schemeClr val="accent6"/>
          </a:fillRef>
          <a:effectRef idx="2">
            <a:schemeClr val="accent6"/>
          </a:effectRef>
          <a:fontRef idx="minor">
            <a:schemeClr val="lt1"/>
          </a:fontRef>
        </p:style>
      </p:pic>
      <p:sp>
        <p:nvSpPr>
          <p:cNvPr id="3" name="Rectangle 2"/>
          <p:cNvSpPr/>
          <p:nvPr/>
        </p:nvSpPr>
        <p:spPr>
          <a:xfrm>
            <a:off x="3657600" y="1913726"/>
            <a:ext cx="5231605" cy="4524315"/>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n-US" sz="2400" dirty="0" smtClean="0"/>
              <a:t>     “</a:t>
            </a:r>
            <a:r>
              <a:rPr lang="en-US" sz="2400" dirty="0"/>
              <a:t>One of the most valuable things for an inmate in an institution is his connection with his family. So, something like a picture of a family member or of a child…that’s cherished like gold. That’s their only link with their families and that’s their only means of hope, a lot of ‘</a:t>
            </a:r>
            <a:r>
              <a:rPr lang="en-US" sz="2400" dirty="0" err="1"/>
              <a:t>em</a:t>
            </a:r>
            <a:r>
              <a:rPr lang="en-US" sz="2400" dirty="0"/>
              <a:t>, is the day that they can reunite with those family members</a:t>
            </a:r>
            <a:r>
              <a:rPr lang="en-US" sz="2400" dirty="0" smtClean="0"/>
              <a:t>.”</a:t>
            </a:r>
            <a:r>
              <a:rPr lang="en-US" sz="2400" dirty="0"/>
              <a:t> </a:t>
            </a:r>
            <a:endParaRPr lang="en-US" sz="2400" dirty="0" smtClean="0"/>
          </a:p>
          <a:p>
            <a:endParaRPr lang="en-US" sz="2400" dirty="0"/>
          </a:p>
          <a:p>
            <a:r>
              <a:rPr lang="en-US" sz="2400" dirty="0" smtClean="0"/>
              <a:t>-Ramon </a:t>
            </a:r>
            <a:r>
              <a:rPr lang="en-US" sz="2400" dirty="0"/>
              <a:t>C. Rustin, Warden, Allegheny County </a:t>
            </a:r>
            <a:r>
              <a:rPr lang="en-US" sz="2400" dirty="0" smtClean="0"/>
              <a:t>Jail</a:t>
            </a:r>
            <a:endParaRPr lang="en-US" sz="2400" dirty="0"/>
          </a:p>
        </p:txBody>
      </p:sp>
      <p:sp>
        <p:nvSpPr>
          <p:cNvPr id="4" name="Title 1"/>
          <p:cNvSpPr txBox="1">
            <a:spLocks/>
          </p:cNvSpPr>
          <p:nvPr/>
        </p:nvSpPr>
        <p:spPr>
          <a:xfrm>
            <a:off x="457200" y="274638"/>
            <a:ext cx="8229600" cy="114300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dirty="0" smtClean="0"/>
              <a:t>Section 2: The Benefits of Contact and Visitation</a:t>
            </a:r>
            <a:endParaRPr lang="en-US" dirty="0"/>
          </a:p>
        </p:txBody>
      </p:sp>
      <p:sp>
        <p:nvSpPr>
          <p:cNvPr id="5" name="Date Placeholder 3"/>
          <p:cNvSpPr>
            <a:spLocks noGrp="1"/>
          </p:cNvSpPr>
          <p:nvPr>
            <p:ph type="dt" sz="half" idx="10"/>
          </p:nvPr>
        </p:nvSpPr>
        <p:spPr>
          <a:xfrm>
            <a:off x="381000" y="6477000"/>
            <a:ext cx="2438400" cy="365125"/>
          </a:xfrm>
        </p:spPr>
        <p:txBody>
          <a:bodyPr/>
          <a:lstStyle>
            <a:lvl1pPr>
              <a:defRPr/>
            </a:lvl1pPr>
          </a:lstStyle>
          <a:p>
            <a:r>
              <a:rPr lang="en-US" dirty="0" smtClean="0"/>
              <a:t>9000: Engaging Incarcerated Parents</a:t>
            </a:r>
            <a:endParaRPr lang="en-US" dirty="0"/>
          </a:p>
        </p:txBody>
      </p:sp>
      <p:sp>
        <p:nvSpPr>
          <p:cNvPr id="6" name="Footer Placeholder 4"/>
          <p:cNvSpPr>
            <a:spLocks noGrp="1"/>
          </p:cNvSpPr>
          <p:nvPr>
            <p:ph type="ftr" sz="quarter" idx="11"/>
          </p:nvPr>
        </p:nvSpPr>
        <p:spPr>
          <a:xfrm>
            <a:off x="3048000" y="6477000"/>
            <a:ext cx="2895600" cy="365125"/>
          </a:xfrm>
        </p:spPr>
        <p:txBody>
          <a:bodyPr/>
          <a:lstStyle/>
          <a:p>
            <a:r>
              <a:rPr lang="en-US" dirty="0" smtClean="0"/>
              <a:t>Pre-Work</a:t>
            </a:r>
            <a:endParaRPr lang="en-US" dirty="0"/>
          </a:p>
        </p:txBody>
      </p:sp>
      <p:sp>
        <p:nvSpPr>
          <p:cNvPr id="8" name="Slide Number Placeholder 5"/>
          <p:cNvSpPr>
            <a:spLocks noGrp="1"/>
          </p:cNvSpPr>
          <p:nvPr>
            <p:ph type="sldNum" sz="quarter" idx="12"/>
          </p:nvPr>
        </p:nvSpPr>
        <p:spPr>
          <a:xfrm>
            <a:off x="6477000" y="6477000"/>
            <a:ext cx="2133600" cy="365125"/>
          </a:xfrm>
        </p:spPr>
        <p:txBody>
          <a:bodyPr/>
          <a:lstStyle/>
          <a:p>
            <a:fld id="{0583B144-5335-453F-B101-AD8937EB315B}" type="slidenum">
              <a:rPr lang="en-US" smtClean="0"/>
              <a:t>17</a:t>
            </a:fld>
            <a:endParaRPr lang="en-US"/>
          </a:p>
        </p:txBody>
      </p:sp>
    </p:spTree>
    <p:extLst>
      <p:ext uri="{BB962C8B-B14F-4D97-AF65-F5344CB8AC3E}">
        <p14:creationId xmlns:p14="http://schemas.microsoft.com/office/powerpoint/2010/main" val="2707594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72000"/>
          </a:xfrm>
        </p:spPr>
        <p:txBody>
          <a:bodyPr/>
          <a:lstStyle/>
          <a:p>
            <a:pPr marL="0" indent="0">
              <a:buNone/>
            </a:pPr>
            <a:r>
              <a:rPr lang="en-US" dirty="0" smtClean="0"/>
              <a:t>There are different levels of visitation with an incarcerated parent:</a:t>
            </a:r>
          </a:p>
          <a:p>
            <a:r>
              <a:rPr lang="en-US" dirty="0" smtClean="0"/>
              <a:t>Contact visitation, where the child can physically touch the parent; the child may hug or hold hands with their incarcerated parent. </a:t>
            </a:r>
          </a:p>
          <a:p>
            <a:r>
              <a:rPr lang="en-US" dirty="0" smtClean="0"/>
              <a:t>Non-contact visitation, which may include glass wall visitation or face-to-face visitation where no touching is allowed. </a:t>
            </a:r>
          </a:p>
        </p:txBody>
      </p:sp>
      <p:sp>
        <p:nvSpPr>
          <p:cNvPr id="4"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fontScale="90000"/>
          </a:bodyPr>
          <a:lstStyle/>
          <a:p>
            <a:r>
              <a:rPr lang="en-US" dirty="0" smtClean="0"/>
              <a:t>Section 2: The Benefits of Contact and Visitation</a:t>
            </a:r>
            <a:endParaRPr lang="en-US" dirty="0"/>
          </a:p>
        </p:txBody>
      </p:sp>
      <p:sp>
        <p:nvSpPr>
          <p:cNvPr id="5" name="Date Placeholder 3"/>
          <p:cNvSpPr>
            <a:spLocks noGrp="1"/>
          </p:cNvSpPr>
          <p:nvPr>
            <p:ph type="dt" sz="half" idx="10"/>
          </p:nvPr>
        </p:nvSpPr>
        <p:spPr>
          <a:xfrm>
            <a:off x="381000" y="6477000"/>
            <a:ext cx="2438400" cy="365125"/>
          </a:xfrm>
        </p:spPr>
        <p:txBody>
          <a:bodyPr/>
          <a:lstStyle>
            <a:lvl1pPr>
              <a:defRPr/>
            </a:lvl1pPr>
          </a:lstStyle>
          <a:p>
            <a:r>
              <a:rPr lang="en-US" dirty="0" smtClean="0"/>
              <a:t>9000: Engaging Incarcerated Parents</a:t>
            </a:r>
            <a:endParaRPr lang="en-US" dirty="0"/>
          </a:p>
        </p:txBody>
      </p:sp>
      <p:sp>
        <p:nvSpPr>
          <p:cNvPr id="6" name="Footer Placeholder 4"/>
          <p:cNvSpPr>
            <a:spLocks noGrp="1"/>
          </p:cNvSpPr>
          <p:nvPr>
            <p:ph type="ftr" sz="quarter" idx="11"/>
          </p:nvPr>
        </p:nvSpPr>
        <p:spPr>
          <a:xfrm>
            <a:off x="3048000" y="6477000"/>
            <a:ext cx="2895600" cy="365125"/>
          </a:xfrm>
        </p:spPr>
        <p:txBody>
          <a:bodyPr/>
          <a:lstStyle/>
          <a:p>
            <a:r>
              <a:rPr lang="en-US" dirty="0" smtClean="0"/>
              <a:t>Pre-Work</a:t>
            </a:r>
            <a:endParaRPr lang="en-US" dirty="0"/>
          </a:p>
        </p:txBody>
      </p:sp>
      <p:sp>
        <p:nvSpPr>
          <p:cNvPr id="7" name="Slide Number Placeholder 5"/>
          <p:cNvSpPr>
            <a:spLocks noGrp="1"/>
          </p:cNvSpPr>
          <p:nvPr>
            <p:ph type="sldNum" sz="quarter" idx="12"/>
          </p:nvPr>
        </p:nvSpPr>
        <p:spPr>
          <a:xfrm>
            <a:off x="6477000" y="6477000"/>
            <a:ext cx="2133600" cy="365125"/>
          </a:xfrm>
        </p:spPr>
        <p:txBody>
          <a:bodyPr/>
          <a:lstStyle/>
          <a:p>
            <a:fld id="{0583B144-5335-453F-B101-AD8937EB315B}" type="slidenum">
              <a:rPr lang="en-US" smtClean="0"/>
              <a:t>18</a:t>
            </a:fld>
            <a:endParaRPr lang="en-US"/>
          </a:p>
        </p:txBody>
      </p:sp>
    </p:spTree>
    <p:extLst>
      <p:ext uri="{BB962C8B-B14F-4D97-AF65-F5344CB8AC3E}">
        <p14:creationId xmlns:p14="http://schemas.microsoft.com/office/powerpoint/2010/main" val="37165152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257800"/>
          </a:xfrm>
        </p:spPr>
        <p:txBody>
          <a:bodyPr>
            <a:normAutofit/>
          </a:bodyPr>
          <a:lstStyle/>
          <a:p>
            <a:pPr marL="0" indent="0">
              <a:buNone/>
            </a:pPr>
            <a:r>
              <a:rPr lang="en-US" dirty="0" smtClean="0"/>
              <a:t>Other forms of contact, without visitation, may include:</a:t>
            </a:r>
          </a:p>
          <a:p>
            <a:r>
              <a:rPr lang="en-US" dirty="0" smtClean="0"/>
              <a:t>Letter writing</a:t>
            </a:r>
          </a:p>
          <a:p>
            <a:r>
              <a:rPr lang="en-US" dirty="0" smtClean="0"/>
              <a:t>Phone calls</a:t>
            </a:r>
          </a:p>
          <a:p>
            <a:r>
              <a:rPr lang="en-US" dirty="0" smtClean="0"/>
              <a:t>Video conferencing</a:t>
            </a:r>
          </a:p>
          <a:p>
            <a:pPr marL="0" indent="0">
              <a:buNone/>
            </a:pPr>
            <a:endParaRPr lang="en-US" dirty="0"/>
          </a:p>
        </p:txBody>
      </p:sp>
      <p:sp>
        <p:nvSpPr>
          <p:cNvPr id="4"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fontScale="90000"/>
          </a:bodyPr>
          <a:lstStyle/>
          <a:p>
            <a:r>
              <a:rPr lang="en-US" dirty="0" smtClean="0"/>
              <a:t>Section 2: The Benefits of Contact and Visitation</a:t>
            </a:r>
            <a:endParaRPr lang="en-US" dirty="0"/>
          </a:p>
        </p:txBody>
      </p:sp>
      <p:sp>
        <p:nvSpPr>
          <p:cNvPr id="5" name="Date Placeholder 3"/>
          <p:cNvSpPr>
            <a:spLocks noGrp="1"/>
          </p:cNvSpPr>
          <p:nvPr>
            <p:ph type="dt" sz="half" idx="10"/>
          </p:nvPr>
        </p:nvSpPr>
        <p:spPr>
          <a:xfrm>
            <a:off x="381000" y="6477000"/>
            <a:ext cx="2438400" cy="365125"/>
          </a:xfrm>
        </p:spPr>
        <p:txBody>
          <a:bodyPr/>
          <a:lstStyle>
            <a:lvl1pPr>
              <a:defRPr/>
            </a:lvl1pPr>
          </a:lstStyle>
          <a:p>
            <a:r>
              <a:rPr lang="en-US" dirty="0" smtClean="0"/>
              <a:t>9000: Engaging Incarcerated Parents</a:t>
            </a:r>
            <a:endParaRPr lang="en-US" dirty="0"/>
          </a:p>
        </p:txBody>
      </p:sp>
      <p:sp>
        <p:nvSpPr>
          <p:cNvPr id="6" name="Footer Placeholder 4"/>
          <p:cNvSpPr>
            <a:spLocks noGrp="1"/>
          </p:cNvSpPr>
          <p:nvPr>
            <p:ph type="ftr" sz="quarter" idx="11"/>
          </p:nvPr>
        </p:nvSpPr>
        <p:spPr>
          <a:xfrm>
            <a:off x="3048000" y="6477000"/>
            <a:ext cx="2895600" cy="365125"/>
          </a:xfrm>
        </p:spPr>
        <p:txBody>
          <a:bodyPr/>
          <a:lstStyle/>
          <a:p>
            <a:r>
              <a:rPr lang="en-US" dirty="0" smtClean="0"/>
              <a:t>Pre-Work</a:t>
            </a:r>
            <a:endParaRPr lang="en-US" dirty="0"/>
          </a:p>
        </p:txBody>
      </p:sp>
      <p:sp>
        <p:nvSpPr>
          <p:cNvPr id="7" name="Slide Number Placeholder 5"/>
          <p:cNvSpPr>
            <a:spLocks noGrp="1"/>
          </p:cNvSpPr>
          <p:nvPr>
            <p:ph type="sldNum" sz="quarter" idx="12"/>
          </p:nvPr>
        </p:nvSpPr>
        <p:spPr>
          <a:xfrm>
            <a:off x="6477000" y="6477000"/>
            <a:ext cx="2133600" cy="365125"/>
          </a:xfrm>
        </p:spPr>
        <p:txBody>
          <a:bodyPr/>
          <a:lstStyle/>
          <a:p>
            <a:fld id="{0583B144-5335-453F-B101-AD8937EB315B}" type="slidenum">
              <a:rPr lang="en-US" smtClean="0"/>
              <a:t>19</a:t>
            </a:fld>
            <a:endParaRPr lang="en-US"/>
          </a:p>
        </p:txBody>
      </p:sp>
    </p:spTree>
    <p:extLst>
      <p:ext uri="{BB962C8B-B14F-4D97-AF65-F5344CB8AC3E}">
        <p14:creationId xmlns:p14="http://schemas.microsoft.com/office/powerpoint/2010/main" val="3716515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76200" y="3886200"/>
            <a:ext cx="8939211" cy="2590800"/>
          </a:xfrm>
          <a:prstGeom prst="rect">
            <a:avLst/>
          </a:prstGeom>
          <a:extLst/>
        </p:spPr>
        <p:style>
          <a:lnRef idx="2">
            <a:schemeClr val="accent6"/>
          </a:lnRef>
          <a:fillRef idx="1">
            <a:schemeClr val="lt1"/>
          </a:fillRef>
          <a:effectRef idx="0">
            <a:schemeClr val="accent6"/>
          </a:effectRef>
          <a:fontRef idx="minor">
            <a:schemeClr val="dk1"/>
          </a:fontRef>
        </p:style>
        <p:txBody>
          <a:bodyPr anchor="ctr"/>
          <a:lstStyle>
            <a:lvl1pPr algn="ctr" rtl="0" fontAlgn="base">
              <a:spcBef>
                <a:spcPct val="0"/>
              </a:spcBef>
              <a:spcAft>
                <a:spcPct val="0"/>
              </a:spcAft>
              <a:defRPr sz="4400">
                <a:solidFill>
                  <a:schemeClr val="dk1"/>
                </a:solidFill>
                <a:latin typeface="+mn-lt"/>
                <a:ea typeface="+mn-ea"/>
                <a:cs typeface="+mn-cs"/>
              </a:defRPr>
            </a:lvl1pPr>
            <a:lvl2pPr algn="ctr" rtl="0" fontAlgn="base">
              <a:spcBef>
                <a:spcPct val="0"/>
              </a:spcBef>
              <a:spcAft>
                <a:spcPct val="0"/>
              </a:spcAft>
              <a:defRPr sz="4400">
                <a:solidFill>
                  <a:schemeClr val="dk1"/>
                </a:solidFill>
                <a:latin typeface="+mn-lt"/>
                <a:ea typeface="+mn-ea"/>
                <a:cs typeface="+mn-cs"/>
              </a:defRPr>
            </a:lvl2pPr>
            <a:lvl3pPr algn="ctr" rtl="0" fontAlgn="base">
              <a:spcBef>
                <a:spcPct val="0"/>
              </a:spcBef>
              <a:spcAft>
                <a:spcPct val="0"/>
              </a:spcAft>
              <a:defRPr sz="4400">
                <a:solidFill>
                  <a:schemeClr val="dk1"/>
                </a:solidFill>
                <a:latin typeface="+mn-lt"/>
                <a:ea typeface="+mn-ea"/>
                <a:cs typeface="+mn-cs"/>
              </a:defRPr>
            </a:lvl3pPr>
            <a:lvl4pPr algn="ctr" rtl="0" fontAlgn="base">
              <a:spcBef>
                <a:spcPct val="0"/>
              </a:spcBef>
              <a:spcAft>
                <a:spcPct val="0"/>
              </a:spcAft>
              <a:defRPr sz="4400">
                <a:solidFill>
                  <a:schemeClr val="dk1"/>
                </a:solidFill>
                <a:latin typeface="+mn-lt"/>
                <a:ea typeface="+mn-ea"/>
                <a:cs typeface="+mn-cs"/>
              </a:defRPr>
            </a:lvl4pPr>
            <a:lvl5pPr algn="ctr" rtl="0" fontAlgn="base">
              <a:spcBef>
                <a:spcPct val="0"/>
              </a:spcBef>
              <a:spcAft>
                <a:spcPct val="0"/>
              </a:spcAft>
              <a:defRPr sz="4400">
                <a:solidFill>
                  <a:schemeClr val="dk1"/>
                </a:solidFill>
                <a:latin typeface="+mn-lt"/>
                <a:ea typeface="+mn-ea"/>
                <a:cs typeface="+mn-cs"/>
              </a:defRPr>
            </a:lvl5pPr>
            <a:lvl6pPr marL="457200" algn="ctr" rtl="0" fontAlgn="base">
              <a:spcBef>
                <a:spcPct val="0"/>
              </a:spcBef>
              <a:spcAft>
                <a:spcPct val="0"/>
              </a:spcAft>
              <a:defRPr sz="4400">
                <a:solidFill>
                  <a:schemeClr val="dk1"/>
                </a:solidFill>
                <a:latin typeface="+mn-lt"/>
                <a:ea typeface="+mn-ea"/>
                <a:cs typeface="+mn-cs"/>
              </a:defRPr>
            </a:lvl6pPr>
            <a:lvl7pPr marL="914400" algn="ctr" rtl="0" fontAlgn="base">
              <a:spcBef>
                <a:spcPct val="0"/>
              </a:spcBef>
              <a:spcAft>
                <a:spcPct val="0"/>
              </a:spcAft>
              <a:defRPr sz="4400">
                <a:solidFill>
                  <a:schemeClr val="dk1"/>
                </a:solidFill>
                <a:latin typeface="+mn-lt"/>
                <a:ea typeface="+mn-ea"/>
                <a:cs typeface="+mn-cs"/>
              </a:defRPr>
            </a:lvl7pPr>
            <a:lvl8pPr marL="1371600" algn="ctr" rtl="0" fontAlgn="base">
              <a:spcBef>
                <a:spcPct val="0"/>
              </a:spcBef>
              <a:spcAft>
                <a:spcPct val="0"/>
              </a:spcAft>
              <a:defRPr sz="4400">
                <a:solidFill>
                  <a:schemeClr val="dk1"/>
                </a:solidFill>
                <a:latin typeface="+mn-lt"/>
                <a:ea typeface="+mn-ea"/>
                <a:cs typeface="+mn-cs"/>
              </a:defRPr>
            </a:lvl8pPr>
            <a:lvl9pPr marL="1828800" algn="ctr" rtl="0" fontAlgn="base">
              <a:spcBef>
                <a:spcPct val="0"/>
              </a:spcBef>
              <a:spcAft>
                <a:spcPct val="0"/>
              </a:spcAft>
              <a:defRPr sz="4400">
                <a:solidFill>
                  <a:schemeClr val="dk1"/>
                </a:solidFill>
                <a:latin typeface="+mn-lt"/>
                <a:ea typeface="+mn-ea"/>
                <a:cs typeface="+mn-cs"/>
              </a:defRPr>
            </a:lvl9pPr>
          </a:lstStyle>
          <a:p>
            <a:pPr>
              <a:defRPr/>
            </a:pPr>
            <a:r>
              <a:rPr lang="en-US" sz="5400" kern="0" dirty="0" smtClean="0"/>
              <a:t>Welcome to the online portion of 305: Engaging Incarcerated Parents. </a:t>
            </a:r>
          </a:p>
        </p:txBody>
      </p:sp>
      <p:pic>
        <p:nvPicPr>
          <p:cNvPr id="7" name="Picture 2" descr="Indian father kissing son's forehead"/>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2979" b="94681" l="2000" r="100000">
                        <a14:foregroundMark x1="76667" y1="75532" x2="76667" y2="75532"/>
                        <a14:foregroundMark x1="82333" y1="71915" x2="82333" y2="71915"/>
                        <a14:foregroundMark x1="88333" y1="60213" x2="88333" y2="60213"/>
                        <a14:foregroundMark x1="93333" y1="70213" x2="93333" y2="70213"/>
                        <a14:foregroundMark x1="75333" y1="90638" x2="75333" y2="90638"/>
                        <a14:foregroundMark x1="69667" y1="84255" x2="69667" y2="84255"/>
                        <a14:foregroundMark x1="74000" y1="68298" x2="74000" y2="68298"/>
                        <a14:foregroundMark x1="88333" y1="61064" x2="88333" y2="61064"/>
                        <a14:foregroundMark x1="80333" y1="61489" x2="80333" y2="61489"/>
                        <a14:foregroundMark x1="74667" y1="61064" x2="74667" y2="61064"/>
                        <a14:foregroundMark x1="90333" y1="55957" x2="90333" y2="55957"/>
                        <a14:foregroundMark x1="77333" y1="86383" x2="77333" y2="86383"/>
                        <a14:foregroundMark x1="73333" y1="85106" x2="73333" y2="85106"/>
                        <a14:foregroundMark x1="73333" y1="82766" x2="73333" y2="82766"/>
                        <a14:foregroundMark x1="74000" y1="75532" x2="74000" y2="75532"/>
                        <a14:foregroundMark x1="16333" y1="87021" x2="16333" y2="87021"/>
                        <a14:foregroundMark x1="20000" y1="90000" x2="20000" y2="90000"/>
                        <a14:foregroundMark x1="24333" y1="91489" x2="24333" y2="91489"/>
                        <a14:foregroundMark x1="10667" y1="81489" x2="10667" y2="81489"/>
                        <a14:foregroundMark x1="44000" y1="49149" x2="44000" y2="49149"/>
                        <a14:foregroundMark x1="41333" y1="56596" x2="41333" y2="56596"/>
                        <a14:foregroundMark x1="40667" y1="62766" x2="40667" y2="62766"/>
                        <a14:foregroundMark x1="46333" y1="64255" x2="46333" y2="64255"/>
                        <a14:foregroundMark x1="50667" y1="57872" x2="50667" y2="57872"/>
                        <a14:foregroundMark x1="47000" y1="52340" x2="47000" y2="52340"/>
                        <a14:foregroundMark x1="40000" y1="45106" x2="40000" y2="45106"/>
                        <a14:foregroundMark x1="33333" y1="45957" x2="33333" y2="45957"/>
                        <a14:foregroundMark x1="29000" y1="47872" x2="29000" y2="47872"/>
                        <a14:foregroundMark x1="31333" y1="50213" x2="31333" y2="50213"/>
                        <a14:foregroundMark x1="34000" y1="54681" x2="34000" y2="54681"/>
                        <a14:foregroundMark x1="37000" y1="58298" x2="37000" y2="58298"/>
                        <a14:foregroundMark x1="38333" y1="53404" x2="38333" y2="53404"/>
                        <a14:foregroundMark x1="91667" y1="72766" x2="91667" y2="72766"/>
                        <a14:foregroundMark x1="47000" y1="58298" x2="47000" y2="58298"/>
                        <a14:foregroundMark x1="91667" y1="62979" x2="91667" y2="62979"/>
                        <a14:foregroundMark x1="80333" y1="67021" x2="80333" y2="67021"/>
                        <a14:foregroundMark x1="90333" y1="78298" x2="90333" y2="78298"/>
                        <a14:foregroundMark x1="88333" y1="85957" x2="88333" y2="85957"/>
                        <a14:foregroundMark x1="17000" y1="6170" x2="17000" y2="6170"/>
                        <a14:foregroundMark x1="49000" y1="9362" x2="49000" y2="9362"/>
                        <a14:foregroundMark x1="57000" y1="10638" x2="57000" y2="10638"/>
                        <a14:foregroundMark x1="68333" y1="12128" x2="68333" y2="12128"/>
                        <a14:foregroundMark x1="75333" y1="12128" x2="75333" y2="12128"/>
                        <a14:foregroundMark x1="82333" y1="12979" x2="82333" y2="12979"/>
                        <a14:foregroundMark x1="91000" y1="14681" x2="91000" y2="14681"/>
                        <a14:foregroundMark x1="93000" y1="15106" x2="93000" y2="17021"/>
                        <a14:foregroundMark x1="93000" y1="22128" x2="93000" y2="22128"/>
                        <a14:foregroundMark x1="93333" y1="28298" x2="93333" y2="28298"/>
                        <a14:foregroundMark x1="70333" y1="90638" x2="70333" y2="90638"/>
                        <a14:foregroundMark x1="47667" y1="40213" x2="47667" y2="40213"/>
                        <a14:foregroundMark x1="65333" y1="21489" x2="65333" y2="21489"/>
                        <a14:foregroundMark x1="58333" y1="25745" x2="58333" y2="25745"/>
                        <a14:foregroundMark x1="55333" y1="23830" x2="55333" y2="23830"/>
                        <a14:foregroundMark x1="55333" y1="21064" x2="55333" y2="21064"/>
                        <a14:foregroundMark x1="54667" y1="16596" x2="54667" y2="16596"/>
                        <a14:foregroundMark x1="49667" y1="13404" x2="49667" y2="13404"/>
                        <a14:foregroundMark x1="43333" y1="8511" x2="43333" y2="8511"/>
                        <a14:foregroundMark x1="39000" y1="6596" x2="39000" y2="6596"/>
                        <a14:foregroundMark x1="34000" y1="5319" x2="34000" y2="5319"/>
                        <a14:foregroundMark x1="25667" y1="5106" x2="25667" y2="5106"/>
                        <a14:foregroundMark x1="13667" y1="5745" x2="13667" y2="5745"/>
                        <a14:foregroundMark x1="10667" y1="6596" x2="10667" y2="6596"/>
                      </a14:backgroundRemoval>
                    </a14:imgEffect>
                  </a14:imgLayer>
                </a14:imgProps>
              </a:ext>
              <a:ext uri="{28A0092B-C50C-407E-A947-70E740481C1C}">
                <a14:useLocalDpi xmlns:a14="http://schemas.microsoft.com/office/drawing/2010/main" val="0"/>
              </a:ext>
            </a:extLst>
          </a:blip>
          <a:srcRect b="4167"/>
          <a:stretch/>
        </p:blipFill>
        <p:spPr bwMode="auto">
          <a:xfrm>
            <a:off x="3581400" y="228600"/>
            <a:ext cx="2182381" cy="3276600"/>
          </a:xfrm>
          <a:prstGeom prst="rect">
            <a:avLst/>
          </a:prstGeom>
          <a:ln w="190500" cap="sq">
            <a:solidFill>
              <a:schemeClr val="accent6">
                <a:lumMod val="50000"/>
              </a:schemeClr>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style>
          <a:lnRef idx="1">
            <a:schemeClr val="accent6"/>
          </a:lnRef>
          <a:fillRef idx="3">
            <a:schemeClr val="accent6"/>
          </a:fillRef>
          <a:effectRef idx="2">
            <a:schemeClr val="accent6"/>
          </a:effectRef>
          <a:fontRef idx="minor">
            <a:schemeClr val="lt1"/>
          </a:fontRef>
        </p:style>
      </p:pic>
      <p:sp>
        <p:nvSpPr>
          <p:cNvPr id="4" name="Date Placeholder 3"/>
          <p:cNvSpPr>
            <a:spLocks noGrp="1"/>
          </p:cNvSpPr>
          <p:nvPr>
            <p:ph type="dt" sz="half" idx="10"/>
          </p:nvPr>
        </p:nvSpPr>
        <p:spPr>
          <a:xfrm>
            <a:off x="381000" y="6477000"/>
            <a:ext cx="2438400" cy="365125"/>
          </a:xfrm>
        </p:spPr>
        <p:txBody>
          <a:bodyPr/>
          <a:lstStyle>
            <a:lvl1pPr>
              <a:defRPr/>
            </a:lvl1pPr>
          </a:lstStyle>
          <a:p>
            <a:r>
              <a:rPr lang="en-US" dirty="0" smtClean="0"/>
              <a:t>9000: Engaging Incarcerated Parents</a:t>
            </a:r>
            <a:endParaRPr lang="en-US" dirty="0"/>
          </a:p>
        </p:txBody>
      </p:sp>
      <p:sp>
        <p:nvSpPr>
          <p:cNvPr id="5" name="Footer Placeholder 4"/>
          <p:cNvSpPr>
            <a:spLocks noGrp="1"/>
          </p:cNvSpPr>
          <p:nvPr>
            <p:ph type="ftr" sz="quarter" idx="11"/>
          </p:nvPr>
        </p:nvSpPr>
        <p:spPr>
          <a:xfrm>
            <a:off x="3048000" y="6477000"/>
            <a:ext cx="2895600" cy="365125"/>
          </a:xfrm>
        </p:spPr>
        <p:txBody>
          <a:bodyPr/>
          <a:lstStyle/>
          <a:p>
            <a:r>
              <a:rPr lang="en-US" dirty="0" smtClean="0"/>
              <a:t>Pre-Work</a:t>
            </a:r>
            <a:endParaRPr lang="en-US" dirty="0"/>
          </a:p>
        </p:txBody>
      </p:sp>
      <p:sp>
        <p:nvSpPr>
          <p:cNvPr id="8" name="Slide Number Placeholder 5"/>
          <p:cNvSpPr>
            <a:spLocks noGrp="1"/>
          </p:cNvSpPr>
          <p:nvPr>
            <p:ph type="sldNum" sz="quarter" idx="12"/>
          </p:nvPr>
        </p:nvSpPr>
        <p:spPr>
          <a:xfrm>
            <a:off x="6477000" y="6477000"/>
            <a:ext cx="2133600" cy="365125"/>
          </a:xfrm>
        </p:spPr>
        <p:txBody>
          <a:bodyPr/>
          <a:lstStyle/>
          <a:p>
            <a:fld id="{0583B144-5335-453F-B101-AD8937EB315B}" type="slidenum">
              <a:rPr lang="en-US" smtClean="0"/>
              <a:t>2</a:t>
            </a:fld>
            <a:endParaRPr lang="en-US" dirty="0"/>
          </a:p>
        </p:txBody>
      </p:sp>
    </p:spTree>
    <p:extLst>
      <p:ext uri="{BB962C8B-B14F-4D97-AF65-F5344CB8AC3E}">
        <p14:creationId xmlns:p14="http://schemas.microsoft.com/office/powerpoint/2010/main" val="38371740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4114800" cy="5257800"/>
          </a:xfrm>
        </p:spPr>
        <p:txBody>
          <a:bodyPr>
            <a:normAutofit fontScale="77500" lnSpcReduction="20000"/>
          </a:bodyPr>
          <a:lstStyle/>
          <a:p>
            <a:pPr marL="0" indent="0">
              <a:buNone/>
            </a:pPr>
            <a:endParaRPr lang="en-US" dirty="0"/>
          </a:p>
          <a:p>
            <a:pPr marL="0" indent="0">
              <a:buNone/>
            </a:pPr>
            <a:r>
              <a:rPr lang="en-US" dirty="0" smtClean="0"/>
              <a:t>When considering what form of contact is best, criminal justice professionals are thinking of the physical safety of those visiting, working, or living in their facilities. </a:t>
            </a:r>
          </a:p>
          <a:p>
            <a:pPr marL="0" indent="0">
              <a:buNone/>
            </a:pPr>
            <a:endParaRPr lang="en-US" dirty="0" smtClean="0"/>
          </a:p>
          <a:p>
            <a:pPr marL="0" indent="0">
              <a:buNone/>
            </a:pPr>
            <a:r>
              <a:rPr lang="en-US" dirty="0" smtClean="0"/>
              <a:t>Each facility has its own process for visitation, and each inmate within an institution may have different freedoms based on safety concerns specific to their situation. </a:t>
            </a:r>
          </a:p>
        </p:txBody>
      </p:sp>
      <p:sp>
        <p:nvSpPr>
          <p:cNvPr id="4"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fontScale="90000"/>
          </a:bodyPr>
          <a:lstStyle/>
          <a:p>
            <a:r>
              <a:rPr lang="en-US" dirty="0" smtClean="0"/>
              <a:t>Section 2: The Benefits of Contact and Visitation</a:t>
            </a:r>
            <a:endParaRPr lang="en-US" dirty="0"/>
          </a:p>
        </p:txBody>
      </p:sp>
      <p:sp>
        <p:nvSpPr>
          <p:cNvPr id="5" name="Date Placeholder 3"/>
          <p:cNvSpPr>
            <a:spLocks noGrp="1"/>
          </p:cNvSpPr>
          <p:nvPr>
            <p:ph type="dt" sz="half" idx="10"/>
          </p:nvPr>
        </p:nvSpPr>
        <p:spPr>
          <a:xfrm>
            <a:off x="381000" y="6477000"/>
            <a:ext cx="2438400" cy="365125"/>
          </a:xfrm>
        </p:spPr>
        <p:txBody>
          <a:bodyPr/>
          <a:lstStyle>
            <a:lvl1pPr>
              <a:defRPr/>
            </a:lvl1pPr>
          </a:lstStyle>
          <a:p>
            <a:r>
              <a:rPr lang="en-US" dirty="0" smtClean="0"/>
              <a:t>9000: Engaging Incarcerated Parents</a:t>
            </a:r>
            <a:endParaRPr lang="en-US" dirty="0"/>
          </a:p>
        </p:txBody>
      </p:sp>
      <p:sp>
        <p:nvSpPr>
          <p:cNvPr id="6" name="Footer Placeholder 4"/>
          <p:cNvSpPr>
            <a:spLocks noGrp="1"/>
          </p:cNvSpPr>
          <p:nvPr>
            <p:ph type="ftr" sz="quarter" idx="11"/>
          </p:nvPr>
        </p:nvSpPr>
        <p:spPr>
          <a:xfrm>
            <a:off x="3048000" y="6477000"/>
            <a:ext cx="2895600" cy="365125"/>
          </a:xfrm>
        </p:spPr>
        <p:txBody>
          <a:bodyPr/>
          <a:lstStyle/>
          <a:p>
            <a:r>
              <a:rPr lang="en-US" dirty="0" smtClean="0"/>
              <a:t>Pre-Work</a:t>
            </a:r>
            <a:endParaRPr lang="en-US" dirty="0"/>
          </a:p>
        </p:txBody>
      </p:sp>
      <p:sp>
        <p:nvSpPr>
          <p:cNvPr id="7" name="Slide Number Placeholder 5"/>
          <p:cNvSpPr>
            <a:spLocks noGrp="1"/>
          </p:cNvSpPr>
          <p:nvPr>
            <p:ph type="sldNum" sz="quarter" idx="12"/>
          </p:nvPr>
        </p:nvSpPr>
        <p:spPr>
          <a:xfrm>
            <a:off x="6477000" y="6477000"/>
            <a:ext cx="2133600" cy="365125"/>
          </a:xfrm>
        </p:spPr>
        <p:txBody>
          <a:bodyPr/>
          <a:lstStyle/>
          <a:p>
            <a:fld id="{0583B144-5335-453F-B101-AD8937EB315B}" type="slidenum">
              <a:rPr lang="en-US" smtClean="0"/>
              <a:t>20</a:t>
            </a:fld>
            <a:endParaRPr lang="en-US"/>
          </a:p>
        </p:txBody>
      </p:sp>
    </p:spTree>
    <p:extLst>
      <p:ext uri="{BB962C8B-B14F-4D97-AF65-F5344CB8AC3E}">
        <p14:creationId xmlns:p14="http://schemas.microsoft.com/office/powerpoint/2010/main" val="21964172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4114800" cy="5257800"/>
          </a:xfrm>
        </p:spPr>
        <p:txBody>
          <a:bodyPr>
            <a:normAutofit/>
          </a:bodyPr>
          <a:lstStyle/>
          <a:p>
            <a:pPr marL="0" indent="0">
              <a:buNone/>
            </a:pPr>
            <a:r>
              <a:rPr lang="en-US" dirty="0" smtClean="0"/>
              <a:t>When considering what form of contact is best, child welfare professionals may ask, what level of visitation meets the safety plan? </a:t>
            </a:r>
          </a:p>
          <a:p>
            <a:pPr marL="0" indent="0">
              <a:buNone/>
            </a:pPr>
            <a:endParaRPr lang="en-US" dirty="0" smtClean="0"/>
          </a:p>
        </p:txBody>
      </p:sp>
      <p:sp>
        <p:nvSpPr>
          <p:cNvPr id="4"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fontScale="90000"/>
          </a:bodyPr>
          <a:lstStyle/>
          <a:p>
            <a:r>
              <a:rPr lang="en-US" dirty="0" smtClean="0"/>
              <a:t>Section 2: The Benefits of Contact and Visitation</a:t>
            </a:r>
            <a:endParaRPr lang="en-US" dirty="0"/>
          </a:p>
        </p:txBody>
      </p:sp>
      <p:sp>
        <p:nvSpPr>
          <p:cNvPr id="5" name="Date Placeholder 3"/>
          <p:cNvSpPr>
            <a:spLocks noGrp="1"/>
          </p:cNvSpPr>
          <p:nvPr>
            <p:ph type="dt" sz="half" idx="10"/>
          </p:nvPr>
        </p:nvSpPr>
        <p:spPr>
          <a:xfrm>
            <a:off x="381000" y="6477000"/>
            <a:ext cx="2438400" cy="365125"/>
          </a:xfrm>
        </p:spPr>
        <p:txBody>
          <a:bodyPr/>
          <a:lstStyle>
            <a:lvl1pPr>
              <a:defRPr/>
            </a:lvl1pPr>
          </a:lstStyle>
          <a:p>
            <a:r>
              <a:rPr lang="en-US" dirty="0" smtClean="0"/>
              <a:t>9000: Engaging Incarcerated Parents</a:t>
            </a:r>
            <a:endParaRPr lang="en-US" dirty="0"/>
          </a:p>
        </p:txBody>
      </p:sp>
      <p:sp>
        <p:nvSpPr>
          <p:cNvPr id="6" name="Footer Placeholder 4"/>
          <p:cNvSpPr>
            <a:spLocks noGrp="1"/>
          </p:cNvSpPr>
          <p:nvPr>
            <p:ph type="ftr" sz="quarter" idx="11"/>
          </p:nvPr>
        </p:nvSpPr>
        <p:spPr>
          <a:xfrm>
            <a:off x="3048000" y="6477000"/>
            <a:ext cx="2895600" cy="365125"/>
          </a:xfrm>
        </p:spPr>
        <p:txBody>
          <a:bodyPr/>
          <a:lstStyle/>
          <a:p>
            <a:r>
              <a:rPr lang="en-US" dirty="0" smtClean="0"/>
              <a:t>Pre-Work</a:t>
            </a:r>
            <a:endParaRPr lang="en-US" dirty="0"/>
          </a:p>
        </p:txBody>
      </p:sp>
      <p:sp>
        <p:nvSpPr>
          <p:cNvPr id="7" name="Slide Number Placeholder 5"/>
          <p:cNvSpPr>
            <a:spLocks noGrp="1"/>
          </p:cNvSpPr>
          <p:nvPr>
            <p:ph type="sldNum" sz="quarter" idx="12"/>
          </p:nvPr>
        </p:nvSpPr>
        <p:spPr>
          <a:xfrm>
            <a:off x="6477000" y="6477000"/>
            <a:ext cx="2133600" cy="365125"/>
          </a:xfrm>
        </p:spPr>
        <p:txBody>
          <a:bodyPr/>
          <a:lstStyle/>
          <a:p>
            <a:fld id="{0583B144-5335-453F-B101-AD8937EB315B}" type="slidenum">
              <a:rPr lang="en-US" smtClean="0"/>
              <a:t>21</a:t>
            </a:fld>
            <a:endParaRPr lang="en-US"/>
          </a:p>
        </p:txBody>
      </p:sp>
    </p:spTree>
    <p:extLst>
      <p:ext uri="{BB962C8B-B14F-4D97-AF65-F5344CB8AC3E}">
        <p14:creationId xmlns:p14="http://schemas.microsoft.com/office/powerpoint/2010/main" val="14407227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2819400"/>
          </a:xfrm>
        </p:spPr>
        <p:txBody>
          <a:bodyPr>
            <a:normAutofit fontScale="77500" lnSpcReduction="20000"/>
          </a:bodyPr>
          <a:lstStyle/>
          <a:p>
            <a:pPr marL="0" indent="0">
              <a:buNone/>
            </a:pPr>
            <a:endParaRPr lang="en-US" dirty="0"/>
          </a:p>
          <a:p>
            <a:pPr marL="0" indent="0">
              <a:buNone/>
            </a:pPr>
            <a:r>
              <a:rPr lang="en-US" dirty="0" smtClean="0"/>
              <a:t>Click the play button to watch a video interview of a parent’s attorney, a guardian ad litem, and a judge. </a:t>
            </a:r>
          </a:p>
          <a:p>
            <a:pPr marL="0" indent="0">
              <a:buNone/>
            </a:pPr>
            <a:r>
              <a:rPr lang="en-US" dirty="0" smtClean="0"/>
              <a:t>These Pennsylvania professionals discuss the benefits of visitation.  </a:t>
            </a:r>
          </a:p>
          <a:p>
            <a:pPr marL="0" indent="0">
              <a:buNone/>
            </a:pPr>
            <a:r>
              <a:rPr lang="en-US" dirty="0" smtClean="0"/>
              <a:t>Take note of those benefits. You will be asked to make a list of benefits on the next slide to use during an activity in the training room.</a:t>
            </a:r>
          </a:p>
        </p:txBody>
      </p:sp>
      <p:sp>
        <p:nvSpPr>
          <p:cNvPr id="4"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fontScale="90000"/>
          </a:bodyPr>
          <a:lstStyle/>
          <a:p>
            <a:r>
              <a:rPr lang="en-US" dirty="0" smtClean="0"/>
              <a:t>Section 2: The Benefits of Contact and Visitation</a:t>
            </a:r>
            <a:endParaRPr lang="en-US" dirty="0"/>
          </a:p>
        </p:txBody>
      </p:sp>
      <p:sp>
        <p:nvSpPr>
          <p:cNvPr id="5" name="Date Placeholder 3"/>
          <p:cNvSpPr>
            <a:spLocks noGrp="1"/>
          </p:cNvSpPr>
          <p:nvPr>
            <p:ph type="dt" sz="half" idx="10"/>
          </p:nvPr>
        </p:nvSpPr>
        <p:spPr>
          <a:xfrm>
            <a:off x="381000" y="6477000"/>
            <a:ext cx="2438400" cy="365125"/>
          </a:xfrm>
        </p:spPr>
        <p:txBody>
          <a:bodyPr/>
          <a:lstStyle>
            <a:lvl1pPr>
              <a:defRPr/>
            </a:lvl1pPr>
          </a:lstStyle>
          <a:p>
            <a:r>
              <a:rPr lang="en-US" dirty="0" smtClean="0"/>
              <a:t>9000: Engaging Incarcerated Parents</a:t>
            </a:r>
            <a:endParaRPr lang="en-US" dirty="0"/>
          </a:p>
        </p:txBody>
      </p:sp>
      <p:sp>
        <p:nvSpPr>
          <p:cNvPr id="6" name="Footer Placeholder 4"/>
          <p:cNvSpPr>
            <a:spLocks noGrp="1"/>
          </p:cNvSpPr>
          <p:nvPr>
            <p:ph type="ftr" sz="quarter" idx="11"/>
          </p:nvPr>
        </p:nvSpPr>
        <p:spPr>
          <a:xfrm>
            <a:off x="3048000" y="6477000"/>
            <a:ext cx="2895600" cy="365125"/>
          </a:xfrm>
        </p:spPr>
        <p:txBody>
          <a:bodyPr/>
          <a:lstStyle/>
          <a:p>
            <a:r>
              <a:rPr lang="en-US" dirty="0" smtClean="0"/>
              <a:t>Pre-Work</a:t>
            </a:r>
            <a:endParaRPr lang="en-US" dirty="0"/>
          </a:p>
        </p:txBody>
      </p:sp>
      <p:sp>
        <p:nvSpPr>
          <p:cNvPr id="7" name="Slide Number Placeholder 5"/>
          <p:cNvSpPr>
            <a:spLocks noGrp="1"/>
          </p:cNvSpPr>
          <p:nvPr>
            <p:ph type="sldNum" sz="quarter" idx="12"/>
          </p:nvPr>
        </p:nvSpPr>
        <p:spPr>
          <a:xfrm>
            <a:off x="6477000" y="6477000"/>
            <a:ext cx="2133600" cy="365125"/>
          </a:xfrm>
        </p:spPr>
        <p:txBody>
          <a:bodyPr/>
          <a:lstStyle/>
          <a:p>
            <a:fld id="{0583B144-5335-453F-B101-AD8937EB315B}" type="slidenum">
              <a:rPr lang="en-US" smtClean="0"/>
              <a:t>22</a:t>
            </a:fld>
            <a:endParaRPr lang="en-US"/>
          </a:p>
        </p:txBody>
      </p:sp>
    </p:spTree>
    <p:extLst>
      <p:ext uri="{BB962C8B-B14F-4D97-AF65-F5344CB8AC3E}">
        <p14:creationId xmlns:p14="http://schemas.microsoft.com/office/powerpoint/2010/main" val="14407227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0"/>
            <a:ext cx="8229600" cy="1143000"/>
          </a:xfrm>
        </p:spPr>
        <p:txBody>
          <a:bodyPr>
            <a:normAutofit fontScale="90000"/>
          </a:bodyPr>
          <a:lstStyle/>
          <a:p>
            <a:r>
              <a:rPr lang="en-US" dirty="0" smtClean="0"/>
              <a:t>Please list benefits to contact and visitation with an incarcerated parent</a:t>
            </a:r>
            <a:endParaRPr lang="en-US" dirty="0"/>
          </a:p>
        </p:txBody>
      </p:sp>
      <p:sp>
        <p:nvSpPr>
          <p:cNvPr id="5" name="Title 1"/>
          <p:cNvSpPr txBox="1">
            <a:spLocks/>
          </p:cNvSpPr>
          <p:nvPr/>
        </p:nvSpPr>
        <p:spPr>
          <a:xfrm>
            <a:off x="457200" y="274638"/>
            <a:ext cx="8229600" cy="114300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mtClean="0"/>
              <a:t>Section 2: The Benefits of Contact and Visitation</a:t>
            </a:r>
            <a:endParaRPr lang="en-US" dirty="0"/>
          </a:p>
        </p:txBody>
      </p:sp>
      <p:sp>
        <p:nvSpPr>
          <p:cNvPr id="4" name="Date Placeholder 3"/>
          <p:cNvSpPr>
            <a:spLocks noGrp="1"/>
          </p:cNvSpPr>
          <p:nvPr>
            <p:ph type="dt" sz="half" idx="10"/>
          </p:nvPr>
        </p:nvSpPr>
        <p:spPr>
          <a:xfrm>
            <a:off x="381000" y="6477000"/>
            <a:ext cx="2438400" cy="365125"/>
          </a:xfrm>
        </p:spPr>
        <p:txBody>
          <a:bodyPr/>
          <a:lstStyle>
            <a:lvl1pPr>
              <a:defRPr/>
            </a:lvl1pPr>
          </a:lstStyle>
          <a:p>
            <a:r>
              <a:rPr lang="en-US" dirty="0" smtClean="0"/>
              <a:t>9000: Engaging Incarcerated Parents</a:t>
            </a:r>
            <a:endParaRPr lang="en-US" dirty="0"/>
          </a:p>
        </p:txBody>
      </p:sp>
      <p:sp>
        <p:nvSpPr>
          <p:cNvPr id="6" name="Footer Placeholder 4"/>
          <p:cNvSpPr>
            <a:spLocks noGrp="1"/>
          </p:cNvSpPr>
          <p:nvPr>
            <p:ph type="ftr" sz="quarter" idx="11"/>
          </p:nvPr>
        </p:nvSpPr>
        <p:spPr>
          <a:xfrm>
            <a:off x="3048000" y="6477000"/>
            <a:ext cx="2895600" cy="365125"/>
          </a:xfrm>
        </p:spPr>
        <p:txBody>
          <a:bodyPr/>
          <a:lstStyle/>
          <a:p>
            <a:r>
              <a:rPr lang="en-US" dirty="0" smtClean="0"/>
              <a:t>Pre-Work</a:t>
            </a:r>
            <a:endParaRPr lang="en-US" dirty="0"/>
          </a:p>
        </p:txBody>
      </p:sp>
      <p:sp>
        <p:nvSpPr>
          <p:cNvPr id="7" name="Slide Number Placeholder 5"/>
          <p:cNvSpPr>
            <a:spLocks noGrp="1"/>
          </p:cNvSpPr>
          <p:nvPr>
            <p:ph type="sldNum" sz="quarter" idx="12"/>
          </p:nvPr>
        </p:nvSpPr>
        <p:spPr>
          <a:xfrm>
            <a:off x="6477000" y="6477000"/>
            <a:ext cx="2133600" cy="365125"/>
          </a:xfrm>
        </p:spPr>
        <p:txBody>
          <a:bodyPr/>
          <a:lstStyle/>
          <a:p>
            <a:fld id="{0583B144-5335-453F-B101-AD8937EB315B}" type="slidenum">
              <a:rPr lang="en-US" smtClean="0"/>
              <a:t>23</a:t>
            </a:fld>
            <a:endParaRPr lang="en-US"/>
          </a:p>
        </p:txBody>
      </p:sp>
    </p:spTree>
    <p:extLst>
      <p:ext uri="{BB962C8B-B14F-4D97-AF65-F5344CB8AC3E}">
        <p14:creationId xmlns:p14="http://schemas.microsoft.com/office/powerpoint/2010/main" val="35763567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257800"/>
          </a:xfrm>
        </p:spPr>
        <p:txBody>
          <a:bodyPr>
            <a:normAutofit fontScale="92500" lnSpcReduction="20000"/>
          </a:bodyPr>
          <a:lstStyle/>
          <a:p>
            <a:pPr marL="0" indent="0">
              <a:buNone/>
            </a:pPr>
            <a:r>
              <a:rPr lang="en-US" dirty="0" smtClean="0"/>
              <a:t>The children are not the only people to benefit. </a:t>
            </a:r>
          </a:p>
          <a:p>
            <a:pPr marL="0" indent="0">
              <a:buNone/>
            </a:pPr>
            <a:r>
              <a:rPr lang="en-US" dirty="0" smtClean="0"/>
              <a:t>Incarcerated parents who have regular contact and visitation with their children experience: </a:t>
            </a:r>
          </a:p>
          <a:p>
            <a:r>
              <a:rPr lang="en-US" dirty="0" smtClean="0"/>
              <a:t>Enhanced mental health</a:t>
            </a:r>
          </a:p>
          <a:p>
            <a:r>
              <a:rPr lang="en-US" dirty="0" smtClean="0"/>
              <a:t>Decreased problem behavior</a:t>
            </a:r>
          </a:p>
          <a:p>
            <a:r>
              <a:rPr lang="en-US" dirty="0" smtClean="0"/>
              <a:t>Lower recidivism rates</a:t>
            </a:r>
          </a:p>
          <a:p>
            <a:r>
              <a:rPr lang="en-US" dirty="0" smtClean="0"/>
              <a:t>Higher parole success</a:t>
            </a:r>
          </a:p>
          <a:p>
            <a:pPr marL="0" indent="0">
              <a:buNone/>
            </a:pPr>
            <a:r>
              <a:rPr lang="en-US" dirty="0" smtClean="0"/>
              <a:t>(</a:t>
            </a:r>
            <a:r>
              <a:rPr lang="en-US" dirty="0"/>
              <a:t>Pittsburg Child Guidance Foundation, 2005). </a:t>
            </a:r>
            <a:endParaRPr lang="en-US" dirty="0" smtClean="0"/>
          </a:p>
          <a:p>
            <a:pPr marL="0" indent="0">
              <a:buNone/>
            </a:pPr>
            <a:endParaRPr lang="en-US" dirty="0"/>
          </a:p>
          <a:p>
            <a:pPr marL="0" indent="0">
              <a:buNone/>
            </a:pPr>
            <a:r>
              <a:rPr lang="en-US" dirty="0" smtClean="0"/>
              <a:t>Consider these benefits in light of a child’s safety, permanency, and well-being. </a:t>
            </a:r>
            <a:endParaRPr lang="en-US" dirty="0"/>
          </a:p>
        </p:txBody>
      </p:sp>
      <p:sp>
        <p:nvSpPr>
          <p:cNvPr id="4"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fontScale="90000"/>
          </a:bodyPr>
          <a:lstStyle/>
          <a:p>
            <a:r>
              <a:rPr lang="en-US" dirty="0" smtClean="0"/>
              <a:t>Section 2: The Benefits of Contact and Visitation</a:t>
            </a:r>
            <a:endParaRPr lang="en-US" dirty="0"/>
          </a:p>
        </p:txBody>
      </p:sp>
      <p:sp>
        <p:nvSpPr>
          <p:cNvPr id="5" name="Date Placeholder 3"/>
          <p:cNvSpPr>
            <a:spLocks noGrp="1"/>
          </p:cNvSpPr>
          <p:nvPr>
            <p:ph type="dt" sz="half" idx="10"/>
          </p:nvPr>
        </p:nvSpPr>
        <p:spPr>
          <a:xfrm>
            <a:off x="381000" y="6477000"/>
            <a:ext cx="2438400" cy="365125"/>
          </a:xfrm>
        </p:spPr>
        <p:txBody>
          <a:bodyPr/>
          <a:lstStyle>
            <a:lvl1pPr>
              <a:defRPr/>
            </a:lvl1pPr>
          </a:lstStyle>
          <a:p>
            <a:r>
              <a:rPr lang="en-US" dirty="0" smtClean="0"/>
              <a:t>9000: Engaging Incarcerated Parents</a:t>
            </a:r>
            <a:endParaRPr lang="en-US" dirty="0"/>
          </a:p>
        </p:txBody>
      </p:sp>
      <p:sp>
        <p:nvSpPr>
          <p:cNvPr id="6" name="Footer Placeholder 4"/>
          <p:cNvSpPr>
            <a:spLocks noGrp="1"/>
          </p:cNvSpPr>
          <p:nvPr>
            <p:ph type="ftr" sz="quarter" idx="11"/>
          </p:nvPr>
        </p:nvSpPr>
        <p:spPr>
          <a:xfrm>
            <a:off x="3048000" y="6477000"/>
            <a:ext cx="2895600" cy="365125"/>
          </a:xfrm>
        </p:spPr>
        <p:txBody>
          <a:bodyPr/>
          <a:lstStyle/>
          <a:p>
            <a:r>
              <a:rPr lang="en-US" dirty="0" smtClean="0"/>
              <a:t>Pre-Work</a:t>
            </a:r>
            <a:endParaRPr lang="en-US" dirty="0"/>
          </a:p>
        </p:txBody>
      </p:sp>
      <p:sp>
        <p:nvSpPr>
          <p:cNvPr id="7" name="Slide Number Placeholder 5"/>
          <p:cNvSpPr>
            <a:spLocks noGrp="1"/>
          </p:cNvSpPr>
          <p:nvPr>
            <p:ph type="sldNum" sz="quarter" idx="12"/>
          </p:nvPr>
        </p:nvSpPr>
        <p:spPr>
          <a:xfrm>
            <a:off x="6477000" y="6477000"/>
            <a:ext cx="2133600" cy="365125"/>
          </a:xfrm>
        </p:spPr>
        <p:txBody>
          <a:bodyPr/>
          <a:lstStyle/>
          <a:p>
            <a:fld id="{0583B144-5335-453F-B101-AD8937EB315B}" type="slidenum">
              <a:rPr lang="en-US" smtClean="0"/>
              <a:t>24</a:t>
            </a:fld>
            <a:endParaRPr lang="en-US"/>
          </a:p>
        </p:txBody>
      </p:sp>
    </p:spTree>
    <p:extLst>
      <p:ext uri="{BB962C8B-B14F-4D97-AF65-F5344CB8AC3E}">
        <p14:creationId xmlns:p14="http://schemas.microsoft.com/office/powerpoint/2010/main" val="25475195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3200"/>
            <a:ext cx="8229600" cy="1143000"/>
          </a:xfrm>
        </p:spPr>
        <p:txBody>
          <a:bodyPr>
            <a:normAutofit/>
          </a:bodyPr>
          <a:lstStyle/>
          <a:p>
            <a:pPr algn="l"/>
            <a:r>
              <a:rPr lang="en-US" dirty="0" smtClean="0"/>
              <a:t>Section 3: Law and Policy </a:t>
            </a:r>
            <a:endParaRPr lang="en-US" dirty="0"/>
          </a:p>
        </p:txBody>
      </p:sp>
      <p:sp>
        <p:nvSpPr>
          <p:cNvPr id="3" name="Date Placeholder 3"/>
          <p:cNvSpPr>
            <a:spLocks noGrp="1"/>
          </p:cNvSpPr>
          <p:nvPr>
            <p:ph type="dt" sz="half" idx="10"/>
          </p:nvPr>
        </p:nvSpPr>
        <p:spPr>
          <a:xfrm>
            <a:off x="381000" y="6477000"/>
            <a:ext cx="2438400" cy="365125"/>
          </a:xfrm>
        </p:spPr>
        <p:txBody>
          <a:bodyPr/>
          <a:lstStyle>
            <a:lvl1pPr>
              <a:defRPr/>
            </a:lvl1pPr>
          </a:lstStyle>
          <a:p>
            <a:r>
              <a:rPr lang="en-US" dirty="0" smtClean="0"/>
              <a:t>9000: Engaging Incarcerated Parents</a:t>
            </a:r>
            <a:endParaRPr lang="en-US" dirty="0"/>
          </a:p>
        </p:txBody>
      </p:sp>
      <p:sp>
        <p:nvSpPr>
          <p:cNvPr id="4" name="Footer Placeholder 4"/>
          <p:cNvSpPr>
            <a:spLocks noGrp="1"/>
          </p:cNvSpPr>
          <p:nvPr>
            <p:ph type="ftr" sz="quarter" idx="11"/>
          </p:nvPr>
        </p:nvSpPr>
        <p:spPr>
          <a:xfrm>
            <a:off x="3048000" y="6477000"/>
            <a:ext cx="2895600" cy="365125"/>
          </a:xfrm>
        </p:spPr>
        <p:txBody>
          <a:bodyPr/>
          <a:lstStyle/>
          <a:p>
            <a:r>
              <a:rPr lang="en-US" dirty="0" smtClean="0"/>
              <a:t>Pre-Work</a:t>
            </a:r>
            <a:endParaRPr lang="en-US" dirty="0"/>
          </a:p>
        </p:txBody>
      </p:sp>
      <p:sp>
        <p:nvSpPr>
          <p:cNvPr id="5" name="Slide Number Placeholder 5"/>
          <p:cNvSpPr>
            <a:spLocks noGrp="1"/>
          </p:cNvSpPr>
          <p:nvPr>
            <p:ph type="sldNum" sz="quarter" idx="12"/>
          </p:nvPr>
        </p:nvSpPr>
        <p:spPr>
          <a:xfrm>
            <a:off x="6477000" y="6477000"/>
            <a:ext cx="2133600" cy="365125"/>
          </a:xfrm>
        </p:spPr>
        <p:txBody>
          <a:bodyPr/>
          <a:lstStyle/>
          <a:p>
            <a:fld id="{0583B144-5335-453F-B101-AD8937EB315B}" type="slidenum">
              <a:rPr lang="en-US" smtClean="0"/>
              <a:t>25</a:t>
            </a:fld>
            <a:endParaRPr lang="en-US"/>
          </a:p>
        </p:txBody>
      </p:sp>
    </p:spTree>
    <p:extLst>
      <p:ext uri="{BB962C8B-B14F-4D97-AF65-F5344CB8AC3E}">
        <p14:creationId xmlns:p14="http://schemas.microsoft.com/office/powerpoint/2010/main" val="5266652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dirty="0" smtClean="0"/>
              <a:t>“Incarcerated parents have the same rights as those parents who are not incarcerated, to:</a:t>
            </a:r>
          </a:p>
          <a:p>
            <a:r>
              <a:rPr lang="en-US" dirty="0"/>
              <a:t>F</a:t>
            </a:r>
            <a:r>
              <a:rPr lang="en-US" dirty="0" smtClean="0"/>
              <a:t>ully participate in the court process</a:t>
            </a:r>
          </a:p>
          <a:p>
            <a:r>
              <a:rPr lang="en-US" dirty="0" smtClean="0"/>
              <a:t>Fully participate in case planning</a:t>
            </a:r>
          </a:p>
          <a:p>
            <a:r>
              <a:rPr lang="en-US" dirty="0" smtClean="0"/>
              <a:t>Require the agency to make reasonable efforts towards reunification</a:t>
            </a:r>
          </a:p>
          <a:p>
            <a:r>
              <a:rPr lang="en-US" dirty="0" smtClean="0"/>
              <a:t>Have visitation and contact with their children</a:t>
            </a:r>
          </a:p>
          <a:p>
            <a:pPr lvl="1"/>
            <a:r>
              <a:rPr lang="en-US" dirty="0" smtClean="0"/>
              <a:t>2012 Report to the Pennsylvania State Roundtable (p.4)</a:t>
            </a:r>
            <a:endParaRPr lang="en-US" dirty="0"/>
          </a:p>
        </p:txBody>
      </p:sp>
      <p:sp>
        <p:nvSpPr>
          <p:cNvPr id="4"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r>
              <a:rPr lang="en-US" dirty="0" smtClean="0"/>
              <a:t>Section 3: Law and Policy</a:t>
            </a:r>
            <a:endParaRPr lang="en-US" dirty="0"/>
          </a:p>
        </p:txBody>
      </p:sp>
      <p:sp>
        <p:nvSpPr>
          <p:cNvPr id="5" name="Date Placeholder 3"/>
          <p:cNvSpPr>
            <a:spLocks noGrp="1"/>
          </p:cNvSpPr>
          <p:nvPr>
            <p:ph type="dt" sz="half" idx="10"/>
          </p:nvPr>
        </p:nvSpPr>
        <p:spPr>
          <a:xfrm>
            <a:off x="381000" y="6477000"/>
            <a:ext cx="2438400" cy="365125"/>
          </a:xfrm>
        </p:spPr>
        <p:txBody>
          <a:bodyPr/>
          <a:lstStyle>
            <a:lvl1pPr>
              <a:defRPr/>
            </a:lvl1pPr>
          </a:lstStyle>
          <a:p>
            <a:r>
              <a:rPr lang="en-US" dirty="0" smtClean="0"/>
              <a:t>9000: Engaging Incarcerated Parents</a:t>
            </a:r>
            <a:endParaRPr lang="en-US" dirty="0"/>
          </a:p>
        </p:txBody>
      </p:sp>
      <p:sp>
        <p:nvSpPr>
          <p:cNvPr id="6" name="Footer Placeholder 4"/>
          <p:cNvSpPr>
            <a:spLocks noGrp="1"/>
          </p:cNvSpPr>
          <p:nvPr>
            <p:ph type="ftr" sz="quarter" idx="11"/>
          </p:nvPr>
        </p:nvSpPr>
        <p:spPr>
          <a:xfrm>
            <a:off x="3048000" y="6477000"/>
            <a:ext cx="2895600" cy="365125"/>
          </a:xfrm>
        </p:spPr>
        <p:txBody>
          <a:bodyPr/>
          <a:lstStyle/>
          <a:p>
            <a:r>
              <a:rPr lang="en-US" dirty="0" smtClean="0"/>
              <a:t>Pre-Work</a:t>
            </a:r>
            <a:endParaRPr lang="en-US" dirty="0"/>
          </a:p>
        </p:txBody>
      </p:sp>
      <p:sp>
        <p:nvSpPr>
          <p:cNvPr id="7" name="Slide Number Placeholder 5"/>
          <p:cNvSpPr>
            <a:spLocks noGrp="1"/>
          </p:cNvSpPr>
          <p:nvPr>
            <p:ph type="sldNum" sz="quarter" idx="12"/>
          </p:nvPr>
        </p:nvSpPr>
        <p:spPr>
          <a:xfrm>
            <a:off x="6477000" y="6477000"/>
            <a:ext cx="2133600" cy="365125"/>
          </a:xfrm>
        </p:spPr>
        <p:txBody>
          <a:bodyPr/>
          <a:lstStyle/>
          <a:p>
            <a:fld id="{0583B144-5335-453F-B101-AD8937EB315B}" type="slidenum">
              <a:rPr lang="en-US" smtClean="0"/>
              <a:t>26</a:t>
            </a:fld>
            <a:endParaRPr lang="en-US"/>
          </a:p>
        </p:txBody>
      </p:sp>
    </p:spTree>
    <p:extLst>
      <p:ext uri="{BB962C8B-B14F-4D97-AF65-F5344CB8AC3E}">
        <p14:creationId xmlns:p14="http://schemas.microsoft.com/office/powerpoint/2010/main" val="6601155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marL="0" indent="0">
              <a:buNone/>
            </a:pPr>
            <a:r>
              <a:rPr lang="en-US" dirty="0" smtClean="0"/>
              <a:t>The Adoption Assistance and Child Welfare Act enforces family preservation efforts. </a:t>
            </a:r>
          </a:p>
          <a:p>
            <a:pPr marL="0" indent="0">
              <a:buNone/>
            </a:pPr>
            <a:endParaRPr lang="en-US" dirty="0"/>
          </a:p>
          <a:p>
            <a:pPr marL="0" indent="0">
              <a:buNone/>
            </a:pPr>
            <a:r>
              <a:rPr lang="en-US" dirty="0" smtClean="0"/>
              <a:t>Child welfare professionals must make and be able to provide the court that they made reasonable efforts to reunify the child with the family.</a:t>
            </a:r>
          </a:p>
          <a:p>
            <a:pPr marL="0" indent="0">
              <a:buNone/>
            </a:pPr>
            <a:endParaRPr lang="en-US" dirty="0"/>
          </a:p>
          <a:p>
            <a:pPr marL="0" indent="0">
              <a:buNone/>
            </a:pPr>
            <a:r>
              <a:rPr lang="en-US" dirty="0" smtClean="0"/>
              <a:t>Engagement, contact, and visitation are a large part of reunification efforts. Case planning and contact efforts should be made with an incarcerated parent, as with any other parent, so long as it is in line with the child’s safety. </a:t>
            </a:r>
            <a:endParaRPr lang="en-US" dirty="0"/>
          </a:p>
        </p:txBody>
      </p:sp>
      <p:sp>
        <p:nvSpPr>
          <p:cNvPr id="4"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r>
              <a:rPr lang="en-US" dirty="0" smtClean="0"/>
              <a:t>Section 3: Law and Policy</a:t>
            </a:r>
            <a:endParaRPr lang="en-US" dirty="0"/>
          </a:p>
        </p:txBody>
      </p:sp>
      <p:sp>
        <p:nvSpPr>
          <p:cNvPr id="5" name="Date Placeholder 3"/>
          <p:cNvSpPr>
            <a:spLocks noGrp="1"/>
          </p:cNvSpPr>
          <p:nvPr>
            <p:ph type="dt" sz="half" idx="10"/>
          </p:nvPr>
        </p:nvSpPr>
        <p:spPr>
          <a:xfrm>
            <a:off x="381000" y="6477000"/>
            <a:ext cx="2438400" cy="365125"/>
          </a:xfrm>
        </p:spPr>
        <p:txBody>
          <a:bodyPr/>
          <a:lstStyle>
            <a:lvl1pPr>
              <a:defRPr/>
            </a:lvl1pPr>
          </a:lstStyle>
          <a:p>
            <a:r>
              <a:rPr lang="en-US" dirty="0" smtClean="0"/>
              <a:t>9000: Engaging Incarcerated Parents</a:t>
            </a:r>
            <a:endParaRPr lang="en-US" dirty="0"/>
          </a:p>
        </p:txBody>
      </p:sp>
      <p:sp>
        <p:nvSpPr>
          <p:cNvPr id="6" name="Footer Placeholder 4"/>
          <p:cNvSpPr>
            <a:spLocks noGrp="1"/>
          </p:cNvSpPr>
          <p:nvPr>
            <p:ph type="ftr" sz="quarter" idx="11"/>
          </p:nvPr>
        </p:nvSpPr>
        <p:spPr>
          <a:xfrm>
            <a:off x="3048000" y="6477000"/>
            <a:ext cx="2895600" cy="365125"/>
          </a:xfrm>
        </p:spPr>
        <p:txBody>
          <a:bodyPr/>
          <a:lstStyle/>
          <a:p>
            <a:r>
              <a:rPr lang="en-US" dirty="0" smtClean="0"/>
              <a:t>Pre-Work</a:t>
            </a:r>
            <a:endParaRPr lang="en-US" dirty="0"/>
          </a:p>
        </p:txBody>
      </p:sp>
      <p:sp>
        <p:nvSpPr>
          <p:cNvPr id="7" name="Slide Number Placeholder 5"/>
          <p:cNvSpPr>
            <a:spLocks noGrp="1"/>
          </p:cNvSpPr>
          <p:nvPr>
            <p:ph type="sldNum" sz="quarter" idx="12"/>
          </p:nvPr>
        </p:nvSpPr>
        <p:spPr>
          <a:xfrm>
            <a:off x="6477000" y="6477000"/>
            <a:ext cx="2133600" cy="365125"/>
          </a:xfrm>
        </p:spPr>
        <p:txBody>
          <a:bodyPr/>
          <a:lstStyle/>
          <a:p>
            <a:fld id="{0583B144-5335-453F-B101-AD8937EB315B}" type="slidenum">
              <a:rPr lang="en-US" smtClean="0"/>
              <a:t>27</a:t>
            </a:fld>
            <a:endParaRPr lang="en-US"/>
          </a:p>
        </p:txBody>
      </p:sp>
    </p:spTree>
    <p:extLst>
      <p:ext uri="{BB962C8B-B14F-4D97-AF65-F5344CB8AC3E}">
        <p14:creationId xmlns:p14="http://schemas.microsoft.com/office/powerpoint/2010/main" val="29276500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105400"/>
          </a:xfrm>
        </p:spPr>
        <p:txBody>
          <a:bodyPr>
            <a:normAutofit/>
          </a:bodyPr>
          <a:lstStyle/>
          <a:p>
            <a:pPr marL="0" indent="0">
              <a:buNone/>
            </a:pPr>
            <a:r>
              <a:rPr lang="en-US" dirty="0" smtClean="0"/>
              <a:t>Fostering Connections to Success and Increasing Adoptions Act of 2008 requires child welfare professionals exercise due diligence in identifying and providing notice to relatives within 30 days of the child entering care.  </a:t>
            </a:r>
          </a:p>
          <a:p>
            <a:pPr marL="0" indent="0">
              <a:buNone/>
            </a:pPr>
            <a:r>
              <a:rPr lang="en-US" dirty="0" smtClean="0"/>
              <a:t>The notification must include programs and services available to the relative. </a:t>
            </a:r>
          </a:p>
          <a:p>
            <a:pPr marL="0" indent="0">
              <a:buNone/>
            </a:pPr>
            <a:r>
              <a:rPr lang="en-US" dirty="0" smtClean="0"/>
              <a:t>This law quickly mobilizes family resources when a youth enters care. </a:t>
            </a:r>
          </a:p>
        </p:txBody>
      </p:sp>
      <p:sp>
        <p:nvSpPr>
          <p:cNvPr id="4"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r>
              <a:rPr lang="en-US" dirty="0" smtClean="0"/>
              <a:t>Section 3: Law and Policy</a:t>
            </a:r>
            <a:endParaRPr lang="en-US" dirty="0"/>
          </a:p>
        </p:txBody>
      </p:sp>
      <p:sp>
        <p:nvSpPr>
          <p:cNvPr id="5" name="Date Placeholder 3"/>
          <p:cNvSpPr>
            <a:spLocks noGrp="1"/>
          </p:cNvSpPr>
          <p:nvPr>
            <p:ph type="dt" sz="half" idx="10"/>
          </p:nvPr>
        </p:nvSpPr>
        <p:spPr>
          <a:xfrm>
            <a:off x="381000" y="6477000"/>
            <a:ext cx="2438400" cy="365125"/>
          </a:xfrm>
        </p:spPr>
        <p:txBody>
          <a:bodyPr/>
          <a:lstStyle>
            <a:lvl1pPr>
              <a:defRPr/>
            </a:lvl1pPr>
          </a:lstStyle>
          <a:p>
            <a:r>
              <a:rPr lang="en-US" dirty="0" smtClean="0"/>
              <a:t>9000: Engaging Incarcerated Parents</a:t>
            </a:r>
            <a:endParaRPr lang="en-US" dirty="0"/>
          </a:p>
        </p:txBody>
      </p:sp>
      <p:sp>
        <p:nvSpPr>
          <p:cNvPr id="6" name="Footer Placeholder 4"/>
          <p:cNvSpPr>
            <a:spLocks noGrp="1"/>
          </p:cNvSpPr>
          <p:nvPr>
            <p:ph type="ftr" sz="quarter" idx="11"/>
          </p:nvPr>
        </p:nvSpPr>
        <p:spPr>
          <a:xfrm>
            <a:off x="3048000" y="6477000"/>
            <a:ext cx="2895600" cy="365125"/>
          </a:xfrm>
        </p:spPr>
        <p:txBody>
          <a:bodyPr/>
          <a:lstStyle/>
          <a:p>
            <a:r>
              <a:rPr lang="en-US" dirty="0" smtClean="0"/>
              <a:t>Pre-Work</a:t>
            </a:r>
            <a:endParaRPr lang="en-US" dirty="0"/>
          </a:p>
        </p:txBody>
      </p:sp>
      <p:sp>
        <p:nvSpPr>
          <p:cNvPr id="7" name="Slide Number Placeholder 5"/>
          <p:cNvSpPr>
            <a:spLocks noGrp="1"/>
          </p:cNvSpPr>
          <p:nvPr>
            <p:ph type="sldNum" sz="quarter" idx="12"/>
          </p:nvPr>
        </p:nvSpPr>
        <p:spPr>
          <a:xfrm>
            <a:off x="6477000" y="6477000"/>
            <a:ext cx="2133600" cy="365125"/>
          </a:xfrm>
        </p:spPr>
        <p:txBody>
          <a:bodyPr/>
          <a:lstStyle/>
          <a:p>
            <a:fld id="{0583B144-5335-453F-B101-AD8937EB315B}" type="slidenum">
              <a:rPr lang="en-US" smtClean="0"/>
              <a:t>28</a:t>
            </a:fld>
            <a:endParaRPr lang="en-US"/>
          </a:p>
        </p:txBody>
      </p:sp>
      <p:sp>
        <p:nvSpPr>
          <p:cNvPr id="2" name="Rectangle 1"/>
          <p:cNvSpPr/>
          <p:nvPr/>
        </p:nvSpPr>
        <p:spPr>
          <a:xfrm>
            <a:off x="0" y="6215390"/>
            <a:ext cx="9144000" cy="261610"/>
          </a:xfrm>
          <a:prstGeom prst="rect">
            <a:avLst/>
          </a:prstGeom>
        </p:spPr>
        <p:txBody>
          <a:bodyPr wrap="square">
            <a:spAutoFit/>
          </a:bodyPr>
          <a:lstStyle/>
          <a:p>
            <a:r>
              <a:rPr lang="en-US" sz="1100" dirty="0"/>
              <a:t>Commonwealth of Pennsylvania. (February 24, 2008). Special Transmittal: </a:t>
            </a:r>
            <a:r>
              <a:rPr lang="en-US" sz="1100" dirty="0" smtClean="0"/>
              <a:t>The Fostering </a:t>
            </a:r>
            <a:r>
              <a:rPr lang="en-US" sz="1100" dirty="0"/>
              <a:t>Connections to Success and Increasing Adoptions Act of 2008</a:t>
            </a:r>
            <a:r>
              <a:rPr lang="en-US" sz="1100" dirty="0" smtClean="0"/>
              <a:t>.</a:t>
            </a:r>
            <a:endParaRPr lang="en-US" sz="1100" dirty="0"/>
          </a:p>
        </p:txBody>
      </p:sp>
    </p:spTree>
    <p:extLst>
      <p:ext uri="{BB962C8B-B14F-4D97-AF65-F5344CB8AC3E}">
        <p14:creationId xmlns:p14="http://schemas.microsoft.com/office/powerpoint/2010/main" val="17532834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105400"/>
          </a:xfrm>
        </p:spPr>
        <p:txBody>
          <a:bodyPr>
            <a:normAutofit fontScale="85000" lnSpcReduction="20000"/>
          </a:bodyPr>
          <a:lstStyle/>
          <a:p>
            <a:pPr marL="0" indent="0">
              <a:buNone/>
            </a:pPr>
            <a:r>
              <a:rPr lang="en-US" dirty="0" smtClean="0"/>
              <a:t>The Family Finding and Kinship Care Act, or Act 55, defines family finding as ongoing diligent efforts between a county agency, or its contracted providers, and relatives and kin to:</a:t>
            </a:r>
          </a:p>
          <a:p>
            <a:r>
              <a:rPr lang="en-US" dirty="0"/>
              <a:t>Search for and identify adult relatives and kin </a:t>
            </a:r>
          </a:p>
          <a:p>
            <a:r>
              <a:rPr lang="en-US" dirty="0" smtClean="0"/>
              <a:t>Engage </a:t>
            </a:r>
            <a:r>
              <a:rPr lang="en-US" dirty="0"/>
              <a:t>them in </a:t>
            </a:r>
            <a:r>
              <a:rPr lang="en-US" dirty="0" smtClean="0"/>
              <a:t>the county agency’s social service planning and delivery of servicing</a:t>
            </a:r>
          </a:p>
          <a:p>
            <a:r>
              <a:rPr lang="en-US" dirty="0" smtClean="0"/>
              <a:t>Gain commitment from relatives and kin to support a child or guardian receiving county agency services</a:t>
            </a:r>
            <a:endParaRPr lang="en-US" dirty="0"/>
          </a:p>
          <a:p>
            <a:pPr marL="0" indent="0">
              <a:buNone/>
            </a:pPr>
            <a:r>
              <a:rPr lang="en-US" dirty="0" smtClean="0"/>
              <a:t>Family finding should </a:t>
            </a:r>
            <a:r>
              <a:rPr lang="en-US" dirty="0"/>
              <a:t>be conducted when the child is accepted for services and at least annually thereafter, until the child’s involvement with the county agency is terminated, or family finding threatens the child’s safety. </a:t>
            </a:r>
            <a:endParaRPr lang="en-US" dirty="0" smtClean="0"/>
          </a:p>
        </p:txBody>
      </p:sp>
      <p:sp>
        <p:nvSpPr>
          <p:cNvPr id="4"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r>
              <a:rPr lang="en-US" dirty="0" smtClean="0"/>
              <a:t>Section 3: Law and Policy</a:t>
            </a:r>
            <a:endParaRPr lang="en-US" dirty="0"/>
          </a:p>
        </p:txBody>
      </p:sp>
      <p:sp>
        <p:nvSpPr>
          <p:cNvPr id="5" name="Date Placeholder 3"/>
          <p:cNvSpPr>
            <a:spLocks noGrp="1"/>
          </p:cNvSpPr>
          <p:nvPr>
            <p:ph type="dt" sz="half" idx="10"/>
          </p:nvPr>
        </p:nvSpPr>
        <p:spPr>
          <a:xfrm>
            <a:off x="381000" y="6477000"/>
            <a:ext cx="2438400" cy="365125"/>
          </a:xfrm>
        </p:spPr>
        <p:txBody>
          <a:bodyPr/>
          <a:lstStyle>
            <a:lvl1pPr>
              <a:defRPr/>
            </a:lvl1pPr>
          </a:lstStyle>
          <a:p>
            <a:r>
              <a:rPr lang="en-US" dirty="0" smtClean="0"/>
              <a:t>9000: Engaging Incarcerated Parents</a:t>
            </a:r>
            <a:endParaRPr lang="en-US" dirty="0"/>
          </a:p>
        </p:txBody>
      </p:sp>
      <p:sp>
        <p:nvSpPr>
          <p:cNvPr id="6" name="Footer Placeholder 4"/>
          <p:cNvSpPr>
            <a:spLocks noGrp="1"/>
          </p:cNvSpPr>
          <p:nvPr>
            <p:ph type="ftr" sz="quarter" idx="11"/>
          </p:nvPr>
        </p:nvSpPr>
        <p:spPr>
          <a:xfrm>
            <a:off x="3048000" y="6477000"/>
            <a:ext cx="2895600" cy="365125"/>
          </a:xfrm>
        </p:spPr>
        <p:txBody>
          <a:bodyPr/>
          <a:lstStyle/>
          <a:p>
            <a:r>
              <a:rPr lang="en-US" dirty="0" smtClean="0"/>
              <a:t>Pre-Work</a:t>
            </a:r>
            <a:endParaRPr lang="en-US" dirty="0"/>
          </a:p>
        </p:txBody>
      </p:sp>
      <p:sp>
        <p:nvSpPr>
          <p:cNvPr id="7" name="Slide Number Placeholder 5"/>
          <p:cNvSpPr>
            <a:spLocks noGrp="1"/>
          </p:cNvSpPr>
          <p:nvPr>
            <p:ph type="sldNum" sz="quarter" idx="12"/>
          </p:nvPr>
        </p:nvSpPr>
        <p:spPr>
          <a:xfrm>
            <a:off x="6477000" y="6477000"/>
            <a:ext cx="2133600" cy="365125"/>
          </a:xfrm>
        </p:spPr>
        <p:txBody>
          <a:bodyPr/>
          <a:lstStyle/>
          <a:p>
            <a:fld id="{0583B144-5335-453F-B101-AD8937EB315B}" type="slidenum">
              <a:rPr lang="en-US" smtClean="0"/>
              <a:t>29</a:t>
            </a:fld>
            <a:endParaRPr lang="en-US"/>
          </a:p>
        </p:txBody>
      </p:sp>
      <p:sp>
        <p:nvSpPr>
          <p:cNvPr id="8" name="Rectangle 7"/>
          <p:cNvSpPr/>
          <p:nvPr/>
        </p:nvSpPr>
        <p:spPr>
          <a:xfrm>
            <a:off x="3124200" y="6248400"/>
            <a:ext cx="5257800" cy="261610"/>
          </a:xfrm>
          <a:prstGeom prst="rect">
            <a:avLst/>
          </a:prstGeom>
        </p:spPr>
        <p:txBody>
          <a:bodyPr wrap="square">
            <a:spAutoFit/>
          </a:bodyPr>
          <a:lstStyle/>
          <a:p>
            <a:r>
              <a:rPr lang="en-US" sz="1100" dirty="0"/>
              <a:t>Commonwealth of Pennsylvania, Family Finding and Kinship Care Act. Act 55 of 2013.</a:t>
            </a:r>
          </a:p>
        </p:txBody>
      </p:sp>
    </p:spTree>
    <p:extLst>
      <p:ext uri="{BB962C8B-B14F-4D97-AF65-F5344CB8AC3E}">
        <p14:creationId xmlns:p14="http://schemas.microsoft.com/office/powerpoint/2010/main" val="2927650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685800" y="495300"/>
            <a:ext cx="7772400" cy="1143000"/>
          </a:xfrm>
          <a:prstGeom prst="rect">
            <a:avLst/>
          </a:prstGeom>
          <a:extLst/>
        </p:spPr>
        <p:style>
          <a:lnRef idx="2">
            <a:schemeClr val="accent6"/>
          </a:lnRef>
          <a:fillRef idx="1">
            <a:schemeClr val="lt1"/>
          </a:fillRef>
          <a:effectRef idx="0">
            <a:schemeClr val="accent6"/>
          </a:effectRef>
          <a:fontRef idx="minor">
            <a:schemeClr val="dk1"/>
          </a:fontRef>
        </p:style>
        <p:txBody>
          <a:bodyPr anchor="ctr"/>
          <a:lstStyle>
            <a:lvl1pPr algn="ctr" rtl="0" fontAlgn="base">
              <a:spcBef>
                <a:spcPct val="0"/>
              </a:spcBef>
              <a:spcAft>
                <a:spcPct val="0"/>
              </a:spcAft>
              <a:defRPr sz="4400">
                <a:solidFill>
                  <a:schemeClr val="dk1"/>
                </a:solidFill>
                <a:latin typeface="+mn-lt"/>
                <a:ea typeface="+mn-ea"/>
                <a:cs typeface="+mn-cs"/>
              </a:defRPr>
            </a:lvl1pPr>
            <a:lvl2pPr algn="ctr" rtl="0" fontAlgn="base">
              <a:spcBef>
                <a:spcPct val="0"/>
              </a:spcBef>
              <a:spcAft>
                <a:spcPct val="0"/>
              </a:spcAft>
              <a:defRPr sz="4400">
                <a:solidFill>
                  <a:schemeClr val="dk1"/>
                </a:solidFill>
                <a:latin typeface="+mn-lt"/>
                <a:ea typeface="+mn-ea"/>
                <a:cs typeface="+mn-cs"/>
              </a:defRPr>
            </a:lvl2pPr>
            <a:lvl3pPr algn="ctr" rtl="0" fontAlgn="base">
              <a:spcBef>
                <a:spcPct val="0"/>
              </a:spcBef>
              <a:spcAft>
                <a:spcPct val="0"/>
              </a:spcAft>
              <a:defRPr sz="4400">
                <a:solidFill>
                  <a:schemeClr val="dk1"/>
                </a:solidFill>
                <a:latin typeface="+mn-lt"/>
                <a:ea typeface="+mn-ea"/>
                <a:cs typeface="+mn-cs"/>
              </a:defRPr>
            </a:lvl3pPr>
            <a:lvl4pPr algn="ctr" rtl="0" fontAlgn="base">
              <a:spcBef>
                <a:spcPct val="0"/>
              </a:spcBef>
              <a:spcAft>
                <a:spcPct val="0"/>
              </a:spcAft>
              <a:defRPr sz="4400">
                <a:solidFill>
                  <a:schemeClr val="dk1"/>
                </a:solidFill>
                <a:latin typeface="+mn-lt"/>
                <a:ea typeface="+mn-ea"/>
                <a:cs typeface="+mn-cs"/>
              </a:defRPr>
            </a:lvl4pPr>
            <a:lvl5pPr algn="ctr" rtl="0" fontAlgn="base">
              <a:spcBef>
                <a:spcPct val="0"/>
              </a:spcBef>
              <a:spcAft>
                <a:spcPct val="0"/>
              </a:spcAft>
              <a:defRPr sz="4400">
                <a:solidFill>
                  <a:schemeClr val="dk1"/>
                </a:solidFill>
                <a:latin typeface="+mn-lt"/>
                <a:ea typeface="+mn-ea"/>
                <a:cs typeface="+mn-cs"/>
              </a:defRPr>
            </a:lvl5pPr>
            <a:lvl6pPr marL="457200" algn="ctr" rtl="0" fontAlgn="base">
              <a:spcBef>
                <a:spcPct val="0"/>
              </a:spcBef>
              <a:spcAft>
                <a:spcPct val="0"/>
              </a:spcAft>
              <a:defRPr sz="4400">
                <a:solidFill>
                  <a:schemeClr val="dk1"/>
                </a:solidFill>
                <a:latin typeface="+mn-lt"/>
                <a:ea typeface="+mn-ea"/>
                <a:cs typeface="+mn-cs"/>
              </a:defRPr>
            </a:lvl6pPr>
            <a:lvl7pPr marL="914400" algn="ctr" rtl="0" fontAlgn="base">
              <a:spcBef>
                <a:spcPct val="0"/>
              </a:spcBef>
              <a:spcAft>
                <a:spcPct val="0"/>
              </a:spcAft>
              <a:defRPr sz="4400">
                <a:solidFill>
                  <a:schemeClr val="dk1"/>
                </a:solidFill>
                <a:latin typeface="+mn-lt"/>
                <a:ea typeface="+mn-ea"/>
                <a:cs typeface="+mn-cs"/>
              </a:defRPr>
            </a:lvl7pPr>
            <a:lvl8pPr marL="1371600" algn="ctr" rtl="0" fontAlgn="base">
              <a:spcBef>
                <a:spcPct val="0"/>
              </a:spcBef>
              <a:spcAft>
                <a:spcPct val="0"/>
              </a:spcAft>
              <a:defRPr sz="4400">
                <a:solidFill>
                  <a:schemeClr val="dk1"/>
                </a:solidFill>
                <a:latin typeface="+mn-lt"/>
                <a:ea typeface="+mn-ea"/>
                <a:cs typeface="+mn-cs"/>
              </a:defRPr>
            </a:lvl8pPr>
            <a:lvl9pPr marL="1828800" algn="ctr" rtl="0" fontAlgn="base">
              <a:spcBef>
                <a:spcPct val="0"/>
              </a:spcBef>
              <a:spcAft>
                <a:spcPct val="0"/>
              </a:spcAft>
              <a:defRPr sz="4400">
                <a:solidFill>
                  <a:schemeClr val="dk1"/>
                </a:solidFill>
                <a:latin typeface="+mn-lt"/>
                <a:ea typeface="+mn-ea"/>
                <a:cs typeface="+mn-cs"/>
              </a:defRPr>
            </a:lvl9pPr>
          </a:lstStyle>
          <a:p>
            <a:pPr>
              <a:defRPr/>
            </a:pPr>
            <a:r>
              <a:rPr lang="en-US" sz="3600" kern="0" dirty="0" smtClean="0"/>
              <a:t>Online Learning Component</a:t>
            </a:r>
            <a:endParaRPr lang="en-US" sz="3600" kern="0" dirty="0"/>
          </a:p>
        </p:txBody>
      </p:sp>
      <p:pic>
        <p:nvPicPr>
          <p:cNvPr id="4099" name="Picture 3" descr="S:\Pictures\Stock Photography\Photos of People\bigstock-Adult-Ed--Questions-254043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81600" y="4343399"/>
            <a:ext cx="2514600" cy="2084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685800" y="2114338"/>
            <a:ext cx="3505200" cy="3785652"/>
          </a:xfrm>
          <a:prstGeom prst="rect">
            <a:avLst/>
          </a:prstGeom>
        </p:spPr>
        <p:txBody>
          <a:bodyPr wrap="square">
            <a:spAutoFit/>
          </a:bodyPr>
          <a:lstStyle/>
          <a:p>
            <a:pPr>
              <a:defRPr/>
            </a:pPr>
            <a:r>
              <a:rPr lang="en-US" sz="2400" dirty="0"/>
              <a:t>Please allow one hour to complete the online portion of this course.  </a:t>
            </a:r>
          </a:p>
          <a:p>
            <a:pPr>
              <a:defRPr/>
            </a:pPr>
            <a:endParaRPr lang="en-US" sz="2400" dirty="0" smtClean="0"/>
          </a:p>
          <a:p>
            <a:pPr>
              <a:defRPr/>
            </a:pPr>
            <a:r>
              <a:rPr lang="en-US" sz="2400" dirty="0" smtClean="0"/>
              <a:t>You </a:t>
            </a:r>
            <a:r>
              <a:rPr lang="en-US" sz="2400" dirty="0"/>
              <a:t>will receive credit for completing this component  of the </a:t>
            </a:r>
            <a:r>
              <a:rPr lang="en-US" sz="2400" dirty="0" smtClean="0"/>
              <a:t>training</a:t>
            </a:r>
            <a:r>
              <a:rPr lang="en-US" sz="2400" dirty="0"/>
              <a:t> </a:t>
            </a:r>
            <a:r>
              <a:rPr lang="en-US" sz="2400" dirty="0" smtClean="0"/>
              <a:t>in conjunction with the classroom portion. </a:t>
            </a:r>
            <a:endParaRPr lang="en-US" sz="2400" dirty="0"/>
          </a:p>
          <a:p>
            <a:pPr>
              <a:defRPr/>
            </a:pPr>
            <a:endParaRPr lang="en-US" sz="2400" dirty="0" smtClean="0"/>
          </a:p>
        </p:txBody>
      </p:sp>
      <p:sp>
        <p:nvSpPr>
          <p:cNvPr id="3" name="Rectangle 2"/>
          <p:cNvSpPr/>
          <p:nvPr/>
        </p:nvSpPr>
        <p:spPr>
          <a:xfrm>
            <a:off x="4343400" y="2068172"/>
            <a:ext cx="4572000" cy="1938992"/>
          </a:xfrm>
          <a:prstGeom prst="rect">
            <a:avLst/>
          </a:prstGeom>
        </p:spPr>
        <p:txBody>
          <a:bodyPr>
            <a:spAutoFit/>
          </a:bodyPr>
          <a:lstStyle/>
          <a:p>
            <a:pPr lvl="0">
              <a:defRPr/>
            </a:pPr>
            <a:r>
              <a:rPr lang="en-US" sz="2400" dirty="0">
                <a:solidFill>
                  <a:prstClr val="black"/>
                </a:solidFill>
              </a:rPr>
              <a:t>This online learning experience will establish a foundation for classroom activities which provide the opportunity to practice and apply your knowledge and </a:t>
            </a:r>
            <a:r>
              <a:rPr lang="en-US" sz="2400" dirty="0" smtClean="0">
                <a:solidFill>
                  <a:prstClr val="black"/>
                </a:solidFill>
              </a:rPr>
              <a:t>skills.</a:t>
            </a:r>
            <a:endParaRPr lang="en-US" sz="2400" dirty="0">
              <a:solidFill>
                <a:prstClr val="black"/>
              </a:solidFill>
            </a:endParaRPr>
          </a:p>
        </p:txBody>
      </p:sp>
      <p:sp>
        <p:nvSpPr>
          <p:cNvPr id="6" name="Date Placeholder 3"/>
          <p:cNvSpPr>
            <a:spLocks noGrp="1"/>
          </p:cNvSpPr>
          <p:nvPr>
            <p:ph type="dt" sz="half" idx="10"/>
          </p:nvPr>
        </p:nvSpPr>
        <p:spPr>
          <a:xfrm>
            <a:off x="381000" y="6477000"/>
            <a:ext cx="2438400" cy="365125"/>
          </a:xfrm>
        </p:spPr>
        <p:txBody>
          <a:bodyPr/>
          <a:lstStyle>
            <a:lvl1pPr>
              <a:defRPr/>
            </a:lvl1pPr>
          </a:lstStyle>
          <a:p>
            <a:r>
              <a:rPr lang="en-US" dirty="0" smtClean="0"/>
              <a:t>9000: Engaging Incarcerated Parents</a:t>
            </a:r>
            <a:endParaRPr lang="en-US" dirty="0"/>
          </a:p>
        </p:txBody>
      </p:sp>
      <p:sp>
        <p:nvSpPr>
          <p:cNvPr id="7" name="Footer Placeholder 4"/>
          <p:cNvSpPr>
            <a:spLocks noGrp="1"/>
          </p:cNvSpPr>
          <p:nvPr>
            <p:ph type="ftr" sz="quarter" idx="11"/>
          </p:nvPr>
        </p:nvSpPr>
        <p:spPr>
          <a:xfrm>
            <a:off x="3048000" y="6477000"/>
            <a:ext cx="2895600" cy="365125"/>
          </a:xfrm>
        </p:spPr>
        <p:txBody>
          <a:bodyPr/>
          <a:lstStyle/>
          <a:p>
            <a:r>
              <a:rPr lang="en-US" dirty="0" smtClean="0"/>
              <a:t>Pre-Work</a:t>
            </a:r>
            <a:endParaRPr lang="en-US" dirty="0"/>
          </a:p>
        </p:txBody>
      </p:sp>
      <p:sp>
        <p:nvSpPr>
          <p:cNvPr id="8" name="Slide Number Placeholder 5"/>
          <p:cNvSpPr>
            <a:spLocks noGrp="1"/>
          </p:cNvSpPr>
          <p:nvPr>
            <p:ph type="sldNum" sz="quarter" idx="12"/>
          </p:nvPr>
        </p:nvSpPr>
        <p:spPr>
          <a:xfrm>
            <a:off x="6477000" y="6477000"/>
            <a:ext cx="2133600" cy="365125"/>
          </a:xfrm>
        </p:spPr>
        <p:txBody>
          <a:bodyPr/>
          <a:lstStyle/>
          <a:p>
            <a:fld id="{0583B144-5335-453F-B101-AD8937EB315B}" type="slidenum">
              <a:rPr lang="en-US" smtClean="0"/>
              <a:t>3</a:t>
            </a:fld>
            <a:endParaRPr lang="en-US"/>
          </a:p>
        </p:txBody>
      </p:sp>
    </p:spTree>
    <p:extLst>
      <p:ext uri="{BB962C8B-B14F-4D97-AF65-F5344CB8AC3E}">
        <p14:creationId xmlns:p14="http://schemas.microsoft.com/office/powerpoint/2010/main" val="3741978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105400"/>
          </a:xfrm>
        </p:spPr>
        <p:txBody>
          <a:bodyPr>
            <a:normAutofit fontScale="92500"/>
          </a:bodyPr>
          <a:lstStyle/>
          <a:p>
            <a:pPr marL="0" indent="0">
              <a:buNone/>
            </a:pPr>
            <a:r>
              <a:rPr lang="en-US" dirty="0" smtClean="0"/>
              <a:t>Neither the Fostering Connections to Success and Increasing Adoptions Act of 2008 nor Act 55 exclude incarcerated parents merely on the basis of their incarceration. </a:t>
            </a:r>
          </a:p>
          <a:p>
            <a:pPr marL="0" indent="0">
              <a:buNone/>
            </a:pPr>
            <a:r>
              <a:rPr lang="en-US" dirty="0" smtClean="0"/>
              <a:t>These acts include an incarcerated parent’s rights to be: </a:t>
            </a:r>
            <a:endParaRPr lang="en-US" dirty="0"/>
          </a:p>
          <a:p>
            <a:r>
              <a:rPr lang="en-US" dirty="0" smtClean="0"/>
              <a:t>Identified and notified when their child enters care</a:t>
            </a:r>
          </a:p>
          <a:p>
            <a:r>
              <a:rPr lang="en-US" dirty="0" smtClean="0"/>
              <a:t>Engaged in the delivery of services </a:t>
            </a:r>
          </a:p>
          <a:p>
            <a:r>
              <a:rPr lang="en-US" dirty="0" smtClean="0"/>
              <a:t>Engaged as a support to the child and caregiver</a:t>
            </a:r>
          </a:p>
          <a:p>
            <a:pPr marL="0" indent="0">
              <a:buNone/>
            </a:pPr>
            <a:endParaRPr lang="en-US" dirty="0"/>
          </a:p>
        </p:txBody>
      </p:sp>
      <p:sp>
        <p:nvSpPr>
          <p:cNvPr id="4"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r>
              <a:rPr lang="en-US" dirty="0" smtClean="0"/>
              <a:t>Section 3: Law and Policy</a:t>
            </a:r>
            <a:endParaRPr lang="en-US" dirty="0"/>
          </a:p>
        </p:txBody>
      </p:sp>
      <p:sp>
        <p:nvSpPr>
          <p:cNvPr id="5" name="Date Placeholder 3"/>
          <p:cNvSpPr>
            <a:spLocks noGrp="1"/>
          </p:cNvSpPr>
          <p:nvPr>
            <p:ph type="dt" sz="half" idx="10"/>
          </p:nvPr>
        </p:nvSpPr>
        <p:spPr>
          <a:xfrm>
            <a:off x="381000" y="6477000"/>
            <a:ext cx="2438400" cy="365125"/>
          </a:xfrm>
        </p:spPr>
        <p:txBody>
          <a:bodyPr/>
          <a:lstStyle>
            <a:lvl1pPr>
              <a:defRPr/>
            </a:lvl1pPr>
          </a:lstStyle>
          <a:p>
            <a:r>
              <a:rPr lang="en-US" dirty="0" smtClean="0"/>
              <a:t>9000: Engaging Incarcerated Parents</a:t>
            </a:r>
            <a:endParaRPr lang="en-US" dirty="0"/>
          </a:p>
        </p:txBody>
      </p:sp>
      <p:sp>
        <p:nvSpPr>
          <p:cNvPr id="6" name="Footer Placeholder 4"/>
          <p:cNvSpPr>
            <a:spLocks noGrp="1"/>
          </p:cNvSpPr>
          <p:nvPr>
            <p:ph type="ftr" sz="quarter" idx="11"/>
          </p:nvPr>
        </p:nvSpPr>
        <p:spPr>
          <a:xfrm>
            <a:off x="3048000" y="6477000"/>
            <a:ext cx="2895600" cy="365125"/>
          </a:xfrm>
        </p:spPr>
        <p:txBody>
          <a:bodyPr/>
          <a:lstStyle/>
          <a:p>
            <a:r>
              <a:rPr lang="en-US" dirty="0" smtClean="0"/>
              <a:t>Pre-Work</a:t>
            </a:r>
            <a:endParaRPr lang="en-US" dirty="0"/>
          </a:p>
        </p:txBody>
      </p:sp>
      <p:sp>
        <p:nvSpPr>
          <p:cNvPr id="7" name="Slide Number Placeholder 5"/>
          <p:cNvSpPr>
            <a:spLocks noGrp="1"/>
          </p:cNvSpPr>
          <p:nvPr>
            <p:ph type="sldNum" sz="quarter" idx="12"/>
          </p:nvPr>
        </p:nvSpPr>
        <p:spPr>
          <a:xfrm>
            <a:off x="6477000" y="6477000"/>
            <a:ext cx="2133600" cy="365125"/>
          </a:xfrm>
        </p:spPr>
        <p:txBody>
          <a:bodyPr/>
          <a:lstStyle/>
          <a:p>
            <a:fld id="{0583B144-5335-453F-B101-AD8937EB315B}" type="slidenum">
              <a:rPr lang="en-US" smtClean="0"/>
              <a:t>30</a:t>
            </a:fld>
            <a:endParaRPr lang="en-US"/>
          </a:p>
        </p:txBody>
      </p:sp>
    </p:spTree>
    <p:extLst>
      <p:ext uri="{BB962C8B-B14F-4D97-AF65-F5344CB8AC3E}">
        <p14:creationId xmlns:p14="http://schemas.microsoft.com/office/powerpoint/2010/main" val="17532834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0" indent="0">
              <a:buNone/>
            </a:pPr>
            <a:r>
              <a:rPr lang="en-US" dirty="0" smtClean="0"/>
              <a:t>This message is reaching more people. </a:t>
            </a:r>
          </a:p>
          <a:p>
            <a:pPr marL="0" indent="0">
              <a:buNone/>
            </a:pPr>
            <a:endParaRPr lang="en-US" dirty="0" smtClean="0"/>
          </a:p>
          <a:p>
            <a:pPr marL="0" indent="0">
              <a:buNone/>
            </a:pPr>
            <a:r>
              <a:rPr lang="en-US" dirty="0" smtClean="0"/>
              <a:t>A public service announcement about the rights and responsibilities of incarcerated parents with a child in the dependency system is played in 28 state correctional institutions in Pennsylvania. </a:t>
            </a:r>
          </a:p>
          <a:p>
            <a:pPr marL="0" indent="0" algn="ctr">
              <a:buNone/>
            </a:pPr>
            <a:r>
              <a:rPr lang="en-US" b="1" u="sng" dirty="0" smtClean="0"/>
              <a:t>Click to hear what the incarcerated parent you are working with is hopefully hearing. </a:t>
            </a:r>
          </a:p>
          <a:p>
            <a:pPr marL="0" indent="0">
              <a:buNone/>
            </a:pPr>
            <a:endParaRPr lang="en-US" dirty="0"/>
          </a:p>
          <a:p>
            <a:pPr marL="0" indent="0">
              <a:buNone/>
            </a:pPr>
            <a:r>
              <a:rPr lang="en-US" dirty="0" smtClean="0"/>
              <a:t>Family court judges use something called a </a:t>
            </a:r>
            <a:r>
              <a:rPr lang="en-US" dirty="0" err="1" smtClean="0"/>
              <a:t>benchbook</a:t>
            </a:r>
            <a:r>
              <a:rPr lang="en-US" dirty="0" smtClean="0"/>
              <a:t> as a quick reference in their cases. The newest addition of this book has a chapter dedicated to incarcerated parents.</a:t>
            </a:r>
          </a:p>
          <a:p>
            <a:pPr marL="0" indent="0">
              <a:buNone/>
            </a:pPr>
            <a:endParaRPr lang="en-US" dirty="0"/>
          </a:p>
          <a:p>
            <a:pPr marL="0" indent="0" algn="ctr">
              <a:buNone/>
            </a:pPr>
            <a:r>
              <a:rPr lang="en-US" b="1" u="sng" dirty="0" smtClean="0"/>
              <a:t>Click to read what judges may ask you regarding the incarcerated parent on your caseload. </a:t>
            </a:r>
            <a:endParaRPr lang="en-US" b="1" u="sng" dirty="0"/>
          </a:p>
        </p:txBody>
      </p:sp>
      <p:sp>
        <p:nvSpPr>
          <p:cNvPr id="4"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r>
              <a:rPr lang="en-US" dirty="0" smtClean="0"/>
              <a:t>Section 3: Law and Policy</a:t>
            </a:r>
            <a:endParaRPr lang="en-US" dirty="0"/>
          </a:p>
        </p:txBody>
      </p:sp>
    </p:spTree>
    <p:extLst>
      <p:ext uri="{BB962C8B-B14F-4D97-AF65-F5344CB8AC3E}">
        <p14:creationId xmlns:p14="http://schemas.microsoft.com/office/powerpoint/2010/main" val="3671240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257800"/>
          </a:xfrm>
        </p:spPr>
        <p:txBody>
          <a:bodyPr>
            <a:normAutofit fontScale="55000" lnSpcReduction="20000"/>
          </a:bodyPr>
          <a:lstStyle/>
          <a:p>
            <a:pPr marL="0" indent="0">
              <a:buNone/>
            </a:pPr>
            <a:r>
              <a:rPr lang="en-US" dirty="0" smtClean="0"/>
              <a:t>The Adoption and Safe Families Act of 1997 is often cited as a barrier to engaging incarcerated parents, due to its timeline for permanency. </a:t>
            </a:r>
          </a:p>
          <a:p>
            <a:pPr marL="0" indent="0">
              <a:buNone/>
            </a:pPr>
            <a:endParaRPr lang="en-US" dirty="0"/>
          </a:p>
          <a:p>
            <a:pPr marL="0" indent="0">
              <a:buNone/>
            </a:pPr>
            <a:r>
              <a:rPr lang="en-US" dirty="0" smtClean="0"/>
              <a:t>The act requires states to file a petition to terminate parental rights when the child has been in foster care for 15 of the most recent 22 months. </a:t>
            </a:r>
          </a:p>
          <a:p>
            <a:pPr marL="0" indent="0">
              <a:buNone/>
            </a:pPr>
            <a:endParaRPr lang="en-US" dirty="0" smtClean="0"/>
          </a:p>
          <a:p>
            <a:pPr marL="0" indent="0">
              <a:buNone/>
            </a:pPr>
            <a:r>
              <a:rPr lang="en-US" dirty="0" smtClean="0"/>
              <a:t>The average sentence for an incarcerated parent runs between 80 and 100 months </a:t>
            </a:r>
          </a:p>
          <a:p>
            <a:pPr marL="0" indent="0">
              <a:buNone/>
            </a:pPr>
            <a:endParaRPr lang="en-US" dirty="0"/>
          </a:p>
          <a:p>
            <a:pPr marL="0" indent="0">
              <a:buNone/>
            </a:pPr>
            <a:r>
              <a:rPr lang="en-US" dirty="0" smtClean="0"/>
              <a:t>To maintain their parental rights, an incarcerated parent will need the assistance of their corrections counselor, their children’s child welfare professional, and their extended network of support, to ensure:</a:t>
            </a:r>
          </a:p>
          <a:p>
            <a:r>
              <a:rPr lang="en-US" dirty="0" smtClean="0"/>
              <a:t>Regular, positive contact with their children</a:t>
            </a:r>
          </a:p>
          <a:p>
            <a:r>
              <a:rPr lang="en-US" dirty="0" smtClean="0"/>
              <a:t>Participation in case planning and court hearings</a:t>
            </a:r>
          </a:p>
          <a:p>
            <a:r>
              <a:rPr lang="en-US" dirty="0" smtClean="0"/>
              <a:t>Opportunities to enhance their protective capacities through prison programming, including addiction treatment, mental health services, or parenting classes</a:t>
            </a:r>
          </a:p>
          <a:p>
            <a:endParaRPr lang="en-US" dirty="0"/>
          </a:p>
          <a:p>
            <a:endParaRPr lang="en-US" dirty="0" smtClean="0"/>
          </a:p>
          <a:p>
            <a:pPr marL="0" indent="0">
              <a:buNone/>
            </a:pPr>
            <a:r>
              <a:rPr lang="en-US" dirty="0" smtClean="0"/>
              <a:t>(Christian, 2009</a:t>
            </a:r>
            <a:r>
              <a:rPr lang="en-US" dirty="0"/>
              <a:t>)</a:t>
            </a:r>
            <a:br>
              <a:rPr lang="en-US" dirty="0"/>
            </a:br>
            <a:r>
              <a:rPr lang="en-US" dirty="0" smtClean="0"/>
              <a:t>(Adoption </a:t>
            </a:r>
            <a:r>
              <a:rPr lang="en-US" dirty="0"/>
              <a:t>and Safe Families Act of 1997 P.L. </a:t>
            </a:r>
            <a:r>
              <a:rPr lang="en-US" dirty="0" smtClean="0"/>
              <a:t>105-89) </a:t>
            </a:r>
            <a:endParaRPr lang="en-US" dirty="0"/>
          </a:p>
          <a:p>
            <a:pPr marL="0" indent="0">
              <a:buNone/>
            </a:pPr>
            <a:endParaRPr lang="en-US" dirty="0"/>
          </a:p>
        </p:txBody>
      </p:sp>
      <p:sp>
        <p:nvSpPr>
          <p:cNvPr id="4"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r>
              <a:rPr lang="en-US" dirty="0" smtClean="0"/>
              <a:t>Section 3: Law and Policy</a:t>
            </a:r>
            <a:endParaRPr lang="en-US" dirty="0"/>
          </a:p>
        </p:txBody>
      </p:sp>
      <p:sp>
        <p:nvSpPr>
          <p:cNvPr id="5" name="Date Placeholder 3"/>
          <p:cNvSpPr>
            <a:spLocks noGrp="1"/>
          </p:cNvSpPr>
          <p:nvPr>
            <p:ph type="dt" sz="half" idx="10"/>
          </p:nvPr>
        </p:nvSpPr>
        <p:spPr>
          <a:xfrm>
            <a:off x="381000" y="6477000"/>
            <a:ext cx="2438400" cy="365125"/>
          </a:xfrm>
        </p:spPr>
        <p:txBody>
          <a:bodyPr/>
          <a:lstStyle>
            <a:lvl1pPr>
              <a:defRPr/>
            </a:lvl1pPr>
          </a:lstStyle>
          <a:p>
            <a:r>
              <a:rPr lang="en-US" dirty="0" smtClean="0"/>
              <a:t>9000: Engaging Incarcerated Parents</a:t>
            </a:r>
            <a:endParaRPr lang="en-US" dirty="0"/>
          </a:p>
        </p:txBody>
      </p:sp>
      <p:sp>
        <p:nvSpPr>
          <p:cNvPr id="6" name="Footer Placeholder 4"/>
          <p:cNvSpPr>
            <a:spLocks noGrp="1"/>
          </p:cNvSpPr>
          <p:nvPr>
            <p:ph type="ftr" sz="quarter" idx="11"/>
          </p:nvPr>
        </p:nvSpPr>
        <p:spPr>
          <a:xfrm>
            <a:off x="3048000" y="6477000"/>
            <a:ext cx="2895600" cy="365125"/>
          </a:xfrm>
        </p:spPr>
        <p:txBody>
          <a:bodyPr/>
          <a:lstStyle/>
          <a:p>
            <a:r>
              <a:rPr lang="en-US" dirty="0" smtClean="0"/>
              <a:t>Pre-Work</a:t>
            </a:r>
            <a:endParaRPr lang="en-US" dirty="0"/>
          </a:p>
        </p:txBody>
      </p:sp>
      <p:sp>
        <p:nvSpPr>
          <p:cNvPr id="7" name="Slide Number Placeholder 5"/>
          <p:cNvSpPr>
            <a:spLocks noGrp="1"/>
          </p:cNvSpPr>
          <p:nvPr>
            <p:ph type="sldNum" sz="quarter" idx="12"/>
          </p:nvPr>
        </p:nvSpPr>
        <p:spPr>
          <a:xfrm>
            <a:off x="6477000" y="6477000"/>
            <a:ext cx="2133600" cy="365125"/>
          </a:xfrm>
        </p:spPr>
        <p:txBody>
          <a:bodyPr/>
          <a:lstStyle/>
          <a:p>
            <a:fld id="{0583B144-5335-453F-B101-AD8937EB315B}" type="slidenum">
              <a:rPr lang="en-US" smtClean="0"/>
              <a:t>32</a:t>
            </a:fld>
            <a:endParaRPr lang="en-US"/>
          </a:p>
        </p:txBody>
      </p:sp>
    </p:spTree>
    <p:extLst>
      <p:ext uri="{BB962C8B-B14F-4D97-AF65-F5344CB8AC3E}">
        <p14:creationId xmlns:p14="http://schemas.microsoft.com/office/powerpoint/2010/main" val="12926208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Does your agency have formal policies to address engaging incarcerated parents? </a:t>
            </a:r>
          </a:p>
          <a:p>
            <a:endParaRPr lang="en-US" dirty="0"/>
          </a:p>
          <a:p>
            <a:r>
              <a:rPr lang="en-US" dirty="0" smtClean="0"/>
              <a:t>If so, what do the policies address? </a:t>
            </a:r>
          </a:p>
          <a:p>
            <a:endParaRPr lang="en-US" dirty="0"/>
          </a:p>
          <a:p>
            <a:r>
              <a:rPr lang="en-US" dirty="0" smtClean="0"/>
              <a:t>If not, how does your agency address working with parents who are incarcerated? </a:t>
            </a:r>
            <a:endParaRPr lang="en-US" dirty="0"/>
          </a:p>
        </p:txBody>
      </p:sp>
      <p:sp>
        <p:nvSpPr>
          <p:cNvPr id="4"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Section 3: Law and Policy</a:t>
            </a:r>
            <a:endParaRPr lang="en-US" dirty="0"/>
          </a:p>
        </p:txBody>
      </p:sp>
      <p:sp>
        <p:nvSpPr>
          <p:cNvPr id="5" name="Date Placeholder 3"/>
          <p:cNvSpPr>
            <a:spLocks noGrp="1"/>
          </p:cNvSpPr>
          <p:nvPr>
            <p:ph type="dt" sz="half" idx="10"/>
          </p:nvPr>
        </p:nvSpPr>
        <p:spPr>
          <a:xfrm>
            <a:off x="381000" y="6477000"/>
            <a:ext cx="2438400" cy="365125"/>
          </a:xfrm>
        </p:spPr>
        <p:txBody>
          <a:bodyPr/>
          <a:lstStyle>
            <a:lvl1pPr>
              <a:defRPr/>
            </a:lvl1pPr>
          </a:lstStyle>
          <a:p>
            <a:r>
              <a:rPr lang="en-US" dirty="0" smtClean="0"/>
              <a:t>9000: Engaging Incarcerated Parents</a:t>
            </a:r>
            <a:endParaRPr lang="en-US" dirty="0"/>
          </a:p>
        </p:txBody>
      </p:sp>
      <p:sp>
        <p:nvSpPr>
          <p:cNvPr id="6" name="Footer Placeholder 4"/>
          <p:cNvSpPr>
            <a:spLocks noGrp="1"/>
          </p:cNvSpPr>
          <p:nvPr>
            <p:ph type="ftr" sz="quarter" idx="11"/>
          </p:nvPr>
        </p:nvSpPr>
        <p:spPr>
          <a:xfrm>
            <a:off x="3048000" y="6477000"/>
            <a:ext cx="2895600" cy="365125"/>
          </a:xfrm>
        </p:spPr>
        <p:txBody>
          <a:bodyPr/>
          <a:lstStyle/>
          <a:p>
            <a:r>
              <a:rPr lang="en-US" dirty="0" smtClean="0"/>
              <a:t>Pre-Work</a:t>
            </a:r>
            <a:endParaRPr lang="en-US" dirty="0"/>
          </a:p>
        </p:txBody>
      </p:sp>
      <p:sp>
        <p:nvSpPr>
          <p:cNvPr id="7" name="Slide Number Placeholder 5"/>
          <p:cNvSpPr>
            <a:spLocks noGrp="1"/>
          </p:cNvSpPr>
          <p:nvPr>
            <p:ph type="sldNum" sz="quarter" idx="12"/>
          </p:nvPr>
        </p:nvSpPr>
        <p:spPr>
          <a:xfrm>
            <a:off x="6477000" y="6477000"/>
            <a:ext cx="2133600" cy="365125"/>
          </a:xfrm>
        </p:spPr>
        <p:txBody>
          <a:bodyPr/>
          <a:lstStyle/>
          <a:p>
            <a:fld id="{0583B144-5335-453F-B101-AD8937EB315B}" type="slidenum">
              <a:rPr lang="en-US" smtClean="0"/>
              <a:t>33</a:t>
            </a:fld>
            <a:endParaRPr lang="en-US"/>
          </a:p>
        </p:txBody>
      </p:sp>
    </p:spTree>
    <p:extLst>
      <p:ext uri="{BB962C8B-B14F-4D97-AF65-F5344CB8AC3E}">
        <p14:creationId xmlns:p14="http://schemas.microsoft.com/office/powerpoint/2010/main" val="15930310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257800"/>
          </a:xfrm>
        </p:spPr>
        <p:txBody>
          <a:bodyPr>
            <a:normAutofit fontScale="85000" lnSpcReduction="20000"/>
          </a:bodyPr>
          <a:lstStyle/>
          <a:p>
            <a:pPr marL="0" indent="0">
              <a:buNone/>
            </a:pPr>
            <a:r>
              <a:rPr lang="en-US" dirty="0" smtClean="0"/>
              <a:t>Briefly record any informal policy your agency has in the space provided.</a:t>
            </a:r>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You will have the opportunity to print this response and bring it to the training session.</a:t>
            </a:r>
          </a:p>
          <a:p>
            <a:pPr marL="0" indent="0">
              <a:buNone/>
            </a:pPr>
            <a:endParaRPr lang="en-US" dirty="0"/>
          </a:p>
          <a:p>
            <a:pPr marL="0" indent="0">
              <a:buNone/>
            </a:pPr>
            <a:r>
              <a:rPr lang="en-US" dirty="0" smtClean="0"/>
              <a:t>If your agency has a written policy on engaging incarcerated parents, please bring it with you as well. </a:t>
            </a:r>
          </a:p>
          <a:p>
            <a:pPr marL="0" indent="0">
              <a:buNone/>
            </a:pPr>
            <a:endParaRPr lang="en-US" dirty="0"/>
          </a:p>
          <a:p>
            <a:pPr marL="0" indent="0">
              <a:buNone/>
            </a:pPr>
            <a:r>
              <a:rPr lang="en-US" dirty="0" smtClean="0"/>
              <a:t>You will use this material in a small group exercise during the training. </a:t>
            </a:r>
            <a:endParaRPr lang="en-US" dirty="0"/>
          </a:p>
        </p:txBody>
      </p:sp>
      <p:sp>
        <p:nvSpPr>
          <p:cNvPr id="4"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Section 3: Law and Policy</a:t>
            </a:r>
            <a:endParaRPr lang="en-US" dirty="0"/>
          </a:p>
        </p:txBody>
      </p:sp>
      <p:sp>
        <p:nvSpPr>
          <p:cNvPr id="5" name="Date Placeholder 3"/>
          <p:cNvSpPr>
            <a:spLocks noGrp="1"/>
          </p:cNvSpPr>
          <p:nvPr>
            <p:ph type="dt" sz="half" idx="10"/>
          </p:nvPr>
        </p:nvSpPr>
        <p:spPr>
          <a:xfrm>
            <a:off x="381000" y="6477000"/>
            <a:ext cx="2438400" cy="365125"/>
          </a:xfrm>
        </p:spPr>
        <p:txBody>
          <a:bodyPr/>
          <a:lstStyle>
            <a:lvl1pPr>
              <a:defRPr/>
            </a:lvl1pPr>
          </a:lstStyle>
          <a:p>
            <a:r>
              <a:rPr lang="en-US" dirty="0" smtClean="0"/>
              <a:t>9000: Engaging Incarcerated Parents</a:t>
            </a:r>
            <a:endParaRPr lang="en-US" dirty="0"/>
          </a:p>
        </p:txBody>
      </p:sp>
      <p:sp>
        <p:nvSpPr>
          <p:cNvPr id="6" name="Footer Placeholder 4"/>
          <p:cNvSpPr>
            <a:spLocks noGrp="1"/>
          </p:cNvSpPr>
          <p:nvPr>
            <p:ph type="ftr" sz="quarter" idx="11"/>
          </p:nvPr>
        </p:nvSpPr>
        <p:spPr>
          <a:xfrm>
            <a:off x="3048000" y="6477000"/>
            <a:ext cx="2895600" cy="365125"/>
          </a:xfrm>
        </p:spPr>
        <p:txBody>
          <a:bodyPr/>
          <a:lstStyle/>
          <a:p>
            <a:r>
              <a:rPr lang="en-US" dirty="0" smtClean="0"/>
              <a:t>Pre-Work</a:t>
            </a:r>
            <a:endParaRPr lang="en-US" dirty="0"/>
          </a:p>
        </p:txBody>
      </p:sp>
      <p:sp>
        <p:nvSpPr>
          <p:cNvPr id="7" name="Slide Number Placeholder 5"/>
          <p:cNvSpPr>
            <a:spLocks noGrp="1"/>
          </p:cNvSpPr>
          <p:nvPr>
            <p:ph type="sldNum" sz="quarter" idx="12"/>
          </p:nvPr>
        </p:nvSpPr>
        <p:spPr>
          <a:xfrm>
            <a:off x="6477000" y="6477000"/>
            <a:ext cx="2133600" cy="365125"/>
          </a:xfrm>
        </p:spPr>
        <p:txBody>
          <a:bodyPr/>
          <a:lstStyle/>
          <a:p>
            <a:fld id="{0583B144-5335-453F-B101-AD8937EB315B}" type="slidenum">
              <a:rPr lang="en-US" smtClean="0"/>
              <a:t>34</a:t>
            </a:fld>
            <a:endParaRPr lang="en-US"/>
          </a:p>
        </p:txBody>
      </p:sp>
    </p:spTree>
    <p:extLst>
      <p:ext uri="{BB962C8B-B14F-4D97-AF65-F5344CB8AC3E}">
        <p14:creationId xmlns:p14="http://schemas.microsoft.com/office/powerpoint/2010/main" val="30331939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3200"/>
            <a:ext cx="8229600" cy="1143000"/>
          </a:xfrm>
        </p:spPr>
        <p:txBody>
          <a:bodyPr>
            <a:normAutofit/>
          </a:bodyPr>
          <a:lstStyle/>
          <a:p>
            <a:pPr algn="l"/>
            <a:r>
              <a:rPr lang="en-US" dirty="0" smtClean="0"/>
              <a:t>Section 4: Programs and Resources </a:t>
            </a:r>
            <a:endParaRPr lang="en-US" dirty="0"/>
          </a:p>
        </p:txBody>
      </p:sp>
      <p:sp>
        <p:nvSpPr>
          <p:cNvPr id="3" name="Date Placeholder 3"/>
          <p:cNvSpPr>
            <a:spLocks noGrp="1"/>
          </p:cNvSpPr>
          <p:nvPr>
            <p:ph type="dt" sz="half" idx="10"/>
          </p:nvPr>
        </p:nvSpPr>
        <p:spPr>
          <a:xfrm>
            <a:off x="381000" y="6477000"/>
            <a:ext cx="2438400" cy="365125"/>
          </a:xfrm>
        </p:spPr>
        <p:txBody>
          <a:bodyPr/>
          <a:lstStyle>
            <a:lvl1pPr>
              <a:defRPr/>
            </a:lvl1pPr>
          </a:lstStyle>
          <a:p>
            <a:r>
              <a:rPr lang="en-US" dirty="0" smtClean="0"/>
              <a:t>9000: Engaging Incarcerated Parents</a:t>
            </a:r>
            <a:endParaRPr lang="en-US" dirty="0"/>
          </a:p>
        </p:txBody>
      </p:sp>
      <p:sp>
        <p:nvSpPr>
          <p:cNvPr id="4" name="Footer Placeholder 4"/>
          <p:cNvSpPr>
            <a:spLocks noGrp="1"/>
          </p:cNvSpPr>
          <p:nvPr>
            <p:ph type="ftr" sz="quarter" idx="11"/>
          </p:nvPr>
        </p:nvSpPr>
        <p:spPr>
          <a:xfrm>
            <a:off x="3048000" y="6477000"/>
            <a:ext cx="2895600" cy="365125"/>
          </a:xfrm>
        </p:spPr>
        <p:txBody>
          <a:bodyPr/>
          <a:lstStyle/>
          <a:p>
            <a:r>
              <a:rPr lang="en-US" dirty="0" smtClean="0"/>
              <a:t>Pre-Work</a:t>
            </a:r>
            <a:endParaRPr lang="en-US" dirty="0"/>
          </a:p>
        </p:txBody>
      </p:sp>
      <p:sp>
        <p:nvSpPr>
          <p:cNvPr id="5" name="Slide Number Placeholder 5"/>
          <p:cNvSpPr>
            <a:spLocks noGrp="1"/>
          </p:cNvSpPr>
          <p:nvPr>
            <p:ph type="sldNum" sz="quarter" idx="12"/>
          </p:nvPr>
        </p:nvSpPr>
        <p:spPr>
          <a:xfrm>
            <a:off x="6477000" y="6477000"/>
            <a:ext cx="2133600" cy="365125"/>
          </a:xfrm>
        </p:spPr>
        <p:txBody>
          <a:bodyPr/>
          <a:lstStyle/>
          <a:p>
            <a:fld id="{0583B144-5335-453F-B101-AD8937EB315B}" type="slidenum">
              <a:rPr lang="en-US" smtClean="0"/>
              <a:t>35</a:t>
            </a:fld>
            <a:endParaRPr lang="en-US"/>
          </a:p>
        </p:txBody>
      </p:sp>
    </p:spTree>
    <p:extLst>
      <p:ext uri="{BB962C8B-B14F-4D97-AF65-F5344CB8AC3E}">
        <p14:creationId xmlns:p14="http://schemas.microsoft.com/office/powerpoint/2010/main" val="159879205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endParaRPr lang="en-US" dirty="0"/>
          </a:p>
          <a:p>
            <a:pPr marL="0" indent="0">
              <a:buNone/>
            </a:pPr>
            <a:r>
              <a:rPr lang="en-US" dirty="0" smtClean="0"/>
              <a:t>We will now explore some of the programs and resources available to you and the families you work with. </a:t>
            </a:r>
          </a:p>
          <a:p>
            <a:pPr marL="0" indent="0">
              <a:buNone/>
            </a:pPr>
            <a:endParaRPr lang="en-US" dirty="0"/>
          </a:p>
          <a:p>
            <a:pPr marL="0" indent="0">
              <a:buNone/>
            </a:pPr>
            <a:r>
              <a:rPr lang="en-US" dirty="0" smtClean="0"/>
              <a:t>If you find any of these online resources helpful, consider bookmarking them for later use. </a:t>
            </a:r>
            <a:endParaRPr lang="en-US" dirty="0"/>
          </a:p>
        </p:txBody>
      </p:sp>
      <p:sp>
        <p:nvSpPr>
          <p:cNvPr id="4"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r>
              <a:rPr lang="en-US" dirty="0" smtClean="0"/>
              <a:t>Section 4: Programs and Resources</a:t>
            </a:r>
            <a:endParaRPr lang="en-US" dirty="0"/>
          </a:p>
        </p:txBody>
      </p:sp>
      <p:sp>
        <p:nvSpPr>
          <p:cNvPr id="5" name="Date Placeholder 3"/>
          <p:cNvSpPr>
            <a:spLocks noGrp="1"/>
          </p:cNvSpPr>
          <p:nvPr>
            <p:ph type="dt" sz="half" idx="10"/>
          </p:nvPr>
        </p:nvSpPr>
        <p:spPr>
          <a:xfrm>
            <a:off x="381000" y="6477000"/>
            <a:ext cx="2438400" cy="365125"/>
          </a:xfrm>
        </p:spPr>
        <p:txBody>
          <a:bodyPr/>
          <a:lstStyle>
            <a:lvl1pPr>
              <a:defRPr/>
            </a:lvl1pPr>
          </a:lstStyle>
          <a:p>
            <a:r>
              <a:rPr lang="en-US" dirty="0" smtClean="0"/>
              <a:t>9000: Engaging Incarcerated Parents</a:t>
            </a:r>
            <a:endParaRPr lang="en-US" dirty="0"/>
          </a:p>
        </p:txBody>
      </p:sp>
      <p:sp>
        <p:nvSpPr>
          <p:cNvPr id="6" name="Footer Placeholder 4"/>
          <p:cNvSpPr>
            <a:spLocks noGrp="1"/>
          </p:cNvSpPr>
          <p:nvPr>
            <p:ph type="ftr" sz="quarter" idx="11"/>
          </p:nvPr>
        </p:nvSpPr>
        <p:spPr>
          <a:xfrm>
            <a:off x="3048000" y="6477000"/>
            <a:ext cx="2895600" cy="365125"/>
          </a:xfrm>
        </p:spPr>
        <p:txBody>
          <a:bodyPr/>
          <a:lstStyle/>
          <a:p>
            <a:r>
              <a:rPr lang="en-US" dirty="0" smtClean="0"/>
              <a:t>Pre-Work</a:t>
            </a:r>
            <a:endParaRPr lang="en-US" dirty="0"/>
          </a:p>
        </p:txBody>
      </p:sp>
      <p:sp>
        <p:nvSpPr>
          <p:cNvPr id="7" name="Slide Number Placeholder 5"/>
          <p:cNvSpPr>
            <a:spLocks noGrp="1"/>
          </p:cNvSpPr>
          <p:nvPr>
            <p:ph type="sldNum" sz="quarter" idx="12"/>
          </p:nvPr>
        </p:nvSpPr>
        <p:spPr>
          <a:xfrm>
            <a:off x="6477000" y="6477000"/>
            <a:ext cx="2133600" cy="365125"/>
          </a:xfrm>
        </p:spPr>
        <p:txBody>
          <a:bodyPr/>
          <a:lstStyle/>
          <a:p>
            <a:fld id="{0583B144-5335-453F-B101-AD8937EB315B}" type="slidenum">
              <a:rPr lang="en-US" smtClean="0"/>
              <a:t>36</a:t>
            </a:fld>
            <a:endParaRPr lang="en-US"/>
          </a:p>
        </p:txBody>
      </p:sp>
    </p:spTree>
    <p:extLst>
      <p:ext uri="{BB962C8B-B14F-4D97-AF65-F5344CB8AC3E}">
        <p14:creationId xmlns:p14="http://schemas.microsoft.com/office/powerpoint/2010/main" val="22042307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en-US" dirty="0" smtClean="0"/>
              <a:t>Working with incarcerated parents requires team work with professionals in the criminal justice field. </a:t>
            </a:r>
          </a:p>
          <a:p>
            <a:pPr marL="0" indent="0">
              <a:buNone/>
            </a:pPr>
            <a:endParaRPr lang="en-US" dirty="0" smtClean="0"/>
          </a:p>
          <a:p>
            <a:pPr marL="0" indent="0">
              <a:buNone/>
            </a:pPr>
            <a:r>
              <a:rPr lang="en-US" dirty="0" smtClean="0"/>
              <a:t>Child welfare professionals can find important information about correctional institutions</a:t>
            </a:r>
            <a:r>
              <a:rPr lang="en-US" dirty="0"/>
              <a:t> </a:t>
            </a:r>
            <a:r>
              <a:rPr lang="en-US" dirty="0" smtClean="0"/>
              <a:t>on the homepage for the </a:t>
            </a:r>
            <a:r>
              <a:rPr lang="en-US" b="1" u="sng" dirty="0" smtClean="0"/>
              <a:t>Federal Bureau of Prisons </a:t>
            </a:r>
            <a:r>
              <a:rPr lang="en-US" dirty="0" smtClean="0"/>
              <a:t>and the </a:t>
            </a:r>
            <a:r>
              <a:rPr lang="en-US" b="1" u="sng" dirty="0" smtClean="0"/>
              <a:t>Pennsylvania Department of Corrections</a:t>
            </a:r>
            <a:r>
              <a:rPr lang="en-US" dirty="0" smtClean="0"/>
              <a:t>. </a:t>
            </a:r>
          </a:p>
          <a:p>
            <a:pPr marL="0" indent="0">
              <a:buNone/>
            </a:pPr>
            <a:endParaRPr lang="en-US" dirty="0"/>
          </a:p>
          <a:p>
            <a:pPr marL="0" indent="0">
              <a:buNone/>
            </a:pPr>
            <a:r>
              <a:rPr lang="en-US" dirty="0" smtClean="0"/>
              <a:t>Please click on and explore the links on the next slide.</a:t>
            </a:r>
            <a:endParaRPr lang="en-US" dirty="0"/>
          </a:p>
        </p:txBody>
      </p:sp>
      <p:sp>
        <p:nvSpPr>
          <p:cNvPr id="4"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r>
              <a:rPr lang="en-US" dirty="0" smtClean="0"/>
              <a:t>Section 4: Programs and Resources</a:t>
            </a:r>
            <a:endParaRPr lang="en-US" dirty="0"/>
          </a:p>
        </p:txBody>
      </p:sp>
      <p:sp>
        <p:nvSpPr>
          <p:cNvPr id="5" name="Date Placeholder 3"/>
          <p:cNvSpPr>
            <a:spLocks noGrp="1"/>
          </p:cNvSpPr>
          <p:nvPr>
            <p:ph type="dt" sz="half" idx="10"/>
          </p:nvPr>
        </p:nvSpPr>
        <p:spPr>
          <a:xfrm>
            <a:off x="381000" y="6477000"/>
            <a:ext cx="2438400" cy="365125"/>
          </a:xfrm>
        </p:spPr>
        <p:txBody>
          <a:bodyPr/>
          <a:lstStyle>
            <a:lvl1pPr>
              <a:defRPr/>
            </a:lvl1pPr>
          </a:lstStyle>
          <a:p>
            <a:r>
              <a:rPr lang="en-US" dirty="0" smtClean="0"/>
              <a:t>9000: Engaging Incarcerated Parents</a:t>
            </a:r>
            <a:endParaRPr lang="en-US" dirty="0"/>
          </a:p>
        </p:txBody>
      </p:sp>
      <p:sp>
        <p:nvSpPr>
          <p:cNvPr id="6" name="Footer Placeholder 4"/>
          <p:cNvSpPr>
            <a:spLocks noGrp="1"/>
          </p:cNvSpPr>
          <p:nvPr>
            <p:ph type="ftr" sz="quarter" idx="11"/>
          </p:nvPr>
        </p:nvSpPr>
        <p:spPr>
          <a:xfrm>
            <a:off x="3048000" y="6477000"/>
            <a:ext cx="2895600" cy="365125"/>
          </a:xfrm>
        </p:spPr>
        <p:txBody>
          <a:bodyPr/>
          <a:lstStyle/>
          <a:p>
            <a:r>
              <a:rPr lang="en-US" dirty="0" smtClean="0"/>
              <a:t>Pre-Work</a:t>
            </a:r>
            <a:endParaRPr lang="en-US" dirty="0"/>
          </a:p>
        </p:txBody>
      </p:sp>
      <p:sp>
        <p:nvSpPr>
          <p:cNvPr id="7" name="Slide Number Placeholder 5"/>
          <p:cNvSpPr>
            <a:spLocks noGrp="1"/>
          </p:cNvSpPr>
          <p:nvPr>
            <p:ph type="sldNum" sz="quarter" idx="12"/>
          </p:nvPr>
        </p:nvSpPr>
        <p:spPr>
          <a:xfrm>
            <a:off x="6477000" y="6477000"/>
            <a:ext cx="2133600" cy="365125"/>
          </a:xfrm>
        </p:spPr>
        <p:txBody>
          <a:bodyPr/>
          <a:lstStyle/>
          <a:p>
            <a:fld id="{0583B144-5335-453F-B101-AD8937EB315B}" type="slidenum">
              <a:rPr lang="en-US" smtClean="0"/>
              <a:t>37</a:t>
            </a:fld>
            <a:endParaRPr lang="en-US"/>
          </a:p>
        </p:txBody>
      </p:sp>
    </p:spTree>
    <p:extLst>
      <p:ext uri="{BB962C8B-B14F-4D97-AF65-F5344CB8AC3E}">
        <p14:creationId xmlns:p14="http://schemas.microsoft.com/office/powerpoint/2010/main" val="38759379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Section 4: Programs and Resources</a:t>
            </a:r>
            <a:endParaRPr lang="en-US" dirty="0"/>
          </a:p>
        </p:txBody>
      </p:sp>
      <p:pic>
        <p:nvPicPr>
          <p:cNvPr id="5" name="Picture 4" descr="C:\Users\kpomeroy\AppData\Local\Microsoft\Windows\Temporary Internet Files\Content.IE5\7YMLOFC2\MC900441427[1].png"/>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4349806" y="2057628"/>
            <a:ext cx="4800372" cy="480037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Diagram 3"/>
          <p:cNvGraphicFramePr/>
          <p:nvPr>
            <p:extLst>
              <p:ext uri="{D42A27DB-BD31-4B8C-83A1-F6EECF244321}">
                <p14:modId xmlns:p14="http://schemas.microsoft.com/office/powerpoint/2010/main" val="2577607527"/>
              </p:ext>
            </p:extLst>
          </p:nvPr>
        </p:nvGraphicFramePr>
        <p:xfrm>
          <a:off x="25400" y="1600200"/>
          <a:ext cx="9118600" cy="5257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Date Placeholder 3"/>
          <p:cNvSpPr>
            <a:spLocks noGrp="1"/>
          </p:cNvSpPr>
          <p:nvPr>
            <p:ph type="dt" sz="half" idx="10"/>
          </p:nvPr>
        </p:nvSpPr>
        <p:spPr>
          <a:xfrm>
            <a:off x="938284" y="6487188"/>
            <a:ext cx="2438400" cy="365125"/>
          </a:xfrm>
        </p:spPr>
        <p:txBody>
          <a:bodyPr/>
          <a:lstStyle>
            <a:lvl1pPr>
              <a:defRPr/>
            </a:lvl1pPr>
          </a:lstStyle>
          <a:p>
            <a:r>
              <a:rPr lang="en-US" dirty="0" smtClean="0"/>
              <a:t>9000: Engaging Incarcerated Parents</a:t>
            </a:r>
            <a:endParaRPr lang="en-US" dirty="0"/>
          </a:p>
        </p:txBody>
      </p:sp>
      <p:sp>
        <p:nvSpPr>
          <p:cNvPr id="7" name="Footer Placeholder 4"/>
          <p:cNvSpPr>
            <a:spLocks noGrp="1"/>
          </p:cNvSpPr>
          <p:nvPr>
            <p:ph type="ftr" sz="quarter" idx="11"/>
          </p:nvPr>
        </p:nvSpPr>
        <p:spPr>
          <a:xfrm>
            <a:off x="3605284" y="6487188"/>
            <a:ext cx="2895600" cy="365125"/>
          </a:xfrm>
        </p:spPr>
        <p:txBody>
          <a:bodyPr/>
          <a:lstStyle/>
          <a:p>
            <a:r>
              <a:rPr lang="en-US" dirty="0" smtClean="0"/>
              <a:t>Pre-Work</a:t>
            </a:r>
            <a:endParaRPr lang="en-US" dirty="0"/>
          </a:p>
        </p:txBody>
      </p:sp>
      <p:sp>
        <p:nvSpPr>
          <p:cNvPr id="8" name="Slide Number Placeholder 5"/>
          <p:cNvSpPr>
            <a:spLocks noGrp="1"/>
          </p:cNvSpPr>
          <p:nvPr>
            <p:ph type="sldNum" sz="quarter" idx="12"/>
          </p:nvPr>
        </p:nvSpPr>
        <p:spPr>
          <a:xfrm>
            <a:off x="7034284" y="6487188"/>
            <a:ext cx="2133600" cy="365125"/>
          </a:xfrm>
        </p:spPr>
        <p:txBody>
          <a:bodyPr/>
          <a:lstStyle/>
          <a:p>
            <a:fld id="{0583B144-5335-453F-B101-AD8937EB315B}" type="slidenum">
              <a:rPr lang="en-US" smtClean="0"/>
              <a:t>38</a:t>
            </a:fld>
            <a:endParaRPr lang="en-US"/>
          </a:p>
        </p:txBody>
      </p:sp>
    </p:spTree>
    <p:extLst>
      <p:ext uri="{BB962C8B-B14F-4D97-AF65-F5344CB8AC3E}">
        <p14:creationId xmlns:p14="http://schemas.microsoft.com/office/powerpoint/2010/main" val="23498277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pPr marL="0" indent="0">
              <a:buNone/>
            </a:pPr>
            <a:endParaRPr lang="en-US" dirty="0"/>
          </a:p>
          <a:p>
            <a:pPr marL="0" indent="0">
              <a:buNone/>
            </a:pPr>
            <a:r>
              <a:rPr lang="en-US" dirty="0" smtClean="0"/>
              <a:t>Let’s look closer at the visitation policies for </a:t>
            </a:r>
            <a:r>
              <a:rPr lang="en-US" strike="sngStrike" dirty="0" smtClean="0">
                <a:solidFill>
                  <a:srgbClr val="FF0000"/>
                </a:solidFill>
              </a:rPr>
              <a:t>both</a:t>
            </a:r>
            <a:r>
              <a:rPr lang="en-US" dirty="0" smtClean="0"/>
              <a:t> the </a:t>
            </a:r>
            <a:r>
              <a:rPr lang="en-US" b="1" u="sng" dirty="0" smtClean="0"/>
              <a:t>Bureau of Prisons </a:t>
            </a:r>
            <a:r>
              <a:rPr lang="en-US" dirty="0" smtClean="0"/>
              <a:t>the </a:t>
            </a:r>
            <a:r>
              <a:rPr lang="en-US" b="1" u="sng" dirty="0" smtClean="0"/>
              <a:t>Pennsylvania Department of </a:t>
            </a:r>
            <a:r>
              <a:rPr lang="en-US" b="1" u="sng" dirty="0" smtClean="0"/>
              <a:t>Corrections</a:t>
            </a:r>
            <a:r>
              <a:rPr lang="en-US" u="sng" dirty="0" smtClean="0">
                <a:solidFill>
                  <a:srgbClr val="FF0000"/>
                </a:solidFill>
              </a:rPr>
              <a:t>, </a:t>
            </a:r>
            <a:r>
              <a:rPr lang="en-US" dirty="0" smtClean="0">
                <a:solidFill>
                  <a:srgbClr val="FF0000"/>
                </a:solidFill>
              </a:rPr>
              <a:t>and </a:t>
            </a:r>
            <a:r>
              <a:rPr lang="en-US" b="1" u="sng" dirty="0" smtClean="0">
                <a:solidFill>
                  <a:srgbClr val="FF0000"/>
                </a:solidFill>
              </a:rPr>
              <a:t>County Facilities</a:t>
            </a:r>
            <a:r>
              <a:rPr lang="en-US" dirty="0" smtClean="0"/>
              <a:t>. </a:t>
            </a:r>
            <a:endParaRPr lang="en-US" dirty="0" smtClean="0"/>
          </a:p>
          <a:p>
            <a:pPr marL="0" indent="0">
              <a:buNone/>
            </a:pPr>
            <a:endParaRPr lang="en-US" dirty="0"/>
          </a:p>
          <a:p>
            <a:pPr marL="0" indent="0">
              <a:buNone/>
            </a:pPr>
            <a:r>
              <a:rPr lang="en-US" dirty="0" smtClean="0"/>
              <a:t>Record one policy from the resources linked above that is helpful for a professional, child, or caregiver to know before a visit. </a:t>
            </a:r>
          </a:p>
          <a:p>
            <a:endParaRPr lang="en-US" dirty="0" smtClean="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There will be an opportunity to discuss this with your peers in the classroom portion of this training.</a:t>
            </a:r>
            <a:endParaRPr lang="en-US" dirty="0"/>
          </a:p>
        </p:txBody>
      </p:sp>
      <p:sp>
        <p:nvSpPr>
          <p:cNvPr id="4" name="Title 1"/>
          <p:cNvSpPr txBox="1">
            <a:spLocks/>
          </p:cNvSpPr>
          <p:nvPr/>
        </p:nvSpPr>
        <p:spPr>
          <a:xfrm>
            <a:off x="609600" y="427038"/>
            <a:ext cx="8229600" cy="114300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mtClean="0"/>
              <a:t>Section 4: Programs and Resources</a:t>
            </a:r>
            <a:endParaRPr lang="en-US" dirty="0"/>
          </a:p>
        </p:txBody>
      </p:sp>
      <p:sp>
        <p:nvSpPr>
          <p:cNvPr id="5" name="Date Placeholder 3"/>
          <p:cNvSpPr>
            <a:spLocks noGrp="1"/>
          </p:cNvSpPr>
          <p:nvPr>
            <p:ph type="dt" sz="half" idx="10"/>
          </p:nvPr>
        </p:nvSpPr>
        <p:spPr>
          <a:xfrm>
            <a:off x="381000" y="6477000"/>
            <a:ext cx="2438400" cy="365125"/>
          </a:xfrm>
        </p:spPr>
        <p:txBody>
          <a:bodyPr/>
          <a:lstStyle>
            <a:lvl1pPr>
              <a:defRPr/>
            </a:lvl1pPr>
          </a:lstStyle>
          <a:p>
            <a:r>
              <a:rPr lang="en-US" dirty="0" smtClean="0"/>
              <a:t>9000: Engaging Incarcerated Parents</a:t>
            </a:r>
            <a:endParaRPr lang="en-US" dirty="0"/>
          </a:p>
        </p:txBody>
      </p:sp>
      <p:sp>
        <p:nvSpPr>
          <p:cNvPr id="6" name="Footer Placeholder 4"/>
          <p:cNvSpPr>
            <a:spLocks noGrp="1"/>
          </p:cNvSpPr>
          <p:nvPr>
            <p:ph type="ftr" sz="quarter" idx="11"/>
          </p:nvPr>
        </p:nvSpPr>
        <p:spPr>
          <a:xfrm>
            <a:off x="3048000" y="6477000"/>
            <a:ext cx="2895600" cy="365125"/>
          </a:xfrm>
        </p:spPr>
        <p:txBody>
          <a:bodyPr/>
          <a:lstStyle/>
          <a:p>
            <a:r>
              <a:rPr lang="en-US" dirty="0" smtClean="0"/>
              <a:t>Pre-Work</a:t>
            </a:r>
            <a:endParaRPr lang="en-US" dirty="0"/>
          </a:p>
        </p:txBody>
      </p:sp>
      <p:sp>
        <p:nvSpPr>
          <p:cNvPr id="7" name="Slide Number Placeholder 5"/>
          <p:cNvSpPr>
            <a:spLocks noGrp="1"/>
          </p:cNvSpPr>
          <p:nvPr>
            <p:ph type="sldNum" sz="quarter" idx="12"/>
          </p:nvPr>
        </p:nvSpPr>
        <p:spPr>
          <a:xfrm>
            <a:off x="6477000" y="6477000"/>
            <a:ext cx="2133600" cy="365125"/>
          </a:xfrm>
        </p:spPr>
        <p:txBody>
          <a:bodyPr/>
          <a:lstStyle/>
          <a:p>
            <a:fld id="{0583B144-5335-453F-B101-AD8937EB315B}" type="slidenum">
              <a:rPr lang="en-US" smtClean="0"/>
              <a:t>39</a:t>
            </a:fld>
            <a:endParaRPr lang="en-US"/>
          </a:p>
        </p:txBody>
      </p:sp>
      <p:sp>
        <p:nvSpPr>
          <p:cNvPr id="8" name="Rectangle 7"/>
          <p:cNvSpPr/>
          <p:nvPr/>
        </p:nvSpPr>
        <p:spPr>
          <a:xfrm>
            <a:off x="838200" y="4114800"/>
            <a:ext cx="7772400" cy="10668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324131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602021" y="1676400"/>
            <a:ext cx="7772400" cy="4876800"/>
          </a:xfrm>
        </p:spPr>
        <p:txBody>
          <a:bodyPr>
            <a:normAutofit fontScale="70000" lnSpcReduction="20000"/>
          </a:bodyPr>
          <a:lstStyle/>
          <a:p>
            <a:pPr marL="0" indent="0" eaLnBrk="1" hangingPunct="1">
              <a:buFontTx/>
              <a:buNone/>
              <a:defRPr/>
            </a:pPr>
            <a:endParaRPr lang="en-US" b="1" dirty="0" smtClean="0"/>
          </a:p>
          <a:p>
            <a:pPr marL="0" indent="0" eaLnBrk="1" hangingPunct="1">
              <a:buFontTx/>
              <a:buNone/>
              <a:defRPr/>
            </a:pPr>
            <a:r>
              <a:rPr lang="en-US" b="1" dirty="0" smtClean="0"/>
              <a:t>By the end of the entire 305: Engaging Incarcerated Parents blended workshop, you will be able to:</a:t>
            </a:r>
          </a:p>
          <a:p>
            <a:pPr marL="514350" indent="-514350">
              <a:buFont typeface="+mj-lt"/>
              <a:buAutoNum type="arabicPeriod"/>
              <a:defRPr/>
            </a:pPr>
            <a:r>
              <a:rPr lang="en-US" dirty="0"/>
              <a:t>Explain the ways that incarceration impacts parents, children, families, and communities. </a:t>
            </a:r>
          </a:p>
          <a:p>
            <a:pPr marL="514350" indent="-514350">
              <a:buFont typeface="+mj-lt"/>
              <a:buAutoNum type="arabicPeriod"/>
              <a:defRPr/>
            </a:pPr>
            <a:r>
              <a:rPr lang="en-US" dirty="0"/>
              <a:t>Specify one or more challenges of engaging incarcerated parents in case planning and visitation. </a:t>
            </a:r>
          </a:p>
          <a:p>
            <a:pPr marL="514350" indent="-514350">
              <a:buFont typeface="+mj-lt"/>
              <a:buAutoNum type="arabicPeriod"/>
              <a:defRPr/>
            </a:pPr>
            <a:r>
              <a:rPr lang="en-US" dirty="0"/>
              <a:t>Describe the professional roles in the criminal justice system and how to team together to support positive outcomes for families. </a:t>
            </a:r>
            <a:endParaRPr lang="en-US" dirty="0" smtClean="0"/>
          </a:p>
          <a:p>
            <a:pPr marL="514350" indent="-514350">
              <a:buFont typeface="+mj-lt"/>
              <a:buAutoNum type="arabicPeriod"/>
              <a:defRPr/>
            </a:pPr>
            <a:r>
              <a:rPr lang="en-US" dirty="0"/>
              <a:t>Draft achievable objectives to include in a Family Service Plan for an incarcerated parent.</a:t>
            </a:r>
          </a:p>
          <a:p>
            <a:pPr marL="514350" indent="-514350">
              <a:buFont typeface="+mj-lt"/>
              <a:buAutoNum type="arabicPeriod"/>
              <a:defRPr/>
            </a:pPr>
            <a:r>
              <a:rPr lang="en-US" dirty="0" smtClean="0"/>
              <a:t>Communicate </a:t>
            </a:r>
            <a:r>
              <a:rPr lang="en-US" dirty="0"/>
              <a:t>the importance of visitation and contact.  </a:t>
            </a:r>
          </a:p>
          <a:p>
            <a:pPr marL="514350" indent="-514350">
              <a:buFont typeface="+mj-lt"/>
              <a:buAutoNum type="arabicPeriod"/>
              <a:defRPr/>
            </a:pPr>
            <a:r>
              <a:rPr lang="en-US" dirty="0" smtClean="0"/>
              <a:t>Describe </a:t>
            </a:r>
            <a:r>
              <a:rPr lang="en-US" dirty="0"/>
              <a:t>the specific benefits of at least one local and/or statewide tool or strategy that supports the engagement of incarcerated parents.</a:t>
            </a:r>
          </a:p>
          <a:p>
            <a:pPr marL="514350" indent="-514350">
              <a:buFont typeface="+mj-lt"/>
              <a:buAutoNum type="arabicPeriod"/>
              <a:defRPr/>
            </a:pPr>
            <a:endParaRPr lang="en-US" dirty="0"/>
          </a:p>
        </p:txBody>
      </p:sp>
      <p:sp>
        <p:nvSpPr>
          <p:cNvPr id="7" name="Title 1"/>
          <p:cNvSpPr>
            <a:spLocks noGrp="1"/>
          </p:cNvSpPr>
          <p:nvPr>
            <p:ph type="title"/>
          </p:nvPr>
        </p:nvSpPr>
        <p:spPr>
          <a:xfrm>
            <a:off x="381000" y="274638"/>
            <a:ext cx="6096000" cy="1143000"/>
          </a:xfrm>
          <a:extLst/>
        </p:spPr>
        <p:style>
          <a:lnRef idx="2">
            <a:schemeClr val="accent6"/>
          </a:lnRef>
          <a:fillRef idx="1">
            <a:schemeClr val="lt1"/>
          </a:fillRef>
          <a:effectRef idx="0">
            <a:schemeClr val="accent6"/>
          </a:effectRef>
          <a:fontRef idx="minor">
            <a:schemeClr val="dk1"/>
          </a:fontRef>
        </p:style>
        <p:txBody>
          <a:bodyPr>
            <a:noAutofit/>
          </a:bodyPr>
          <a:lstStyle/>
          <a:p>
            <a:pPr eaLnBrk="1" hangingPunct="1">
              <a:defRPr/>
            </a:pPr>
            <a:r>
              <a:rPr lang="en-US" sz="3600" dirty="0" smtClean="0"/>
              <a:t>Overall Course </a:t>
            </a:r>
            <a:br>
              <a:rPr lang="en-US" sz="3600" dirty="0" smtClean="0"/>
            </a:br>
            <a:r>
              <a:rPr lang="en-US" sz="3600" dirty="0" smtClean="0"/>
              <a:t>Learning Objectives</a:t>
            </a:r>
            <a:endParaRPr lang="en-US" sz="3600" dirty="0"/>
          </a:p>
        </p:txBody>
      </p:sp>
      <p:pic>
        <p:nvPicPr>
          <p:cNvPr id="1026" name="Picture 2" descr="C:\Users\kpomeroy\AppData\Local\Microsoft\Windows\Temporary Internet Files\Content.IE5\9TL8DFJ8\MC900286150[1].wmf"/>
          <p:cNvPicPr>
            <a:picLocks noChangeAspect="1" noChangeArrowheads="1"/>
          </p:cNvPicPr>
          <p:nvPr/>
        </p:nvPicPr>
        <p:blipFill>
          <a:blip r:embed="rId3"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477000" y="0"/>
            <a:ext cx="1859890" cy="1923898"/>
          </a:xfrm>
          <a:prstGeom prst="rect">
            <a:avLst/>
          </a:prstGeom>
          <a:noFill/>
          <a:extLst>
            <a:ext uri="{909E8E84-426E-40DD-AFC4-6F175D3DCCD1}">
              <a14:hiddenFill xmlns:a14="http://schemas.microsoft.com/office/drawing/2010/main">
                <a:solidFill>
                  <a:srgbClr val="FFFFFF"/>
                </a:solidFill>
              </a14:hiddenFill>
            </a:ext>
          </a:extLst>
        </p:spPr>
      </p:pic>
      <p:sp>
        <p:nvSpPr>
          <p:cNvPr id="5" name="Date Placeholder 3"/>
          <p:cNvSpPr>
            <a:spLocks noGrp="1"/>
          </p:cNvSpPr>
          <p:nvPr>
            <p:ph type="dt" sz="half" idx="10"/>
          </p:nvPr>
        </p:nvSpPr>
        <p:spPr>
          <a:xfrm>
            <a:off x="381000" y="6477000"/>
            <a:ext cx="2438400" cy="365125"/>
          </a:xfrm>
        </p:spPr>
        <p:txBody>
          <a:bodyPr/>
          <a:lstStyle>
            <a:lvl1pPr>
              <a:defRPr/>
            </a:lvl1pPr>
          </a:lstStyle>
          <a:p>
            <a:r>
              <a:rPr lang="en-US" dirty="0" smtClean="0"/>
              <a:t>9000: Engaging Incarcerated Parents</a:t>
            </a:r>
            <a:endParaRPr lang="en-US" dirty="0"/>
          </a:p>
        </p:txBody>
      </p:sp>
      <p:sp>
        <p:nvSpPr>
          <p:cNvPr id="6" name="Footer Placeholder 4"/>
          <p:cNvSpPr>
            <a:spLocks noGrp="1"/>
          </p:cNvSpPr>
          <p:nvPr>
            <p:ph type="ftr" sz="quarter" idx="11"/>
          </p:nvPr>
        </p:nvSpPr>
        <p:spPr>
          <a:xfrm>
            <a:off x="3048000" y="6477000"/>
            <a:ext cx="2895600" cy="365125"/>
          </a:xfrm>
        </p:spPr>
        <p:txBody>
          <a:bodyPr/>
          <a:lstStyle/>
          <a:p>
            <a:r>
              <a:rPr lang="en-US" dirty="0" smtClean="0"/>
              <a:t>Pre-Work</a:t>
            </a:r>
            <a:endParaRPr lang="en-US" dirty="0"/>
          </a:p>
        </p:txBody>
      </p:sp>
      <p:sp>
        <p:nvSpPr>
          <p:cNvPr id="8" name="Slide Number Placeholder 5"/>
          <p:cNvSpPr>
            <a:spLocks noGrp="1"/>
          </p:cNvSpPr>
          <p:nvPr>
            <p:ph type="sldNum" sz="quarter" idx="12"/>
          </p:nvPr>
        </p:nvSpPr>
        <p:spPr>
          <a:xfrm>
            <a:off x="6477000" y="6477000"/>
            <a:ext cx="2133600" cy="365125"/>
          </a:xfrm>
        </p:spPr>
        <p:txBody>
          <a:bodyPr/>
          <a:lstStyle/>
          <a:p>
            <a:fld id="{0583B144-5335-453F-B101-AD8937EB315B}" type="slidenum">
              <a:rPr lang="en-US" smtClean="0"/>
              <a:t>4</a:t>
            </a:fld>
            <a:endParaRPr lang="en-US"/>
          </a:p>
        </p:txBody>
      </p:sp>
    </p:spTree>
    <p:extLst>
      <p:ext uri="{BB962C8B-B14F-4D97-AF65-F5344CB8AC3E}">
        <p14:creationId xmlns:p14="http://schemas.microsoft.com/office/powerpoint/2010/main" val="335703950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dirty="0" smtClean="0"/>
              <a:t>Each facility will have a different selection of programs available to their inmates. </a:t>
            </a:r>
          </a:p>
          <a:p>
            <a:pPr marL="0" indent="0">
              <a:buNone/>
            </a:pPr>
            <a:endParaRPr lang="en-US" dirty="0" smtClean="0"/>
          </a:p>
          <a:p>
            <a:pPr marL="0" indent="0">
              <a:buNone/>
            </a:pPr>
            <a:r>
              <a:rPr lang="en-US" dirty="0" smtClean="0"/>
              <a:t>Work with each facility to learn what programs are available to the incarcerated parent on your case load. </a:t>
            </a:r>
          </a:p>
          <a:p>
            <a:pPr marL="0" indent="0">
              <a:buNone/>
            </a:pPr>
            <a:endParaRPr lang="en-US" dirty="0" smtClean="0"/>
          </a:p>
          <a:p>
            <a:pPr marL="0" indent="0">
              <a:buNone/>
            </a:pPr>
            <a:r>
              <a:rPr lang="en-US" dirty="0" smtClean="0"/>
              <a:t>Programs may include parenting classes, addition treatment, and mental health services.</a:t>
            </a:r>
          </a:p>
        </p:txBody>
      </p:sp>
      <p:sp>
        <p:nvSpPr>
          <p:cNvPr id="4"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r>
              <a:rPr lang="en-US" dirty="0" smtClean="0"/>
              <a:t>Section 4: Programs and Resources</a:t>
            </a:r>
            <a:endParaRPr lang="en-US" dirty="0"/>
          </a:p>
        </p:txBody>
      </p:sp>
      <p:sp>
        <p:nvSpPr>
          <p:cNvPr id="5" name="Date Placeholder 3"/>
          <p:cNvSpPr>
            <a:spLocks noGrp="1"/>
          </p:cNvSpPr>
          <p:nvPr>
            <p:ph type="dt" sz="half" idx="10"/>
          </p:nvPr>
        </p:nvSpPr>
        <p:spPr>
          <a:xfrm>
            <a:off x="381000" y="6477000"/>
            <a:ext cx="2438400" cy="365125"/>
          </a:xfrm>
        </p:spPr>
        <p:txBody>
          <a:bodyPr/>
          <a:lstStyle>
            <a:lvl1pPr>
              <a:defRPr/>
            </a:lvl1pPr>
          </a:lstStyle>
          <a:p>
            <a:r>
              <a:rPr lang="en-US" dirty="0" smtClean="0"/>
              <a:t>9000: Engaging Incarcerated Parents</a:t>
            </a:r>
            <a:endParaRPr lang="en-US" dirty="0"/>
          </a:p>
        </p:txBody>
      </p:sp>
      <p:sp>
        <p:nvSpPr>
          <p:cNvPr id="6" name="Footer Placeholder 4"/>
          <p:cNvSpPr>
            <a:spLocks noGrp="1"/>
          </p:cNvSpPr>
          <p:nvPr>
            <p:ph type="ftr" sz="quarter" idx="11"/>
          </p:nvPr>
        </p:nvSpPr>
        <p:spPr>
          <a:xfrm>
            <a:off x="3048000" y="6477000"/>
            <a:ext cx="2895600" cy="365125"/>
          </a:xfrm>
        </p:spPr>
        <p:txBody>
          <a:bodyPr/>
          <a:lstStyle/>
          <a:p>
            <a:r>
              <a:rPr lang="en-US" dirty="0" smtClean="0"/>
              <a:t>Pre-Work</a:t>
            </a:r>
            <a:endParaRPr lang="en-US" dirty="0"/>
          </a:p>
        </p:txBody>
      </p:sp>
      <p:sp>
        <p:nvSpPr>
          <p:cNvPr id="7" name="Slide Number Placeholder 5"/>
          <p:cNvSpPr>
            <a:spLocks noGrp="1"/>
          </p:cNvSpPr>
          <p:nvPr>
            <p:ph type="sldNum" sz="quarter" idx="12"/>
          </p:nvPr>
        </p:nvSpPr>
        <p:spPr>
          <a:xfrm>
            <a:off x="6477000" y="6477000"/>
            <a:ext cx="2133600" cy="365125"/>
          </a:xfrm>
        </p:spPr>
        <p:txBody>
          <a:bodyPr/>
          <a:lstStyle/>
          <a:p>
            <a:fld id="{0583B144-5335-453F-B101-AD8937EB315B}" type="slidenum">
              <a:rPr lang="en-US" smtClean="0"/>
              <a:t>40</a:t>
            </a:fld>
            <a:endParaRPr lang="en-US"/>
          </a:p>
        </p:txBody>
      </p:sp>
    </p:spTree>
    <p:extLst>
      <p:ext uri="{BB962C8B-B14F-4D97-AF65-F5344CB8AC3E}">
        <p14:creationId xmlns:p14="http://schemas.microsoft.com/office/powerpoint/2010/main" val="27530109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marL="0" indent="0">
              <a:buNone/>
            </a:pPr>
            <a:r>
              <a:rPr lang="en-US" dirty="0" smtClean="0"/>
              <a:t>Take a moment to explore resources in your area. </a:t>
            </a:r>
          </a:p>
          <a:p>
            <a:pPr marL="0" indent="0">
              <a:buNone/>
            </a:pPr>
            <a:endParaRPr lang="en-US" dirty="0" smtClean="0"/>
          </a:p>
          <a:p>
            <a:pPr marL="0" indent="0">
              <a:buNone/>
            </a:pPr>
            <a:r>
              <a:rPr lang="en-US" dirty="0" smtClean="0"/>
              <a:t>Open your search engine and enter keywords, such as:</a:t>
            </a:r>
          </a:p>
          <a:p>
            <a:r>
              <a:rPr lang="en-US" dirty="0" smtClean="0"/>
              <a:t>Pennsylvania</a:t>
            </a:r>
          </a:p>
          <a:p>
            <a:r>
              <a:rPr lang="en-US" dirty="0" smtClean="0"/>
              <a:t>Children of incarcerated parents</a:t>
            </a:r>
          </a:p>
          <a:p>
            <a:r>
              <a:rPr lang="en-US" dirty="0" smtClean="0"/>
              <a:t>Services, programs, resources, or supports</a:t>
            </a:r>
          </a:p>
          <a:p>
            <a:pPr lvl="1"/>
            <a:r>
              <a:rPr lang="en-US" dirty="0" smtClean="0"/>
              <a:t>Transportation</a:t>
            </a:r>
          </a:p>
          <a:p>
            <a:pPr lvl="1"/>
            <a:r>
              <a:rPr lang="en-US" dirty="0" smtClean="0"/>
              <a:t>Contact and visitation</a:t>
            </a:r>
          </a:p>
          <a:p>
            <a:pPr lvl="1"/>
            <a:r>
              <a:rPr lang="en-US" dirty="0" smtClean="0"/>
              <a:t>Difficult conversations or questions</a:t>
            </a:r>
          </a:p>
          <a:p>
            <a:pPr lvl="1"/>
            <a:r>
              <a:rPr lang="en-US" dirty="0" smtClean="0"/>
              <a:t>Participation in dependency or family court hearings</a:t>
            </a:r>
          </a:p>
          <a:p>
            <a:endParaRPr lang="en-US" dirty="0"/>
          </a:p>
        </p:txBody>
      </p:sp>
      <p:sp>
        <p:nvSpPr>
          <p:cNvPr id="4"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r>
              <a:rPr lang="en-US" dirty="0" smtClean="0"/>
              <a:t>Section 4: Programs and Resources</a:t>
            </a:r>
            <a:endParaRPr lang="en-US" dirty="0"/>
          </a:p>
        </p:txBody>
      </p:sp>
    </p:spTree>
    <p:extLst>
      <p:ext uri="{BB962C8B-B14F-4D97-AF65-F5344CB8AC3E}">
        <p14:creationId xmlns:p14="http://schemas.microsoft.com/office/powerpoint/2010/main" val="1486444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181600"/>
          </a:xfrm>
        </p:spPr>
        <p:txBody>
          <a:bodyPr>
            <a:normAutofit lnSpcReduction="10000"/>
          </a:bodyPr>
          <a:lstStyle/>
          <a:p>
            <a:pPr marL="0" indent="0">
              <a:buNone/>
            </a:pPr>
            <a:r>
              <a:rPr lang="en-US" dirty="0" smtClean="0"/>
              <a:t>If you are having difficulty finding programs or resources in your area, or if you are interested in more specific information, click here:</a:t>
            </a:r>
          </a:p>
          <a:p>
            <a:r>
              <a:rPr lang="en-US" b="1" u="sng" dirty="0" smtClean="0"/>
              <a:t>The Pennsylvania Prison Society</a:t>
            </a:r>
          </a:p>
          <a:p>
            <a:r>
              <a:rPr lang="en-US" b="1" u="sng" dirty="0" smtClean="0"/>
              <a:t>Families Outside</a:t>
            </a:r>
          </a:p>
          <a:p>
            <a:r>
              <a:rPr lang="en-US" b="1" u="sng" dirty="0" smtClean="0"/>
              <a:t>Family Virtual Visitation Program </a:t>
            </a:r>
          </a:p>
          <a:p>
            <a:r>
              <a:rPr lang="en-US" b="1" u="sng" dirty="0" smtClean="0"/>
              <a:t>Read to Your Child / Grandchild </a:t>
            </a:r>
          </a:p>
          <a:p>
            <a:r>
              <a:rPr lang="en-US" b="1" u="sng" dirty="0" smtClean="0"/>
              <a:t>Little Children, Big Challenges: Incarceration</a:t>
            </a:r>
          </a:p>
          <a:p>
            <a:pPr lvl="1"/>
            <a:r>
              <a:rPr lang="en-US" b="1" u="sng" dirty="0" smtClean="0"/>
              <a:t>A guide to support parents and caregivers</a:t>
            </a:r>
          </a:p>
          <a:p>
            <a:pPr lvl="1"/>
            <a:r>
              <a:rPr lang="en-US" b="1" u="sng" dirty="0" smtClean="0"/>
              <a:t>Videos and activities for kids</a:t>
            </a:r>
          </a:p>
        </p:txBody>
      </p:sp>
      <p:sp>
        <p:nvSpPr>
          <p:cNvPr id="4" name="Title 1"/>
          <p:cNvSpPr>
            <a:spLocks noGrp="1"/>
          </p:cNvSpPr>
          <p:nvPr>
            <p:ph type="title"/>
          </p:nvPr>
        </p:nvSpPr>
        <p:spPr>
          <a:xfrm>
            <a:off x="457200" y="228600"/>
            <a:ext cx="8229600" cy="1143000"/>
          </a:xfrm>
        </p:spPr>
        <p:style>
          <a:lnRef idx="1">
            <a:schemeClr val="accent6"/>
          </a:lnRef>
          <a:fillRef idx="2">
            <a:schemeClr val="accent6"/>
          </a:fillRef>
          <a:effectRef idx="1">
            <a:schemeClr val="accent6"/>
          </a:effectRef>
          <a:fontRef idx="minor">
            <a:schemeClr val="dk1"/>
          </a:fontRef>
        </p:style>
        <p:txBody>
          <a:bodyPr>
            <a:normAutofit/>
          </a:bodyPr>
          <a:lstStyle/>
          <a:p>
            <a:r>
              <a:rPr lang="en-US" dirty="0" smtClean="0"/>
              <a:t>Section 4: Programs and Resources</a:t>
            </a:r>
            <a:endParaRPr lang="en-US" dirty="0"/>
          </a:p>
        </p:txBody>
      </p:sp>
    </p:spTree>
    <p:extLst>
      <p:ext uri="{BB962C8B-B14F-4D97-AF65-F5344CB8AC3E}">
        <p14:creationId xmlns:p14="http://schemas.microsoft.com/office/powerpoint/2010/main" val="41539532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0" indent="0">
              <a:buNone/>
            </a:pPr>
            <a:r>
              <a:rPr lang="en-US" dirty="0" smtClean="0"/>
              <a:t>Once you have found a program, service, or resource that you believe will be helpful in your work with families with an incarcerated parent, record here:</a:t>
            </a:r>
          </a:p>
          <a:p>
            <a:r>
              <a:rPr lang="en-US" dirty="0" smtClean="0"/>
              <a:t>What service it provides </a:t>
            </a:r>
          </a:p>
          <a:p>
            <a:r>
              <a:rPr lang="en-US" dirty="0" smtClean="0"/>
              <a:t>What population it serves</a:t>
            </a:r>
          </a:p>
          <a:p>
            <a:r>
              <a:rPr lang="en-US" dirty="0" smtClean="0"/>
              <a:t>How it can be accessed</a:t>
            </a:r>
          </a:p>
          <a:p>
            <a:endParaRPr lang="en-US" dirty="0"/>
          </a:p>
          <a:p>
            <a:endParaRPr lang="en-US" dirty="0" smtClean="0"/>
          </a:p>
          <a:p>
            <a:endParaRPr lang="en-US" dirty="0"/>
          </a:p>
          <a:p>
            <a:pPr marL="0" indent="0">
              <a:buNone/>
            </a:pPr>
            <a:r>
              <a:rPr lang="en-US" dirty="0" smtClean="0"/>
              <a:t>You will have the opportunity to print this information. </a:t>
            </a:r>
          </a:p>
          <a:p>
            <a:pPr marL="0" indent="0">
              <a:buNone/>
            </a:pPr>
            <a:r>
              <a:rPr lang="en-US" dirty="0" smtClean="0"/>
              <a:t>You will share this information in a small group activity during the training session. </a:t>
            </a:r>
            <a:endParaRPr lang="en-US" dirty="0"/>
          </a:p>
        </p:txBody>
      </p:sp>
      <p:sp>
        <p:nvSpPr>
          <p:cNvPr id="4"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r>
              <a:rPr lang="en-US" dirty="0" smtClean="0"/>
              <a:t>Section 4: Programs and Resources</a:t>
            </a:r>
            <a:endParaRPr lang="en-US" dirty="0"/>
          </a:p>
        </p:txBody>
      </p:sp>
      <p:sp>
        <p:nvSpPr>
          <p:cNvPr id="5" name="Date Placeholder 3"/>
          <p:cNvSpPr>
            <a:spLocks noGrp="1"/>
          </p:cNvSpPr>
          <p:nvPr>
            <p:ph type="dt" sz="half" idx="10"/>
          </p:nvPr>
        </p:nvSpPr>
        <p:spPr>
          <a:xfrm>
            <a:off x="381000" y="6477000"/>
            <a:ext cx="2438400" cy="365125"/>
          </a:xfrm>
        </p:spPr>
        <p:txBody>
          <a:bodyPr/>
          <a:lstStyle>
            <a:lvl1pPr>
              <a:defRPr/>
            </a:lvl1pPr>
          </a:lstStyle>
          <a:p>
            <a:r>
              <a:rPr lang="en-US" dirty="0" smtClean="0"/>
              <a:t>9000: Engaging Incarcerated Parents</a:t>
            </a:r>
            <a:endParaRPr lang="en-US" dirty="0"/>
          </a:p>
        </p:txBody>
      </p:sp>
      <p:sp>
        <p:nvSpPr>
          <p:cNvPr id="6" name="Footer Placeholder 4"/>
          <p:cNvSpPr>
            <a:spLocks noGrp="1"/>
          </p:cNvSpPr>
          <p:nvPr>
            <p:ph type="ftr" sz="quarter" idx="11"/>
          </p:nvPr>
        </p:nvSpPr>
        <p:spPr>
          <a:xfrm>
            <a:off x="3048000" y="6477000"/>
            <a:ext cx="2895600" cy="365125"/>
          </a:xfrm>
        </p:spPr>
        <p:txBody>
          <a:bodyPr/>
          <a:lstStyle/>
          <a:p>
            <a:r>
              <a:rPr lang="en-US" dirty="0" smtClean="0"/>
              <a:t>Pre-Work</a:t>
            </a:r>
            <a:endParaRPr lang="en-US" dirty="0"/>
          </a:p>
        </p:txBody>
      </p:sp>
      <p:sp>
        <p:nvSpPr>
          <p:cNvPr id="7" name="Slide Number Placeholder 5"/>
          <p:cNvSpPr>
            <a:spLocks noGrp="1"/>
          </p:cNvSpPr>
          <p:nvPr>
            <p:ph type="sldNum" sz="quarter" idx="12"/>
          </p:nvPr>
        </p:nvSpPr>
        <p:spPr>
          <a:xfrm>
            <a:off x="6477000" y="6477000"/>
            <a:ext cx="2133600" cy="365125"/>
          </a:xfrm>
        </p:spPr>
        <p:txBody>
          <a:bodyPr/>
          <a:lstStyle/>
          <a:p>
            <a:fld id="{0583B144-5335-453F-B101-AD8937EB315B}" type="slidenum">
              <a:rPr lang="en-US" smtClean="0"/>
              <a:t>43</a:t>
            </a:fld>
            <a:endParaRPr lang="en-US"/>
          </a:p>
        </p:txBody>
      </p:sp>
      <p:sp>
        <p:nvSpPr>
          <p:cNvPr id="8" name="Rectangle 7"/>
          <p:cNvSpPr/>
          <p:nvPr/>
        </p:nvSpPr>
        <p:spPr>
          <a:xfrm>
            <a:off x="685800" y="3924300"/>
            <a:ext cx="7772400" cy="6858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5033143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0" y="2286001"/>
            <a:ext cx="4114800" cy="3581399"/>
          </a:xfrm>
        </p:spPr>
        <p:txBody>
          <a:bodyPr>
            <a:normAutofit fontScale="62500" lnSpcReduction="20000"/>
          </a:bodyPr>
          <a:lstStyle/>
          <a:p>
            <a:pPr marL="0" indent="0">
              <a:buNone/>
            </a:pPr>
            <a:r>
              <a:rPr lang="en-US" b="1" u="sng" dirty="0" smtClean="0"/>
              <a:t>Click this link to print your work from this session</a:t>
            </a:r>
            <a:r>
              <a:rPr lang="en-US" b="1" u="sng" dirty="0"/>
              <a:t>.</a:t>
            </a:r>
            <a:endParaRPr lang="en-US" b="1" u="sng" dirty="0" smtClean="0"/>
          </a:p>
          <a:p>
            <a:pPr marL="0" indent="0">
              <a:buNone/>
            </a:pPr>
            <a:r>
              <a:rPr lang="en-US" dirty="0" smtClean="0"/>
              <a:t>The printouts will include:</a:t>
            </a:r>
          </a:p>
          <a:p>
            <a:pPr lvl="1"/>
            <a:r>
              <a:rPr lang="en-US" dirty="0" smtClean="0"/>
              <a:t>Losses and gains to social capital</a:t>
            </a:r>
          </a:p>
          <a:p>
            <a:pPr lvl="1"/>
            <a:r>
              <a:rPr lang="en-US" dirty="0" smtClean="0"/>
              <a:t>Benefits to contact and visitation</a:t>
            </a:r>
          </a:p>
          <a:p>
            <a:pPr lvl="1"/>
            <a:r>
              <a:rPr lang="en-US" dirty="0" smtClean="0"/>
              <a:t>A visitation policy that is helpful to know</a:t>
            </a:r>
          </a:p>
          <a:p>
            <a:pPr lvl="1"/>
            <a:r>
              <a:rPr lang="en-US" dirty="0" smtClean="0"/>
              <a:t>Policies at your agency</a:t>
            </a:r>
          </a:p>
          <a:p>
            <a:pPr lvl="1"/>
            <a:r>
              <a:rPr lang="en-US" dirty="0" smtClean="0"/>
              <a:t>Programs or resources in your community</a:t>
            </a:r>
          </a:p>
          <a:p>
            <a:pPr marL="0" indent="0">
              <a:buNone/>
            </a:pPr>
            <a:r>
              <a:rPr lang="en-US" dirty="0" smtClean="0"/>
              <a:t>Also remember to bring formal policies from your agency!</a:t>
            </a:r>
          </a:p>
        </p:txBody>
      </p:sp>
      <p:sp>
        <p:nvSpPr>
          <p:cNvPr id="4" name="Title 1"/>
          <p:cNvSpPr txBox="1">
            <a:spLocks/>
          </p:cNvSpPr>
          <p:nvPr/>
        </p:nvSpPr>
        <p:spPr>
          <a:xfrm>
            <a:off x="457200" y="736600"/>
            <a:ext cx="8229600" cy="914400"/>
          </a:xfrm>
          <a:prstGeom prst="rect">
            <a:avLst/>
          </a:prstGeom>
        </p:spPr>
        <p:style>
          <a:lnRef idx="0">
            <a:schemeClr val="accent6"/>
          </a:lnRef>
          <a:fillRef idx="3">
            <a:schemeClr val="accent6"/>
          </a:fillRef>
          <a:effectRef idx="3">
            <a:schemeClr val="accent6"/>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Thank you!</a:t>
            </a:r>
            <a:endParaRPr lang="en-US" dirty="0"/>
          </a:p>
        </p:txBody>
      </p:sp>
      <p:sp>
        <p:nvSpPr>
          <p:cNvPr id="5" name="Content Placeholder 2"/>
          <p:cNvSpPr txBox="1">
            <a:spLocks/>
          </p:cNvSpPr>
          <p:nvPr/>
        </p:nvSpPr>
        <p:spPr>
          <a:xfrm>
            <a:off x="457200" y="2438400"/>
            <a:ext cx="4038600" cy="3124200"/>
          </a:xfrm>
          <a:prstGeom prst="roundRect">
            <a:avLst/>
          </a:prstGeom>
        </p:spPr>
        <p:style>
          <a:lnRef idx="2">
            <a:schemeClr val="accent6"/>
          </a:lnRef>
          <a:fillRef idx="1">
            <a:schemeClr val="lt1"/>
          </a:fillRef>
          <a:effectRef idx="0">
            <a:schemeClr val="accent6"/>
          </a:effectRef>
          <a:fontRef idx="minor">
            <a:schemeClr val="dk1"/>
          </a:fontRef>
        </p:style>
        <p:txBody>
          <a:bodyPr>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9pPr>
          </a:lstStyle>
          <a:p>
            <a:pPr marL="0" indent="0" algn="ctr">
              <a:buFont typeface="Arial" panose="020B0604020202020204" pitchFamily="34" charset="0"/>
              <a:buNone/>
            </a:pPr>
            <a:r>
              <a:rPr lang="en-US" sz="3600" dirty="0" smtClean="0"/>
              <a:t>We hope this online module has been helpful, and we welcome your feedback.</a:t>
            </a:r>
            <a:endParaRPr lang="en-US" sz="3600" dirty="0"/>
          </a:p>
        </p:txBody>
      </p:sp>
      <p:sp>
        <p:nvSpPr>
          <p:cNvPr id="6" name="Date Placeholder 3"/>
          <p:cNvSpPr>
            <a:spLocks noGrp="1"/>
          </p:cNvSpPr>
          <p:nvPr>
            <p:ph type="dt" sz="half" idx="10"/>
          </p:nvPr>
        </p:nvSpPr>
        <p:spPr>
          <a:xfrm>
            <a:off x="381000" y="6477000"/>
            <a:ext cx="2438400" cy="365125"/>
          </a:xfrm>
        </p:spPr>
        <p:txBody>
          <a:bodyPr/>
          <a:lstStyle>
            <a:lvl1pPr>
              <a:defRPr/>
            </a:lvl1pPr>
          </a:lstStyle>
          <a:p>
            <a:r>
              <a:rPr lang="en-US" dirty="0" smtClean="0"/>
              <a:t>9000: Engaging Incarcerated Parents</a:t>
            </a:r>
            <a:endParaRPr lang="en-US" dirty="0"/>
          </a:p>
        </p:txBody>
      </p:sp>
      <p:sp>
        <p:nvSpPr>
          <p:cNvPr id="7" name="Footer Placeholder 4"/>
          <p:cNvSpPr>
            <a:spLocks noGrp="1"/>
          </p:cNvSpPr>
          <p:nvPr>
            <p:ph type="ftr" sz="quarter" idx="11"/>
          </p:nvPr>
        </p:nvSpPr>
        <p:spPr>
          <a:xfrm>
            <a:off x="3048000" y="6477000"/>
            <a:ext cx="2895600" cy="365125"/>
          </a:xfrm>
        </p:spPr>
        <p:txBody>
          <a:bodyPr/>
          <a:lstStyle/>
          <a:p>
            <a:r>
              <a:rPr lang="en-US" dirty="0" smtClean="0"/>
              <a:t>Pre-Work</a:t>
            </a:r>
            <a:endParaRPr lang="en-US" dirty="0"/>
          </a:p>
        </p:txBody>
      </p:sp>
      <p:sp>
        <p:nvSpPr>
          <p:cNvPr id="8" name="Slide Number Placeholder 5"/>
          <p:cNvSpPr>
            <a:spLocks noGrp="1"/>
          </p:cNvSpPr>
          <p:nvPr>
            <p:ph type="sldNum" sz="quarter" idx="12"/>
          </p:nvPr>
        </p:nvSpPr>
        <p:spPr>
          <a:xfrm>
            <a:off x="6477000" y="6477000"/>
            <a:ext cx="2133600" cy="365125"/>
          </a:xfrm>
        </p:spPr>
        <p:txBody>
          <a:bodyPr/>
          <a:lstStyle/>
          <a:p>
            <a:fld id="{0583B144-5335-453F-B101-AD8937EB315B}" type="slidenum">
              <a:rPr lang="en-US" smtClean="0"/>
              <a:t>44</a:t>
            </a:fld>
            <a:endParaRPr lang="en-US"/>
          </a:p>
        </p:txBody>
      </p:sp>
      <p:sp>
        <p:nvSpPr>
          <p:cNvPr id="2" name="Rectangle 1"/>
          <p:cNvSpPr/>
          <p:nvPr/>
        </p:nvSpPr>
        <p:spPr>
          <a:xfrm>
            <a:off x="481084" y="5853457"/>
            <a:ext cx="8229600" cy="369332"/>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US" dirty="0"/>
              <a:t>In the training session, we will practice the skills-based needs and share ideas etc. </a:t>
            </a:r>
          </a:p>
        </p:txBody>
      </p:sp>
    </p:spTree>
    <p:extLst>
      <p:ext uri="{BB962C8B-B14F-4D97-AF65-F5344CB8AC3E}">
        <p14:creationId xmlns:p14="http://schemas.microsoft.com/office/powerpoint/2010/main" val="1479921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685800" y="1828800"/>
            <a:ext cx="7772400" cy="4114800"/>
          </a:xfrm>
        </p:spPr>
        <p:txBody>
          <a:bodyPr>
            <a:normAutofit fontScale="70000" lnSpcReduction="20000"/>
          </a:bodyPr>
          <a:lstStyle/>
          <a:p>
            <a:pPr marL="0" indent="0" eaLnBrk="1" hangingPunct="1">
              <a:buFontTx/>
              <a:buNone/>
              <a:defRPr/>
            </a:pPr>
            <a:endParaRPr lang="en-US" b="1" dirty="0" smtClean="0"/>
          </a:p>
          <a:p>
            <a:pPr marL="0" indent="0">
              <a:buNone/>
              <a:defRPr/>
            </a:pPr>
            <a:r>
              <a:rPr lang="en-US" b="1" dirty="0" smtClean="0"/>
              <a:t>This online module will begin to prepare you to meet the overall objectives. </a:t>
            </a:r>
          </a:p>
          <a:p>
            <a:pPr marL="0" indent="0">
              <a:buNone/>
              <a:defRPr/>
            </a:pPr>
            <a:r>
              <a:rPr lang="en-US" b="1" dirty="0" smtClean="0"/>
              <a:t>By the end of this online module, you will be able to: </a:t>
            </a:r>
          </a:p>
          <a:p>
            <a:pPr marL="514350" indent="-514350">
              <a:buFont typeface="+mj-lt"/>
              <a:buAutoNum type="arabicPeriod"/>
              <a:defRPr/>
            </a:pPr>
            <a:r>
              <a:rPr lang="en-US" dirty="0" smtClean="0"/>
              <a:t>Explain </a:t>
            </a:r>
            <a:r>
              <a:rPr lang="en-US" dirty="0"/>
              <a:t>the ways that incarceration impacts parents, children, families, and </a:t>
            </a:r>
            <a:r>
              <a:rPr lang="en-US" dirty="0" smtClean="0"/>
              <a:t>communities</a:t>
            </a:r>
          </a:p>
          <a:p>
            <a:pPr marL="514350" indent="-514350">
              <a:buFont typeface="+mj-lt"/>
              <a:buAutoNum type="arabicPeriod"/>
              <a:defRPr/>
            </a:pPr>
            <a:r>
              <a:rPr lang="en-US" dirty="0" smtClean="0"/>
              <a:t>Communicate </a:t>
            </a:r>
            <a:r>
              <a:rPr lang="en-US" dirty="0"/>
              <a:t>the importance of visitation and/or contact with an incarcerated </a:t>
            </a:r>
            <a:r>
              <a:rPr lang="en-US" dirty="0" smtClean="0"/>
              <a:t>parent</a:t>
            </a:r>
          </a:p>
          <a:p>
            <a:pPr marL="514350" indent="-514350">
              <a:buFont typeface="+mj-lt"/>
              <a:buAutoNum type="arabicPeriod"/>
              <a:defRPr/>
            </a:pPr>
            <a:r>
              <a:rPr lang="en-US" dirty="0" smtClean="0"/>
              <a:t>Specify </a:t>
            </a:r>
            <a:r>
              <a:rPr lang="en-US" dirty="0"/>
              <a:t>one or more challenges of engaging incarcerated parents in case planning and </a:t>
            </a:r>
            <a:r>
              <a:rPr lang="en-US" dirty="0" smtClean="0"/>
              <a:t>visitation</a:t>
            </a:r>
          </a:p>
          <a:p>
            <a:pPr marL="514350" indent="-514350">
              <a:buFont typeface="+mj-lt"/>
              <a:buAutoNum type="arabicPeriod"/>
              <a:defRPr/>
            </a:pPr>
            <a:r>
              <a:rPr lang="en-US" dirty="0" smtClean="0"/>
              <a:t>Identify a local </a:t>
            </a:r>
            <a:r>
              <a:rPr lang="en-US" dirty="0"/>
              <a:t>and/or statewide tool or strategy that supports the engagement </a:t>
            </a:r>
            <a:r>
              <a:rPr lang="en-US" dirty="0" smtClean="0"/>
              <a:t>of incarcerated parents</a:t>
            </a:r>
          </a:p>
        </p:txBody>
      </p:sp>
      <p:sp>
        <p:nvSpPr>
          <p:cNvPr id="7" name="Title 1"/>
          <p:cNvSpPr>
            <a:spLocks noGrp="1"/>
          </p:cNvSpPr>
          <p:nvPr>
            <p:ph type="title"/>
          </p:nvPr>
        </p:nvSpPr>
        <p:spPr>
          <a:extLst/>
        </p:spPr>
        <p:style>
          <a:lnRef idx="2">
            <a:schemeClr val="accent6"/>
          </a:lnRef>
          <a:fillRef idx="1">
            <a:schemeClr val="lt1"/>
          </a:fillRef>
          <a:effectRef idx="0">
            <a:schemeClr val="accent6"/>
          </a:effectRef>
          <a:fontRef idx="minor">
            <a:schemeClr val="dk1"/>
          </a:fontRef>
        </p:style>
        <p:txBody>
          <a:bodyPr>
            <a:noAutofit/>
          </a:bodyPr>
          <a:lstStyle/>
          <a:p>
            <a:pPr eaLnBrk="1" hangingPunct="1">
              <a:defRPr/>
            </a:pPr>
            <a:r>
              <a:rPr lang="en-US" sz="3600" dirty="0" smtClean="0"/>
              <a:t>Online Module</a:t>
            </a:r>
            <a:br>
              <a:rPr lang="en-US" sz="3600" dirty="0" smtClean="0"/>
            </a:br>
            <a:r>
              <a:rPr lang="en-US" sz="3600" dirty="0" smtClean="0"/>
              <a:t>Learning Objectives</a:t>
            </a:r>
            <a:endParaRPr lang="en-US" sz="3600" dirty="0"/>
          </a:p>
        </p:txBody>
      </p:sp>
      <p:pic>
        <p:nvPicPr>
          <p:cNvPr id="1026" name="Picture 2" descr="C:\Users\kpomeroy\AppData\Local\Microsoft\Windows\Temporary Internet Files\Content.IE5\9TL8DFJ8\MC900286150[1].wmf"/>
          <p:cNvPicPr>
            <a:picLocks noChangeAspect="1" noChangeArrowheads="1"/>
          </p:cNvPicPr>
          <p:nvPr/>
        </p:nvPicPr>
        <p:blipFill>
          <a:blip r:embed="rId3"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477000" y="0"/>
            <a:ext cx="1859890" cy="1923898"/>
          </a:xfrm>
          <a:prstGeom prst="rect">
            <a:avLst/>
          </a:prstGeom>
          <a:noFill/>
          <a:extLst>
            <a:ext uri="{909E8E84-426E-40DD-AFC4-6F175D3DCCD1}">
              <a14:hiddenFill xmlns:a14="http://schemas.microsoft.com/office/drawing/2010/main">
                <a:solidFill>
                  <a:srgbClr val="FFFFFF"/>
                </a:solidFill>
              </a14:hiddenFill>
            </a:ext>
          </a:extLst>
        </p:spPr>
      </p:pic>
      <p:sp>
        <p:nvSpPr>
          <p:cNvPr id="5" name="Date Placeholder 3"/>
          <p:cNvSpPr>
            <a:spLocks noGrp="1"/>
          </p:cNvSpPr>
          <p:nvPr>
            <p:ph type="dt" sz="half" idx="10"/>
          </p:nvPr>
        </p:nvSpPr>
        <p:spPr>
          <a:xfrm>
            <a:off x="381000" y="6477000"/>
            <a:ext cx="2438400" cy="365125"/>
          </a:xfrm>
        </p:spPr>
        <p:txBody>
          <a:bodyPr/>
          <a:lstStyle>
            <a:lvl1pPr>
              <a:defRPr/>
            </a:lvl1pPr>
          </a:lstStyle>
          <a:p>
            <a:r>
              <a:rPr lang="en-US" dirty="0" smtClean="0"/>
              <a:t>9000: Engaging Incarcerated Parents</a:t>
            </a:r>
            <a:endParaRPr lang="en-US" dirty="0"/>
          </a:p>
        </p:txBody>
      </p:sp>
      <p:sp>
        <p:nvSpPr>
          <p:cNvPr id="6" name="Footer Placeholder 4"/>
          <p:cNvSpPr>
            <a:spLocks noGrp="1"/>
          </p:cNvSpPr>
          <p:nvPr>
            <p:ph type="ftr" sz="quarter" idx="11"/>
          </p:nvPr>
        </p:nvSpPr>
        <p:spPr>
          <a:xfrm>
            <a:off x="3048000" y="6477000"/>
            <a:ext cx="2895600" cy="365125"/>
          </a:xfrm>
        </p:spPr>
        <p:txBody>
          <a:bodyPr/>
          <a:lstStyle/>
          <a:p>
            <a:r>
              <a:rPr lang="en-US" dirty="0" smtClean="0"/>
              <a:t>Pre-Work</a:t>
            </a:r>
            <a:endParaRPr lang="en-US" dirty="0"/>
          </a:p>
        </p:txBody>
      </p:sp>
      <p:sp>
        <p:nvSpPr>
          <p:cNvPr id="8" name="Slide Number Placeholder 5"/>
          <p:cNvSpPr>
            <a:spLocks noGrp="1"/>
          </p:cNvSpPr>
          <p:nvPr>
            <p:ph type="sldNum" sz="quarter" idx="12"/>
          </p:nvPr>
        </p:nvSpPr>
        <p:spPr>
          <a:xfrm>
            <a:off x="6477000" y="6477000"/>
            <a:ext cx="2133600" cy="365125"/>
          </a:xfrm>
        </p:spPr>
        <p:txBody>
          <a:bodyPr/>
          <a:lstStyle/>
          <a:p>
            <a:fld id="{0583B144-5335-453F-B101-AD8937EB315B}" type="slidenum">
              <a:rPr lang="en-US" smtClean="0"/>
              <a:t>5</a:t>
            </a:fld>
            <a:endParaRPr lang="en-US"/>
          </a:p>
        </p:txBody>
      </p:sp>
    </p:spTree>
    <p:extLst>
      <p:ext uri="{BB962C8B-B14F-4D97-AF65-F5344CB8AC3E}">
        <p14:creationId xmlns:p14="http://schemas.microsoft.com/office/powerpoint/2010/main" val="27928273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S:\User Sort\WHoke\CAST II\CAST-SeriesII-Module9\images\Checklist.jpg"/>
          <p:cNvPicPr>
            <a:picLocks noChangeAspect="1" noChangeArrowheads="1"/>
          </p:cNvPicPr>
          <p:nvPr/>
        </p:nvPicPr>
        <p:blipFill>
          <a:blip r:embed="rId3"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2400" y="4606173"/>
            <a:ext cx="2117725" cy="1938337"/>
          </a:xfrm>
          <a:prstGeom prst="rect">
            <a:avLst/>
          </a:prstGeom>
          <a:noFill/>
          <a:extLst>
            <a:ext uri="{909E8E84-426E-40DD-AFC4-6F175D3DCCD1}">
              <a14:hiddenFill xmlns:a14="http://schemas.microsoft.com/office/drawing/2010/main">
                <a:solidFill>
                  <a:srgbClr val="FFFFFF"/>
                </a:solidFill>
              </a14:hiddenFill>
            </a:ext>
          </a:extLst>
        </p:spPr>
      </p:pic>
      <p:sp>
        <p:nvSpPr>
          <p:cNvPr id="6147" name="Content Placeholder 2"/>
          <p:cNvSpPr>
            <a:spLocks noGrp="1"/>
          </p:cNvSpPr>
          <p:nvPr>
            <p:ph idx="1"/>
          </p:nvPr>
        </p:nvSpPr>
        <p:spPr>
          <a:xfrm>
            <a:off x="1211262" y="1600200"/>
            <a:ext cx="7475538" cy="4525963"/>
          </a:xfrm>
        </p:spPr>
        <p:txBody>
          <a:bodyPr/>
          <a:lstStyle/>
          <a:p>
            <a:r>
              <a:rPr lang="en-US" altLang="en-US" dirty="0" smtClean="0"/>
              <a:t>The </a:t>
            </a:r>
            <a:r>
              <a:rPr lang="en-US" altLang="en-US" dirty="0"/>
              <a:t>I</a:t>
            </a:r>
            <a:r>
              <a:rPr lang="en-US" altLang="en-US" dirty="0" smtClean="0"/>
              <a:t>mpacts of Incarceration</a:t>
            </a:r>
          </a:p>
          <a:p>
            <a:r>
              <a:rPr lang="en-US" altLang="en-US" dirty="0" smtClean="0"/>
              <a:t>The Benefits of Engagement</a:t>
            </a:r>
          </a:p>
          <a:p>
            <a:r>
              <a:rPr lang="en-US" altLang="en-US" dirty="0" smtClean="0"/>
              <a:t>Law and Policy</a:t>
            </a:r>
          </a:p>
          <a:p>
            <a:r>
              <a:rPr lang="en-US" altLang="en-US" dirty="0" smtClean="0"/>
              <a:t>Programs and Resources</a:t>
            </a:r>
          </a:p>
          <a:p>
            <a:r>
              <a:rPr lang="en-US" altLang="en-US" dirty="0" smtClean="0"/>
              <a:t>Summary</a:t>
            </a:r>
          </a:p>
        </p:txBody>
      </p:sp>
      <p:sp>
        <p:nvSpPr>
          <p:cNvPr id="5" name="Title 1"/>
          <p:cNvSpPr>
            <a:spLocks noGrp="1"/>
          </p:cNvSpPr>
          <p:nvPr>
            <p:ph type="title"/>
          </p:nvPr>
        </p:nvSpPr>
        <p:spPr>
          <a:extLst/>
        </p:spPr>
        <p:style>
          <a:lnRef idx="2">
            <a:schemeClr val="accent6"/>
          </a:lnRef>
          <a:fillRef idx="1">
            <a:schemeClr val="lt1"/>
          </a:fillRef>
          <a:effectRef idx="0">
            <a:schemeClr val="accent6"/>
          </a:effectRef>
          <a:fontRef idx="minor">
            <a:schemeClr val="dk1"/>
          </a:fontRef>
        </p:style>
        <p:txBody>
          <a:bodyPr>
            <a:noAutofit/>
          </a:bodyPr>
          <a:lstStyle/>
          <a:p>
            <a:pPr eaLnBrk="1" hangingPunct="1">
              <a:defRPr/>
            </a:pPr>
            <a:r>
              <a:rPr lang="en-US" sz="3600" dirty="0" smtClean="0"/>
              <a:t>Outline</a:t>
            </a:r>
            <a:endParaRPr lang="en-US" sz="3600" dirty="0"/>
          </a:p>
        </p:txBody>
      </p:sp>
      <p:sp>
        <p:nvSpPr>
          <p:cNvPr id="6" name="Date Placeholder 3"/>
          <p:cNvSpPr>
            <a:spLocks noGrp="1"/>
          </p:cNvSpPr>
          <p:nvPr>
            <p:ph type="dt" sz="half" idx="10"/>
          </p:nvPr>
        </p:nvSpPr>
        <p:spPr>
          <a:xfrm>
            <a:off x="381000" y="6477000"/>
            <a:ext cx="2438400" cy="365125"/>
          </a:xfrm>
        </p:spPr>
        <p:txBody>
          <a:bodyPr/>
          <a:lstStyle>
            <a:lvl1pPr>
              <a:defRPr/>
            </a:lvl1pPr>
          </a:lstStyle>
          <a:p>
            <a:r>
              <a:rPr lang="en-US" dirty="0" smtClean="0"/>
              <a:t>9000: Engaging Incarcerated Parents</a:t>
            </a:r>
            <a:endParaRPr lang="en-US" dirty="0"/>
          </a:p>
        </p:txBody>
      </p:sp>
      <p:sp>
        <p:nvSpPr>
          <p:cNvPr id="7" name="Footer Placeholder 4"/>
          <p:cNvSpPr>
            <a:spLocks noGrp="1"/>
          </p:cNvSpPr>
          <p:nvPr>
            <p:ph type="ftr" sz="quarter" idx="11"/>
          </p:nvPr>
        </p:nvSpPr>
        <p:spPr>
          <a:xfrm>
            <a:off x="3048000" y="6477000"/>
            <a:ext cx="2895600" cy="365125"/>
          </a:xfrm>
        </p:spPr>
        <p:txBody>
          <a:bodyPr/>
          <a:lstStyle/>
          <a:p>
            <a:r>
              <a:rPr lang="en-US" dirty="0" smtClean="0"/>
              <a:t>Pre-Work</a:t>
            </a:r>
            <a:endParaRPr lang="en-US" dirty="0"/>
          </a:p>
        </p:txBody>
      </p:sp>
      <p:sp>
        <p:nvSpPr>
          <p:cNvPr id="8" name="Slide Number Placeholder 5"/>
          <p:cNvSpPr>
            <a:spLocks noGrp="1"/>
          </p:cNvSpPr>
          <p:nvPr>
            <p:ph type="sldNum" sz="quarter" idx="12"/>
          </p:nvPr>
        </p:nvSpPr>
        <p:spPr>
          <a:xfrm>
            <a:off x="6477000" y="6477000"/>
            <a:ext cx="2133600" cy="365125"/>
          </a:xfrm>
        </p:spPr>
        <p:txBody>
          <a:bodyPr/>
          <a:lstStyle/>
          <a:p>
            <a:fld id="{0583B144-5335-453F-B101-AD8937EB315B}" type="slidenum">
              <a:rPr lang="en-US" smtClean="0"/>
              <a:t>6</a:t>
            </a:fld>
            <a:endParaRPr lang="en-US"/>
          </a:p>
        </p:txBody>
      </p:sp>
    </p:spTree>
    <p:extLst>
      <p:ext uri="{BB962C8B-B14F-4D97-AF65-F5344CB8AC3E}">
        <p14:creationId xmlns:p14="http://schemas.microsoft.com/office/powerpoint/2010/main" val="7166317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3200"/>
            <a:ext cx="8229600" cy="1143000"/>
          </a:xfrm>
        </p:spPr>
        <p:txBody>
          <a:bodyPr>
            <a:normAutofit fontScale="90000"/>
          </a:bodyPr>
          <a:lstStyle/>
          <a:p>
            <a:pPr algn="l"/>
            <a:r>
              <a:rPr lang="en-US" dirty="0" smtClean="0"/>
              <a:t>Section 1: The Impact of Incarceration</a:t>
            </a:r>
            <a:endParaRPr lang="en-US" dirty="0"/>
          </a:p>
        </p:txBody>
      </p:sp>
      <p:sp>
        <p:nvSpPr>
          <p:cNvPr id="3" name="Date Placeholder 3"/>
          <p:cNvSpPr>
            <a:spLocks noGrp="1"/>
          </p:cNvSpPr>
          <p:nvPr>
            <p:ph type="dt" sz="half" idx="10"/>
          </p:nvPr>
        </p:nvSpPr>
        <p:spPr>
          <a:xfrm>
            <a:off x="381000" y="6477000"/>
            <a:ext cx="2438400" cy="365125"/>
          </a:xfrm>
        </p:spPr>
        <p:txBody>
          <a:bodyPr/>
          <a:lstStyle>
            <a:lvl1pPr>
              <a:defRPr/>
            </a:lvl1pPr>
          </a:lstStyle>
          <a:p>
            <a:r>
              <a:rPr lang="en-US" dirty="0" smtClean="0"/>
              <a:t>9000: Engaging Incarcerated Parents</a:t>
            </a:r>
            <a:endParaRPr lang="en-US" dirty="0"/>
          </a:p>
        </p:txBody>
      </p:sp>
      <p:sp>
        <p:nvSpPr>
          <p:cNvPr id="4" name="Footer Placeholder 4"/>
          <p:cNvSpPr>
            <a:spLocks noGrp="1"/>
          </p:cNvSpPr>
          <p:nvPr>
            <p:ph type="ftr" sz="quarter" idx="11"/>
          </p:nvPr>
        </p:nvSpPr>
        <p:spPr>
          <a:xfrm>
            <a:off x="3048000" y="6477000"/>
            <a:ext cx="2895600" cy="365125"/>
          </a:xfrm>
        </p:spPr>
        <p:txBody>
          <a:bodyPr/>
          <a:lstStyle/>
          <a:p>
            <a:r>
              <a:rPr lang="en-US" dirty="0" smtClean="0"/>
              <a:t>Pre-Work</a:t>
            </a:r>
            <a:endParaRPr lang="en-US" dirty="0"/>
          </a:p>
        </p:txBody>
      </p:sp>
      <p:sp>
        <p:nvSpPr>
          <p:cNvPr id="5" name="Slide Number Placeholder 5"/>
          <p:cNvSpPr>
            <a:spLocks noGrp="1"/>
          </p:cNvSpPr>
          <p:nvPr>
            <p:ph type="sldNum" sz="quarter" idx="12"/>
          </p:nvPr>
        </p:nvSpPr>
        <p:spPr>
          <a:xfrm>
            <a:off x="6477000" y="6477000"/>
            <a:ext cx="2133600" cy="365125"/>
          </a:xfrm>
        </p:spPr>
        <p:txBody>
          <a:bodyPr/>
          <a:lstStyle/>
          <a:p>
            <a:fld id="{0583B144-5335-453F-B101-AD8937EB315B}" type="slidenum">
              <a:rPr lang="en-US" smtClean="0"/>
              <a:t>7</a:t>
            </a:fld>
            <a:endParaRPr lang="en-US"/>
          </a:p>
        </p:txBody>
      </p:sp>
    </p:spTree>
    <p:extLst>
      <p:ext uri="{BB962C8B-B14F-4D97-AF65-F5344CB8AC3E}">
        <p14:creationId xmlns:p14="http://schemas.microsoft.com/office/powerpoint/2010/main" val="3007599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5418" y="2057400"/>
            <a:ext cx="7772400" cy="1470025"/>
          </a:xfrm>
        </p:spPr>
        <p:txBody>
          <a:bodyPr>
            <a:normAutofit fontScale="90000"/>
          </a:bodyPr>
          <a:lstStyle/>
          <a:p>
            <a:r>
              <a:rPr lang="en-US" dirty="0" smtClean="0"/>
              <a:t>In 2009, 14,000 children entered foster care due, at least in part, to the incarceration of a parent.</a:t>
            </a:r>
            <a:endParaRPr lang="en-US" dirty="0"/>
          </a:p>
        </p:txBody>
      </p:sp>
      <p:sp>
        <p:nvSpPr>
          <p:cNvPr id="4" name="Rectangle 3"/>
          <p:cNvSpPr/>
          <p:nvPr/>
        </p:nvSpPr>
        <p:spPr>
          <a:xfrm>
            <a:off x="2355376" y="3731526"/>
            <a:ext cx="4392485" cy="369332"/>
          </a:xfrm>
          <a:prstGeom prst="rect">
            <a:avLst/>
          </a:prstGeom>
        </p:spPr>
        <p:txBody>
          <a:bodyPr wrap="none">
            <a:spAutoFit/>
          </a:bodyPr>
          <a:lstStyle/>
          <a:p>
            <a:r>
              <a:rPr lang="en-US" dirty="0" smtClean="0"/>
              <a:t>(US Government Accountability Office, 2011)</a:t>
            </a:r>
            <a:endParaRPr lang="en-US" dirty="0"/>
          </a:p>
        </p:txBody>
      </p:sp>
      <p:sp>
        <p:nvSpPr>
          <p:cNvPr id="5" name="Title 1"/>
          <p:cNvSpPr txBox="1">
            <a:spLocks/>
          </p:cNvSpPr>
          <p:nvPr/>
        </p:nvSpPr>
        <p:spPr>
          <a:xfrm>
            <a:off x="139281" y="4267200"/>
            <a:ext cx="8849532" cy="1219200"/>
          </a:xfrm>
          <a:prstGeom prst="rect">
            <a:avLst/>
          </a:prstGeom>
        </p:spPr>
        <p:txBody>
          <a:bodyPr vert="horz" lIns="91440" tIns="45720" rIns="91440" bIns="45720" rtlCol="0" anchor="ctr">
            <a:normAutofit fontScale="6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That’s 8% of youth in care.</a:t>
            </a:r>
          </a:p>
          <a:p>
            <a:r>
              <a:rPr lang="en-US" dirty="0" smtClean="0"/>
              <a:t>It is widely believed that these numbers are an underrepresentation due to inconsistent data gathering. </a:t>
            </a:r>
            <a:endParaRPr lang="en-US" dirty="0"/>
          </a:p>
        </p:txBody>
      </p:sp>
      <p:sp>
        <p:nvSpPr>
          <p:cNvPr id="6" name="Date Placeholder 3"/>
          <p:cNvSpPr>
            <a:spLocks noGrp="1"/>
          </p:cNvSpPr>
          <p:nvPr>
            <p:ph type="dt" sz="half" idx="10"/>
          </p:nvPr>
        </p:nvSpPr>
        <p:spPr>
          <a:xfrm>
            <a:off x="381000" y="6477000"/>
            <a:ext cx="2438400" cy="365125"/>
          </a:xfrm>
        </p:spPr>
        <p:txBody>
          <a:bodyPr/>
          <a:lstStyle>
            <a:lvl1pPr>
              <a:defRPr/>
            </a:lvl1pPr>
          </a:lstStyle>
          <a:p>
            <a:r>
              <a:rPr lang="en-US" dirty="0" smtClean="0"/>
              <a:t>9000: Engaging Incarcerated Parents</a:t>
            </a:r>
            <a:endParaRPr lang="en-US" dirty="0"/>
          </a:p>
        </p:txBody>
      </p:sp>
      <p:sp>
        <p:nvSpPr>
          <p:cNvPr id="7" name="Footer Placeholder 4"/>
          <p:cNvSpPr>
            <a:spLocks noGrp="1"/>
          </p:cNvSpPr>
          <p:nvPr>
            <p:ph type="ftr" sz="quarter" idx="11"/>
          </p:nvPr>
        </p:nvSpPr>
        <p:spPr>
          <a:xfrm>
            <a:off x="3048000" y="6477000"/>
            <a:ext cx="2895600" cy="365125"/>
          </a:xfrm>
        </p:spPr>
        <p:txBody>
          <a:bodyPr/>
          <a:lstStyle/>
          <a:p>
            <a:r>
              <a:rPr lang="en-US" dirty="0" smtClean="0"/>
              <a:t>Pre-Work</a:t>
            </a:r>
            <a:endParaRPr lang="en-US" dirty="0"/>
          </a:p>
        </p:txBody>
      </p:sp>
      <p:sp>
        <p:nvSpPr>
          <p:cNvPr id="8" name="Slide Number Placeholder 5"/>
          <p:cNvSpPr>
            <a:spLocks noGrp="1"/>
          </p:cNvSpPr>
          <p:nvPr>
            <p:ph type="sldNum" sz="quarter" idx="12"/>
          </p:nvPr>
        </p:nvSpPr>
        <p:spPr>
          <a:xfrm>
            <a:off x="6477000" y="6477000"/>
            <a:ext cx="2133600" cy="365125"/>
          </a:xfrm>
        </p:spPr>
        <p:txBody>
          <a:bodyPr/>
          <a:lstStyle/>
          <a:p>
            <a:fld id="{0583B144-5335-453F-B101-AD8937EB315B}" type="slidenum">
              <a:rPr lang="en-US" smtClean="0"/>
              <a:t>8</a:t>
            </a:fld>
            <a:endParaRPr lang="en-US"/>
          </a:p>
        </p:txBody>
      </p:sp>
      <p:sp>
        <p:nvSpPr>
          <p:cNvPr id="9" name="Title 1"/>
          <p:cNvSpPr txBox="1">
            <a:spLocks/>
          </p:cNvSpPr>
          <p:nvPr/>
        </p:nvSpPr>
        <p:spPr>
          <a:xfrm>
            <a:off x="457200" y="274638"/>
            <a:ext cx="8229600" cy="114300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mtClean="0"/>
              <a:t>Section 1: The Impact of Incarceration</a:t>
            </a:r>
            <a:endParaRPr lang="en-US" dirty="0"/>
          </a:p>
        </p:txBody>
      </p:sp>
    </p:spTree>
    <p:extLst>
      <p:ext uri="{BB962C8B-B14F-4D97-AF65-F5344CB8AC3E}">
        <p14:creationId xmlns:p14="http://schemas.microsoft.com/office/powerpoint/2010/main" val="261953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70037"/>
            <a:ext cx="8229600" cy="5135563"/>
          </a:xfrm>
        </p:spPr>
        <p:txBody>
          <a:bodyPr>
            <a:normAutofit fontScale="70000" lnSpcReduction="20000"/>
          </a:bodyPr>
          <a:lstStyle/>
          <a:p>
            <a:pPr marL="0" indent="0">
              <a:buNone/>
            </a:pPr>
            <a:r>
              <a:rPr lang="en-US" dirty="0" smtClean="0"/>
              <a:t>So who are these children of incarcerated parents, and what is the impact of their parent’s incarceration? </a:t>
            </a:r>
            <a:br>
              <a:rPr lang="en-US" dirty="0" smtClean="0"/>
            </a:br>
            <a:endParaRPr lang="en-US" dirty="0" smtClean="0"/>
          </a:p>
          <a:p>
            <a:pPr marL="0" indent="0">
              <a:buNone/>
            </a:pPr>
            <a:r>
              <a:rPr lang="en-US" dirty="0" smtClean="0"/>
              <a:t>The topic comes with many preconceived notions. </a:t>
            </a:r>
          </a:p>
          <a:p>
            <a:pPr marL="0" indent="0">
              <a:buNone/>
            </a:pPr>
            <a:endParaRPr lang="en-US" b="1" u="sng" dirty="0"/>
          </a:p>
          <a:p>
            <a:pPr marL="0" indent="0">
              <a:buNone/>
            </a:pPr>
            <a:r>
              <a:rPr lang="en-US" dirty="0" smtClean="0"/>
              <a:t>What do you believe about children of incarcerated parents? </a:t>
            </a:r>
          </a:p>
          <a:p>
            <a:pPr marL="0" indent="0">
              <a:buNone/>
            </a:pPr>
            <a:r>
              <a:rPr lang="en-US" dirty="0" smtClean="0"/>
              <a:t>For each statement, select T for True or F for False. </a:t>
            </a:r>
          </a:p>
          <a:p>
            <a:r>
              <a:rPr lang="en-US" dirty="0" smtClean="0"/>
              <a:t>Children of incarcerated parents are no more likely to go to prison than their peers</a:t>
            </a:r>
          </a:p>
          <a:p>
            <a:r>
              <a:rPr lang="en-US" dirty="0" smtClean="0"/>
              <a:t>Most incarcerated parents play an active role in their child’s life prior to their incarceration</a:t>
            </a:r>
          </a:p>
          <a:p>
            <a:r>
              <a:rPr lang="en-US" dirty="0" smtClean="0"/>
              <a:t>Visitation helps alleviate a child’s fears, reduces trauma, and promotes the bond. Contact is key. </a:t>
            </a:r>
          </a:p>
          <a:p>
            <a:r>
              <a:rPr lang="en-US" dirty="0" smtClean="0"/>
              <a:t>Most incarcerated parents are non-violent offenders</a:t>
            </a:r>
          </a:p>
          <a:p>
            <a:r>
              <a:rPr lang="en-US" dirty="0" smtClean="0"/>
              <a:t>Incarcerated parents can play an important role in making decisions about their child’s life, regardless of where they reside. </a:t>
            </a:r>
            <a:endParaRPr lang="en-US" dirty="0"/>
          </a:p>
        </p:txBody>
      </p:sp>
      <p:sp>
        <p:nvSpPr>
          <p:cNvPr id="4"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fontScale="90000"/>
          </a:bodyPr>
          <a:lstStyle/>
          <a:p>
            <a:r>
              <a:rPr lang="en-US" dirty="0" smtClean="0"/>
              <a:t>Section 1: The Impact of Incarceration</a:t>
            </a:r>
            <a:endParaRPr lang="en-US" dirty="0"/>
          </a:p>
        </p:txBody>
      </p:sp>
      <p:sp>
        <p:nvSpPr>
          <p:cNvPr id="5" name="Rectangle 4"/>
          <p:cNvSpPr/>
          <p:nvPr/>
        </p:nvSpPr>
        <p:spPr>
          <a:xfrm>
            <a:off x="2876997" y="3965505"/>
            <a:ext cx="131927" cy="523220"/>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2800" b="1" dirty="0" smtClean="0">
                <a:ln/>
                <a:solidFill>
                  <a:schemeClr val="accent3"/>
                </a:solidFill>
              </a:rPr>
              <a:t>T</a:t>
            </a:r>
            <a:endParaRPr lang="en-US" sz="2800" b="1" dirty="0">
              <a:ln/>
              <a:solidFill>
                <a:schemeClr val="accent3"/>
              </a:solidFill>
            </a:endParaRPr>
          </a:p>
        </p:txBody>
      </p:sp>
      <p:sp>
        <p:nvSpPr>
          <p:cNvPr id="6" name="Rectangle 5"/>
          <p:cNvSpPr/>
          <p:nvPr/>
        </p:nvSpPr>
        <p:spPr>
          <a:xfrm>
            <a:off x="3356941" y="3965505"/>
            <a:ext cx="125515" cy="52322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F</a:t>
            </a:r>
            <a:endParaRPr lang="en-U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Rectangle 6"/>
          <p:cNvSpPr/>
          <p:nvPr/>
        </p:nvSpPr>
        <p:spPr>
          <a:xfrm>
            <a:off x="4042741" y="4582180"/>
            <a:ext cx="131927" cy="523220"/>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2800" b="1" dirty="0" smtClean="0">
                <a:ln/>
                <a:solidFill>
                  <a:schemeClr val="accent3"/>
                </a:solidFill>
              </a:rPr>
              <a:t>T</a:t>
            </a:r>
            <a:endParaRPr lang="en-US" sz="2800" b="1" dirty="0">
              <a:ln/>
              <a:solidFill>
                <a:schemeClr val="accent3"/>
              </a:solidFill>
            </a:endParaRPr>
          </a:p>
        </p:txBody>
      </p:sp>
      <p:sp>
        <p:nvSpPr>
          <p:cNvPr id="8" name="Rectangle 7"/>
          <p:cNvSpPr/>
          <p:nvPr/>
        </p:nvSpPr>
        <p:spPr>
          <a:xfrm>
            <a:off x="4522685" y="4582180"/>
            <a:ext cx="125515" cy="52322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F</a:t>
            </a:r>
            <a:endParaRPr lang="en-U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9" name="Rectangle 8"/>
          <p:cNvSpPr/>
          <p:nvPr/>
        </p:nvSpPr>
        <p:spPr>
          <a:xfrm>
            <a:off x="4880941" y="5191780"/>
            <a:ext cx="131927" cy="523220"/>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2800" b="1" dirty="0" smtClean="0">
                <a:ln/>
                <a:solidFill>
                  <a:schemeClr val="accent3"/>
                </a:solidFill>
              </a:rPr>
              <a:t>T</a:t>
            </a:r>
            <a:endParaRPr lang="en-US" sz="2800" b="1" dirty="0">
              <a:ln/>
              <a:solidFill>
                <a:schemeClr val="accent3"/>
              </a:solidFill>
            </a:endParaRPr>
          </a:p>
        </p:txBody>
      </p:sp>
      <p:sp>
        <p:nvSpPr>
          <p:cNvPr id="10" name="Rectangle 9"/>
          <p:cNvSpPr/>
          <p:nvPr/>
        </p:nvSpPr>
        <p:spPr>
          <a:xfrm>
            <a:off x="5360885" y="5191780"/>
            <a:ext cx="125515" cy="52322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F</a:t>
            </a:r>
            <a:endParaRPr lang="en-U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 name="Rectangle 10"/>
          <p:cNvSpPr/>
          <p:nvPr/>
        </p:nvSpPr>
        <p:spPr>
          <a:xfrm>
            <a:off x="6858000" y="5420380"/>
            <a:ext cx="131927" cy="523220"/>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2800" b="1" dirty="0" smtClean="0">
                <a:ln/>
                <a:solidFill>
                  <a:schemeClr val="accent3"/>
                </a:solidFill>
              </a:rPr>
              <a:t>T</a:t>
            </a:r>
            <a:endParaRPr lang="en-US" sz="2800" b="1" dirty="0">
              <a:ln/>
              <a:solidFill>
                <a:schemeClr val="accent3"/>
              </a:solidFill>
            </a:endParaRPr>
          </a:p>
        </p:txBody>
      </p:sp>
      <p:sp>
        <p:nvSpPr>
          <p:cNvPr id="12" name="Rectangle 11"/>
          <p:cNvSpPr/>
          <p:nvPr/>
        </p:nvSpPr>
        <p:spPr>
          <a:xfrm>
            <a:off x="7337944" y="5420380"/>
            <a:ext cx="125515" cy="52322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F</a:t>
            </a:r>
            <a:endParaRPr lang="en-U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3" name="Rectangle 12"/>
          <p:cNvSpPr/>
          <p:nvPr/>
        </p:nvSpPr>
        <p:spPr>
          <a:xfrm>
            <a:off x="7090741" y="6106180"/>
            <a:ext cx="131927" cy="523220"/>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2800" b="1" dirty="0" smtClean="0">
                <a:ln/>
                <a:solidFill>
                  <a:schemeClr val="accent3"/>
                </a:solidFill>
              </a:rPr>
              <a:t>T</a:t>
            </a:r>
            <a:endParaRPr lang="en-US" sz="2800" b="1" dirty="0">
              <a:ln/>
              <a:solidFill>
                <a:schemeClr val="accent3"/>
              </a:solidFill>
            </a:endParaRPr>
          </a:p>
        </p:txBody>
      </p:sp>
      <p:sp>
        <p:nvSpPr>
          <p:cNvPr id="14" name="Rectangle 13"/>
          <p:cNvSpPr/>
          <p:nvPr/>
        </p:nvSpPr>
        <p:spPr>
          <a:xfrm>
            <a:off x="7570685" y="6106180"/>
            <a:ext cx="125515" cy="52322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F</a:t>
            </a:r>
            <a:endParaRPr lang="en-U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3272917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6852</TotalTime>
  <Words>3193</Words>
  <Application>Microsoft Office PowerPoint</Application>
  <PresentationFormat>On-screen Show (4:3)</PresentationFormat>
  <Paragraphs>495</Paragraphs>
  <Slides>44</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44</vt:i4>
      </vt:variant>
    </vt:vector>
  </HeadingPairs>
  <TitlesOfParts>
    <vt:vector size="48" baseType="lpstr">
      <vt:lpstr>Arial</vt:lpstr>
      <vt:lpstr>Calibri</vt:lpstr>
      <vt:lpstr>Times New Roman</vt:lpstr>
      <vt:lpstr>Office Theme</vt:lpstr>
      <vt:lpstr>Copyright © 2015</vt:lpstr>
      <vt:lpstr>PowerPoint Presentation</vt:lpstr>
      <vt:lpstr>PowerPoint Presentation</vt:lpstr>
      <vt:lpstr>Overall Course  Learning Objectives</vt:lpstr>
      <vt:lpstr>Online Module Learning Objectives</vt:lpstr>
      <vt:lpstr>Outline</vt:lpstr>
      <vt:lpstr>Section 1: The Impact of Incarceration</vt:lpstr>
      <vt:lpstr>In 2009, 14,000 children entered foster care due, at least in part, to the incarceration of a parent.</vt:lpstr>
      <vt:lpstr>Section 1: The Impact of Incarceration</vt:lpstr>
      <vt:lpstr>Section 1: The Impact of Incarceration</vt:lpstr>
      <vt:lpstr>Section 1: The Impact of Incarceration</vt:lpstr>
      <vt:lpstr>Section 1: The Impact of Incarceration</vt:lpstr>
      <vt:lpstr>Section 1: The Impact of Incarceration</vt:lpstr>
      <vt:lpstr>Section 1: The Impact of Incarceration</vt:lpstr>
      <vt:lpstr>Section 1: The Impact of Incarceration</vt:lpstr>
      <vt:lpstr>Section 2: The Benefits of Contact and Visitation</vt:lpstr>
      <vt:lpstr>PowerPoint Presentation</vt:lpstr>
      <vt:lpstr>Section 2: The Benefits of Contact and Visitation</vt:lpstr>
      <vt:lpstr>Section 2: The Benefits of Contact and Visitation</vt:lpstr>
      <vt:lpstr>Section 2: The Benefits of Contact and Visitation</vt:lpstr>
      <vt:lpstr>Section 2: The Benefits of Contact and Visitation</vt:lpstr>
      <vt:lpstr>Section 2: The Benefits of Contact and Visitation</vt:lpstr>
      <vt:lpstr>Please list benefits to contact and visitation with an incarcerated parent</vt:lpstr>
      <vt:lpstr>Section 2: The Benefits of Contact and Visitation</vt:lpstr>
      <vt:lpstr>Section 3: Law and Policy </vt:lpstr>
      <vt:lpstr>Section 3: Law and Policy</vt:lpstr>
      <vt:lpstr>Section 3: Law and Policy</vt:lpstr>
      <vt:lpstr>Section 3: Law and Policy</vt:lpstr>
      <vt:lpstr>Section 3: Law and Policy</vt:lpstr>
      <vt:lpstr>Section 3: Law and Policy</vt:lpstr>
      <vt:lpstr>Section 3: Law and Policy</vt:lpstr>
      <vt:lpstr>Section 3: Law and Policy</vt:lpstr>
      <vt:lpstr>Section 3: Law and Policy</vt:lpstr>
      <vt:lpstr>Section 3: Law and Policy</vt:lpstr>
      <vt:lpstr>Section 4: Programs and Resources </vt:lpstr>
      <vt:lpstr>Section 4: Programs and Resources</vt:lpstr>
      <vt:lpstr>Section 4: Programs and Resources</vt:lpstr>
      <vt:lpstr>Section 4: Programs and Resources</vt:lpstr>
      <vt:lpstr>PowerPoint Presentation</vt:lpstr>
      <vt:lpstr>Section 4: Programs and Resources</vt:lpstr>
      <vt:lpstr>Section 4: Programs and Resources</vt:lpstr>
      <vt:lpstr>Section 4: Programs and Resources</vt:lpstr>
      <vt:lpstr>Section 4: Programs and Resources</vt:lpstr>
      <vt:lpstr>PowerPoint Presentation</vt:lpstr>
    </vt:vector>
  </TitlesOfParts>
  <Company>The University of Pittsburgh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Jones Pomeroy</dc:creator>
  <cp:lastModifiedBy>Snyder, Amber Lynn</cp:lastModifiedBy>
  <cp:revision>49</cp:revision>
  <dcterms:created xsi:type="dcterms:W3CDTF">2015-02-16T16:33:41Z</dcterms:created>
  <dcterms:modified xsi:type="dcterms:W3CDTF">2016-09-06T15:05:11Z</dcterms:modified>
</cp:coreProperties>
</file>