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2"/>
  </p:notesMasterIdLst>
  <p:handoutMasterIdLst>
    <p:handoutMasterId r:id="rId33"/>
  </p:handoutMasterIdLst>
  <p:sldIdLst>
    <p:sldId id="260" r:id="rId2"/>
    <p:sldId id="271" r:id="rId3"/>
    <p:sldId id="275" r:id="rId4"/>
    <p:sldId id="283" r:id="rId5"/>
    <p:sldId id="337" r:id="rId6"/>
    <p:sldId id="332" r:id="rId7"/>
    <p:sldId id="334" r:id="rId8"/>
    <p:sldId id="335" r:id="rId9"/>
    <p:sldId id="333" r:id="rId10"/>
    <p:sldId id="319" r:id="rId11"/>
    <p:sldId id="291" r:id="rId12"/>
    <p:sldId id="321" r:id="rId13"/>
    <p:sldId id="329" r:id="rId14"/>
    <p:sldId id="292" r:id="rId15"/>
    <p:sldId id="293" r:id="rId16"/>
    <p:sldId id="294" r:id="rId17"/>
    <p:sldId id="336" r:id="rId18"/>
    <p:sldId id="297" r:id="rId19"/>
    <p:sldId id="295" r:id="rId20"/>
    <p:sldId id="296" r:id="rId21"/>
    <p:sldId id="301" r:id="rId22"/>
    <p:sldId id="322" r:id="rId23"/>
    <p:sldId id="298" r:id="rId24"/>
    <p:sldId id="299" r:id="rId25"/>
    <p:sldId id="300" r:id="rId26"/>
    <p:sldId id="305" r:id="rId27"/>
    <p:sldId id="304" r:id="rId28"/>
    <p:sldId id="324" r:id="rId29"/>
    <p:sldId id="318" r:id="rId30"/>
    <p:sldId id="320" r:id="rId3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8151"/>
    <a:srgbClr val="002B5E"/>
    <a:srgbClr val="CDB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238" autoAdjust="0"/>
    <p:restoredTop sz="90929"/>
  </p:normalViewPr>
  <p:slideViewPr>
    <p:cSldViewPr snapToGrid="0">
      <p:cViewPr>
        <p:scale>
          <a:sx n="74" d="100"/>
          <a:sy n="74" d="100"/>
        </p:scale>
        <p:origin x="-294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64"/>
    </p:cViewPr>
  </p:sorterViewPr>
  <p:notesViewPr>
    <p:cSldViewPr snapToGrid="0">
      <p:cViewPr>
        <p:scale>
          <a:sx n="100" d="100"/>
          <a:sy n="100" d="100"/>
        </p:scale>
        <p:origin x="-1008" y="2778"/>
      </p:cViewPr>
      <p:guideLst>
        <p:guide orient="horz" pos="3025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623734" y="0"/>
            <a:ext cx="3677920" cy="64008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54" tIns="48327" rIns="96654" bIns="4832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623734" cy="640080"/>
          </a:xfrm>
          <a:prstGeom prst="rect">
            <a:avLst/>
          </a:prstGeom>
          <a:ln w="6350">
            <a:solidFill>
              <a:schemeClr val="tx1"/>
            </a:solidFill>
            <a:prstDash val="solid"/>
          </a:ln>
        </p:spPr>
        <p:txBody>
          <a:bodyPr vert="horz" lIns="96654" tIns="48327" rIns="96654" bIns="48327" rtlCol="0" anchor="ctr"/>
          <a:lstStyle>
            <a:lvl1pPr algn="l">
              <a:tabLst>
                <a:tab pos="659470" algn="l"/>
              </a:tabLst>
              <a:defRPr sz="1300">
                <a:latin typeface="Georgia" pitchFamily="18" charset="0"/>
              </a:defRPr>
            </a:lvl1pPr>
          </a:lstStyle>
          <a:p>
            <a:pPr>
              <a:defRPr/>
            </a:pPr>
            <a:r>
              <a:rPr lang="en-US"/>
              <a:t>	</a:t>
            </a:r>
            <a:r>
              <a:rPr lang="en-US" sz="1700"/>
              <a:t>University of Pittsburgh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9" y="9067799"/>
            <a:ext cx="2662879" cy="259082"/>
          </a:xfrm>
          <a:prstGeom prst="rect">
            <a:avLst/>
          </a:prstGeom>
        </p:spPr>
        <p:txBody>
          <a:bodyPr vert="horz" lIns="96654" tIns="48327" rIns="96654" bIns="48327" rtlCol="0" anchor="ctr"/>
          <a:lstStyle>
            <a:lvl1pPr algn="ctr">
              <a:defRPr sz="1300">
                <a:latin typeface="Georgia" pitchFamily="18" charset="0"/>
              </a:defRPr>
            </a:lvl1pPr>
          </a:lstStyle>
          <a:p>
            <a:pPr algn="l">
              <a:defRPr/>
            </a:pPr>
            <a:r>
              <a:rPr lang="en-US" sz="800" dirty="0"/>
              <a:t>The Pennsylvania Child Welfare Resource Center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020009" y="9371932"/>
            <a:ext cx="2295193" cy="138550"/>
          </a:xfrm>
          <a:prstGeom prst="rect">
            <a:avLst/>
          </a:prstGeom>
        </p:spPr>
        <p:txBody>
          <a:bodyPr vert="horz" lIns="96654" tIns="48327" rIns="96654" bIns="48327" rtlCol="0" anchor="ctr"/>
          <a:lstStyle>
            <a:lvl1pPr algn="r">
              <a:defRPr sz="1000">
                <a:latin typeface="Georgia" pitchFamily="18" charset="0"/>
              </a:defRPr>
            </a:lvl1pPr>
          </a:lstStyle>
          <a:p>
            <a:pPr>
              <a:defRPr/>
            </a:pPr>
            <a:r>
              <a:rPr lang="en-US" b="1" dirty="0" smtClean="0"/>
              <a:t>Handout #1 Page </a:t>
            </a:r>
            <a:fld id="{1DEAAAA3-F7D2-420C-8044-4D8DB93005E2}" type="slidenum">
              <a:rPr lang="en-US" b="1" smtClean="0"/>
              <a:pPr>
                <a:defRPr/>
              </a:pPr>
              <a:t>‹#›</a:t>
            </a:fld>
            <a:r>
              <a:rPr lang="en-US" b="1" dirty="0" smtClean="0"/>
              <a:t> of 10</a:t>
            </a:r>
            <a:endParaRPr lang="en-US" b="1" dirty="0"/>
          </a:p>
        </p:txBody>
      </p:sp>
      <p:pic>
        <p:nvPicPr>
          <p:cNvPr id="14343" name="Picture 2" descr="pittseal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171027" y="100013"/>
            <a:ext cx="513079" cy="450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667761" y="33338"/>
            <a:ext cx="1940560" cy="656697"/>
          </a:xfrm>
          <a:prstGeom prst="rect">
            <a:avLst/>
          </a:prstGeom>
          <a:noFill/>
        </p:spPr>
        <p:txBody>
          <a:bodyPr lIns="96654" tIns="48327" rIns="96654" bIns="48327">
            <a:spAutoFit/>
          </a:bodyPr>
          <a:lstStyle/>
          <a:p>
            <a:pPr>
              <a:defRPr/>
            </a:pPr>
            <a:r>
              <a:rPr lang="en-US" sz="1100" dirty="0">
                <a:latin typeface="Georgia" pitchFamily="18" charset="0"/>
              </a:rPr>
              <a:t>SCHOOL OF</a:t>
            </a:r>
          </a:p>
          <a:p>
            <a:pPr>
              <a:defRPr/>
            </a:pPr>
            <a:r>
              <a:rPr lang="en-US" dirty="0">
                <a:latin typeface="Georgia" pitchFamily="18" charset="0"/>
              </a:rPr>
              <a:t>Social Work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08320" y="0"/>
            <a:ext cx="1706880" cy="697773"/>
          </a:xfrm>
          <a:prstGeom prst="rect">
            <a:avLst/>
          </a:prstGeom>
          <a:noFill/>
        </p:spPr>
        <p:txBody>
          <a:bodyPr lIns="96654" tIns="48327" rIns="96654" bIns="48327">
            <a:spAutoFit/>
          </a:bodyPr>
          <a:lstStyle/>
          <a:p>
            <a:pPr>
              <a:defRPr/>
            </a:pPr>
            <a:r>
              <a:rPr lang="en-US" sz="1300" i="1" dirty="0">
                <a:latin typeface="Georgia" pitchFamily="18" charset="0"/>
              </a:rPr>
              <a:t>Empower People</a:t>
            </a:r>
          </a:p>
          <a:p>
            <a:pPr>
              <a:defRPr/>
            </a:pPr>
            <a:r>
              <a:rPr lang="en-US" sz="1300" i="1" dirty="0">
                <a:latin typeface="Georgia" pitchFamily="18" charset="0"/>
              </a:rPr>
              <a:t>Lead Organizations</a:t>
            </a:r>
          </a:p>
          <a:p>
            <a:pPr>
              <a:defRPr/>
            </a:pPr>
            <a:r>
              <a:rPr lang="en-US" sz="1300" i="1" dirty="0">
                <a:latin typeface="Georgia" pitchFamily="18" charset="0"/>
              </a:rPr>
              <a:t>Grow Communities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5346515" y="315040"/>
            <a:ext cx="510064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23734" y="653416"/>
            <a:ext cx="3677920" cy="52848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lIns="96654" tIns="48327" rIns="96654" bIns="48327">
            <a:spAutoFit/>
          </a:bodyPr>
          <a:lstStyle/>
          <a:p>
            <a:pPr>
              <a:defRPr/>
            </a:pPr>
            <a:r>
              <a:rPr lang="en-US" sz="1300" dirty="0">
                <a:latin typeface="Georgia" pitchFamily="18" charset="0"/>
              </a:rPr>
              <a:t>The Pennsylvania Child Welfare Resource Center</a:t>
            </a:r>
            <a:endParaRPr lang="en-US" sz="200" dirty="0">
              <a:latin typeface="Georgia" pitchFamily="18" charset="0"/>
            </a:endParaRPr>
          </a:p>
          <a:p>
            <a:pPr>
              <a:defRPr/>
            </a:pPr>
            <a:endParaRPr lang="en-US" sz="200" dirty="0">
              <a:latin typeface="Georgia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701629" y="913447"/>
            <a:ext cx="3447626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724817" y="9067801"/>
            <a:ext cx="4590385" cy="225005"/>
          </a:xfrm>
          <a:prstGeom prst="rect">
            <a:avLst/>
          </a:prstGeom>
          <a:noFill/>
        </p:spPr>
        <p:txBody>
          <a:bodyPr wrap="square" lIns="96654" tIns="48327" rIns="96654" bIns="48327" rtlCol="0">
            <a:spAutoFit/>
          </a:bodyPr>
          <a:lstStyle/>
          <a:p>
            <a:pPr algn="r"/>
            <a:r>
              <a:rPr lang="en-US" sz="800" dirty="0">
                <a:latin typeface="Georgia" pitchFamily="18" charset="0"/>
              </a:rPr>
              <a:t>313: Managing the Impact of </a:t>
            </a:r>
            <a:r>
              <a:rPr lang="en-US" sz="800" dirty="0" smtClean="0">
                <a:latin typeface="Georgia" pitchFamily="18" charset="0"/>
              </a:rPr>
              <a:t>Traumatic Stress </a:t>
            </a:r>
            <a:r>
              <a:rPr lang="en-US" sz="800" dirty="0">
                <a:latin typeface="Georgia" pitchFamily="18" charset="0"/>
              </a:rPr>
              <a:t>on the Child Welfare Professional</a:t>
            </a:r>
          </a:p>
        </p:txBody>
      </p:sp>
    </p:spTree>
    <p:extLst>
      <p:ext uri="{BB962C8B-B14F-4D97-AF65-F5344CB8AC3E}">
        <p14:creationId xmlns:p14="http://schemas.microsoft.com/office/powerpoint/2010/main" val="302583989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10255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1" y="4743926"/>
            <a:ext cx="536448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142"/>
            <a:ext cx="2631924" cy="230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4" tIns="48327" rIns="96654" bIns="48327" numCol="1" anchor="ctr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Georgia" pitchFamily="18" charset="0"/>
              </a:defRPr>
            </a:lvl1pPr>
          </a:lstStyle>
          <a:p>
            <a:pPr algn="l">
              <a:defRPr/>
            </a:pPr>
            <a:r>
              <a:rPr lang="en-US" dirty="0" smtClean="0"/>
              <a:t>The Pennsylvania Child Welfare Resource Center</a:t>
            </a:r>
            <a:endParaRPr lang="en-US" dirty="0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565054" y="9372600"/>
            <a:ext cx="750146" cy="198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4" tIns="48327" rIns="96654" bIns="48327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Georgia" pitchFamily="18" charset="0"/>
              </a:defRPr>
            </a:lvl1pPr>
          </a:lstStyle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2296" name="Picture 2" descr="pittseal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171027" y="100013"/>
            <a:ext cx="513079" cy="450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3623734" y="0"/>
            <a:ext cx="3677920" cy="64008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54" tIns="48327" rIns="96654" bIns="4832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608320" y="0"/>
            <a:ext cx="1706880" cy="697773"/>
          </a:xfrm>
          <a:prstGeom prst="rect">
            <a:avLst/>
          </a:prstGeom>
          <a:noFill/>
        </p:spPr>
        <p:txBody>
          <a:bodyPr lIns="96654" tIns="48327" rIns="96654" bIns="48327">
            <a:spAutoFit/>
          </a:bodyPr>
          <a:lstStyle/>
          <a:p>
            <a:pPr>
              <a:defRPr/>
            </a:pPr>
            <a:r>
              <a:rPr lang="en-US" sz="1300" i="1" dirty="0">
                <a:latin typeface="Georgia" pitchFamily="18" charset="0"/>
              </a:rPr>
              <a:t>Empower People</a:t>
            </a:r>
          </a:p>
          <a:p>
            <a:pPr>
              <a:defRPr/>
            </a:pPr>
            <a:r>
              <a:rPr lang="en-US" sz="1300" i="1" dirty="0">
                <a:latin typeface="Georgia" pitchFamily="18" charset="0"/>
              </a:rPr>
              <a:t>Lead Organizations</a:t>
            </a:r>
          </a:p>
          <a:p>
            <a:pPr>
              <a:defRPr/>
            </a:pPr>
            <a:r>
              <a:rPr lang="en-US" sz="1300" i="1" dirty="0">
                <a:latin typeface="Georgia" pitchFamily="18" charset="0"/>
              </a:rPr>
              <a:t>Grow Communities</a:t>
            </a: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5346515" y="315040"/>
            <a:ext cx="510064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623734" y="653416"/>
            <a:ext cx="3677920" cy="52848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lIns="96654" tIns="48327" rIns="96654" bIns="48327">
            <a:spAutoFit/>
          </a:bodyPr>
          <a:lstStyle/>
          <a:p>
            <a:pPr>
              <a:defRPr/>
            </a:pPr>
            <a:r>
              <a:rPr lang="en-US" sz="1300" dirty="0">
                <a:latin typeface="Georgia" pitchFamily="18" charset="0"/>
              </a:rPr>
              <a:t>The Pennsylvania Child Welfare </a:t>
            </a:r>
            <a:r>
              <a:rPr lang="en-US" sz="1300" dirty="0" smtClean="0">
                <a:latin typeface="Georgia" pitchFamily="18" charset="0"/>
              </a:rPr>
              <a:t>Resource</a:t>
            </a:r>
            <a:r>
              <a:rPr lang="en-US" sz="1300" baseline="0" dirty="0" smtClean="0">
                <a:latin typeface="Georgia" pitchFamily="18" charset="0"/>
              </a:rPr>
              <a:t> Center</a:t>
            </a:r>
            <a:endParaRPr lang="en-US" sz="200" dirty="0">
              <a:latin typeface="Georgia" pitchFamily="18" charset="0"/>
            </a:endParaRPr>
          </a:p>
          <a:p>
            <a:pPr>
              <a:defRPr/>
            </a:pPr>
            <a:endParaRPr lang="en-US" sz="200" dirty="0">
              <a:latin typeface="Georgia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701629" y="913447"/>
            <a:ext cx="3447626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667761" y="33338"/>
            <a:ext cx="1940560" cy="656697"/>
          </a:xfrm>
          <a:prstGeom prst="rect">
            <a:avLst/>
          </a:prstGeom>
          <a:noFill/>
        </p:spPr>
        <p:txBody>
          <a:bodyPr lIns="96654" tIns="48327" rIns="96654" bIns="48327">
            <a:spAutoFit/>
          </a:bodyPr>
          <a:lstStyle/>
          <a:p>
            <a:pPr>
              <a:defRPr/>
            </a:pPr>
            <a:r>
              <a:rPr lang="en-US" sz="1100" dirty="0">
                <a:latin typeface="Georgia" pitchFamily="18" charset="0"/>
              </a:rPr>
              <a:t>SCHOOL OF</a:t>
            </a:r>
          </a:p>
          <a:p>
            <a:pPr>
              <a:defRPr/>
            </a:pPr>
            <a:r>
              <a:rPr lang="en-US" dirty="0">
                <a:latin typeface="Georgia" pitchFamily="18" charset="0"/>
              </a:rPr>
              <a:t>Social Work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" y="0"/>
            <a:ext cx="3622766" cy="64008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54" tIns="48327" rIns="96654" bIns="4832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" y="17"/>
            <a:ext cx="3622766" cy="656707"/>
          </a:xfrm>
          <a:prstGeom prst="rect">
            <a:avLst/>
          </a:prstGeom>
          <a:noFill/>
          <a:ln w="15875">
            <a:noFill/>
          </a:ln>
        </p:spPr>
        <p:txBody>
          <a:bodyPr wrap="square" lIns="96654" tIns="48327" rIns="96654" bIns="48327" rtlCol="0">
            <a:spAutoFit/>
          </a:bodyPr>
          <a:lstStyle/>
          <a:p>
            <a:endParaRPr lang="en-US" sz="1000" dirty="0" smtClean="0">
              <a:latin typeface="Georgia" pitchFamily="18" charset="0"/>
            </a:endParaRPr>
          </a:p>
          <a:p>
            <a:pPr algn="l">
              <a:tabLst>
                <a:tab pos="659470" algn="l"/>
              </a:tabLst>
            </a:pPr>
            <a:r>
              <a:rPr lang="en-US" sz="1700" dirty="0" smtClean="0">
                <a:latin typeface="Georgia" pitchFamily="18" charset="0"/>
              </a:rPr>
              <a:t>	University of Pittsburgh</a:t>
            </a:r>
            <a:endParaRPr lang="en-US" sz="900" dirty="0" smtClean="0">
              <a:latin typeface="Georgia" pitchFamily="18" charset="0"/>
            </a:endParaRPr>
          </a:p>
          <a:p>
            <a:pPr algn="l">
              <a:tabLst>
                <a:tab pos="659470" algn="l"/>
              </a:tabLst>
            </a:pPr>
            <a:endParaRPr lang="en-US" sz="900" dirty="0">
              <a:latin typeface="Georgia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09333" y="9124522"/>
            <a:ext cx="4605867" cy="226217"/>
          </a:xfrm>
          <a:prstGeom prst="rect">
            <a:avLst/>
          </a:prstGeom>
          <a:noFill/>
        </p:spPr>
        <p:txBody>
          <a:bodyPr wrap="square" lIns="96654" tIns="48327" rIns="96654" bIns="48327" rtlCol="0" anchor="ctr">
            <a:spAutoFit/>
          </a:bodyPr>
          <a:lstStyle/>
          <a:p>
            <a:pPr algn="r"/>
            <a:r>
              <a:rPr lang="en-US" sz="800" dirty="0" smtClean="0">
                <a:latin typeface="Georgia" pitchFamily="18" charset="0"/>
              </a:rPr>
              <a:t>Update Title in Notes Master</a:t>
            </a:r>
            <a:endParaRPr lang="en-US" sz="8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62226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166BA7-0684-400B-BDBC-D100F67EB7F2}" type="slidenum">
              <a:rPr lang="en-US" smtClean="0">
                <a:latin typeface="Georgia" pitchFamily="16" charset="0"/>
              </a:rPr>
              <a:pPr/>
              <a:t>1</a:t>
            </a:fld>
            <a:endParaRPr lang="en-US" dirty="0" smtClean="0">
              <a:latin typeface="Georgia" pitchFamily="16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Georgia" pitchFamily="16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The Pennsylvania Child Welfare Training Program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echa_large_b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1264022"/>
            <a:ext cx="8534400" cy="914400"/>
          </a:xfrm>
        </p:spPr>
        <p:txBody>
          <a:bodyPr/>
          <a:lstStyle>
            <a:lvl1pPr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Title of Presentation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2250140"/>
            <a:ext cx="8531352" cy="304800"/>
          </a:xfrm>
        </p:spPr>
        <p:txBody>
          <a:bodyPr/>
          <a:lstStyle>
            <a:lvl1pPr>
              <a:buNone/>
              <a:defRPr lang="en-US" sz="1800" i="1" kern="1200" dirty="0">
                <a:solidFill>
                  <a:srgbClr val="CDB97D"/>
                </a:solidFill>
                <a:latin typeface="Georgia" pitchFamily="16" charset="0"/>
                <a:ea typeface="Osaka" pitchFamily="16" charset="-128"/>
                <a:cs typeface="+mn-cs"/>
              </a:defRPr>
            </a:lvl1pPr>
          </a:lstStyle>
          <a:p>
            <a:pPr lvl="0"/>
            <a:r>
              <a:rPr lang="en-US" dirty="0" smtClean="0"/>
              <a:t>Click to Add Subtitle of Presentation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58E50-2BAF-4EEB-9A5B-318E6BB72840}" type="slidenum">
              <a:rPr lang="en-US"/>
              <a:pPr>
                <a:defRPr/>
              </a:pPr>
              <a:t>‹#›</a:t>
            </a:fld>
            <a:endParaRPr lang="en-US" sz="14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4036"/>
            <a:ext cx="3008313" cy="65479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66482"/>
            <a:ext cx="5111750" cy="5567083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65729"/>
            <a:ext cx="3008313" cy="48678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61FEF-4ABB-46BC-8C42-BFA8DB212CCD}" type="slidenum">
              <a:rPr lang="en-US"/>
              <a:pPr>
                <a:defRPr/>
              </a:pPr>
              <a:t>‹#›</a:t>
            </a:fld>
            <a:endParaRPr lang="en-US" sz="14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4094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66481"/>
            <a:ext cx="5486400" cy="39668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28702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8B783-B8DF-4F22-AFC6-12EA8147E691}" type="slidenum">
              <a:rPr lang="en-US"/>
              <a:pPr>
                <a:defRPr/>
              </a:pPr>
              <a:t>‹#›</a:t>
            </a:fld>
            <a:endParaRPr lang="en-US" sz="14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793376"/>
            <a:ext cx="8229600" cy="5916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126412" y="6629399"/>
            <a:ext cx="1017588" cy="188259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8E0BD697-C650-4553-8269-3DAFA0DE6DB9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86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349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793376"/>
            <a:ext cx="8229600" cy="5916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126412" y="6629399"/>
            <a:ext cx="1017588" cy="188259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8E0BD697-C650-4553-8269-3DAFA0DE6DB9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86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0609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793376"/>
            <a:ext cx="8229600" cy="5916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126412" y="6629399"/>
            <a:ext cx="1017588" cy="188259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8E0BD697-C650-4553-8269-3DAFA0DE6DB9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86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44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793376"/>
            <a:ext cx="8229600" cy="5916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1438834"/>
            <a:ext cx="8247888" cy="45884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8E0BD697-C650-4553-8269-3DAFA0DE6DB9}" type="slidenum">
              <a:rPr lang="en-US"/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793376"/>
            <a:ext cx="8229600" cy="5916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2094807"/>
            <a:ext cx="8247888" cy="42253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8E0BD697-C650-4553-8269-3DAFA0DE6DB9}" type="slidenum">
              <a:rPr lang="en-US"/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465888" y="1429674"/>
            <a:ext cx="8229600" cy="594360"/>
          </a:xfrm>
        </p:spPr>
        <p:txBody>
          <a:bodyPr/>
          <a:lstStyle>
            <a:lvl1pPr>
              <a:buNone/>
              <a:defRPr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28200"/>
            <a:ext cx="7772400" cy="979772"/>
          </a:xfrm>
        </p:spPr>
        <p:txBody>
          <a:bodyPr anchor="ctr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38463"/>
            <a:ext cx="7772400" cy="1016912"/>
          </a:xfrm>
        </p:spPr>
        <p:txBody>
          <a:bodyPr anchor="ctr"/>
          <a:lstStyle>
            <a:lvl1pPr marL="0" indent="0">
              <a:buNone/>
              <a:defRPr sz="25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1CFFA-8140-44CC-A40B-DFAEF2E958E3}" type="slidenum">
              <a:rPr lang="en-US"/>
              <a:pPr>
                <a:defRPr/>
              </a:pPr>
              <a:t>‹#›</a:t>
            </a:fld>
            <a:endParaRPr lang="en-US" sz="14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79929"/>
            <a:ext cx="7772400" cy="5244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85047"/>
            <a:ext cx="3810000" cy="4921623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85047"/>
            <a:ext cx="3810000" cy="4921624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BBE67-B3D0-4F17-AB43-0FFFF70BD775}" type="slidenum">
              <a:rPr lang="en-US"/>
              <a:pPr>
                <a:defRPr/>
              </a:pPr>
              <a:t>‹#›</a:t>
            </a:fld>
            <a:endParaRPr lang="en-US" sz="1400" dirty="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with Two-Tex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624807-03D1-4D82-87D2-E5151F74A2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79425" y="1437371"/>
            <a:ext cx="8229600" cy="60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04176"/>
            <a:ext cx="4040188" cy="4165995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12" hasCustomPrompt="1"/>
          </p:nvPr>
        </p:nvSpPr>
        <p:spPr>
          <a:xfrm>
            <a:off x="4673600" y="2111433"/>
            <a:ext cx="4040188" cy="4165995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9929"/>
            <a:ext cx="8229600" cy="47064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374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97741"/>
            <a:ext cx="4040188" cy="4208930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7374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97741"/>
            <a:ext cx="4041775" cy="4208929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C9170-F4A7-4869-98A2-C5C61E4B3278}" type="slidenum">
              <a:rPr lang="en-US"/>
              <a:pPr>
                <a:defRPr/>
              </a:pPr>
              <a:t>‹#›</a:t>
            </a:fld>
            <a:endParaRPr lang="en-US" sz="14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6" y="793376"/>
            <a:ext cx="8229600" cy="60350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EB9F7-E20C-4A9F-A27B-04456B6CAFA0}" type="slidenum">
              <a:rPr lang="en-US"/>
              <a:pPr>
                <a:defRPr/>
              </a:pPr>
              <a:t>‹#›</a:t>
            </a:fld>
            <a:endParaRPr lang="en-US" sz="14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itle 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58E50-2BAF-4EEB-9A5B-318E6BB72840}" type="slidenum">
              <a:rPr lang="en-US"/>
              <a:pPr>
                <a:defRPr/>
              </a:pPr>
              <a:t>‹#›</a:t>
            </a:fld>
            <a:endParaRPr lang="en-US" sz="1400">
              <a:latin typeface="Arial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881063" y="980902"/>
            <a:ext cx="7348537" cy="51706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SW-Powerpt-3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0646" y="780210"/>
            <a:ext cx="8229601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0647" y="1438834"/>
            <a:ext cx="8243047" cy="4881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26412" y="6615952"/>
            <a:ext cx="1017588" cy="188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124325" y="6343650"/>
            <a:ext cx="4989513" cy="246221"/>
          </a:xfrm>
          <a:prstGeom prst="rect">
            <a:avLst/>
          </a:prstGeom>
          <a:solidFill>
            <a:srgbClr val="91A3BB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sz="1000" b="0" kern="1200" dirty="0" smtClean="0">
                <a:solidFill>
                  <a:schemeClr val="tx1"/>
                </a:solidFill>
                <a:effectLst/>
                <a:latin typeface="+mj-lt"/>
                <a:ea typeface="ＭＳ Ｐゴシック" pitchFamily="16" charset="-128"/>
                <a:cs typeface="+mn-cs"/>
              </a:rPr>
              <a:t>313: Managing </a:t>
            </a:r>
            <a:r>
              <a:rPr lang="en-US" sz="1000" b="0" kern="1200" dirty="0" smtClean="0">
                <a:solidFill>
                  <a:schemeClr val="tx1"/>
                </a:solidFill>
                <a:effectLst/>
                <a:latin typeface="+mn-lt"/>
                <a:ea typeface="ＭＳ Ｐゴシック" pitchFamily="16" charset="-128"/>
                <a:cs typeface="+mn-cs"/>
              </a:rPr>
              <a:t>the</a:t>
            </a:r>
            <a:r>
              <a:rPr lang="en-US" sz="1000" b="0" kern="1200" dirty="0" smtClean="0">
                <a:solidFill>
                  <a:schemeClr val="tx1"/>
                </a:solidFill>
                <a:effectLst/>
                <a:latin typeface="+mj-lt"/>
                <a:ea typeface="ＭＳ Ｐゴシック" pitchFamily="16" charset="-128"/>
                <a:cs typeface="+mn-cs"/>
              </a:rPr>
              <a:t> Impact of Traumatic</a:t>
            </a:r>
            <a:r>
              <a:rPr lang="en-US" sz="1000" b="0" kern="1200" baseline="0" dirty="0" smtClean="0">
                <a:solidFill>
                  <a:schemeClr val="tx1"/>
                </a:solidFill>
                <a:effectLst/>
                <a:latin typeface="+mj-lt"/>
                <a:ea typeface="ＭＳ Ｐゴシック" pitchFamily="16" charset="-128"/>
                <a:cs typeface="+mn-cs"/>
              </a:rPr>
              <a:t> Stress</a:t>
            </a:r>
            <a:r>
              <a:rPr lang="en-US" sz="1000" b="0" kern="1200" dirty="0" smtClean="0">
                <a:solidFill>
                  <a:schemeClr val="tx1"/>
                </a:solidFill>
                <a:effectLst/>
                <a:latin typeface="+mj-lt"/>
                <a:ea typeface="ＭＳ Ｐゴシック" pitchFamily="16" charset="-128"/>
                <a:cs typeface="+mn-cs"/>
              </a:rPr>
              <a:t> on </a:t>
            </a:r>
            <a:r>
              <a:rPr lang="en-US" sz="1000" b="0" kern="1200" dirty="0" smtClean="0">
                <a:solidFill>
                  <a:schemeClr val="tx1"/>
                </a:solidFill>
                <a:effectLst/>
                <a:latin typeface="Georgia" pitchFamily="18" charset="0"/>
                <a:ea typeface="ＭＳ Ｐゴシック" pitchFamily="16" charset="-128"/>
                <a:cs typeface="+mn-cs"/>
              </a:rPr>
              <a:t>the</a:t>
            </a:r>
            <a:r>
              <a:rPr lang="en-US" sz="1000" b="0" kern="1200" dirty="0" smtClean="0">
                <a:solidFill>
                  <a:schemeClr val="tx1"/>
                </a:solidFill>
                <a:effectLst/>
                <a:latin typeface="+mj-lt"/>
                <a:ea typeface="ＭＳ Ｐゴシック" pitchFamily="16" charset="-128"/>
                <a:cs typeface="+mn-cs"/>
              </a:rPr>
              <a:t> Child Welfare Professional</a:t>
            </a:r>
            <a:endParaRPr lang="en-US" sz="1000" b="0" kern="1200" dirty="0">
              <a:solidFill>
                <a:schemeClr val="tx1"/>
              </a:solidFill>
              <a:effectLst/>
              <a:latin typeface="+mj-lt"/>
              <a:ea typeface="ＭＳ Ｐゴシック" pitchFamily="16" charset="-128"/>
              <a:cs typeface="+mn-cs"/>
            </a:endParaRPr>
          </a:p>
        </p:txBody>
      </p:sp>
      <p:grpSp>
        <p:nvGrpSpPr>
          <p:cNvPr id="14" name="Group 17"/>
          <p:cNvGrpSpPr>
            <a:grpSpLocks/>
          </p:cNvGrpSpPr>
          <p:nvPr/>
        </p:nvGrpSpPr>
        <p:grpSpPr bwMode="auto">
          <a:xfrm>
            <a:off x="14288" y="6343650"/>
            <a:ext cx="4024312" cy="246063"/>
            <a:chOff x="14514" y="6343702"/>
            <a:chExt cx="4023360" cy="246221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14514" y="6343702"/>
              <a:ext cx="4023360" cy="246221"/>
            </a:xfrm>
            <a:prstGeom prst="rect">
              <a:avLst/>
            </a:prstGeom>
            <a:solidFill>
              <a:srgbClr val="91A3BB"/>
            </a:solidFill>
            <a:ln w="635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1000" dirty="0">
                  <a:latin typeface="Georgia" pitchFamily="18" charset="0"/>
                  <a:ea typeface="ＭＳ Ｐゴシック" pitchFamily="16" charset="-128"/>
                  <a:cs typeface="+mn-cs"/>
                </a:rPr>
                <a:t>The Pennsylvania Child Welfare </a:t>
              </a:r>
              <a:r>
                <a:rPr lang="en-US" sz="1000" dirty="0" smtClean="0">
                  <a:latin typeface="Georgia" pitchFamily="18" charset="0"/>
                  <a:ea typeface="ＭＳ Ｐゴシック" pitchFamily="16" charset="-128"/>
                  <a:cs typeface="+mn-cs"/>
                </a:rPr>
                <a:t>Resource</a:t>
              </a:r>
              <a:r>
                <a:rPr lang="en-US" sz="1000" baseline="0" dirty="0" smtClean="0">
                  <a:latin typeface="Georgia" pitchFamily="18" charset="0"/>
                  <a:ea typeface="ＭＳ Ｐゴシック" pitchFamily="16" charset="-128"/>
                  <a:cs typeface="+mn-cs"/>
                </a:rPr>
                <a:t> Center</a:t>
              </a:r>
              <a:endParaRPr lang="en-US" sz="1000" dirty="0">
                <a:latin typeface="Georgia" pitchFamily="18" charset="0"/>
                <a:ea typeface="ＭＳ Ｐゴシック" pitchFamily="16" charset="-128"/>
                <a:cs typeface="+mn-cs"/>
              </a:endParaRPr>
            </a:p>
          </p:txBody>
        </p:sp>
        <p:cxnSp>
          <p:nvCxnSpPr>
            <p:cNvPr id="16" name="Straight Connector 15"/>
            <p:cNvCxnSpPr/>
            <p:nvPr userDrawn="1"/>
          </p:nvCxnSpPr>
          <p:spPr>
            <a:xfrm>
              <a:off x="95457" y="6554976"/>
              <a:ext cx="2845715" cy="4765"/>
            </a:xfrm>
            <a:prstGeom prst="line">
              <a:avLst/>
            </a:prstGeom>
            <a:ln w="9525">
              <a:solidFill>
                <a:srgbClr val="E5D1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35" r:id="rId2"/>
    <p:sldLayoutId id="2147483846" r:id="rId3"/>
    <p:sldLayoutId id="2147483845" r:id="rId4"/>
    <p:sldLayoutId id="2147483837" r:id="rId5"/>
    <p:sldLayoutId id="2147483847" r:id="rId6"/>
    <p:sldLayoutId id="2147483838" r:id="rId7"/>
    <p:sldLayoutId id="2147483839" r:id="rId8"/>
    <p:sldLayoutId id="2147483848" r:id="rId9"/>
    <p:sldLayoutId id="2147483840" r:id="rId10"/>
    <p:sldLayoutId id="2147483841" r:id="rId11"/>
    <p:sldLayoutId id="2147483842" r:id="rId12"/>
    <p:sldLayoutId id="2147483850" r:id="rId13"/>
    <p:sldLayoutId id="2147483853" r:id="rId14"/>
    <p:sldLayoutId id="2147483854" r:id="rId15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94815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media.ydr.com/interactive/baez/video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313: Managing the Impact of </a:t>
            </a:r>
            <a:r>
              <a:rPr lang="en-US" dirty="0" smtClean="0"/>
              <a:t>Traumatic Stress </a:t>
            </a:r>
            <a:r>
              <a:rPr lang="en-US" dirty="0"/>
              <a:t>on the Child Welfare Professional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5400" b="1" dirty="0" smtClean="0"/>
          </a:p>
          <a:p>
            <a:pPr marL="0" indent="0" algn="ctr">
              <a:buNone/>
            </a:pPr>
            <a:r>
              <a:rPr lang="en-US" sz="5400" b="1" dirty="0" smtClean="0"/>
              <a:t>Don’t </a:t>
            </a:r>
            <a:r>
              <a:rPr lang="en-US" sz="5400" b="1" dirty="0"/>
              <a:t>Let Ideas Get </a:t>
            </a:r>
            <a:r>
              <a:rPr lang="en-US" sz="5400" b="1" dirty="0" smtClean="0"/>
              <a:t>Away!</a:t>
            </a:r>
          </a:p>
          <a:p>
            <a:pPr marL="0" indent="0" algn="ctr">
              <a:buNone/>
            </a:pPr>
            <a:endParaRPr lang="en-US" sz="5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10</a:t>
            </a:fld>
            <a:endParaRPr lang="en-US" dirty="0">
              <a:latin typeface="Arial" charset="0"/>
            </a:endParaRPr>
          </a:p>
        </p:txBody>
      </p:sp>
      <p:pic>
        <p:nvPicPr>
          <p:cNvPr id="1026" name="Picture 2" descr="C:\Users\mmarchi\Desktop\MR90039097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851" y="4258101"/>
            <a:ext cx="1487605" cy="1815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85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70645" y="1722120"/>
            <a:ext cx="8247888" cy="4476974"/>
          </a:xfrm>
        </p:spPr>
        <p:txBody>
          <a:bodyPr>
            <a:normAutofit/>
          </a:bodyPr>
          <a:lstStyle/>
          <a:p>
            <a:r>
              <a:rPr lang="en-US" sz="2700" dirty="0" smtClean="0"/>
              <a:t>Maladaptive coping strategies or additional challenges that may arise as a result of being exposed to traumatic events </a:t>
            </a:r>
          </a:p>
          <a:p>
            <a:pPr marL="0" indent="0">
              <a:buNone/>
            </a:pPr>
            <a:endParaRPr lang="en-US" sz="2700" dirty="0" smtClean="0"/>
          </a:p>
          <a:p>
            <a:r>
              <a:rPr lang="en-US" sz="2700" dirty="0"/>
              <a:t>M</a:t>
            </a:r>
            <a:r>
              <a:rPr lang="en-US" sz="2700" dirty="0" smtClean="0"/>
              <a:t>ay </a:t>
            </a:r>
            <a:r>
              <a:rPr lang="en-US" sz="2700" dirty="0"/>
              <a:t>be adaptive in the short term but also have the potential to interfere with an independent long-term </a:t>
            </a:r>
            <a:r>
              <a:rPr lang="en-US" sz="2700" dirty="0" smtClean="0"/>
              <a:t>recovery </a:t>
            </a:r>
            <a:endParaRPr lang="en-US" sz="27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0647" y="1021976"/>
            <a:ext cx="8229600" cy="591671"/>
          </a:xfrm>
        </p:spPr>
        <p:txBody>
          <a:bodyPr/>
          <a:lstStyle/>
          <a:p>
            <a:pPr algn="ctr"/>
            <a:r>
              <a:rPr lang="en-US" dirty="0"/>
              <a:t>What are Secondary </a:t>
            </a:r>
            <a:r>
              <a:rPr lang="en-US" dirty="0" smtClean="0"/>
              <a:t>Adversities?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11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65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5400" b="1" dirty="0" smtClean="0"/>
          </a:p>
          <a:p>
            <a:pPr marL="0" indent="0" algn="ctr">
              <a:buNone/>
            </a:pPr>
            <a:r>
              <a:rPr lang="en-US" sz="5400" b="1" dirty="0" smtClean="0"/>
              <a:t>Don’t </a:t>
            </a:r>
            <a:r>
              <a:rPr lang="en-US" sz="5400" b="1" dirty="0"/>
              <a:t>Let Ideas Get </a:t>
            </a:r>
            <a:r>
              <a:rPr lang="en-US" sz="5400" b="1" dirty="0" smtClean="0"/>
              <a:t>Away!</a:t>
            </a:r>
          </a:p>
          <a:p>
            <a:pPr marL="0" indent="0" algn="ctr">
              <a:buNone/>
            </a:pPr>
            <a:endParaRPr lang="en-US" sz="5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12</a:t>
            </a:fld>
            <a:endParaRPr lang="en-US" dirty="0">
              <a:latin typeface="Arial" charset="0"/>
            </a:endParaRPr>
          </a:p>
        </p:txBody>
      </p:sp>
      <p:pic>
        <p:nvPicPr>
          <p:cNvPr id="1026" name="Picture 2" descr="C:\Users\mmarchi\Desktop\MR90039097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851" y="4258101"/>
            <a:ext cx="1487605" cy="1815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1602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/>
              <a:t>True or False?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3200" b="1" dirty="0" smtClean="0"/>
          </a:p>
          <a:p>
            <a:pPr marL="0" indent="0">
              <a:buNone/>
            </a:pPr>
            <a:r>
              <a:rPr lang="en-US" sz="2700" dirty="0" smtClean="0"/>
              <a:t>Social Work students report having experienced more traumatic events in early childhood than business students.  </a:t>
            </a:r>
          </a:p>
          <a:p>
            <a:pPr marL="0" indent="0">
              <a:buNone/>
            </a:pPr>
            <a:endParaRPr lang="en-US" sz="2700" dirty="0"/>
          </a:p>
          <a:p>
            <a:pPr marL="0" indent="0">
              <a:buNone/>
            </a:pPr>
            <a:endParaRPr lang="en-US" sz="2700" dirty="0" smtClean="0"/>
          </a:p>
          <a:p>
            <a:pPr marL="0" indent="0" algn="ctr">
              <a:buNone/>
            </a:pPr>
            <a:r>
              <a:rPr lang="en-US" sz="5400" b="1" dirty="0" smtClean="0">
                <a:solidFill>
                  <a:srgbClr val="C00000"/>
                </a:solidFill>
              </a:rPr>
              <a:t>TRUE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13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15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70645" y="1722120"/>
            <a:ext cx="8247888" cy="447697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 smtClean="0"/>
          </a:p>
          <a:p>
            <a:pPr marL="0" indent="0">
              <a:buNone/>
            </a:pPr>
            <a:r>
              <a:rPr lang="en-US" sz="2700" dirty="0" smtClean="0"/>
              <a:t>When </a:t>
            </a:r>
            <a:r>
              <a:rPr lang="en-US" sz="2700" dirty="0"/>
              <a:t>a caseworker displays signs of traumatic stress, it indicates it is time to seek out another line of work. </a:t>
            </a:r>
            <a:endParaRPr lang="en-US" sz="2700" dirty="0" smtClean="0"/>
          </a:p>
          <a:p>
            <a:pPr marL="0" indent="0">
              <a:buNone/>
            </a:pPr>
            <a:endParaRPr lang="en-US" sz="2700" dirty="0"/>
          </a:p>
          <a:p>
            <a:pPr marL="0" indent="0">
              <a:buNone/>
            </a:pPr>
            <a:endParaRPr lang="en-US" sz="2700" dirty="0"/>
          </a:p>
          <a:p>
            <a:pPr marL="0" indent="0" algn="ctr">
              <a:buNone/>
            </a:pPr>
            <a:r>
              <a:rPr lang="en-US" sz="5400" b="1" dirty="0" smtClean="0">
                <a:solidFill>
                  <a:srgbClr val="C00000"/>
                </a:solidFill>
              </a:rPr>
              <a:t>FALSE</a:t>
            </a:r>
            <a:endParaRPr lang="en-US" sz="5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0647" y="1021976"/>
            <a:ext cx="8229600" cy="591671"/>
          </a:xfrm>
        </p:spPr>
        <p:txBody>
          <a:bodyPr/>
          <a:lstStyle/>
          <a:p>
            <a:pPr algn="ctr"/>
            <a:r>
              <a:rPr lang="en-US" sz="2800" dirty="0"/>
              <a:t>True or False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14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482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70645" y="1722120"/>
            <a:ext cx="8247888" cy="447697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 smtClean="0"/>
          </a:p>
          <a:p>
            <a:pPr marL="0" indent="0">
              <a:buNone/>
            </a:pPr>
            <a:r>
              <a:rPr lang="en-US" sz="2700" dirty="0" smtClean="0"/>
              <a:t>Caseworkers who have been exposed to traumatic stress are typically less effective caseworkers.  </a:t>
            </a:r>
            <a:endParaRPr lang="en-US" sz="2700" dirty="0"/>
          </a:p>
          <a:p>
            <a:pPr marL="0" indent="0">
              <a:buNone/>
            </a:pPr>
            <a:endParaRPr lang="en-US" sz="3200" b="1" dirty="0" smtClean="0"/>
          </a:p>
          <a:p>
            <a:pPr marL="0" indent="0" algn="ctr">
              <a:buNone/>
            </a:pPr>
            <a:r>
              <a:rPr lang="en-US" sz="5400" b="1" dirty="0" smtClean="0">
                <a:solidFill>
                  <a:srgbClr val="C00000"/>
                </a:solidFill>
              </a:rPr>
              <a:t>FALSE</a:t>
            </a:r>
            <a:endParaRPr lang="en-US" sz="5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0647" y="1021976"/>
            <a:ext cx="8229600" cy="591671"/>
          </a:xfrm>
        </p:spPr>
        <p:txBody>
          <a:bodyPr/>
          <a:lstStyle/>
          <a:p>
            <a:pPr algn="ctr"/>
            <a:r>
              <a:rPr lang="en-US" sz="2800" dirty="0"/>
              <a:t>True or </a:t>
            </a:r>
            <a:r>
              <a:rPr lang="en-US" sz="2800" dirty="0" smtClean="0"/>
              <a:t>False?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15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547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70645" y="1931831"/>
            <a:ext cx="8247888" cy="3966694"/>
          </a:xfrm>
        </p:spPr>
        <p:txBody>
          <a:bodyPr>
            <a:normAutofit fontScale="77500" lnSpcReduction="20000"/>
          </a:bodyPr>
          <a:lstStyle/>
          <a:p>
            <a:pPr marL="0" indent="0">
              <a:spcAft>
                <a:spcPts val="3600"/>
              </a:spcAft>
              <a:buNone/>
            </a:pPr>
            <a:r>
              <a:rPr lang="en-US" sz="4300" dirty="0" smtClean="0"/>
              <a:t>About 55</a:t>
            </a:r>
            <a:r>
              <a:rPr lang="en-US" sz="4300" dirty="0"/>
              <a:t>% of child welfare professionals have at least one core symptom </a:t>
            </a:r>
            <a:r>
              <a:rPr lang="en-US" sz="4300" dirty="0" smtClean="0"/>
              <a:t>cluster </a:t>
            </a:r>
            <a:r>
              <a:rPr lang="en-US" sz="4300" dirty="0"/>
              <a:t>(group of symptoms) of Post-Traumatic Stress Disorder (</a:t>
            </a:r>
            <a:r>
              <a:rPr lang="en-US" sz="4300" dirty="0" smtClean="0"/>
              <a:t>PTSD) </a:t>
            </a:r>
          </a:p>
          <a:p>
            <a:pPr marL="0" indent="0">
              <a:spcAft>
                <a:spcPts val="3600"/>
              </a:spcAft>
              <a:buNone/>
            </a:pPr>
            <a:r>
              <a:rPr lang="en-US" sz="4300" dirty="0" smtClean="0"/>
              <a:t>Almost </a:t>
            </a:r>
            <a:r>
              <a:rPr lang="en-US" sz="4300" dirty="0"/>
              <a:t>16% of workers meet the criteria for </a:t>
            </a:r>
            <a:r>
              <a:rPr lang="en-US" sz="4300" dirty="0" smtClean="0"/>
              <a:t>PTSD.</a:t>
            </a:r>
          </a:p>
          <a:p>
            <a:pPr marL="0" indent="0">
              <a:spcAft>
                <a:spcPts val="3600"/>
              </a:spcAft>
              <a:buNone/>
            </a:pPr>
            <a:r>
              <a:rPr lang="en-US" sz="3300" b="1" dirty="0" smtClean="0"/>
              <a:t> </a:t>
            </a:r>
            <a:r>
              <a:rPr lang="en-US" sz="3300" dirty="0" smtClean="0"/>
              <a:t>(</a:t>
            </a:r>
            <a:r>
              <a:rPr lang="en-US" sz="3300" dirty="0"/>
              <a:t>Bride, 2007).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0647" y="1021976"/>
            <a:ext cx="8229600" cy="591671"/>
          </a:xfrm>
        </p:spPr>
        <p:txBody>
          <a:bodyPr/>
          <a:lstStyle/>
          <a:p>
            <a:pPr algn="ctr"/>
            <a:r>
              <a:rPr lang="en-US" sz="2800" dirty="0"/>
              <a:t>Prevalence of Secondary Trauma in Our Work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16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85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70645" y="1931831"/>
            <a:ext cx="8247888" cy="3966694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3600"/>
              </a:spcAft>
              <a:buNone/>
            </a:pPr>
            <a:r>
              <a:rPr lang="en-US" sz="3600" b="1" dirty="0"/>
              <a:t>What Impact Does </a:t>
            </a:r>
            <a:r>
              <a:rPr lang="en-US" sz="3600" b="1" dirty="0" smtClean="0"/>
              <a:t>Traumatic Stress </a:t>
            </a:r>
            <a:r>
              <a:rPr lang="en-US" sz="3600" b="1" dirty="0"/>
              <a:t>Have </a:t>
            </a:r>
            <a:r>
              <a:rPr lang="en-US" sz="3600" b="1" dirty="0" smtClean="0"/>
              <a:t>on Us?</a:t>
            </a:r>
            <a:endParaRPr lang="en-US" sz="33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0647" y="1021976"/>
            <a:ext cx="8229600" cy="591671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17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70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70645" y="1931831"/>
            <a:ext cx="8247888" cy="3966694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3600"/>
              </a:spcAft>
              <a:buNone/>
            </a:pPr>
            <a:r>
              <a:rPr lang="en-US" sz="3600" b="1" dirty="0"/>
              <a:t>What Impact Does </a:t>
            </a:r>
            <a:r>
              <a:rPr lang="en-US" sz="3600" b="1" dirty="0" smtClean="0"/>
              <a:t>Traumatic Stress </a:t>
            </a:r>
            <a:r>
              <a:rPr lang="en-US" sz="3600" b="1" dirty="0"/>
              <a:t>Have on Our Agencies?</a:t>
            </a:r>
            <a:endParaRPr lang="en-US" sz="33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0647" y="1021976"/>
            <a:ext cx="8229600" cy="591671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18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1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70645" y="1931831"/>
            <a:ext cx="8247888" cy="39666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700" dirty="0" smtClean="0"/>
              <a:t>Others that can be affected from our traumatic stress:</a:t>
            </a:r>
          </a:p>
          <a:p>
            <a:pPr marL="0" indent="0">
              <a:buNone/>
            </a:pPr>
            <a:endParaRPr lang="en-US" sz="2700" dirty="0"/>
          </a:p>
          <a:p>
            <a:pPr lvl="0">
              <a:spcAft>
                <a:spcPts val="1800"/>
              </a:spcAft>
            </a:pPr>
            <a:r>
              <a:rPr lang="en-US" sz="2700" dirty="0"/>
              <a:t>C</a:t>
            </a:r>
            <a:r>
              <a:rPr lang="en-US" sz="2700" dirty="0" smtClean="0"/>
              <a:t>o-workers</a:t>
            </a:r>
          </a:p>
          <a:p>
            <a:pPr lvl="0">
              <a:spcAft>
                <a:spcPts val="1800"/>
              </a:spcAft>
            </a:pPr>
            <a:r>
              <a:rPr lang="en-US" sz="2700" dirty="0" smtClean="0"/>
              <a:t>Our family</a:t>
            </a:r>
            <a:endParaRPr lang="en-US" sz="2700" dirty="0"/>
          </a:p>
          <a:p>
            <a:pPr lvl="0">
              <a:spcAft>
                <a:spcPts val="1800"/>
              </a:spcAft>
            </a:pPr>
            <a:r>
              <a:rPr lang="en-US" sz="2700" dirty="0" smtClean="0"/>
              <a:t>Our friends</a:t>
            </a:r>
            <a:endParaRPr lang="en-US" sz="2700" dirty="0"/>
          </a:p>
          <a:p>
            <a:pPr lvl="0">
              <a:spcAft>
                <a:spcPts val="600"/>
              </a:spcAft>
            </a:pPr>
            <a:endParaRPr lang="en-US" sz="2700" dirty="0"/>
          </a:p>
          <a:p>
            <a:pPr marL="0" indent="0">
              <a:spcAft>
                <a:spcPts val="3600"/>
              </a:spcAft>
              <a:buNone/>
            </a:pPr>
            <a:endParaRPr lang="en-US" sz="33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0647" y="1021976"/>
            <a:ext cx="8229600" cy="591671"/>
          </a:xfrm>
        </p:spPr>
        <p:txBody>
          <a:bodyPr/>
          <a:lstStyle/>
          <a:p>
            <a:pPr algn="ctr"/>
            <a:r>
              <a:rPr lang="en-US" sz="2800" dirty="0"/>
              <a:t>How Exposure to </a:t>
            </a:r>
            <a:r>
              <a:rPr lang="en-US" sz="2800" dirty="0" smtClean="0"/>
              <a:t>Trauma </a:t>
            </a:r>
            <a:r>
              <a:rPr lang="en-US" sz="2800" dirty="0"/>
              <a:t>Affects Others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19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0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793376"/>
            <a:ext cx="8229600" cy="764968"/>
          </a:xfrm>
        </p:spPr>
        <p:txBody>
          <a:bodyPr/>
          <a:lstStyle/>
          <a:p>
            <a:r>
              <a:rPr lang="en-US" dirty="0"/>
              <a:t>Learning </a:t>
            </a:r>
            <a:r>
              <a:rPr lang="en-US" dirty="0" smtClean="0"/>
              <a:t>Objectives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Participants </a:t>
            </a:r>
            <a:r>
              <a:rPr lang="en-US" b="1" dirty="0"/>
              <a:t>will be able to</a:t>
            </a:r>
            <a:r>
              <a:rPr lang="en-US" b="1" dirty="0" smtClean="0"/>
              <a:t>: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sz="2200" dirty="0" smtClean="0"/>
              <a:t>Identify </a:t>
            </a:r>
            <a:r>
              <a:rPr lang="en-US" sz="2200" dirty="0"/>
              <a:t>common terms associated with trauma relating to child welfare professionals</a:t>
            </a:r>
            <a:r>
              <a:rPr lang="en-US" sz="2200" dirty="0" smtClean="0"/>
              <a:t>;</a:t>
            </a:r>
          </a:p>
          <a:p>
            <a:pPr lvl="0">
              <a:spcAft>
                <a:spcPts val="1200"/>
              </a:spcAft>
            </a:pPr>
            <a:r>
              <a:rPr lang="en-US" sz="2200" dirty="0" smtClean="0"/>
              <a:t>Recognize </a:t>
            </a:r>
            <a:r>
              <a:rPr lang="en-US" sz="2200" dirty="0"/>
              <a:t>traumatic stress as an occupational hazard in the child welfare profession;</a:t>
            </a:r>
          </a:p>
          <a:p>
            <a:pPr lvl="0">
              <a:spcAft>
                <a:spcPts val="1200"/>
              </a:spcAft>
            </a:pPr>
            <a:r>
              <a:rPr lang="en-US" sz="2200" dirty="0"/>
              <a:t>Identify the symptoms of traumatic stress;</a:t>
            </a:r>
          </a:p>
          <a:p>
            <a:pPr lvl="0">
              <a:spcAft>
                <a:spcPts val="1200"/>
              </a:spcAft>
            </a:pPr>
            <a:r>
              <a:rPr lang="en-US" sz="2200" dirty="0"/>
              <a:t>Assess through self-reflection, the impact of both traumatic stress and personal strengths on one’s personal and professional life; and</a:t>
            </a:r>
          </a:p>
          <a:p>
            <a:pPr lvl="0">
              <a:spcAft>
                <a:spcPts val="1200"/>
              </a:spcAft>
            </a:pPr>
            <a:r>
              <a:rPr lang="en-US" sz="2200" dirty="0"/>
              <a:t>Develop strategies to manage traumatic stress and promote resiliency.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2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1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70645" y="1931831"/>
            <a:ext cx="8247888" cy="3966694"/>
          </a:xfrm>
        </p:spPr>
        <p:txBody>
          <a:bodyPr>
            <a:normAutofit fontScale="62500" lnSpcReduction="20000"/>
          </a:bodyPr>
          <a:lstStyle/>
          <a:p>
            <a:pPr marL="0" indent="0">
              <a:spcAft>
                <a:spcPts val="3600"/>
              </a:spcAft>
              <a:buNone/>
            </a:pPr>
            <a:r>
              <a:rPr lang="en-US" sz="3600" dirty="0"/>
              <a:t>H</a:t>
            </a:r>
            <a:r>
              <a:rPr lang="en-US" sz="3600" dirty="0" smtClean="0"/>
              <a:t>ave </a:t>
            </a:r>
            <a:r>
              <a:rPr lang="en-US" sz="3600" dirty="0"/>
              <a:t>you noticed the way I behave and appear to be different when I’m under </a:t>
            </a:r>
            <a:r>
              <a:rPr lang="en-US" sz="3600" dirty="0" smtClean="0"/>
              <a:t>pressure?</a:t>
            </a:r>
          </a:p>
          <a:p>
            <a:pPr marL="0" indent="0">
              <a:spcAft>
                <a:spcPts val="3600"/>
              </a:spcAft>
              <a:buNone/>
            </a:pPr>
            <a:r>
              <a:rPr lang="en-US" sz="3600" dirty="0" smtClean="0"/>
              <a:t>Do </a:t>
            </a:r>
            <a:r>
              <a:rPr lang="en-US" sz="3600" dirty="0"/>
              <a:t>I seem to be acting that way increasingly more and more of the </a:t>
            </a:r>
            <a:r>
              <a:rPr lang="en-US" sz="3600" dirty="0" smtClean="0"/>
              <a:t>time?</a:t>
            </a:r>
          </a:p>
          <a:p>
            <a:pPr marL="0" indent="0">
              <a:spcAft>
                <a:spcPts val="3600"/>
              </a:spcAft>
              <a:buNone/>
            </a:pPr>
            <a:r>
              <a:rPr lang="en-US" sz="3600" dirty="0"/>
              <a:t>W</a:t>
            </a:r>
            <a:r>
              <a:rPr lang="en-US" sz="3600" dirty="0" smtClean="0"/>
              <a:t>hat </a:t>
            </a:r>
            <a:r>
              <a:rPr lang="en-US" sz="3600" dirty="0"/>
              <a:t>ways do you think my work is </a:t>
            </a:r>
            <a:r>
              <a:rPr lang="en-US" sz="3600" dirty="0" smtClean="0"/>
              <a:t>affecting </a:t>
            </a:r>
            <a:r>
              <a:rPr lang="en-US" sz="3600" dirty="0"/>
              <a:t>me during the last week or </a:t>
            </a:r>
            <a:r>
              <a:rPr lang="en-US" sz="3600" dirty="0" smtClean="0"/>
              <a:t>year?</a:t>
            </a:r>
          </a:p>
          <a:p>
            <a:pPr marL="0" indent="0">
              <a:spcAft>
                <a:spcPts val="3600"/>
              </a:spcAft>
              <a:buNone/>
            </a:pPr>
            <a:r>
              <a:rPr lang="en-US" sz="3600" dirty="0"/>
              <a:t>F</a:t>
            </a:r>
            <a:r>
              <a:rPr lang="en-US" sz="3600" dirty="0" smtClean="0"/>
              <a:t>rom </a:t>
            </a:r>
            <a:r>
              <a:rPr lang="en-US" sz="3600" dirty="0"/>
              <a:t>your point of view, how </a:t>
            </a:r>
            <a:r>
              <a:rPr lang="en-US" sz="3600" dirty="0" smtClean="0"/>
              <a:t>is</a:t>
            </a:r>
            <a:r>
              <a:rPr lang="en-US" sz="3600" dirty="0" smtClean="0"/>
              <a:t> </a:t>
            </a:r>
            <a:r>
              <a:rPr lang="en-US" sz="3600" dirty="0"/>
              <a:t>this </a:t>
            </a:r>
            <a:r>
              <a:rPr lang="en-US" sz="3600" dirty="0" smtClean="0"/>
              <a:t>behavior change affecting </a:t>
            </a:r>
            <a:r>
              <a:rPr lang="en-US" sz="3600" dirty="0"/>
              <a:t>you or other people that I care </a:t>
            </a:r>
            <a:r>
              <a:rPr lang="en-US" sz="3600" dirty="0" smtClean="0"/>
              <a:t>about?</a:t>
            </a:r>
            <a:endParaRPr lang="en-US" sz="33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0647" y="1021976"/>
            <a:ext cx="8229600" cy="591671"/>
          </a:xfrm>
        </p:spPr>
        <p:txBody>
          <a:bodyPr/>
          <a:lstStyle/>
          <a:p>
            <a:pPr algn="ctr"/>
            <a:r>
              <a:rPr lang="en-US" dirty="0"/>
              <a:t>Assessing the Impact on Those that Support 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20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17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70645" y="1931831"/>
            <a:ext cx="8247888" cy="3966694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3600"/>
              </a:spcAft>
              <a:buNone/>
            </a:pPr>
            <a:r>
              <a:rPr lang="en-US" sz="4400" b="1" dirty="0" smtClean="0"/>
              <a:t>The PROQOL Scale</a:t>
            </a:r>
            <a:endParaRPr lang="en-US" sz="4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0647" y="1021976"/>
            <a:ext cx="8229600" cy="591671"/>
          </a:xfrm>
        </p:spPr>
        <p:txBody>
          <a:bodyPr/>
          <a:lstStyle/>
          <a:p>
            <a:pPr algn="ctr"/>
            <a:r>
              <a:rPr lang="en-US" dirty="0"/>
              <a:t>Assessing Risk and Impact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21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61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5400" b="1" dirty="0" smtClean="0"/>
          </a:p>
          <a:p>
            <a:pPr marL="0" indent="0" algn="ctr">
              <a:buNone/>
            </a:pPr>
            <a:r>
              <a:rPr lang="en-US" sz="5400" b="1" dirty="0" smtClean="0"/>
              <a:t>Don’t </a:t>
            </a:r>
            <a:r>
              <a:rPr lang="en-US" sz="5400" b="1" dirty="0"/>
              <a:t>Let Ideas Get </a:t>
            </a:r>
            <a:r>
              <a:rPr lang="en-US" sz="5400" b="1" dirty="0" smtClean="0"/>
              <a:t>Away!</a:t>
            </a:r>
          </a:p>
          <a:p>
            <a:pPr marL="0" indent="0" algn="ctr">
              <a:buNone/>
            </a:pPr>
            <a:endParaRPr lang="en-US" sz="5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22</a:t>
            </a:fld>
            <a:endParaRPr lang="en-US" dirty="0">
              <a:latin typeface="Arial" charset="0"/>
            </a:endParaRPr>
          </a:p>
        </p:txBody>
      </p:sp>
      <p:pic>
        <p:nvPicPr>
          <p:cNvPr id="1026" name="Picture 2" descr="C:\Users\mmarchi\Desktop\MR90039097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851" y="4258101"/>
            <a:ext cx="1487605" cy="1815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16021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70645" y="1931831"/>
            <a:ext cx="8247888" cy="3966694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3600"/>
              </a:spcAft>
              <a:buNone/>
            </a:pPr>
            <a:r>
              <a:rPr lang="en-US" sz="3600" b="1" dirty="0" smtClean="0"/>
              <a:t>A person’s </a:t>
            </a:r>
            <a:r>
              <a:rPr lang="en-US" sz="3600" b="1" dirty="0"/>
              <a:t>ability to “bounce back” from hardship or a difficult </a:t>
            </a:r>
            <a:r>
              <a:rPr lang="en-US" sz="3600" b="1" dirty="0" smtClean="0"/>
              <a:t>situation.</a:t>
            </a:r>
          </a:p>
          <a:p>
            <a:pPr marL="0" indent="0" algn="ctr">
              <a:spcAft>
                <a:spcPts val="3600"/>
              </a:spcAft>
              <a:buNone/>
            </a:pPr>
            <a:endParaRPr lang="en-US" sz="3600" dirty="0" smtClean="0"/>
          </a:p>
          <a:p>
            <a:pPr marL="0" indent="0">
              <a:spcAft>
                <a:spcPts val="3600"/>
              </a:spcAft>
              <a:buNone/>
            </a:pPr>
            <a:r>
              <a:rPr lang="en-US" sz="1800" dirty="0" smtClean="0"/>
              <a:t>(ACS-NYU</a:t>
            </a:r>
            <a:r>
              <a:rPr lang="en-US" sz="1800" dirty="0"/>
              <a:t>, Children’s Trauma Institute, 2011).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0647" y="1021976"/>
            <a:ext cx="8229600" cy="591671"/>
          </a:xfrm>
        </p:spPr>
        <p:txBody>
          <a:bodyPr/>
          <a:lstStyle/>
          <a:p>
            <a:pPr algn="ctr"/>
            <a:r>
              <a:rPr lang="en-US" dirty="0" smtClean="0"/>
              <a:t>Resilience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23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94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70645" y="1931831"/>
            <a:ext cx="8247888" cy="422427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en-US" sz="2600" dirty="0" smtClean="0"/>
              <a:t>Change </a:t>
            </a:r>
            <a:r>
              <a:rPr lang="en-US" sz="2600" dirty="0"/>
              <a:t>the external circumstances that are provoking stress and trauma reaction. </a:t>
            </a:r>
          </a:p>
          <a:p>
            <a:pPr lvl="0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en-US" sz="2600" dirty="0" smtClean="0"/>
              <a:t>Change the </a:t>
            </a:r>
            <a:r>
              <a:rPr lang="en-US" sz="2600" dirty="0"/>
              <a:t>internal approach or internal locus of control.  </a:t>
            </a:r>
          </a:p>
          <a:p>
            <a:pPr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en-US" sz="2600" dirty="0"/>
              <a:t>Search for Support. </a:t>
            </a:r>
            <a:endParaRPr lang="en-US" sz="2600" dirty="0" smtClean="0"/>
          </a:p>
          <a:p>
            <a:pPr marL="0" indent="0">
              <a:spcAft>
                <a:spcPts val="1800"/>
              </a:spcAft>
              <a:buNone/>
            </a:pPr>
            <a:endParaRPr lang="en-US" sz="2600" b="1" dirty="0" smtClean="0"/>
          </a:p>
          <a:p>
            <a:pPr marL="0" indent="0">
              <a:spcAft>
                <a:spcPts val="1800"/>
              </a:spcAft>
              <a:buNone/>
            </a:pPr>
            <a:r>
              <a:rPr lang="en-US" sz="1800" dirty="0" err="1" smtClean="0"/>
              <a:t>Headington</a:t>
            </a:r>
            <a:r>
              <a:rPr lang="en-US" sz="1800" dirty="0" smtClean="0"/>
              <a:t> </a:t>
            </a:r>
            <a:r>
              <a:rPr lang="en-US" sz="1800" dirty="0"/>
              <a:t>Institute, </a:t>
            </a:r>
            <a:r>
              <a:rPr lang="en-US" sz="1800" dirty="0" smtClean="0"/>
              <a:t>2011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0647" y="1021976"/>
            <a:ext cx="8229600" cy="591671"/>
          </a:xfrm>
        </p:spPr>
        <p:txBody>
          <a:bodyPr/>
          <a:lstStyle/>
          <a:p>
            <a:pPr algn="ctr"/>
            <a:r>
              <a:rPr lang="en-US" sz="2800" dirty="0" smtClean="0"/>
              <a:t>Strategies for Managing Trauma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24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67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70645" y="1931831"/>
            <a:ext cx="8247888" cy="3966694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3600"/>
              </a:spcAft>
              <a:buNone/>
            </a:pPr>
            <a:r>
              <a:rPr lang="en-US" sz="3600" b="1" dirty="0"/>
              <a:t>Managing Physical </a:t>
            </a:r>
            <a:r>
              <a:rPr lang="en-US" sz="3600" b="1" dirty="0" smtClean="0"/>
              <a:t>Responses to Trauma</a:t>
            </a:r>
            <a:endParaRPr lang="en-US" sz="33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0647" y="1021976"/>
            <a:ext cx="8229600" cy="591671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25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11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70645" y="1931831"/>
            <a:ext cx="8247888" cy="3966694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3600"/>
              </a:spcAft>
              <a:buNone/>
            </a:pPr>
            <a:r>
              <a:rPr lang="en-US" sz="3200" b="1" dirty="0"/>
              <a:t>Managing </a:t>
            </a:r>
            <a:r>
              <a:rPr lang="en-US" sz="3200" b="1" dirty="0" smtClean="0"/>
              <a:t>Cognitive Responses to Trauma</a:t>
            </a:r>
            <a:endParaRPr lang="en-US" sz="3200" dirty="0"/>
          </a:p>
          <a:p>
            <a:pPr marL="0" indent="0" algn="ctr">
              <a:spcAft>
                <a:spcPts val="3600"/>
              </a:spcAft>
              <a:buNone/>
            </a:pPr>
            <a:endParaRPr lang="en-US" sz="33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0647" y="1021976"/>
            <a:ext cx="8229600" cy="591671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26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85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70645" y="1931831"/>
            <a:ext cx="8247888" cy="3966694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3600"/>
              </a:spcAft>
              <a:buNone/>
            </a:pPr>
            <a:r>
              <a:rPr lang="en-US" sz="3600" b="1" dirty="0" smtClean="0"/>
              <a:t>Completing Your Trauma-Informed </a:t>
            </a:r>
            <a:r>
              <a:rPr lang="en-US" sz="3600" b="1" dirty="0"/>
              <a:t>Self-Care Plan</a:t>
            </a:r>
            <a:endParaRPr lang="en-US" sz="33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0647" y="1021976"/>
            <a:ext cx="8229600" cy="591671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27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79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5400" b="1" dirty="0" smtClean="0"/>
          </a:p>
          <a:p>
            <a:pPr marL="0" indent="0" algn="ctr">
              <a:buNone/>
            </a:pPr>
            <a:r>
              <a:rPr lang="en-US" sz="5400" b="1" dirty="0" smtClean="0"/>
              <a:t>Don’t </a:t>
            </a:r>
            <a:r>
              <a:rPr lang="en-US" sz="5400" b="1" dirty="0"/>
              <a:t>Let Ideas Get </a:t>
            </a:r>
            <a:r>
              <a:rPr lang="en-US" sz="5400" b="1" dirty="0" smtClean="0"/>
              <a:t>Away!</a:t>
            </a:r>
          </a:p>
          <a:p>
            <a:pPr marL="0" indent="0" algn="ctr">
              <a:buNone/>
            </a:pPr>
            <a:endParaRPr lang="en-US" sz="5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28</a:t>
            </a:fld>
            <a:endParaRPr lang="en-US" dirty="0">
              <a:latin typeface="Arial" charset="0"/>
            </a:endParaRPr>
          </a:p>
        </p:txBody>
      </p:sp>
      <p:pic>
        <p:nvPicPr>
          <p:cNvPr id="1026" name="Picture 2" descr="C:\Users\mmarchi\Desktop\MR90039097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851" y="4258101"/>
            <a:ext cx="1487605" cy="1815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160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793376"/>
            <a:ext cx="8229600" cy="8551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1777285"/>
            <a:ext cx="8247888" cy="4542832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/>
              <a:t>Questions and Answers</a:t>
            </a:r>
          </a:p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29</a:t>
            </a:fld>
            <a:endParaRPr lang="en-US" dirty="0">
              <a:latin typeface="Arial" charset="0"/>
            </a:endParaRPr>
          </a:p>
        </p:txBody>
      </p:sp>
      <p:pic>
        <p:nvPicPr>
          <p:cNvPr id="1026" name="Picture 2" descr="C:\Users\mmarchi\AppData\Local\Microsoft\Windows\Temporary Internet Files\Content.IE5\PGZA34EF\MC90044190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1586" y="3032751"/>
            <a:ext cx="1520825" cy="179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306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1313645"/>
            <a:ext cx="8247888" cy="5006473"/>
          </a:xfrm>
        </p:spPr>
        <p:txBody>
          <a:bodyPr/>
          <a:lstStyle/>
          <a:p>
            <a:pPr lvl="0">
              <a:spcAft>
                <a:spcPts val="1200"/>
              </a:spcAft>
            </a:pPr>
            <a:r>
              <a:rPr lang="en-US" sz="3200" dirty="0"/>
              <a:t>Welcome and Introductions</a:t>
            </a:r>
          </a:p>
          <a:p>
            <a:pPr lvl="0">
              <a:spcAft>
                <a:spcPts val="1200"/>
              </a:spcAft>
            </a:pPr>
            <a:r>
              <a:rPr lang="en-US" sz="3200" dirty="0"/>
              <a:t>What is Traumatic Stress?</a:t>
            </a:r>
          </a:p>
          <a:p>
            <a:pPr lvl="0">
              <a:spcAft>
                <a:spcPts val="1200"/>
              </a:spcAft>
            </a:pPr>
            <a:r>
              <a:rPr lang="en-US" sz="3200" dirty="0"/>
              <a:t>The Symptoms of Traumatic Stress</a:t>
            </a:r>
          </a:p>
          <a:p>
            <a:pPr lvl="0">
              <a:spcAft>
                <a:spcPts val="1200"/>
              </a:spcAft>
            </a:pPr>
            <a:r>
              <a:rPr lang="en-US" sz="3200" dirty="0"/>
              <a:t>The Impact of Traumatic Stress</a:t>
            </a:r>
          </a:p>
          <a:p>
            <a:pPr lvl="0">
              <a:spcAft>
                <a:spcPts val="1200"/>
              </a:spcAft>
            </a:pPr>
            <a:r>
              <a:rPr lang="en-US" sz="3200" dirty="0"/>
              <a:t>Strategies for Managing Traumatic Stress and Promoting Resiliency</a:t>
            </a:r>
          </a:p>
          <a:p>
            <a:pPr lvl="0">
              <a:spcAft>
                <a:spcPts val="1200"/>
              </a:spcAft>
            </a:pPr>
            <a:r>
              <a:rPr lang="en-US" sz="3200" dirty="0"/>
              <a:t>Summary and Evaluations</a:t>
            </a:r>
          </a:p>
          <a:p>
            <a:pPr marL="0" indent="0">
              <a:buNone/>
            </a:pPr>
            <a:endParaRPr lang="en-US" sz="3200" dirty="0"/>
          </a:p>
          <a:p>
            <a:pPr marL="0" lvl="0" indent="0">
              <a:spcAft>
                <a:spcPts val="600"/>
              </a:spcAft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3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9083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400" b="1" dirty="0"/>
              <a:t>Use Your Action Plan Often</a:t>
            </a:r>
            <a:r>
              <a:rPr lang="en-US" sz="4400" b="1" dirty="0" smtClean="0"/>
              <a:t>!</a:t>
            </a:r>
          </a:p>
          <a:p>
            <a:pPr marL="0" indent="0" algn="ctr">
              <a:buNone/>
            </a:pP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30</a:t>
            </a:fld>
            <a:endParaRPr lang="en-US" dirty="0">
              <a:latin typeface="Arial" charset="0"/>
            </a:endParaRPr>
          </a:p>
        </p:txBody>
      </p:sp>
      <p:pic>
        <p:nvPicPr>
          <p:cNvPr id="2050" name="Picture 2" descr="C:\Users\mmarchi\AppData\Local\Microsoft\Windows\Temporary Internet Files\Content.IE5\GKTQHM3S\MC90044189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733" y="3429000"/>
            <a:ext cx="1612900" cy="178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184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793376"/>
            <a:ext cx="8229600" cy="945272"/>
          </a:xfrm>
        </p:spPr>
        <p:txBody>
          <a:bodyPr/>
          <a:lstStyle/>
          <a:p>
            <a:r>
              <a:rPr lang="en-US" dirty="0" smtClean="0"/>
              <a:t>Quality </a:t>
            </a:r>
            <a:r>
              <a:rPr lang="en-US" dirty="0"/>
              <a:t>Service Review Indicator </a:t>
            </a:r>
            <a:r>
              <a:rPr lang="en-US" dirty="0" smtClean="0"/>
              <a:t>1a: </a:t>
            </a:r>
            <a:r>
              <a:rPr lang="en-US" dirty="0"/>
              <a:t>Safety: Exposure to Threats of Harm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1867436"/>
            <a:ext cx="8247888" cy="4452681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Degree to which</a:t>
            </a:r>
            <a:r>
              <a:rPr lang="en-US" b="1" dirty="0" smtClean="0"/>
              <a:t>: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The </a:t>
            </a:r>
            <a:r>
              <a:rPr lang="en-US" dirty="0"/>
              <a:t>child/youth is free of abuse, neglect, and exploitation by others in his/her place of residence, school, and </a:t>
            </a:r>
            <a:r>
              <a:rPr lang="en-US" dirty="0" smtClean="0"/>
              <a:t>other </a:t>
            </a:r>
            <a:r>
              <a:rPr lang="en-US" dirty="0"/>
              <a:t>daily settings. </a:t>
            </a: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The </a:t>
            </a:r>
            <a:r>
              <a:rPr lang="en-US" dirty="0"/>
              <a:t>child/youth’s parents and/or caregivers provide the attention, actions, and supports and possess the skills and </a:t>
            </a:r>
            <a:r>
              <a:rPr lang="en-US" dirty="0" smtClean="0"/>
              <a:t>knowledge </a:t>
            </a:r>
            <a:r>
              <a:rPr lang="en-US" dirty="0"/>
              <a:t>necessary to protect the child/youth from known and potential threats of harm in the home, school, and other daily </a:t>
            </a:r>
            <a:r>
              <a:rPr lang="en-US" dirty="0" smtClean="0"/>
              <a:t>settings.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4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04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 algn="ctr">
              <a:buNone/>
            </a:pPr>
            <a:r>
              <a:rPr lang="en-US" sz="4800" b="1" dirty="0" smtClean="0">
                <a:hlinkClick r:id="rId2"/>
              </a:rPr>
              <a:t>Carrying </a:t>
            </a:r>
            <a:r>
              <a:rPr lang="en-US" sz="4800" b="1" dirty="0" err="1" smtClean="0">
                <a:hlinkClick r:id="rId2"/>
              </a:rPr>
              <a:t>Darisabel</a:t>
            </a:r>
            <a:endParaRPr lang="en-US" sz="4800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5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982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70645" y="1630680"/>
            <a:ext cx="8247888" cy="4568414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800"/>
              </a:spcAft>
              <a:buNone/>
            </a:pPr>
            <a:endParaRPr lang="en-US" sz="4000" b="1" dirty="0" smtClean="0"/>
          </a:p>
          <a:p>
            <a:pPr marL="0" indent="0" algn="ctr">
              <a:spcAft>
                <a:spcPts val="1800"/>
              </a:spcAft>
              <a:buNone/>
            </a:pPr>
            <a:r>
              <a:rPr lang="en-US" sz="4000" b="1" dirty="0" smtClean="0"/>
              <a:t>Yes, they are related.</a:t>
            </a:r>
            <a:endParaRPr lang="en-US" sz="4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0647" y="976256"/>
            <a:ext cx="8229600" cy="591671"/>
          </a:xfrm>
        </p:spPr>
        <p:txBody>
          <a:bodyPr/>
          <a:lstStyle/>
          <a:p>
            <a:pPr algn="ctr"/>
            <a:r>
              <a:rPr lang="en-US" dirty="0"/>
              <a:t>Culture and Traumatic Stress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6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64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Other Hand, Burnout…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700" dirty="0" smtClean="0"/>
          </a:p>
          <a:p>
            <a:pPr marL="0" indent="0">
              <a:buNone/>
            </a:pPr>
            <a:endParaRPr lang="en-US" sz="2700" dirty="0"/>
          </a:p>
          <a:p>
            <a:pPr marL="0" indent="0">
              <a:buNone/>
            </a:pPr>
            <a:r>
              <a:rPr lang="en-US" sz="2700" dirty="0" smtClean="0"/>
              <a:t>describes </a:t>
            </a:r>
            <a:r>
              <a:rPr lang="en-US" sz="2700" dirty="0"/>
              <a:t>anyone whose health is suffering or whose outlook on life has turned negative because of the impact or overload of their work. </a:t>
            </a:r>
            <a:endParaRPr lang="en-US" sz="27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600" dirty="0" smtClean="0"/>
              <a:t>(</a:t>
            </a:r>
            <a:r>
              <a:rPr lang="en-US" sz="1600" dirty="0"/>
              <a:t>Rothschild, B. 2006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7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42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70645" y="1905000"/>
            <a:ext cx="8247888" cy="4294094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dirty="0" smtClean="0"/>
              <a:t>Both conditions have similar roots.  Both conditions involve the cumulative effects of stress.  Both conditions elicit similar responses from affected employees.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While trauma deals with exposure to clients’ trauma and our own trauma, burnout adds the daily stressors of functioning in the overall workplace.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11480" y="1066800"/>
            <a:ext cx="819912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000" dirty="0" smtClean="0"/>
              <a:t>Burnout and Secondary Trauma - What’s the Difference?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8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02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70645" y="1630680"/>
            <a:ext cx="8247888" cy="4568414"/>
          </a:xfrm>
        </p:spPr>
        <p:txBody>
          <a:bodyPr>
            <a:normAutofit/>
          </a:bodyPr>
          <a:lstStyle/>
          <a:p>
            <a:pPr>
              <a:spcAft>
                <a:spcPts val="3000"/>
              </a:spcAft>
            </a:pPr>
            <a:r>
              <a:rPr lang="en-US" dirty="0" smtClean="0"/>
              <a:t>Our exposure to trauma occurs daily because of repeated exposure to trauma, suffering and tragedy. </a:t>
            </a:r>
          </a:p>
          <a:p>
            <a:pPr>
              <a:spcAft>
                <a:spcPts val="3000"/>
              </a:spcAft>
            </a:pPr>
            <a:r>
              <a:rPr lang="en-US" dirty="0" smtClean="0"/>
              <a:t>The effect is cumulative, like exposure to radiation.</a:t>
            </a:r>
          </a:p>
          <a:p>
            <a:pPr>
              <a:spcAft>
                <a:spcPts val="3000"/>
              </a:spcAft>
            </a:pPr>
            <a:r>
              <a:rPr lang="en-US" dirty="0" smtClean="0"/>
              <a:t>It creates discernable changes in the employees in their physical health, psychological health, and spiritual well being.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0647" y="976256"/>
            <a:ext cx="8229600" cy="591671"/>
          </a:xfrm>
        </p:spPr>
        <p:txBody>
          <a:bodyPr/>
          <a:lstStyle/>
          <a:p>
            <a:pPr algn="ctr"/>
            <a:r>
              <a:rPr lang="en-US" dirty="0" smtClean="0"/>
              <a:t>Traumatic Stress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9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52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wrPntTrnrDvlpdTmplt081711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eorgia"/>
        <a:ea typeface="Osaka"/>
        <a:cs typeface=""/>
      </a:majorFont>
      <a:minorFont>
        <a:latin typeface="Georgia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PwrPntTrnrDvlpdTmplt081711</Template>
  <TotalTime>4245</TotalTime>
  <Words>778</Words>
  <Application>Microsoft Office PowerPoint</Application>
  <PresentationFormat>On-screen Show (4:3)</PresentationFormat>
  <Paragraphs>137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PwrPntTrnrDvlpdTmplt081711</vt:lpstr>
      <vt:lpstr>PowerPoint Presentation</vt:lpstr>
      <vt:lpstr>Learning Objectives </vt:lpstr>
      <vt:lpstr>Agenda</vt:lpstr>
      <vt:lpstr>Quality Service Review Indicator 1a: Safety: Exposure to Threats of Harm</vt:lpstr>
      <vt:lpstr> </vt:lpstr>
      <vt:lpstr>Culture and Traumatic Stress</vt:lpstr>
      <vt:lpstr>On the Other Hand, Burnout…</vt:lpstr>
      <vt:lpstr>Burnout and Secondary Trauma - What’s the Difference? </vt:lpstr>
      <vt:lpstr>Traumatic Stress</vt:lpstr>
      <vt:lpstr>PowerPoint Presentation</vt:lpstr>
      <vt:lpstr>What are Secondary Adversities?</vt:lpstr>
      <vt:lpstr>PowerPoint Presentation</vt:lpstr>
      <vt:lpstr>True or False?</vt:lpstr>
      <vt:lpstr>True or False?</vt:lpstr>
      <vt:lpstr>True or False?</vt:lpstr>
      <vt:lpstr>Prevalence of Secondary Trauma in Our Work</vt:lpstr>
      <vt:lpstr>PowerPoint Presentation</vt:lpstr>
      <vt:lpstr>PowerPoint Presentation</vt:lpstr>
      <vt:lpstr>How Exposure to Trauma Affects Others</vt:lpstr>
      <vt:lpstr>Assessing the Impact on Those that Support Us</vt:lpstr>
      <vt:lpstr>Assessing Risk and Impact</vt:lpstr>
      <vt:lpstr>PowerPoint Presentation</vt:lpstr>
      <vt:lpstr>Resilience</vt:lpstr>
      <vt:lpstr>Strategies for Managing Trauma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MarryAnn Marchi</dc:creator>
  <cp:keywords>Templates</cp:keywords>
  <cp:lastModifiedBy>MarryAnn Marchi</cp:lastModifiedBy>
  <cp:revision>88</cp:revision>
  <cp:lastPrinted>2014-05-21T13:43:19Z</cp:lastPrinted>
  <dcterms:created xsi:type="dcterms:W3CDTF">2013-05-02T14:41:31Z</dcterms:created>
  <dcterms:modified xsi:type="dcterms:W3CDTF">2014-07-30T13:22:50Z</dcterms:modified>
</cp:coreProperties>
</file>