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846" r:id="rId4"/>
  </p:sldMasterIdLst>
  <p:notesMasterIdLst>
    <p:notesMasterId r:id="rId25"/>
  </p:notesMasterIdLst>
  <p:handoutMasterIdLst>
    <p:handoutMasterId r:id="rId26"/>
  </p:handoutMasterIdLst>
  <p:sldIdLst>
    <p:sldId id="260" r:id="rId5"/>
    <p:sldId id="264" r:id="rId6"/>
    <p:sldId id="265" r:id="rId7"/>
    <p:sldId id="275" r:id="rId8"/>
    <p:sldId id="276" r:id="rId9"/>
    <p:sldId id="277" r:id="rId10"/>
    <p:sldId id="278" r:id="rId11"/>
    <p:sldId id="279" r:id="rId12"/>
    <p:sldId id="280" r:id="rId13"/>
    <p:sldId id="266" r:id="rId14"/>
    <p:sldId id="283" r:id="rId15"/>
    <p:sldId id="267" r:id="rId16"/>
    <p:sldId id="269" r:id="rId17"/>
    <p:sldId id="271" r:id="rId18"/>
    <p:sldId id="281" r:id="rId19"/>
    <p:sldId id="272" r:id="rId20"/>
    <p:sldId id="274" r:id="rId21"/>
    <p:sldId id="284" r:id="rId22"/>
    <p:sldId id="282" r:id="rId23"/>
    <p:sldId id="273" r:id="rId24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8151"/>
    <a:srgbClr val="002B5E"/>
    <a:srgbClr val="CDB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CD840C-F296-4F36-B631-29BB1679534A}" v="2" dt="2020-06-08T19:10:16.204"/>
    <p1510:client id="{96ED6397-4921-4004-9FA7-BE8A85000940}" v="6" dt="2020-06-05T20:20:37.7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238" autoAdjust="0"/>
    <p:restoredTop sz="90929"/>
  </p:normalViewPr>
  <p:slideViewPr>
    <p:cSldViewPr snapToGrid="0">
      <p:cViewPr varScale="1">
        <p:scale>
          <a:sx n="78" d="100"/>
          <a:sy n="78" d="100"/>
        </p:scale>
        <p:origin x="1030" y="-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2254" y="-230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userId="S::urn:spo:anon#631f20cab3ff2398074f9fc10efde2531a4cc971a55eb726113bcd87fe300933::" providerId="AD" clId="Web-{96ED6397-4921-4004-9FA7-BE8A85000940}"/>
    <pc:docChg chg="mod modSld modMainMaster">
      <pc:chgData name="Guest User" userId="S::urn:spo:anon#631f20cab3ff2398074f9fc10efde2531a4cc971a55eb726113bcd87fe300933::" providerId="AD" clId="Web-{96ED6397-4921-4004-9FA7-BE8A85000940}" dt="2020-06-05T20:20:37.751" v="5"/>
      <pc:docMkLst>
        <pc:docMk/>
      </pc:docMkLst>
      <pc:sldChg chg="modSp">
        <pc:chgData name="Guest User" userId="S::urn:spo:anon#631f20cab3ff2398074f9fc10efde2531a4cc971a55eb726113bcd87fe300933::" providerId="AD" clId="Web-{96ED6397-4921-4004-9FA7-BE8A85000940}" dt="2020-06-05T20:18:25.734" v="0" actId="688"/>
        <pc:sldMkLst>
          <pc:docMk/>
          <pc:sldMk cId="4151273236" sldId="264"/>
        </pc:sldMkLst>
        <pc:spChg chg="mod">
          <ac:chgData name="Guest User" userId="S::urn:spo:anon#631f20cab3ff2398074f9fc10efde2531a4cc971a55eb726113bcd87fe300933::" providerId="AD" clId="Web-{96ED6397-4921-4004-9FA7-BE8A85000940}" dt="2020-06-05T20:18:25.734" v="0" actId="688"/>
          <ac:spMkLst>
            <pc:docMk/>
            <pc:sldMk cId="4151273236" sldId="264"/>
            <ac:spMk id="4" creationId="{00000000-0000-0000-0000-000000000000}"/>
          </ac:spMkLst>
        </pc:spChg>
      </pc:sldChg>
      <pc:sldMasterChg chg="mod modSldLayout">
        <pc:chgData name="Guest User" userId="S::urn:spo:anon#631f20cab3ff2398074f9fc10efde2531a4cc971a55eb726113bcd87fe300933::" providerId="AD" clId="Web-{96ED6397-4921-4004-9FA7-BE8A85000940}" dt="2020-06-05T20:20:24.501" v="4"/>
        <pc:sldMasterMkLst>
          <pc:docMk/>
          <pc:sldMasterMk cId="2877280133" sldId="2147483846"/>
        </pc:sldMasterMkLst>
        <pc:sldLayoutChg chg="mod">
          <pc:chgData name="Guest User" userId="S::urn:spo:anon#631f20cab3ff2398074f9fc10efde2531a4cc971a55eb726113bcd87fe300933::" providerId="AD" clId="Web-{96ED6397-4921-4004-9FA7-BE8A85000940}" dt="2020-06-05T20:20:24.501" v="4"/>
          <pc:sldLayoutMkLst>
            <pc:docMk/>
            <pc:sldMasterMk cId="2877280133" sldId="2147483846"/>
            <pc:sldLayoutMk cId="0" sldId="2147483844"/>
          </pc:sldLayoutMkLst>
        </pc:sldLayoutChg>
        <pc:sldLayoutChg chg="mod">
          <pc:chgData name="Guest User" userId="S::urn:spo:anon#631f20cab3ff2398074f9fc10efde2531a4cc971a55eb726113bcd87fe300933::" providerId="AD" clId="Web-{96ED6397-4921-4004-9FA7-BE8A85000940}" dt="2020-06-05T20:20:24.501" v="4"/>
          <pc:sldLayoutMkLst>
            <pc:docMk/>
            <pc:sldMasterMk cId="2877280133" sldId="2147483846"/>
            <pc:sldLayoutMk cId="0" sldId="2147483845"/>
          </pc:sldLayoutMkLst>
        </pc:sldLayoutChg>
        <pc:sldLayoutChg chg="mod">
          <pc:chgData name="Guest User" userId="S::urn:spo:anon#631f20cab3ff2398074f9fc10efde2531a4cc971a55eb726113bcd87fe300933::" providerId="AD" clId="Web-{96ED6397-4921-4004-9FA7-BE8A85000940}" dt="2020-06-05T20:20:24.501" v="4"/>
          <pc:sldLayoutMkLst>
            <pc:docMk/>
            <pc:sldMasterMk cId="2877280133" sldId="2147483846"/>
            <pc:sldLayoutMk cId="1450653287" sldId="2147483847"/>
          </pc:sldLayoutMkLst>
        </pc:sldLayoutChg>
        <pc:sldLayoutChg chg="mod">
          <pc:chgData name="Guest User" userId="S::urn:spo:anon#631f20cab3ff2398074f9fc10efde2531a4cc971a55eb726113bcd87fe300933::" providerId="AD" clId="Web-{96ED6397-4921-4004-9FA7-BE8A85000940}" dt="2020-06-05T20:20:24.501" v="4"/>
          <pc:sldLayoutMkLst>
            <pc:docMk/>
            <pc:sldMasterMk cId="2877280133" sldId="2147483846"/>
            <pc:sldLayoutMk cId="1109127226" sldId="2147483848"/>
          </pc:sldLayoutMkLst>
        </pc:sldLayoutChg>
        <pc:sldLayoutChg chg="mod">
          <pc:chgData name="Guest User" userId="S::urn:spo:anon#631f20cab3ff2398074f9fc10efde2531a4cc971a55eb726113bcd87fe300933::" providerId="AD" clId="Web-{96ED6397-4921-4004-9FA7-BE8A85000940}" dt="2020-06-05T20:20:24.501" v="4"/>
          <pc:sldLayoutMkLst>
            <pc:docMk/>
            <pc:sldMasterMk cId="2877280133" sldId="2147483846"/>
            <pc:sldLayoutMk cId="3321299737" sldId="2147483849"/>
          </pc:sldLayoutMkLst>
        </pc:sldLayoutChg>
        <pc:sldLayoutChg chg="mod">
          <pc:chgData name="Guest User" userId="S::urn:spo:anon#631f20cab3ff2398074f9fc10efde2531a4cc971a55eb726113bcd87fe300933::" providerId="AD" clId="Web-{96ED6397-4921-4004-9FA7-BE8A85000940}" dt="2020-06-05T20:20:24.501" v="4"/>
          <pc:sldLayoutMkLst>
            <pc:docMk/>
            <pc:sldMasterMk cId="2877280133" sldId="2147483846"/>
            <pc:sldLayoutMk cId="1354474082" sldId="2147483850"/>
          </pc:sldLayoutMkLst>
        </pc:sldLayoutChg>
        <pc:sldLayoutChg chg="mod">
          <pc:chgData name="Guest User" userId="S::urn:spo:anon#631f20cab3ff2398074f9fc10efde2531a4cc971a55eb726113bcd87fe300933::" providerId="AD" clId="Web-{96ED6397-4921-4004-9FA7-BE8A85000940}" dt="2020-06-05T20:20:24.501" v="4"/>
          <pc:sldLayoutMkLst>
            <pc:docMk/>
            <pc:sldMasterMk cId="2877280133" sldId="2147483846"/>
            <pc:sldLayoutMk cId="752010954" sldId="2147483851"/>
          </pc:sldLayoutMkLst>
        </pc:sldLayoutChg>
        <pc:sldLayoutChg chg="mod">
          <pc:chgData name="Guest User" userId="S::urn:spo:anon#631f20cab3ff2398074f9fc10efde2531a4cc971a55eb726113bcd87fe300933::" providerId="AD" clId="Web-{96ED6397-4921-4004-9FA7-BE8A85000940}" dt="2020-06-05T20:20:24.501" v="4"/>
          <pc:sldLayoutMkLst>
            <pc:docMk/>
            <pc:sldMasterMk cId="2877280133" sldId="2147483846"/>
            <pc:sldLayoutMk cId="1565140389" sldId="2147483852"/>
          </pc:sldLayoutMkLst>
        </pc:sldLayoutChg>
        <pc:sldLayoutChg chg="mod">
          <pc:chgData name="Guest User" userId="S::urn:spo:anon#631f20cab3ff2398074f9fc10efde2531a4cc971a55eb726113bcd87fe300933::" providerId="AD" clId="Web-{96ED6397-4921-4004-9FA7-BE8A85000940}" dt="2020-06-05T20:20:24.501" v="4"/>
          <pc:sldLayoutMkLst>
            <pc:docMk/>
            <pc:sldMasterMk cId="2877280133" sldId="2147483846"/>
            <pc:sldLayoutMk cId="353708472" sldId="2147483853"/>
          </pc:sldLayoutMkLst>
        </pc:sldLayoutChg>
        <pc:sldLayoutChg chg="mod">
          <pc:chgData name="Guest User" userId="S::urn:spo:anon#631f20cab3ff2398074f9fc10efde2531a4cc971a55eb726113bcd87fe300933::" providerId="AD" clId="Web-{96ED6397-4921-4004-9FA7-BE8A85000940}" dt="2020-06-05T20:20:24.501" v="4"/>
          <pc:sldLayoutMkLst>
            <pc:docMk/>
            <pc:sldMasterMk cId="2877280133" sldId="2147483846"/>
            <pc:sldLayoutMk cId="321556882" sldId="2147483854"/>
          </pc:sldLayoutMkLst>
        </pc:sldLayoutChg>
        <pc:sldLayoutChg chg="mod">
          <pc:chgData name="Guest User" userId="S::urn:spo:anon#631f20cab3ff2398074f9fc10efde2531a4cc971a55eb726113bcd87fe300933::" providerId="AD" clId="Web-{96ED6397-4921-4004-9FA7-BE8A85000940}" dt="2020-06-05T20:20:24.501" v="4"/>
          <pc:sldLayoutMkLst>
            <pc:docMk/>
            <pc:sldMasterMk cId="2877280133" sldId="2147483846"/>
            <pc:sldLayoutMk cId="734337563" sldId="2147483855"/>
          </pc:sldLayoutMkLst>
        </pc:sldLayoutChg>
        <pc:sldLayoutChg chg="mod">
          <pc:chgData name="Guest User" userId="S::urn:spo:anon#631f20cab3ff2398074f9fc10efde2531a4cc971a55eb726113bcd87fe300933::" providerId="AD" clId="Web-{96ED6397-4921-4004-9FA7-BE8A85000940}" dt="2020-06-05T20:20:24.501" v="4"/>
          <pc:sldLayoutMkLst>
            <pc:docMk/>
            <pc:sldMasterMk cId="2877280133" sldId="2147483846"/>
            <pc:sldLayoutMk cId="2158224003" sldId="2147483856"/>
          </pc:sldLayoutMkLst>
        </pc:sldLayoutChg>
        <pc:sldLayoutChg chg="mod">
          <pc:chgData name="Guest User" userId="S::urn:spo:anon#631f20cab3ff2398074f9fc10efde2531a4cc971a55eb726113bcd87fe300933::" providerId="AD" clId="Web-{96ED6397-4921-4004-9FA7-BE8A85000940}" dt="2020-06-05T20:20:24.501" v="4"/>
          <pc:sldLayoutMkLst>
            <pc:docMk/>
            <pc:sldMasterMk cId="2877280133" sldId="2147483846"/>
            <pc:sldLayoutMk cId="2388047660" sldId="2147483857"/>
          </pc:sldLayoutMkLst>
        </pc:sldLayoutChg>
        <pc:sldLayoutChg chg="mod">
          <pc:chgData name="Guest User" userId="S::urn:spo:anon#631f20cab3ff2398074f9fc10efde2531a4cc971a55eb726113bcd87fe300933::" providerId="AD" clId="Web-{96ED6397-4921-4004-9FA7-BE8A85000940}" dt="2020-06-05T20:20:24.501" v="4"/>
          <pc:sldLayoutMkLst>
            <pc:docMk/>
            <pc:sldMasterMk cId="2877280133" sldId="2147483846"/>
            <pc:sldLayoutMk cId="1361081853" sldId="2147483858"/>
          </pc:sldLayoutMkLst>
        </pc:sldLayoutChg>
        <pc:sldLayoutChg chg="mod">
          <pc:chgData name="Guest User" userId="S::urn:spo:anon#631f20cab3ff2398074f9fc10efde2531a4cc971a55eb726113bcd87fe300933::" providerId="AD" clId="Web-{96ED6397-4921-4004-9FA7-BE8A85000940}" dt="2020-06-05T20:20:24.501" v="4"/>
          <pc:sldLayoutMkLst>
            <pc:docMk/>
            <pc:sldMasterMk cId="2877280133" sldId="2147483846"/>
            <pc:sldLayoutMk cId="0" sldId="2147483859"/>
          </pc:sldLayoutMkLst>
        </pc:sldLayoutChg>
      </pc:sldMasterChg>
    </pc:docChg>
  </pc:docChgLst>
  <pc:docChgLst>
    <pc:chgData name="Guest User" userId="S::urn:spo:anon#7b06b74011e85c64c1f0d92b39581080fcffb0fa2a20dcf1b4646dccfe17a210::" providerId="AD" clId="Web-{6ACD840C-F296-4F36-B631-29BB1679534A}"/>
    <pc:docChg chg="modSld">
      <pc:chgData name="Guest User" userId="S::urn:spo:anon#7b06b74011e85c64c1f0d92b39581080fcffb0fa2a20dcf1b4646dccfe17a210::" providerId="AD" clId="Web-{6ACD840C-F296-4F36-B631-29BB1679534A}" dt="2020-06-08T19:10:16.204" v="1" actId="20577"/>
      <pc:docMkLst>
        <pc:docMk/>
      </pc:docMkLst>
      <pc:sldChg chg="modSp">
        <pc:chgData name="Guest User" userId="S::urn:spo:anon#7b06b74011e85c64c1f0d92b39581080fcffb0fa2a20dcf1b4646dccfe17a210::" providerId="AD" clId="Web-{6ACD840C-F296-4F36-B631-29BB1679534A}" dt="2020-06-08T19:10:16.204" v="1" actId="20577"/>
        <pc:sldMkLst>
          <pc:docMk/>
          <pc:sldMk cId="4151273236" sldId="264"/>
        </pc:sldMkLst>
        <pc:spChg chg="mod">
          <ac:chgData name="Guest User" userId="S::urn:spo:anon#7b06b74011e85c64c1f0d92b39581080fcffb0fa2a20dcf1b4646dccfe17a210::" providerId="AD" clId="Web-{6ACD840C-F296-4F36-B631-29BB1679534A}" dt="2020-06-08T19:10:16.204" v="1" actId="20577"/>
          <ac:spMkLst>
            <pc:docMk/>
            <pc:sldMk cId="4151273236" sldId="264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623733" y="0"/>
            <a:ext cx="3677920" cy="64008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61" tIns="48331" rIns="96661" bIns="4833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623733" cy="640080"/>
          </a:xfrm>
          <a:prstGeom prst="rect">
            <a:avLst/>
          </a:prstGeom>
          <a:ln w="6350">
            <a:solidFill>
              <a:schemeClr val="tx1"/>
            </a:solidFill>
            <a:prstDash val="solid"/>
          </a:ln>
        </p:spPr>
        <p:txBody>
          <a:bodyPr vert="horz" lIns="96661" tIns="48331" rIns="96661" bIns="48331" rtlCol="0" anchor="ctr"/>
          <a:lstStyle>
            <a:lvl1pPr algn="l">
              <a:tabLst>
                <a:tab pos="659512" algn="l"/>
              </a:tabLst>
              <a:defRPr sz="1300">
                <a:latin typeface="Georgia" pitchFamily="18" charset="0"/>
              </a:defRPr>
            </a:lvl1pPr>
          </a:lstStyle>
          <a:p>
            <a:pPr>
              <a:defRPr/>
            </a:pPr>
            <a:r>
              <a:rPr lang="en-US"/>
              <a:t>	</a:t>
            </a:r>
            <a:r>
              <a:rPr lang="en-US" sz="1700"/>
              <a:t>University of Pittsburgh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12081" y="9294017"/>
            <a:ext cx="2103120" cy="198120"/>
          </a:xfrm>
          <a:prstGeom prst="rect">
            <a:avLst/>
          </a:prstGeom>
        </p:spPr>
        <p:txBody>
          <a:bodyPr vert="horz" lIns="96661" tIns="48331" rIns="96661" bIns="48331" rtlCol="0" anchor="ctr"/>
          <a:lstStyle>
            <a:lvl1pPr algn="r">
              <a:defRPr sz="1100">
                <a:latin typeface="Georgia" pitchFamily="18" charset="0"/>
              </a:defRPr>
            </a:lvl1pPr>
          </a:lstStyle>
          <a:p>
            <a:pPr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Handout #1, Page </a:t>
            </a:r>
            <a:fld id="{1D299B42-ECD4-47BD-93EC-4150492F55B0}" type="slidenum">
              <a:rPr lang="en-US" b="1" smtClean="0">
                <a:latin typeface="Arial" pitchFamily="34" charset="0"/>
                <a:cs typeface="Arial" pitchFamily="34" charset="0"/>
              </a:rPr>
              <a:t>‹#›</a:t>
            </a:fld>
            <a:r>
              <a:rPr lang="en-US" b="1" dirty="0">
                <a:latin typeface="Arial" pitchFamily="34" charset="0"/>
                <a:cs typeface="Arial" pitchFamily="34" charset="0"/>
              </a:rPr>
              <a:t> of 7</a:t>
            </a:r>
          </a:p>
        </p:txBody>
      </p:sp>
      <p:pic>
        <p:nvPicPr>
          <p:cNvPr id="14343" name="Picture 2" descr="pittseal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171027" y="100013"/>
            <a:ext cx="513079" cy="450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667761" y="33337"/>
            <a:ext cx="1940560" cy="661750"/>
          </a:xfrm>
          <a:prstGeom prst="rect">
            <a:avLst/>
          </a:prstGeom>
          <a:noFill/>
        </p:spPr>
        <p:txBody>
          <a:bodyPr lIns="96661" tIns="48331" rIns="96661" bIns="48331">
            <a:spAutoFit/>
          </a:bodyPr>
          <a:lstStyle/>
          <a:p>
            <a:pPr>
              <a:defRPr/>
            </a:pPr>
            <a:r>
              <a:rPr lang="en-US" sz="1200" dirty="0">
                <a:latin typeface="Georgia" pitchFamily="18" charset="0"/>
              </a:rPr>
              <a:t>SCHOOL OF</a:t>
            </a:r>
          </a:p>
          <a:p>
            <a:pPr>
              <a:defRPr/>
            </a:pPr>
            <a:r>
              <a:rPr lang="en-US" dirty="0">
                <a:latin typeface="Georgia" pitchFamily="18" charset="0"/>
              </a:rPr>
              <a:t>Social Work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08320" y="0"/>
            <a:ext cx="1706880" cy="655082"/>
          </a:xfrm>
          <a:prstGeom prst="rect">
            <a:avLst/>
          </a:prstGeom>
          <a:noFill/>
        </p:spPr>
        <p:txBody>
          <a:bodyPr lIns="96661" tIns="48331" rIns="96661" bIns="48331">
            <a:spAutoFit/>
          </a:bodyPr>
          <a:lstStyle/>
          <a:p>
            <a:pPr>
              <a:defRPr/>
            </a:pPr>
            <a:r>
              <a:rPr lang="en-US" sz="1200" i="1" dirty="0">
                <a:latin typeface="Georgia" pitchFamily="18" charset="0"/>
              </a:rPr>
              <a:t>Empower People</a:t>
            </a:r>
          </a:p>
          <a:p>
            <a:pPr>
              <a:defRPr/>
            </a:pPr>
            <a:r>
              <a:rPr lang="en-US" sz="1200" i="1" dirty="0">
                <a:latin typeface="Georgia" pitchFamily="18" charset="0"/>
              </a:rPr>
              <a:t>Lead Organizations</a:t>
            </a:r>
          </a:p>
          <a:p>
            <a:pPr>
              <a:defRPr/>
            </a:pPr>
            <a:r>
              <a:rPr lang="en-US" sz="1200" i="1" dirty="0">
                <a:latin typeface="Georgia" pitchFamily="18" charset="0"/>
              </a:rPr>
              <a:t>Grow Communities</a:t>
            </a:r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5346515" y="315040"/>
            <a:ext cx="510064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623733" y="653415"/>
            <a:ext cx="3677920" cy="31504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lIns="96661" tIns="48331" rIns="96661" bIns="48331">
            <a:spAutoFit/>
          </a:bodyPr>
          <a:lstStyle/>
          <a:p>
            <a:pPr>
              <a:defRPr/>
            </a:pPr>
            <a:r>
              <a:rPr lang="en-US" sz="1200" dirty="0">
                <a:latin typeface="Georgia" pitchFamily="18" charset="0"/>
              </a:rPr>
              <a:t>The Pennsylvania Child Welfare Resource Center</a:t>
            </a:r>
            <a:endParaRPr lang="en-US" sz="200" dirty="0">
              <a:latin typeface="Georgia" pitchFamily="18" charset="0"/>
            </a:endParaRPr>
          </a:p>
          <a:p>
            <a:pPr>
              <a:defRPr/>
            </a:pPr>
            <a:endParaRPr lang="en-US" sz="200" dirty="0">
              <a:latin typeface="Georgia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3701627" y="913448"/>
            <a:ext cx="3447627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0" y="9067801"/>
            <a:ext cx="7315200" cy="343827"/>
          </a:xfrm>
          <a:prstGeom prst="rect">
            <a:avLst/>
          </a:prstGeom>
          <a:noFill/>
        </p:spPr>
        <p:txBody>
          <a:bodyPr wrap="square" lIns="96661" tIns="48331" rIns="96661" bIns="48331" rtlCol="0">
            <a:spAutoFit/>
          </a:bodyPr>
          <a:lstStyle/>
          <a:p>
            <a:r>
              <a:rPr lang="en-US" sz="800" dirty="0">
                <a:latin typeface="Arial" pitchFamily="34" charset="0"/>
                <a:cs typeface="Arial" pitchFamily="34" charset="0"/>
              </a:rPr>
              <a:t>The Pennsylvania Child Welfare Resource Center  </a:t>
            </a:r>
            <a:r>
              <a:rPr lang="en-US" sz="800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                315 Remote: </a:t>
            </a:r>
            <a:r>
              <a:rPr lang="en-US" sz="800" dirty="0">
                <a:latin typeface="Arial" pitchFamily="34" charset="0"/>
                <a:cs typeface="Arial" pitchFamily="34" charset="0"/>
              </a:rPr>
              <a:t>Basic Writing </a:t>
            </a:r>
            <a:r>
              <a:rPr lang="en-US" sz="800" dirty="0" smtClean="0">
                <a:latin typeface="Arial" pitchFamily="34" charset="0"/>
                <a:cs typeface="Arial" pitchFamily="34" charset="0"/>
              </a:rPr>
              <a:t>Skills</a:t>
            </a:r>
          </a:p>
          <a:p>
            <a:r>
              <a:rPr lang="en-US" sz="800" dirty="0" smtClean="0">
                <a:latin typeface="Arial" pitchFamily="34" charset="0"/>
                <a:cs typeface="Arial" pitchFamily="34" charset="0"/>
              </a:rPr>
              <a:t>Rev. 6/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7734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10255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360" y="4743926"/>
            <a:ext cx="536448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565054" y="9372600"/>
            <a:ext cx="750146" cy="198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ctr" anchorCtr="0" compatLnSpc="1">
            <a:prstTxWarp prst="textNoShape">
              <a:avLst/>
            </a:prstTxWarp>
          </a:bodyPr>
          <a:lstStyle>
            <a:lvl1pPr algn="r">
              <a:defRPr sz="1100" b="1">
                <a:latin typeface="Georgia" pitchFamily="18" charset="0"/>
              </a:defRPr>
            </a:lvl1pPr>
          </a:lstStyle>
          <a:p>
            <a:pPr>
              <a:defRPr/>
            </a:pPr>
            <a:fld id="{A5C0BF7D-DA9C-4BF7-8FB9-4639E92C447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2296" name="Picture 2" descr="pittseal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171027" y="100013"/>
            <a:ext cx="513079" cy="450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3623733" y="0"/>
            <a:ext cx="3677920" cy="64008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61" tIns="48331" rIns="96661" bIns="4833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608320" y="0"/>
            <a:ext cx="1706880" cy="655082"/>
          </a:xfrm>
          <a:prstGeom prst="rect">
            <a:avLst/>
          </a:prstGeom>
          <a:noFill/>
        </p:spPr>
        <p:txBody>
          <a:bodyPr lIns="96661" tIns="48331" rIns="96661" bIns="48331">
            <a:spAutoFit/>
          </a:bodyPr>
          <a:lstStyle/>
          <a:p>
            <a:pPr>
              <a:defRPr/>
            </a:pPr>
            <a:r>
              <a:rPr lang="en-US" sz="1200" i="1" dirty="0">
                <a:latin typeface="Georgia" pitchFamily="18" charset="0"/>
              </a:rPr>
              <a:t>Empower People</a:t>
            </a:r>
          </a:p>
          <a:p>
            <a:pPr>
              <a:defRPr/>
            </a:pPr>
            <a:r>
              <a:rPr lang="en-US" sz="1200" i="1" dirty="0">
                <a:latin typeface="Georgia" pitchFamily="18" charset="0"/>
              </a:rPr>
              <a:t>Lead Organizations</a:t>
            </a:r>
          </a:p>
          <a:p>
            <a:pPr>
              <a:defRPr/>
            </a:pPr>
            <a:r>
              <a:rPr lang="en-US" sz="1200" i="1" dirty="0">
                <a:latin typeface="Georgia" pitchFamily="18" charset="0"/>
              </a:rPr>
              <a:t>Grow Communities</a:t>
            </a:r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5346515" y="315040"/>
            <a:ext cx="510064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623733" y="653415"/>
            <a:ext cx="3677920" cy="31504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lIns="96661" tIns="48331" rIns="96661" bIns="48331">
            <a:spAutoFit/>
          </a:bodyPr>
          <a:lstStyle/>
          <a:p>
            <a:pPr>
              <a:defRPr/>
            </a:pPr>
            <a:r>
              <a:rPr lang="en-US" sz="1200" dirty="0">
                <a:latin typeface="Georgia" pitchFamily="18" charset="0"/>
              </a:rPr>
              <a:t>The Pennsylvania Child Welfare Resource Center</a:t>
            </a:r>
            <a:endParaRPr lang="en-US" sz="200" dirty="0">
              <a:latin typeface="Georgia" pitchFamily="18" charset="0"/>
            </a:endParaRPr>
          </a:p>
          <a:p>
            <a:pPr>
              <a:defRPr/>
            </a:pPr>
            <a:endParaRPr lang="en-US" sz="200" dirty="0">
              <a:latin typeface="Georgia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3701627" y="913448"/>
            <a:ext cx="3447627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667761" y="33337"/>
            <a:ext cx="1940560" cy="661750"/>
          </a:xfrm>
          <a:prstGeom prst="rect">
            <a:avLst/>
          </a:prstGeom>
          <a:noFill/>
        </p:spPr>
        <p:txBody>
          <a:bodyPr lIns="96661" tIns="48331" rIns="96661" bIns="48331">
            <a:spAutoFit/>
          </a:bodyPr>
          <a:lstStyle/>
          <a:p>
            <a:pPr>
              <a:defRPr/>
            </a:pPr>
            <a:r>
              <a:rPr lang="en-US" sz="1200" dirty="0">
                <a:latin typeface="Georgia" pitchFamily="18" charset="0"/>
              </a:rPr>
              <a:t>SCHOOL OF</a:t>
            </a:r>
          </a:p>
          <a:p>
            <a:pPr>
              <a:defRPr/>
            </a:pPr>
            <a:r>
              <a:rPr lang="en-US" dirty="0">
                <a:latin typeface="Georgia" pitchFamily="18" charset="0"/>
              </a:rPr>
              <a:t>Social Work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3622766" cy="64008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61" tIns="48331" rIns="96661" bIns="4833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0" y="15"/>
            <a:ext cx="3622766" cy="646331"/>
          </a:xfrm>
          <a:prstGeom prst="rect">
            <a:avLst/>
          </a:prstGeom>
          <a:noFill/>
          <a:ln w="15875">
            <a:noFill/>
          </a:ln>
        </p:spPr>
        <p:txBody>
          <a:bodyPr wrap="square" lIns="96661" tIns="48331" rIns="96661" bIns="48331" rtlCol="0">
            <a:spAutoFit/>
          </a:bodyPr>
          <a:lstStyle/>
          <a:p>
            <a:endParaRPr lang="en-US" sz="1000" dirty="0">
              <a:latin typeface="Georgia" pitchFamily="18" charset="0"/>
            </a:endParaRPr>
          </a:p>
          <a:p>
            <a:pPr algn="l">
              <a:tabLst>
                <a:tab pos="659512" algn="l"/>
              </a:tabLst>
            </a:pPr>
            <a:r>
              <a:rPr lang="en-US" sz="1700" dirty="0">
                <a:latin typeface="Georgia" pitchFamily="18" charset="0"/>
              </a:rPr>
              <a:t>	University of Pittsburgh</a:t>
            </a:r>
            <a:endParaRPr lang="en-US" sz="900" dirty="0">
              <a:latin typeface="Georgia" pitchFamily="18" charset="0"/>
            </a:endParaRPr>
          </a:p>
          <a:p>
            <a:pPr algn="l">
              <a:tabLst>
                <a:tab pos="659512" algn="l"/>
              </a:tabLst>
            </a:pPr>
            <a:endParaRPr lang="en-US" sz="900" dirty="0">
              <a:latin typeface="Georgia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09333" y="9124521"/>
            <a:ext cx="4605867" cy="226216"/>
          </a:xfrm>
          <a:prstGeom prst="rect">
            <a:avLst/>
          </a:prstGeom>
          <a:noFill/>
        </p:spPr>
        <p:txBody>
          <a:bodyPr wrap="square" lIns="96661" tIns="48331" rIns="96661" bIns="48331" rtlCol="0" anchor="ctr">
            <a:spAutoFit/>
          </a:bodyPr>
          <a:lstStyle/>
          <a:p>
            <a:pPr algn="r"/>
            <a:r>
              <a:rPr lang="en-US" sz="800" dirty="0">
                <a:latin typeface="Georgia" pitchFamily="18" charset="0"/>
              </a:rPr>
              <a:t>Update Title in Notes Master</a:t>
            </a:r>
          </a:p>
        </p:txBody>
      </p:sp>
    </p:spTree>
    <p:extLst>
      <p:ext uri="{BB962C8B-B14F-4D97-AF65-F5344CB8AC3E}">
        <p14:creationId xmlns:p14="http://schemas.microsoft.com/office/powerpoint/2010/main" val="1626987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Georgia" pitchFamily="18" charset="0"/>
        <a:ea typeface="ＭＳ Ｐゴシック" pitchFamily="16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Georgia" pitchFamily="18" charset="0"/>
        <a:ea typeface="ＭＳ Ｐゴシック" pitchFamily="1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orgia" pitchFamily="18" charset="0"/>
        <a:ea typeface="ＭＳ Ｐゴシック" pitchFamily="1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Georgia" pitchFamily="18" charset="0"/>
        <a:ea typeface="ＭＳ Ｐゴシック" pitchFamily="1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Georgia" pitchFamily="18" charset="0"/>
        <a:ea typeface="ＭＳ Ｐゴシック" pitchFamily="1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166BA7-0684-400B-BDBC-D100F67EB7F2}" type="slidenum">
              <a:rPr lang="en-US" smtClean="0">
                <a:latin typeface="Georgia" pitchFamily="16" charset="0"/>
              </a:rPr>
              <a:pPr/>
              <a:t>1</a:t>
            </a:fld>
            <a:endParaRPr lang="en-US" dirty="0">
              <a:latin typeface="Georgia" pitchFamily="16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Georgia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875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C0BF7D-DA9C-4BF7-8FB9-4639E92C447C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501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2412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04800" y="1371600"/>
            <a:ext cx="8534400" cy="533400"/>
          </a:xfrm>
        </p:spPr>
        <p:txBody>
          <a:bodyPr/>
          <a:lstStyle>
            <a:lvl1pPr>
              <a:buNone/>
              <a:defRPr sz="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304800" y="1981200"/>
            <a:ext cx="7772400" cy="304800"/>
          </a:xfrm>
        </p:spPr>
        <p:txBody>
          <a:bodyPr/>
          <a:lstStyle>
            <a:lvl1pPr>
              <a:buNone/>
              <a:defRPr lang="en-US" sz="1800" i="1" kern="1200" dirty="0">
                <a:solidFill>
                  <a:srgbClr val="CDB97D"/>
                </a:solidFill>
                <a:latin typeface="Georgia" pitchFamily="16" charset="0"/>
                <a:ea typeface="Osaka" pitchFamily="16" charset="-128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0653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echa_large_b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1264022"/>
            <a:ext cx="8534400" cy="914400"/>
          </a:xfrm>
        </p:spPr>
        <p:txBody>
          <a:bodyPr/>
          <a:lstStyle>
            <a:lvl1pPr marL="228600" indent="-228600">
              <a:buNone/>
              <a:defRPr sz="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Title of Presentation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2250139"/>
            <a:ext cx="8543365" cy="372037"/>
          </a:xfrm>
        </p:spPr>
        <p:txBody>
          <a:bodyPr/>
          <a:lstStyle>
            <a:lvl1pPr marL="228600" indent="-228600">
              <a:buNone/>
              <a:defRPr lang="en-US" sz="1800" i="1" kern="1200" dirty="0">
                <a:solidFill>
                  <a:srgbClr val="CDB97D"/>
                </a:solidFill>
                <a:latin typeface="Georgia" pitchFamily="16" charset="0"/>
                <a:ea typeface="Osaka" pitchFamily="16" charset="-128"/>
                <a:cs typeface="+mn-cs"/>
              </a:defRPr>
            </a:lvl1pPr>
          </a:lstStyle>
          <a:p>
            <a:pPr lvl="0"/>
            <a:r>
              <a:rPr lang="en-US" dirty="0"/>
              <a:t>Click to Add Subtitle of Presentation</a:t>
            </a:r>
          </a:p>
        </p:txBody>
      </p:sp>
      <p:sp>
        <p:nvSpPr>
          <p:cNvPr id="5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304800" y="2716306"/>
            <a:ext cx="3352800" cy="927847"/>
          </a:xfrm>
        </p:spPr>
        <p:txBody>
          <a:bodyPr/>
          <a:lstStyle>
            <a:lvl1pPr marL="228600" indent="-228600">
              <a:buNone/>
              <a:defRPr lang="en-US" sz="1800" i="1" kern="1200" dirty="0">
                <a:solidFill>
                  <a:srgbClr val="CDB97D"/>
                </a:solidFill>
                <a:latin typeface="Georgia" pitchFamily="16" charset="0"/>
                <a:ea typeface="Osaka" pitchFamily="16" charset="-128"/>
                <a:cs typeface="+mn-cs"/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18" name="Date Placeholder 8"/>
          <p:cNvSpPr>
            <a:spLocks noGrp="1"/>
          </p:cNvSpPr>
          <p:nvPr>
            <p:ph type="dt" sz="half" idx="2"/>
          </p:nvPr>
        </p:nvSpPr>
        <p:spPr>
          <a:xfrm>
            <a:off x="304800" y="6437010"/>
            <a:ext cx="33259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224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with Two-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3089564" y="6553200"/>
            <a:ext cx="6054436" cy="304800"/>
          </a:xfrm>
        </p:spPr>
        <p:txBody>
          <a:bodyPr/>
          <a:lstStyle/>
          <a:p>
            <a:pPr>
              <a:defRPr/>
            </a:pPr>
            <a:r>
              <a:rPr lang="en-US" sz="1000" b="0" dirty="0">
                <a:latin typeface="Arial" pitchFamily="34" charset="0"/>
                <a:cs typeface="Arial" pitchFamily="34" charset="0"/>
              </a:rPr>
              <a:t>308: Adult Mental Health Issues: An Introduction for Child Welfare Professionals  </a:t>
            </a:r>
            <a:fld id="{A4624807-03D1-4D82-87D2-E5151F74A2D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79425" y="1969371"/>
            <a:ext cx="8229600" cy="607560"/>
          </a:xfrm>
        </p:spPr>
        <p:txBody>
          <a:bodyPr/>
          <a:lstStyle>
            <a:lvl1pPr>
              <a:buFontTx/>
              <a:buNone/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619566"/>
            <a:ext cx="4040188" cy="3650606"/>
          </a:xfrm>
        </p:spPr>
        <p:txBody>
          <a:bodyPr/>
          <a:lstStyle>
            <a:lvl1pPr>
              <a:defRPr sz="25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12" hasCustomPrompt="1"/>
          </p:nvPr>
        </p:nvSpPr>
        <p:spPr>
          <a:xfrm>
            <a:off x="4673600" y="2626823"/>
            <a:ext cx="4040188" cy="3650606"/>
          </a:xfrm>
        </p:spPr>
        <p:txBody>
          <a:bodyPr/>
          <a:lstStyle>
            <a:lvl1pPr>
              <a:defRPr sz="25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88047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itle 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58E50-2BAF-4EEB-9A5B-318E6BB72840}" type="slidenum">
              <a:rPr lang="en-US"/>
              <a:pPr>
                <a:defRPr/>
              </a:pPr>
              <a:t>‹#›</a:t>
            </a:fld>
            <a:endParaRPr lang="en-US" sz="1400">
              <a:latin typeface="Arial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881063" y="1429788"/>
            <a:ext cx="7348537" cy="5037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0818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echa_large_b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1264022"/>
            <a:ext cx="8534400" cy="914400"/>
          </a:xfrm>
        </p:spPr>
        <p:txBody>
          <a:bodyPr/>
          <a:lstStyle>
            <a:lvl1pPr marL="228600" indent="-228600">
              <a:buNone/>
              <a:defRPr sz="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Title of Presentation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2250139"/>
            <a:ext cx="8543365" cy="372037"/>
          </a:xfrm>
        </p:spPr>
        <p:txBody>
          <a:bodyPr/>
          <a:lstStyle>
            <a:lvl1pPr marL="228600" indent="-228600">
              <a:buNone/>
              <a:defRPr lang="en-US" sz="1800" i="1" kern="1200" dirty="0">
                <a:solidFill>
                  <a:srgbClr val="CDB97D"/>
                </a:solidFill>
                <a:latin typeface="Georgia" pitchFamily="16" charset="0"/>
                <a:ea typeface="Osaka" pitchFamily="16" charset="-128"/>
                <a:cs typeface="+mn-cs"/>
              </a:defRPr>
            </a:lvl1pPr>
          </a:lstStyle>
          <a:p>
            <a:pPr lvl="0"/>
            <a:r>
              <a:rPr lang="en-US" dirty="0"/>
              <a:t>Click to Add Subtitle of Presentation</a:t>
            </a:r>
          </a:p>
        </p:txBody>
      </p:sp>
      <p:sp>
        <p:nvSpPr>
          <p:cNvPr id="5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304800" y="2716306"/>
            <a:ext cx="3352800" cy="927847"/>
          </a:xfrm>
        </p:spPr>
        <p:txBody>
          <a:bodyPr/>
          <a:lstStyle>
            <a:lvl1pPr marL="228600" indent="-228600">
              <a:buNone/>
              <a:defRPr lang="en-US" sz="1800" i="1" kern="1200" dirty="0">
                <a:solidFill>
                  <a:srgbClr val="CDB97D"/>
                </a:solidFill>
                <a:latin typeface="Georgia" pitchFamily="16" charset="0"/>
                <a:ea typeface="Osaka" pitchFamily="16" charset="-128"/>
                <a:cs typeface="+mn-cs"/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18" name="Date Placeholder 8"/>
          <p:cNvSpPr>
            <a:spLocks noGrp="1"/>
          </p:cNvSpPr>
          <p:nvPr>
            <p:ph type="dt" sz="half" idx="2"/>
          </p:nvPr>
        </p:nvSpPr>
        <p:spPr>
          <a:xfrm>
            <a:off x="304800" y="6437010"/>
            <a:ext cx="33259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Subtitle with Two-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624807-03D1-4D82-87D2-E5151F74A2D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79425" y="1969371"/>
            <a:ext cx="8229600" cy="607560"/>
          </a:xfrm>
        </p:spPr>
        <p:txBody>
          <a:bodyPr/>
          <a:lstStyle>
            <a:lvl1pPr>
              <a:buFontTx/>
              <a:buNone/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619566"/>
            <a:ext cx="4040188" cy="3650606"/>
          </a:xfrm>
        </p:spPr>
        <p:txBody>
          <a:bodyPr/>
          <a:lstStyle>
            <a:lvl1pPr>
              <a:defRPr sz="25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12" hasCustomPrompt="1"/>
          </p:nvPr>
        </p:nvSpPr>
        <p:spPr>
          <a:xfrm>
            <a:off x="4673600" y="2626823"/>
            <a:ext cx="4040188" cy="3650606"/>
          </a:xfrm>
        </p:spPr>
        <p:txBody>
          <a:bodyPr/>
          <a:lstStyle>
            <a:lvl1pPr>
              <a:defRPr sz="25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 Title 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58E50-2BAF-4EEB-9A5B-318E6BB72840}" type="slidenum">
              <a:rPr lang="en-US"/>
              <a:pPr>
                <a:defRPr/>
              </a:pPr>
              <a:t>‹#›</a:t>
            </a:fld>
            <a:endParaRPr lang="en-US" sz="1400">
              <a:latin typeface="Arial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881063" y="1429788"/>
            <a:ext cx="7348537" cy="5037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647" y="793376"/>
            <a:ext cx="8229600" cy="5916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645" y="1438835"/>
            <a:ext cx="8247888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126413" y="6605588"/>
            <a:ext cx="1017587" cy="236537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DEF8101C-FC59-4877-A91F-A4D9D5505764}" type="slidenum">
              <a:rPr lang="en-US"/>
              <a:pPr>
                <a:defRPr/>
              </a:pPr>
              <a:t>‹#›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127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294653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5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9901B-F990-436B-8F21-2F6D7220190D}" type="slidenum">
              <a:rPr lang="en-US"/>
              <a:pPr>
                <a:defRPr/>
              </a:pPr>
              <a:t>‹#›</a:t>
            </a:fld>
            <a:endParaRPr lang="en-US" sz="1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299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79929"/>
            <a:ext cx="7772400" cy="5244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85048"/>
            <a:ext cx="3810000" cy="4370294"/>
          </a:xfrm>
        </p:spPr>
        <p:txBody>
          <a:bodyPr/>
          <a:lstStyle>
            <a:lvl1pPr>
              <a:defRPr sz="25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5047"/>
            <a:ext cx="3810000" cy="4356847"/>
          </a:xfrm>
        </p:spPr>
        <p:txBody>
          <a:bodyPr/>
          <a:lstStyle>
            <a:lvl1pPr>
              <a:defRPr sz="25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FC41F-FB59-420B-840C-5F2FF68BF828}" type="slidenum">
              <a:rPr lang="en-US"/>
              <a:pPr>
                <a:defRPr/>
              </a:pPr>
              <a:t>‹#›</a:t>
            </a:fld>
            <a:endParaRPr lang="en-US" sz="1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474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9929"/>
            <a:ext cx="8229600" cy="47064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3749"/>
            <a:ext cx="4040188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97741"/>
            <a:ext cx="4040188" cy="3630706"/>
          </a:xfrm>
        </p:spPr>
        <p:txBody>
          <a:bodyPr/>
          <a:lstStyle>
            <a:lvl1pPr>
              <a:defRPr sz="25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73749"/>
            <a:ext cx="4041775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97742"/>
            <a:ext cx="4041775" cy="3630706"/>
          </a:xfrm>
        </p:spPr>
        <p:txBody>
          <a:bodyPr/>
          <a:lstStyle>
            <a:lvl1pPr>
              <a:defRPr sz="25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50C1F-934A-4341-8D3A-1957CB98C06E}" type="slidenum">
              <a:rPr lang="en-US"/>
              <a:pPr>
                <a:defRPr/>
              </a:pPr>
              <a:t>‹#›</a:t>
            </a:fld>
            <a:endParaRPr lang="en-US" sz="14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010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646" y="793376"/>
            <a:ext cx="8229600" cy="6035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C5857-583C-4D92-A137-F79439A3BE30}" type="slidenum">
              <a:rPr lang="en-US"/>
              <a:pPr>
                <a:defRPr/>
              </a:pPr>
              <a:t>‹#›</a:t>
            </a:fld>
            <a:endParaRPr lang="en-US" sz="14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140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2BB83-E89D-45ED-B019-63283D5F51D5}" type="slidenum">
              <a:rPr lang="en-US"/>
              <a:pPr>
                <a:defRPr/>
              </a:pPr>
              <a:t>‹#›</a:t>
            </a:fld>
            <a:endParaRPr lang="en-US" sz="14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08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4036"/>
            <a:ext cx="3008313" cy="65479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66482"/>
            <a:ext cx="5111750" cy="4961965"/>
          </a:xfrm>
        </p:spPr>
        <p:txBody>
          <a:bodyPr/>
          <a:lstStyle>
            <a:lvl1pPr>
              <a:defRPr sz="25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65729"/>
            <a:ext cx="3008313" cy="4262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D9328-0BAA-4E40-92F5-45C2923092BC}" type="slidenum">
              <a:rPr lang="en-US"/>
              <a:pPr>
                <a:defRPr/>
              </a:pPr>
              <a:t>‹#›</a:t>
            </a:fld>
            <a:endParaRPr lang="en-US" sz="14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56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65268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66481"/>
            <a:ext cx="5486400" cy="38189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286656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F7FC1-4851-4D31-A056-946F7E4603AA}" type="slidenum">
              <a:rPr lang="en-US"/>
              <a:pPr>
                <a:defRPr/>
              </a:pPr>
              <a:t>‹#›</a:t>
            </a:fld>
            <a:endParaRPr lang="en-US" sz="14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337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SW-Powerpt-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9900" y="779463"/>
            <a:ext cx="8229600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9900" y="1438275"/>
            <a:ext cx="8243888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96250" y="6605588"/>
            <a:ext cx="1017588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1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DACA467-D68D-4384-AECC-69245726AE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4124325" y="6343650"/>
            <a:ext cx="4989513" cy="247650"/>
          </a:xfrm>
          <a:prstGeom prst="rect">
            <a:avLst/>
          </a:prstGeom>
          <a:solidFill>
            <a:srgbClr val="91A3BB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000" dirty="0">
                <a:latin typeface="+mn-lt"/>
                <a:ea typeface="ＭＳ Ｐゴシック"/>
                <a:cs typeface="ＭＳ Ｐゴシック"/>
              </a:rPr>
              <a:t>315: </a:t>
            </a:r>
            <a:r>
              <a:rPr lang="en-US" sz="1000" dirty="0" smtClean="0">
                <a:latin typeface="+mn-lt"/>
                <a:ea typeface="ＭＳ Ｐゴシック"/>
                <a:cs typeface="ＭＳ Ｐゴシック"/>
              </a:rPr>
              <a:t>Remote Basic</a:t>
            </a:r>
            <a:r>
              <a:rPr lang="en-US" sz="1000" baseline="0" dirty="0" smtClean="0">
                <a:latin typeface="+mn-lt"/>
                <a:ea typeface="ＭＳ Ｐゴシック"/>
                <a:cs typeface="ＭＳ Ｐゴシック"/>
              </a:rPr>
              <a:t> </a:t>
            </a:r>
            <a:r>
              <a:rPr lang="en-US" sz="1000" baseline="0" dirty="0">
                <a:latin typeface="+mn-lt"/>
                <a:ea typeface="ＭＳ Ｐゴシック"/>
                <a:cs typeface="ＭＳ Ｐゴシック"/>
              </a:rPr>
              <a:t>Writing Skills</a:t>
            </a:r>
            <a:endParaRPr lang="en-US" sz="1000" dirty="0">
              <a:latin typeface="+mn-lt"/>
              <a:ea typeface="ＭＳ Ｐゴシック"/>
              <a:cs typeface="ＭＳ Ｐゴシック"/>
            </a:endParaRPr>
          </a:p>
        </p:txBody>
      </p:sp>
      <p:grpSp>
        <p:nvGrpSpPr>
          <p:cNvPr id="1031" name="Group 17"/>
          <p:cNvGrpSpPr>
            <a:grpSpLocks/>
          </p:cNvGrpSpPr>
          <p:nvPr userDrawn="1"/>
        </p:nvGrpSpPr>
        <p:grpSpPr bwMode="auto">
          <a:xfrm>
            <a:off x="0" y="6343650"/>
            <a:ext cx="4024312" cy="246063"/>
            <a:chOff x="229" y="6343702"/>
            <a:chExt cx="4023360" cy="246221"/>
          </a:xfrm>
        </p:grpSpPr>
        <p:sp>
          <p:nvSpPr>
            <p:cNvPr id="11" name="TextBox 10"/>
            <p:cNvSpPr txBox="1"/>
            <p:nvPr userDrawn="1"/>
          </p:nvSpPr>
          <p:spPr>
            <a:xfrm>
              <a:off x="229" y="6343702"/>
              <a:ext cx="4023360" cy="246221"/>
            </a:xfrm>
            <a:prstGeom prst="rect">
              <a:avLst/>
            </a:prstGeom>
            <a:solidFill>
              <a:srgbClr val="91A3BB"/>
            </a:solidFill>
            <a:ln w="6350"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 sz="1000" dirty="0">
                  <a:latin typeface="Georgia" pitchFamily="18" charset="0"/>
                  <a:ea typeface="ＭＳ Ｐゴシック" pitchFamily="16" charset="-128"/>
                </a:rPr>
                <a:t>The Pennsylvania Child Welfare Resource Center</a:t>
              </a:r>
            </a:p>
          </p:txBody>
        </p:sp>
        <p:cxnSp>
          <p:nvCxnSpPr>
            <p:cNvPr id="12" name="Straight Connector 11"/>
            <p:cNvCxnSpPr/>
            <p:nvPr userDrawn="1"/>
          </p:nvCxnSpPr>
          <p:spPr>
            <a:xfrm>
              <a:off x="95457" y="6554976"/>
              <a:ext cx="2845715" cy="4765"/>
            </a:xfrm>
            <a:prstGeom prst="line">
              <a:avLst/>
            </a:prstGeom>
            <a:ln w="9525">
              <a:solidFill>
                <a:srgbClr val="E5D1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77280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  <p:sldLayoutId id="2147483859" r:id="rId13"/>
    <p:sldLayoutId id="2147483844" r:id="rId14"/>
    <p:sldLayoutId id="2147483845" r:id="rId15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948151"/>
          </a:solidFill>
          <a:latin typeface="+mj-lt"/>
          <a:ea typeface="+mj-ea"/>
          <a:cs typeface="Osaka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948151"/>
          </a:solidFill>
          <a:latin typeface="Georgia" pitchFamily="16" charset="0"/>
          <a:ea typeface="Osaka" pitchFamily="16" charset="-128"/>
          <a:cs typeface="Osaka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948151"/>
          </a:solidFill>
          <a:latin typeface="Georgia" pitchFamily="16" charset="0"/>
          <a:ea typeface="Osaka" pitchFamily="16" charset="-128"/>
          <a:cs typeface="Osaka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948151"/>
          </a:solidFill>
          <a:latin typeface="Georgia" pitchFamily="16" charset="0"/>
          <a:ea typeface="Osaka" pitchFamily="16" charset="-128"/>
          <a:cs typeface="Osaka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948151"/>
          </a:solidFill>
          <a:latin typeface="Georgia" pitchFamily="16" charset="0"/>
          <a:ea typeface="Osaka" pitchFamily="16" charset="-128"/>
          <a:cs typeface="Osaka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948151"/>
          </a:solidFill>
          <a:latin typeface="Georgia" pitchFamily="16" charset="0"/>
          <a:ea typeface="Osaka" pitchFamily="1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948151"/>
          </a:solidFill>
          <a:latin typeface="Georgia" pitchFamily="16" charset="0"/>
          <a:ea typeface="Osaka" pitchFamily="1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948151"/>
          </a:solidFill>
          <a:latin typeface="Georgia" pitchFamily="16" charset="0"/>
          <a:ea typeface="Osaka" pitchFamily="1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948151"/>
          </a:solidFill>
          <a:latin typeface="Georgia" pitchFamily="16" charset="0"/>
          <a:ea typeface="Osaka" pitchFamily="1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  <a:ea typeface="+mn-ea"/>
          <a:cs typeface="Osaka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  <a:ea typeface="+mn-ea"/>
          <a:cs typeface="Osak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Osak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  <a:ea typeface="+mn-ea"/>
          <a:cs typeface="Osak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Osak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4556" y="1083668"/>
            <a:ext cx="8534400" cy="914400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315: </a:t>
            </a:r>
            <a:r>
              <a:rPr lang="en-US" dirty="0" smtClean="0"/>
              <a:t>Remote Basic </a:t>
            </a:r>
            <a:r>
              <a:rPr lang="en-US" dirty="0"/>
              <a:t>Writing Skills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2984" y="941540"/>
            <a:ext cx="8229600" cy="591671"/>
          </a:xfrm>
        </p:spPr>
        <p:txBody>
          <a:bodyPr/>
          <a:lstStyle/>
          <a:p>
            <a:r>
              <a:rPr lang="en-US" dirty="0"/>
              <a:t>“Fix It” Instructions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70645" y="1702493"/>
            <a:ext cx="8247888" cy="4251960"/>
          </a:xfrm>
        </p:spPr>
        <p:txBody>
          <a:bodyPr/>
          <a:lstStyle/>
          <a:p>
            <a:r>
              <a:rPr lang="en-US" dirty="0"/>
              <a:t>Read assigned sentences</a:t>
            </a:r>
          </a:p>
          <a:p>
            <a:endParaRPr lang="en-US" dirty="0"/>
          </a:p>
          <a:p>
            <a:r>
              <a:rPr lang="en-US" dirty="0"/>
              <a:t>Establish the problem and correct the </a:t>
            </a:r>
            <a:r>
              <a:rPr lang="en-US" dirty="0" smtClean="0"/>
              <a:t>sentence.</a:t>
            </a:r>
            <a:endParaRPr lang="en-US" dirty="0"/>
          </a:p>
          <a:p>
            <a:endParaRPr lang="en-US" dirty="0"/>
          </a:p>
          <a:p>
            <a:r>
              <a:rPr lang="en-US" dirty="0"/>
              <a:t>Create a grammar rule, in your own words, explaining the correction of the sentence.</a:t>
            </a:r>
          </a:p>
          <a:p>
            <a:endParaRPr lang="en-US" dirty="0"/>
          </a:p>
          <a:p>
            <a:r>
              <a:rPr lang="en-US" dirty="0"/>
              <a:t>Using </a:t>
            </a:r>
            <a:r>
              <a:rPr lang="en-US" dirty="0" smtClean="0"/>
              <a:t>blank </a:t>
            </a:r>
            <a:r>
              <a:rPr lang="en-US" dirty="0"/>
              <a:t>paper, present your corrected sentence and grammar </a:t>
            </a:r>
            <a:r>
              <a:rPr lang="en-US" dirty="0" smtClean="0"/>
              <a:t>rule </a:t>
            </a:r>
            <a:r>
              <a:rPr lang="en-US" dirty="0"/>
              <a:t>to the </a:t>
            </a:r>
            <a:r>
              <a:rPr lang="en-US" dirty="0" smtClean="0"/>
              <a:t>group, when asked.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7BBE67-B3D0-4F17-AB43-0FFFF70BD775}" type="slidenum">
              <a:rPr lang="en-US" smtClean="0"/>
              <a:pPr>
                <a:defRPr/>
              </a:pPr>
              <a:t>10</a:t>
            </a:fld>
            <a:endParaRPr lang="en-US" sz="1400" dirty="0"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954" y="993833"/>
            <a:ext cx="302895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777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127" y="915296"/>
            <a:ext cx="8229600" cy="591671"/>
          </a:xfrm>
        </p:spPr>
        <p:txBody>
          <a:bodyPr/>
          <a:lstStyle/>
          <a:p>
            <a:r>
              <a:rPr lang="en-US" dirty="0"/>
              <a:t>Acronyms/Jargon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165" y="1255955"/>
            <a:ext cx="8247888" cy="4251960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Do you think everyone knows what SWAN is? </a:t>
            </a:r>
            <a:r>
              <a:rPr lang="en-US" dirty="0" smtClean="0"/>
              <a:t>Or </a:t>
            </a:r>
            <a:r>
              <a:rPr lang="en-US" dirty="0"/>
              <a:t>the CPSL? </a:t>
            </a:r>
            <a:r>
              <a:rPr lang="en-US" dirty="0" smtClean="0"/>
              <a:t>FSP</a:t>
            </a:r>
            <a:r>
              <a:rPr lang="en-US" dirty="0"/>
              <a:t>? PPP? NASW? GPS? Safety Plan?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To ensure reader understanding, write out the acronym the first time you use it and put the abbreviation in parenthesis. </a:t>
            </a:r>
            <a:r>
              <a:rPr lang="en-US" dirty="0" smtClean="0"/>
              <a:t>You </a:t>
            </a:r>
            <a:r>
              <a:rPr lang="en-US" dirty="0"/>
              <a:t>can then use the abbreviation throughout the rest of your dictation.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If you are using any type of social work jargon, make sure you define the word the first time it is used.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F8101C-FC59-4877-A91F-A4D9D5505764}" type="slidenum">
              <a:rPr lang="en-US" smtClean="0"/>
              <a:pPr>
                <a:defRPr/>
              </a:pPr>
              <a:t>11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69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8474"/>
            <a:ext cx="7772400" cy="524436"/>
          </a:xfrm>
        </p:spPr>
        <p:txBody>
          <a:bodyPr/>
          <a:lstStyle/>
          <a:p>
            <a:r>
              <a:rPr lang="en-US" dirty="0"/>
              <a:t>Punctuation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0382" y="1634430"/>
            <a:ext cx="3810000" cy="4370294"/>
          </a:xfrm>
        </p:spPr>
        <p:txBody>
          <a:bodyPr/>
          <a:lstStyle/>
          <a:p>
            <a:r>
              <a:rPr lang="en-US" dirty="0"/>
              <a:t>Period</a:t>
            </a:r>
          </a:p>
          <a:p>
            <a:endParaRPr lang="en-US" dirty="0"/>
          </a:p>
          <a:p>
            <a:r>
              <a:rPr lang="en-US" dirty="0"/>
              <a:t>Comma</a:t>
            </a:r>
          </a:p>
          <a:p>
            <a:endParaRPr lang="en-US" dirty="0"/>
          </a:p>
          <a:p>
            <a:r>
              <a:rPr lang="en-US" dirty="0"/>
              <a:t>Hyphens</a:t>
            </a:r>
          </a:p>
          <a:p>
            <a:endParaRPr lang="en-US" dirty="0"/>
          </a:p>
          <a:p>
            <a:r>
              <a:rPr lang="en-US" dirty="0"/>
              <a:t>Exclamation Point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75909" y="1579010"/>
            <a:ext cx="3810000" cy="4356847"/>
          </a:xfrm>
        </p:spPr>
        <p:txBody>
          <a:bodyPr/>
          <a:lstStyle/>
          <a:p>
            <a:r>
              <a:rPr lang="en-US" dirty="0"/>
              <a:t>Quotation Marks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Apostrophe</a:t>
            </a:r>
          </a:p>
          <a:p>
            <a:endParaRPr lang="en-US" dirty="0"/>
          </a:p>
          <a:p>
            <a:r>
              <a:rPr lang="en-US" dirty="0"/>
              <a:t>Semicolon</a:t>
            </a:r>
          </a:p>
          <a:p>
            <a:endParaRPr lang="en-US" dirty="0"/>
          </a:p>
          <a:p>
            <a:r>
              <a:rPr lang="en-US" dirty="0"/>
              <a:t>Colon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F8101C-FC59-4877-A91F-A4D9D5505764}" type="slidenum">
              <a:rPr lang="en-US" smtClean="0"/>
              <a:pPr>
                <a:defRPr/>
              </a:pPr>
              <a:t>12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37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29311"/>
            <a:ext cx="7772400" cy="524436"/>
          </a:xfrm>
        </p:spPr>
        <p:txBody>
          <a:bodyPr/>
          <a:lstStyle/>
          <a:p>
            <a:r>
              <a:rPr lang="en-US" dirty="0"/>
              <a:t>Active vs. Passive Voice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u="sng" dirty="0"/>
              <a:t>Active</a:t>
            </a:r>
          </a:p>
          <a:p>
            <a:pPr marL="0" indent="0" algn="ctr">
              <a:buNone/>
            </a:pPr>
            <a:r>
              <a:rPr lang="en-US" sz="2200" b="1" dirty="0"/>
              <a:t>(subject does the acting)</a:t>
            </a:r>
          </a:p>
          <a:p>
            <a:pPr marL="0" indent="0" algn="ctr">
              <a:buNone/>
            </a:pPr>
            <a:endParaRPr lang="en-US" sz="2200" b="1" dirty="0"/>
          </a:p>
          <a:p>
            <a:pPr marL="0" indent="0" algn="ctr">
              <a:buNone/>
            </a:pPr>
            <a:endParaRPr lang="en-US" sz="2200" b="1" dirty="0"/>
          </a:p>
          <a:p>
            <a:pPr marL="0" indent="0" algn="ctr">
              <a:buNone/>
            </a:pPr>
            <a:r>
              <a:rPr lang="en-US" b="1" u="sng" dirty="0"/>
              <a:t>Example</a:t>
            </a:r>
            <a:r>
              <a:rPr lang="en-US" b="1" dirty="0"/>
              <a:t>:</a:t>
            </a:r>
            <a:endParaRPr lang="en-US" b="1" u="sng" dirty="0"/>
          </a:p>
          <a:p>
            <a:pPr marL="0" indent="0" algn="ctr">
              <a:buNone/>
            </a:pPr>
            <a:r>
              <a:rPr lang="en-US" dirty="0"/>
              <a:t>The case aide delivered the reports.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u="sng" dirty="0"/>
              <a:t>Passive</a:t>
            </a:r>
          </a:p>
          <a:p>
            <a:pPr marL="0" indent="0" algn="ctr">
              <a:buNone/>
            </a:pPr>
            <a:r>
              <a:rPr lang="en-US" sz="2200" b="1" dirty="0"/>
              <a:t>(subject is acted upon)</a:t>
            </a:r>
          </a:p>
          <a:p>
            <a:pPr marL="0" indent="0" algn="ctr">
              <a:buNone/>
            </a:pPr>
            <a:endParaRPr lang="en-US" sz="2800" b="1" dirty="0"/>
          </a:p>
          <a:p>
            <a:pPr marL="0" indent="0" algn="ctr">
              <a:buNone/>
            </a:pPr>
            <a:endParaRPr lang="en-US" sz="2800" b="1" dirty="0"/>
          </a:p>
          <a:p>
            <a:pPr marL="0" indent="0" algn="ctr">
              <a:buNone/>
            </a:pPr>
            <a:r>
              <a:rPr lang="en-US" b="1" u="sng" dirty="0"/>
              <a:t>Example</a:t>
            </a:r>
            <a:r>
              <a:rPr lang="en-US" b="1" dirty="0"/>
              <a:t>:</a:t>
            </a:r>
            <a:endParaRPr lang="en-US" b="1" u="sng" dirty="0"/>
          </a:p>
          <a:p>
            <a:pPr marL="0" indent="0" algn="ctr">
              <a:buNone/>
            </a:pPr>
            <a:r>
              <a:rPr lang="en-US" dirty="0"/>
              <a:t>The reports were delivered by the case aide.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F8101C-FC59-4877-A91F-A4D9D5505764}" type="slidenum">
              <a:rPr lang="en-US" smtClean="0"/>
              <a:pPr>
                <a:defRPr/>
              </a:pPr>
              <a:t>13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16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Voice Exceptions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F8101C-FC59-4877-A91F-A4D9D5505764}" type="slidenum">
              <a:rPr lang="en-US" smtClean="0"/>
              <a:pPr>
                <a:defRPr/>
              </a:pPr>
              <a:t>14</a:t>
            </a:fld>
            <a:endParaRPr lang="en-US" dirty="0">
              <a:latin typeface="Arial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450574" y="1511142"/>
            <a:ext cx="8322365" cy="885087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1634" y="1513950"/>
            <a:ext cx="76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b="1" dirty="0"/>
              <a:t>When the thing acted upon is more important</a:t>
            </a:r>
          </a:p>
          <a:p>
            <a:pPr marL="0" indent="0">
              <a:buNone/>
            </a:pPr>
            <a:r>
              <a:rPr lang="en-US" b="1" dirty="0"/>
              <a:t>Example:</a:t>
            </a:r>
            <a:r>
              <a:rPr lang="en-US" dirty="0"/>
              <a:t> The hearing was cancelled by Att. Martin.</a:t>
            </a:r>
          </a:p>
          <a:p>
            <a:endParaRPr lang="en-US" dirty="0"/>
          </a:p>
        </p:txBody>
      </p:sp>
      <p:sp>
        <p:nvSpPr>
          <p:cNvPr id="8" name="Rounded Rectangle 7"/>
          <p:cNvSpPr/>
          <p:nvPr/>
        </p:nvSpPr>
        <p:spPr bwMode="auto">
          <a:xfrm>
            <a:off x="424070" y="2597426"/>
            <a:ext cx="8322365" cy="169627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1634" y="2584174"/>
            <a:ext cx="78452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b="1" dirty="0"/>
              <a:t>In technical writing, where the results are more important</a:t>
            </a:r>
          </a:p>
          <a:p>
            <a:pPr marL="0" indent="0">
              <a:buNone/>
            </a:pPr>
            <a:r>
              <a:rPr lang="en-US" b="1" dirty="0"/>
              <a:t>Example:</a:t>
            </a:r>
            <a:r>
              <a:rPr lang="en-US" dirty="0"/>
              <a:t> The results of the evaluations were divided into four age groups by our psychologist.</a:t>
            </a:r>
          </a:p>
          <a:p>
            <a:endParaRPr lang="en-US" dirty="0"/>
          </a:p>
        </p:txBody>
      </p:sp>
      <p:sp>
        <p:nvSpPr>
          <p:cNvPr id="10" name="Rounded Rectangle 9"/>
          <p:cNvSpPr/>
          <p:nvPr/>
        </p:nvSpPr>
        <p:spPr bwMode="auto">
          <a:xfrm>
            <a:off x="490330" y="4536416"/>
            <a:ext cx="8176591" cy="848141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1633" y="4540590"/>
            <a:ext cx="81235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When anonymity of the person acting is desired</a:t>
            </a:r>
          </a:p>
          <a:p>
            <a:pPr lvl="1"/>
            <a:r>
              <a:rPr lang="en-US" b="1" dirty="0"/>
              <a:t>Example:</a:t>
            </a:r>
            <a:r>
              <a:rPr lang="en-US" dirty="0"/>
              <a:t> It was reported to CYS that…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95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vs. Passive Sentence Construction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a blank sheet of paper.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Write one sentence in active voice and one sentence in passive </a:t>
            </a:r>
            <a:r>
              <a:rPr lang="en-US" dirty="0" smtClean="0"/>
              <a:t>voice.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When asked, show your sentences on screen.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Participants will </a:t>
            </a:r>
            <a:r>
              <a:rPr lang="en-US" dirty="0"/>
              <a:t>decide which is active and which is passive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F8101C-FC59-4877-A91F-A4D9D5505764}" type="slidenum">
              <a:rPr lang="en-US" smtClean="0"/>
              <a:pPr>
                <a:defRPr/>
              </a:pPr>
              <a:t>15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9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548" y="925703"/>
            <a:ext cx="7772400" cy="524436"/>
          </a:xfrm>
        </p:spPr>
        <p:txBody>
          <a:bodyPr/>
          <a:lstStyle/>
          <a:p>
            <a:r>
              <a:rPr lang="en-US" dirty="0"/>
              <a:t>Improving Sentence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32791" y="1809118"/>
            <a:ext cx="3810000" cy="4370294"/>
          </a:xfrm>
        </p:spPr>
        <p:txBody>
          <a:bodyPr/>
          <a:lstStyle/>
          <a:p>
            <a:r>
              <a:rPr lang="en-US" dirty="0"/>
              <a:t>Complete and mature</a:t>
            </a:r>
          </a:p>
          <a:p>
            <a:endParaRPr lang="en-US" dirty="0"/>
          </a:p>
          <a:p>
            <a:r>
              <a:rPr lang="en-US" dirty="0"/>
              <a:t>Clear and exact</a:t>
            </a:r>
          </a:p>
          <a:p>
            <a:endParaRPr lang="en-US" dirty="0"/>
          </a:p>
          <a:p>
            <a:r>
              <a:rPr lang="en-US" dirty="0"/>
              <a:t>Concise and natural</a:t>
            </a:r>
            <a:endParaRPr lang="en-US" i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95191" y="1742856"/>
            <a:ext cx="3810000" cy="4356847"/>
          </a:xfrm>
        </p:spPr>
        <p:txBody>
          <a:bodyPr/>
          <a:lstStyle/>
          <a:p>
            <a:r>
              <a:rPr lang="en-US" dirty="0"/>
              <a:t>Smooth and graceful</a:t>
            </a:r>
          </a:p>
          <a:p>
            <a:endParaRPr lang="en-US" dirty="0"/>
          </a:p>
          <a:p>
            <a:r>
              <a:rPr lang="en-US" dirty="0"/>
              <a:t>Correct and appropriate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F8101C-FC59-4877-A91F-A4D9D5505764}" type="slidenum">
              <a:rPr lang="en-US" smtClean="0"/>
              <a:pPr>
                <a:defRPr/>
              </a:pPr>
              <a:t>16</a:t>
            </a:fld>
            <a:endParaRPr lang="en-US" dirty="0">
              <a:latin typeface="Arial" charset="0"/>
            </a:endParaRPr>
          </a:p>
        </p:txBody>
      </p:sp>
      <p:pic>
        <p:nvPicPr>
          <p:cNvPr id="2050" name="Picture 2" descr="C:\Users\eneail\AppData\Local\Microsoft\Windows\Temporary Internet Files\Content.IE5\QPO42DUQ\MC90023408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980" y="4708808"/>
            <a:ext cx="2713022" cy="135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79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Improving Paragraph Construction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Keep one idea to one paragraph</a:t>
            </a:r>
          </a:p>
          <a:p>
            <a:r>
              <a:rPr lang="en-US" dirty="0"/>
              <a:t>Transition to new idea = new paragraph</a:t>
            </a:r>
          </a:p>
          <a:p>
            <a:r>
              <a:rPr lang="en-US" dirty="0"/>
              <a:t>To be effective, paragraphs should contain the following:</a:t>
            </a:r>
          </a:p>
          <a:p>
            <a:pPr lvl="1"/>
            <a:r>
              <a:rPr lang="en-US" dirty="0"/>
              <a:t>Unity</a:t>
            </a:r>
          </a:p>
          <a:p>
            <a:pPr lvl="1"/>
            <a:r>
              <a:rPr lang="en-US" dirty="0"/>
              <a:t>Coherence</a:t>
            </a:r>
          </a:p>
          <a:p>
            <a:pPr lvl="1"/>
            <a:r>
              <a:rPr lang="en-US" dirty="0"/>
              <a:t>A topic sentence</a:t>
            </a:r>
          </a:p>
          <a:p>
            <a:pPr lvl="1"/>
            <a:r>
              <a:rPr lang="en-US" dirty="0"/>
              <a:t>Adequate development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2FC41F-FB59-420B-840C-5F2FF68BF828}" type="slidenum">
              <a:rPr lang="en-US" smtClean="0"/>
              <a:pPr>
                <a:defRPr/>
              </a:pPr>
              <a:t>17</a:t>
            </a:fld>
            <a:endParaRPr lang="en-US" sz="1400" dirty="0">
              <a:latin typeface="Arial" charset="0"/>
            </a:endParaRPr>
          </a:p>
        </p:txBody>
      </p:sp>
      <p:pic>
        <p:nvPicPr>
          <p:cNvPr id="1026" name="Picture 2" descr="C:\Users\eneail\AppData\Local\Microsoft\Windows\Temporary Internet Files\Content.IE5\RNWZID6W\MC90044042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837" y="3251200"/>
            <a:ext cx="173672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75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Proofing Exercise Instructions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245" y="1591235"/>
            <a:ext cx="8247888" cy="4251960"/>
          </a:xfrm>
        </p:spPr>
        <p:txBody>
          <a:bodyPr/>
          <a:lstStyle/>
          <a:p>
            <a:r>
              <a:rPr lang="en-US" dirty="0"/>
              <a:t>Each </a:t>
            </a:r>
            <a:r>
              <a:rPr lang="en-US" dirty="0" smtClean="0"/>
              <a:t>person </a:t>
            </a:r>
            <a:r>
              <a:rPr lang="en-US" dirty="0"/>
              <a:t>will be assigned one of the four proofing examples.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You </a:t>
            </a:r>
            <a:r>
              <a:rPr lang="en-US" dirty="0"/>
              <a:t>will have 15 minutes to work on proofing and rewriting </a:t>
            </a:r>
            <a:r>
              <a:rPr lang="en-US" dirty="0" smtClean="0"/>
              <a:t>the assigned </a:t>
            </a:r>
            <a:r>
              <a:rPr lang="en-US" dirty="0"/>
              <a:t>example.  </a:t>
            </a:r>
          </a:p>
          <a:p>
            <a:endParaRPr lang="en-US" dirty="0"/>
          </a:p>
          <a:p>
            <a:r>
              <a:rPr lang="en-US" dirty="0"/>
              <a:t>Don’t forget to use the Resource Guide for help.</a:t>
            </a:r>
          </a:p>
          <a:p>
            <a:endParaRPr lang="en-US" dirty="0"/>
          </a:p>
          <a:p>
            <a:r>
              <a:rPr lang="en-US" dirty="0"/>
              <a:t>Be prepared to share changes, including </a:t>
            </a:r>
            <a:r>
              <a:rPr lang="en-US" b="1" i="1" dirty="0"/>
              <a:t>why</a:t>
            </a:r>
            <a:r>
              <a:rPr lang="en-US" dirty="0"/>
              <a:t> </a:t>
            </a:r>
            <a:r>
              <a:rPr lang="en-US" dirty="0" smtClean="0"/>
              <a:t>you </a:t>
            </a:r>
            <a:r>
              <a:rPr lang="en-US" dirty="0"/>
              <a:t>made those changes.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F8101C-FC59-4877-A91F-A4D9D5505764}" type="slidenum">
              <a:rPr lang="en-US" smtClean="0"/>
              <a:pPr>
                <a:defRPr/>
              </a:pPr>
              <a:t>18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42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Manuals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165" y="1394288"/>
            <a:ext cx="8247888" cy="4251960"/>
          </a:xfrm>
        </p:spPr>
        <p:txBody>
          <a:bodyPr/>
          <a:lstStyle/>
          <a:p>
            <a:r>
              <a:rPr lang="en-US" sz="2400" i="1" dirty="0"/>
              <a:t>The Elements of Style </a:t>
            </a:r>
            <a:r>
              <a:rPr lang="en-US" sz="2400" dirty="0"/>
              <a:t>by William </a:t>
            </a:r>
            <a:r>
              <a:rPr lang="en-US" sz="2400" dirty="0" err="1"/>
              <a:t>Strunk</a:t>
            </a:r>
            <a:r>
              <a:rPr lang="en-US" sz="2400" dirty="0"/>
              <a:t> Jr.</a:t>
            </a:r>
          </a:p>
          <a:p>
            <a:endParaRPr lang="en-US" sz="2400" dirty="0"/>
          </a:p>
          <a:p>
            <a:r>
              <a:rPr lang="en-US" sz="2400" i="1" dirty="0"/>
              <a:t>Oxford Guide to Effective Writing and Speaking</a:t>
            </a:r>
            <a:r>
              <a:rPr lang="en-US" sz="2400" dirty="0"/>
              <a:t> by John </a:t>
            </a:r>
            <a:r>
              <a:rPr lang="en-US" sz="2400" dirty="0" err="1"/>
              <a:t>Seely</a:t>
            </a:r>
            <a:endParaRPr lang="en-US" sz="2400" dirty="0"/>
          </a:p>
          <a:p>
            <a:endParaRPr lang="en-US" sz="2400" i="1" dirty="0"/>
          </a:p>
          <a:p>
            <a:r>
              <a:rPr lang="en-US" sz="2400" i="1" dirty="0"/>
              <a:t>How to Write Clearly and Effectively: A Guide to Everyday Writing in Your Business and Social Life</a:t>
            </a:r>
            <a:r>
              <a:rPr lang="en-US" sz="2400" dirty="0"/>
              <a:t> by Frank Howland McCloskey</a:t>
            </a:r>
          </a:p>
          <a:p>
            <a:endParaRPr lang="en-US" sz="2400" i="1" dirty="0"/>
          </a:p>
          <a:p>
            <a:r>
              <a:rPr lang="en-US" sz="2400" i="1" dirty="0"/>
              <a:t>The Essential Writer’s Companion: A Concise Guide to Writing Effectively for School, Home, or Office</a:t>
            </a:r>
            <a:r>
              <a:rPr lang="en-US" sz="2400" dirty="0"/>
              <a:t> by Houghton Mifflin Company</a:t>
            </a:r>
            <a:endParaRPr lang="en-US" sz="2400" i="1" dirty="0"/>
          </a:p>
          <a:p>
            <a:endParaRPr lang="en-US" i="1" dirty="0"/>
          </a:p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F8101C-FC59-4877-A91F-A4D9D5505764}" type="slidenum">
              <a:rPr lang="en-US" smtClean="0"/>
              <a:pPr>
                <a:defRPr/>
              </a:pPr>
              <a:t>19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53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Spelling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055" y="1706291"/>
            <a:ext cx="8247888" cy="4251960"/>
          </a:xfrm>
        </p:spPr>
        <p:txBody>
          <a:bodyPr/>
          <a:lstStyle/>
          <a:p>
            <a:r>
              <a:rPr lang="en-US" dirty="0"/>
              <a:t>“</a:t>
            </a:r>
            <a:r>
              <a:rPr lang="en-US" err="1"/>
              <a:t>i</a:t>
            </a:r>
            <a:r>
              <a:rPr lang="en-US" dirty="0"/>
              <a:t>” before “e” except after “c”</a:t>
            </a:r>
          </a:p>
          <a:p>
            <a:endParaRPr lang="en-US" dirty="0"/>
          </a:p>
          <a:p>
            <a:r>
              <a:rPr lang="en-US" dirty="0"/>
              <a:t>Double the final consonant</a:t>
            </a:r>
          </a:p>
          <a:p>
            <a:endParaRPr lang="en-US" dirty="0"/>
          </a:p>
          <a:p>
            <a:r>
              <a:rPr lang="en-US" dirty="0"/>
              <a:t>The silent “e”</a:t>
            </a:r>
          </a:p>
          <a:p>
            <a:endParaRPr lang="en-US" dirty="0"/>
          </a:p>
          <a:p>
            <a:r>
              <a:rPr lang="en-US"/>
              <a:t>What to do with "y”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126413" y="6605588"/>
            <a:ext cx="1017587" cy="236537"/>
          </a:xfrm>
        </p:spPr>
        <p:txBody>
          <a:bodyPr/>
          <a:lstStyle/>
          <a:p>
            <a:pPr>
              <a:defRPr/>
            </a:pPr>
            <a:fld id="{8E0BD697-C650-4553-8269-3DAFA0DE6DB9}" type="slidenum">
              <a:rPr lang="en-US" smtClean="0"/>
              <a:pPr>
                <a:defRPr/>
              </a:pPr>
              <a:t>2</a:t>
            </a:fld>
            <a:endParaRPr lang="en-US" dirty="0">
              <a:latin typeface="Arial" charset="0"/>
            </a:endParaRPr>
          </a:p>
        </p:txBody>
      </p:sp>
      <p:pic>
        <p:nvPicPr>
          <p:cNvPr id="2050" name="Picture 2" descr="C:\Users\eneail\AppData\Local\Microsoft\Windows\Temporary Internet Files\Content.IE5\ZYST0ADW\MC90029210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999" y="2886886"/>
            <a:ext cx="3771384" cy="3071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27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 </a:t>
            </a:r>
            <a:r>
              <a:rPr lang="en-US" dirty="0" smtClean="0"/>
              <a:t>Comments</a:t>
            </a:r>
            <a:r>
              <a:rPr lang="en-US" dirty="0"/>
              <a:t>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Comic Sans MS" panose="030F0702030302020204" pitchFamily="66" charset="0"/>
              </a:rPr>
              <a:t>Thanks for your participation!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2FC41F-FB59-420B-840C-5F2FF68BF828}" type="slidenum">
              <a:rPr lang="en-US" smtClean="0"/>
              <a:pPr>
                <a:defRPr/>
              </a:pPr>
              <a:t>20</a:t>
            </a:fld>
            <a:endParaRPr lang="en-US" sz="1400" dirty="0">
              <a:latin typeface="Arial" charset="0"/>
            </a:endParaRPr>
          </a:p>
        </p:txBody>
      </p:sp>
      <p:pic>
        <p:nvPicPr>
          <p:cNvPr id="5122" name="Picture 2" descr="C:\Users\eneail\AppData\Local\Microsoft\Windows\Temporary Internet Files\Content.IE5\DK7S3Y32\MC900441902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144" y="2097190"/>
            <a:ext cx="2324170" cy="274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70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509" y="1152370"/>
            <a:ext cx="7772400" cy="524436"/>
          </a:xfrm>
        </p:spPr>
        <p:txBody>
          <a:bodyPr/>
          <a:lstStyle/>
          <a:p>
            <a:r>
              <a:rPr lang="en-US" dirty="0"/>
              <a:t>Forming Plurals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11187"/>
            <a:ext cx="3810000" cy="4746813"/>
          </a:xfrm>
        </p:spPr>
        <p:txBody>
          <a:bodyPr/>
          <a:lstStyle/>
          <a:p>
            <a:r>
              <a:rPr lang="en-US" dirty="0"/>
              <a:t>Add “s”</a:t>
            </a:r>
          </a:p>
          <a:p>
            <a:endParaRPr lang="en-US" dirty="0"/>
          </a:p>
          <a:p>
            <a:r>
              <a:rPr lang="en-US" dirty="0"/>
              <a:t>Add “</a:t>
            </a:r>
            <a:r>
              <a:rPr lang="en-US" dirty="0" err="1"/>
              <a:t>es</a:t>
            </a:r>
            <a:r>
              <a:rPr lang="en-US" dirty="0"/>
              <a:t>”</a:t>
            </a:r>
          </a:p>
          <a:p>
            <a:endParaRPr lang="en-US" dirty="0"/>
          </a:p>
          <a:p>
            <a:r>
              <a:rPr lang="en-US" dirty="0"/>
              <a:t>Salmon – salmon</a:t>
            </a:r>
          </a:p>
          <a:p>
            <a:endParaRPr lang="en-US" dirty="0"/>
          </a:p>
          <a:p>
            <a:r>
              <a:rPr lang="en-US" dirty="0"/>
              <a:t>“y” words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2111187"/>
            <a:ext cx="3810000" cy="4746813"/>
          </a:xfrm>
        </p:spPr>
        <p:txBody>
          <a:bodyPr/>
          <a:lstStyle/>
          <a:p>
            <a:r>
              <a:rPr lang="en-US" dirty="0"/>
              <a:t>“o” words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“f” words</a:t>
            </a:r>
          </a:p>
          <a:p>
            <a:endParaRPr lang="en-US" dirty="0"/>
          </a:p>
          <a:p>
            <a:r>
              <a:rPr lang="en-US" dirty="0"/>
              <a:t>Guardian</a:t>
            </a:r>
            <a:r>
              <a:rPr lang="en-US" u="sng" dirty="0"/>
              <a:t>s</a:t>
            </a:r>
            <a:r>
              <a:rPr lang="en-US" dirty="0"/>
              <a:t>-ad-litem</a:t>
            </a:r>
          </a:p>
          <a:p>
            <a:endParaRPr lang="en-US" dirty="0"/>
          </a:p>
          <a:p>
            <a:r>
              <a:rPr lang="en-US" dirty="0"/>
              <a:t>pronouns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0BD697-C650-4553-8269-3DAFA0DE6DB9}" type="slidenum">
              <a:rPr lang="en-US" smtClean="0"/>
              <a:pPr>
                <a:defRPr/>
              </a:pPr>
              <a:t>3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69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Spelling Game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</a:t>
            </a:r>
            <a:r>
              <a:rPr lang="en-US" dirty="0" smtClean="0"/>
              <a:t>person needs a piece </a:t>
            </a:r>
            <a:r>
              <a:rPr lang="en-US" dirty="0"/>
              <a:t>of blank paper.</a:t>
            </a:r>
          </a:p>
          <a:p>
            <a:r>
              <a:rPr lang="en-US" dirty="0" smtClean="0"/>
              <a:t>Individually, five </a:t>
            </a:r>
            <a:r>
              <a:rPr lang="en-US" dirty="0"/>
              <a:t>sentences will be displayed, each containing a spelling error.</a:t>
            </a:r>
          </a:p>
          <a:p>
            <a:r>
              <a:rPr lang="en-US" dirty="0"/>
              <a:t>Using the Basic Writing Skills Resource </a:t>
            </a:r>
            <a:r>
              <a:rPr lang="en-US" dirty="0" smtClean="0"/>
              <a:t>Manual, </a:t>
            </a:r>
            <a:r>
              <a:rPr lang="en-US" dirty="0"/>
              <a:t>identify and correct the spelling error.</a:t>
            </a:r>
          </a:p>
          <a:p>
            <a:r>
              <a:rPr lang="en-US" dirty="0" smtClean="0"/>
              <a:t>Write the correct spelling on your blank sheet of paper.</a:t>
            </a:r>
          </a:p>
          <a:p>
            <a:r>
              <a:rPr lang="en-US" dirty="0" smtClean="0"/>
              <a:t>When prompted by the instructor, display your sheet on screen.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2FC41F-FB59-420B-840C-5F2FF68BF828}" type="slidenum">
              <a:rPr lang="en-US" smtClean="0"/>
              <a:pPr>
                <a:defRPr/>
              </a:pPr>
              <a:t>4</a:t>
            </a:fld>
            <a:endParaRPr lang="en-US" sz="1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57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Spelling Game: Question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200" dirty="0"/>
              <a:t>When I arrived at the house, Mrs. Thomas seemed to be </a:t>
            </a:r>
            <a:r>
              <a:rPr lang="en-US" sz="3200" dirty="0" err="1"/>
              <a:t>panicing</a:t>
            </a:r>
            <a:r>
              <a:rPr lang="en-US" sz="3200" dirty="0"/>
              <a:t> over some milk that Charlie had spilled.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F8101C-FC59-4877-A91F-A4D9D5505764}" type="slidenum">
              <a:rPr lang="en-US" smtClean="0"/>
              <a:pPr>
                <a:defRPr/>
              </a:pPr>
              <a:t>5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84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Spelling Game: Question #2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200" dirty="0"/>
              <a:t>When faced with a difficult case decision, I always consult one of my </a:t>
            </a:r>
            <a:r>
              <a:rPr lang="en-US" sz="3200" dirty="0" err="1"/>
              <a:t>collegues</a:t>
            </a:r>
            <a:r>
              <a:rPr lang="en-US" sz="3200" dirty="0"/>
              <a:t>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F8101C-FC59-4877-A91F-A4D9D5505764}" type="slidenum">
              <a:rPr lang="en-US" smtClean="0"/>
              <a:pPr>
                <a:defRPr/>
              </a:pPr>
              <a:t>6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30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Spelling Game: Question #3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200" dirty="0"/>
              <a:t>During my conversation with Mr. Moody, I noticed that his speech was slurred and he slipped in and out of </a:t>
            </a:r>
            <a:r>
              <a:rPr lang="en-US" sz="3200" dirty="0" err="1"/>
              <a:t>conciousness</a:t>
            </a:r>
            <a:r>
              <a:rPr lang="en-US" sz="3200" dirty="0"/>
              <a:t>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F8101C-FC59-4877-A91F-A4D9D5505764}" type="slidenum">
              <a:rPr lang="en-US" smtClean="0"/>
              <a:pPr>
                <a:defRPr/>
              </a:pPr>
              <a:t>7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30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Spelling Game: Question #4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200" dirty="0"/>
              <a:t>Mrs. Jenkins is a </a:t>
            </a:r>
            <a:r>
              <a:rPr lang="en-US" sz="3200" dirty="0" err="1"/>
              <a:t>fourty</a:t>
            </a:r>
            <a:r>
              <a:rPr lang="en-US" sz="3200" dirty="0"/>
              <a:t> year old, single mother of three, who works part time at the grocery store during the week and at a local bar on the weekends.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F8101C-FC59-4877-A91F-A4D9D5505764}" type="slidenum">
              <a:rPr lang="en-US" smtClean="0"/>
              <a:pPr>
                <a:defRPr/>
              </a:pPr>
              <a:t>8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30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Spelling Game: Question #5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200" dirty="0"/>
              <a:t>It can be difficult to gauge the affect of secondary trauma on child welfare professionals.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F8101C-FC59-4877-A91F-A4D9D5505764}" type="slidenum">
              <a:rPr lang="en-US" smtClean="0"/>
              <a:pPr>
                <a:defRPr/>
              </a:pPr>
              <a:t>9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30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 Presentation Template 080311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Georgia"/>
        <a:ea typeface="Osaka"/>
        <a:cs typeface=""/>
      </a:majorFont>
      <a:minorFont>
        <a:latin typeface="Georgia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1d65098-8ef3-4d2d-9eb9-bcd24ea44e49">
      <UserInfo>
        <DisplayName/>
        <AccountId xsi:nil="true"/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1F5F3140ACFC4B999548D0C4FE20A1" ma:contentTypeVersion="12" ma:contentTypeDescription="Create a new document." ma:contentTypeScope="" ma:versionID="926697512a696002d44355a6701c6d04">
  <xsd:schema xmlns:xsd="http://www.w3.org/2001/XMLSchema" xmlns:xs="http://www.w3.org/2001/XMLSchema" xmlns:p="http://schemas.microsoft.com/office/2006/metadata/properties" xmlns:ns2="0f708cff-2e9b-4f08-bc58-c81d1a4fe008" xmlns:ns3="11d65098-8ef3-4d2d-9eb9-bcd24ea44e49" targetNamespace="http://schemas.microsoft.com/office/2006/metadata/properties" ma:root="true" ma:fieldsID="8ce25ec9c18ed7c0d308f78bbb8a02c6" ns2:_="" ns3:_="">
    <xsd:import namespace="0f708cff-2e9b-4f08-bc58-c81d1a4fe008"/>
    <xsd:import namespace="11d65098-8ef3-4d2d-9eb9-bcd24ea44e4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708cff-2e9b-4f08-bc58-c81d1a4fe0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d65098-8ef3-4d2d-9eb9-bcd24ea44e4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D036DAE-BA23-4974-ADBE-FFBA17F759D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BD6F0A0-BE35-4FB5-84FE-D1BC1A6012AD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8e01a0b0-f6f4-480b-845e-a09201e4c19b"/>
    <ds:schemaRef ds:uri="http://schemas.microsoft.com/office/infopath/2007/PartnerControls"/>
    <ds:schemaRef ds:uri="http://purl.org/dc/dcmitype/"/>
    <ds:schemaRef ds:uri="d19d0c2d-41a6-4d84-aa72-e800def1361b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3692408-9474-4525-80F9-49B8D267768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464</TotalTime>
  <Words>764</Words>
  <Application>Microsoft Office PowerPoint</Application>
  <PresentationFormat>On-screen Show (4:3)</PresentationFormat>
  <Paragraphs>172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ＭＳ Ｐゴシック</vt:lpstr>
      <vt:lpstr>Arial</vt:lpstr>
      <vt:lpstr>Calibri</vt:lpstr>
      <vt:lpstr>Comic Sans MS</vt:lpstr>
      <vt:lpstr>Georgia</vt:lpstr>
      <vt:lpstr>Osaka</vt:lpstr>
      <vt:lpstr>PowerPoint Presentation Template 080311</vt:lpstr>
      <vt:lpstr>PowerPoint Presentation</vt:lpstr>
      <vt:lpstr>Spelling Rules</vt:lpstr>
      <vt:lpstr>Forming Plurals</vt:lpstr>
      <vt:lpstr>Spelling Game</vt:lpstr>
      <vt:lpstr>Spelling Game: Question #1</vt:lpstr>
      <vt:lpstr>Spelling Game: Question #2</vt:lpstr>
      <vt:lpstr>Spelling Game: Question #3</vt:lpstr>
      <vt:lpstr>Spelling Game: Question #4</vt:lpstr>
      <vt:lpstr>Spelling Game: Question #5</vt:lpstr>
      <vt:lpstr>“Fix It” Instructions</vt:lpstr>
      <vt:lpstr>Acronyms/Jargon</vt:lpstr>
      <vt:lpstr>Punctuation</vt:lpstr>
      <vt:lpstr>Active vs. Passive Voice</vt:lpstr>
      <vt:lpstr>Active Voice Exceptions</vt:lpstr>
      <vt:lpstr>Active vs. Passive Sentence Construction</vt:lpstr>
      <vt:lpstr>Improving Sentence Style</vt:lpstr>
      <vt:lpstr>Improving Paragraph Construction</vt:lpstr>
      <vt:lpstr>Proofing Exercise Instructions</vt:lpstr>
      <vt:lpstr>Writing Manuals </vt:lpstr>
      <vt:lpstr>Questions? Comments?</vt:lpstr>
    </vt:vector>
  </TitlesOfParts>
  <Company>The University of Pittsburgh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Elizabeth Neail</dc:creator>
  <cp:keywords>Templates</cp:keywords>
  <cp:lastModifiedBy>Merovich, Andrea Michelle Albert</cp:lastModifiedBy>
  <cp:revision>55</cp:revision>
  <cp:lastPrinted>2020-06-26T18:36:31Z</cp:lastPrinted>
  <dcterms:created xsi:type="dcterms:W3CDTF">2013-07-17T17:26:18Z</dcterms:created>
  <dcterms:modified xsi:type="dcterms:W3CDTF">2020-06-26T18:38:24Z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0x010100061F5F3140ACFC4B999548D0C4FE20A1</vt:lpwstr>
  </property>
  <property fmtid="{D5CDD505-2E9C-101B-9397-08002B2CF9AE}" pid="3" name="Order">
    <vt:r8>34253300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</Properties>
</file>