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46" r:id="rId1"/>
  </p:sldMasterIdLst>
  <p:notesMasterIdLst>
    <p:notesMasterId r:id="rId34"/>
  </p:notesMasterIdLst>
  <p:handoutMasterIdLst>
    <p:handoutMasterId r:id="rId35"/>
  </p:handoutMasterIdLst>
  <p:sldIdLst>
    <p:sldId id="326" r:id="rId2"/>
    <p:sldId id="322" r:id="rId3"/>
    <p:sldId id="261" r:id="rId4"/>
    <p:sldId id="275" r:id="rId5"/>
    <p:sldId id="274" r:id="rId6"/>
    <p:sldId id="262" r:id="rId7"/>
    <p:sldId id="263" r:id="rId8"/>
    <p:sldId id="299" r:id="rId9"/>
    <p:sldId id="300" r:id="rId10"/>
    <p:sldId id="301" r:id="rId11"/>
    <p:sldId id="276" r:id="rId12"/>
    <p:sldId id="327" r:id="rId13"/>
    <p:sldId id="302" r:id="rId14"/>
    <p:sldId id="319" r:id="rId15"/>
    <p:sldId id="320" r:id="rId16"/>
    <p:sldId id="324" r:id="rId17"/>
    <p:sldId id="264" r:id="rId18"/>
    <p:sldId id="304" r:id="rId19"/>
    <p:sldId id="306" r:id="rId20"/>
    <p:sldId id="310" r:id="rId21"/>
    <p:sldId id="314" r:id="rId22"/>
    <p:sldId id="328" r:id="rId23"/>
    <p:sldId id="315" r:id="rId24"/>
    <p:sldId id="316" r:id="rId25"/>
    <p:sldId id="284" r:id="rId26"/>
    <p:sldId id="285" r:id="rId27"/>
    <p:sldId id="288" r:id="rId28"/>
    <p:sldId id="298" r:id="rId29"/>
    <p:sldId id="317" r:id="rId30"/>
    <p:sldId id="291" r:id="rId31"/>
    <p:sldId id="318" r:id="rId32"/>
    <p:sldId id="273" r:id="rId33"/>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F459"/>
    <a:srgbClr val="948151"/>
    <a:srgbClr val="002B5E"/>
    <a:srgbClr val="CDB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238" autoAdjust="0"/>
    <p:restoredTop sz="86213" autoAdjust="0"/>
  </p:normalViewPr>
  <p:slideViewPr>
    <p:cSldViewPr snapToGrid="0">
      <p:cViewPr varScale="1">
        <p:scale>
          <a:sx n="68" d="100"/>
          <a:sy n="68" d="100"/>
        </p:scale>
        <p:origin x="-121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1746" y="24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F9C64A-F3A0-4B6D-A703-055DDD63D592}" type="doc">
      <dgm:prSet loTypeId="urn:microsoft.com/office/officeart/2005/8/layout/orgChart1" loCatId="hierarchy" qsTypeId="urn:microsoft.com/office/officeart/2005/8/quickstyle/simple1" qsCatId="simple" csTypeId="urn:microsoft.com/office/officeart/2005/8/colors/accent6_2" csCatId="accent6" phldr="1"/>
      <dgm:spPr/>
      <dgm:t>
        <a:bodyPr/>
        <a:lstStyle/>
        <a:p>
          <a:endParaRPr lang="en-US"/>
        </a:p>
      </dgm:t>
    </dgm:pt>
    <dgm:pt modelId="{177D9B81-40CC-4918-A898-B16D6C4DFEC2}">
      <dgm:prSet phldrT="[Text]" custT="1"/>
      <dgm:spPr/>
      <dgm:t>
        <a:bodyPr/>
        <a:lstStyle/>
        <a:p>
          <a:r>
            <a:rPr lang="en-US" sz="1800" dirty="0" smtClean="0"/>
            <a:t>Good Case Documentation</a:t>
          </a:r>
          <a:endParaRPr lang="en-US" sz="1800" dirty="0"/>
        </a:p>
      </dgm:t>
    </dgm:pt>
    <dgm:pt modelId="{20531FF3-EAD1-4214-A298-2E9897399DBA}" type="parTrans" cxnId="{31257D52-3387-4ADD-8774-9715FE846FC7}">
      <dgm:prSet/>
      <dgm:spPr/>
      <dgm:t>
        <a:bodyPr/>
        <a:lstStyle/>
        <a:p>
          <a:endParaRPr lang="en-US"/>
        </a:p>
      </dgm:t>
    </dgm:pt>
    <dgm:pt modelId="{DE472A3A-6CD8-4B2D-8F8A-9A5FE6B349C1}" type="sibTrans" cxnId="{31257D52-3387-4ADD-8774-9715FE846FC7}">
      <dgm:prSet/>
      <dgm:spPr/>
      <dgm:t>
        <a:bodyPr/>
        <a:lstStyle/>
        <a:p>
          <a:endParaRPr lang="en-US"/>
        </a:p>
      </dgm:t>
    </dgm:pt>
    <dgm:pt modelId="{1093997D-F5EC-40B6-BD83-00AD4422F8D7}">
      <dgm:prSet phldrT="[Text]"/>
      <dgm:spPr/>
      <dgm:t>
        <a:bodyPr/>
        <a:lstStyle/>
        <a:p>
          <a:r>
            <a:rPr lang="en-US" dirty="0" smtClean="0"/>
            <a:t>Risk Assessment</a:t>
          </a:r>
          <a:endParaRPr lang="en-US" dirty="0"/>
        </a:p>
      </dgm:t>
    </dgm:pt>
    <dgm:pt modelId="{8B32733C-7D40-4E37-B4C2-A461F1917285}" type="parTrans" cxnId="{A06C26AD-6CC1-4C41-8339-F0034934551C}">
      <dgm:prSet/>
      <dgm:spPr/>
      <dgm:t>
        <a:bodyPr/>
        <a:lstStyle/>
        <a:p>
          <a:endParaRPr lang="en-US"/>
        </a:p>
      </dgm:t>
    </dgm:pt>
    <dgm:pt modelId="{4F2308CE-CDA7-4FEC-940B-768747DCA208}" type="sibTrans" cxnId="{A06C26AD-6CC1-4C41-8339-F0034934551C}">
      <dgm:prSet/>
      <dgm:spPr/>
      <dgm:t>
        <a:bodyPr/>
        <a:lstStyle/>
        <a:p>
          <a:endParaRPr lang="en-US"/>
        </a:p>
      </dgm:t>
    </dgm:pt>
    <dgm:pt modelId="{F2D98A29-C012-4182-87CE-13A1CF477C05}">
      <dgm:prSet phldrT="[Text]"/>
      <dgm:spPr/>
      <dgm:t>
        <a:bodyPr/>
        <a:lstStyle/>
        <a:p>
          <a:r>
            <a:rPr lang="en-US" dirty="0" smtClean="0"/>
            <a:t>Family Service Plans</a:t>
          </a:r>
          <a:endParaRPr lang="en-US" dirty="0"/>
        </a:p>
      </dgm:t>
    </dgm:pt>
    <dgm:pt modelId="{F2B45176-9AE7-407D-898E-9415DFF3E635}" type="parTrans" cxnId="{7A56F72B-58AD-4A55-8FFF-DEA2D1F775CB}">
      <dgm:prSet/>
      <dgm:spPr/>
      <dgm:t>
        <a:bodyPr/>
        <a:lstStyle/>
        <a:p>
          <a:endParaRPr lang="en-US"/>
        </a:p>
      </dgm:t>
    </dgm:pt>
    <dgm:pt modelId="{2A6AF751-18AB-45AE-8CED-BF0E1AAFC209}" type="sibTrans" cxnId="{7A56F72B-58AD-4A55-8FFF-DEA2D1F775CB}">
      <dgm:prSet/>
      <dgm:spPr/>
      <dgm:t>
        <a:bodyPr/>
        <a:lstStyle/>
        <a:p>
          <a:endParaRPr lang="en-US"/>
        </a:p>
      </dgm:t>
    </dgm:pt>
    <dgm:pt modelId="{6728B7F6-E7E3-45CA-A8DD-F6E071870D5A}">
      <dgm:prSet phldrT="[Text]"/>
      <dgm:spPr/>
      <dgm:t>
        <a:bodyPr/>
        <a:lstStyle/>
        <a:p>
          <a:r>
            <a:rPr lang="en-US" dirty="0" smtClean="0"/>
            <a:t>Case Summaries</a:t>
          </a:r>
          <a:endParaRPr lang="en-US" dirty="0"/>
        </a:p>
      </dgm:t>
    </dgm:pt>
    <dgm:pt modelId="{BF260073-1A05-4640-875B-C976FA3E8572}" type="parTrans" cxnId="{6C3CAD3F-6AA1-47E5-93C9-3F45DFA7CC95}">
      <dgm:prSet/>
      <dgm:spPr/>
      <dgm:t>
        <a:bodyPr/>
        <a:lstStyle/>
        <a:p>
          <a:endParaRPr lang="en-US"/>
        </a:p>
      </dgm:t>
    </dgm:pt>
    <dgm:pt modelId="{AA07F6CC-5654-4852-A0AD-819F7E3BAB0E}" type="sibTrans" cxnId="{6C3CAD3F-6AA1-47E5-93C9-3F45DFA7CC95}">
      <dgm:prSet/>
      <dgm:spPr/>
      <dgm:t>
        <a:bodyPr/>
        <a:lstStyle/>
        <a:p>
          <a:endParaRPr lang="en-US"/>
        </a:p>
      </dgm:t>
    </dgm:pt>
    <dgm:pt modelId="{9A98C4F3-1508-417D-8BB5-814AD756D9A2}">
      <dgm:prSet/>
      <dgm:spPr/>
      <dgm:t>
        <a:bodyPr/>
        <a:lstStyle/>
        <a:p>
          <a:r>
            <a:rPr lang="en-US" dirty="0" smtClean="0"/>
            <a:t>Safety Plans</a:t>
          </a:r>
          <a:endParaRPr lang="en-US" dirty="0"/>
        </a:p>
      </dgm:t>
    </dgm:pt>
    <dgm:pt modelId="{6212C81B-14C7-43D7-B252-CCE588CBBC5C}" type="sibTrans" cxnId="{89BB9840-BF56-4968-9021-9A2A1CFEBBE1}">
      <dgm:prSet/>
      <dgm:spPr/>
      <dgm:t>
        <a:bodyPr/>
        <a:lstStyle/>
        <a:p>
          <a:endParaRPr lang="en-US"/>
        </a:p>
      </dgm:t>
    </dgm:pt>
    <dgm:pt modelId="{5A51726A-6D8A-48D6-A90E-60859B204445}" type="parTrans" cxnId="{89BB9840-BF56-4968-9021-9A2A1CFEBBE1}">
      <dgm:prSet/>
      <dgm:spPr/>
      <dgm:t>
        <a:bodyPr/>
        <a:lstStyle/>
        <a:p>
          <a:endParaRPr lang="en-US"/>
        </a:p>
      </dgm:t>
    </dgm:pt>
    <dgm:pt modelId="{E86C92F7-33F7-4400-B9D6-EC71ECB4982E}">
      <dgm:prSet/>
      <dgm:spPr/>
      <dgm:t>
        <a:bodyPr/>
        <a:lstStyle/>
        <a:p>
          <a:r>
            <a:rPr lang="en-US" dirty="0" smtClean="0"/>
            <a:t>Court petitions and narratives</a:t>
          </a:r>
          <a:endParaRPr lang="en-US" dirty="0"/>
        </a:p>
      </dgm:t>
    </dgm:pt>
    <dgm:pt modelId="{FA453BBB-CCD1-4A06-A501-9D05D005B358}" type="parTrans" cxnId="{20B8F692-62F0-4CAC-ADED-92FCD975F844}">
      <dgm:prSet/>
      <dgm:spPr/>
      <dgm:t>
        <a:bodyPr/>
        <a:lstStyle/>
        <a:p>
          <a:endParaRPr lang="en-US"/>
        </a:p>
      </dgm:t>
    </dgm:pt>
    <dgm:pt modelId="{A0997F8E-50BD-4602-8625-0DD3D141FFC8}" type="sibTrans" cxnId="{20B8F692-62F0-4CAC-ADED-92FCD975F844}">
      <dgm:prSet/>
      <dgm:spPr/>
      <dgm:t>
        <a:bodyPr/>
        <a:lstStyle/>
        <a:p>
          <a:endParaRPr lang="en-US"/>
        </a:p>
      </dgm:t>
    </dgm:pt>
    <dgm:pt modelId="{9E094872-2083-457E-AC6E-0482944BA16F}" type="pres">
      <dgm:prSet presAssocID="{58F9C64A-F3A0-4B6D-A703-055DDD63D592}" presName="hierChild1" presStyleCnt="0">
        <dgm:presLayoutVars>
          <dgm:orgChart val="1"/>
          <dgm:chPref val="1"/>
          <dgm:dir/>
          <dgm:animOne val="branch"/>
          <dgm:animLvl val="lvl"/>
          <dgm:resizeHandles/>
        </dgm:presLayoutVars>
      </dgm:prSet>
      <dgm:spPr/>
      <dgm:t>
        <a:bodyPr/>
        <a:lstStyle/>
        <a:p>
          <a:endParaRPr lang="en-US"/>
        </a:p>
      </dgm:t>
    </dgm:pt>
    <dgm:pt modelId="{763F67C8-D3D7-4063-BB33-C555C6917F65}" type="pres">
      <dgm:prSet presAssocID="{177D9B81-40CC-4918-A898-B16D6C4DFEC2}" presName="hierRoot1" presStyleCnt="0">
        <dgm:presLayoutVars>
          <dgm:hierBranch val="init"/>
        </dgm:presLayoutVars>
      </dgm:prSet>
      <dgm:spPr/>
    </dgm:pt>
    <dgm:pt modelId="{82EFE7DC-BE63-4C98-BF13-F6E5AD15FA96}" type="pres">
      <dgm:prSet presAssocID="{177D9B81-40CC-4918-A898-B16D6C4DFEC2}" presName="rootComposite1" presStyleCnt="0"/>
      <dgm:spPr/>
    </dgm:pt>
    <dgm:pt modelId="{BF8191C4-A957-447B-BAF9-24EEBBC348BC}" type="pres">
      <dgm:prSet presAssocID="{177D9B81-40CC-4918-A898-B16D6C4DFEC2}" presName="rootText1" presStyleLbl="node0" presStyleIdx="0" presStyleCnt="1" custScaleX="174145" custLinFactNeighborY="-70932">
        <dgm:presLayoutVars>
          <dgm:chPref val="3"/>
        </dgm:presLayoutVars>
      </dgm:prSet>
      <dgm:spPr/>
      <dgm:t>
        <a:bodyPr/>
        <a:lstStyle/>
        <a:p>
          <a:endParaRPr lang="en-US"/>
        </a:p>
      </dgm:t>
    </dgm:pt>
    <dgm:pt modelId="{0A6D05A5-DCCF-4E41-9CBB-8EB8B6B234BD}" type="pres">
      <dgm:prSet presAssocID="{177D9B81-40CC-4918-A898-B16D6C4DFEC2}" presName="rootConnector1" presStyleLbl="node1" presStyleIdx="0" presStyleCnt="0"/>
      <dgm:spPr/>
      <dgm:t>
        <a:bodyPr/>
        <a:lstStyle/>
        <a:p>
          <a:endParaRPr lang="en-US"/>
        </a:p>
      </dgm:t>
    </dgm:pt>
    <dgm:pt modelId="{E90B2B89-E1BB-4B55-B208-AFF647396AEF}" type="pres">
      <dgm:prSet presAssocID="{177D9B81-40CC-4918-A898-B16D6C4DFEC2}" presName="hierChild2" presStyleCnt="0"/>
      <dgm:spPr/>
    </dgm:pt>
    <dgm:pt modelId="{D9BECEB3-F351-46FA-9A72-D0D23ADD5482}" type="pres">
      <dgm:prSet presAssocID="{8B32733C-7D40-4E37-B4C2-A461F1917285}" presName="Name37" presStyleLbl="parChTrans1D2" presStyleIdx="0" presStyleCnt="5"/>
      <dgm:spPr/>
      <dgm:t>
        <a:bodyPr/>
        <a:lstStyle/>
        <a:p>
          <a:endParaRPr lang="en-US"/>
        </a:p>
      </dgm:t>
    </dgm:pt>
    <dgm:pt modelId="{3B590D65-16C7-4770-8BB9-1FAFD2A1DF62}" type="pres">
      <dgm:prSet presAssocID="{1093997D-F5EC-40B6-BD83-00AD4422F8D7}" presName="hierRoot2" presStyleCnt="0">
        <dgm:presLayoutVars>
          <dgm:hierBranch val="init"/>
        </dgm:presLayoutVars>
      </dgm:prSet>
      <dgm:spPr/>
    </dgm:pt>
    <dgm:pt modelId="{8D547612-7CE7-4868-A722-A2E940EDB0F9}" type="pres">
      <dgm:prSet presAssocID="{1093997D-F5EC-40B6-BD83-00AD4422F8D7}" presName="rootComposite" presStyleCnt="0"/>
      <dgm:spPr/>
    </dgm:pt>
    <dgm:pt modelId="{0BCBB70E-D1C4-4CDD-A3C0-1695D7C37380}" type="pres">
      <dgm:prSet presAssocID="{1093997D-F5EC-40B6-BD83-00AD4422F8D7}" presName="rootText" presStyleLbl="node2" presStyleIdx="0" presStyleCnt="5">
        <dgm:presLayoutVars>
          <dgm:chPref val="3"/>
        </dgm:presLayoutVars>
      </dgm:prSet>
      <dgm:spPr/>
      <dgm:t>
        <a:bodyPr/>
        <a:lstStyle/>
        <a:p>
          <a:endParaRPr lang="en-US"/>
        </a:p>
      </dgm:t>
    </dgm:pt>
    <dgm:pt modelId="{E0F03ADC-C058-466B-A40B-2E4662270BF6}" type="pres">
      <dgm:prSet presAssocID="{1093997D-F5EC-40B6-BD83-00AD4422F8D7}" presName="rootConnector" presStyleLbl="node2" presStyleIdx="0" presStyleCnt="5"/>
      <dgm:spPr/>
      <dgm:t>
        <a:bodyPr/>
        <a:lstStyle/>
        <a:p>
          <a:endParaRPr lang="en-US"/>
        </a:p>
      </dgm:t>
    </dgm:pt>
    <dgm:pt modelId="{4EB53499-99DC-4B2A-B975-B36CD9A7A307}" type="pres">
      <dgm:prSet presAssocID="{1093997D-F5EC-40B6-BD83-00AD4422F8D7}" presName="hierChild4" presStyleCnt="0"/>
      <dgm:spPr/>
    </dgm:pt>
    <dgm:pt modelId="{85B4F45E-D987-4665-BFE2-7C39E6974C71}" type="pres">
      <dgm:prSet presAssocID="{1093997D-F5EC-40B6-BD83-00AD4422F8D7}" presName="hierChild5" presStyleCnt="0"/>
      <dgm:spPr/>
    </dgm:pt>
    <dgm:pt modelId="{A999D45F-AE1B-49CA-8494-10EF0A294735}" type="pres">
      <dgm:prSet presAssocID="{F2B45176-9AE7-407D-898E-9415DFF3E635}" presName="Name37" presStyleLbl="parChTrans1D2" presStyleIdx="1" presStyleCnt="5"/>
      <dgm:spPr/>
      <dgm:t>
        <a:bodyPr/>
        <a:lstStyle/>
        <a:p>
          <a:endParaRPr lang="en-US"/>
        </a:p>
      </dgm:t>
    </dgm:pt>
    <dgm:pt modelId="{63BDD6BB-991A-4946-8AD8-9EEBB34D5947}" type="pres">
      <dgm:prSet presAssocID="{F2D98A29-C012-4182-87CE-13A1CF477C05}" presName="hierRoot2" presStyleCnt="0">
        <dgm:presLayoutVars>
          <dgm:hierBranch val="init"/>
        </dgm:presLayoutVars>
      </dgm:prSet>
      <dgm:spPr/>
    </dgm:pt>
    <dgm:pt modelId="{99DEAA96-D762-4EB6-9AF0-8B0E98797156}" type="pres">
      <dgm:prSet presAssocID="{F2D98A29-C012-4182-87CE-13A1CF477C05}" presName="rootComposite" presStyleCnt="0"/>
      <dgm:spPr/>
    </dgm:pt>
    <dgm:pt modelId="{D32A3D13-36F7-4410-A8E0-28067C75C452}" type="pres">
      <dgm:prSet presAssocID="{F2D98A29-C012-4182-87CE-13A1CF477C05}" presName="rootText" presStyleLbl="node2" presStyleIdx="1" presStyleCnt="5">
        <dgm:presLayoutVars>
          <dgm:chPref val="3"/>
        </dgm:presLayoutVars>
      </dgm:prSet>
      <dgm:spPr/>
      <dgm:t>
        <a:bodyPr/>
        <a:lstStyle/>
        <a:p>
          <a:endParaRPr lang="en-US"/>
        </a:p>
      </dgm:t>
    </dgm:pt>
    <dgm:pt modelId="{9F4284B8-B34A-4CA0-9431-DFF143BFE21E}" type="pres">
      <dgm:prSet presAssocID="{F2D98A29-C012-4182-87CE-13A1CF477C05}" presName="rootConnector" presStyleLbl="node2" presStyleIdx="1" presStyleCnt="5"/>
      <dgm:spPr/>
      <dgm:t>
        <a:bodyPr/>
        <a:lstStyle/>
        <a:p>
          <a:endParaRPr lang="en-US"/>
        </a:p>
      </dgm:t>
    </dgm:pt>
    <dgm:pt modelId="{8E0EA8A0-0B59-4E5E-B195-3125C4F1271C}" type="pres">
      <dgm:prSet presAssocID="{F2D98A29-C012-4182-87CE-13A1CF477C05}" presName="hierChild4" presStyleCnt="0"/>
      <dgm:spPr/>
    </dgm:pt>
    <dgm:pt modelId="{B93429AD-175F-456C-AA24-9ADBFE4D0A69}" type="pres">
      <dgm:prSet presAssocID="{F2D98A29-C012-4182-87CE-13A1CF477C05}" presName="hierChild5" presStyleCnt="0"/>
      <dgm:spPr/>
    </dgm:pt>
    <dgm:pt modelId="{9AA865A3-3865-47CD-A3B8-5A3CF0C30BB3}" type="pres">
      <dgm:prSet presAssocID="{BF260073-1A05-4640-875B-C976FA3E8572}" presName="Name37" presStyleLbl="parChTrans1D2" presStyleIdx="2" presStyleCnt="5"/>
      <dgm:spPr/>
      <dgm:t>
        <a:bodyPr/>
        <a:lstStyle/>
        <a:p>
          <a:endParaRPr lang="en-US"/>
        </a:p>
      </dgm:t>
    </dgm:pt>
    <dgm:pt modelId="{BD5D7713-D71E-4FDA-BA22-B151ECF6D646}" type="pres">
      <dgm:prSet presAssocID="{6728B7F6-E7E3-45CA-A8DD-F6E071870D5A}" presName="hierRoot2" presStyleCnt="0">
        <dgm:presLayoutVars>
          <dgm:hierBranch val="init"/>
        </dgm:presLayoutVars>
      </dgm:prSet>
      <dgm:spPr/>
    </dgm:pt>
    <dgm:pt modelId="{2F89DEAC-5546-47EE-BA71-FE5138E21411}" type="pres">
      <dgm:prSet presAssocID="{6728B7F6-E7E3-45CA-A8DD-F6E071870D5A}" presName="rootComposite" presStyleCnt="0"/>
      <dgm:spPr/>
    </dgm:pt>
    <dgm:pt modelId="{023D7CD9-2C13-43E4-8E13-A29F6224E6E0}" type="pres">
      <dgm:prSet presAssocID="{6728B7F6-E7E3-45CA-A8DD-F6E071870D5A}" presName="rootText" presStyleLbl="node2" presStyleIdx="2" presStyleCnt="5">
        <dgm:presLayoutVars>
          <dgm:chPref val="3"/>
        </dgm:presLayoutVars>
      </dgm:prSet>
      <dgm:spPr/>
      <dgm:t>
        <a:bodyPr/>
        <a:lstStyle/>
        <a:p>
          <a:endParaRPr lang="en-US"/>
        </a:p>
      </dgm:t>
    </dgm:pt>
    <dgm:pt modelId="{34733C49-F42A-449C-8208-5007025D4DA0}" type="pres">
      <dgm:prSet presAssocID="{6728B7F6-E7E3-45CA-A8DD-F6E071870D5A}" presName="rootConnector" presStyleLbl="node2" presStyleIdx="2" presStyleCnt="5"/>
      <dgm:spPr/>
      <dgm:t>
        <a:bodyPr/>
        <a:lstStyle/>
        <a:p>
          <a:endParaRPr lang="en-US"/>
        </a:p>
      </dgm:t>
    </dgm:pt>
    <dgm:pt modelId="{0BC8A72A-CAFA-4862-BBCD-6B2A09933642}" type="pres">
      <dgm:prSet presAssocID="{6728B7F6-E7E3-45CA-A8DD-F6E071870D5A}" presName="hierChild4" presStyleCnt="0"/>
      <dgm:spPr/>
    </dgm:pt>
    <dgm:pt modelId="{4A5FDB93-A8B0-48F1-B25E-35C4DC033E5E}" type="pres">
      <dgm:prSet presAssocID="{6728B7F6-E7E3-45CA-A8DD-F6E071870D5A}" presName="hierChild5" presStyleCnt="0"/>
      <dgm:spPr/>
    </dgm:pt>
    <dgm:pt modelId="{2F1A0FC0-8BCC-4A28-B909-474ED85780B4}" type="pres">
      <dgm:prSet presAssocID="{5A51726A-6D8A-48D6-A90E-60859B204445}" presName="Name37" presStyleLbl="parChTrans1D2" presStyleIdx="3" presStyleCnt="5"/>
      <dgm:spPr/>
      <dgm:t>
        <a:bodyPr/>
        <a:lstStyle/>
        <a:p>
          <a:endParaRPr lang="en-US"/>
        </a:p>
      </dgm:t>
    </dgm:pt>
    <dgm:pt modelId="{5499C447-5723-411C-B9A7-817DB15CDFE1}" type="pres">
      <dgm:prSet presAssocID="{9A98C4F3-1508-417D-8BB5-814AD756D9A2}" presName="hierRoot2" presStyleCnt="0">
        <dgm:presLayoutVars>
          <dgm:hierBranch val="init"/>
        </dgm:presLayoutVars>
      </dgm:prSet>
      <dgm:spPr/>
    </dgm:pt>
    <dgm:pt modelId="{C9F81F6D-F25C-4F43-9D57-F8C6E92CBF9D}" type="pres">
      <dgm:prSet presAssocID="{9A98C4F3-1508-417D-8BB5-814AD756D9A2}" presName="rootComposite" presStyleCnt="0"/>
      <dgm:spPr/>
    </dgm:pt>
    <dgm:pt modelId="{03699A3B-6C5D-4688-BCB3-DEBD7B932692}" type="pres">
      <dgm:prSet presAssocID="{9A98C4F3-1508-417D-8BB5-814AD756D9A2}" presName="rootText" presStyleLbl="node2" presStyleIdx="3" presStyleCnt="5">
        <dgm:presLayoutVars>
          <dgm:chPref val="3"/>
        </dgm:presLayoutVars>
      </dgm:prSet>
      <dgm:spPr/>
      <dgm:t>
        <a:bodyPr/>
        <a:lstStyle/>
        <a:p>
          <a:endParaRPr lang="en-US"/>
        </a:p>
      </dgm:t>
    </dgm:pt>
    <dgm:pt modelId="{C7096F58-7015-4080-9119-AF9107A20C3D}" type="pres">
      <dgm:prSet presAssocID="{9A98C4F3-1508-417D-8BB5-814AD756D9A2}" presName="rootConnector" presStyleLbl="node2" presStyleIdx="3" presStyleCnt="5"/>
      <dgm:spPr/>
      <dgm:t>
        <a:bodyPr/>
        <a:lstStyle/>
        <a:p>
          <a:endParaRPr lang="en-US"/>
        </a:p>
      </dgm:t>
    </dgm:pt>
    <dgm:pt modelId="{589F027C-C89C-4CB0-8A90-64C0B8C79233}" type="pres">
      <dgm:prSet presAssocID="{9A98C4F3-1508-417D-8BB5-814AD756D9A2}" presName="hierChild4" presStyleCnt="0"/>
      <dgm:spPr/>
    </dgm:pt>
    <dgm:pt modelId="{2DEF574C-558E-401B-9C69-80BA5AA10649}" type="pres">
      <dgm:prSet presAssocID="{9A98C4F3-1508-417D-8BB5-814AD756D9A2}" presName="hierChild5" presStyleCnt="0"/>
      <dgm:spPr/>
    </dgm:pt>
    <dgm:pt modelId="{3A193E0B-AA8E-4738-BA1C-629BF02E0A86}" type="pres">
      <dgm:prSet presAssocID="{FA453BBB-CCD1-4A06-A501-9D05D005B358}" presName="Name37" presStyleLbl="parChTrans1D2" presStyleIdx="4" presStyleCnt="5"/>
      <dgm:spPr/>
      <dgm:t>
        <a:bodyPr/>
        <a:lstStyle/>
        <a:p>
          <a:endParaRPr lang="en-US"/>
        </a:p>
      </dgm:t>
    </dgm:pt>
    <dgm:pt modelId="{A44524B1-D8C3-46C8-A18D-1CA1C1649A3C}" type="pres">
      <dgm:prSet presAssocID="{E86C92F7-33F7-4400-B9D6-EC71ECB4982E}" presName="hierRoot2" presStyleCnt="0">
        <dgm:presLayoutVars>
          <dgm:hierBranch val="init"/>
        </dgm:presLayoutVars>
      </dgm:prSet>
      <dgm:spPr/>
    </dgm:pt>
    <dgm:pt modelId="{182FB9B3-8DBA-44C9-B57E-DBEF48ECB655}" type="pres">
      <dgm:prSet presAssocID="{E86C92F7-33F7-4400-B9D6-EC71ECB4982E}" presName="rootComposite" presStyleCnt="0"/>
      <dgm:spPr/>
    </dgm:pt>
    <dgm:pt modelId="{53BE3DF8-05BD-42FC-8D6C-2130C5E6351A}" type="pres">
      <dgm:prSet presAssocID="{E86C92F7-33F7-4400-B9D6-EC71ECB4982E}" presName="rootText" presStyleLbl="node2" presStyleIdx="4" presStyleCnt="5">
        <dgm:presLayoutVars>
          <dgm:chPref val="3"/>
        </dgm:presLayoutVars>
      </dgm:prSet>
      <dgm:spPr/>
      <dgm:t>
        <a:bodyPr/>
        <a:lstStyle/>
        <a:p>
          <a:endParaRPr lang="en-US"/>
        </a:p>
      </dgm:t>
    </dgm:pt>
    <dgm:pt modelId="{748C230E-48F7-45EF-A258-586C37583A1F}" type="pres">
      <dgm:prSet presAssocID="{E86C92F7-33F7-4400-B9D6-EC71ECB4982E}" presName="rootConnector" presStyleLbl="node2" presStyleIdx="4" presStyleCnt="5"/>
      <dgm:spPr/>
      <dgm:t>
        <a:bodyPr/>
        <a:lstStyle/>
        <a:p>
          <a:endParaRPr lang="en-US"/>
        </a:p>
      </dgm:t>
    </dgm:pt>
    <dgm:pt modelId="{AD78FB03-DF3C-4442-8FBD-3AFCC6937A98}" type="pres">
      <dgm:prSet presAssocID="{E86C92F7-33F7-4400-B9D6-EC71ECB4982E}" presName="hierChild4" presStyleCnt="0"/>
      <dgm:spPr/>
    </dgm:pt>
    <dgm:pt modelId="{A67E8825-3A8B-4612-899B-5482B4C61954}" type="pres">
      <dgm:prSet presAssocID="{E86C92F7-33F7-4400-B9D6-EC71ECB4982E}" presName="hierChild5" presStyleCnt="0"/>
      <dgm:spPr/>
    </dgm:pt>
    <dgm:pt modelId="{50804143-DE3C-4D29-A5E4-6D61326801A2}" type="pres">
      <dgm:prSet presAssocID="{177D9B81-40CC-4918-A898-B16D6C4DFEC2}" presName="hierChild3" presStyleCnt="0"/>
      <dgm:spPr/>
    </dgm:pt>
  </dgm:ptLst>
  <dgm:cxnLst>
    <dgm:cxn modelId="{54CA15E2-2062-4C3C-8A3F-8B5F2833A1B9}" type="presOf" srcId="{6728B7F6-E7E3-45CA-A8DD-F6E071870D5A}" destId="{34733C49-F42A-449C-8208-5007025D4DA0}" srcOrd="1" destOrd="0" presId="urn:microsoft.com/office/officeart/2005/8/layout/orgChart1"/>
    <dgm:cxn modelId="{6C3CAD3F-6AA1-47E5-93C9-3F45DFA7CC95}" srcId="{177D9B81-40CC-4918-A898-B16D6C4DFEC2}" destId="{6728B7F6-E7E3-45CA-A8DD-F6E071870D5A}" srcOrd="2" destOrd="0" parTransId="{BF260073-1A05-4640-875B-C976FA3E8572}" sibTransId="{AA07F6CC-5654-4852-A0AD-819F7E3BAB0E}"/>
    <dgm:cxn modelId="{D70AE3B7-B5FE-4A61-B506-37D7246E26EE}" type="presOf" srcId="{1093997D-F5EC-40B6-BD83-00AD4422F8D7}" destId="{0BCBB70E-D1C4-4CDD-A3C0-1695D7C37380}" srcOrd="0" destOrd="0" presId="urn:microsoft.com/office/officeart/2005/8/layout/orgChart1"/>
    <dgm:cxn modelId="{59BB9F15-4A33-4961-98AF-1CBA2C7F4DDF}" type="presOf" srcId="{E86C92F7-33F7-4400-B9D6-EC71ECB4982E}" destId="{53BE3DF8-05BD-42FC-8D6C-2130C5E6351A}" srcOrd="0" destOrd="0" presId="urn:microsoft.com/office/officeart/2005/8/layout/orgChart1"/>
    <dgm:cxn modelId="{94E34197-F0F9-4DDB-B77E-F7903821BB11}" type="presOf" srcId="{8B32733C-7D40-4E37-B4C2-A461F1917285}" destId="{D9BECEB3-F351-46FA-9A72-D0D23ADD5482}" srcOrd="0" destOrd="0" presId="urn:microsoft.com/office/officeart/2005/8/layout/orgChart1"/>
    <dgm:cxn modelId="{9B17C562-FFD4-40B7-83E1-6A03FFD13213}" type="presOf" srcId="{177D9B81-40CC-4918-A898-B16D6C4DFEC2}" destId="{BF8191C4-A957-447B-BAF9-24EEBBC348BC}" srcOrd="0" destOrd="0" presId="urn:microsoft.com/office/officeart/2005/8/layout/orgChart1"/>
    <dgm:cxn modelId="{1557FF15-3F6F-4FDF-8C7E-AE4DDC0AB38A}" type="presOf" srcId="{6728B7F6-E7E3-45CA-A8DD-F6E071870D5A}" destId="{023D7CD9-2C13-43E4-8E13-A29F6224E6E0}" srcOrd="0" destOrd="0" presId="urn:microsoft.com/office/officeart/2005/8/layout/orgChart1"/>
    <dgm:cxn modelId="{E881E6C7-8C0F-489A-B28A-98094FB05A7B}" type="presOf" srcId="{5A51726A-6D8A-48D6-A90E-60859B204445}" destId="{2F1A0FC0-8BCC-4A28-B909-474ED85780B4}" srcOrd="0" destOrd="0" presId="urn:microsoft.com/office/officeart/2005/8/layout/orgChart1"/>
    <dgm:cxn modelId="{7A56F72B-58AD-4A55-8FFF-DEA2D1F775CB}" srcId="{177D9B81-40CC-4918-A898-B16D6C4DFEC2}" destId="{F2D98A29-C012-4182-87CE-13A1CF477C05}" srcOrd="1" destOrd="0" parTransId="{F2B45176-9AE7-407D-898E-9415DFF3E635}" sibTransId="{2A6AF751-18AB-45AE-8CED-BF0E1AAFC209}"/>
    <dgm:cxn modelId="{7ED11121-5399-490C-9555-16775A289345}" type="presOf" srcId="{E86C92F7-33F7-4400-B9D6-EC71ECB4982E}" destId="{748C230E-48F7-45EF-A258-586C37583A1F}" srcOrd="1" destOrd="0" presId="urn:microsoft.com/office/officeart/2005/8/layout/orgChart1"/>
    <dgm:cxn modelId="{4415BD6E-3FB6-49CE-B696-D9BF99573C43}" type="presOf" srcId="{FA453BBB-CCD1-4A06-A501-9D05D005B358}" destId="{3A193E0B-AA8E-4738-BA1C-629BF02E0A86}" srcOrd="0" destOrd="0" presId="urn:microsoft.com/office/officeart/2005/8/layout/orgChart1"/>
    <dgm:cxn modelId="{355D2923-3989-4C8A-9892-176722E56F95}" type="presOf" srcId="{58F9C64A-F3A0-4B6D-A703-055DDD63D592}" destId="{9E094872-2083-457E-AC6E-0482944BA16F}" srcOrd="0" destOrd="0" presId="urn:microsoft.com/office/officeart/2005/8/layout/orgChart1"/>
    <dgm:cxn modelId="{CCED7744-6E68-40B7-A90C-1CF5092E73F0}" type="presOf" srcId="{9A98C4F3-1508-417D-8BB5-814AD756D9A2}" destId="{03699A3B-6C5D-4688-BCB3-DEBD7B932692}" srcOrd="0" destOrd="0" presId="urn:microsoft.com/office/officeart/2005/8/layout/orgChart1"/>
    <dgm:cxn modelId="{EDBE16D9-5DFB-4C25-AACF-21B086B10693}" type="presOf" srcId="{BF260073-1A05-4640-875B-C976FA3E8572}" destId="{9AA865A3-3865-47CD-A3B8-5A3CF0C30BB3}" srcOrd="0" destOrd="0" presId="urn:microsoft.com/office/officeart/2005/8/layout/orgChart1"/>
    <dgm:cxn modelId="{89BB9840-BF56-4968-9021-9A2A1CFEBBE1}" srcId="{177D9B81-40CC-4918-A898-B16D6C4DFEC2}" destId="{9A98C4F3-1508-417D-8BB5-814AD756D9A2}" srcOrd="3" destOrd="0" parTransId="{5A51726A-6D8A-48D6-A90E-60859B204445}" sibTransId="{6212C81B-14C7-43D7-B252-CCE588CBBC5C}"/>
    <dgm:cxn modelId="{20B8F692-62F0-4CAC-ADED-92FCD975F844}" srcId="{177D9B81-40CC-4918-A898-B16D6C4DFEC2}" destId="{E86C92F7-33F7-4400-B9D6-EC71ECB4982E}" srcOrd="4" destOrd="0" parTransId="{FA453BBB-CCD1-4A06-A501-9D05D005B358}" sibTransId="{A0997F8E-50BD-4602-8625-0DD3D141FFC8}"/>
    <dgm:cxn modelId="{A8DE1950-F939-4269-A76E-E0485D39DCBA}" type="presOf" srcId="{F2D98A29-C012-4182-87CE-13A1CF477C05}" destId="{D32A3D13-36F7-4410-A8E0-28067C75C452}" srcOrd="0" destOrd="0" presId="urn:microsoft.com/office/officeart/2005/8/layout/orgChart1"/>
    <dgm:cxn modelId="{EF3BDC2A-6772-4A6B-915B-9EA1AD775C10}" type="presOf" srcId="{F2B45176-9AE7-407D-898E-9415DFF3E635}" destId="{A999D45F-AE1B-49CA-8494-10EF0A294735}" srcOrd="0" destOrd="0" presId="urn:microsoft.com/office/officeart/2005/8/layout/orgChart1"/>
    <dgm:cxn modelId="{2FA54581-A80C-40FF-AD12-2637F781D701}" type="presOf" srcId="{9A98C4F3-1508-417D-8BB5-814AD756D9A2}" destId="{C7096F58-7015-4080-9119-AF9107A20C3D}" srcOrd="1" destOrd="0" presId="urn:microsoft.com/office/officeart/2005/8/layout/orgChart1"/>
    <dgm:cxn modelId="{A06C26AD-6CC1-4C41-8339-F0034934551C}" srcId="{177D9B81-40CC-4918-A898-B16D6C4DFEC2}" destId="{1093997D-F5EC-40B6-BD83-00AD4422F8D7}" srcOrd="0" destOrd="0" parTransId="{8B32733C-7D40-4E37-B4C2-A461F1917285}" sibTransId="{4F2308CE-CDA7-4FEC-940B-768747DCA208}"/>
    <dgm:cxn modelId="{2050005C-2701-4349-9695-B39943B34D94}" type="presOf" srcId="{177D9B81-40CC-4918-A898-B16D6C4DFEC2}" destId="{0A6D05A5-DCCF-4E41-9CBB-8EB8B6B234BD}" srcOrd="1" destOrd="0" presId="urn:microsoft.com/office/officeart/2005/8/layout/orgChart1"/>
    <dgm:cxn modelId="{A7FD2FCA-C39A-427B-ACEA-44E8EF2E85D2}" type="presOf" srcId="{F2D98A29-C012-4182-87CE-13A1CF477C05}" destId="{9F4284B8-B34A-4CA0-9431-DFF143BFE21E}" srcOrd="1" destOrd="0" presId="urn:microsoft.com/office/officeart/2005/8/layout/orgChart1"/>
    <dgm:cxn modelId="{31257D52-3387-4ADD-8774-9715FE846FC7}" srcId="{58F9C64A-F3A0-4B6D-A703-055DDD63D592}" destId="{177D9B81-40CC-4918-A898-B16D6C4DFEC2}" srcOrd="0" destOrd="0" parTransId="{20531FF3-EAD1-4214-A298-2E9897399DBA}" sibTransId="{DE472A3A-6CD8-4B2D-8F8A-9A5FE6B349C1}"/>
    <dgm:cxn modelId="{B56B9C23-2C7E-42C0-98CB-AC8D449EEEA3}" type="presOf" srcId="{1093997D-F5EC-40B6-BD83-00AD4422F8D7}" destId="{E0F03ADC-C058-466B-A40B-2E4662270BF6}" srcOrd="1" destOrd="0" presId="urn:microsoft.com/office/officeart/2005/8/layout/orgChart1"/>
    <dgm:cxn modelId="{269A43E5-5D96-4A73-90A6-066D5ED91F59}" type="presParOf" srcId="{9E094872-2083-457E-AC6E-0482944BA16F}" destId="{763F67C8-D3D7-4063-BB33-C555C6917F65}" srcOrd="0" destOrd="0" presId="urn:microsoft.com/office/officeart/2005/8/layout/orgChart1"/>
    <dgm:cxn modelId="{883D7CDB-93E9-46BE-B34A-450579CB388E}" type="presParOf" srcId="{763F67C8-D3D7-4063-BB33-C555C6917F65}" destId="{82EFE7DC-BE63-4C98-BF13-F6E5AD15FA96}" srcOrd="0" destOrd="0" presId="urn:microsoft.com/office/officeart/2005/8/layout/orgChart1"/>
    <dgm:cxn modelId="{71C121FD-2E6F-4D1C-9E94-476A9FC91520}" type="presParOf" srcId="{82EFE7DC-BE63-4C98-BF13-F6E5AD15FA96}" destId="{BF8191C4-A957-447B-BAF9-24EEBBC348BC}" srcOrd="0" destOrd="0" presId="urn:microsoft.com/office/officeart/2005/8/layout/orgChart1"/>
    <dgm:cxn modelId="{391FA2BE-8650-4D42-A903-166644CDAC65}" type="presParOf" srcId="{82EFE7DC-BE63-4C98-BF13-F6E5AD15FA96}" destId="{0A6D05A5-DCCF-4E41-9CBB-8EB8B6B234BD}" srcOrd="1" destOrd="0" presId="urn:microsoft.com/office/officeart/2005/8/layout/orgChart1"/>
    <dgm:cxn modelId="{C8303C91-2C61-4A56-AF55-0ED1F4C3A04A}" type="presParOf" srcId="{763F67C8-D3D7-4063-BB33-C555C6917F65}" destId="{E90B2B89-E1BB-4B55-B208-AFF647396AEF}" srcOrd="1" destOrd="0" presId="urn:microsoft.com/office/officeart/2005/8/layout/orgChart1"/>
    <dgm:cxn modelId="{E05AE7FC-8A4B-4171-91E2-CC3842287528}" type="presParOf" srcId="{E90B2B89-E1BB-4B55-B208-AFF647396AEF}" destId="{D9BECEB3-F351-46FA-9A72-D0D23ADD5482}" srcOrd="0" destOrd="0" presId="urn:microsoft.com/office/officeart/2005/8/layout/orgChart1"/>
    <dgm:cxn modelId="{C21768E7-399C-4D03-90CE-0AEB438186AC}" type="presParOf" srcId="{E90B2B89-E1BB-4B55-B208-AFF647396AEF}" destId="{3B590D65-16C7-4770-8BB9-1FAFD2A1DF62}" srcOrd="1" destOrd="0" presId="urn:microsoft.com/office/officeart/2005/8/layout/orgChart1"/>
    <dgm:cxn modelId="{14D62F1D-8C0D-45BA-8347-D869306847B3}" type="presParOf" srcId="{3B590D65-16C7-4770-8BB9-1FAFD2A1DF62}" destId="{8D547612-7CE7-4868-A722-A2E940EDB0F9}" srcOrd="0" destOrd="0" presId="urn:microsoft.com/office/officeart/2005/8/layout/orgChart1"/>
    <dgm:cxn modelId="{0EB02B15-588C-45BC-8E22-32DF713F41FE}" type="presParOf" srcId="{8D547612-7CE7-4868-A722-A2E940EDB0F9}" destId="{0BCBB70E-D1C4-4CDD-A3C0-1695D7C37380}" srcOrd="0" destOrd="0" presId="urn:microsoft.com/office/officeart/2005/8/layout/orgChart1"/>
    <dgm:cxn modelId="{E92CEEAC-9513-4A11-A620-DA6AFA03A223}" type="presParOf" srcId="{8D547612-7CE7-4868-A722-A2E940EDB0F9}" destId="{E0F03ADC-C058-466B-A40B-2E4662270BF6}" srcOrd="1" destOrd="0" presId="urn:microsoft.com/office/officeart/2005/8/layout/orgChart1"/>
    <dgm:cxn modelId="{B3DB62C1-3007-47A0-BAFB-10D3B6034CD6}" type="presParOf" srcId="{3B590D65-16C7-4770-8BB9-1FAFD2A1DF62}" destId="{4EB53499-99DC-4B2A-B975-B36CD9A7A307}" srcOrd="1" destOrd="0" presId="urn:microsoft.com/office/officeart/2005/8/layout/orgChart1"/>
    <dgm:cxn modelId="{EE486459-C62A-4345-8BFA-CC5D8062F6D9}" type="presParOf" srcId="{3B590D65-16C7-4770-8BB9-1FAFD2A1DF62}" destId="{85B4F45E-D987-4665-BFE2-7C39E6974C71}" srcOrd="2" destOrd="0" presId="urn:microsoft.com/office/officeart/2005/8/layout/orgChart1"/>
    <dgm:cxn modelId="{134FE007-2E45-4EA5-8726-830C016613BD}" type="presParOf" srcId="{E90B2B89-E1BB-4B55-B208-AFF647396AEF}" destId="{A999D45F-AE1B-49CA-8494-10EF0A294735}" srcOrd="2" destOrd="0" presId="urn:microsoft.com/office/officeart/2005/8/layout/orgChart1"/>
    <dgm:cxn modelId="{8A8E64CF-8D71-4DAA-874C-AA258BCA8020}" type="presParOf" srcId="{E90B2B89-E1BB-4B55-B208-AFF647396AEF}" destId="{63BDD6BB-991A-4946-8AD8-9EEBB34D5947}" srcOrd="3" destOrd="0" presId="urn:microsoft.com/office/officeart/2005/8/layout/orgChart1"/>
    <dgm:cxn modelId="{AB3D662E-95C2-4416-99B3-4B67680B13B9}" type="presParOf" srcId="{63BDD6BB-991A-4946-8AD8-9EEBB34D5947}" destId="{99DEAA96-D762-4EB6-9AF0-8B0E98797156}" srcOrd="0" destOrd="0" presId="urn:microsoft.com/office/officeart/2005/8/layout/orgChart1"/>
    <dgm:cxn modelId="{4BF16CC0-B1AD-44F8-BA79-40199A43440F}" type="presParOf" srcId="{99DEAA96-D762-4EB6-9AF0-8B0E98797156}" destId="{D32A3D13-36F7-4410-A8E0-28067C75C452}" srcOrd="0" destOrd="0" presId="urn:microsoft.com/office/officeart/2005/8/layout/orgChart1"/>
    <dgm:cxn modelId="{7FEE193E-B7CD-45EF-8073-B106883EF5AF}" type="presParOf" srcId="{99DEAA96-D762-4EB6-9AF0-8B0E98797156}" destId="{9F4284B8-B34A-4CA0-9431-DFF143BFE21E}" srcOrd="1" destOrd="0" presId="urn:microsoft.com/office/officeart/2005/8/layout/orgChart1"/>
    <dgm:cxn modelId="{A71B11C1-0D7C-410C-8CC8-86EBB796B5F0}" type="presParOf" srcId="{63BDD6BB-991A-4946-8AD8-9EEBB34D5947}" destId="{8E0EA8A0-0B59-4E5E-B195-3125C4F1271C}" srcOrd="1" destOrd="0" presId="urn:microsoft.com/office/officeart/2005/8/layout/orgChart1"/>
    <dgm:cxn modelId="{BA281C45-1954-4DC2-A758-D486FA310F0C}" type="presParOf" srcId="{63BDD6BB-991A-4946-8AD8-9EEBB34D5947}" destId="{B93429AD-175F-456C-AA24-9ADBFE4D0A69}" srcOrd="2" destOrd="0" presId="urn:microsoft.com/office/officeart/2005/8/layout/orgChart1"/>
    <dgm:cxn modelId="{627E987C-DEA4-479C-B56F-5DB11E389360}" type="presParOf" srcId="{E90B2B89-E1BB-4B55-B208-AFF647396AEF}" destId="{9AA865A3-3865-47CD-A3B8-5A3CF0C30BB3}" srcOrd="4" destOrd="0" presId="urn:microsoft.com/office/officeart/2005/8/layout/orgChart1"/>
    <dgm:cxn modelId="{317B3C07-F962-4B1D-AB2A-A8724BC2DFB3}" type="presParOf" srcId="{E90B2B89-E1BB-4B55-B208-AFF647396AEF}" destId="{BD5D7713-D71E-4FDA-BA22-B151ECF6D646}" srcOrd="5" destOrd="0" presId="urn:microsoft.com/office/officeart/2005/8/layout/orgChart1"/>
    <dgm:cxn modelId="{47C9620B-D3CD-420A-847F-F3CD7FFD2803}" type="presParOf" srcId="{BD5D7713-D71E-4FDA-BA22-B151ECF6D646}" destId="{2F89DEAC-5546-47EE-BA71-FE5138E21411}" srcOrd="0" destOrd="0" presId="urn:microsoft.com/office/officeart/2005/8/layout/orgChart1"/>
    <dgm:cxn modelId="{134E23B9-5358-4037-877B-C4E05BAF727B}" type="presParOf" srcId="{2F89DEAC-5546-47EE-BA71-FE5138E21411}" destId="{023D7CD9-2C13-43E4-8E13-A29F6224E6E0}" srcOrd="0" destOrd="0" presId="urn:microsoft.com/office/officeart/2005/8/layout/orgChart1"/>
    <dgm:cxn modelId="{F6ACC8CC-4A74-4AA0-AF36-4248C8421796}" type="presParOf" srcId="{2F89DEAC-5546-47EE-BA71-FE5138E21411}" destId="{34733C49-F42A-449C-8208-5007025D4DA0}" srcOrd="1" destOrd="0" presId="urn:microsoft.com/office/officeart/2005/8/layout/orgChart1"/>
    <dgm:cxn modelId="{3033F900-E866-46B5-9482-97173FA679C9}" type="presParOf" srcId="{BD5D7713-D71E-4FDA-BA22-B151ECF6D646}" destId="{0BC8A72A-CAFA-4862-BBCD-6B2A09933642}" srcOrd="1" destOrd="0" presId="urn:microsoft.com/office/officeart/2005/8/layout/orgChart1"/>
    <dgm:cxn modelId="{C91BBF38-655F-4D13-84BA-808F3E352AA5}" type="presParOf" srcId="{BD5D7713-D71E-4FDA-BA22-B151ECF6D646}" destId="{4A5FDB93-A8B0-48F1-B25E-35C4DC033E5E}" srcOrd="2" destOrd="0" presId="urn:microsoft.com/office/officeart/2005/8/layout/orgChart1"/>
    <dgm:cxn modelId="{DB4633DF-05A1-49AF-9827-08D7DC9056F2}" type="presParOf" srcId="{E90B2B89-E1BB-4B55-B208-AFF647396AEF}" destId="{2F1A0FC0-8BCC-4A28-B909-474ED85780B4}" srcOrd="6" destOrd="0" presId="urn:microsoft.com/office/officeart/2005/8/layout/orgChart1"/>
    <dgm:cxn modelId="{F9A35861-E62B-4E6D-BC03-3BAAAADA07B8}" type="presParOf" srcId="{E90B2B89-E1BB-4B55-B208-AFF647396AEF}" destId="{5499C447-5723-411C-B9A7-817DB15CDFE1}" srcOrd="7" destOrd="0" presId="urn:microsoft.com/office/officeart/2005/8/layout/orgChart1"/>
    <dgm:cxn modelId="{4C2B7B04-83B3-4694-9716-504A4DC110D7}" type="presParOf" srcId="{5499C447-5723-411C-B9A7-817DB15CDFE1}" destId="{C9F81F6D-F25C-4F43-9D57-F8C6E92CBF9D}" srcOrd="0" destOrd="0" presId="urn:microsoft.com/office/officeart/2005/8/layout/orgChart1"/>
    <dgm:cxn modelId="{4147E584-5B5F-4350-909F-0EF25D0B05CB}" type="presParOf" srcId="{C9F81F6D-F25C-4F43-9D57-F8C6E92CBF9D}" destId="{03699A3B-6C5D-4688-BCB3-DEBD7B932692}" srcOrd="0" destOrd="0" presId="urn:microsoft.com/office/officeart/2005/8/layout/orgChart1"/>
    <dgm:cxn modelId="{6750A2C6-6E69-4D38-819B-9833D9014E6C}" type="presParOf" srcId="{C9F81F6D-F25C-4F43-9D57-F8C6E92CBF9D}" destId="{C7096F58-7015-4080-9119-AF9107A20C3D}" srcOrd="1" destOrd="0" presId="urn:microsoft.com/office/officeart/2005/8/layout/orgChart1"/>
    <dgm:cxn modelId="{C0A8AEB6-8005-42C1-84DA-FFA28A6F2DF6}" type="presParOf" srcId="{5499C447-5723-411C-B9A7-817DB15CDFE1}" destId="{589F027C-C89C-4CB0-8A90-64C0B8C79233}" srcOrd="1" destOrd="0" presId="urn:microsoft.com/office/officeart/2005/8/layout/orgChart1"/>
    <dgm:cxn modelId="{9C3DFFB2-FD3E-4302-926D-5A2E61A69275}" type="presParOf" srcId="{5499C447-5723-411C-B9A7-817DB15CDFE1}" destId="{2DEF574C-558E-401B-9C69-80BA5AA10649}" srcOrd="2" destOrd="0" presId="urn:microsoft.com/office/officeart/2005/8/layout/orgChart1"/>
    <dgm:cxn modelId="{D3B5E7D9-6AF1-460C-9910-168C806E5B93}" type="presParOf" srcId="{E90B2B89-E1BB-4B55-B208-AFF647396AEF}" destId="{3A193E0B-AA8E-4738-BA1C-629BF02E0A86}" srcOrd="8" destOrd="0" presId="urn:microsoft.com/office/officeart/2005/8/layout/orgChart1"/>
    <dgm:cxn modelId="{6EC81BB1-0CB8-42BD-84A3-64C6F510503D}" type="presParOf" srcId="{E90B2B89-E1BB-4B55-B208-AFF647396AEF}" destId="{A44524B1-D8C3-46C8-A18D-1CA1C1649A3C}" srcOrd="9" destOrd="0" presId="urn:microsoft.com/office/officeart/2005/8/layout/orgChart1"/>
    <dgm:cxn modelId="{5925D09B-0101-4264-935F-5DBA30405B10}" type="presParOf" srcId="{A44524B1-D8C3-46C8-A18D-1CA1C1649A3C}" destId="{182FB9B3-8DBA-44C9-B57E-DBEF48ECB655}" srcOrd="0" destOrd="0" presId="urn:microsoft.com/office/officeart/2005/8/layout/orgChart1"/>
    <dgm:cxn modelId="{67BA5ABE-1FBD-43A9-96A8-387304FEF8AC}" type="presParOf" srcId="{182FB9B3-8DBA-44C9-B57E-DBEF48ECB655}" destId="{53BE3DF8-05BD-42FC-8D6C-2130C5E6351A}" srcOrd="0" destOrd="0" presId="urn:microsoft.com/office/officeart/2005/8/layout/orgChart1"/>
    <dgm:cxn modelId="{884E8569-C9DA-4FD2-821B-9C8D814BF2B7}" type="presParOf" srcId="{182FB9B3-8DBA-44C9-B57E-DBEF48ECB655}" destId="{748C230E-48F7-45EF-A258-586C37583A1F}" srcOrd="1" destOrd="0" presId="urn:microsoft.com/office/officeart/2005/8/layout/orgChart1"/>
    <dgm:cxn modelId="{A067E1E2-CDE8-4D24-8723-5BB0A11A65B3}" type="presParOf" srcId="{A44524B1-D8C3-46C8-A18D-1CA1C1649A3C}" destId="{AD78FB03-DF3C-4442-8FBD-3AFCC6937A98}" srcOrd="1" destOrd="0" presId="urn:microsoft.com/office/officeart/2005/8/layout/orgChart1"/>
    <dgm:cxn modelId="{39D991A9-2AF8-4824-96B5-62BC57E8CC35}" type="presParOf" srcId="{A44524B1-D8C3-46C8-A18D-1CA1C1649A3C}" destId="{A67E8825-3A8B-4612-899B-5482B4C61954}" srcOrd="2" destOrd="0" presId="urn:microsoft.com/office/officeart/2005/8/layout/orgChart1"/>
    <dgm:cxn modelId="{530DF4B3-A04C-4677-BB9E-8225AE9FFEF6}" type="presParOf" srcId="{763F67C8-D3D7-4063-BB33-C555C6917F65}" destId="{50804143-DE3C-4D29-A5E4-6D61326801A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93E0B-AA8E-4738-BA1C-629BF02E0A86}">
      <dsp:nvSpPr>
        <dsp:cNvPr id="0" name=""/>
        <dsp:cNvSpPr/>
      </dsp:nvSpPr>
      <dsp:spPr>
        <a:xfrm>
          <a:off x="4124325" y="1477325"/>
          <a:ext cx="3417520" cy="797412"/>
        </a:xfrm>
        <a:custGeom>
          <a:avLst/>
          <a:gdLst/>
          <a:ahLst/>
          <a:cxnLst/>
          <a:rect l="0" t="0" r="0" b="0"/>
          <a:pathLst>
            <a:path>
              <a:moveTo>
                <a:pt x="0" y="0"/>
              </a:moveTo>
              <a:lnTo>
                <a:pt x="0" y="649131"/>
              </a:lnTo>
              <a:lnTo>
                <a:pt x="3417520" y="649131"/>
              </a:lnTo>
              <a:lnTo>
                <a:pt x="3417520" y="797412"/>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1A0FC0-8BCC-4A28-B909-474ED85780B4}">
      <dsp:nvSpPr>
        <dsp:cNvPr id="0" name=""/>
        <dsp:cNvSpPr/>
      </dsp:nvSpPr>
      <dsp:spPr>
        <a:xfrm>
          <a:off x="4124325" y="1477325"/>
          <a:ext cx="1708760" cy="797412"/>
        </a:xfrm>
        <a:custGeom>
          <a:avLst/>
          <a:gdLst/>
          <a:ahLst/>
          <a:cxnLst/>
          <a:rect l="0" t="0" r="0" b="0"/>
          <a:pathLst>
            <a:path>
              <a:moveTo>
                <a:pt x="0" y="0"/>
              </a:moveTo>
              <a:lnTo>
                <a:pt x="0" y="649131"/>
              </a:lnTo>
              <a:lnTo>
                <a:pt x="1708760" y="649131"/>
              </a:lnTo>
              <a:lnTo>
                <a:pt x="1708760" y="797412"/>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A865A3-3865-47CD-A3B8-5A3CF0C30BB3}">
      <dsp:nvSpPr>
        <dsp:cNvPr id="0" name=""/>
        <dsp:cNvSpPr/>
      </dsp:nvSpPr>
      <dsp:spPr>
        <a:xfrm>
          <a:off x="4078604" y="1477325"/>
          <a:ext cx="91440" cy="797412"/>
        </a:xfrm>
        <a:custGeom>
          <a:avLst/>
          <a:gdLst/>
          <a:ahLst/>
          <a:cxnLst/>
          <a:rect l="0" t="0" r="0" b="0"/>
          <a:pathLst>
            <a:path>
              <a:moveTo>
                <a:pt x="45720" y="0"/>
              </a:moveTo>
              <a:lnTo>
                <a:pt x="45720" y="797412"/>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99D45F-AE1B-49CA-8494-10EF0A294735}">
      <dsp:nvSpPr>
        <dsp:cNvPr id="0" name=""/>
        <dsp:cNvSpPr/>
      </dsp:nvSpPr>
      <dsp:spPr>
        <a:xfrm>
          <a:off x="2415564" y="1477325"/>
          <a:ext cx="1708760" cy="797412"/>
        </a:xfrm>
        <a:custGeom>
          <a:avLst/>
          <a:gdLst/>
          <a:ahLst/>
          <a:cxnLst/>
          <a:rect l="0" t="0" r="0" b="0"/>
          <a:pathLst>
            <a:path>
              <a:moveTo>
                <a:pt x="1708760" y="0"/>
              </a:moveTo>
              <a:lnTo>
                <a:pt x="1708760" y="649131"/>
              </a:lnTo>
              <a:lnTo>
                <a:pt x="0" y="649131"/>
              </a:lnTo>
              <a:lnTo>
                <a:pt x="0" y="797412"/>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BECEB3-F351-46FA-9A72-D0D23ADD5482}">
      <dsp:nvSpPr>
        <dsp:cNvPr id="0" name=""/>
        <dsp:cNvSpPr/>
      </dsp:nvSpPr>
      <dsp:spPr>
        <a:xfrm>
          <a:off x="706804" y="1477325"/>
          <a:ext cx="3417520" cy="797412"/>
        </a:xfrm>
        <a:custGeom>
          <a:avLst/>
          <a:gdLst/>
          <a:ahLst/>
          <a:cxnLst/>
          <a:rect l="0" t="0" r="0" b="0"/>
          <a:pathLst>
            <a:path>
              <a:moveTo>
                <a:pt x="3417520" y="0"/>
              </a:moveTo>
              <a:lnTo>
                <a:pt x="3417520" y="649131"/>
              </a:lnTo>
              <a:lnTo>
                <a:pt x="0" y="649131"/>
              </a:lnTo>
              <a:lnTo>
                <a:pt x="0" y="797412"/>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8191C4-A957-447B-BAF9-24EEBBC348BC}">
      <dsp:nvSpPr>
        <dsp:cNvPr id="0" name=""/>
        <dsp:cNvSpPr/>
      </dsp:nvSpPr>
      <dsp:spPr>
        <a:xfrm>
          <a:off x="2894688" y="771225"/>
          <a:ext cx="2459273" cy="70609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Good Case Documentation</a:t>
          </a:r>
          <a:endParaRPr lang="en-US" sz="1800" kern="1200" dirty="0"/>
        </a:p>
      </dsp:txBody>
      <dsp:txXfrm>
        <a:off x="2894688" y="771225"/>
        <a:ext cx="2459273" cy="706099"/>
      </dsp:txXfrm>
    </dsp:sp>
    <dsp:sp modelId="{0BCBB70E-D1C4-4CDD-A3C0-1695D7C37380}">
      <dsp:nvSpPr>
        <dsp:cNvPr id="0" name=""/>
        <dsp:cNvSpPr/>
      </dsp:nvSpPr>
      <dsp:spPr>
        <a:xfrm>
          <a:off x="704" y="2274737"/>
          <a:ext cx="1412198" cy="70609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Risk Assessment</a:t>
          </a:r>
          <a:endParaRPr lang="en-US" sz="1700" kern="1200" dirty="0"/>
        </a:p>
      </dsp:txBody>
      <dsp:txXfrm>
        <a:off x="704" y="2274737"/>
        <a:ext cx="1412198" cy="706099"/>
      </dsp:txXfrm>
    </dsp:sp>
    <dsp:sp modelId="{D32A3D13-36F7-4410-A8E0-28067C75C452}">
      <dsp:nvSpPr>
        <dsp:cNvPr id="0" name=""/>
        <dsp:cNvSpPr/>
      </dsp:nvSpPr>
      <dsp:spPr>
        <a:xfrm>
          <a:off x="1709465" y="2274737"/>
          <a:ext cx="1412198" cy="70609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Family Service Plans</a:t>
          </a:r>
          <a:endParaRPr lang="en-US" sz="1700" kern="1200" dirty="0"/>
        </a:p>
      </dsp:txBody>
      <dsp:txXfrm>
        <a:off x="1709465" y="2274737"/>
        <a:ext cx="1412198" cy="706099"/>
      </dsp:txXfrm>
    </dsp:sp>
    <dsp:sp modelId="{023D7CD9-2C13-43E4-8E13-A29F6224E6E0}">
      <dsp:nvSpPr>
        <dsp:cNvPr id="0" name=""/>
        <dsp:cNvSpPr/>
      </dsp:nvSpPr>
      <dsp:spPr>
        <a:xfrm>
          <a:off x="3418225" y="2274737"/>
          <a:ext cx="1412198" cy="70609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Case Summaries</a:t>
          </a:r>
          <a:endParaRPr lang="en-US" sz="1700" kern="1200" dirty="0"/>
        </a:p>
      </dsp:txBody>
      <dsp:txXfrm>
        <a:off x="3418225" y="2274737"/>
        <a:ext cx="1412198" cy="706099"/>
      </dsp:txXfrm>
    </dsp:sp>
    <dsp:sp modelId="{03699A3B-6C5D-4688-BCB3-DEBD7B932692}">
      <dsp:nvSpPr>
        <dsp:cNvPr id="0" name=""/>
        <dsp:cNvSpPr/>
      </dsp:nvSpPr>
      <dsp:spPr>
        <a:xfrm>
          <a:off x="5126986" y="2274737"/>
          <a:ext cx="1412198" cy="70609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Safety Plans</a:t>
          </a:r>
          <a:endParaRPr lang="en-US" sz="1700" kern="1200" dirty="0"/>
        </a:p>
      </dsp:txBody>
      <dsp:txXfrm>
        <a:off x="5126986" y="2274737"/>
        <a:ext cx="1412198" cy="706099"/>
      </dsp:txXfrm>
    </dsp:sp>
    <dsp:sp modelId="{53BE3DF8-05BD-42FC-8D6C-2130C5E6351A}">
      <dsp:nvSpPr>
        <dsp:cNvPr id="0" name=""/>
        <dsp:cNvSpPr/>
      </dsp:nvSpPr>
      <dsp:spPr>
        <a:xfrm>
          <a:off x="6835746" y="2274737"/>
          <a:ext cx="1412198" cy="70609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Court petitions and narratives</a:t>
          </a:r>
          <a:endParaRPr lang="en-US" sz="1700" kern="1200" dirty="0"/>
        </a:p>
      </dsp:txBody>
      <dsp:txXfrm>
        <a:off x="6835746" y="2274737"/>
        <a:ext cx="1412198" cy="70609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3623733" y="0"/>
            <a:ext cx="3677920" cy="640080"/>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anchor="ctr"/>
          <a:lstStyle/>
          <a:p>
            <a:pPr algn="ctr">
              <a:defRPr/>
            </a:pPr>
            <a:endParaRPr lang="en-US"/>
          </a:p>
        </p:txBody>
      </p:sp>
      <p:sp>
        <p:nvSpPr>
          <p:cNvPr id="2" name="Header Placeholder 1"/>
          <p:cNvSpPr>
            <a:spLocks noGrp="1"/>
          </p:cNvSpPr>
          <p:nvPr>
            <p:ph type="hdr" sz="quarter"/>
          </p:nvPr>
        </p:nvSpPr>
        <p:spPr>
          <a:xfrm>
            <a:off x="0" y="0"/>
            <a:ext cx="3623733" cy="640080"/>
          </a:xfrm>
          <a:prstGeom prst="rect">
            <a:avLst/>
          </a:prstGeom>
          <a:ln w="6350">
            <a:solidFill>
              <a:schemeClr val="tx1"/>
            </a:solidFill>
            <a:prstDash val="solid"/>
          </a:ln>
        </p:spPr>
        <p:txBody>
          <a:bodyPr vert="horz" lIns="96661" tIns="48331" rIns="96661" bIns="48331" rtlCol="0" anchor="ctr"/>
          <a:lstStyle>
            <a:lvl1pPr algn="l">
              <a:tabLst>
                <a:tab pos="659512" algn="l"/>
              </a:tabLst>
              <a:defRPr sz="1300">
                <a:latin typeface="Georgia" pitchFamily="18" charset="0"/>
              </a:defRPr>
            </a:lvl1pPr>
          </a:lstStyle>
          <a:p>
            <a:pPr>
              <a:defRPr/>
            </a:pPr>
            <a:r>
              <a:rPr lang="en-US"/>
              <a:t>	</a:t>
            </a:r>
            <a:r>
              <a:rPr lang="en-US" sz="1700"/>
              <a:t>University of Pittsburgh</a:t>
            </a:r>
          </a:p>
        </p:txBody>
      </p:sp>
      <p:sp>
        <p:nvSpPr>
          <p:cNvPr id="5" name="Slide Number Placeholder 4"/>
          <p:cNvSpPr>
            <a:spLocks noGrp="1"/>
          </p:cNvSpPr>
          <p:nvPr>
            <p:ph type="sldNum" sz="quarter" idx="3"/>
          </p:nvPr>
        </p:nvSpPr>
        <p:spPr>
          <a:xfrm>
            <a:off x="5212081" y="9294017"/>
            <a:ext cx="2103120" cy="198120"/>
          </a:xfrm>
          <a:prstGeom prst="rect">
            <a:avLst/>
          </a:prstGeom>
        </p:spPr>
        <p:txBody>
          <a:bodyPr vert="horz" lIns="96661" tIns="48331" rIns="96661" bIns="48331" rtlCol="0" anchor="ctr"/>
          <a:lstStyle>
            <a:lvl1pPr algn="r">
              <a:defRPr sz="1100">
                <a:latin typeface="Georgia" pitchFamily="18" charset="0"/>
              </a:defRPr>
            </a:lvl1pPr>
          </a:lstStyle>
          <a:p>
            <a:pPr>
              <a:defRPr/>
            </a:pPr>
            <a:r>
              <a:rPr lang="en-US" b="1" dirty="0" smtClean="0">
                <a:latin typeface="Arial" pitchFamily="34" charset="0"/>
                <a:cs typeface="Arial" pitchFamily="34" charset="0"/>
              </a:rPr>
              <a:t>Handout #1, Page </a:t>
            </a:r>
            <a:fld id="{1D299B42-ECD4-47BD-93EC-4150492F55B0}" type="slidenum">
              <a:rPr lang="en-US" b="1" smtClean="0">
                <a:latin typeface="Arial" pitchFamily="34" charset="0"/>
                <a:cs typeface="Arial" pitchFamily="34" charset="0"/>
              </a:rPr>
              <a:t>‹#›</a:t>
            </a:fld>
            <a:r>
              <a:rPr lang="en-US" b="1" dirty="0" smtClean="0">
                <a:latin typeface="Arial" pitchFamily="34" charset="0"/>
                <a:cs typeface="Arial" pitchFamily="34" charset="0"/>
              </a:rPr>
              <a:t> of </a:t>
            </a:r>
            <a:r>
              <a:rPr lang="en-US" b="1" dirty="0" smtClean="0">
                <a:latin typeface="Arial" pitchFamily="34" charset="0"/>
                <a:cs typeface="Arial" pitchFamily="34" charset="0"/>
              </a:rPr>
              <a:t>11</a:t>
            </a:r>
            <a:endParaRPr lang="en-US" b="1" dirty="0">
              <a:latin typeface="Arial" pitchFamily="34" charset="0"/>
              <a:cs typeface="Arial" pitchFamily="34" charset="0"/>
            </a:endParaRPr>
          </a:p>
        </p:txBody>
      </p:sp>
      <p:pic>
        <p:nvPicPr>
          <p:cNvPr id="14343" name="Picture 2" descr="pittseal"/>
          <p:cNvPicPr>
            <a:picLocks noChangeAspect="1" noChangeArrowheads="1"/>
          </p:cNvPicPr>
          <p:nvPr/>
        </p:nvPicPr>
        <p:blipFill>
          <a:blip r:embed="rId2" cstate="print">
            <a:grayscl/>
          </a:blip>
          <a:srcRect/>
          <a:stretch>
            <a:fillRect/>
          </a:stretch>
        </p:blipFill>
        <p:spPr bwMode="auto">
          <a:xfrm>
            <a:off x="171027" y="100013"/>
            <a:ext cx="513079" cy="450056"/>
          </a:xfrm>
          <a:prstGeom prst="rect">
            <a:avLst/>
          </a:prstGeom>
          <a:noFill/>
          <a:ln w="9525">
            <a:noFill/>
            <a:miter lim="800000"/>
            <a:headEnd/>
            <a:tailEnd/>
          </a:ln>
        </p:spPr>
      </p:pic>
      <p:sp>
        <p:nvSpPr>
          <p:cNvPr id="9" name="TextBox 8"/>
          <p:cNvSpPr txBox="1"/>
          <p:nvPr/>
        </p:nvSpPr>
        <p:spPr>
          <a:xfrm>
            <a:off x="3667761" y="33337"/>
            <a:ext cx="1940560" cy="661750"/>
          </a:xfrm>
          <a:prstGeom prst="rect">
            <a:avLst/>
          </a:prstGeom>
          <a:noFill/>
        </p:spPr>
        <p:txBody>
          <a:bodyPr lIns="96661" tIns="48331" rIns="96661" bIns="48331">
            <a:spAutoFit/>
          </a:bodyPr>
          <a:lstStyle/>
          <a:p>
            <a:pPr>
              <a:defRPr/>
            </a:pPr>
            <a:r>
              <a:rPr lang="en-US" sz="1200" dirty="0">
                <a:latin typeface="Georgia" pitchFamily="18" charset="0"/>
              </a:rPr>
              <a:t>SCHOOL OF</a:t>
            </a:r>
          </a:p>
          <a:p>
            <a:pPr>
              <a:defRPr/>
            </a:pPr>
            <a:r>
              <a:rPr lang="en-US" dirty="0">
                <a:latin typeface="Georgia" pitchFamily="18" charset="0"/>
              </a:rPr>
              <a:t>Social Work</a:t>
            </a:r>
          </a:p>
        </p:txBody>
      </p:sp>
      <p:sp>
        <p:nvSpPr>
          <p:cNvPr id="10" name="TextBox 9"/>
          <p:cNvSpPr txBox="1"/>
          <p:nvPr/>
        </p:nvSpPr>
        <p:spPr>
          <a:xfrm>
            <a:off x="5608320" y="0"/>
            <a:ext cx="1706880" cy="655082"/>
          </a:xfrm>
          <a:prstGeom prst="rect">
            <a:avLst/>
          </a:prstGeom>
          <a:noFill/>
        </p:spPr>
        <p:txBody>
          <a:bodyPr lIns="96661" tIns="48331" rIns="96661" bIns="48331">
            <a:spAutoFit/>
          </a:bodyPr>
          <a:lstStyle/>
          <a:p>
            <a:pPr>
              <a:defRPr/>
            </a:pPr>
            <a:r>
              <a:rPr lang="en-US" sz="1200" i="1" dirty="0">
                <a:latin typeface="Georgia" pitchFamily="18" charset="0"/>
              </a:rPr>
              <a:t>Empower People</a:t>
            </a:r>
          </a:p>
          <a:p>
            <a:pPr>
              <a:defRPr/>
            </a:pPr>
            <a:r>
              <a:rPr lang="en-US" sz="1200" i="1" dirty="0">
                <a:latin typeface="Georgia" pitchFamily="18" charset="0"/>
              </a:rPr>
              <a:t>Lead Organizations</a:t>
            </a:r>
          </a:p>
          <a:p>
            <a:pPr>
              <a:defRPr/>
            </a:pPr>
            <a:r>
              <a:rPr lang="en-US" sz="1200" i="1" dirty="0">
                <a:latin typeface="Georgia" pitchFamily="18" charset="0"/>
              </a:rPr>
              <a:t>Grow Communities</a:t>
            </a:r>
          </a:p>
        </p:txBody>
      </p:sp>
      <p:cxnSp>
        <p:nvCxnSpPr>
          <p:cNvPr id="15" name="Straight Connector 14"/>
          <p:cNvCxnSpPr/>
          <p:nvPr/>
        </p:nvCxnSpPr>
        <p:spPr>
          <a:xfrm rot="5400000">
            <a:off x="5346515" y="315040"/>
            <a:ext cx="510064"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623733" y="653415"/>
            <a:ext cx="3677920" cy="315040"/>
          </a:xfrm>
          <a:prstGeom prst="rect">
            <a:avLst/>
          </a:prstGeom>
          <a:noFill/>
          <a:ln w="6350">
            <a:solidFill>
              <a:schemeClr val="tx1"/>
            </a:solidFill>
          </a:ln>
        </p:spPr>
        <p:txBody>
          <a:bodyPr lIns="96661" tIns="48331" rIns="96661" bIns="48331">
            <a:spAutoFit/>
          </a:bodyPr>
          <a:lstStyle/>
          <a:p>
            <a:pPr>
              <a:defRPr/>
            </a:pPr>
            <a:r>
              <a:rPr lang="en-US" sz="1200" dirty="0">
                <a:latin typeface="Georgia" pitchFamily="18" charset="0"/>
              </a:rPr>
              <a:t>The Pennsylvania Child Welfare Resource Center</a:t>
            </a:r>
            <a:endParaRPr lang="en-US" sz="200" dirty="0">
              <a:latin typeface="Georgia" pitchFamily="18" charset="0"/>
            </a:endParaRPr>
          </a:p>
          <a:p>
            <a:pPr>
              <a:defRPr/>
            </a:pPr>
            <a:endParaRPr lang="en-US" sz="200" dirty="0">
              <a:latin typeface="Georgia" pitchFamily="18" charset="0"/>
            </a:endParaRPr>
          </a:p>
        </p:txBody>
      </p:sp>
      <p:cxnSp>
        <p:nvCxnSpPr>
          <p:cNvPr id="20" name="Straight Connector 19"/>
          <p:cNvCxnSpPr/>
          <p:nvPr/>
        </p:nvCxnSpPr>
        <p:spPr>
          <a:xfrm>
            <a:off x="3701627" y="913448"/>
            <a:ext cx="344762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0" y="9067801"/>
            <a:ext cx="7315200" cy="220717"/>
          </a:xfrm>
          <a:prstGeom prst="rect">
            <a:avLst/>
          </a:prstGeom>
          <a:noFill/>
        </p:spPr>
        <p:txBody>
          <a:bodyPr wrap="square" lIns="96661" tIns="48331" rIns="96661" bIns="48331" rtlCol="0">
            <a:spAutoFit/>
          </a:bodyPr>
          <a:lstStyle/>
          <a:p>
            <a:r>
              <a:rPr lang="en-US" sz="800" dirty="0">
                <a:latin typeface="Arial" pitchFamily="34" charset="0"/>
                <a:cs typeface="Arial" pitchFamily="34" charset="0"/>
              </a:rPr>
              <a:t>The Pennsylvania Child Welfare Resource Center                                                                                                      </a:t>
            </a:r>
            <a:r>
              <a:rPr lang="en-US" sz="800" dirty="0" smtClean="0">
                <a:latin typeface="Arial" pitchFamily="34" charset="0"/>
                <a:cs typeface="Arial" pitchFamily="34" charset="0"/>
              </a:rPr>
              <a:t>315</a:t>
            </a:r>
            <a:r>
              <a:rPr lang="en-US" sz="800" dirty="0">
                <a:latin typeface="Arial" pitchFamily="34" charset="0"/>
                <a:cs typeface="Arial" pitchFamily="34" charset="0"/>
              </a:rPr>
              <a:t>: </a:t>
            </a:r>
            <a:r>
              <a:rPr lang="en-US" sz="800" dirty="0" smtClean="0">
                <a:latin typeface="Arial" pitchFamily="34" charset="0"/>
                <a:cs typeface="Arial" pitchFamily="34" charset="0"/>
              </a:rPr>
              <a:t>Writing Skills for Case Documentation</a:t>
            </a:r>
            <a:endParaRPr lang="en-US" sz="800" dirty="0">
              <a:latin typeface="Arial" pitchFamily="34" charset="0"/>
              <a:cs typeface="Arial" pitchFamily="34" charset="0"/>
            </a:endParaRPr>
          </a:p>
        </p:txBody>
      </p:sp>
    </p:spTree>
    <p:extLst>
      <p:ext uri="{BB962C8B-B14F-4D97-AF65-F5344CB8AC3E}">
        <p14:creationId xmlns:p14="http://schemas.microsoft.com/office/powerpoint/2010/main" val="5097734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1" name="Rectangle 4"/>
          <p:cNvSpPr>
            <a:spLocks noGrp="1" noRot="1" noChangeAspect="1" noChangeArrowheads="1" noTextEdit="1"/>
          </p:cNvSpPr>
          <p:nvPr>
            <p:ph type="sldImg" idx="2"/>
          </p:nvPr>
        </p:nvSpPr>
        <p:spPr bwMode="auto">
          <a:xfrm>
            <a:off x="1257300" y="1025525"/>
            <a:ext cx="4800600" cy="360045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75360" y="4743926"/>
            <a:ext cx="5364480" cy="432054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3319" name="Rectangle 7"/>
          <p:cNvSpPr>
            <a:spLocks noGrp="1" noChangeArrowheads="1"/>
          </p:cNvSpPr>
          <p:nvPr>
            <p:ph type="sldNum" sz="quarter" idx="5"/>
          </p:nvPr>
        </p:nvSpPr>
        <p:spPr bwMode="auto">
          <a:xfrm>
            <a:off x="6565054" y="9372600"/>
            <a:ext cx="750146" cy="198120"/>
          </a:xfrm>
          <a:prstGeom prst="rect">
            <a:avLst/>
          </a:prstGeom>
          <a:noFill/>
          <a:ln w="9525">
            <a:noFill/>
            <a:miter lim="800000"/>
            <a:headEnd/>
            <a:tailEnd/>
          </a:ln>
        </p:spPr>
        <p:txBody>
          <a:bodyPr vert="horz" wrap="square" lIns="96661" tIns="48331" rIns="96661" bIns="48331" numCol="1" anchor="ctr" anchorCtr="0" compatLnSpc="1">
            <a:prstTxWarp prst="textNoShape">
              <a:avLst/>
            </a:prstTxWarp>
          </a:bodyPr>
          <a:lstStyle>
            <a:lvl1pPr algn="r">
              <a:defRPr sz="1100" b="1">
                <a:latin typeface="Georgia" pitchFamily="18" charset="0"/>
              </a:defRPr>
            </a:lvl1pPr>
          </a:lstStyle>
          <a:p>
            <a:pPr>
              <a:defRPr/>
            </a:pPr>
            <a:fld id="{A5C0BF7D-DA9C-4BF7-8FB9-4639E92C447C}" type="slidenum">
              <a:rPr lang="en-US" smtClean="0"/>
              <a:pPr>
                <a:defRPr/>
              </a:pPr>
              <a:t>‹#›</a:t>
            </a:fld>
            <a:endParaRPr lang="en-US" dirty="0"/>
          </a:p>
        </p:txBody>
      </p:sp>
      <p:pic>
        <p:nvPicPr>
          <p:cNvPr id="12296" name="Picture 2" descr="pittseal"/>
          <p:cNvPicPr>
            <a:picLocks noChangeAspect="1" noChangeArrowheads="1"/>
          </p:cNvPicPr>
          <p:nvPr/>
        </p:nvPicPr>
        <p:blipFill>
          <a:blip r:embed="rId2">
            <a:grayscl/>
          </a:blip>
          <a:srcRect/>
          <a:stretch>
            <a:fillRect/>
          </a:stretch>
        </p:blipFill>
        <p:spPr bwMode="auto">
          <a:xfrm>
            <a:off x="171027" y="100013"/>
            <a:ext cx="513079" cy="450056"/>
          </a:xfrm>
          <a:prstGeom prst="rect">
            <a:avLst/>
          </a:prstGeom>
          <a:noFill/>
          <a:ln w="9525">
            <a:noFill/>
            <a:miter lim="800000"/>
            <a:headEnd/>
            <a:tailEnd/>
          </a:ln>
        </p:spPr>
      </p:pic>
      <p:sp>
        <p:nvSpPr>
          <p:cNvPr id="10" name="Rectangle 9"/>
          <p:cNvSpPr/>
          <p:nvPr/>
        </p:nvSpPr>
        <p:spPr>
          <a:xfrm>
            <a:off x="3623733" y="0"/>
            <a:ext cx="3677920" cy="640080"/>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anchor="ctr"/>
          <a:lstStyle/>
          <a:p>
            <a:pPr algn="ctr">
              <a:defRPr/>
            </a:pPr>
            <a:endParaRPr lang="en-US"/>
          </a:p>
        </p:txBody>
      </p:sp>
      <p:sp>
        <p:nvSpPr>
          <p:cNvPr id="11" name="TextBox 10"/>
          <p:cNvSpPr txBox="1"/>
          <p:nvPr/>
        </p:nvSpPr>
        <p:spPr>
          <a:xfrm>
            <a:off x="5608320" y="0"/>
            <a:ext cx="1706880" cy="655082"/>
          </a:xfrm>
          <a:prstGeom prst="rect">
            <a:avLst/>
          </a:prstGeom>
          <a:noFill/>
        </p:spPr>
        <p:txBody>
          <a:bodyPr lIns="96661" tIns="48331" rIns="96661" bIns="48331">
            <a:spAutoFit/>
          </a:bodyPr>
          <a:lstStyle/>
          <a:p>
            <a:pPr>
              <a:defRPr/>
            </a:pPr>
            <a:r>
              <a:rPr lang="en-US" sz="1200" i="1" dirty="0">
                <a:latin typeface="Georgia" pitchFamily="18" charset="0"/>
              </a:rPr>
              <a:t>Empower People</a:t>
            </a:r>
          </a:p>
          <a:p>
            <a:pPr>
              <a:defRPr/>
            </a:pPr>
            <a:r>
              <a:rPr lang="en-US" sz="1200" i="1" dirty="0">
                <a:latin typeface="Georgia" pitchFamily="18" charset="0"/>
              </a:rPr>
              <a:t>Lead Organizations</a:t>
            </a:r>
          </a:p>
          <a:p>
            <a:pPr>
              <a:defRPr/>
            </a:pPr>
            <a:r>
              <a:rPr lang="en-US" sz="1200" i="1" dirty="0">
                <a:latin typeface="Georgia" pitchFamily="18" charset="0"/>
              </a:rPr>
              <a:t>Grow Communities</a:t>
            </a:r>
          </a:p>
        </p:txBody>
      </p:sp>
      <p:cxnSp>
        <p:nvCxnSpPr>
          <p:cNvPr id="12" name="Straight Connector 11"/>
          <p:cNvCxnSpPr/>
          <p:nvPr/>
        </p:nvCxnSpPr>
        <p:spPr>
          <a:xfrm rot="5400000">
            <a:off x="5346515" y="315040"/>
            <a:ext cx="510064"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23733" y="653415"/>
            <a:ext cx="3677920" cy="315040"/>
          </a:xfrm>
          <a:prstGeom prst="rect">
            <a:avLst/>
          </a:prstGeom>
          <a:noFill/>
          <a:ln w="6350">
            <a:solidFill>
              <a:schemeClr val="tx1"/>
            </a:solidFill>
          </a:ln>
        </p:spPr>
        <p:txBody>
          <a:bodyPr lIns="96661" tIns="48331" rIns="96661" bIns="48331">
            <a:spAutoFit/>
          </a:bodyPr>
          <a:lstStyle/>
          <a:p>
            <a:pPr>
              <a:defRPr/>
            </a:pPr>
            <a:r>
              <a:rPr lang="en-US" sz="1200" dirty="0">
                <a:latin typeface="Georgia" pitchFamily="18" charset="0"/>
              </a:rPr>
              <a:t>The Pennsylvania Child Welfare </a:t>
            </a:r>
            <a:r>
              <a:rPr lang="en-US" sz="1200" dirty="0" smtClean="0">
                <a:latin typeface="Georgia" pitchFamily="18" charset="0"/>
              </a:rPr>
              <a:t>Resource Center</a:t>
            </a:r>
            <a:endParaRPr lang="en-US" sz="200" dirty="0">
              <a:latin typeface="Georgia" pitchFamily="18" charset="0"/>
            </a:endParaRPr>
          </a:p>
          <a:p>
            <a:pPr>
              <a:defRPr/>
            </a:pPr>
            <a:endParaRPr lang="en-US" sz="200" dirty="0">
              <a:latin typeface="Georgia" pitchFamily="18" charset="0"/>
            </a:endParaRPr>
          </a:p>
        </p:txBody>
      </p:sp>
      <p:cxnSp>
        <p:nvCxnSpPr>
          <p:cNvPr id="14" name="Straight Connector 13"/>
          <p:cNvCxnSpPr/>
          <p:nvPr/>
        </p:nvCxnSpPr>
        <p:spPr>
          <a:xfrm>
            <a:off x="3701627" y="913448"/>
            <a:ext cx="344762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667761" y="33337"/>
            <a:ext cx="1940560" cy="661750"/>
          </a:xfrm>
          <a:prstGeom prst="rect">
            <a:avLst/>
          </a:prstGeom>
          <a:noFill/>
        </p:spPr>
        <p:txBody>
          <a:bodyPr lIns="96661" tIns="48331" rIns="96661" bIns="48331">
            <a:spAutoFit/>
          </a:bodyPr>
          <a:lstStyle/>
          <a:p>
            <a:pPr>
              <a:defRPr/>
            </a:pPr>
            <a:r>
              <a:rPr lang="en-US" sz="1200" dirty="0">
                <a:latin typeface="Georgia" pitchFamily="18" charset="0"/>
              </a:rPr>
              <a:t>SCHOOL OF</a:t>
            </a:r>
          </a:p>
          <a:p>
            <a:pPr>
              <a:defRPr/>
            </a:pPr>
            <a:r>
              <a:rPr lang="en-US" dirty="0">
                <a:latin typeface="Georgia" pitchFamily="18" charset="0"/>
              </a:rPr>
              <a:t>Social Work</a:t>
            </a:r>
          </a:p>
        </p:txBody>
      </p:sp>
      <p:sp>
        <p:nvSpPr>
          <p:cNvPr id="16" name="Rectangle 15"/>
          <p:cNvSpPr/>
          <p:nvPr/>
        </p:nvSpPr>
        <p:spPr>
          <a:xfrm>
            <a:off x="0" y="0"/>
            <a:ext cx="3622766" cy="64008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anchor="ctr"/>
          <a:lstStyle/>
          <a:p>
            <a:pPr algn="ctr">
              <a:defRPr/>
            </a:pPr>
            <a:endParaRPr lang="en-US"/>
          </a:p>
        </p:txBody>
      </p:sp>
      <p:sp>
        <p:nvSpPr>
          <p:cNvPr id="17" name="TextBox 16"/>
          <p:cNvSpPr txBox="1"/>
          <p:nvPr/>
        </p:nvSpPr>
        <p:spPr>
          <a:xfrm>
            <a:off x="0" y="15"/>
            <a:ext cx="3622766" cy="646331"/>
          </a:xfrm>
          <a:prstGeom prst="rect">
            <a:avLst/>
          </a:prstGeom>
          <a:noFill/>
          <a:ln w="15875">
            <a:noFill/>
          </a:ln>
        </p:spPr>
        <p:txBody>
          <a:bodyPr wrap="square" lIns="96661" tIns="48331" rIns="96661" bIns="48331" rtlCol="0">
            <a:spAutoFit/>
          </a:bodyPr>
          <a:lstStyle/>
          <a:p>
            <a:endParaRPr lang="en-US" sz="1000" dirty="0" smtClean="0">
              <a:latin typeface="Georgia" pitchFamily="18" charset="0"/>
            </a:endParaRPr>
          </a:p>
          <a:p>
            <a:pPr algn="l">
              <a:tabLst>
                <a:tab pos="659512" algn="l"/>
              </a:tabLst>
            </a:pPr>
            <a:r>
              <a:rPr lang="en-US" sz="1700" dirty="0" smtClean="0">
                <a:latin typeface="Georgia" pitchFamily="18" charset="0"/>
              </a:rPr>
              <a:t>	University of Pittsburgh</a:t>
            </a:r>
            <a:endParaRPr lang="en-US" sz="900" dirty="0" smtClean="0">
              <a:latin typeface="Georgia" pitchFamily="18" charset="0"/>
            </a:endParaRPr>
          </a:p>
          <a:p>
            <a:pPr algn="l">
              <a:tabLst>
                <a:tab pos="659512" algn="l"/>
              </a:tabLst>
            </a:pPr>
            <a:endParaRPr lang="en-US" sz="900" dirty="0">
              <a:latin typeface="Georgia" pitchFamily="18" charset="0"/>
            </a:endParaRPr>
          </a:p>
        </p:txBody>
      </p:sp>
      <p:sp>
        <p:nvSpPr>
          <p:cNvPr id="18" name="TextBox 17"/>
          <p:cNvSpPr txBox="1"/>
          <p:nvPr/>
        </p:nvSpPr>
        <p:spPr>
          <a:xfrm>
            <a:off x="2709333" y="9124521"/>
            <a:ext cx="4605867" cy="226216"/>
          </a:xfrm>
          <a:prstGeom prst="rect">
            <a:avLst/>
          </a:prstGeom>
          <a:noFill/>
        </p:spPr>
        <p:txBody>
          <a:bodyPr wrap="square" lIns="96661" tIns="48331" rIns="96661" bIns="48331" rtlCol="0" anchor="ctr">
            <a:spAutoFit/>
          </a:bodyPr>
          <a:lstStyle/>
          <a:p>
            <a:pPr algn="r"/>
            <a:r>
              <a:rPr lang="en-US" sz="800" dirty="0" smtClean="0">
                <a:latin typeface="Georgia" pitchFamily="18" charset="0"/>
              </a:rPr>
              <a:t>Update Title in Notes Master</a:t>
            </a:r>
            <a:endParaRPr lang="en-US" sz="800" dirty="0">
              <a:latin typeface="Georgia" pitchFamily="18" charset="0"/>
            </a:endParaRPr>
          </a:p>
        </p:txBody>
      </p:sp>
    </p:spTree>
    <p:extLst>
      <p:ext uri="{BB962C8B-B14F-4D97-AF65-F5344CB8AC3E}">
        <p14:creationId xmlns:p14="http://schemas.microsoft.com/office/powerpoint/2010/main" val="16269874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400" kern="1200">
        <a:solidFill>
          <a:schemeClr val="tx1"/>
        </a:solidFill>
        <a:latin typeface="Georgia" pitchFamily="18" charset="0"/>
        <a:ea typeface="ＭＳ Ｐゴシック" pitchFamily="16" charset="-128"/>
        <a:cs typeface="+mn-cs"/>
      </a:defRPr>
    </a:lvl1pPr>
    <a:lvl2pPr marL="457200" algn="l" rtl="0" eaLnBrk="0" fontAlgn="base" hangingPunct="0">
      <a:spcBef>
        <a:spcPct val="30000"/>
      </a:spcBef>
      <a:spcAft>
        <a:spcPct val="0"/>
      </a:spcAft>
      <a:defRPr sz="1300" kern="1200">
        <a:solidFill>
          <a:schemeClr val="tx1"/>
        </a:solidFill>
        <a:latin typeface="Georgia" pitchFamily="18" charset="0"/>
        <a:ea typeface="ＭＳ Ｐゴシック" pitchFamily="16" charset="-128"/>
        <a:cs typeface="+mn-cs"/>
      </a:defRPr>
    </a:lvl2pPr>
    <a:lvl3pPr marL="914400" algn="l" rtl="0" eaLnBrk="0" fontAlgn="base" hangingPunct="0">
      <a:spcBef>
        <a:spcPct val="30000"/>
      </a:spcBef>
      <a:spcAft>
        <a:spcPct val="0"/>
      </a:spcAft>
      <a:defRPr sz="1200" kern="1200">
        <a:solidFill>
          <a:schemeClr val="tx1"/>
        </a:solidFill>
        <a:latin typeface="Georgia" pitchFamily="18" charset="0"/>
        <a:ea typeface="ＭＳ Ｐゴシック" pitchFamily="16" charset="-128"/>
        <a:cs typeface="+mn-cs"/>
      </a:defRPr>
    </a:lvl3pPr>
    <a:lvl4pPr marL="1371600" algn="l" rtl="0" eaLnBrk="0" fontAlgn="base" hangingPunct="0">
      <a:spcBef>
        <a:spcPct val="30000"/>
      </a:spcBef>
      <a:spcAft>
        <a:spcPct val="0"/>
      </a:spcAft>
      <a:defRPr sz="1100" kern="1200">
        <a:solidFill>
          <a:schemeClr val="tx1"/>
        </a:solidFill>
        <a:latin typeface="Georgia" pitchFamily="18" charset="0"/>
        <a:ea typeface="ＭＳ Ｐゴシック" pitchFamily="16" charset="-128"/>
        <a:cs typeface="+mn-cs"/>
      </a:defRPr>
    </a:lvl4pPr>
    <a:lvl5pPr marL="1828800" algn="l" rtl="0" eaLnBrk="0" fontAlgn="base" hangingPunct="0">
      <a:spcBef>
        <a:spcPct val="30000"/>
      </a:spcBef>
      <a:spcAft>
        <a:spcPct val="0"/>
      </a:spcAft>
      <a:defRPr sz="1000" kern="1200">
        <a:solidFill>
          <a:schemeClr val="tx1"/>
        </a:solidFill>
        <a:latin typeface="Georgia" pitchFamily="18"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7B166BA7-0684-400B-BDBC-D100F67EB7F2}" type="slidenum">
              <a:rPr lang="en-US" smtClean="0">
                <a:latin typeface="Georgia" pitchFamily="16" charset="0"/>
              </a:rPr>
              <a:pPr/>
              <a:t>1</a:t>
            </a:fld>
            <a:endParaRPr lang="en-US" dirty="0" smtClean="0">
              <a:latin typeface="Georgia" pitchFamily="16"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en-US" smtClean="0">
              <a:latin typeface="Georgia" pitchFamily="16" charset="0"/>
            </a:endParaRPr>
          </a:p>
        </p:txBody>
      </p:sp>
    </p:spTree>
    <p:extLst>
      <p:ext uri="{BB962C8B-B14F-4D97-AF65-F5344CB8AC3E}">
        <p14:creationId xmlns:p14="http://schemas.microsoft.com/office/powerpoint/2010/main" val="1876195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p:sp>
      <p:sp>
        <p:nvSpPr>
          <p:cNvPr id="39939" name="Notes Placeholder 2"/>
          <p:cNvSpPr txBox="1">
            <a:spLocks noGrp="1"/>
          </p:cNvSpPr>
          <p:nvPr>
            <p:ph type="body" idx="1"/>
          </p:nvPr>
        </p:nvSpPr>
        <p:spPr/>
        <p:txBody>
          <a:bodyPr/>
          <a:lstStyle/>
          <a:p>
            <a:endParaRPr altLang="en-US" dirty="0" smtClean="0">
              <a:latin typeface="Georgia" pitchFamily="18" charset="0"/>
              <a:ea typeface="ＭＳ Ｐゴシック" pitchFamily="34" charset="-128"/>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563" eaLnBrk="0" hangingPunct="0">
              <a:spcBef>
                <a:spcPts val="549"/>
              </a:spcBef>
              <a:tabLst>
                <a:tab pos="0" algn="l"/>
                <a:tab pos="955013" algn="l"/>
                <a:tab pos="1910025" algn="l"/>
                <a:tab pos="2863382" algn="l"/>
                <a:tab pos="3820052" algn="l"/>
                <a:tab pos="4775064" algn="l"/>
                <a:tab pos="5728420" algn="l"/>
                <a:tab pos="6683432" algn="l"/>
                <a:tab pos="7640104" algn="l"/>
                <a:tab pos="8595116" algn="l"/>
                <a:tab pos="9550129" algn="l"/>
                <a:tab pos="10505142" algn="l"/>
              </a:tabLst>
              <a:defRPr sz="1500">
                <a:solidFill>
                  <a:srgbClr val="000000"/>
                </a:solidFill>
                <a:latin typeface="Georgia" pitchFamily="18" charset="0"/>
                <a:ea typeface="ＭＳ Ｐゴシック" pitchFamily="34" charset="-128"/>
              </a:defRPr>
            </a:lvl1pPr>
            <a:lvl2pPr marL="775948" indent="-298442" defTabSz="913563" eaLnBrk="0" hangingPunct="0">
              <a:spcBef>
                <a:spcPct val="30000"/>
              </a:spcBef>
              <a:defRPr sz="1300">
                <a:solidFill>
                  <a:schemeClr val="tx1"/>
                </a:solidFill>
                <a:latin typeface="Calibri" pitchFamily="34" charset="0"/>
                <a:ea typeface="ＭＳ Ｐゴシック" pitchFamily="34" charset="-128"/>
              </a:defRPr>
            </a:lvl2pPr>
            <a:lvl3pPr marL="1193766" indent="-238753" defTabSz="913563" eaLnBrk="0" hangingPunct="0">
              <a:spcBef>
                <a:spcPct val="30000"/>
              </a:spcBef>
              <a:defRPr sz="1300">
                <a:solidFill>
                  <a:schemeClr val="tx1"/>
                </a:solidFill>
                <a:latin typeface="Calibri" pitchFamily="34" charset="0"/>
                <a:ea typeface="ＭＳ Ｐゴシック" pitchFamily="34" charset="-128"/>
              </a:defRPr>
            </a:lvl3pPr>
            <a:lvl4pPr marL="1671273" indent="-238753" defTabSz="913563" eaLnBrk="0" hangingPunct="0">
              <a:spcBef>
                <a:spcPct val="30000"/>
              </a:spcBef>
              <a:defRPr sz="1300">
                <a:solidFill>
                  <a:schemeClr val="tx1"/>
                </a:solidFill>
                <a:latin typeface="Calibri" pitchFamily="34" charset="0"/>
                <a:ea typeface="ＭＳ Ｐゴシック" pitchFamily="34" charset="-128"/>
              </a:defRPr>
            </a:lvl4pPr>
            <a:lvl5pPr marL="2148779" indent="-238753" defTabSz="913563" eaLnBrk="0" hangingPunct="0">
              <a:spcBef>
                <a:spcPct val="30000"/>
              </a:spcBef>
              <a:defRPr sz="1300">
                <a:solidFill>
                  <a:schemeClr val="tx1"/>
                </a:solidFill>
                <a:latin typeface="Calibri" pitchFamily="34" charset="0"/>
                <a:ea typeface="ＭＳ Ｐゴシック" pitchFamily="34" charset="-128"/>
              </a:defRPr>
            </a:lvl5pPr>
            <a:lvl6pPr marL="2626286" indent="-238753" defTabSz="913563" eaLnBrk="0" fontAlgn="base" hangingPunct="0">
              <a:spcBef>
                <a:spcPct val="30000"/>
              </a:spcBef>
              <a:spcAft>
                <a:spcPct val="0"/>
              </a:spcAft>
              <a:defRPr sz="1300">
                <a:solidFill>
                  <a:schemeClr val="tx1"/>
                </a:solidFill>
                <a:latin typeface="Calibri" pitchFamily="34" charset="0"/>
                <a:ea typeface="ＭＳ Ｐゴシック" pitchFamily="34" charset="-128"/>
              </a:defRPr>
            </a:lvl6pPr>
            <a:lvl7pPr marL="3103791" indent="-238753" defTabSz="913563" eaLnBrk="0" fontAlgn="base" hangingPunct="0">
              <a:spcBef>
                <a:spcPct val="30000"/>
              </a:spcBef>
              <a:spcAft>
                <a:spcPct val="0"/>
              </a:spcAft>
              <a:defRPr sz="1300">
                <a:solidFill>
                  <a:schemeClr val="tx1"/>
                </a:solidFill>
                <a:latin typeface="Calibri" pitchFamily="34" charset="0"/>
                <a:ea typeface="ＭＳ Ｐゴシック" pitchFamily="34" charset="-128"/>
              </a:defRPr>
            </a:lvl7pPr>
            <a:lvl8pPr marL="3581298" indent="-238753" defTabSz="913563" eaLnBrk="0" fontAlgn="base" hangingPunct="0">
              <a:spcBef>
                <a:spcPct val="30000"/>
              </a:spcBef>
              <a:spcAft>
                <a:spcPct val="0"/>
              </a:spcAft>
              <a:defRPr sz="1300">
                <a:solidFill>
                  <a:schemeClr val="tx1"/>
                </a:solidFill>
                <a:latin typeface="Calibri" pitchFamily="34" charset="0"/>
                <a:ea typeface="ＭＳ Ｐゴシック" pitchFamily="34" charset="-128"/>
              </a:defRPr>
            </a:lvl8pPr>
            <a:lvl9pPr marL="4058805" indent="-238753" defTabSz="913563" eaLnBrk="0" fontAlgn="base" hangingPunct="0">
              <a:spcBef>
                <a:spcPct val="30000"/>
              </a:spcBef>
              <a:spcAft>
                <a:spcPct val="0"/>
              </a:spcAft>
              <a:defRPr sz="1300">
                <a:solidFill>
                  <a:schemeClr val="tx1"/>
                </a:solidFill>
                <a:latin typeface="Calibri" pitchFamily="34" charset="0"/>
                <a:ea typeface="ＭＳ Ｐゴシック" pitchFamily="34" charset="-128"/>
              </a:defRPr>
            </a:lvl9pPr>
          </a:lstStyle>
          <a:p>
            <a:pPr eaLnBrk="1">
              <a:spcBef>
                <a:spcPct val="0"/>
              </a:spcBef>
            </a:pPr>
            <a:fld id="{531DA59D-0F41-437B-95E7-F0D1D9E0C5A5}" type="slidenum">
              <a:rPr lang="en-US" altLang="en-US" sz="1100">
                <a:solidFill>
                  <a:schemeClr val="tx1"/>
                </a:solidFill>
                <a:ea typeface="Arial Unicode MS" pitchFamily="34" charset="-128"/>
              </a:rPr>
              <a:pPr eaLnBrk="1">
                <a:spcBef>
                  <a:spcPct val="0"/>
                </a:spcBef>
              </a:pPr>
              <a:t>9</a:t>
            </a:fld>
            <a:endParaRPr lang="en-US" altLang="en-US" sz="1100">
              <a:solidFill>
                <a:schemeClr val="tx1"/>
              </a:solidFill>
              <a:ea typeface="Arial Unicode MS"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2412"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0"/>
          </p:nvPr>
        </p:nvSpPr>
        <p:spPr>
          <a:xfrm>
            <a:off x="304800" y="1371600"/>
            <a:ext cx="8534400" cy="533400"/>
          </a:xfrm>
        </p:spPr>
        <p:txBody>
          <a:bodyPr/>
          <a:lstStyle>
            <a:lvl1pPr>
              <a:buNone/>
              <a:defRPr sz="3000" b="1">
                <a:solidFill>
                  <a:schemeClr val="bg1"/>
                </a:solidFill>
              </a:defRPr>
            </a:lvl1pPr>
          </a:lstStyle>
          <a:p>
            <a:pPr lvl="0"/>
            <a:r>
              <a:rPr lang="en-US" smtClean="0"/>
              <a:t>Click to edit Master text styles</a:t>
            </a:r>
          </a:p>
        </p:txBody>
      </p:sp>
      <p:sp>
        <p:nvSpPr>
          <p:cNvPr id="16" name="Text Placeholder 15"/>
          <p:cNvSpPr>
            <a:spLocks noGrp="1"/>
          </p:cNvSpPr>
          <p:nvPr>
            <p:ph type="body" sz="quarter" idx="11"/>
          </p:nvPr>
        </p:nvSpPr>
        <p:spPr>
          <a:xfrm>
            <a:off x="304800" y="1981200"/>
            <a:ext cx="7772400" cy="304800"/>
          </a:xfrm>
        </p:spPr>
        <p:txBody>
          <a:bodyPr/>
          <a:lstStyle>
            <a:lvl1pPr>
              <a:buNone/>
              <a:defRPr lang="en-US" sz="1800" i="1" kern="1200" dirty="0">
                <a:solidFill>
                  <a:srgbClr val="CDB97D"/>
                </a:solidFill>
                <a:latin typeface="Georgia" pitchFamily="16" charset="0"/>
                <a:ea typeface="Osaka" pitchFamily="16" charset="-128"/>
                <a:cs typeface="+mn-cs"/>
              </a:defRPr>
            </a:lvl1pPr>
          </a:lstStyle>
          <a:p>
            <a:pPr lvl="0"/>
            <a:r>
              <a:rPr lang="en-US" smtClean="0"/>
              <a:t>Click to edit Master text styles</a:t>
            </a:r>
          </a:p>
        </p:txBody>
      </p:sp>
    </p:spTree>
    <p:extLst>
      <p:ext uri="{BB962C8B-B14F-4D97-AF65-F5344CB8AC3E}">
        <p14:creationId xmlns:p14="http://schemas.microsoft.com/office/powerpoint/2010/main" val="1450653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7" name="Picture 6" descr="mecha_large_bg.jpg"/>
          <p:cNvPicPr>
            <a:picLocks noChangeAspect="1"/>
          </p:cNvPicPr>
          <p:nvPr userDrawn="1"/>
        </p:nvPicPr>
        <p:blipFill>
          <a:blip r:embed="rId2" cstate="print"/>
          <a:stretch>
            <a:fillRect/>
          </a:stretch>
        </p:blipFill>
        <p:spPr>
          <a:xfrm>
            <a:off x="3166" y="0"/>
            <a:ext cx="9137668" cy="6858000"/>
          </a:xfrm>
          <a:prstGeom prst="rect">
            <a:avLst/>
          </a:prstGeom>
        </p:spPr>
      </p:pic>
      <p:sp>
        <p:nvSpPr>
          <p:cNvPr id="9" name="Text Placeholder 8"/>
          <p:cNvSpPr>
            <a:spLocks noGrp="1"/>
          </p:cNvSpPr>
          <p:nvPr>
            <p:ph type="body" sz="quarter" idx="10" hasCustomPrompt="1"/>
          </p:nvPr>
        </p:nvSpPr>
        <p:spPr>
          <a:xfrm>
            <a:off x="304800" y="1264022"/>
            <a:ext cx="8534400" cy="914400"/>
          </a:xfrm>
        </p:spPr>
        <p:txBody>
          <a:bodyPr/>
          <a:lstStyle>
            <a:lvl1pPr marL="228600" indent="-228600">
              <a:buNone/>
              <a:defRPr sz="3000" b="1">
                <a:solidFill>
                  <a:schemeClr val="bg1"/>
                </a:solidFill>
              </a:defRPr>
            </a:lvl1pPr>
          </a:lstStyle>
          <a:p>
            <a:pPr lvl="0"/>
            <a:r>
              <a:rPr lang="en-US" dirty="0" smtClean="0"/>
              <a:t>Click to Add Title of Presentation</a:t>
            </a:r>
            <a:endParaRPr lang="en-US" dirty="0"/>
          </a:p>
        </p:txBody>
      </p:sp>
      <p:sp>
        <p:nvSpPr>
          <p:cNvPr id="16" name="Text Placeholder 15"/>
          <p:cNvSpPr>
            <a:spLocks noGrp="1"/>
          </p:cNvSpPr>
          <p:nvPr>
            <p:ph type="body" sz="quarter" idx="11" hasCustomPrompt="1"/>
          </p:nvPr>
        </p:nvSpPr>
        <p:spPr>
          <a:xfrm>
            <a:off x="304800" y="2250139"/>
            <a:ext cx="8543365" cy="372037"/>
          </a:xfrm>
        </p:spPr>
        <p:txBody>
          <a:bodyPr/>
          <a:lstStyle>
            <a:lvl1pPr marL="228600" indent="-228600">
              <a:buNone/>
              <a:defRPr lang="en-US" sz="1800" i="1" kern="1200" dirty="0">
                <a:solidFill>
                  <a:srgbClr val="CDB97D"/>
                </a:solidFill>
                <a:latin typeface="Georgia" pitchFamily="16" charset="0"/>
                <a:ea typeface="Osaka" pitchFamily="16" charset="-128"/>
                <a:cs typeface="+mn-cs"/>
              </a:defRPr>
            </a:lvl1pPr>
          </a:lstStyle>
          <a:p>
            <a:pPr lvl="0"/>
            <a:r>
              <a:rPr lang="en-US" dirty="0" smtClean="0"/>
              <a:t>Click to Add Subtitle of Presentation</a:t>
            </a:r>
            <a:endParaRPr lang="en-US" dirty="0"/>
          </a:p>
        </p:txBody>
      </p:sp>
      <p:sp>
        <p:nvSpPr>
          <p:cNvPr id="5" name="Text Placeholder 15"/>
          <p:cNvSpPr>
            <a:spLocks noGrp="1"/>
          </p:cNvSpPr>
          <p:nvPr>
            <p:ph type="body" sz="quarter" idx="12" hasCustomPrompt="1"/>
          </p:nvPr>
        </p:nvSpPr>
        <p:spPr>
          <a:xfrm>
            <a:off x="304800" y="2716306"/>
            <a:ext cx="3352800" cy="927847"/>
          </a:xfrm>
        </p:spPr>
        <p:txBody>
          <a:bodyPr/>
          <a:lstStyle>
            <a:lvl1pPr marL="228600" indent="-228600">
              <a:buNone/>
              <a:defRPr lang="en-US" sz="1800" i="1" kern="1200" dirty="0">
                <a:solidFill>
                  <a:srgbClr val="CDB97D"/>
                </a:solidFill>
                <a:latin typeface="Georgia" pitchFamily="16" charset="0"/>
                <a:ea typeface="Osaka" pitchFamily="16" charset="-128"/>
                <a:cs typeface="+mn-cs"/>
              </a:defRPr>
            </a:lvl1pPr>
          </a:lstStyle>
          <a:p>
            <a:pPr lvl="0"/>
            <a:r>
              <a:rPr lang="en-US" dirty="0" smtClean="0"/>
              <a:t>Name of Presenter</a:t>
            </a:r>
            <a:endParaRPr lang="en-US" dirty="0"/>
          </a:p>
        </p:txBody>
      </p:sp>
      <p:sp>
        <p:nvSpPr>
          <p:cNvPr id="18" name="Date Placeholder 8"/>
          <p:cNvSpPr>
            <a:spLocks noGrp="1"/>
          </p:cNvSpPr>
          <p:nvPr>
            <p:ph type="dt" sz="half" idx="2"/>
          </p:nvPr>
        </p:nvSpPr>
        <p:spPr>
          <a:xfrm>
            <a:off x="304800" y="6437010"/>
            <a:ext cx="3325906" cy="365125"/>
          </a:xfrm>
          <a:prstGeom prst="rect">
            <a:avLst/>
          </a:prstGeom>
        </p:spPr>
        <p:txBody>
          <a:bodyPr vert="horz" lIns="91440" tIns="45720" rIns="91440" bIns="45720" rtlCol="0" anchor="ctr"/>
          <a:lstStyle>
            <a:lvl1pPr algn="l">
              <a:defRPr sz="1200" b="1">
                <a:solidFill>
                  <a:schemeClr val="bg1"/>
                </a:solidFill>
                <a:latin typeface="+mn-lt"/>
              </a:defRPr>
            </a:lvl1pPr>
          </a:lstStyle>
          <a:p>
            <a:endParaRPr lang="en-US" dirty="0"/>
          </a:p>
        </p:txBody>
      </p:sp>
    </p:spTree>
    <p:extLst>
      <p:ext uri="{BB962C8B-B14F-4D97-AF65-F5344CB8AC3E}">
        <p14:creationId xmlns:p14="http://schemas.microsoft.com/office/powerpoint/2010/main" val="215822400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Subtitle with Two-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a:xfrm>
            <a:off x="3089564" y="6553200"/>
            <a:ext cx="6054436" cy="304800"/>
          </a:xfrm>
        </p:spPr>
        <p:txBody>
          <a:bodyPr/>
          <a:lstStyle/>
          <a:p>
            <a:pPr>
              <a:defRPr/>
            </a:pPr>
            <a:r>
              <a:rPr lang="en-US" sz="1000" b="0" dirty="0" smtClean="0">
                <a:latin typeface="Arial" pitchFamily="34" charset="0"/>
                <a:cs typeface="Arial" pitchFamily="34" charset="0"/>
              </a:rPr>
              <a:t>308: Adult Mental Health Issues: An Introduction for Child Welfare Professionals  </a:t>
            </a:r>
            <a:fld id="{A4624807-03D1-4D82-87D2-E5151F74A2DA}" type="slidenum">
              <a:rPr lang="en-US" smtClean="0"/>
              <a:pPr>
                <a:defRPr/>
              </a:pPr>
              <a:t>‹#›</a:t>
            </a:fld>
            <a:endParaRPr lang="en-US" dirty="0"/>
          </a:p>
        </p:txBody>
      </p:sp>
      <p:sp>
        <p:nvSpPr>
          <p:cNvPr id="5" name="Text Placeholder 4"/>
          <p:cNvSpPr>
            <a:spLocks noGrp="1"/>
          </p:cNvSpPr>
          <p:nvPr>
            <p:ph type="body" sz="quarter" idx="11"/>
          </p:nvPr>
        </p:nvSpPr>
        <p:spPr>
          <a:xfrm>
            <a:off x="479425" y="1969371"/>
            <a:ext cx="8229600" cy="607560"/>
          </a:xfrm>
        </p:spPr>
        <p:txBody>
          <a:bodyPr/>
          <a:lstStyle>
            <a:lvl1pPr>
              <a:buFontTx/>
              <a:buNone/>
              <a:defRPr b="1"/>
            </a:lvl1pPr>
          </a:lstStyle>
          <a:p>
            <a:pPr lvl="0"/>
            <a:r>
              <a:rPr lang="en-US" smtClean="0"/>
              <a:t>Click to edit Master text styles</a:t>
            </a:r>
          </a:p>
        </p:txBody>
      </p:sp>
      <p:sp>
        <p:nvSpPr>
          <p:cNvPr id="6" name="Content Placeholder 3"/>
          <p:cNvSpPr>
            <a:spLocks noGrp="1"/>
          </p:cNvSpPr>
          <p:nvPr>
            <p:ph sz="half" idx="2" hasCustomPrompt="1"/>
          </p:nvPr>
        </p:nvSpPr>
        <p:spPr>
          <a:xfrm>
            <a:off x="457200" y="2619566"/>
            <a:ext cx="4040188" cy="3650606"/>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3"/>
          <p:cNvSpPr>
            <a:spLocks noGrp="1"/>
          </p:cNvSpPr>
          <p:nvPr>
            <p:ph sz="half" idx="12" hasCustomPrompt="1"/>
          </p:nvPr>
        </p:nvSpPr>
        <p:spPr>
          <a:xfrm>
            <a:off x="4673600" y="2626823"/>
            <a:ext cx="4040188" cy="3650606"/>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8804766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 Title Content Only">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pPr>
              <a:defRPr/>
            </a:pPr>
            <a:fld id="{13F58E50-2BAF-4EEB-9A5B-318E6BB72840}" type="slidenum">
              <a:rPr lang="en-US"/>
              <a:pPr>
                <a:defRPr/>
              </a:pPr>
              <a:t>‹#›</a:t>
            </a:fld>
            <a:endParaRPr lang="en-US" sz="1400">
              <a:latin typeface="Arial" charset="0"/>
            </a:endParaRPr>
          </a:p>
        </p:txBody>
      </p:sp>
      <p:sp>
        <p:nvSpPr>
          <p:cNvPr id="5" name="Text Placeholder 4"/>
          <p:cNvSpPr>
            <a:spLocks noGrp="1"/>
          </p:cNvSpPr>
          <p:nvPr>
            <p:ph type="body" sz="quarter" idx="12"/>
          </p:nvPr>
        </p:nvSpPr>
        <p:spPr>
          <a:xfrm>
            <a:off x="881063" y="1429788"/>
            <a:ext cx="7348537" cy="5037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6108185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Subtitle with Two-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a:defRPr/>
            </a:pPr>
            <a:fld id="{A4624807-03D1-4D82-87D2-E5151F74A2DA}" type="slidenum">
              <a:rPr lang="en-US" smtClean="0"/>
              <a:pPr>
                <a:defRPr/>
              </a:pPr>
              <a:t>‹#›</a:t>
            </a:fld>
            <a:endParaRPr lang="en-US" dirty="0"/>
          </a:p>
        </p:txBody>
      </p:sp>
      <p:sp>
        <p:nvSpPr>
          <p:cNvPr id="5" name="Text Placeholder 4"/>
          <p:cNvSpPr>
            <a:spLocks noGrp="1"/>
          </p:cNvSpPr>
          <p:nvPr>
            <p:ph type="body" sz="quarter" idx="11"/>
          </p:nvPr>
        </p:nvSpPr>
        <p:spPr>
          <a:xfrm>
            <a:off x="479425" y="1969371"/>
            <a:ext cx="8229600" cy="607560"/>
          </a:xfrm>
        </p:spPr>
        <p:txBody>
          <a:bodyPr/>
          <a:lstStyle>
            <a:lvl1pPr>
              <a:buFontTx/>
              <a:buNone/>
              <a:defRPr b="1"/>
            </a:lvl1pPr>
          </a:lstStyle>
          <a:p>
            <a:pPr lvl="0"/>
            <a:r>
              <a:rPr lang="en-US" smtClean="0"/>
              <a:t>Click to edit Master text styles</a:t>
            </a:r>
          </a:p>
        </p:txBody>
      </p:sp>
      <p:sp>
        <p:nvSpPr>
          <p:cNvPr id="6" name="Content Placeholder 3"/>
          <p:cNvSpPr>
            <a:spLocks noGrp="1"/>
          </p:cNvSpPr>
          <p:nvPr>
            <p:ph sz="half" idx="2" hasCustomPrompt="1"/>
          </p:nvPr>
        </p:nvSpPr>
        <p:spPr>
          <a:xfrm>
            <a:off x="457200" y="2619566"/>
            <a:ext cx="4040188" cy="3650606"/>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3"/>
          <p:cNvSpPr>
            <a:spLocks noGrp="1"/>
          </p:cNvSpPr>
          <p:nvPr>
            <p:ph sz="half" idx="12" hasCustomPrompt="1"/>
          </p:nvPr>
        </p:nvSpPr>
        <p:spPr>
          <a:xfrm>
            <a:off x="4673600" y="2626823"/>
            <a:ext cx="4040188" cy="3650606"/>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No Title Content Only">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pPr>
              <a:defRPr/>
            </a:pPr>
            <a:fld id="{13F58E50-2BAF-4EEB-9A5B-318E6BB72840}" type="slidenum">
              <a:rPr lang="en-US"/>
              <a:pPr>
                <a:defRPr/>
              </a:pPr>
              <a:t>‹#›</a:t>
            </a:fld>
            <a:endParaRPr lang="en-US" sz="1400">
              <a:latin typeface="Arial" charset="0"/>
            </a:endParaRPr>
          </a:p>
        </p:txBody>
      </p:sp>
      <p:sp>
        <p:nvSpPr>
          <p:cNvPr id="5" name="Text Placeholder 4"/>
          <p:cNvSpPr>
            <a:spLocks noGrp="1"/>
          </p:cNvSpPr>
          <p:nvPr>
            <p:ph type="body" sz="quarter" idx="12"/>
          </p:nvPr>
        </p:nvSpPr>
        <p:spPr>
          <a:xfrm>
            <a:off x="881063" y="1429788"/>
            <a:ext cx="7348537" cy="5037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pic>
        <p:nvPicPr>
          <p:cNvPr id="8" name="Picture 7" descr="mecha_sm_bg.jpg"/>
          <p:cNvPicPr>
            <a:picLocks noChangeAspect="1"/>
          </p:cNvPicPr>
          <p:nvPr userDrawn="1"/>
        </p:nvPicPr>
        <p:blipFill>
          <a:blip r:embed="rId2" cstate="print"/>
          <a:stretch>
            <a:fillRect/>
          </a:stretch>
        </p:blipFill>
        <p:spPr>
          <a:xfrm>
            <a:off x="3166" y="0"/>
            <a:ext cx="9137668" cy="6858000"/>
          </a:xfrm>
          <a:prstGeom prst="rect">
            <a:avLst/>
          </a:prstGeom>
        </p:spPr>
      </p:pic>
      <p:sp>
        <p:nvSpPr>
          <p:cNvPr id="9" name="Text Placeholder 8"/>
          <p:cNvSpPr>
            <a:spLocks noGrp="1"/>
          </p:cNvSpPr>
          <p:nvPr>
            <p:ph type="body" sz="quarter" idx="10" hasCustomPrompt="1"/>
          </p:nvPr>
        </p:nvSpPr>
        <p:spPr>
          <a:xfrm>
            <a:off x="304800" y="1264022"/>
            <a:ext cx="8534400" cy="914400"/>
          </a:xfrm>
        </p:spPr>
        <p:txBody>
          <a:bodyPr/>
          <a:lstStyle>
            <a:lvl1pPr marL="228600" indent="-228600">
              <a:buNone/>
              <a:defRPr sz="3000" b="1">
                <a:solidFill>
                  <a:schemeClr val="tx1"/>
                </a:solidFill>
              </a:defRPr>
            </a:lvl1pPr>
          </a:lstStyle>
          <a:p>
            <a:pPr lvl="0"/>
            <a:r>
              <a:rPr lang="en-US" dirty="0" smtClean="0"/>
              <a:t>Click to Add Title of Presentation</a:t>
            </a:r>
            <a:endParaRPr lang="en-US" dirty="0"/>
          </a:p>
        </p:txBody>
      </p:sp>
      <p:sp>
        <p:nvSpPr>
          <p:cNvPr id="16" name="Text Placeholder 15"/>
          <p:cNvSpPr>
            <a:spLocks noGrp="1"/>
          </p:cNvSpPr>
          <p:nvPr>
            <p:ph type="body" sz="quarter" idx="11" hasCustomPrompt="1"/>
          </p:nvPr>
        </p:nvSpPr>
        <p:spPr>
          <a:xfrm>
            <a:off x="304800" y="2250139"/>
            <a:ext cx="8543365" cy="372037"/>
          </a:xfrm>
        </p:spPr>
        <p:txBody>
          <a:bodyPr/>
          <a:lstStyle>
            <a:lvl1pPr marL="228600" indent="-228600">
              <a:buNone/>
              <a:defRPr lang="en-US" sz="1800" i="1" kern="1200" dirty="0">
                <a:solidFill>
                  <a:srgbClr val="948151"/>
                </a:solidFill>
                <a:latin typeface="Georgia" pitchFamily="16" charset="0"/>
                <a:ea typeface="Osaka" pitchFamily="16" charset="-128"/>
                <a:cs typeface="+mn-cs"/>
              </a:defRPr>
            </a:lvl1pPr>
          </a:lstStyle>
          <a:p>
            <a:pPr lvl="0"/>
            <a:r>
              <a:rPr lang="en-US" dirty="0" smtClean="0"/>
              <a:t>Click to Add Subtitle of Presentation</a:t>
            </a:r>
            <a:endParaRPr lang="en-US" dirty="0"/>
          </a:p>
        </p:txBody>
      </p:sp>
      <p:sp>
        <p:nvSpPr>
          <p:cNvPr id="5" name="Text Placeholder 15"/>
          <p:cNvSpPr>
            <a:spLocks noGrp="1"/>
          </p:cNvSpPr>
          <p:nvPr>
            <p:ph type="body" sz="quarter" idx="12" hasCustomPrompt="1"/>
          </p:nvPr>
        </p:nvSpPr>
        <p:spPr>
          <a:xfrm>
            <a:off x="304800" y="2716306"/>
            <a:ext cx="3352800" cy="927847"/>
          </a:xfrm>
        </p:spPr>
        <p:txBody>
          <a:bodyPr/>
          <a:lstStyle>
            <a:lvl1pPr marL="228600" indent="-228600">
              <a:buNone/>
              <a:defRPr lang="en-US" sz="1800" i="1" kern="1200" dirty="0">
                <a:solidFill>
                  <a:srgbClr val="948151"/>
                </a:solidFill>
                <a:latin typeface="Georgia" pitchFamily="16" charset="0"/>
                <a:ea typeface="Osaka" pitchFamily="16" charset="-128"/>
                <a:cs typeface="+mn-cs"/>
              </a:defRPr>
            </a:lvl1pPr>
          </a:lstStyle>
          <a:p>
            <a:pPr lvl="0"/>
            <a:r>
              <a:rPr lang="en-US" dirty="0" smtClean="0"/>
              <a:t>Name of Presenter</a:t>
            </a:r>
            <a:endParaRPr lang="en-US" dirty="0"/>
          </a:p>
        </p:txBody>
      </p:sp>
      <p:sp>
        <p:nvSpPr>
          <p:cNvPr id="18" name="Date Placeholder 8"/>
          <p:cNvSpPr>
            <a:spLocks noGrp="1"/>
          </p:cNvSpPr>
          <p:nvPr>
            <p:ph type="dt" sz="half" idx="2"/>
          </p:nvPr>
        </p:nvSpPr>
        <p:spPr>
          <a:xfrm>
            <a:off x="304800" y="6437010"/>
            <a:ext cx="3325906" cy="365125"/>
          </a:xfrm>
          <a:prstGeom prst="rect">
            <a:avLst/>
          </a:prstGeom>
        </p:spPr>
        <p:txBody>
          <a:bodyPr vert="horz" lIns="91440" tIns="45720" rIns="91440" bIns="45720" rtlCol="0" anchor="ctr"/>
          <a:lstStyle>
            <a:lvl1pPr algn="l">
              <a:defRPr sz="1200" b="1">
                <a:solidFill>
                  <a:schemeClr val="bg1"/>
                </a:solidFill>
                <a:latin typeface="+mn-lt"/>
              </a:defRPr>
            </a:lvl1pPr>
          </a:lstStyle>
          <a:p>
            <a:fld id="{C9BBA4C9-A133-4504-A51E-FDE0C42DAF17}" type="datetime2">
              <a:rPr lang="en-US" smtClean="0"/>
              <a:pPr/>
              <a:t>Monday, December 21, 2015</a:t>
            </a:fld>
            <a:endParaRPr lang="en-US" dirty="0"/>
          </a:p>
        </p:txBody>
      </p:sp>
    </p:spTree>
    <p:extLst>
      <p:ext uri="{BB962C8B-B14F-4D97-AF65-F5344CB8AC3E}">
        <p14:creationId xmlns:p14="http://schemas.microsoft.com/office/powerpoint/2010/main" val="2804066840"/>
      </p:ext>
    </p:extLst>
  </p:cSld>
  <p:clrMapOvr>
    <a:masterClrMapping/>
  </p:clrMapOvr>
  <p:timing>
    <p:tnLst>
      <p:par>
        <p:cTn id="1" dur="indefinite" restart="never" nodeType="tmRoot"/>
      </p:par>
    </p:tnLst>
  </p:timing>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0647" y="793376"/>
            <a:ext cx="8229600" cy="591671"/>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70645" y="1438835"/>
            <a:ext cx="8247888" cy="42519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a:xfrm>
            <a:off x="8126413" y="6605588"/>
            <a:ext cx="1017587" cy="236537"/>
          </a:xfrm>
        </p:spPr>
        <p:txBody>
          <a:bodyPr/>
          <a:lstStyle>
            <a:lvl1pPr>
              <a:defRPr sz="1200"/>
            </a:lvl1pPr>
          </a:lstStyle>
          <a:p>
            <a:pPr>
              <a:defRPr/>
            </a:pPr>
            <a:fld id="{DEF8101C-FC59-4877-A91F-A4D9D5505764}" type="slidenum">
              <a:rPr lang="en-US"/>
              <a:pPr>
                <a:defRPr/>
              </a:pPr>
              <a:t>‹#›</a:t>
            </a:fld>
            <a:endParaRPr lang="en-US" dirty="0">
              <a:latin typeface="Arial" charset="0"/>
            </a:endParaRPr>
          </a:p>
        </p:txBody>
      </p:sp>
    </p:spTree>
    <p:extLst>
      <p:ext uri="{BB962C8B-B14F-4D97-AF65-F5344CB8AC3E}">
        <p14:creationId xmlns:p14="http://schemas.microsoft.com/office/powerpoint/2010/main" val="1109127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294653"/>
          </a:xfrm>
        </p:spPr>
        <p:txBody>
          <a:bodyPr anchor="t"/>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5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A889901B-F990-436B-8F21-2F6D7220190D}" type="slidenum">
              <a:rPr lang="en-US"/>
              <a:pPr>
                <a:defRPr/>
              </a:pPr>
              <a:t>‹#›</a:t>
            </a:fld>
            <a:endParaRPr lang="en-US" sz="1400">
              <a:latin typeface="Arial" charset="0"/>
            </a:endParaRPr>
          </a:p>
        </p:txBody>
      </p:sp>
    </p:spTree>
    <p:extLst>
      <p:ext uri="{BB962C8B-B14F-4D97-AF65-F5344CB8AC3E}">
        <p14:creationId xmlns:p14="http://schemas.microsoft.com/office/powerpoint/2010/main" val="3321299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79929"/>
            <a:ext cx="7772400" cy="52443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1385048"/>
            <a:ext cx="3810000" cy="4370294"/>
          </a:xfrm>
        </p:spPr>
        <p:txBody>
          <a:bodyPr/>
          <a:lstStyle>
            <a:lvl1pPr>
              <a:defRPr sz="2500"/>
            </a:lvl1pPr>
            <a:lvl2pPr>
              <a:defRPr sz="2300"/>
            </a:lvl2pPr>
            <a:lvl3pPr>
              <a:defRPr sz="2100"/>
            </a:lvl3pPr>
            <a:lvl4pPr>
              <a:defRPr sz="19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85047"/>
            <a:ext cx="3810000" cy="4356847"/>
          </a:xfrm>
        </p:spPr>
        <p:txBody>
          <a:bodyPr/>
          <a:lstStyle>
            <a:lvl1pPr>
              <a:defRPr sz="2500"/>
            </a:lvl1pPr>
            <a:lvl2pPr>
              <a:defRPr sz="2300"/>
            </a:lvl2pPr>
            <a:lvl3pPr>
              <a:defRPr sz="2100"/>
            </a:lvl3pPr>
            <a:lvl4pPr>
              <a:defRPr sz="19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6"/>
          <p:cNvSpPr>
            <a:spLocks noGrp="1"/>
          </p:cNvSpPr>
          <p:nvPr>
            <p:ph type="sldNum" sz="quarter" idx="10"/>
          </p:nvPr>
        </p:nvSpPr>
        <p:spPr/>
        <p:txBody>
          <a:bodyPr/>
          <a:lstStyle>
            <a:lvl1pPr>
              <a:defRPr/>
            </a:lvl1pPr>
          </a:lstStyle>
          <a:p>
            <a:pPr>
              <a:defRPr/>
            </a:pPr>
            <a:fld id="{4F2FC41F-FB59-420B-840C-5F2FF68BF828}" type="slidenum">
              <a:rPr lang="en-US"/>
              <a:pPr>
                <a:defRPr/>
              </a:pPr>
              <a:t>‹#›</a:t>
            </a:fld>
            <a:endParaRPr lang="en-US" sz="1400" dirty="0">
              <a:latin typeface="Arial" charset="0"/>
            </a:endParaRPr>
          </a:p>
        </p:txBody>
      </p:sp>
    </p:spTree>
    <p:extLst>
      <p:ext uri="{BB962C8B-B14F-4D97-AF65-F5344CB8AC3E}">
        <p14:creationId xmlns:p14="http://schemas.microsoft.com/office/powerpoint/2010/main" val="1354474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79929"/>
            <a:ext cx="8229600" cy="470648"/>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373749"/>
            <a:ext cx="4040188" cy="63976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97741"/>
            <a:ext cx="4040188" cy="3630706"/>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73749"/>
            <a:ext cx="4041775" cy="63976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97742"/>
            <a:ext cx="4041775" cy="3630706"/>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8"/>
          <p:cNvSpPr>
            <a:spLocks noGrp="1"/>
          </p:cNvSpPr>
          <p:nvPr>
            <p:ph type="sldNum" sz="quarter" idx="10"/>
          </p:nvPr>
        </p:nvSpPr>
        <p:spPr/>
        <p:txBody>
          <a:bodyPr/>
          <a:lstStyle>
            <a:lvl1pPr>
              <a:defRPr/>
            </a:lvl1pPr>
          </a:lstStyle>
          <a:p>
            <a:pPr>
              <a:defRPr/>
            </a:pPr>
            <a:fld id="{78450C1F-934A-4341-8D3A-1957CB98C06E}" type="slidenum">
              <a:rPr lang="en-US"/>
              <a:pPr>
                <a:defRPr/>
              </a:pPr>
              <a:t>‹#›</a:t>
            </a:fld>
            <a:endParaRPr lang="en-US" sz="1400">
              <a:latin typeface="Arial" charset="0"/>
            </a:endParaRPr>
          </a:p>
        </p:txBody>
      </p:sp>
    </p:spTree>
    <p:extLst>
      <p:ext uri="{BB962C8B-B14F-4D97-AF65-F5344CB8AC3E}">
        <p14:creationId xmlns:p14="http://schemas.microsoft.com/office/powerpoint/2010/main" val="752010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0646" y="793376"/>
            <a:ext cx="8229600" cy="603504"/>
          </a:xfrm>
        </p:spPr>
        <p:txBody>
          <a:bodyPr/>
          <a:lstStyle/>
          <a:p>
            <a:r>
              <a:rPr lang="en-US"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769C5857-583C-4D92-A137-F79439A3BE30}" type="slidenum">
              <a:rPr lang="en-US"/>
              <a:pPr>
                <a:defRPr/>
              </a:pPr>
              <a:t>‹#›</a:t>
            </a:fld>
            <a:endParaRPr lang="en-US" sz="1400">
              <a:latin typeface="Arial" charset="0"/>
            </a:endParaRPr>
          </a:p>
        </p:txBody>
      </p:sp>
    </p:spTree>
    <p:extLst>
      <p:ext uri="{BB962C8B-B14F-4D97-AF65-F5344CB8AC3E}">
        <p14:creationId xmlns:p14="http://schemas.microsoft.com/office/powerpoint/2010/main" val="1565140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6A82BB83-E89D-45ED-B019-63283D5F51D5}" type="slidenum">
              <a:rPr lang="en-US"/>
              <a:pPr>
                <a:defRPr/>
              </a:pPr>
              <a:t>‹#›</a:t>
            </a:fld>
            <a:endParaRPr lang="en-US" sz="1400">
              <a:latin typeface="Arial" charset="0"/>
            </a:endParaRPr>
          </a:p>
        </p:txBody>
      </p:sp>
    </p:spTree>
    <p:extLst>
      <p:ext uri="{BB962C8B-B14F-4D97-AF65-F5344CB8AC3E}">
        <p14:creationId xmlns:p14="http://schemas.microsoft.com/office/powerpoint/2010/main" val="35370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84036"/>
            <a:ext cx="3008313" cy="654799"/>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766482"/>
            <a:ext cx="5111750" cy="4961965"/>
          </a:xfrm>
        </p:spPr>
        <p:txBody>
          <a:bodyPr/>
          <a:lstStyle>
            <a:lvl1pPr>
              <a:defRPr sz="2500"/>
            </a:lvl1pPr>
            <a:lvl2pPr>
              <a:defRPr sz="2300"/>
            </a:lvl2pPr>
            <a:lvl3pPr>
              <a:defRPr sz="2100"/>
            </a:lvl3pPr>
            <a:lvl4pPr>
              <a:defRPr sz="19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65729"/>
            <a:ext cx="3008313" cy="4262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F7D9328-0BAA-4E40-92F5-45C2923092BC}" type="slidenum">
              <a:rPr lang="en-US"/>
              <a:pPr>
                <a:defRPr/>
              </a:pPr>
              <a:t>‹#›</a:t>
            </a:fld>
            <a:endParaRPr lang="en-US" sz="1400">
              <a:latin typeface="Arial" charset="0"/>
            </a:endParaRPr>
          </a:p>
        </p:txBody>
      </p:sp>
    </p:spTree>
    <p:extLst>
      <p:ext uri="{BB962C8B-B14F-4D97-AF65-F5344CB8AC3E}">
        <p14:creationId xmlns:p14="http://schemas.microsoft.com/office/powerpoint/2010/main" val="321556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2682"/>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766481"/>
            <a:ext cx="5486400" cy="38189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286656"/>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6"/>
          <p:cNvSpPr>
            <a:spLocks noGrp="1"/>
          </p:cNvSpPr>
          <p:nvPr>
            <p:ph type="sldNum" sz="quarter" idx="10"/>
          </p:nvPr>
        </p:nvSpPr>
        <p:spPr/>
        <p:txBody>
          <a:bodyPr/>
          <a:lstStyle>
            <a:lvl1pPr>
              <a:defRPr/>
            </a:lvl1pPr>
          </a:lstStyle>
          <a:p>
            <a:pPr>
              <a:defRPr/>
            </a:pPr>
            <a:fld id="{B15F7FC1-4851-4D31-A056-946F7E4603AA}" type="slidenum">
              <a:rPr lang="en-US"/>
              <a:pPr>
                <a:defRPr/>
              </a:pPr>
              <a:t>‹#›</a:t>
            </a:fld>
            <a:endParaRPr lang="en-US" sz="1400">
              <a:latin typeface="Arial" charset="0"/>
            </a:endParaRPr>
          </a:p>
        </p:txBody>
      </p:sp>
    </p:spTree>
    <p:extLst>
      <p:ext uri="{BB962C8B-B14F-4D97-AF65-F5344CB8AC3E}">
        <p14:creationId xmlns:p14="http://schemas.microsoft.com/office/powerpoint/2010/main" val="734337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SW-Powerpt-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69900" y="779463"/>
            <a:ext cx="82296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69900" y="1438275"/>
            <a:ext cx="8243888"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70" name="Rectangle 6"/>
          <p:cNvSpPr>
            <a:spLocks noGrp="1" noChangeArrowheads="1"/>
          </p:cNvSpPr>
          <p:nvPr>
            <p:ph type="sldNum" sz="quarter" idx="4"/>
          </p:nvPr>
        </p:nvSpPr>
        <p:spPr bwMode="auto">
          <a:xfrm>
            <a:off x="8096250" y="6605588"/>
            <a:ext cx="1017588" cy="2365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1">
                <a:latin typeface="+mn-lt"/>
                <a:ea typeface="+mn-ea"/>
                <a:cs typeface="+mn-cs"/>
              </a:defRPr>
            </a:lvl1pPr>
          </a:lstStyle>
          <a:p>
            <a:pPr>
              <a:defRPr/>
            </a:pPr>
            <a:fld id="{7DACA467-D68D-4384-AECC-69245726AEC9}" type="slidenum">
              <a:rPr lang="en-US"/>
              <a:pPr>
                <a:defRPr/>
              </a:pPr>
              <a:t>‹#›</a:t>
            </a:fld>
            <a:endParaRPr lang="en-US" dirty="0"/>
          </a:p>
        </p:txBody>
      </p:sp>
      <p:sp>
        <p:nvSpPr>
          <p:cNvPr id="9" name="TextBox 8"/>
          <p:cNvSpPr txBox="1"/>
          <p:nvPr userDrawn="1"/>
        </p:nvSpPr>
        <p:spPr>
          <a:xfrm>
            <a:off x="4124325" y="6343650"/>
            <a:ext cx="4989513" cy="247650"/>
          </a:xfrm>
          <a:prstGeom prst="rect">
            <a:avLst/>
          </a:prstGeom>
          <a:solidFill>
            <a:srgbClr val="91A3BB"/>
          </a:solidFill>
          <a:ln>
            <a:solidFill>
              <a:schemeClr val="tx1"/>
            </a:solidFill>
          </a:ln>
        </p:spPr>
        <p:txBody>
          <a:bodyPr>
            <a:spAutoFit/>
          </a:bodyPr>
          <a:lstStyle/>
          <a:p>
            <a:pPr algn="r">
              <a:defRPr/>
            </a:pPr>
            <a:r>
              <a:rPr lang="en-US" sz="1000" dirty="0" smtClean="0">
                <a:latin typeface="+mn-lt"/>
                <a:ea typeface="ＭＳ Ｐゴシック"/>
                <a:cs typeface="ＭＳ Ｐゴシック"/>
              </a:rPr>
              <a:t>315: Writing Skills for Case Documentation</a:t>
            </a:r>
            <a:endParaRPr lang="en-US" sz="1000" dirty="0">
              <a:latin typeface="+mn-lt"/>
              <a:ea typeface="ＭＳ Ｐゴシック"/>
              <a:cs typeface="ＭＳ Ｐゴシック"/>
            </a:endParaRPr>
          </a:p>
        </p:txBody>
      </p:sp>
      <p:grpSp>
        <p:nvGrpSpPr>
          <p:cNvPr id="1031" name="Group 17"/>
          <p:cNvGrpSpPr>
            <a:grpSpLocks/>
          </p:cNvGrpSpPr>
          <p:nvPr userDrawn="1"/>
        </p:nvGrpSpPr>
        <p:grpSpPr bwMode="auto">
          <a:xfrm>
            <a:off x="0" y="6343650"/>
            <a:ext cx="4024312" cy="246063"/>
            <a:chOff x="229" y="6343702"/>
            <a:chExt cx="4023360" cy="246221"/>
          </a:xfrm>
        </p:grpSpPr>
        <p:sp>
          <p:nvSpPr>
            <p:cNvPr id="11" name="TextBox 10"/>
            <p:cNvSpPr txBox="1"/>
            <p:nvPr userDrawn="1"/>
          </p:nvSpPr>
          <p:spPr>
            <a:xfrm>
              <a:off x="229" y="6343702"/>
              <a:ext cx="4023360" cy="246221"/>
            </a:xfrm>
            <a:prstGeom prst="rect">
              <a:avLst/>
            </a:prstGeom>
            <a:solidFill>
              <a:srgbClr val="91A3BB"/>
            </a:solidFill>
            <a:ln w="6350">
              <a:solidFill>
                <a:schemeClr val="tx1"/>
              </a:solidFill>
            </a:ln>
          </p:spPr>
          <p:txBody>
            <a:bodyPr>
              <a:spAutoFit/>
            </a:bodyPr>
            <a:lstStyle/>
            <a:p>
              <a:pPr eaLnBrk="0" hangingPunct="0">
                <a:defRPr/>
              </a:pPr>
              <a:r>
                <a:rPr lang="en-US" sz="1000" dirty="0">
                  <a:latin typeface="Georgia" pitchFamily="18" charset="0"/>
                  <a:ea typeface="ＭＳ Ｐゴシック" pitchFamily="16" charset="-128"/>
                </a:rPr>
                <a:t>The Pennsylvania Child Welfare </a:t>
              </a:r>
              <a:r>
                <a:rPr lang="en-US" sz="1000" dirty="0" smtClean="0">
                  <a:latin typeface="Georgia" pitchFamily="18" charset="0"/>
                  <a:ea typeface="ＭＳ Ｐゴシック" pitchFamily="16" charset="-128"/>
                </a:rPr>
                <a:t>Resource Center</a:t>
              </a:r>
              <a:endParaRPr lang="en-US" sz="1000" dirty="0">
                <a:latin typeface="Georgia" pitchFamily="18" charset="0"/>
                <a:ea typeface="ＭＳ Ｐゴシック" pitchFamily="16" charset="-128"/>
              </a:endParaRPr>
            </a:p>
          </p:txBody>
        </p:sp>
        <p:cxnSp>
          <p:nvCxnSpPr>
            <p:cNvPr id="12" name="Straight Connector 11"/>
            <p:cNvCxnSpPr/>
            <p:nvPr userDrawn="1"/>
          </p:nvCxnSpPr>
          <p:spPr>
            <a:xfrm>
              <a:off x="95457" y="6554976"/>
              <a:ext cx="2845715" cy="4765"/>
            </a:xfrm>
            <a:prstGeom prst="line">
              <a:avLst/>
            </a:prstGeom>
            <a:ln w="9525">
              <a:solidFill>
                <a:srgbClr val="E5D19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77280133"/>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44" r:id="rId13"/>
    <p:sldLayoutId id="2147483845" r:id="rId14"/>
    <p:sldLayoutId id="2147483860" r:id="rId15"/>
  </p:sldLayoutIdLst>
  <p:timing>
    <p:tnLst>
      <p:par>
        <p:cTn id="1" dur="indefinite" restart="never" nodeType="tmRoot"/>
      </p:par>
    </p:tnLst>
  </p:timing>
  <p:hf hdr="0" ftr="0" dt="0"/>
  <p:txStyles>
    <p:titleStyle>
      <a:lvl1pPr algn="l" rtl="0" eaLnBrk="0" fontAlgn="base" hangingPunct="0">
        <a:spcBef>
          <a:spcPct val="0"/>
        </a:spcBef>
        <a:spcAft>
          <a:spcPct val="0"/>
        </a:spcAft>
        <a:defRPr sz="3000" b="1">
          <a:solidFill>
            <a:srgbClr val="948151"/>
          </a:solidFill>
          <a:latin typeface="+mj-lt"/>
          <a:ea typeface="+mj-ea"/>
          <a:cs typeface="Osaka"/>
        </a:defRPr>
      </a:lvl1pPr>
      <a:lvl2pPr algn="l" rtl="0" eaLnBrk="0" fontAlgn="base" hangingPunct="0">
        <a:spcBef>
          <a:spcPct val="0"/>
        </a:spcBef>
        <a:spcAft>
          <a:spcPct val="0"/>
        </a:spcAft>
        <a:defRPr sz="3000" b="1">
          <a:solidFill>
            <a:srgbClr val="948151"/>
          </a:solidFill>
          <a:latin typeface="Georgia" pitchFamily="16" charset="0"/>
          <a:ea typeface="Osaka" pitchFamily="16" charset="-128"/>
          <a:cs typeface="Osaka"/>
        </a:defRPr>
      </a:lvl2pPr>
      <a:lvl3pPr algn="l" rtl="0" eaLnBrk="0" fontAlgn="base" hangingPunct="0">
        <a:spcBef>
          <a:spcPct val="0"/>
        </a:spcBef>
        <a:spcAft>
          <a:spcPct val="0"/>
        </a:spcAft>
        <a:defRPr sz="3000" b="1">
          <a:solidFill>
            <a:srgbClr val="948151"/>
          </a:solidFill>
          <a:latin typeface="Georgia" pitchFamily="16" charset="0"/>
          <a:ea typeface="Osaka" pitchFamily="16" charset="-128"/>
          <a:cs typeface="Osaka"/>
        </a:defRPr>
      </a:lvl3pPr>
      <a:lvl4pPr algn="l" rtl="0" eaLnBrk="0" fontAlgn="base" hangingPunct="0">
        <a:spcBef>
          <a:spcPct val="0"/>
        </a:spcBef>
        <a:spcAft>
          <a:spcPct val="0"/>
        </a:spcAft>
        <a:defRPr sz="3000" b="1">
          <a:solidFill>
            <a:srgbClr val="948151"/>
          </a:solidFill>
          <a:latin typeface="Georgia" pitchFamily="16" charset="0"/>
          <a:ea typeface="Osaka" pitchFamily="16" charset="-128"/>
          <a:cs typeface="Osaka"/>
        </a:defRPr>
      </a:lvl4pPr>
      <a:lvl5pPr algn="l" rtl="0" eaLnBrk="0" fontAlgn="base" hangingPunct="0">
        <a:spcBef>
          <a:spcPct val="0"/>
        </a:spcBef>
        <a:spcAft>
          <a:spcPct val="0"/>
        </a:spcAft>
        <a:defRPr sz="3000" b="1">
          <a:solidFill>
            <a:srgbClr val="948151"/>
          </a:solidFill>
          <a:latin typeface="Georgia" pitchFamily="16" charset="0"/>
          <a:ea typeface="Osaka" pitchFamily="16" charset="-128"/>
          <a:cs typeface="Osaka"/>
        </a:defRPr>
      </a:lvl5pPr>
      <a:lvl6pPr marL="457200" algn="l" rtl="0" eaLnBrk="1" fontAlgn="base" hangingPunct="1">
        <a:spcBef>
          <a:spcPct val="0"/>
        </a:spcBef>
        <a:spcAft>
          <a:spcPct val="0"/>
        </a:spcAft>
        <a:defRPr sz="3600" b="1">
          <a:solidFill>
            <a:srgbClr val="948151"/>
          </a:solidFill>
          <a:latin typeface="Georgia" pitchFamily="16" charset="0"/>
          <a:ea typeface="Osaka" pitchFamily="16" charset="-128"/>
        </a:defRPr>
      </a:lvl6pPr>
      <a:lvl7pPr marL="914400" algn="l" rtl="0" eaLnBrk="1" fontAlgn="base" hangingPunct="1">
        <a:spcBef>
          <a:spcPct val="0"/>
        </a:spcBef>
        <a:spcAft>
          <a:spcPct val="0"/>
        </a:spcAft>
        <a:defRPr sz="3600" b="1">
          <a:solidFill>
            <a:srgbClr val="948151"/>
          </a:solidFill>
          <a:latin typeface="Georgia" pitchFamily="16" charset="0"/>
          <a:ea typeface="Osaka" pitchFamily="16" charset="-128"/>
        </a:defRPr>
      </a:lvl7pPr>
      <a:lvl8pPr marL="1371600" algn="l" rtl="0" eaLnBrk="1" fontAlgn="base" hangingPunct="1">
        <a:spcBef>
          <a:spcPct val="0"/>
        </a:spcBef>
        <a:spcAft>
          <a:spcPct val="0"/>
        </a:spcAft>
        <a:defRPr sz="3600" b="1">
          <a:solidFill>
            <a:srgbClr val="948151"/>
          </a:solidFill>
          <a:latin typeface="Georgia" pitchFamily="16" charset="0"/>
          <a:ea typeface="Osaka" pitchFamily="16" charset="-128"/>
        </a:defRPr>
      </a:lvl8pPr>
      <a:lvl9pPr marL="1828800" algn="l" rtl="0" eaLnBrk="1" fontAlgn="base" hangingPunct="1">
        <a:spcBef>
          <a:spcPct val="0"/>
        </a:spcBef>
        <a:spcAft>
          <a:spcPct val="0"/>
        </a:spcAft>
        <a:defRPr sz="3600" b="1">
          <a:solidFill>
            <a:srgbClr val="948151"/>
          </a:solidFill>
          <a:latin typeface="Georgia" pitchFamily="16" charset="0"/>
          <a:ea typeface="Osaka" pitchFamily="16" charset="-128"/>
        </a:defRPr>
      </a:lvl9pPr>
    </p:titleStyle>
    <p:bodyStyle>
      <a:lvl1pPr marL="342900" indent="-342900" algn="l" rtl="0" eaLnBrk="0" fontAlgn="base" hangingPunct="0">
        <a:spcBef>
          <a:spcPct val="20000"/>
        </a:spcBef>
        <a:spcAft>
          <a:spcPct val="0"/>
        </a:spcAft>
        <a:buChar char="•"/>
        <a:defRPr sz="25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3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1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1900">
          <a:solidFill>
            <a:schemeClr val="tx1"/>
          </a:solidFill>
          <a:latin typeface="+mn-lt"/>
          <a:ea typeface="+mn-ea"/>
          <a:cs typeface="Osaka"/>
        </a:defRPr>
      </a:lvl4pPr>
      <a:lvl5pPr marL="2057400" indent="-228600" algn="l" rtl="0" eaLnBrk="0" fontAlgn="base" hangingPunct="0">
        <a:spcBef>
          <a:spcPct val="20000"/>
        </a:spcBef>
        <a:spcAft>
          <a:spcPct val="0"/>
        </a:spcAft>
        <a:buChar char="»"/>
        <a:defRPr>
          <a:solidFill>
            <a:schemeClr val="tx1"/>
          </a:solidFill>
          <a:latin typeface="+mn-lt"/>
          <a:ea typeface="+mn-ea"/>
          <a:cs typeface="Osak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ccfs.sc.edu/47-designing-solutions/359-child-welfare-basic-training-vignettes.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0"/>
          </p:nvPr>
        </p:nvSpPr>
        <p:spPr>
          <a:xfrm>
            <a:off x="304800" y="2217057"/>
            <a:ext cx="8534400" cy="1473199"/>
          </a:xfrm>
        </p:spPr>
        <p:txBody>
          <a:bodyPr/>
          <a:lstStyle/>
          <a:p>
            <a:r>
              <a:rPr lang="en-US" sz="3400" dirty="0" smtClean="0"/>
              <a:t>315: Writing Skills for </a:t>
            </a:r>
          </a:p>
          <a:p>
            <a:r>
              <a:rPr lang="en-US" sz="3400" dirty="0" smtClean="0"/>
              <a:t>          Case Documentation</a:t>
            </a:r>
            <a:endParaRPr lang="en-US" sz="3400" dirty="0"/>
          </a:p>
        </p:txBody>
      </p:sp>
      <p:sp>
        <p:nvSpPr>
          <p:cNvPr id="17" name="Text Placeholder 16"/>
          <p:cNvSpPr>
            <a:spLocks noGrp="1"/>
          </p:cNvSpPr>
          <p:nvPr>
            <p:ph type="body" sz="quarter" idx="11"/>
          </p:nvPr>
        </p:nvSpPr>
        <p:spPr>
          <a:xfrm>
            <a:off x="304800" y="3780133"/>
            <a:ext cx="8543365" cy="372037"/>
          </a:xfrm>
        </p:spPr>
        <p:txBody>
          <a:bodyPr/>
          <a:lstStyle/>
          <a:p>
            <a:endParaRPr lang="en-US" dirty="0"/>
          </a:p>
        </p:txBody>
      </p:sp>
      <p:sp>
        <p:nvSpPr>
          <p:cNvPr id="18" name="Text Placeholder 17"/>
          <p:cNvSpPr>
            <a:spLocks noGrp="1"/>
          </p:cNvSpPr>
          <p:nvPr>
            <p:ph type="body" sz="quarter" idx="12"/>
          </p:nvPr>
        </p:nvSpPr>
        <p:spPr>
          <a:xfrm>
            <a:off x="304800" y="4235414"/>
            <a:ext cx="3352800" cy="927847"/>
          </a:xfrm>
        </p:spPr>
        <p:txBody>
          <a:bodyPr/>
          <a:lstStyle/>
          <a:p>
            <a:endParaRPr lang="en-US" dirty="0"/>
          </a:p>
        </p:txBody>
      </p:sp>
      <p:sp>
        <p:nvSpPr>
          <p:cNvPr id="14" name="Date Placeholder 13"/>
          <p:cNvSpPr>
            <a:spLocks noGrp="1"/>
          </p:cNvSpPr>
          <p:nvPr>
            <p:ph type="dt" sz="half" idx="2"/>
          </p:nvPr>
        </p:nvSpPr>
        <p:spPr/>
        <p:txBody>
          <a:bodyPr/>
          <a:lstStyle/>
          <a:p>
            <a:fld id="{C9BBA4C9-A133-4504-A51E-FDE0C42DAF17}" type="datetime2">
              <a:rPr lang="en-US" smtClean="0"/>
              <a:pPr/>
              <a:t>Monday, December 21, 2015</a:t>
            </a:fld>
            <a:endParaRPr lang="en-US" dirty="0"/>
          </a:p>
        </p:txBody>
      </p:sp>
    </p:spTree>
    <p:extLst>
      <p:ext uri="{BB962C8B-B14F-4D97-AF65-F5344CB8AC3E}">
        <p14:creationId xmlns:p14="http://schemas.microsoft.com/office/powerpoint/2010/main" val="39852796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54833" y="929365"/>
            <a:ext cx="8248338" cy="659592"/>
          </a:xfrm>
        </p:spPr>
        <p:txBody>
          <a:bodyPr/>
          <a:lstStyle/>
          <a:p>
            <a:r>
              <a:rPr lang="en-US" altLang="en-US" dirty="0" smtClean="0"/>
              <a:t>Think-Pair-Share Activity (15 minutes)</a:t>
            </a:r>
          </a:p>
        </p:txBody>
      </p:sp>
      <p:sp>
        <p:nvSpPr>
          <p:cNvPr id="6" name="Content Placeholder 5"/>
          <p:cNvSpPr>
            <a:spLocks noGrp="1"/>
          </p:cNvSpPr>
          <p:nvPr>
            <p:ph sz="half" idx="2"/>
          </p:nvPr>
        </p:nvSpPr>
        <p:spPr>
          <a:xfrm>
            <a:off x="4663191" y="1819015"/>
            <a:ext cx="3810000" cy="4922838"/>
          </a:xfrm>
        </p:spPr>
        <p:txBody>
          <a:bodyPr/>
          <a:lstStyle/>
          <a:p>
            <a:pPr marL="0" indent="0" algn="ctr">
              <a:buFontTx/>
              <a:buNone/>
            </a:pPr>
            <a:r>
              <a:rPr lang="en-US" altLang="en-US" sz="3600" dirty="0" smtClean="0"/>
              <a:t>Reflect:</a:t>
            </a:r>
          </a:p>
          <a:p>
            <a:pPr marL="0" indent="0" algn="ctr">
              <a:buFontTx/>
              <a:buNone/>
            </a:pPr>
            <a:endParaRPr lang="en-US" altLang="en-US" sz="3600" dirty="0" smtClean="0"/>
          </a:p>
          <a:p>
            <a:pPr marL="0" indent="0" algn="ctr">
              <a:buFontTx/>
              <a:buNone/>
            </a:pPr>
            <a:r>
              <a:rPr lang="en-US" altLang="en-US" sz="3600" dirty="0" smtClean="0"/>
              <a:t>What are the main functions of a case record?</a:t>
            </a:r>
          </a:p>
        </p:txBody>
      </p:sp>
      <p:sp>
        <p:nvSpPr>
          <p:cNvPr id="4" name="Slide Number Placeholder 3"/>
          <p:cNvSpPr>
            <a:spLocks noGrp="1"/>
          </p:cNvSpPr>
          <p:nvPr>
            <p:ph type="sldNum" sz="quarter" idx="10"/>
          </p:nvPr>
        </p:nvSpPr>
        <p:spPr/>
        <p:txBody>
          <a:bodyPr/>
          <a:lstStyle/>
          <a:p>
            <a:pPr>
              <a:defRPr/>
            </a:pPr>
            <a:fld id="{3495F3F4-777F-406A-AF80-59390E47A5EE}" type="slidenum">
              <a:rPr lang="en-US" smtClean="0"/>
              <a:pPr>
                <a:defRPr/>
              </a:pPr>
              <a:t>10</a:t>
            </a:fld>
            <a:endParaRPr lang="en-US" dirty="0">
              <a:latin typeface="Arial" charset="0"/>
            </a:endParaRPr>
          </a:p>
        </p:txBody>
      </p:sp>
      <p:pic>
        <p:nvPicPr>
          <p:cNvPr id="124930" name="Picture 2" descr="C:\Users\swatt\AppData\Local\Microsoft\Windows\Temporary Internet Files\Content.IE5\LDFBLZ63\MP900387491[1].jpg"/>
          <p:cNvPicPr>
            <a:picLocks noGrp="1" noChangeAspect="1" noChangeArrowheads="1"/>
          </p:cNvPicPr>
          <p:nvPr>
            <p:ph sz="half" idx="1"/>
          </p:nvPr>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a:off x="792480" y="2264439"/>
            <a:ext cx="3352800" cy="2475201"/>
          </a:xfrm>
        </p:spPr>
      </p:pic>
    </p:spTree>
    <p:extLst>
      <p:ext uri="{BB962C8B-B14F-4D97-AF65-F5344CB8AC3E}">
        <p14:creationId xmlns:p14="http://schemas.microsoft.com/office/powerpoint/2010/main" val="32340799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a Case Record</a:t>
            </a:r>
            <a:endParaRPr lang="en-US" dirty="0"/>
          </a:p>
        </p:txBody>
      </p:sp>
      <p:sp>
        <p:nvSpPr>
          <p:cNvPr id="5" name="Content Placeholder 4"/>
          <p:cNvSpPr>
            <a:spLocks noGrp="1"/>
          </p:cNvSpPr>
          <p:nvPr>
            <p:ph sz="half" idx="1"/>
          </p:nvPr>
        </p:nvSpPr>
        <p:spPr>
          <a:xfrm>
            <a:off x="685799" y="1480057"/>
            <a:ext cx="7946571" cy="4370294"/>
          </a:xfrm>
        </p:spPr>
        <p:txBody>
          <a:bodyPr/>
          <a:lstStyle/>
          <a:p>
            <a:r>
              <a:rPr lang="en-US" sz="2400" dirty="0" smtClean="0"/>
              <a:t>Provides a history of case activity for the future</a:t>
            </a:r>
          </a:p>
          <a:p>
            <a:r>
              <a:rPr lang="en-US" sz="2400" dirty="0" smtClean="0"/>
              <a:t>Documents how a family has responded in the past  to agency intervention</a:t>
            </a:r>
          </a:p>
          <a:p>
            <a:r>
              <a:rPr lang="en-US" sz="2400" dirty="0" smtClean="0"/>
              <a:t>Documents decision making</a:t>
            </a:r>
          </a:p>
          <a:p>
            <a:r>
              <a:rPr lang="en-US" sz="2400" dirty="0" smtClean="0"/>
              <a:t>Measure client progress</a:t>
            </a:r>
          </a:p>
          <a:p>
            <a:r>
              <a:rPr lang="en-US" sz="2400" dirty="0" smtClean="0"/>
              <a:t>Means of communication to future service providers</a:t>
            </a:r>
          </a:p>
          <a:p>
            <a:r>
              <a:rPr lang="en-US" sz="2400" dirty="0" smtClean="0"/>
              <a:t>Evidence in court testimony</a:t>
            </a:r>
          </a:p>
          <a:p>
            <a:r>
              <a:rPr lang="en-US" sz="2400" dirty="0" smtClean="0"/>
              <a:t>Supports worker in the event of client challenges</a:t>
            </a:r>
            <a:endParaRPr lang="en-US" sz="2400" dirty="0"/>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11</a:t>
            </a:fld>
            <a:endParaRPr lang="en-US" dirty="0">
              <a:latin typeface="Arial" charset="0"/>
            </a:endParaRPr>
          </a:p>
        </p:txBody>
      </p:sp>
    </p:spTree>
    <p:extLst>
      <p:ext uri="{BB962C8B-B14F-4D97-AF65-F5344CB8AC3E}">
        <p14:creationId xmlns:p14="http://schemas.microsoft.com/office/powerpoint/2010/main" val="11174343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79929"/>
            <a:ext cx="8229600" cy="524436"/>
          </a:xfrm>
        </p:spPr>
        <p:txBody>
          <a:bodyPr/>
          <a:lstStyle/>
          <a:p>
            <a:r>
              <a:rPr lang="en-US" dirty="0" smtClean="0"/>
              <a:t>Functions of a Case Record (continued)</a:t>
            </a:r>
            <a:endParaRPr lang="en-US" dirty="0"/>
          </a:p>
        </p:txBody>
      </p:sp>
      <p:sp>
        <p:nvSpPr>
          <p:cNvPr id="6" name="Content Placeholder 5"/>
          <p:cNvSpPr>
            <a:spLocks noGrp="1"/>
          </p:cNvSpPr>
          <p:nvPr>
            <p:ph sz="half" idx="2"/>
          </p:nvPr>
        </p:nvSpPr>
        <p:spPr>
          <a:xfrm>
            <a:off x="772784" y="1417705"/>
            <a:ext cx="7837816" cy="4356847"/>
          </a:xfrm>
        </p:spPr>
        <p:txBody>
          <a:bodyPr/>
          <a:lstStyle/>
          <a:p>
            <a:r>
              <a:rPr lang="en-US" sz="2400" dirty="0" smtClean="0"/>
              <a:t>Provides a means of supervision</a:t>
            </a:r>
          </a:p>
          <a:p>
            <a:r>
              <a:rPr lang="en-US" sz="2400" dirty="0" smtClean="0"/>
              <a:t>Allows worker opportunity to process case decisions</a:t>
            </a:r>
          </a:p>
          <a:p>
            <a:r>
              <a:rPr lang="en-US" sz="2400" dirty="0" smtClean="0"/>
              <a:t>Provides for cultural competence assurances</a:t>
            </a:r>
          </a:p>
          <a:p>
            <a:r>
              <a:rPr lang="en-US" sz="2400" dirty="0" smtClean="0"/>
              <a:t>Allows workers to look for patterns</a:t>
            </a:r>
          </a:p>
          <a:p>
            <a:r>
              <a:rPr lang="en-US" sz="2400" dirty="0" smtClean="0"/>
              <a:t>Provides information in the absence of a worker</a:t>
            </a:r>
          </a:p>
          <a:p>
            <a:r>
              <a:rPr lang="en-US" sz="2400" dirty="0" smtClean="0"/>
              <a:t>Provides background on the child/family, i.e. medical history, criminal history, mental health history, etc.</a:t>
            </a:r>
          </a:p>
          <a:p>
            <a:r>
              <a:rPr lang="en-US" sz="2400" dirty="0" smtClean="0"/>
              <a:t>Provides a timeline of events</a:t>
            </a:r>
          </a:p>
          <a:p>
            <a:r>
              <a:rPr lang="en-US" sz="2400" dirty="0" smtClean="0"/>
              <a:t>Allows for a smooth transfer of information from one child welfare professional to another</a:t>
            </a:r>
            <a:endParaRPr lang="en-US" sz="2400" dirty="0"/>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12</a:t>
            </a:fld>
            <a:endParaRPr lang="en-US" dirty="0">
              <a:latin typeface="Arial" charset="0"/>
            </a:endParaRPr>
          </a:p>
        </p:txBody>
      </p:sp>
    </p:spTree>
    <p:extLst>
      <p:ext uri="{BB962C8B-B14F-4D97-AF65-F5344CB8AC3E}">
        <p14:creationId xmlns:p14="http://schemas.microsoft.com/office/powerpoint/2010/main" val="27722558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Knouse</a:t>
            </a:r>
            <a:r>
              <a:rPr lang="en-US" dirty="0" smtClean="0"/>
              <a:t> Family Case Record</a:t>
            </a:r>
            <a:endParaRPr lang="en-US" dirty="0"/>
          </a:p>
        </p:txBody>
      </p:sp>
      <p:sp>
        <p:nvSpPr>
          <p:cNvPr id="7" name="Content Placeholder 6"/>
          <p:cNvSpPr>
            <a:spLocks noGrp="1"/>
          </p:cNvSpPr>
          <p:nvPr>
            <p:ph idx="1"/>
          </p:nvPr>
        </p:nvSpPr>
        <p:spPr/>
        <p:txBody>
          <a:bodyPr/>
          <a:lstStyle/>
          <a:p>
            <a:pPr marL="0" indent="0">
              <a:buNone/>
            </a:pPr>
            <a:endParaRPr lang="en-US" dirty="0"/>
          </a:p>
          <a:p>
            <a:r>
              <a:rPr lang="en-US" dirty="0" smtClean="0"/>
              <a:t>You’re taking over the </a:t>
            </a:r>
            <a:r>
              <a:rPr lang="en-US" dirty="0" err="1" smtClean="0"/>
              <a:t>Knouse</a:t>
            </a:r>
            <a:r>
              <a:rPr lang="en-US" dirty="0" smtClean="0"/>
              <a:t> family case. Review the case record for the family.</a:t>
            </a:r>
          </a:p>
          <a:p>
            <a:endParaRPr lang="en-US" dirty="0"/>
          </a:p>
          <a:p>
            <a:r>
              <a:rPr lang="en-US" dirty="0" smtClean="0"/>
              <a:t>Create a list of what important information may be missing from this case record</a:t>
            </a:r>
          </a:p>
          <a:p>
            <a:endParaRPr lang="en-US" dirty="0"/>
          </a:p>
          <a:p>
            <a:r>
              <a:rPr lang="en-US" dirty="0" smtClean="0"/>
              <a:t>Think not only in terms of what may help you, but what information might also benefit supervisors, solicitors, or anyone else who might make use of the case record.</a:t>
            </a:r>
          </a:p>
          <a:p>
            <a:endParaRPr lang="en-US" dirty="0"/>
          </a:p>
          <a:p>
            <a:endParaRPr lang="en-US" dirty="0"/>
          </a:p>
        </p:txBody>
      </p:sp>
      <p:sp>
        <p:nvSpPr>
          <p:cNvPr id="5" name="Slide Number Placeholder 4"/>
          <p:cNvSpPr>
            <a:spLocks noGrp="1"/>
          </p:cNvSpPr>
          <p:nvPr>
            <p:ph type="sldNum" sz="quarter" idx="10"/>
          </p:nvPr>
        </p:nvSpPr>
        <p:spPr/>
        <p:txBody>
          <a:bodyPr/>
          <a:lstStyle/>
          <a:p>
            <a:pPr>
              <a:defRPr/>
            </a:pPr>
            <a:fld id="{4F2FC41F-FB59-420B-840C-5F2FF68BF828}" type="slidenum">
              <a:rPr lang="en-US" smtClean="0"/>
              <a:pPr>
                <a:defRPr/>
              </a:pPr>
              <a:t>13</a:t>
            </a:fld>
            <a:endParaRPr lang="en-US" sz="1400" dirty="0">
              <a:latin typeface="Arial" charset="0"/>
            </a:endParaRPr>
          </a:p>
        </p:txBody>
      </p:sp>
    </p:spTree>
    <p:extLst>
      <p:ext uri="{BB962C8B-B14F-4D97-AF65-F5344CB8AC3E}">
        <p14:creationId xmlns:p14="http://schemas.microsoft.com/office/powerpoint/2010/main" val="11982252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We Speak…</a:t>
            </a:r>
            <a:endParaRPr lang="en-US" dirty="0"/>
          </a:p>
        </p:txBody>
      </p:sp>
      <p:sp>
        <p:nvSpPr>
          <p:cNvPr id="3" name="Content Placeholder 2"/>
          <p:cNvSpPr>
            <a:spLocks noGrp="1"/>
          </p:cNvSpPr>
          <p:nvPr>
            <p:ph idx="1"/>
          </p:nvPr>
        </p:nvSpPr>
        <p:spPr/>
        <p:txBody>
          <a:bodyPr/>
          <a:lstStyle/>
          <a:p>
            <a:r>
              <a:rPr lang="en-US" dirty="0"/>
              <a:t>S</a:t>
            </a:r>
            <a:r>
              <a:rPr lang="en-US" dirty="0" smtClean="0"/>
              <a:t>entences tend to be</a:t>
            </a:r>
          </a:p>
          <a:p>
            <a:pPr lvl="1"/>
            <a:r>
              <a:rPr lang="en-US" dirty="0" smtClean="0"/>
              <a:t>Complex</a:t>
            </a:r>
          </a:p>
          <a:p>
            <a:pPr lvl="1"/>
            <a:r>
              <a:rPr lang="en-US" dirty="0" smtClean="0"/>
              <a:t>Convoluted</a:t>
            </a:r>
          </a:p>
          <a:p>
            <a:pPr lvl="1"/>
            <a:r>
              <a:rPr lang="en-US" dirty="0" smtClean="0"/>
              <a:t>Qualified with  adorning phrases</a:t>
            </a:r>
          </a:p>
          <a:p>
            <a:pPr lvl="1"/>
            <a:r>
              <a:rPr lang="en-US" dirty="0" smtClean="0"/>
              <a:t>Conformed to the way we </a:t>
            </a:r>
            <a:r>
              <a:rPr lang="en-US" i="1" dirty="0" smtClean="0"/>
              <a:t>listen</a:t>
            </a:r>
            <a:endParaRPr lang="en-US" dirty="0" smtClean="0"/>
          </a:p>
          <a:p>
            <a:pPr lvl="2"/>
            <a:r>
              <a:rPr lang="en-US" dirty="0" smtClean="0"/>
              <a:t>Tone, voice quality, emphases, and facial expressions infer the speaker’s intent</a:t>
            </a:r>
          </a:p>
          <a:p>
            <a:pPr lvl="2"/>
            <a:endParaRPr lang="en-US" dirty="0"/>
          </a:p>
          <a:p>
            <a:pPr lvl="2"/>
            <a:endParaRPr lang="en-US" dirty="0"/>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14</a:t>
            </a:fld>
            <a:endParaRPr lang="en-US" dirty="0">
              <a:latin typeface="Arial" charset="0"/>
            </a:endParaRPr>
          </a:p>
        </p:txBody>
      </p:sp>
      <p:pic>
        <p:nvPicPr>
          <p:cNvPr id="1026" name="Picture 2" descr="C:\Users\eneail\AppData\Local\Microsoft\Windows\Temporary Internet Files\Content.IE5\905M3818\MC90038438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3519" y="4321454"/>
            <a:ext cx="1824228" cy="1784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4551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We Read…</a:t>
            </a:r>
            <a:endParaRPr lang="en-US" dirty="0"/>
          </a:p>
        </p:txBody>
      </p:sp>
      <p:sp>
        <p:nvSpPr>
          <p:cNvPr id="3" name="Content Placeholder 2"/>
          <p:cNvSpPr>
            <a:spLocks noGrp="1"/>
          </p:cNvSpPr>
          <p:nvPr>
            <p:ph idx="1"/>
          </p:nvPr>
        </p:nvSpPr>
        <p:spPr>
          <a:xfrm>
            <a:off x="455655" y="1978481"/>
            <a:ext cx="8247888" cy="4251960"/>
          </a:xfrm>
        </p:spPr>
        <p:txBody>
          <a:bodyPr/>
          <a:lstStyle/>
          <a:p>
            <a:r>
              <a:rPr lang="en-US" dirty="0" smtClean="0"/>
              <a:t>The mind expects: sentences that are</a:t>
            </a:r>
          </a:p>
          <a:p>
            <a:pPr lvl="1"/>
            <a:r>
              <a:rPr lang="en-US" dirty="0" smtClean="0"/>
              <a:t>Simple</a:t>
            </a:r>
          </a:p>
          <a:p>
            <a:pPr lvl="1"/>
            <a:r>
              <a:rPr lang="en-US" dirty="0" smtClean="0"/>
              <a:t>Declarative</a:t>
            </a:r>
          </a:p>
          <a:p>
            <a:pPr lvl="1"/>
            <a:r>
              <a:rPr lang="en-US" dirty="0" smtClean="0"/>
              <a:t>Straightforward</a:t>
            </a:r>
          </a:p>
          <a:p>
            <a:pPr lvl="1"/>
            <a:endParaRPr lang="en-US" dirty="0"/>
          </a:p>
          <a:p>
            <a:r>
              <a:rPr lang="en-US" dirty="0" smtClean="0"/>
              <a:t>Do not write down your thought as you might express them verbally.</a:t>
            </a:r>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15</a:t>
            </a:fld>
            <a:endParaRPr lang="en-US" dirty="0">
              <a:latin typeface="Arial" charset="0"/>
            </a:endParaRPr>
          </a:p>
        </p:txBody>
      </p:sp>
      <p:pic>
        <p:nvPicPr>
          <p:cNvPr id="2051" name="Picture 3" descr="C:\Users\eneail\AppData\Local\Microsoft\Windows\Temporary Internet Files\Content.IE5\9MLRK3G9\MC90038364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8108" y="2056648"/>
            <a:ext cx="1571472" cy="1860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8731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1152614"/>
            <a:ext cx="8229600" cy="591671"/>
          </a:xfrm>
        </p:spPr>
        <p:txBody>
          <a:bodyPr/>
          <a:lstStyle/>
          <a:p>
            <a:r>
              <a:rPr lang="en-US" sz="3200" dirty="0" smtClean="0"/>
              <a:t>Remember that…</a:t>
            </a:r>
            <a:endParaRPr lang="en-US" sz="3200" dirty="0"/>
          </a:p>
        </p:txBody>
      </p:sp>
      <p:sp>
        <p:nvSpPr>
          <p:cNvPr id="3" name="Content Placeholder 2"/>
          <p:cNvSpPr>
            <a:spLocks noGrp="1"/>
          </p:cNvSpPr>
          <p:nvPr>
            <p:ph idx="1"/>
          </p:nvPr>
        </p:nvSpPr>
        <p:spPr>
          <a:xfrm>
            <a:off x="640717" y="1836963"/>
            <a:ext cx="7545340" cy="4251960"/>
          </a:xfrm>
        </p:spPr>
        <p:txBody>
          <a:bodyPr/>
          <a:lstStyle/>
          <a:p>
            <a:pPr marL="457200" lvl="1" indent="0">
              <a:buNone/>
            </a:pPr>
            <a:endParaRPr lang="en-US" dirty="0"/>
          </a:p>
          <a:p>
            <a:pPr marL="0" indent="0" algn="ctr">
              <a:buNone/>
            </a:pPr>
            <a:r>
              <a:rPr lang="en-US" sz="2800" b="1" dirty="0" smtClean="0"/>
              <a:t>Quality case documentation is a skill. </a:t>
            </a:r>
          </a:p>
          <a:p>
            <a:pPr marL="0" indent="0" algn="ctr">
              <a:buNone/>
            </a:pPr>
            <a:endParaRPr lang="en-US" sz="2800" b="1" dirty="0"/>
          </a:p>
          <a:p>
            <a:pPr marL="0" indent="0" algn="ctr">
              <a:buNone/>
            </a:pPr>
            <a:r>
              <a:rPr lang="en-US" sz="2800" b="1" smtClean="0"/>
              <a:t>It </a:t>
            </a:r>
            <a:r>
              <a:rPr lang="en-US" sz="2800" b="1" dirty="0" smtClean="0"/>
              <a:t>takes practice </a:t>
            </a:r>
            <a:r>
              <a:rPr lang="en-US" sz="2800" b="1" smtClean="0"/>
              <a:t>to master </a:t>
            </a:r>
            <a:r>
              <a:rPr lang="en-US" sz="2800" b="1" dirty="0" smtClean="0"/>
              <a:t>thorough yet </a:t>
            </a:r>
            <a:r>
              <a:rPr lang="en-US" sz="2800" b="1" smtClean="0"/>
              <a:t>concise case </a:t>
            </a:r>
            <a:r>
              <a:rPr lang="en-US" sz="2800" b="1" dirty="0" smtClean="0"/>
              <a:t>documentation.</a:t>
            </a:r>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16</a:t>
            </a:fld>
            <a:endParaRPr lang="en-US" dirty="0">
              <a:latin typeface="Arial" charset="0"/>
            </a:endParaRPr>
          </a:p>
        </p:txBody>
      </p:sp>
    </p:spTree>
    <p:extLst>
      <p:ext uri="{BB962C8B-B14F-4D97-AF65-F5344CB8AC3E}">
        <p14:creationId xmlns:p14="http://schemas.microsoft.com/office/powerpoint/2010/main" val="39266003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Pronouns: Example #1</a:t>
            </a:r>
            <a:endParaRPr lang="en-US" dirty="0"/>
          </a:p>
        </p:txBody>
      </p:sp>
      <p:sp>
        <p:nvSpPr>
          <p:cNvPr id="3" name="Content Placeholder 2"/>
          <p:cNvSpPr>
            <a:spLocks noGrp="1"/>
          </p:cNvSpPr>
          <p:nvPr>
            <p:ph idx="1"/>
          </p:nvPr>
        </p:nvSpPr>
        <p:spPr>
          <a:xfrm>
            <a:off x="470645" y="1255955"/>
            <a:ext cx="8247888" cy="4251960"/>
          </a:xfrm>
        </p:spPr>
        <p:txBody>
          <a:bodyPr/>
          <a:lstStyle/>
          <a:p>
            <a:pPr marL="0" indent="0">
              <a:buNone/>
            </a:pPr>
            <a:endParaRPr lang="en-US" dirty="0"/>
          </a:p>
          <a:p>
            <a:pPr marL="0" indent="0">
              <a:buNone/>
            </a:pPr>
            <a:r>
              <a:rPr lang="en-US" b="1" i="1" dirty="0" smtClean="0"/>
              <a:t>Stephanie and Layla were best friends until she began to spread rumors about her.  She stated that she made going to school unbearable, which is why she became truant.  Her mother, Anna, claims they were best friends.  She is unaware of any falling out between them.  She reported that she is always “upfront and honest” with her about everything.</a:t>
            </a:r>
            <a:endParaRPr lang="en-US" dirty="0"/>
          </a:p>
        </p:txBody>
      </p:sp>
      <p:sp>
        <p:nvSpPr>
          <p:cNvPr id="4" name="Slide Number Placeholder 3"/>
          <p:cNvSpPr>
            <a:spLocks noGrp="1"/>
          </p:cNvSpPr>
          <p:nvPr>
            <p:ph type="sldNum" sz="quarter" idx="10"/>
          </p:nvPr>
        </p:nvSpPr>
        <p:spPr/>
        <p:txBody>
          <a:bodyPr/>
          <a:lstStyle/>
          <a:p>
            <a:pPr>
              <a:defRPr/>
            </a:pPr>
            <a:fld id="{8E0BD697-C650-4553-8269-3DAFA0DE6DB9}" type="slidenum">
              <a:rPr lang="en-US" smtClean="0"/>
              <a:pPr>
                <a:defRPr/>
              </a:pPr>
              <a:t>17</a:t>
            </a:fld>
            <a:endParaRPr lang="en-US" dirty="0">
              <a:latin typeface="Arial" charset="0"/>
            </a:endParaRPr>
          </a:p>
        </p:txBody>
      </p:sp>
    </p:spTree>
    <p:extLst>
      <p:ext uri="{BB962C8B-B14F-4D97-AF65-F5344CB8AC3E}">
        <p14:creationId xmlns:p14="http://schemas.microsoft.com/office/powerpoint/2010/main" val="41512732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Sentence #1</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sz="3200" dirty="0" smtClean="0"/>
              <a:t>Lori, Amanda, and Jen all live in the same house, but sometimes she spends the night with her father.</a:t>
            </a:r>
            <a:endParaRPr lang="en-US" sz="3200" dirty="0"/>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18</a:t>
            </a:fld>
            <a:endParaRPr lang="en-US" dirty="0">
              <a:latin typeface="Arial" charset="0"/>
            </a:endParaRPr>
          </a:p>
        </p:txBody>
      </p:sp>
      <p:sp>
        <p:nvSpPr>
          <p:cNvPr id="5" name="Oval 4"/>
          <p:cNvSpPr/>
          <p:nvPr/>
        </p:nvSpPr>
        <p:spPr bwMode="auto">
          <a:xfrm>
            <a:off x="4467068" y="2923082"/>
            <a:ext cx="869429" cy="509665"/>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spTree>
    <p:extLst>
      <p:ext uri="{BB962C8B-B14F-4D97-AF65-F5344CB8AC3E}">
        <p14:creationId xmlns:p14="http://schemas.microsoft.com/office/powerpoint/2010/main" val="273002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Sentence #2</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sz="3200" dirty="0" smtClean="0"/>
              <a:t>John spoke with William because he wants him to go to anger management classes.</a:t>
            </a:r>
            <a:endParaRPr lang="en-US" sz="3200" dirty="0"/>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19</a:t>
            </a:fld>
            <a:endParaRPr lang="en-US" dirty="0">
              <a:latin typeface="Arial" charset="0"/>
            </a:endParaRPr>
          </a:p>
        </p:txBody>
      </p:sp>
      <p:sp>
        <p:nvSpPr>
          <p:cNvPr id="5" name="Oval 4"/>
          <p:cNvSpPr/>
          <p:nvPr/>
        </p:nvSpPr>
        <p:spPr bwMode="auto">
          <a:xfrm>
            <a:off x="6565692" y="2428407"/>
            <a:ext cx="614596" cy="509665"/>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sp>
        <p:nvSpPr>
          <p:cNvPr id="6" name="Oval 5"/>
          <p:cNvSpPr/>
          <p:nvPr/>
        </p:nvSpPr>
        <p:spPr bwMode="auto">
          <a:xfrm>
            <a:off x="479684" y="2908092"/>
            <a:ext cx="869429" cy="509665"/>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spTree>
    <p:extLst>
      <p:ext uri="{BB962C8B-B14F-4D97-AF65-F5344CB8AC3E}">
        <p14:creationId xmlns:p14="http://schemas.microsoft.com/office/powerpoint/2010/main" val="258860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419096" y="838203"/>
            <a:ext cx="8229600" cy="9144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1440" tIns="45720" rIns="91440" bIns="45720" anchor="b" anchorCtr="1" compatLnSpc="0"/>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400" b="1" i="0" u="none" strike="noStrike" kern="1200" cap="none" spc="0" baseline="0" dirty="0">
                <a:solidFill>
                  <a:srgbClr val="000000"/>
                </a:solidFill>
                <a:uFillTx/>
                <a:latin typeface="Arial" pitchFamily="18"/>
                <a:ea typeface="Arial" pitchFamily="2"/>
                <a:cs typeface="Arial" pitchFamily="2"/>
              </a:rPr>
              <a:t>Name Tent</a:t>
            </a:r>
          </a:p>
        </p:txBody>
      </p:sp>
      <p:graphicFrame>
        <p:nvGraphicFramePr>
          <p:cNvPr id="8" name="Table 7"/>
          <p:cNvGraphicFramePr>
            <a:graphicFrameLocks noGrp="1"/>
          </p:cNvGraphicFramePr>
          <p:nvPr>
            <p:extLst>
              <p:ext uri="{D42A27DB-BD31-4B8C-83A1-F6EECF244321}">
                <p14:modId xmlns:p14="http://schemas.microsoft.com/office/powerpoint/2010/main" val="2014351505"/>
              </p:ext>
            </p:extLst>
          </p:nvPr>
        </p:nvGraphicFramePr>
        <p:xfrm>
          <a:off x="870855" y="2144486"/>
          <a:ext cx="7456716" cy="2841171"/>
        </p:xfrm>
        <a:graphic>
          <a:graphicData uri="http://schemas.openxmlformats.org/drawingml/2006/table">
            <a:tbl>
              <a:tblPr firstRow="1" bandRow="1">
                <a:tableStyleId>{5C22544A-7EE6-4342-B048-85BDC9FD1C3A}</a:tableStyleId>
              </a:tblPr>
              <a:tblGrid>
                <a:gridCol w="3728358"/>
                <a:gridCol w="3728358"/>
              </a:tblGrid>
              <a:tr h="947057">
                <a:tc>
                  <a:txBody>
                    <a:bodyPr/>
                    <a:lstStyle/>
                    <a:p>
                      <a:r>
                        <a:rPr lang="en-US" sz="2400" dirty="0" smtClean="0">
                          <a:solidFill>
                            <a:schemeClr val="tx1"/>
                          </a:solidFill>
                          <a:latin typeface="Arial" panose="020B0604020202020204" pitchFamily="34" charset="0"/>
                          <a:cs typeface="Arial" panose="020B0604020202020204" pitchFamily="34" charset="0"/>
                        </a:rPr>
                        <a:t>Position</a:t>
                      </a:r>
                      <a:endParaRPr lang="en-US" sz="2400" dirty="0">
                        <a:solidFill>
                          <a:schemeClr val="tx1"/>
                        </a:solidFill>
                        <a:latin typeface="Arial" panose="020B0604020202020204" pitchFamily="34" charset="0"/>
                        <a:cs typeface="Arial" panose="020B0604020202020204" pitchFamily="34" charset="0"/>
                      </a:endParaRPr>
                    </a:p>
                  </a:txBody>
                  <a:tcPr>
                    <a:solidFill>
                      <a:schemeClr val="accent3">
                        <a:lumMod val="75000"/>
                      </a:schemeClr>
                    </a:solidFill>
                  </a:tcPr>
                </a:tc>
                <a:tc>
                  <a:txBody>
                    <a:bodyPr/>
                    <a:lstStyle/>
                    <a:p>
                      <a:pPr algn="r"/>
                      <a:r>
                        <a:rPr lang="en-US" sz="2400" dirty="0" smtClean="0">
                          <a:solidFill>
                            <a:schemeClr val="tx1"/>
                          </a:solidFill>
                          <a:latin typeface="Arial" panose="020B0604020202020204" pitchFamily="34" charset="0"/>
                          <a:cs typeface="Arial" panose="020B0604020202020204" pitchFamily="34" charset="0"/>
                        </a:rPr>
                        <a:t>County</a:t>
                      </a:r>
                      <a:endParaRPr lang="en-US" sz="2400" dirty="0">
                        <a:solidFill>
                          <a:schemeClr val="tx1"/>
                        </a:solidFill>
                        <a:latin typeface="Arial" panose="020B0604020202020204" pitchFamily="34" charset="0"/>
                        <a:cs typeface="Arial" panose="020B0604020202020204" pitchFamily="34" charset="0"/>
                      </a:endParaRPr>
                    </a:p>
                  </a:txBody>
                  <a:tcPr>
                    <a:solidFill>
                      <a:schemeClr val="accent3">
                        <a:lumMod val="75000"/>
                      </a:schemeClr>
                    </a:solidFill>
                  </a:tcPr>
                </a:tc>
              </a:tr>
              <a:tr h="947057">
                <a:tc gridSpan="2">
                  <a:txBody>
                    <a:bodyPr/>
                    <a:lstStyle/>
                    <a:p>
                      <a:pPr algn="ctr"/>
                      <a:r>
                        <a:rPr lang="en-US" sz="4800" b="1" dirty="0" smtClean="0">
                          <a:latin typeface="Arial" panose="020B0604020202020204" pitchFamily="34" charset="0"/>
                          <a:cs typeface="Arial" panose="020B0604020202020204" pitchFamily="34" charset="0"/>
                        </a:rPr>
                        <a:t>NAME</a:t>
                      </a:r>
                      <a:endParaRPr lang="en-US" sz="4800" b="1" dirty="0">
                        <a:latin typeface="Arial" panose="020B0604020202020204" pitchFamily="34" charset="0"/>
                        <a:cs typeface="Arial" panose="020B0604020202020204" pitchFamily="34" charset="0"/>
                      </a:endParaRPr>
                    </a:p>
                  </a:txBody>
                  <a:tcPr anchor="ctr">
                    <a:solidFill>
                      <a:schemeClr val="accent3">
                        <a:lumMod val="95000"/>
                      </a:schemeClr>
                    </a:solidFill>
                  </a:tcPr>
                </a:tc>
                <a:tc hMerge="1">
                  <a:txBody>
                    <a:bodyPr/>
                    <a:lstStyle/>
                    <a:p>
                      <a:endParaRPr lang="en-US" dirty="0"/>
                    </a:p>
                  </a:txBody>
                  <a:tcPr>
                    <a:solidFill>
                      <a:schemeClr val="accent3">
                        <a:lumMod val="95000"/>
                      </a:schemeClr>
                    </a:solidFill>
                  </a:tcPr>
                </a:tc>
              </a:tr>
              <a:tr h="947057">
                <a:tc>
                  <a:txBody>
                    <a:bodyPr/>
                    <a:lstStyle/>
                    <a:p>
                      <a:r>
                        <a:rPr lang="en-US" sz="1800" b="1" dirty="0" smtClean="0">
                          <a:latin typeface="Arial" panose="020B0604020202020204" pitchFamily="34" charset="0"/>
                          <a:cs typeface="Arial" panose="020B0604020202020204" pitchFamily="34" charset="0"/>
                        </a:rPr>
                        <a:t>Number of</a:t>
                      </a:r>
                      <a:r>
                        <a:rPr lang="en-US" sz="1800" b="1" baseline="0" dirty="0" smtClean="0">
                          <a:latin typeface="Arial" panose="020B0604020202020204" pitchFamily="34" charset="0"/>
                          <a:cs typeface="Arial" panose="020B0604020202020204" pitchFamily="34" charset="0"/>
                        </a:rPr>
                        <a:t> Years with Agency</a:t>
                      </a:r>
                      <a:endParaRPr lang="en-US" sz="1800" b="1" dirty="0">
                        <a:latin typeface="Arial" panose="020B0604020202020204" pitchFamily="34" charset="0"/>
                        <a:cs typeface="Arial" panose="020B0604020202020204" pitchFamily="34" charset="0"/>
                      </a:endParaRPr>
                    </a:p>
                  </a:txBody>
                  <a:tcPr anchor="b">
                    <a:solidFill>
                      <a:schemeClr val="accent3">
                        <a:lumMod val="75000"/>
                      </a:schemeClr>
                    </a:solidFill>
                  </a:tcPr>
                </a:tc>
                <a:tc>
                  <a:txBody>
                    <a:bodyPr/>
                    <a:lstStyle/>
                    <a:p>
                      <a:pPr algn="r"/>
                      <a:r>
                        <a:rPr lang="en-US" b="1" dirty="0" smtClean="0">
                          <a:latin typeface="Arial" panose="020B0604020202020204" pitchFamily="34" charset="0"/>
                          <a:cs typeface="Arial" panose="020B0604020202020204" pitchFamily="34" charset="0"/>
                        </a:rPr>
                        <a:t>One thing you want to know about writing skills for case documentation</a:t>
                      </a:r>
                      <a:endParaRPr lang="en-US" b="1" dirty="0">
                        <a:latin typeface="Arial" panose="020B0604020202020204" pitchFamily="34" charset="0"/>
                        <a:cs typeface="Arial" panose="020B0604020202020204" pitchFamily="34" charset="0"/>
                      </a:endParaRPr>
                    </a:p>
                  </a:txBody>
                  <a:tcPr anchor="b">
                    <a:solidFill>
                      <a:schemeClr val="accent3">
                        <a:lumMod val="75000"/>
                      </a:schemeClr>
                    </a:solidFill>
                  </a:tcPr>
                </a:tc>
              </a:tr>
            </a:tbl>
          </a:graphicData>
        </a:graphic>
      </p:graphicFrame>
      <p:sp>
        <p:nvSpPr>
          <p:cNvPr id="4" name="Slide Number Placeholder 5"/>
          <p:cNvSpPr>
            <a:spLocks noGrp="1"/>
          </p:cNvSpPr>
          <p:nvPr>
            <p:ph type="sldNum" sz="quarter" idx="10"/>
          </p:nvPr>
        </p:nvSpPr>
        <p:spPr>
          <a:xfrm>
            <a:off x="8126413" y="6605588"/>
            <a:ext cx="1017587" cy="236537"/>
          </a:xfrm>
        </p:spPr>
        <p:txBody>
          <a:bodyPr/>
          <a:lstStyle/>
          <a:p>
            <a:fld id="{C49FAA35-CF82-4C62-BBAA-2977F00373C6}" type="slidenum">
              <a:rPr lang="en-US" smtClean="0"/>
              <a:pPr/>
              <a:t>2</a:t>
            </a:fld>
            <a:endParaRPr lang="en-US" dirty="0"/>
          </a:p>
        </p:txBody>
      </p:sp>
    </p:spTree>
    <p:extLst>
      <p:ext uri="{BB962C8B-B14F-4D97-AF65-F5344CB8AC3E}">
        <p14:creationId xmlns:p14="http://schemas.microsoft.com/office/powerpoint/2010/main" val="3067153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Sentence #3</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sz="3200" dirty="0" smtClean="0"/>
              <a:t>Bobby and Glenn were both removed from their home on January 14, 2014, however he wants to go back.</a:t>
            </a:r>
            <a:endParaRPr lang="en-US" sz="3200" dirty="0"/>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20</a:t>
            </a:fld>
            <a:endParaRPr lang="en-US" dirty="0">
              <a:latin typeface="Arial" charset="0"/>
            </a:endParaRPr>
          </a:p>
        </p:txBody>
      </p:sp>
      <p:sp>
        <p:nvSpPr>
          <p:cNvPr id="5" name="Oval 4"/>
          <p:cNvSpPr/>
          <p:nvPr/>
        </p:nvSpPr>
        <p:spPr bwMode="auto">
          <a:xfrm>
            <a:off x="7959778" y="2908092"/>
            <a:ext cx="659568" cy="509665"/>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6" charset="-128"/>
            </a:endParaRPr>
          </a:p>
        </p:txBody>
      </p:sp>
    </p:spTree>
    <p:extLst>
      <p:ext uri="{BB962C8B-B14F-4D97-AF65-F5344CB8AC3E}">
        <p14:creationId xmlns:p14="http://schemas.microsoft.com/office/powerpoint/2010/main" val="39617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Skills Exercise</a:t>
            </a:r>
            <a:endParaRPr lang="en-US" dirty="0"/>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21</a:t>
            </a:fld>
            <a:endParaRPr lang="en-US" dirty="0">
              <a:latin typeface="Arial" charset="0"/>
            </a:endParaRPr>
          </a:p>
        </p:txBody>
      </p:sp>
      <p:sp>
        <p:nvSpPr>
          <p:cNvPr id="6" name="Content Placeholder 2"/>
          <p:cNvSpPr>
            <a:spLocks noGrp="1"/>
          </p:cNvSpPr>
          <p:nvPr>
            <p:ph idx="1"/>
          </p:nvPr>
        </p:nvSpPr>
        <p:spPr/>
        <p:txBody>
          <a:bodyPr/>
          <a:lstStyle/>
          <a:p>
            <a:r>
              <a:rPr lang="en-US" sz="2400" dirty="0" smtClean="0"/>
              <a:t>Participants will divide into four evenly sized groups who will be assigned one of the following writing topics:</a:t>
            </a:r>
          </a:p>
          <a:p>
            <a:pPr lvl="1"/>
            <a:r>
              <a:rPr lang="en-US" sz="2000" dirty="0" smtClean="0"/>
              <a:t>Apostrophe</a:t>
            </a:r>
          </a:p>
          <a:p>
            <a:pPr lvl="1"/>
            <a:r>
              <a:rPr lang="en-US" sz="2000" dirty="0" smtClean="0"/>
              <a:t>Number rules</a:t>
            </a:r>
          </a:p>
          <a:p>
            <a:pPr lvl="1"/>
            <a:r>
              <a:rPr lang="en-US" sz="2000" dirty="0" smtClean="0"/>
              <a:t>Quotation Marks</a:t>
            </a:r>
          </a:p>
          <a:p>
            <a:pPr lvl="1"/>
            <a:r>
              <a:rPr lang="en-US" sz="2000" dirty="0" smtClean="0"/>
              <a:t>Run-on sentences</a:t>
            </a:r>
          </a:p>
          <a:p>
            <a:endParaRPr lang="en-US" sz="2400" dirty="0" smtClean="0"/>
          </a:p>
          <a:p>
            <a:r>
              <a:rPr lang="en-US" sz="2400" dirty="0" smtClean="0"/>
              <a:t>While in this small group,  record a brief explanation, three helpful hints, and a sample sentence for your assigned writing topic on Participant Guide pages 8-9.  </a:t>
            </a:r>
            <a:endParaRPr lang="en-US" sz="2400" dirty="0"/>
          </a:p>
        </p:txBody>
      </p:sp>
    </p:spTree>
    <p:extLst>
      <p:ext uri="{BB962C8B-B14F-4D97-AF65-F5344CB8AC3E}">
        <p14:creationId xmlns:p14="http://schemas.microsoft.com/office/powerpoint/2010/main" val="9511169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Skills Exercise (continued)</a:t>
            </a:r>
            <a:endParaRPr lang="en-US" dirty="0"/>
          </a:p>
        </p:txBody>
      </p:sp>
      <p:sp>
        <p:nvSpPr>
          <p:cNvPr id="3" name="Content Placeholder 2"/>
          <p:cNvSpPr>
            <a:spLocks noGrp="1"/>
          </p:cNvSpPr>
          <p:nvPr>
            <p:ph idx="1"/>
          </p:nvPr>
        </p:nvSpPr>
        <p:spPr>
          <a:xfrm>
            <a:off x="470645" y="1438835"/>
            <a:ext cx="8247888" cy="4766022"/>
          </a:xfrm>
        </p:spPr>
        <p:txBody>
          <a:bodyPr/>
          <a:lstStyle/>
          <a:p>
            <a:r>
              <a:rPr lang="en-US" sz="2400" dirty="0"/>
              <a:t>C</a:t>
            </a:r>
            <a:r>
              <a:rPr lang="en-US" sz="2400" dirty="0" smtClean="0"/>
              <a:t>ount off by the total number of people per small group, and re-group based on your number. For example: all of the one’s will be in the same group, all of the two’s in the same group, etc.</a:t>
            </a:r>
          </a:p>
          <a:p>
            <a:pPr marL="0" indent="0">
              <a:buNone/>
            </a:pPr>
            <a:endParaRPr lang="en-US" sz="2400" dirty="0" smtClean="0"/>
          </a:p>
          <a:p>
            <a:r>
              <a:rPr lang="en-US" sz="2400" dirty="0" smtClean="0"/>
              <a:t>Once in this second small group, you will teach the small group on your assigned writing topic. As other writing topic “experts” teach the small group, complete the rest of Participant Guide pages 8-9.  </a:t>
            </a:r>
            <a:endParaRPr lang="en-US" sz="2400" dirty="0"/>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22</a:t>
            </a:fld>
            <a:endParaRPr lang="en-US" dirty="0">
              <a:latin typeface="Arial" charset="0"/>
            </a:endParaRPr>
          </a:p>
        </p:txBody>
      </p:sp>
    </p:spTree>
    <p:extLst>
      <p:ext uri="{BB962C8B-B14F-4D97-AF65-F5344CB8AC3E}">
        <p14:creationId xmlns:p14="http://schemas.microsoft.com/office/powerpoint/2010/main" val="20612670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637" y="958268"/>
            <a:ext cx="8229600" cy="675660"/>
          </a:xfrm>
        </p:spPr>
        <p:txBody>
          <a:bodyPr/>
          <a:lstStyle/>
          <a:p>
            <a:r>
              <a:rPr lang="en-US" sz="2800" dirty="0" err="1" smtClean="0"/>
              <a:t>McAbee</a:t>
            </a:r>
            <a:r>
              <a:rPr lang="en-US" sz="2800" dirty="0" smtClean="0"/>
              <a:t> Case Scenario: Sequencing Activity</a:t>
            </a:r>
            <a:endParaRPr lang="en-US" sz="2800" dirty="0"/>
          </a:p>
        </p:txBody>
      </p:sp>
      <p:sp>
        <p:nvSpPr>
          <p:cNvPr id="3" name="Content Placeholder 2"/>
          <p:cNvSpPr>
            <a:spLocks noGrp="1"/>
          </p:cNvSpPr>
          <p:nvPr>
            <p:ph idx="1"/>
          </p:nvPr>
        </p:nvSpPr>
        <p:spPr>
          <a:xfrm>
            <a:off x="425674" y="1783608"/>
            <a:ext cx="8247888" cy="4251960"/>
          </a:xfrm>
        </p:spPr>
        <p:txBody>
          <a:bodyPr/>
          <a:lstStyle/>
          <a:p>
            <a:r>
              <a:rPr lang="en-US" dirty="0" smtClean="0"/>
              <a:t>Participants will be divided into small groups.</a:t>
            </a:r>
          </a:p>
          <a:p>
            <a:r>
              <a:rPr lang="en-US" dirty="0" smtClean="0"/>
              <a:t>While watching the video, each group will record the sequence of the main events outlined in the interview.</a:t>
            </a:r>
          </a:p>
          <a:p>
            <a:r>
              <a:rPr lang="en-US" dirty="0" smtClean="0"/>
              <a:t>After the video, groups should compare notes and create a sequence of events that could be used to write their case record.</a:t>
            </a:r>
          </a:p>
          <a:p>
            <a:r>
              <a:rPr lang="en-US" dirty="0" smtClean="0"/>
              <a:t>Once the small groups are finished, the larger group as a whole will compile an agreed upon sequence of events. </a:t>
            </a:r>
            <a:endParaRPr lang="en-US" dirty="0"/>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23</a:t>
            </a:fld>
            <a:endParaRPr lang="en-US" dirty="0">
              <a:latin typeface="Arial" charset="0"/>
            </a:endParaRPr>
          </a:p>
        </p:txBody>
      </p:sp>
    </p:spTree>
    <p:extLst>
      <p:ext uri="{BB962C8B-B14F-4D97-AF65-F5344CB8AC3E}">
        <p14:creationId xmlns:p14="http://schemas.microsoft.com/office/powerpoint/2010/main" val="8699973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Record Brainstorm</a:t>
            </a:r>
            <a:endParaRPr lang="en-US" dirty="0"/>
          </a:p>
        </p:txBody>
      </p:sp>
      <p:sp>
        <p:nvSpPr>
          <p:cNvPr id="3" name="Content Placeholder 2"/>
          <p:cNvSpPr>
            <a:spLocks noGrp="1"/>
          </p:cNvSpPr>
          <p:nvPr>
            <p:ph idx="1"/>
          </p:nvPr>
        </p:nvSpPr>
        <p:spPr/>
        <p:txBody>
          <a:bodyPr/>
          <a:lstStyle/>
          <a:p>
            <a:endParaRPr lang="en-US" dirty="0" smtClean="0"/>
          </a:p>
          <a:p>
            <a:r>
              <a:rPr lang="en-US" dirty="0" smtClean="0"/>
              <a:t>Large group will divide in half</a:t>
            </a:r>
          </a:p>
          <a:p>
            <a:endParaRPr lang="en-US" dirty="0"/>
          </a:p>
          <a:p>
            <a:r>
              <a:rPr lang="en-US" dirty="0" smtClean="0"/>
              <a:t>Each group will take five minutes to record what they believe is important to include during a visit with the family</a:t>
            </a:r>
          </a:p>
          <a:p>
            <a:endParaRPr lang="en-US" dirty="0"/>
          </a:p>
          <a:p>
            <a:r>
              <a:rPr lang="en-US" dirty="0" smtClean="0"/>
              <a:t>Record on flipchart paper</a:t>
            </a:r>
            <a:endParaRPr lang="en-US" dirty="0"/>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24</a:t>
            </a:fld>
            <a:endParaRPr lang="en-US" dirty="0">
              <a:latin typeface="Arial" charset="0"/>
            </a:endParaRPr>
          </a:p>
        </p:txBody>
      </p:sp>
      <p:pic>
        <p:nvPicPr>
          <p:cNvPr id="2050" name="Picture 2" descr="C:\Users\eneail\AppData\Local\Microsoft\Windows\Temporary Internet Files\Content.IE5\88XR51WI\MC90029969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4822" y="3806915"/>
            <a:ext cx="2252705" cy="1753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7959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Fact from Opinion: Example #1	</a:t>
            </a:r>
            <a:endParaRPr lang="en-US" dirty="0"/>
          </a:p>
        </p:txBody>
      </p:sp>
      <p:sp>
        <p:nvSpPr>
          <p:cNvPr id="3" name="Content Placeholder 2"/>
          <p:cNvSpPr>
            <a:spLocks noGrp="1"/>
          </p:cNvSpPr>
          <p:nvPr>
            <p:ph idx="1"/>
          </p:nvPr>
        </p:nvSpPr>
        <p:spPr/>
        <p:txBody>
          <a:bodyPr/>
          <a:lstStyle/>
          <a:p>
            <a:pPr marL="0" indent="0">
              <a:buNone/>
            </a:pPr>
            <a:endParaRPr lang="en-US" b="1" i="1" dirty="0"/>
          </a:p>
          <a:p>
            <a:pPr marL="0" indent="0">
              <a:buNone/>
            </a:pPr>
            <a:r>
              <a:rPr lang="en-US" b="1" i="1" dirty="0" smtClean="0"/>
              <a:t>Mr. Brown was obviously drunk when he showed up for his visit.</a:t>
            </a:r>
          </a:p>
          <a:p>
            <a:pPr marL="0" indent="0">
              <a:buNone/>
            </a:pPr>
            <a:endParaRPr lang="en-US" dirty="0"/>
          </a:p>
          <a:p>
            <a:pPr marL="0" indent="0">
              <a:buNone/>
            </a:pPr>
            <a:r>
              <a:rPr lang="en-US" dirty="0" smtClean="0"/>
              <a:t>What is the problem with  this statement?</a:t>
            </a:r>
            <a:endParaRPr lang="en-US" dirty="0"/>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25</a:t>
            </a:fld>
            <a:endParaRPr lang="en-US" dirty="0">
              <a:latin typeface="Arial" charset="0"/>
            </a:endParaRPr>
          </a:p>
        </p:txBody>
      </p:sp>
      <p:pic>
        <p:nvPicPr>
          <p:cNvPr id="7170" name="Picture 2" descr="C:\Users\eneail\AppData\Local\Microsoft\Windows\Temporary Internet Files\Content.IE5\0E4VKUT9\MC90023764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4722" y="3625950"/>
            <a:ext cx="1696016" cy="2581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4039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229" y="1070466"/>
            <a:ext cx="8229600" cy="591671"/>
          </a:xfrm>
        </p:spPr>
        <p:txBody>
          <a:bodyPr/>
          <a:lstStyle/>
          <a:p>
            <a:r>
              <a:rPr lang="en-US" dirty="0" smtClean="0"/>
              <a:t>Case Fact from Opinion: Example #1 (continued)</a:t>
            </a:r>
            <a:endParaRPr lang="en-US" dirty="0"/>
          </a:p>
        </p:txBody>
      </p:sp>
      <p:sp>
        <p:nvSpPr>
          <p:cNvPr id="3" name="Content Placeholder 2"/>
          <p:cNvSpPr>
            <a:spLocks noGrp="1"/>
          </p:cNvSpPr>
          <p:nvPr>
            <p:ph idx="1"/>
          </p:nvPr>
        </p:nvSpPr>
        <p:spPr>
          <a:xfrm>
            <a:off x="415227" y="1993017"/>
            <a:ext cx="8247888" cy="4251960"/>
          </a:xfrm>
        </p:spPr>
        <p:txBody>
          <a:bodyPr/>
          <a:lstStyle/>
          <a:p>
            <a:pPr marL="0" indent="0">
              <a:buNone/>
            </a:pPr>
            <a:endParaRPr lang="en-US" b="1" dirty="0" smtClean="0"/>
          </a:p>
          <a:p>
            <a:pPr marL="0" indent="0">
              <a:buNone/>
            </a:pPr>
            <a:r>
              <a:rPr lang="en-US" b="1" dirty="0"/>
              <a:t>Mr. </a:t>
            </a:r>
            <a:r>
              <a:rPr lang="en-US" b="1" dirty="0" smtClean="0"/>
              <a:t>Brown </a:t>
            </a:r>
            <a:r>
              <a:rPr lang="en-US" b="1" dirty="0"/>
              <a:t>showed up for his visit </a:t>
            </a:r>
            <a:r>
              <a:rPr lang="en-US" b="1" dirty="0" smtClean="0"/>
              <a:t>smelling like alcohol</a:t>
            </a:r>
            <a:r>
              <a:rPr lang="en-US" b="1" dirty="0"/>
              <a:t>.  He was unable to stand up on his own, leaning against the wall, and he fell as he walked away from the visiting room.  Mr. </a:t>
            </a:r>
            <a:r>
              <a:rPr lang="en-US" b="1" dirty="0" smtClean="0"/>
              <a:t>Brown </a:t>
            </a:r>
            <a:r>
              <a:rPr lang="en-US" b="1" dirty="0"/>
              <a:t>reported that he had been at the bar earlier today but denied that he drank any alcohol or that he was drunk.  </a:t>
            </a:r>
            <a:r>
              <a:rPr lang="en-US" dirty="0"/>
              <a:t> </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26</a:t>
            </a:fld>
            <a:endParaRPr lang="en-US" dirty="0">
              <a:latin typeface="Arial" charset="0"/>
            </a:endParaRPr>
          </a:p>
        </p:txBody>
      </p:sp>
    </p:spTree>
    <p:extLst>
      <p:ext uri="{BB962C8B-B14F-4D97-AF65-F5344CB8AC3E}">
        <p14:creationId xmlns:p14="http://schemas.microsoft.com/office/powerpoint/2010/main" val="26483892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 General Statements</a:t>
            </a:r>
            <a:endParaRPr lang="en-US" dirty="0"/>
          </a:p>
        </p:txBody>
      </p:sp>
      <p:sp>
        <p:nvSpPr>
          <p:cNvPr id="3" name="Content Placeholder 2"/>
          <p:cNvSpPr>
            <a:spLocks noGrp="1"/>
          </p:cNvSpPr>
          <p:nvPr>
            <p:ph idx="1"/>
          </p:nvPr>
        </p:nvSpPr>
        <p:spPr/>
        <p:txBody>
          <a:bodyPr/>
          <a:lstStyle/>
          <a:p>
            <a:r>
              <a:rPr lang="en-US" dirty="0" smtClean="0"/>
              <a:t>Why say, “He looked tired,” when you could say, “He seemed to have trouble keeping his eyes open and yawned several times during our interview.”</a:t>
            </a:r>
          </a:p>
          <a:p>
            <a:endParaRPr lang="en-US" dirty="0"/>
          </a:p>
          <a:p>
            <a:endParaRPr lang="en-US" dirty="0" smtClean="0"/>
          </a:p>
          <a:p>
            <a:r>
              <a:rPr lang="en-US" dirty="0" smtClean="0"/>
              <a:t>Let’s improve the following sentence together: “The house was dirty.”</a:t>
            </a:r>
            <a:endParaRPr lang="en-US" dirty="0"/>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27</a:t>
            </a:fld>
            <a:endParaRPr lang="en-US" dirty="0">
              <a:latin typeface="Arial" charset="0"/>
            </a:endParaRPr>
          </a:p>
        </p:txBody>
      </p:sp>
      <p:pic>
        <p:nvPicPr>
          <p:cNvPr id="11266" name="Picture 2" descr="C:\Users\eneail\AppData\Local\Microsoft\Windows\Temporary Internet Files\Content.IE5\0E4VKUT9\MC90044173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1896" y="3892826"/>
            <a:ext cx="2401957" cy="2401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1472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Language: The Martin Family</a:t>
            </a:r>
            <a:endParaRPr lang="en-US" dirty="0"/>
          </a:p>
        </p:txBody>
      </p:sp>
      <p:sp>
        <p:nvSpPr>
          <p:cNvPr id="3" name="Content Placeholder 2"/>
          <p:cNvSpPr>
            <a:spLocks noGrp="1"/>
          </p:cNvSpPr>
          <p:nvPr>
            <p:ph idx="1"/>
          </p:nvPr>
        </p:nvSpPr>
        <p:spPr/>
        <p:txBody>
          <a:bodyPr/>
          <a:lstStyle/>
          <a:p>
            <a:r>
              <a:rPr lang="en-US" dirty="0" smtClean="0">
                <a:hlinkClick r:id="rId2"/>
              </a:rPr>
              <a:t>The Martin Family Case Vignettes: Scenes 4, 5, and 12</a:t>
            </a:r>
            <a:endParaRPr lang="en-US" dirty="0"/>
          </a:p>
          <a:p>
            <a:r>
              <a:rPr lang="en-US" dirty="0" smtClean="0"/>
              <a:t>Directions</a:t>
            </a:r>
          </a:p>
          <a:p>
            <a:pPr lvl="1"/>
            <a:r>
              <a:rPr lang="en-US" dirty="0" smtClean="0"/>
              <a:t>Divide into small groups</a:t>
            </a:r>
          </a:p>
          <a:p>
            <a:pPr lvl="1"/>
            <a:r>
              <a:rPr lang="en-US" dirty="0" smtClean="0"/>
              <a:t>Each group will be assigned one or two phrases</a:t>
            </a:r>
          </a:p>
          <a:p>
            <a:pPr lvl="1"/>
            <a:r>
              <a:rPr lang="en-US" dirty="0" smtClean="0"/>
              <a:t>Identify the problem with your given phrase(s)</a:t>
            </a:r>
          </a:p>
          <a:p>
            <a:pPr lvl="1"/>
            <a:r>
              <a:rPr lang="en-US" dirty="0" smtClean="0"/>
              <a:t>The small groups will rewrite the provided phrases incorporating knowledge from this training</a:t>
            </a:r>
          </a:p>
          <a:p>
            <a:pPr lvl="1"/>
            <a:r>
              <a:rPr lang="en-US" dirty="0" smtClean="0"/>
              <a:t>Place your revised phrases on flip chart paper and hang on the wall.</a:t>
            </a:r>
            <a:endParaRPr lang="en-US" dirty="0"/>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28</a:t>
            </a:fld>
            <a:endParaRPr lang="en-US" dirty="0">
              <a:latin typeface="Arial" charset="0"/>
            </a:endParaRPr>
          </a:p>
        </p:txBody>
      </p:sp>
    </p:spTree>
    <p:extLst>
      <p:ext uri="{BB962C8B-B14F-4D97-AF65-F5344CB8AC3E}">
        <p14:creationId xmlns:p14="http://schemas.microsoft.com/office/powerpoint/2010/main" val="12588563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Emilio Video Activity</a:t>
            </a:r>
            <a:endParaRPr lang="en-US" dirty="0"/>
          </a:p>
        </p:txBody>
      </p:sp>
      <p:sp>
        <p:nvSpPr>
          <p:cNvPr id="3" name="Content Placeholder 2"/>
          <p:cNvSpPr>
            <a:spLocks noGrp="1"/>
          </p:cNvSpPr>
          <p:nvPr>
            <p:ph sz="half" idx="1"/>
          </p:nvPr>
        </p:nvSpPr>
        <p:spPr>
          <a:xfrm>
            <a:off x="685800" y="1385048"/>
            <a:ext cx="3810000" cy="4928666"/>
          </a:xfrm>
        </p:spPr>
        <p:txBody>
          <a:bodyPr/>
          <a:lstStyle/>
          <a:p>
            <a:r>
              <a:rPr lang="en-US" sz="2300" dirty="0" smtClean="0"/>
              <a:t>Participants will divide into six groups</a:t>
            </a:r>
          </a:p>
          <a:p>
            <a:r>
              <a:rPr lang="en-US" sz="2300" dirty="0" smtClean="0"/>
              <a:t>Each group will be assigned to take notes on a specific area </a:t>
            </a:r>
          </a:p>
          <a:p>
            <a:r>
              <a:rPr lang="en-US" sz="2300" dirty="0" smtClean="0"/>
              <a:t>After viewing, each group will work together to create a piece of the case record regarding their given area</a:t>
            </a:r>
          </a:p>
          <a:p>
            <a:r>
              <a:rPr lang="en-US" sz="2300" dirty="0" smtClean="0"/>
              <a:t>Write your piece of case record on flipchart paper and display on wall</a:t>
            </a:r>
          </a:p>
        </p:txBody>
      </p:sp>
      <p:sp>
        <p:nvSpPr>
          <p:cNvPr id="5" name="Content Placeholder 4"/>
          <p:cNvSpPr>
            <a:spLocks noGrp="1"/>
          </p:cNvSpPr>
          <p:nvPr>
            <p:ph sz="half" idx="2"/>
          </p:nvPr>
        </p:nvSpPr>
        <p:spPr/>
        <p:txBody>
          <a:bodyPr/>
          <a:lstStyle/>
          <a:p>
            <a:r>
              <a:rPr lang="en-US" dirty="0"/>
              <a:t>Part One</a:t>
            </a:r>
            <a:r>
              <a:rPr lang="en-US" dirty="0" smtClean="0"/>
              <a:t>: Six Domains</a:t>
            </a:r>
            <a:endParaRPr lang="en-US" u="sng" dirty="0"/>
          </a:p>
          <a:p>
            <a:pPr lvl="1"/>
            <a:r>
              <a:rPr lang="en-US" dirty="0" smtClean="0"/>
              <a:t>Type of Maltreatment</a:t>
            </a:r>
            <a:endParaRPr lang="en-US" dirty="0"/>
          </a:p>
          <a:p>
            <a:pPr lvl="1"/>
            <a:r>
              <a:rPr lang="en-US" dirty="0" smtClean="0"/>
              <a:t>Nature of Maltreatment</a:t>
            </a:r>
            <a:endParaRPr lang="en-US" dirty="0"/>
          </a:p>
          <a:p>
            <a:pPr lvl="1"/>
            <a:r>
              <a:rPr lang="en-US" dirty="0" smtClean="0"/>
              <a:t>Adult Functioning</a:t>
            </a:r>
            <a:endParaRPr lang="en-US" dirty="0"/>
          </a:p>
          <a:p>
            <a:pPr lvl="1"/>
            <a:r>
              <a:rPr lang="en-US" dirty="0" smtClean="0"/>
              <a:t>Child Functioning</a:t>
            </a:r>
            <a:endParaRPr lang="en-US" dirty="0"/>
          </a:p>
          <a:p>
            <a:pPr lvl="1"/>
            <a:r>
              <a:rPr lang="en-US" dirty="0" smtClean="0"/>
              <a:t>General Parenting</a:t>
            </a:r>
          </a:p>
          <a:p>
            <a:pPr lvl="1"/>
            <a:r>
              <a:rPr lang="en-US" dirty="0" smtClean="0"/>
              <a:t>Parenting Discipline</a:t>
            </a: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29</a:t>
            </a:fld>
            <a:endParaRPr lang="en-US" dirty="0">
              <a:latin typeface="Arial" charset="0"/>
            </a:endParaRPr>
          </a:p>
        </p:txBody>
      </p:sp>
    </p:spTree>
    <p:extLst>
      <p:ext uri="{BB962C8B-B14F-4D97-AF65-F5344CB8AC3E}">
        <p14:creationId xmlns:p14="http://schemas.microsoft.com/office/powerpoint/2010/main" val="3361132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Learning Objectives</a:t>
            </a:r>
            <a:endParaRPr lang="en-US" dirty="0"/>
          </a:p>
        </p:txBody>
      </p:sp>
      <p:sp>
        <p:nvSpPr>
          <p:cNvPr id="8" name="Content Placeholder 7"/>
          <p:cNvSpPr>
            <a:spLocks noGrp="1"/>
          </p:cNvSpPr>
          <p:nvPr>
            <p:ph idx="1"/>
          </p:nvPr>
        </p:nvSpPr>
        <p:spPr>
          <a:xfrm>
            <a:off x="440165" y="1499795"/>
            <a:ext cx="8247888" cy="4251960"/>
          </a:xfrm>
        </p:spPr>
        <p:txBody>
          <a:bodyPr/>
          <a:lstStyle/>
          <a:p>
            <a:r>
              <a:rPr lang="en-US" sz="2400" dirty="0" smtClean="0"/>
              <a:t>Explain the importance of clear written communication and relate at least one personal objective for the course.</a:t>
            </a:r>
          </a:p>
          <a:p>
            <a:pPr marL="0" indent="0">
              <a:buNone/>
            </a:pPr>
            <a:endParaRPr lang="en-US" sz="2400" dirty="0" smtClean="0"/>
          </a:p>
          <a:p>
            <a:r>
              <a:rPr lang="en-US" sz="2400" dirty="0" smtClean="0"/>
              <a:t>Identify the important components of a case record using a sample case note.</a:t>
            </a:r>
          </a:p>
          <a:p>
            <a:pPr marL="0" indent="0">
              <a:buNone/>
            </a:pPr>
            <a:endParaRPr lang="en-US" sz="2400" dirty="0" smtClean="0"/>
          </a:p>
          <a:p>
            <a:r>
              <a:rPr lang="en-US" sz="2400" dirty="0" smtClean="0"/>
              <a:t>Use the Basic Writing Skills Resource Guide to proof, improve, and correct a paragraph from a case note</a:t>
            </a:r>
          </a:p>
          <a:p>
            <a:pPr marL="0" indent="0">
              <a:buNone/>
            </a:pPr>
            <a:endParaRPr lang="en-US" sz="2400" dirty="0"/>
          </a:p>
        </p:txBody>
      </p:sp>
      <p:sp>
        <p:nvSpPr>
          <p:cNvPr id="6" name="Slide Number Placeholder 5"/>
          <p:cNvSpPr>
            <a:spLocks noGrp="1"/>
          </p:cNvSpPr>
          <p:nvPr>
            <p:ph type="sldNum" sz="quarter" idx="10"/>
          </p:nvPr>
        </p:nvSpPr>
        <p:spPr/>
        <p:txBody>
          <a:bodyPr/>
          <a:lstStyle/>
          <a:p>
            <a:fld id="{C49FAA35-CF82-4C62-BBAA-2977F00373C6}"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14613"/>
            <a:ext cx="7772400" cy="524436"/>
          </a:xfrm>
        </p:spPr>
        <p:txBody>
          <a:bodyPr/>
          <a:lstStyle/>
          <a:p>
            <a:r>
              <a:rPr lang="en-US" dirty="0" smtClean="0"/>
              <a:t>Emilio Video Activity (continued)</a:t>
            </a:r>
            <a:endParaRPr lang="en-US" dirty="0"/>
          </a:p>
        </p:txBody>
      </p:sp>
      <p:sp>
        <p:nvSpPr>
          <p:cNvPr id="5" name="Content Placeholder 4"/>
          <p:cNvSpPr>
            <a:spLocks noGrp="1"/>
          </p:cNvSpPr>
          <p:nvPr>
            <p:ph sz="half" idx="1"/>
          </p:nvPr>
        </p:nvSpPr>
        <p:spPr>
          <a:xfrm>
            <a:off x="655819" y="1182142"/>
            <a:ext cx="3810000" cy="5044484"/>
          </a:xfrm>
        </p:spPr>
        <p:txBody>
          <a:bodyPr/>
          <a:lstStyle/>
          <a:p>
            <a:r>
              <a:rPr lang="en-US" sz="1900" dirty="0"/>
              <a:t>When groups finish with their case note, they will then be assigned a writing topic from today’s </a:t>
            </a:r>
            <a:r>
              <a:rPr lang="en-US" sz="1900" dirty="0" smtClean="0"/>
              <a:t>training</a:t>
            </a:r>
            <a:endParaRPr lang="en-US" sz="1900" dirty="0"/>
          </a:p>
          <a:p>
            <a:r>
              <a:rPr lang="en-US" sz="1900" dirty="0" smtClean="0"/>
              <a:t>Return to your piece of case record and review it with a focus on your assigned writing topic. Mark changes on your flipchart, if needed.</a:t>
            </a:r>
          </a:p>
          <a:p>
            <a:r>
              <a:rPr lang="en-US" sz="1900" dirty="0" smtClean="0"/>
              <a:t>Move clockwise to the next case record and continue to review and mark changes as necessary. Repeat until you have reviewed each flipchart.</a:t>
            </a:r>
          </a:p>
          <a:p>
            <a:r>
              <a:rPr lang="en-US" sz="1900" dirty="0" smtClean="0"/>
              <a:t>Return to your flipchart and review your peers’ suggestions.</a:t>
            </a:r>
          </a:p>
          <a:p>
            <a:endParaRPr lang="en-US" sz="2000" dirty="0"/>
          </a:p>
          <a:p>
            <a:pPr marL="0" indent="0">
              <a:buNone/>
            </a:pPr>
            <a:endParaRPr lang="en-US" dirty="0"/>
          </a:p>
        </p:txBody>
      </p:sp>
      <p:sp>
        <p:nvSpPr>
          <p:cNvPr id="6" name="Content Placeholder 5"/>
          <p:cNvSpPr>
            <a:spLocks noGrp="1"/>
          </p:cNvSpPr>
          <p:nvPr>
            <p:ph sz="half" idx="2"/>
          </p:nvPr>
        </p:nvSpPr>
        <p:spPr>
          <a:xfrm>
            <a:off x="4588238" y="1340077"/>
            <a:ext cx="4327162" cy="4356847"/>
          </a:xfrm>
        </p:spPr>
        <p:txBody>
          <a:bodyPr/>
          <a:lstStyle/>
          <a:p>
            <a:r>
              <a:rPr lang="en-US" dirty="0" smtClean="0"/>
              <a:t>Part Two: Writing Topics</a:t>
            </a:r>
          </a:p>
          <a:p>
            <a:pPr lvl="1"/>
            <a:r>
              <a:rPr lang="en-US" dirty="0" smtClean="0"/>
              <a:t>Relevance/Thoroughness</a:t>
            </a:r>
          </a:p>
          <a:p>
            <a:pPr lvl="1"/>
            <a:r>
              <a:rPr lang="en-US" dirty="0" smtClean="0"/>
              <a:t>Grammar/language</a:t>
            </a:r>
          </a:p>
          <a:p>
            <a:pPr lvl="1"/>
            <a:r>
              <a:rPr lang="en-US" dirty="0" smtClean="0"/>
              <a:t>Sequencing</a:t>
            </a:r>
          </a:p>
          <a:p>
            <a:pPr lvl="1"/>
            <a:r>
              <a:rPr lang="en-US" dirty="0" smtClean="0"/>
              <a:t>Fact vs. Opinion</a:t>
            </a:r>
          </a:p>
          <a:p>
            <a:pPr lvl="1"/>
            <a:r>
              <a:rPr lang="en-US" dirty="0" smtClean="0"/>
              <a:t>Avoiding too much information</a:t>
            </a:r>
          </a:p>
          <a:p>
            <a:pPr lvl="1"/>
            <a:r>
              <a:rPr lang="en-US" dirty="0" smtClean="0"/>
              <a:t>Avoiding too little information</a:t>
            </a:r>
          </a:p>
          <a:p>
            <a:pPr lvl="1"/>
            <a:endParaRPr lang="en-US" dirty="0"/>
          </a:p>
          <a:p>
            <a:pPr lvl="1"/>
            <a:endParaRPr lang="en-US" dirty="0"/>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30</a:t>
            </a:fld>
            <a:endParaRPr lang="en-US" dirty="0">
              <a:latin typeface="Arial" charset="0"/>
            </a:endParaRPr>
          </a:p>
        </p:txBody>
      </p:sp>
    </p:spTree>
    <p:extLst>
      <p:ext uri="{BB962C8B-B14F-4D97-AF65-F5344CB8AC3E}">
        <p14:creationId xmlns:p14="http://schemas.microsoft.com/office/powerpoint/2010/main" val="25017105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Advice for New Case Workers</a:t>
            </a:r>
            <a:endParaRPr lang="en-US" dirty="0"/>
          </a:p>
        </p:txBody>
      </p:sp>
      <p:sp>
        <p:nvSpPr>
          <p:cNvPr id="6" name="Content Placeholder 5"/>
          <p:cNvSpPr>
            <a:spLocks noGrp="1"/>
          </p:cNvSpPr>
          <p:nvPr>
            <p:ph idx="1"/>
          </p:nvPr>
        </p:nvSpPr>
        <p:spPr/>
        <p:txBody>
          <a:bodyPr/>
          <a:lstStyle/>
          <a:p>
            <a:endParaRPr lang="en-US" dirty="0" smtClean="0"/>
          </a:p>
          <a:p>
            <a:pPr marL="0" indent="0">
              <a:buNone/>
            </a:pPr>
            <a:r>
              <a:rPr lang="en-US" dirty="0" smtClean="0"/>
              <a:t>Imagine you are talking to a new case worker who is struggling with writing his or her case record.  Using your idea catcher, write down three “tips” or “pointers” from </a:t>
            </a:r>
            <a:r>
              <a:rPr lang="en-US" smtClean="0"/>
              <a:t>this session that </a:t>
            </a:r>
            <a:r>
              <a:rPr lang="en-US" dirty="0" smtClean="0"/>
              <a:t>might be helpful to them.</a:t>
            </a:r>
            <a:endParaRPr lang="en-US" dirty="0"/>
          </a:p>
        </p:txBody>
      </p:sp>
      <p:sp>
        <p:nvSpPr>
          <p:cNvPr id="5" name="Slide Number Placeholder 4"/>
          <p:cNvSpPr>
            <a:spLocks noGrp="1"/>
          </p:cNvSpPr>
          <p:nvPr>
            <p:ph type="sldNum" sz="quarter" idx="10"/>
          </p:nvPr>
        </p:nvSpPr>
        <p:spPr/>
        <p:txBody>
          <a:bodyPr/>
          <a:lstStyle/>
          <a:p>
            <a:pPr>
              <a:defRPr/>
            </a:pPr>
            <a:fld id="{4F2FC41F-FB59-420B-840C-5F2FF68BF828}" type="slidenum">
              <a:rPr lang="en-US" smtClean="0"/>
              <a:pPr>
                <a:defRPr/>
              </a:pPr>
              <a:t>31</a:t>
            </a:fld>
            <a:endParaRPr lang="en-US" sz="1400" dirty="0">
              <a:latin typeface="Arial" charset="0"/>
            </a:endParaRPr>
          </a:p>
        </p:txBody>
      </p:sp>
      <p:pic>
        <p:nvPicPr>
          <p:cNvPr id="3074" name="Picture 2" descr="C:\Users\eneail\AppData\Local\Microsoft\Windows\Temporary Internet Files\Content.IE5\88XR51WI\MC90031183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5422" y="4060662"/>
            <a:ext cx="2380859" cy="1848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373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Questions?  Comments?</a:t>
            </a:r>
            <a:endParaRPr lang="en-US" dirty="0"/>
          </a:p>
        </p:txBody>
      </p:sp>
      <p:sp>
        <p:nvSpPr>
          <p:cNvPr id="7" name="Content Placeholder 6"/>
          <p:cNvSpPr>
            <a:spLocks noGrp="1"/>
          </p:cNvSpPr>
          <p:nvPr>
            <p:ph idx="1"/>
          </p:nvPr>
        </p:nvSpPr>
        <p:spPr/>
        <p:txBody>
          <a:bodyPr/>
          <a:lstStyle/>
          <a:p>
            <a:endParaRPr lang="en-US"/>
          </a:p>
        </p:txBody>
      </p:sp>
      <p:sp>
        <p:nvSpPr>
          <p:cNvPr id="5" name="Slide Number Placeholder 4"/>
          <p:cNvSpPr>
            <a:spLocks noGrp="1"/>
          </p:cNvSpPr>
          <p:nvPr>
            <p:ph type="sldNum" sz="quarter" idx="10"/>
          </p:nvPr>
        </p:nvSpPr>
        <p:spPr/>
        <p:txBody>
          <a:bodyPr/>
          <a:lstStyle/>
          <a:p>
            <a:pPr>
              <a:defRPr/>
            </a:pPr>
            <a:fld id="{4F2FC41F-FB59-420B-840C-5F2FF68BF828}" type="slidenum">
              <a:rPr lang="en-US" smtClean="0"/>
              <a:pPr>
                <a:defRPr/>
              </a:pPr>
              <a:t>32</a:t>
            </a:fld>
            <a:endParaRPr lang="en-US" sz="1400" dirty="0">
              <a:latin typeface="Arial" charset="0"/>
            </a:endParaRPr>
          </a:p>
        </p:txBody>
      </p:sp>
      <p:pic>
        <p:nvPicPr>
          <p:cNvPr id="5122" name="Picture 2" descr="C:\Users\eneail\AppData\Local\Microsoft\Windows\Temporary Internet Files\Content.IE5\DK7S3Y32\MC900441902[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144" y="2097190"/>
            <a:ext cx="2324170" cy="2746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7099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(continued)</a:t>
            </a:r>
            <a:endParaRPr lang="en-US" dirty="0"/>
          </a:p>
        </p:txBody>
      </p:sp>
      <p:sp>
        <p:nvSpPr>
          <p:cNvPr id="3" name="Content Placeholder 2"/>
          <p:cNvSpPr>
            <a:spLocks noGrp="1"/>
          </p:cNvSpPr>
          <p:nvPr>
            <p:ph idx="1"/>
          </p:nvPr>
        </p:nvSpPr>
        <p:spPr>
          <a:xfrm>
            <a:off x="440165" y="1621715"/>
            <a:ext cx="8247888" cy="4251960"/>
          </a:xfrm>
        </p:spPr>
        <p:txBody>
          <a:bodyPr/>
          <a:lstStyle/>
          <a:p>
            <a:r>
              <a:rPr lang="en-US" sz="2400" dirty="0" smtClean="0"/>
              <a:t>Explain at least one advantage of a properly sequenced case note.</a:t>
            </a:r>
          </a:p>
          <a:p>
            <a:endParaRPr lang="en-US" sz="2400" dirty="0"/>
          </a:p>
          <a:p>
            <a:r>
              <a:rPr lang="en-US" sz="2400" dirty="0" smtClean="0"/>
              <a:t>Identify the importance of objectivity and the use of facts in a case note.</a:t>
            </a:r>
          </a:p>
          <a:p>
            <a:endParaRPr lang="en-US" sz="2400" dirty="0"/>
          </a:p>
          <a:p>
            <a:r>
              <a:rPr lang="en-US" sz="2400" dirty="0" smtClean="0"/>
              <a:t>Explain at least one advantage of a thoroughly documented case note.</a:t>
            </a:r>
            <a:endParaRPr lang="en-US" sz="2400" dirty="0"/>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4</a:t>
            </a:fld>
            <a:endParaRPr lang="en-US" dirty="0">
              <a:latin typeface="Arial" charset="0"/>
            </a:endParaRPr>
          </a:p>
        </p:txBody>
      </p:sp>
    </p:spTree>
    <p:extLst>
      <p:ext uri="{BB962C8B-B14F-4D97-AF65-F5344CB8AC3E}">
        <p14:creationId xmlns:p14="http://schemas.microsoft.com/office/powerpoint/2010/main" val="5068924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Competency</a:t>
            </a:r>
            <a:endParaRPr lang="en-US" dirty="0"/>
          </a:p>
        </p:txBody>
      </p:sp>
      <p:sp>
        <p:nvSpPr>
          <p:cNvPr id="3" name="Content Placeholder 2"/>
          <p:cNvSpPr>
            <a:spLocks noGrp="1"/>
          </p:cNvSpPr>
          <p:nvPr>
            <p:ph idx="1"/>
          </p:nvPr>
        </p:nvSpPr>
        <p:spPr>
          <a:xfrm>
            <a:off x="465112" y="1904527"/>
            <a:ext cx="8247888" cy="4251960"/>
          </a:xfrm>
        </p:spPr>
        <p:txBody>
          <a:bodyPr/>
          <a:lstStyle/>
          <a:p>
            <a:r>
              <a:rPr lang="en-US" dirty="0" smtClean="0"/>
              <a:t>315-1: The child welfare professional can identify pertinent data for inclusion in case records and reports, and knows how to organize information in a clear, concise manner</a:t>
            </a:r>
            <a:r>
              <a:rPr lang="en-US" dirty="0"/>
              <a:t>.</a:t>
            </a:r>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5</a:t>
            </a:fld>
            <a:endParaRPr lang="en-US" dirty="0">
              <a:latin typeface="Arial" charset="0"/>
            </a:endParaRPr>
          </a:p>
        </p:txBody>
      </p:sp>
      <p:pic>
        <p:nvPicPr>
          <p:cNvPr id="1026" name="Picture 2" descr="C:\Users\eneail\AppData\Local\Microsoft\Windows\Temporary Internet Files\Content.IE5\HIY70G6P\MC90019806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73661" y="3870471"/>
            <a:ext cx="2430791" cy="2286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562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Welcome and Introductions</a:t>
            </a:r>
          </a:p>
          <a:p>
            <a:pPr marL="457200" indent="-457200">
              <a:buFont typeface="+mj-lt"/>
              <a:buAutoNum type="arabicPeriod"/>
            </a:pPr>
            <a:r>
              <a:rPr lang="en-US" dirty="0" smtClean="0"/>
              <a:t>Value of Good Case Records/Documentation</a:t>
            </a:r>
          </a:p>
          <a:p>
            <a:pPr marL="457200" indent="-457200">
              <a:buFont typeface="+mj-lt"/>
              <a:buAutoNum type="arabicPeriod"/>
            </a:pPr>
            <a:r>
              <a:rPr lang="en-US" dirty="0" smtClean="0"/>
              <a:t>Basic Writing Skills</a:t>
            </a:r>
          </a:p>
          <a:p>
            <a:pPr marL="457200" indent="-457200">
              <a:buFont typeface="+mj-lt"/>
              <a:buAutoNum type="arabicPeriod"/>
            </a:pPr>
            <a:r>
              <a:rPr lang="en-US" dirty="0" smtClean="0"/>
              <a:t>Advanced Writing Skills: Relevance and Thoroughness</a:t>
            </a:r>
          </a:p>
          <a:p>
            <a:pPr marL="457200" indent="-457200">
              <a:buFont typeface="+mj-lt"/>
              <a:buAutoNum type="arabicPeriod"/>
            </a:pPr>
            <a:r>
              <a:rPr lang="en-US" dirty="0" smtClean="0"/>
              <a:t>Skill Building</a:t>
            </a:r>
          </a:p>
          <a:p>
            <a:pPr marL="457200" indent="-457200">
              <a:buFont typeface="+mj-lt"/>
              <a:buAutoNum type="arabicPeriod"/>
            </a:pPr>
            <a:r>
              <a:rPr lang="en-US" dirty="0" smtClean="0"/>
              <a:t>Review and Evaluations</a:t>
            </a:r>
          </a:p>
        </p:txBody>
      </p:sp>
      <p:sp>
        <p:nvSpPr>
          <p:cNvPr id="4" name="Slide Number Placeholder 3"/>
          <p:cNvSpPr>
            <a:spLocks noGrp="1"/>
          </p:cNvSpPr>
          <p:nvPr>
            <p:ph type="sldNum" sz="quarter" idx="10"/>
          </p:nvPr>
        </p:nvSpPr>
        <p:spPr/>
        <p:txBody>
          <a:bodyPr/>
          <a:lstStyle/>
          <a:p>
            <a:pPr>
              <a:defRPr/>
            </a:pPr>
            <a:fld id="{8E0BD697-C650-4553-8269-3DAFA0DE6DB9}" type="slidenum">
              <a:rPr lang="en-US" smtClean="0"/>
              <a:pPr>
                <a:defRPr/>
              </a:pPr>
              <a:t>6</a:t>
            </a:fld>
            <a:endParaRPr lang="en-US" dirty="0">
              <a:latin typeface="Arial" charset="0"/>
            </a:endParaRPr>
          </a:p>
        </p:txBody>
      </p:sp>
      <p:pic>
        <p:nvPicPr>
          <p:cNvPr id="6146" name="Picture 2" descr="C:\Users\eneail\AppData\Local\Microsoft\Windows\Temporary Internet Files\Content.IE5\ZYST0ADW\MP90040539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10487" y="4568086"/>
            <a:ext cx="2250398" cy="1607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440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978907"/>
            <a:ext cx="8229600" cy="591671"/>
          </a:xfrm>
        </p:spPr>
        <p:txBody>
          <a:bodyPr/>
          <a:lstStyle/>
          <a:p>
            <a:r>
              <a:rPr lang="en-US" dirty="0" smtClean="0"/>
              <a:t>Likes and Dislikes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nSpc>
                <a:spcPct val="150000"/>
              </a:lnSpc>
              <a:buNone/>
            </a:pPr>
            <a:r>
              <a:rPr lang="en-US" sz="3200" b="1" dirty="0" smtClean="0"/>
              <a:t>List three things you like best about your job and three things you like least about your job.</a:t>
            </a:r>
            <a:endParaRPr lang="en-US" sz="3200" b="1" dirty="0"/>
          </a:p>
        </p:txBody>
      </p:sp>
      <p:sp>
        <p:nvSpPr>
          <p:cNvPr id="4" name="Slide Number Placeholder 3"/>
          <p:cNvSpPr>
            <a:spLocks noGrp="1"/>
          </p:cNvSpPr>
          <p:nvPr>
            <p:ph type="sldNum" sz="quarter" idx="10"/>
          </p:nvPr>
        </p:nvSpPr>
        <p:spPr/>
        <p:txBody>
          <a:bodyPr/>
          <a:lstStyle/>
          <a:p>
            <a:pPr>
              <a:defRPr/>
            </a:pPr>
            <a:fld id="{8E0BD697-C650-4553-8269-3DAFA0DE6DB9}" type="slidenum">
              <a:rPr lang="en-US" smtClean="0"/>
              <a:pPr>
                <a:defRPr/>
              </a:pPr>
              <a:t>7</a:t>
            </a:fld>
            <a:endParaRPr lang="en-US" dirty="0">
              <a:latin typeface="Arial" charset="0"/>
            </a:endParaRPr>
          </a:p>
        </p:txBody>
      </p:sp>
      <p:pic>
        <p:nvPicPr>
          <p:cNvPr id="2053" name="Picture 5" descr="C:\Users\eneail\AppData\Local\Microsoft\Windows\Temporary Internet Files\Content.IE5\GCPHSBZ3\MM90023470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46718" y="4198644"/>
            <a:ext cx="2010604" cy="1855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199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828" y="934053"/>
            <a:ext cx="8860971" cy="591671"/>
          </a:xfrm>
        </p:spPr>
        <p:txBody>
          <a:bodyPr/>
          <a:lstStyle/>
          <a:p>
            <a:r>
              <a:rPr lang="en-US" dirty="0" smtClean="0"/>
              <a:t>The Importance of Good Case Documentation</a:t>
            </a:r>
            <a:endParaRPr lang="en-US" dirty="0"/>
          </a:p>
        </p:txBody>
      </p:sp>
      <p:sp>
        <p:nvSpPr>
          <p:cNvPr id="4" name="Slide Number Placeholder 3"/>
          <p:cNvSpPr>
            <a:spLocks noGrp="1"/>
          </p:cNvSpPr>
          <p:nvPr>
            <p:ph type="sldNum" sz="quarter" idx="10"/>
          </p:nvPr>
        </p:nvSpPr>
        <p:spPr/>
        <p:txBody>
          <a:bodyPr/>
          <a:lstStyle/>
          <a:p>
            <a:pPr>
              <a:defRPr/>
            </a:pPr>
            <a:fld id="{DEF8101C-FC59-4877-A91F-A4D9D5505764}" type="slidenum">
              <a:rPr lang="en-US" smtClean="0"/>
              <a:pPr>
                <a:defRPr/>
              </a:pPr>
              <a:t>8</a:t>
            </a:fld>
            <a:endParaRPr lang="en-US" dirty="0">
              <a:latin typeface="Arial"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465280867"/>
              </p:ext>
            </p:extLst>
          </p:nvPr>
        </p:nvGraphicFramePr>
        <p:xfrm>
          <a:off x="469900" y="1438275"/>
          <a:ext cx="8248650" cy="4252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4750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V:\SQID\Practice Model\PA's Child Welfare Practice Model (F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765175"/>
            <a:ext cx="5335588" cy="545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294967295"/>
          </p:nvPr>
        </p:nvSpPr>
        <p:spPr>
          <a:xfrm>
            <a:off x="8126412" y="6615952"/>
            <a:ext cx="1017588" cy="188259"/>
          </a:xfrm>
          <a:prstGeom prst="rect">
            <a:avLst/>
          </a:prstGeom>
        </p:spPr>
        <p:txBody>
          <a:bodyPr/>
          <a:lstStyle/>
          <a:p>
            <a:pPr algn="r">
              <a:defRPr/>
            </a:pPr>
            <a:fld id="{13F58E50-2BAF-4EEB-9A5B-318E6BB72840}" type="slidenum">
              <a:rPr lang="en-US" sz="1200" b="1" smtClean="0">
                <a:latin typeface="+mn-lt"/>
              </a:rPr>
              <a:pPr algn="r">
                <a:defRPr/>
              </a:pPr>
              <a:t>9</a:t>
            </a:fld>
            <a:endParaRPr lang="en-US" sz="1200" b="1" dirty="0">
              <a:latin typeface="+mn-lt"/>
            </a:endParaRPr>
          </a:p>
        </p:txBody>
      </p:sp>
    </p:spTree>
    <p:extLst>
      <p:ext uri="{BB962C8B-B14F-4D97-AF65-F5344CB8AC3E}">
        <p14:creationId xmlns:p14="http://schemas.microsoft.com/office/powerpoint/2010/main" val="3704316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PowerPoint Presentation Template 08031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eorgia"/>
        <a:ea typeface="Osaka"/>
        <a:cs typeface=""/>
      </a:majorFont>
      <a:minorFont>
        <a:latin typeface="Georgia"/>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4080</TotalTime>
  <Words>1424</Words>
  <Application>Microsoft Office PowerPoint</Application>
  <PresentationFormat>On-screen Show (4:3)</PresentationFormat>
  <Paragraphs>210</Paragraphs>
  <Slides>32</Slides>
  <Notes>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PowerPoint Presentation Template 080311</vt:lpstr>
      <vt:lpstr>PowerPoint Presentation</vt:lpstr>
      <vt:lpstr>PowerPoint Presentation</vt:lpstr>
      <vt:lpstr>Learning Objectives</vt:lpstr>
      <vt:lpstr>Learning Objectives (continued)</vt:lpstr>
      <vt:lpstr>Competency</vt:lpstr>
      <vt:lpstr>Agenda</vt:lpstr>
      <vt:lpstr>Likes and Dislikes</vt:lpstr>
      <vt:lpstr>The Importance of Good Case Documentation</vt:lpstr>
      <vt:lpstr>PowerPoint Presentation</vt:lpstr>
      <vt:lpstr>Think-Pair-Share Activity (15 minutes)</vt:lpstr>
      <vt:lpstr>Functions of a Case Record</vt:lpstr>
      <vt:lpstr>Functions of a Case Record (continued)</vt:lpstr>
      <vt:lpstr>Knouse Family Case Record</vt:lpstr>
      <vt:lpstr>When We Speak…</vt:lpstr>
      <vt:lpstr>When We Read…</vt:lpstr>
      <vt:lpstr>Remember that…</vt:lpstr>
      <vt:lpstr>Pronouns: Example #1</vt:lpstr>
      <vt:lpstr>Sentence #1</vt:lpstr>
      <vt:lpstr>Sentence #2</vt:lpstr>
      <vt:lpstr>Sentence #3</vt:lpstr>
      <vt:lpstr>Writing Skills Exercise</vt:lpstr>
      <vt:lpstr>Writing Skills Exercise (continued)</vt:lpstr>
      <vt:lpstr>McAbee Case Scenario: Sequencing Activity</vt:lpstr>
      <vt:lpstr>What to Record Brainstorm</vt:lpstr>
      <vt:lpstr>Case Fact from Opinion: Example #1 </vt:lpstr>
      <vt:lpstr>Case Fact from Opinion: Example #1 (continued)</vt:lpstr>
      <vt:lpstr>Avoid General Statements</vt:lpstr>
      <vt:lpstr>Use of Language: The Martin Family</vt:lpstr>
      <vt:lpstr>Emilio Video Activity</vt:lpstr>
      <vt:lpstr>Emilio Video Activity (continued)</vt:lpstr>
      <vt:lpstr>Advice for New Case Workers</vt:lpstr>
      <vt:lpstr>Questions?  Comments?</vt:lpstr>
    </vt:vector>
  </TitlesOfParts>
  <Company>The University of Pittsburgh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Neail</dc:creator>
  <cp:keywords>Templates</cp:keywords>
  <cp:lastModifiedBy>Andrea Merovich</cp:lastModifiedBy>
  <cp:revision>111</cp:revision>
  <cp:lastPrinted>2015-12-21T19:31:53Z</cp:lastPrinted>
  <dcterms:created xsi:type="dcterms:W3CDTF">2013-07-17T17:26:18Z</dcterms:created>
  <dcterms:modified xsi:type="dcterms:W3CDTF">2015-12-21T19:32:50Z</dcterms:modified>
</cp:coreProperties>
</file>